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slides/slide187.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70" d="100"/>
          <a:sy n="70" d="100"/>
        </p:scale>
        <p:origin x="-1290" y="-90"/>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0000CC"/>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800" b="0" i="1">
                <a:solidFill>
                  <a:srgbClr val="001F5F"/>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0000CC"/>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9/5/2019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0000CC"/>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9/5/2019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7"/>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99414" y="1243330"/>
            <a:ext cx="8345170" cy="940435"/>
          </a:xfrm>
          <a:prstGeom prst="rect">
            <a:avLst/>
          </a:prstGeom>
        </p:spPr>
        <p:txBody>
          <a:bodyPr wrap="square" lIns="0" tIns="0" rIns="0" bIns="0">
            <a:spAutoFit/>
          </a:bodyPr>
          <a:lstStyle>
            <a:lvl1pPr>
              <a:defRPr sz="2000" b="0" i="0">
                <a:solidFill>
                  <a:srgbClr val="0000CC"/>
                </a:solidFill>
                <a:latin typeface="Times New Roman"/>
                <a:cs typeface="Times New Roman"/>
              </a:defRPr>
            </a:lvl1pPr>
          </a:lstStyle>
          <a:p>
            <a:endParaRPr/>
          </a:p>
        </p:txBody>
      </p:sp>
      <p:sp>
        <p:nvSpPr>
          <p:cNvPr id="3" name="Holder 3"/>
          <p:cNvSpPr>
            <a:spLocks noGrp="1"/>
          </p:cNvSpPr>
          <p:nvPr>
            <p:ph type="body" idx="1"/>
          </p:nvPr>
        </p:nvSpPr>
        <p:spPr>
          <a:xfrm>
            <a:off x="535940" y="1542034"/>
            <a:ext cx="7517130" cy="2623820"/>
          </a:xfrm>
          <a:prstGeom prst="rect">
            <a:avLst/>
          </a:prstGeom>
        </p:spPr>
        <p:txBody>
          <a:bodyPr wrap="square" lIns="0" tIns="0" rIns="0" bIns="0">
            <a:spAutoFit/>
          </a:bodyPr>
          <a:lstStyle>
            <a:lvl1pPr>
              <a:defRPr sz="1800" b="0" i="1">
                <a:solidFill>
                  <a:srgbClr val="001F5F"/>
                </a:solidFill>
                <a:latin typeface="Georgia"/>
                <a:cs typeface="Georgi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9/5/2019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2.xml"/><Relationship Id="rId4" Type="http://schemas.openxmlformats.org/officeDocument/2006/relationships/image" Target="../media/image321.jpeg"/></Relationships>
</file>

<file path=ppt/slides/_rels/slide101.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5.xml"/><Relationship Id="rId6" Type="http://schemas.openxmlformats.org/officeDocument/2006/relationships/image" Target="../media/image330.jpeg"/><Relationship Id="rId5" Type="http://schemas.openxmlformats.org/officeDocument/2006/relationships/image" Target="../media/image329.jpeg"/><Relationship Id="rId4" Type="http://schemas.openxmlformats.org/officeDocument/2006/relationships/image" Target="../media/image328.jpeg"/></Relationships>
</file>

<file path=ppt/slides/_rels/slide106.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4.xml"/><Relationship Id="rId4" Type="http://schemas.openxmlformats.org/officeDocument/2006/relationships/image" Target="../media/image335.png"/></Relationships>
</file>

<file path=ppt/slides/_rels/slide108.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8" Type="http://schemas.openxmlformats.org/officeDocument/2006/relationships/image" Target="../media/image343.png"/><Relationship Id="rId3" Type="http://schemas.openxmlformats.org/officeDocument/2006/relationships/image" Target="../media/image338.png"/><Relationship Id="rId7" Type="http://schemas.openxmlformats.org/officeDocument/2006/relationships/image" Target="../media/image342.png"/><Relationship Id="rId2" Type="http://schemas.openxmlformats.org/officeDocument/2006/relationships/image" Target="../media/image337.png"/><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png"/><Relationship Id="rId9" Type="http://schemas.openxmlformats.org/officeDocument/2006/relationships/image" Target="../media/image3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111.xml.rels><?xml version="1.0" encoding="UTF-8" standalone="yes"?>
<Relationships xmlns="http://schemas.openxmlformats.org/package/2006/relationships"><Relationship Id="rId3" Type="http://schemas.openxmlformats.org/officeDocument/2006/relationships/image" Target="../media/image353.png"/><Relationship Id="rId7" Type="http://schemas.openxmlformats.org/officeDocument/2006/relationships/image" Target="../media/image357.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112.xml.rels><?xml version="1.0" encoding="UTF-8" standalone="yes"?>
<Relationships xmlns="http://schemas.openxmlformats.org/package/2006/relationships"><Relationship Id="rId3" Type="http://schemas.openxmlformats.org/officeDocument/2006/relationships/image" Target="../media/image359.png"/><Relationship Id="rId7" Type="http://schemas.openxmlformats.org/officeDocument/2006/relationships/image" Target="../media/image363.png"/><Relationship Id="rId2" Type="http://schemas.openxmlformats.org/officeDocument/2006/relationships/image" Target="../media/image358.png"/><Relationship Id="rId1" Type="http://schemas.openxmlformats.org/officeDocument/2006/relationships/slideLayout" Target="../slideLayouts/slideLayout2.x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image" Target="../media/image360.png"/></Relationships>
</file>

<file path=ppt/slides/_rels/slide113.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8" Type="http://schemas.openxmlformats.org/officeDocument/2006/relationships/image" Target="../media/image372.png"/><Relationship Id="rId3" Type="http://schemas.openxmlformats.org/officeDocument/2006/relationships/image" Target="../media/image367.png"/><Relationship Id="rId7" Type="http://schemas.openxmlformats.org/officeDocument/2006/relationships/image" Target="../media/image371.png"/><Relationship Id="rId2" Type="http://schemas.openxmlformats.org/officeDocument/2006/relationships/image" Target="../media/image366.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9.png"/><Relationship Id="rId10" Type="http://schemas.openxmlformats.org/officeDocument/2006/relationships/image" Target="../media/image374.jpeg"/><Relationship Id="rId4" Type="http://schemas.openxmlformats.org/officeDocument/2006/relationships/image" Target="../media/image368.png"/><Relationship Id="rId9" Type="http://schemas.openxmlformats.org/officeDocument/2006/relationships/image" Target="../media/image373.png"/></Relationships>
</file>

<file path=ppt/slides/_rels/slide115.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5.xml"/><Relationship Id="rId6" Type="http://schemas.openxmlformats.org/officeDocument/2006/relationships/image" Target="../media/image379.jpeg"/><Relationship Id="rId5" Type="http://schemas.openxmlformats.org/officeDocument/2006/relationships/image" Target="../media/image378.png"/><Relationship Id="rId4" Type="http://schemas.openxmlformats.org/officeDocument/2006/relationships/image" Target="../media/image377.png"/></Relationships>
</file>

<file path=ppt/slides/_rels/slide116.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380.png"/><Relationship Id="rId1" Type="http://schemas.openxmlformats.org/officeDocument/2006/relationships/slideLayout" Target="../slideLayouts/slideLayout4.xml"/><Relationship Id="rId5" Type="http://schemas.openxmlformats.org/officeDocument/2006/relationships/image" Target="../media/image383.png"/><Relationship Id="rId4" Type="http://schemas.openxmlformats.org/officeDocument/2006/relationships/image" Target="../media/image382.png"/></Relationships>
</file>

<file path=ppt/slides/_rels/slide117.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392.png"/><Relationship Id="rId3" Type="http://schemas.openxmlformats.org/officeDocument/2006/relationships/image" Target="../media/image387.png"/><Relationship Id="rId7" Type="http://schemas.openxmlformats.org/officeDocument/2006/relationships/image" Target="../media/image391.png"/><Relationship Id="rId2" Type="http://schemas.openxmlformats.org/officeDocument/2006/relationships/image" Target="../media/image386.png"/><Relationship Id="rId1" Type="http://schemas.openxmlformats.org/officeDocument/2006/relationships/slideLayout" Target="../slideLayouts/slideLayout5.xml"/><Relationship Id="rId6" Type="http://schemas.openxmlformats.org/officeDocument/2006/relationships/image" Target="../media/image390.png"/><Relationship Id="rId5" Type="http://schemas.openxmlformats.org/officeDocument/2006/relationships/image" Target="../media/image389.png"/><Relationship Id="rId10" Type="http://schemas.openxmlformats.org/officeDocument/2006/relationships/image" Target="../media/image394.png"/><Relationship Id="rId4" Type="http://schemas.openxmlformats.org/officeDocument/2006/relationships/image" Target="../media/image388.png"/><Relationship Id="rId9" Type="http://schemas.openxmlformats.org/officeDocument/2006/relationships/image" Target="../media/image393.png"/></Relationships>
</file>

<file path=ppt/slides/_rels/slide119.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image" Target="../media/image39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image" Target="../media/image397.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9.png"/><Relationship Id="rId1" Type="http://schemas.openxmlformats.org/officeDocument/2006/relationships/slideLayout" Target="../slideLayouts/slideLayout2.xml"/><Relationship Id="rId5" Type="http://schemas.openxmlformats.org/officeDocument/2006/relationships/image" Target="../media/image402.jpeg"/><Relationship Id="rId4" Type="http://schemas.openxmlformats.org/officeDocument/2006/relationships/image" Target="../media/image401.jpeg"/></Relationships>
</file>

<file path=ppt/slides/_rels/slide122.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image" Target="../media/image40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405.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image" Target="../media/image407.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5.xml"/><Relationship Id="rId4" Type="http://schemas.openxmlformats.org/officeDocument/2006/relationships/image" Target="../media/image374.jpeg"/></Relationships>
</file>

<file path=ppt/slides/_rels/slide127.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image" Target="../media/image413.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image" Target="../media/image41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1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slideLayout" Target="../slideLayouts/slideLayout5.xml"/><Relationship Id="rId5" Type="http://schemas.openxmlformats.org/officeDocument/2006/relationships/image" Target="../media/image421.png"/><Relationship Id="rId4" Type="http://schemas.openxmlformats.org/officeDocument/2006/relationships/image" Target="../media/image420.png"/></Relationships>
</file>

<file path=ppt/slides/_rels/slide131.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25.png"/><Relationship Id="rId7" Type="http://schemas.openxmlformats.org/officeDocument/2006/relationships/image" Target="../media/image429.png"/><Relationship Id="rId2" Type="http://schemas.openxmlformats.org/officeDocument/2006/relationships/image" Target="../media/image424.png"/><Relationship Id="rId1" Type="http://schemas.openxmlformats.org/officeDocument/2006/relationships/slideLayout" Target="../slideLayouts/slideLayout5.xml"/><Relationship Id="rId6" Type="http://schemas.openxmlformats.org/officeDocument/2006/relationships/image" Target="../media/image428.png"/><Relationship Id="rId5" Type="http://schemas.openxmlformats.org/officeDocument/2006/relationships/image" Target="../media/image427.png"/><Relationship Id="rId4" Type="http://schemas.openxmlformats.org/officeDocument/2006/relationships/image" Target="../media/image426.png"/></Relationships>
</file>

<file path=ppt/slides/_rels/slide133.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image" Target="../media/image431.jpeg"/><Relationship Id="rId1" Type="http://schemas.openxmlformats.org/officeDocument/2006/relationships/slideLayout" Target="../slideLayouts/slideLayout4.xml"/><Relationship Id="rId5" Type="http://schemas.openxmlformats.org/officeDocument/2006/relationships/image" Target="../media/image434.jpeg"/><Relationship Id="rId4" Type="http://schemas.openxmlformats.org/officeDocument/2006/relationships/image" Target="../media/image433.jpeg"/></Relationships>
</file>

<file path=ppt/slides/_rels/slide134.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image" Target="../media/image436.png"/><Relationship Id="rId7" Type="http://schemas.openxmlformats.org/officeDocument/2006/relationships/image" Target="../media/image440.png"/><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437.png"/><Relationship Id="rId9" Type="http://schemas.openxmlformats.org/officeDocument/2006/relationships/image" Target="../media/image442.png"/></Relationships>
</file>

<file path=ppt/slides/_rels/slide135.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5.xml"/><Relationship Id="rId6" Type="http://schemas.openxmlformats.org/officeDocument/2006/relationships/image" Target="../media/image447.png"/><Relationship Id="rId5" Type="http://schemas.openxmlformats.org/officeDocument/2006/relationships/image" Target="../media/image446.png"/><Relationship Id="rId4" Type="http://schemas.openxmlformats.org/officeDocument/2006/relationships/image" Target="../media/image445.png"/></Relationships>
</file>

<file path=ppt/slides/_rels/slide136.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448.png"/><Relationship Id="rId1" Type="http://schemas.openxmlformats.org/officeDocument/2006/relationships/slideLayout" Target="../slideLayouts/slideLayout5.xml"/><Relationship Id="rId6" Type="http://schemas.openxmlformats.org/officeDocument/2006/relationships/image" Target="../media/image452.jpeg"/><Relationship Id="rId5" Type="http://schemas.openxmlformats.org/officeDocument/2006/relationships/image" Target="../media/image451.jpeg"/><Relationship Id="rId4" Type="http://schemas.openxmlformats.org/officeDocument/2006/relationships/image" Target="../media/image450.jpeg"/></Relationships>
</file>

<file path=ppt/slides/_rels/slide137.xml.rels><?xml version="1.0" encoding="UTF-8" standalone="yes"?>
<Relationships xmlns="http://schemas.openxmlformats.org/package/2006/relationships"><Relationship Id="rId3" Type="http://schemas.openxmlformats.org/officeDocument/2006/relationships/image" Target="../media/image454.png"/><Relationship Id="rId7" Type="http://schemas.openxmlformats.org/officeDocument/2006/relationships/image" Target="../media/image458.jpeg"/><Relationship Id="rId2" Type="http://schemas.openxmlformats.org/officeDocument/2006/relationships/image" Target="../media/image453.png"/><Relationship Id="rId1" Type="http://schemas.openxmlformats.org/officeDocument/2006/relationships/slideLayout" Target="../slideLayouts/slideLayout3.xml"/><Relationship Id="rId6" Type="http://schemas.openxmlformats.org/officeDocument/2006/relationships/image" Target="../media/image457.jpeg"/><Relationship Id="rId5" Type="http://schemas.openxmlformats.org/officeDocument/2006/relationships/image" Target="../media/image456.jpeg"/><Relationship Id="rId4" Type="http://schemas.openxmlformats.org/officeDocument/2006/relationships/image" Target="../media/image455.png"/></Relationships>
</file>

<file path=ppt/slides/_rels/slide138.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9.png"/><Relationship Id="rId1" Type="http://schemas.openxmlformats.org/officeDocument/2006/relationships/slideLayout" Target="../slideLayouts/slideLayout5.xml"/><Relationship Id="rId4" Type="http://schemas.openxmlformats.org/officeDocument/2006/relationships/image" Target="../media/image461.jpeg"/></Relationships>
</file>

<file path=ppt/slides/_rels/slide139.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8" Type="http://schemas.openxmlformats.org/officeDocument/2006/relationships/image" Target="../media/image470.jpeg"/><Relationship Id="rId3" Type="http://schemas.openxmlformats.org/officeDocument/2006/relationships/image" Target="../media/image465.png"/><Relationship Id="rId7" Type="http://schemas.openxmlformats.org/officeDocument/2006/relationships/image" Target="../media/image469.jpeg"/><Relationship Id="rId2" Type="http://schemas.openxmlformats.org/officeDocument/2006/relationships/image" Target="../media/image464.png"/><Relationship Id="rId1" Type="http://schemas.openxmlformats.org/officeDocument/2006/relationships/slideLayout" Target="../slideLayouts/slideLayout5.xml"/><Relationship Id="rId6" Type="http://schemas.openxmlformats.org/officeDocument/2006/relationships/image" Target="../media/image468.jpeg"/><Relationship Id="rId11" Type="http://schemas.openxmlformats.org/officeDocument/2006/relationships/image" Target="../media/image473.jpeg"/><Relationship Id="rId5" Type="http://schemas.openxmlformats.org/officeDocument/2006/relationships/image" Target="../media/image467.jpeg"/><Relationship Id="rId10" Type="http://schemas.openxmlformats.org/officeDocument/2006/relationships/image" Target="../media/image472.jpeg"/><Relationship Id="rId4" Type="http://schemas.openxmlformats.org/officeDocument/2006/relationships/image" Target="../media/image466.jpeg"/><Relationship Id="rId9" Type="http://schemas.openxmlformats.org/officeDocument/2006/relationships/image" Target="../media/image471.jpeg"/></Relationships>
</file>

<file path=ppt/slides/_rels/slide141.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80.png"/><Relationship Id="rId1" Type="http://schemas.openxmlformats.org/officeDocument/2006/relationships/slideLayout" Target="../slideLayouts/slideLayout5.xml"/><Relationship Id="rId5" Type="http://schemas.openxmlformats.org/officeDocument/2006/relationships/image" Target="../media/image483.png"/><Relationship Id="rId4" Type="http://schemas.openxmlformats.org/officeDocument/2006/relationships/image" Target="../media/image482.png"/></Relationships>
</file>

<file path=ppt/slides/_rels/slide146.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485.png"/><Relationship Id="rId7" Type="http://schemas.openxmlformats.org/officeDocument/2006/relationships/image" Target="../media/image489.png"/><Relationship Id="rId2" Type="http://schemas.openxmlformats.org/officeDocument/2006/relationships/image" Target="../media/image484.png"/><Relationship Id="rId1" Type="http://schemas.openxmlformats.org/officeDocument/2006/relationships/slideLayout" Target="../slideLayouts/slideLayout5.xml"/><Relationship Id="rId6" Type="http://schemas.openxmlformats.org/officeDocument/2006/relationships/image" Target="../media/image488.png"/><Relationship Id="rId5" Type="http://schemas.openxmlformats.org/officeDocument/2006/relationships/image" Target="../media/image487.png"/><Relationship Id="rId4" Type="http://schemas.openxmlformats.org/officeDocument/2006/relationships/image" Target="../media/image486.png"/></Relationships>
</file>

<file path=ppt/slides/_rels/slide147.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image" Target="../media/image491.jpeg"/><Relationship Id="rId1" Type="http://schemas.openxmlformats.org/officeDocument/2006/relationships/slideLayout" Target="../slideLayouts/slideLayout2.xml"/><Relationship Id="rId5" Type="http://schemas.openxmlformats.org/officeDocument/2006/relationships/image" Target="../media/image494.png"/><Relationship Id="rId4" Type="http://schemas.openxmlformats.org/officeDocument/2006/relationships/image" Target="../media/image493.jpeg"/></Relationships>
</file>

<file path=ppt/slides/_rels/slide148.xml.rels><?xml version="1.0" encoding="UTF-8" standalone="yes"?>
<Relationships xmlns="http://schemas.openxmlformats.org/package/2006/relationships"><Relationship Id="rId3" Type="http://schemas.openxmlformats.org/officeDocument/2006/relationships/image" Target="../media/image496.jpeg"/><Relationship Id="rId2" Type="http://schemas.openxmlformats.org/officeDocument/2006/relationships/image" Target="../media/image495.jpeg"/><Relationship Id="rId1" Type="http://schemas.openxmlformats.org/officeDocument/2006/relationships/slideLayout" Target="../slideLayouts/slideLayout5.xml"/><Relationship Id="rId4" Type="http://schemas.openxmlformats.org/officeDocument/2006/relationships/image" Target="../media/image497.jpeg"/></Relationships>
</file>

<file path=ppt/slides/_rels/slide149.xml.rels><?xml version="1.0" encoding="UTF-8" standalone="yes"?>
<Relationships xmlns="http://schemas.openxmlformats.org/package/2006/relationships"><Relationship Id="rId3" Type="http://schemas.openxmlformats.org/officeDocument/2006/relationships/image" Target="../media/image499.jpeg"/><Relationship Id="rId2" Type="http://schemas.openxmlformats.org/officeDocument/2006/relationships/image" Target="../media/image49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0.xml.rels><?xml version="1.0" encoding="UTF-8" standalone="yes"?>
<Relationships xmlns="http://schemas.openxmlformats.org/package/2006/relationships"><Relationship Id="rId2" Type="http://schemas.openxmlformats.org/officeDocument/2006/relationships/image" Target="../media/image500.jpe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image" Target="../media/image501.jpeg"/><Relationship Id="rId1" Type="http://schemas.openxmlformats.org/officeDocument/2006/relationships/slideLayout" Target="../slideLayouts/slideLayout5.xml"/><Relationship Id="rId4" Type="http://schemas.openxmlformats.org/officeDocument/2006/relationships/image" Target="../media/image503.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505.jpeg"/><Relationship Id="rId2" Type="http://schemas.openxmlformats.org/officeDocument/2006/relationships/image" Target="../media/image504.jpe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507.png"/><Relationship Id="rId2" Type="http://schemas.openxmlformats.org/officeDocument/2006/relationships/image" Target="../media/image506.png"/><Relationship Id="rId1" Type="http://schemas.openxmlformats.org/officeDocument/2006/relationships/slideLayout" Target="../slideLayouts/slideLayout5.xml"/><Relationship Id="rId4" Type="http://schemas.openxmlformats.org/officeDocument/2006/relationships/image" Target="../media/image508.jpeg"/></Relationships>
</file>

<file path=ppt/slides/_rels/slide157.xml.rels><?xml version="1.0" encoding="UTF-8" standalone="yes"?>
<Relationships xmlns="http://schemas.openxmlformats.org/package/2006/relationships"><Relationship Id="rId3" Type="http://schemas.openxmlformats.org/officeDocument/2006/relationships/image" Target="../media/image510.jpeg"/><Relationship Id="rId2" Type="http://schemas.openxmlformats.org/officeDocument/2006/relationships/image" Target="../media/image509.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12.jpeg"/><Relationship Id="rId2" Type="http://schemas.openxmlformats.org/officeDocument/2006/relationships/image" Target="../media/image511.jpe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60.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517.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19.jpeg"/><Relationship Id="rId2" Type="http://schemas.openxmlformats.org/officeDocument/2006/relationships/image" Target="../media/image518.jpeg"/><Relationship Id="rId1" Type="http://schemas.openxmlformats.org/officeDocument/2006/relationships/slideLayout" Target="../slideLayouts/slideLayout2.xml"/><Relationship Id="rId4" Type="http://schemas.openxmlformats.org/officeDocument/2006/relationships/image" Target="../media/image520.jpeg"/></Relationships>
</file>

<file path=ppt/slides/_rels/slide163.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521.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523.jpe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524.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25.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27.jpeg"/><Relationship Id="rId2" Type="http://schemas.openxmlformats.org/officeDocument/2006/relationships/image" Target="../media/image526.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28.jpe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530.jpeg"/><Relationship Id="rId2" Type="http://schemas.openxmlformats.org/officeDocument/2006/relationships/image" Target="../media/image5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532.jpeg"/><Relationship Id="rId2" Type="http://schemas.openxmlformats.org/officeDocument/2006/relationships/image" Target="../media/image531.jpe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534.jpeg"/><Relationship Id="rId2" Type="http://schemas.openxmlformats.org/officeDocument/2006/relationships/image" Target="../media/image53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36.jpeg"/><Relationship Id="rId2" Type="http://schemas.openxmlformats.org/officeDocument/2006/relationships/image" Target="../media/image535.jpeg"/><Relationship Id="rId1" Type="http://schemas.openxmlformats.org/officeDocument/2006/relationships/slideLayout" Target="../slideLayouts/slideLayout4.xml"/><Relationship Id="rId4" Type="http://schemas.openxmlformats.org/officeDocument/2006/relationships/image" Target="../media/image537.jpeg"/></Relationships>
</file>

<file path=ppt/slides/_rels/slide173.xml.rels><?xml version="1.0" encoding="UTF-8" standalone="yes"?>
<Relationships xmlns="http://schemas.openxmlformats.org/package/2006/relationships"><Relationship Id="rId3" Type="http://schemas.openxmlformats.org/officeDocument/2006/relationships/image" Target="../media/image539.png"/><Relationship Id="rId2" Type="http://schemas.openxmlformats.org/officeDocument/2006/relationships/image" Target="../media/image53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540.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image" Target="../media/image542.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image" Target="../media/image544.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image" Target="../media/image546.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image" Target="../media/image548.png"/><Relationship Id="rId1" Type="http://schemas.openxmlformats.org/officeDocument/2006/relationships/slideLayout" Target="../slideLayouts/slideLayout4.xml"/><Relationship Id="rId4" Type="http://schemas.openxmlformats.org/officeDocument/2006/relationships/image" Target="../media/image55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0.xml.rels><?xml version="1.0" encoding="UTF-8" standalone="yes"?>
<Relationships xmlns="http://schemas.openxmlformats.org/package/2006/relationships"><Relationship Id="rId2" Type="http://schemas.openxmlformats.org/officeDocument/2006/relationships/image" Target="../media/image551.jpe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image" Target="../media/image552.png"/><Relationship Id="rId1" Type="http://schemas.openxmlformats.org/officeDocument/2006/relationships/slideLayout" Target="../slideLayouts/slideLayout5.xml"/><Relationship Id="rId6" Type="http://schemas.openxmlformats.org/officeDocument/2006/relationships/image" Target="../media/image556.png"/><Relationship Id="rId5" Type="http://schemas.openxmlformats.org/officeDocument/2006/relationships/image" Target="../media/image555.png"/><Relationship Id="rId4" Type="http://schemas.openxmlformats.org/officeDocument/2006/relationships/image" Target="../media/image554.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image" Target="../media/image557.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9.pn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8" Type="http://schemas.openxmlformats.org/officeDocument/2006/relationships/image" Target="../media/image567.png"/><Relationship Id="rId3" Type="http://schemas.openxmlformats.org/officeDocument/2006/relationships/image" Target="../media/image562.png"/><Relationship Id="rId7" Type="http://schemas.openxmlformats.org/officeDocument/2006/relationships/image" Target="../media/image566.png"/><Relationship Id="rId2" Type="http://schemas.openxmlformats.org/officeDocument/2006/relationships/image" Target="../media/image561.png"/><Relationship Id="rId1" Type="http://schemas.openxmlformats.org/officeDocument/2006/relationships/slideLayout" Target="../slideLayouts/slideLayout4.xml"/><Relationship Id="rId6" Type="http://schemas.openxmlformats.org/officeDocument/2006/relationships/image" Target="../media/image565.png"/><Relationship Id="rId5" Type="http://schemas.openxmlformats.org/officeDocument/2006/relationships/image" Target="../media/image564.png"/><Relationship Id="rId4" Type="http://schemas.openxmlformats.org/officeDocument/2006/relationships/image" Target="../media/image563.png"/><Relationship Id="rId9" Type="http://schemas.openxmlformats.org/officeDocument/2006/relationships/image" Target="../media/image568.png"/></Relationships>
</file>

<file path=ppt/slides/_rels/slide186.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69.pn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image" Target="../media/image57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s>
</file>

<file path=ppt/slides/_rels/slide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xml"/><Relationship Id="rId5" Type="http://schemas.openxmlformats.org/officeDocument/2006/relationships/image" Target="../media/image108.jpeg"/><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xml"/><Relationship Id="rId5" Type="http://schemas.openxmlformats.org/officeDocument/2006/relationships/image" Target="../media/image112.jpeg"/><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5" Type="http://schemas.openxmlformats.org/officeDocument/2006/relationships/image" Target="../media/image116.jpeg"/><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5.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4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xml"/><Relationship Id="rId4" Type="http://schemas.openxmlformats.org/officeDocument/2006/relationships/image" Target="../media/image163.jpeg"/></Relationships>
</file>

<file path=ppt/slides/_rels/slide4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xml"/><Relationship Id="rId4" Type="http://schemas.openxmlformats.org/officeDocument/2006/relationships/image" Target="../media/image166.jpeg"/></Relationships>
</file>

<file path=ppt/slides/_rels/slide4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5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5.xml"/><Relationship Id="rId4" Type="http://schemas.openxmlformats.org/officeDocument/2006/relationships/image" Target="../media/image177.jpeg"/></Relationships>
</file>

<file path=ppt/slides/_rels/slide5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9" Type="http://schemas.openxmlformats.org/officeDocument/2006/relationships/image" Target="../media/image185.png"/></Relationships>
</file>

<file path=ppt/slides/_rels/slide55.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5.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56.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image" Target="../media/image196.jpeg"/><Relationship Id="rId1" Type="http://schemas.openxmlformats.org/officeDocument/2006/relationships/slideLayout" Target="../slideLayouts/slideLayout5.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5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 Id="rId5" Type="http://schemas.openxmlformats.org/officeDocument/2006/relationships/image" Target="../media/image209.jpeg"/><Relationship Id="rId4" Type="http://schemas.openxmlformats.org/officeDocument/2006/relationships/image" Target="../media/image20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5.xml"/><Relationship Id="rId6" Type="http://schemas.openxmlformats.org/officeDocument/2006/relationships/image" Target="../media/image214.jpeg"/><Relationship Id="rId5" Type="http://schemas.openxmlformats.org/officeDocument/2006/relationships/image" Target="../media/image213.png"/><Relationship Id="rId4" Type="http://schemas.openxmlformats.org/officeDocument/2006/relationships/image" Target="../media/image212.png"/></Relationships>
</file>

<file path=ppt/slides/_rels/slide61.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1.jpeg"/><Relationship Id="rId4" Type="http://schemas.openxmlformats.org/officeDocument/2006/relationships/image" Target="../media/image2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5.xml"/><Relationship Id="rId4" Type="http://schemas.openxmlformats.org/officeDocument/2006/relationships/image" Target="../media/image224.jpeg"/></Relationships>
</file>

<file path=ppt/slides/_rels/slide6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5.xml"/><Relationship Id="rId4" Type="http://schemas.openxmlformats.org/officeDocument/2006/relationships/image" Target="../media/image235.jpeg"/></Relationships>
</file>

<file path=ppt/slides/_rels/slide7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jpeg"/><Relationship Id="rId1" Type="http://schemas.openxmlformats.org/officeDocument/2006/relationships/slideLayout" Target="../slideLayouts/slideLayout5.xml"/><Relationship Id="rId4" Type="http://schemas.openxmlformats.org/officeDocument/2006/relationships/image" Target="../media/image238.png"/></Relationships>
</file>

<file path=ppt/slides/_rels/slide7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5.xml"/><Relationship Id="rId5" Type="http://schemas.openxmlformats.org/officeDocument/2006/relationships/image" Target="../media/image242.jpeg"/><Relationship Id="rId4" Type="http://schemas.openxmlformats.org/officeDocument/2006/relationships/image" Target="../media/image24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5.xml"/><Relationship Id="rId4" Type="http://schemas.openxmlformats.org/officeDocument/2006/relationships/image" Target="../media/image249.jpeg"/></Relationships>
</file>

<file path=ppt/slides/_rels/slide8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5.xml"/><Relationship Id="rId4" Type="http://schemas.openxmlformats.org/officeDocument/2006/relationships/image" Target="../media/image257.jpeg"/></Relationships>
</file>

<file path=ppt/slides/_rels/slide85.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3.jpeg"/><Relationship Id="rId2" Type="http://schemas.openxmlformats.org/officeDocument/2006/relationships/image" Target="../media/image258.png"/><Relationship Id="rId1" Type="http://schemas.openxmlformats.org/officeDocument/2006/relationships/slideLayout" Target="../slideLayouts/slideLayout5.xml"/><Relationship Id="rId6" Type="http://schemas.openxmlformats.org/officeDocument/2006/relationships/image" Target="../media/image262.jpeg"/><Relationship Id="rId5" Type="http://schemas.openxmlformats.org/officeDocument/2006/relationships/image" Target="../media/image261.png"/><Relationship Id="rId4" Type="http://schemas.openxmlformats.org/officeDocument/2006/relationships/image" Target="../media/image260.png"/></Relationships>
</file>

<file path=ppt/slides/_rels/slide8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5.xml"/><Relationship Id="rId4" Type="http://schemas.openxmlformats.org/officeDocument/2006/relationships/image" Target="../media/image266.jpeg"/></Relationships>
</file>

<file path=ppt/slides/_rels/slide8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4.xml"/><Relationship Id="rId4" Type="http://schemas.openxmlformats.org/officeDocument/2006/relationships/image" Target="../media/image269.jpeg"/></Relationships>
</file>

<file path=ppt/slides/_rels/slide88.xml.rels><?xml version="1.0" encoding="UTF-8" standalone="yes"?>
<Relationships xmlns="http://schemas.openxmlformats.org/package/2006/relationships"><Relationship Id="rId3" Type="http://schemas.openxmlformats.org/officeDocument/2006/relationships/image" Target="../media/image271.png"/><Relationship Id="rId7" Type="http://schemas.openxmlformats.org/officeDocument/2006/relationships/image" Target="../media/image275.jpeg"/><Relationship Id="rId2" Type="http://schemas.openxmlformats.org/officeDocument/2006/relationships/image" Target="../media/image270.png"/><Relationship Id="rId1" Type="http://schemas.openxmlformats.org/officeDocument/2006/relationships/slideLayout" Target="../slideLayouts/slideLayout3.xml"/><Relationship Id="rId6" Type="http://schemas.openxmlformats.org/officeDocument/2006/relationships/image" Target="../media/image274.jpeg"/><Relationship Id="rId5" Type="http://schemas.openxmlformats.org/officeDocument/2006/relationships/image" Target="../media/image273.png"/><Relationship Id="rId4" Type="http://schemas.openxmlformats.org/officeDocument/2006/relationships/image" Target="../media/image272.png"/></Relationships>
</file>

<file path=ppt/slides/_rels/slide89.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image" Target="../media/image276.png"/><Relationship Id="rId1" Type="http://schemas.openxmlformats.org/officeDocument/2006/relationships/slideLayout" Target="../slideLayouts/slideLayout5.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5.xml"/><Relationship Id="rId4" Type="http://schemas.openxmlformats.org/officeDocument/2006/relationships/image" Target="../media/image285.jpeg"/></Relationships>
</file>

<file path=ppt/slides/_rels/slide9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5.xml"/><Relationship Id="rId4" Type="http://schemas.openxmlformats.org/officeDocument/2006/relationships/image" Target="../media/image288.jpeg"/></Relationships>
</file>

<file path=ppt/slides/_rels/slide92.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9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8" Type="http://schemas.openxmlformats.org/officeDocument/2006/relationships/image" Target="../media/image302.jpeg"/><Relationship Id="rId3" Type="http://schemas.openxmlformats.org/officeDocument/2006/relationships/image" Target="../media/image297.png"/><Relationship Id="rId7" Type="http://schemas.openxmlformats.org/officeDocument/2006/relationships/image" Target="../media/image301.jpe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png"/><Relationship Id="rId4" Type="http://schemas.openxmlformats.org/officeDocument/2006/relationships/image" Target="../media/image298.png"/><Relationship Id="rId9" Type="http://schemas.openxmlformats.org/officeDocument/2006/relationships/image" Target="../media/image303.jpeg"/></Relationships>
</file>

<file path=ppt/slides/_rels/slide95.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image" Target="../media/image307.png"/><Relationship Id="rId1" Type="http://schemas.openxmlformats.org/officeDocument/2006/relationships/slideLayout" Target="../slideLayouts/slideLayout5.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 Id="rId9" Type="http://schemas.openxmlformats.org/officeDocument/2006/relationships/image" Target="../media/image314.jpeg"/></Relationships>
</file>

<file path=ppt/slides/_rels/slide9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5.xml"/><Relationship Id="rId4" Type="http://schemas.openxmlformats.org/officeDocument/2006/relationships/image" Target="../media/image317.jpeg"/></Relationships>
</file>

<file path=ppt/slides/_rels/slide99.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90600" y="1446274"/>
            <a:ext cx="6477000" cy="487832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71450" y="85725"/>
            <a:ext cx="8972550" cy="8191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434695"/>
            <a:ext cx="8074659" cy="2235835"/>
          </a:xfrm>
          <a:prstGeom prst="rect">
            <a:avLst/>
          </a:prstGeom>
        </p:spPr>
        <p:txBody>
          <a:bodyPr vert="horz" wrap="square" lIns="0" tIns="12700" rIns="0" bIns="0" rtlCol="0">
            <a:spAutoFit/>
          </a:bodyPr>
          <a:lstStyle/>
          <a:p>
            <a:pPr marL="286385" marR="5080" indent="-274320">
              <a:lnSpc>
                <a:spcPct val="140000"/>
              </a:lnSpc>
              <a:spcBef>
                <a:spcPts val="100"/>
              </a:spcBef>
            </a:pPr>
            <a:r>
              <a:rPr sz="2000" b="1" dirty="0">
                <a:solidFill>
                  <a:srgbClr val="FFFF00"/>
                </a:solidFill>
                <a:latin typeface="Times New Roman"/>
                <a:cs typeface="Times New Roman"/>
              </a:rPr>
              <a:t>2) </a:t>
            </a:r>
            <a:r>
              <a:rPr sz="2000" b="1" i="1" spc="-5" dirty="0">
                <a:solidFill>
                  <a:srgbClr val="FFFF00"/>
                </a:solidFill>
                <a:latin typeface="Times New Roman"/>
                <a:cs typeface="Times New Roman"/>
              </a:rPr>
              <a:t>Phylogenic theory(nodine): </a:t>
            </a:r>
            <a:r>
              <a:rPr sz="2000" i="1" dirty="0">
                <a:solidFill>
                  <a:srgbClr val="0000CC"/>
                </a:solidFill>
                <a:latin typeface="Times New Roman"/>
                <a:cs typeface="Times New Roman"/>
              </a:rPr>
              <a:t>use </a:t>
            </a:r>
            <a:r>
              <a:rPr sz="2000" i="1" spc="-5" dirty="0">
                <a:solidFill>
                  <a:srgbClr val="0000CC"/>
                </a:solidFill>
                <a:latin typeface="Times New Roman"/>
                <a:cs typeface="Times New Roman"/>
              </a:rPr>
              <a:t>makes </a:t>
            </a:r>
            <a:r>
              <a:rPr sz="2000" i="1" dirty="0">
                <a:solidFill>
                  <a:srgbClr val="0000CC"/>
                </a:solidFill>
                <a:latin typeface="Times New Roman"/>
                <a:cs typeface="Times New Roman"/>
              </a:rPr>
              <a:t>the </a:t>
            </a:r>
            <a:r>
              <a:rPr sz="2000" i="1" spc="-15" dirty="0">
                <a:solidFill>
                  <a:srgbClr val="0000CC"/>
                </a:solidFill>
                <a:latin typeface="Times New Roman"/>
                <a:cs typeface="Times New Roman"/>
              </a:rPr>
              <a:t>organ </a:t>
            </a:r>
            <a:r>
              <a:rPr sz="2000" i="1" spc="-5" dirty="0">
                <a:solidFill>
                  <a:srgbClr val="0000CC"/>
                </a:solidFill>
                <a:latin typeface="Times New Roman"/>
                <a:cs typeface="Times New Roman"/>
              </a:rPr>
              <a:t>develop </a:t>
            </a:r>
            <a:r>
              <a:rPr sz="2000" i="1" spc="-35" dirty="0">
                <a:solidFill>
                  <a:srgbClr val="0000CC"/>
                </a:solidFill>
                <a:latin typeface="Times New Roman"/>
                <a:cs typeface="Times New Roman"/>
              </a:rPr>
              <a:t>better, </a:t>
            </a:r>
            <a:r>
              <a:rPr sz="2000" i="1" spc="-5" dirty="0">
                <a:solidFill>
                  <a:srgbClr val="0000CC"/>
                </a:solidFill>
                <a:latin typeface="Times New Roman"/>
                <a:cs typeface="Times New Roman"/>
              </a:rPr>
              <a:t>disuse  </a:t>
            </a:r>
            <a:r>
              <a:rPr sz="2000" i="1" dirty="0">
                <a:solidFill>
                  <a:srgbClr val="0000CC"/>
                </a:solidFill>
                <a:latin typeface="Times New Roman"/>
                <a:cs typeface="Times New Roman"/>
              </a:rPr>
              <a:t>causes slow </a:t>
            </a:r>
            <a:r>
              <a:rPr sz="2000" i="1" spc="-15" dirty="0">
                <a:solidFill>
                  <a:srgbClr val="0000CC"/>
                </a:solidFill>
                <a:latin typeface="Times New Roman"/>
                <a:cs typeface="Times New Roman"/>
              </a:rPr>
              <a:t>regression </a:t>
            </a:r>
            <a:r>
              <a:rPr sz="2000" i="1" dirty="0">
                <a:solidFill>
                  <a:srgbClr val="0000CC"/>
                </a:solidFill>
                <a:latin typeface="Times New Roman"/>
                <a:cs typeface="Times New Roman"/>
              </a:rPr>
              <a:t>of</a:t>
            </a:r>
            <a:r>
              <a:rPr sz="2000" i="1" spc="-100" dirty="0">
                <a:solidFill>
                  <a:srgbClr val="0000CC"/>
                </a:solidFill>
                <a:latin typeface="Times New Roman"/>
                <a:cs typeface="Times New Roman"/>
              </a:rPr>
              <a:t> </a:t>
            </a:r>
            <a:r>
              <a:rPr sz="2000" i="1" spc="-10" dirty="0">
                <a:solidFill>
                  <a:srgbClr val="0000CC"/>
                </a:solidFill>
                <a:latin typeface="Times New Roman"/>
                <a:cs typeface="Times New Roman"/>
              </a:rPr>
              <a:t>organ.</a:t>
            </a:r>
            <a:endParaRPr sz="2000">
              <a:latin typeface="Times New Roman"/>
              <a:cs typeface="Times New Roman"/>
            </a:endParaRPr>
          </a:p>
          <a:p>
            <a:pPr marL="286385" marR="5080" algn="just">
              <a:lnSpc>
                <a:spcPct val="140100"/>
              </a:lnSpc>
              <a:spcBef>
                <a:spcPts val="595"/>
              </a:spcBef>
            </a:pPr>
            <a:r>
              <a:rPr sz="2000" i="1" spc="5" dirty="0">
                <a:solidFill>
                  <a:srgbClr val="0000CC"/>
                </a:solidFill>
                <a:latin typeface="Times New Roman"/>
                <a:cs typeface="Times New Roman"/>
              </a:rPr>
              <a:t>Due </a:t>
            </a:r>
            <a:r>
              <a:rPr sz="2000" i="1" spc="-10" dirty="0">
                <a:solidFill>
                  <a:srgbClr val="0000CC"/>
                </a:solidFill>
                <a:latin typeface="Times New Roman"/>
                <a:cs typeface="Times New Roman"/>
              </a:rPr>
              <a:t>to </a:t>
            </a:r>
            <a:r>
              <a:rPr sz="2000" i="1" spc="-5" dirty="0">
                <a:solidFill>
                  <a:srgbClr val="0000CC"/>
                </a:solidFill>
                <a:latin typeface="Times New Roman"/>
                <a:cs typeface="Times New Roman"/>
              </a:rPr>
              <a:t>changing nutritional habits of </a:t>
            </a:r>
            <a:r>
              <a:rPr sz="2000" i="1" dirty="0">
                <a:solidFill>
                  <a:srgbClr val="0000CC"/>
                </a:solidFill>
                <a:latin typeface="Times New Roman"/>
                <a:cs typeface="Times New Roman"/>
              </a:rPr>
              <a:t>our </a:t>
            </a:r>
            <a:r>
              <a:rPr sz="2000" i="1" spc="-5" dirty="0">
                <a:solidFill>
                  <a:srgbClr val="0000CC"/>
                </a:solidFill>
                <a:latin typeface="Times New Roman"/>
                <a:cs typeface="Times New Roman"/>
              </a:rPr>
              <a:t>civilization, </a:t>
            </a:r>
            <a:r>
              <a:rPr sz="2000" i="1" dirty="0">
                <a:solidFill>
                  <a:srgbClr val="0000CC"/>
                </a:solidFill>
                <a:latin typeface="Times New Roman"/>
                <a:cs typeface="Times New Roman"/>
              </a:rPr>
              <a:t>use of </a:t>
            </a:r>
            <a:r>
              <a:rPr sz="2000" i="1" spc="-20" dirty="0">
                <a:solidFill>
                  <a:srgbClr val="0000CC"/>
                </a:solidFill>
                <a:latin typeface="Times New Roman"/>
                <a:cs typeface="Times New Roman"/>
              </a:rPr>
              <a:t>large </a:t>
            </a:r>
            <a:r>
              <a:rPr sz="2000" i="1" spc="-5" dirty="0">
                <a:solidFill>
                  <a:srgbClr val="0000CC"/>
                </a:solidFill>
                <a:latin typeface="Times New Roman"/>
                <a:cs typeface="Times New Roman"/>
              </a:rPr>
              <a:t>powerful  </a:t>
            </a:r>
            <a:r>
              <a:rPr sz="2000" i="1" dirty="0">
                <a:solidFill>
                  <a:srgbClr val="0000CC"/>
                </a:solidFill>
                <a:latin typeface="Times New Roman"/>
                <a:cs typeface="Times New Roman"/>
              </a:rPr>
              <a:t>jaws have </a:t>
            </a:r>
            <a:r>
              <a:rPr sz="2000" i="1" spc="-5" dirty="0">
                <a:solidFill>
                  <a:srgbClr val="0000CC"/>
                </a:solidFill>
                <a:latin typeface="Times New Roman"/>
                <a:cs typeface="Times New Roman"/>
              </a:rPr>
              <a:t>been practically eliminated</a:t>
            </a:r>
            <a:r>
              <a:rPr sz="2000" spc="-5" dirty="0">
                <a:solidFill>
                  <a:srgbClr val="0000CC"/>
                </a:solidFill>
                <a:latin typeface="Times New Roman"/>
                <a:cs typeface="Times New Roman"/>
              </a:rPr>
              <a:t>. Thus, </a:t>
            </a:r>
            <a:r>
              <a:rPr sz="2000" dirty="0">
                <a:solidFill>
                  <a:srgbClr val="0000CC"/>
                </a:solidFill>
                <a:latin typeface="Times New Roman"/>
                <a:cs typeface="Times New Roman"/>
              </a:rPr>
              <a:t>over </a:t>
            </a:r>
            <a:r>
              <a:rPr sz="2000" spc="-5" dirty="0">
                <a:solidFill>
                  <a:srgbClr val="0000CC"/>
                </a:solidFill>
                <a:latin typeface="Times New Roman"/>
                <a:cs typeface="Times New Roman"/>
              </a:rPr>
              <a:t>centuries the mandible  </a:t>
            </a:r>
            <a:r>
              <a:rPr sz="2000" dirty="0">
                <a:solidFill>
                  <a:srgbClr val="0000CC"/>
                </a:solidFill>
                <a:latin typeface="Times New Roman"/>
                <a:cs typeface="Times New Roman"/>
              </a:rPr>
              <a:t>and </a:t>
            </a:r>
            <a:r>
              <a:rPr sz="2000" spc="-5" dirty="0">
                <a:solidFill>
                  <a:srgbClr val="0000CC"/>
                </a:solidFill>
                <a:latin typeface="Times New Roman"/>
                <a:cs typeface="Times New Roman"/>
              </a:rPr>
              <a:t>maxilla </a:t>
            </a:r>
            <a:r>
              <a:rPr sz="2000" dirty="0">
                <a:solidFill>
                  <a:srgbClr val="0000CC"/>
                </a:solidFill>
                <a:latin typeface="Times New Roman"/>
                <a:cs typeface="Times New Roman"/>
              </a:rPr>
              <a:t>decreased </a:t>
            </a:r>
            <a:r>
              <a:rPr sz="2000" spc="-5" dirty="0">
                <a:solidFill>
                  <a:srgbClr val="0000CC"/>
                </a:solidFill>
                <a:latin typeface="Times New Roman"/>
                <a:cs typeface="Times New Roman"/>
              </a:rPr>
              <a:t>in size </a:t>
            </a:r>
            <a:r>
              <a:rPr sz="2000" dirty="0">
                <a:solidFill>
                  <a:srgbClr val="0000CC"/>
                </a:solidFill>
                <a:latin typeface="Times New Roman"/>
                <a:cs typeface="Times New Roman"/>
              </a:rPr>
              <a:t>leaving </a:t>
            </a:r>
            <a:r>
              <a:rPr sz="2000" spc="-5" dirty="0">
                <a:solidFill>
                  <a:srgbClr val="0000CC"/>
                </a:solidFill>
                <a:latin typeface="Times New Roman"/>
                <a:cs typeface="Times New Roman"/>
              </a:rPr>
              <a:t>insufficient </a:t>
            </a:r>
            <a:r>
              <a:rPr sz="2000" dirty="0">
                <a:solidFill>
                  <a:srgbClr val="0000CC"/>
                </a:solidFill>
                <a:latin typeface="Times New Roman"/>
                <a:cs typeface="Times New Roman"/>
              </a:rPr>
              <a:t>room for third</a:t>
            </a:r>
            <a:r>
              <a:rPr sz="2000" spc="-175" dirty="0">
                <a:solidFill>
                  <a:srgbClr val="0000CC"/>
                </a:solidFill>
                <a:latin typeface="Times New Roman"/>
                <a:cs typeface="Times New Roman"/>
              </a:rPr>
              <a:t> </a:t>
            </a:r>
            <a:r>
              <a:rPr sz="2000" spc="-5" dirty="0">
                <a:solidFill>
                  <a:srgbClr val="0000CC"/>
                </a:solidFill>
                <a:latin typeface="Times New Roman"/>
                <a:cs typeface="Times New Roman"/>
              </a:rPr>
              <a:t>molars</a:t>
            </a:r>
            <a:endParaRPr sz="2000">
              <a:latin typeface="Times New Roman"/>
              <a:cs typeface="Times New Roman"/>
            </a:endParaRPr>
          </a:p>
        </p:txBody>
      </p:sp>
      <p:sp>
        <p:nvSpPr>
          <p:cNvPr id="3" name="object 3"/>
          <p:cNvSpPr/>
          <p:nvPr/>
        </p:nvSpPr>
        <p:spPr>
          <a:xfrm>
            <a:off x="4038600" y="3276600"/>
            <a:ext cx="2743200" cy="28956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938530"/>
            <a:ext cx="7916545" cy="635635"/>
          </a:xfrm>
          <a:prstGeom prst="rect">
            <a:avLst/>
          </a:prstGeom>
        </p:spPr>
        <p:txBody>
          <a:bodyPr vert="horz" wrap="square" lIns="0" tIns="13335" rIns="0" bIns="0" rtlCol="0">
            <a:spAutoFit/>
          </a:bodyPr>
          <a:lstStyle/>
          <a:p>
            <a:pPr marL="286385" marR="5080" indent="-274320">
              <a:lnSpc>
                <a:spcPct val="100000"/>
              </a:lnSpc>
              <a:spcBef>
                <a:spcPts val="105"/>
              </a:spcBef>
              <a:tabLst>
                <a:tab pos="286385" algn="l"/>
              </a:tabLst>
            </a:pPr>
            <a:r>
              <a:rPr sz="1700" spc="-445" dirty="0">
                <a:solidFill>
                  <a:srgbClr val="F3A346"/>
                </a:solidFill>
                <a:latin typeface="Arial"/>
                <a:cs typeface="Arial"/>
              </a:rPr>
              <a:t>	</a:t>
            </a:r>
            <a:r>
              <a:rPr spc="-5" dirty="0"/>
              <a:t>Rationale </a:t>
            </a:r>
            <a:r>
              <a:rPr dirty="0"/>
              <a:t>of tooth sectioning is to create a space into which </a:t>
            </a:r>
            <a:r>
              <a:rPr spc="-5" dirty="0"/>
              <a:t>impacted</a:t>
            </a:r>
            <a:r>
              <a:rPr spc="-195" dirty="0"/>
              <a:t> </a:t>
            </a:r>
            <a:r>
              <a:rPr dirty="0"/>
              <a:t>tooth  can be displaced &amp; thence</a:t>
            </a:r>
            <a:r>
              <a:rPr spc="-85" dirty="0"/>
              <a:t> </a:t>
            </a:r>
            <a:r>
              <a:rPr dirty="0"/>
              <a:t>removed.</a:t>
            </a:r>
            <a:endParaRPr sz="1700">
              <a:latin typeface="Arial"/>
              <a:cs typeface="Arial"/>
            </a:endParaRPr>
          </a:p>
        </p:txBody>
      </p:sp>
      <p:sp>
        <p:nvSpPr>
          <p:cNvPr id="3" name="object 3"/>
          <p:cNvSpPr/>
          <p:nvPr/>
        </p:nvSpPr>
        <p:spPr>
          <a:xfrm>
            <a:off x="2581655" y="0"/>
            <a:ext cx="3331464" cy="6522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47848" y="237870"/>
            <a:ext cx="2702052" cy="36652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657600" y="4343400"/>
            <a:ext cx="2743200" cy="21336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257800" y="1295400"/>
            <a:ext cx="3505200" cy="1371600"/>
          </a:xfrm>
          <a:custGeom>
            <a:avLst/>
            <a:gdLst/>
            <a:ahLst/>
            <a:cxnLst/>
            <a:rect l="l" t="t" r="r" b="b"/>
            <a:pathLst>
              <a:path w="3505200" h="1371600">
                <a:moveTo>
                  <a:pt x="1752600" y="0"/>
                </a:moveTo>
                <a:lnTo>
                  <a:pt x="1685370" y="495"/>
                </a:lnTo>
                <a:lnTo>
                  <a:pt x="1618781" y="1969"/>
                </a:lnTo>
                <a:lnTo>
                  <a:pt x="1552878" y="4404"/>
                </a:lnTo>
                <a:lnTo>
                  <a:pt x="1487706" y="7782"/>
                </a:lnTo>
                <a:lnTo>
                  <a:pt x="1423311" y="12085"/>
                </a:lnTo>
                <a:lnTo>
                  <a:pt x="1359738" y="17297"/>
                </a:lnTo>
                <a:lnTo>
                  <a:pt x="1297032" y="23398"/>
                </a:lnTo>
                <a:lnTo>
                  <a:pt x="1235238" y="30371"/>
                </a:lnTo>
                <a:lnTo>
                  <a:pt x="1174403" y="38199"/>
                </a:lnTo>
                <a:lnTo>
                  <a:pt x="1114571" y="46863"/>
                </a:lnTo>
                <a:lnTo>
                  <a:pt x="1055788" y="56346"/>
                </a:lnTo>
                <a:lnTo>
                  <a:pt x="998099" y="66630"/>
                </a:lnTo>
                <a:lnTo>
                  <a:pt x="941550" y="77697"/>
                </a:lnTo>
                <a:lnTo>
                  <a:pt x="886186" y="89530"/>
                </a:lnTo>
                <a:lnTo>
                  <a:pt x="832052" y="102110"/>
                </a:lnTo>
                <a:lnTo>
                  <a:pt x="779193" y="115420"/>
                </a:lnTo>
                <a:lnTo>
                  <a:pt x="727656" y="129443"/>
                </a:lnTo>
                <a:lnTo>
                  <a:pt x="677485" y="144160"/>
                </a:lnTo>
                <a:lnTo>
                  <a:pt x="628726" y="159554"/>
                </a:lnTo>
                <a:lnTo>
                  <a:pt x="581424" y="175606"/>
                </a:lnTo>
                <a:lnTo>
                  <a:pt x="535624" y="192300"/>
                </a:lnTo>
                <a:lnTo>
                  <a:pt x="491372" y="209617"/>
                </a:lnTo>
                <a:lnTo>
                  <a:pt x="448714" y="227540"/>
                </a:lnTo>
                <a:lnTo>
                  <a:pt x="407694" y="246050"/>
                </a:lnTo>
                <a:lnTo>
                  <a:pt x="368358" y="265131"/>
                </a:lnTo>
                <a:lnTo>
                  <a:pt x="330752" y="284763"/>
                </a:lnTo>
                <a:lnTo>
                  <a:pt x="294920" y="304931"/>
                </a:lnTo>
                <a:lnTo>
                  <a:pt x="260908" y="325615"/>
                </a:lnTo>
                <a:lnTo>
                  <a:pt x="228762" y="346797"/>
                </a:lnTo>
                <a:lnTo>
                  <a:pt x="170248" y="390589"/>
                </a:lnTo>
                <a:lnTo>
                  <a:pt x="119740" y="436164"/>
                </a:lnTo>
                <a:lnTo>
                  <a:pt x="77601" y="483378"/>
                </a:lnTo>
                <a:lnTo>
                  <a:pt x="44195" y="532092"/>
                </a:lnTo>
                <a:lnTo>
                  <a:pt x="19884" y="582161"/>
                </a:lnTo>
                <a:lnTo>
                  <a:pt x="5031" y="633444"/>
                </a:lnTo>
                <a:lnTo>
                  <a:pt x="0" y="685800"/>
                </a:lnTo>
                <a:lnTo>
                  <a:pt x="1265" y="712102"/>
                </a:lnTo>
                <a:lnTo>
                  <a:pt x="11253" y="763939"/>
                </a:lnTo>
                <a:lnTo>
                  <a:pt x="30880" y="814633"/>
                </a:lnTo>
                <a:lnTo>
                  <a:pt x="59784" y="864042"/>
                </a:lnTo>
                <a:lnTo>
                  <a:pt x="97602" y="912024"/>
                </a:lnTo>
                <a:lnTo>
                  <a:pt x="143970" y="958437"/>
                </a:lnTo>
                <a:lnTo>
                  <a:pt x="198527" y="1003137"/>
                </a:lnTo>
                <a:lnTo>
                  <a:pt x="260908" y="1045984"/>
                </a:lnTo>
                <a:lnTo>
                  <a:pt x="294920" y="1066668"/>
                </a:lnTo>
                <a:lnTo>
                  <a:pt x="330752" y="1086836"/>
                </a:lnTo>
                <a:lnTo>
                  <a:pt x="368358" y="1106468"/>
                </a:lnTo>
                <a:lnTo>
                  <a:pt x="407694" y="1125549"/>
                </a:lnTo>
                <a:lnTo>
                  <a:pt x="448714" y="1144059"/>
                </a:lnTo>
                <a:lnTo>
                  <a:pt x="491372" y="1161982"/>
                </a:lnTo>
                <a:lnTo>
                  <a:pt x="535624" y="1179299"/>
                </a:lnTo>
                <a:lnTo>
                  <a:pt x="581424" y="1195993"/>
                </a:lnTo>
                <a:lnTo>
                  <a:pt x="628726" y="1212045"/>
                </a:lnTo>
                <a:lnTo>
                  <a:pt x="677485" y="1227439"/>
                </a:lnTo>
                <a:lnTo>
                  <a:pt x="727656" y="1242156"/>
                </a:lnTo>
                <a:lnTo>
                  <a:pt x="779193" y="1256179"/>
                </a:lnTo>
                <a:lnTo>
                  <a:pt x="832052" y="1269489"/>
                </a:lnTo>
                <a:lnTo>
                  <a:pt x="886186" y="1282069"/>
                </a:lnTo>
                <a:lnTo>
                  <a:pt x="941550" y="1293902"/>
                </a:lnTo>
                <a:lnTo>
                  <a:pt x="998099" y="1304969"/>
                </a:lnTo>
                <a:lnTo>
                  <a:pt x="1055788" y="1315253"/>
                </a:lnTo>
                <a:lnTo>
                  <a:pt x="1114571" y="1324736"/>
                </a:lnTo>
                <a:lnTo>
                  <a:pt x="1174403" y="1333400"/>
                </a:lnTo>
                <a:lnTo>
                  <a:pt x="1235238" y="1341228"/>
                </a:lnTo>
                <a:lnTo>
                  <a:pt x="1297032" y="1348201"/>
                </a:lnTo>
                <a:lnTo>
                  <a:pt x="1359738" y="1354302"/>
                </a:lnTo>
                <a:lnTo>
                  <a:pt x="1423311" y="1359514"/>
                </a:lnTo>
                <a:lnTo>
                  <a:pt x="1487706" y="1363817"/>
                </a:lnTo>
                <a:lnTo>
                  <a:pt x="1552878" y="1367195"/>
                </a:lnTo>
                <a:lnTo>
                  <a:pt x="1618781" y="1369630"/>
                </a:lnTo>
                <a:lnTo>
                  <a:pt x="1685370" y="1371104"/>
                </a:lnTo>
                <a:lnTo>
                  <a:pt x="1752600" y="1371600"/>
                </a:lnTo>
                <a:lnTo>
                  <a:pt x="1819829" y="1371104"/>
                </a:lnTo>
                <a:lnTo>
                  <a:pt x="1886418" y="1369630"/>
                </a:lnTo>
                <a:lnTo>
                  <a:pt x="1952321" y="1367195"/>
                </a:lnTo>
                <a:lnTo>
                  <a:pt x="2017493" y="1363817"/>
                </a:lnTo>
                <a:lnTo>
                  <a:pt x="2081888" y="1359514"/>
                </a:lnTo>
                <a:lnTo>
                  <a:pt x="2145461" y="1354302"/>
                </a:lnTo>
                <a:lnTo>
                  <a:pt x="2208167" y="1348201"/>
                </a:lnTo>
                <a:lnTo>
                  <a:pt x="2269961" y="1341228"/>
                </a:lnTo>
                <a:lnTo>
                  <a:pt x="2330796" y="1333400"/>
                </a:lnTo>
                <a:lnTo>
                  <a:pt x="2390628" y="1324736"/>
                </a:lnTo>
                <a:lnTo>
                  <a:pt x="2449411" y="1315253"/>
                </a:lnTo>
                <a:lnTo>
                  <a:pt x="2507100" y="1304969"/>
                </a:lnTo>
                <a:lnTo>
                  <a:pt x="2563649" y="1293902"/>
                </a:lnTo>
                <a:lnTo>
                  <a:pt x="2619013" y="1282069"/>
                </a:lnTo>
                <a:lnTo>
                  <a:pt x="2673147" y="1269489"/>
                </a:lnTo>
                <a:lnTo>
                  <a:pt x="2726006" y="1256179"/>
                </a:lnTo>
                <a:lnTo>
                  <a:pt x="2777543" y="1242156"/>
                </a:lnTo>
                <a:lnTo>
                  <a:pt x="2827714" y="1227439"/>
                </a:lnTo>
                <a:lnTo>
                  <a:pt x="2876473" y="1212045"/>
                </a:lnTo>
                <a:lnTo>
                  <a:pt x="2923775" y="1195993"/>
                </a:lnTo>
                <a:lnTo>
                  <a:pt x="2969575" y="1179299"/>
                </a:lnTo>
                <a:lnTo>
                  <a:pt x="3013827" y="1161982"/>
                </a:lnTo>
                <a:lnTo>
                  <a:pt x="3056485" y="1144059"/>
                </a:lnTo>
                <a:lnTo>
                  <a:pt x="3097505" y="1125549"/>
                </a:lnTo>
                <a:lnTo>
                  <a:pt x="3136841" y="1106468"/>
                </a:lnTo>
                <a:lnTo>
                  <a:pt x="3174447" y="1086836"/>
                </a:lnTo>
                <a:lnTo>
                  <a:pt x="3210279" y="1066668"/>
                </a:lnTo>
                <a:lnTo>
                  <a:pt x="3244291" y="1045984"/>
                </a:lnTo>
                <a:lnTo>
                  <a:pt x="3276437" y="1024802"/>
                </a:lnTo>
                <a:lnTo>
                  <a:pt x="3334951" y="981010"/>
                </a:lnTo>
                <a:lnTo>
                  <a:pt x="3385459" y="935435"/>
                </a:lnTo>
                <a:lnTo>
                  <a:pt x="3427598" y="888221"/>
                </a:lnTo>
                <a:lnTo>
                  <a:pt x="3461004" y="839507"/>
                </a:lnTo>
                <a:lnTo>
                  <a:pt x="3485315" y="789438"/>
                </a:lnTo>
                <a:lnTo>
                  <a:pt x="3500168" y="738155"/>
                </a:lnTo>
                <a:lnTo>
                  <a:pt x="3505200" y="685800"/>
                </a:lnTo>
                <a:lnTo>
                  <a:pt x="3503934" y="659497"/>
                </a:lnTo>
                <a:lnTo>
                  <a:pt x="3493946" y="607660"/>
                </a:lnTo>
                <a:lnTo>
                  <a:pt x="3474319" y="556966"/>
                </a:lnTo>
                <a:lnTo>
                  <a:pt x="3445415" y="507557"/>
                </a:lnTo>
                <a:lnTo>
                  <a:pt x="3407597" y="459575"/>
                </a:lnTo>
                <a:lnTo>
                  <a:pt x="3361229" y="413162"/>
                </a:lnTo>
                <a:lnTo>
                  <a:pt x="3306672" y="368462"/>
                </a:lnTo>
                <a:lnTo>
                  <a:pt x="3244291" y="325615"/>
                </a:lnTo>
                <a:lnTo>
                  <a:pt x="3210279" y="304931"/>
                </a:lnTo>
                <a:lnTo>
                  <a:pt x="3174447" y="284763"/>
                </a:lnTo>
                <a:lnTo>
                  <a:pt x="3136841" y="265131"/>
                </a:lnTo>
                <a:lnTo>
                  <a:pt x="3097505" y="246050"/>
                </a:lnTo>
                <a:lnTo>
                  <a:pt x="3056485" y="227540"/>
                </a:lnTo>
                <a:lnTo>
                  <a:pt x="3013827" y="209617"/>
                </a:lnTo>
                <a:lnTo>
                  <a:pt x="2969575" y="192300"/>
                </a:lnTo>
                <a:lnTo>
                  <a:pt x="2923775" y="175606"/>
                </a:lnTo>
                <a:lnTo>
                  <a:pt x="2876473" y="159554"/>
                </a:lnTo>
                <a:lnTo>
                  <a:pt x="2827714" y="144160"/>
                </a:lnTo>
                <a:lnTo>
                  <a:pt x="2777543" y="129443"/>
                </a:lnTo>
                <a:lnTo>
                  <a:pt x="2726006" y="115420"/>
                </a:lnTo>
                <a:lnTo>
                  <a:pt x="2673147" y="102110"/>
                </a:lnTo>
                <a:lnTo>
                  <a:pt x="2619013" y="89530"/>
                </a:lnTo>
                <a:lnTo>
                  <a:pt x="2563649" y="77697"/>
                </a:lnTo>
                <a:lnTo>
                  <a:pt x="2507100" y="66630"/>
                </a:lnTo>
                <a:lnTo>
                  <a:pt x="2449411" y="56346"/>
                </a:lnTo>
                <a:lnTo>
                  <a:pt x="2390628" y="46863"/>
                </a:lnTo>
                <a:lnTo>
                  <a:pt x="2330796" y="38199"/>
                </a:lnTo>
                <a:lnTo>
                  <a:pt x="2269961" y="30371"/>
                </a:lnTo>
                <a:lnTo>
                  <a:pt x="2208167" y="23398"/>
                </a:lnTo>
                <a:lnTo>
                  <a:pt x="2145461" y="17297"/>
                </a:lnTo>
                <a:lnTo>
                  <a:pt x="2081888" y="12085"/>
                </a:lnTo>
                <a:lnTo>
                  <a:pt x="2017493" y="7782"/>
                </a:lnTo>
                <a:lnTo>
                  <a:pt x="1952321" y="4404"/>
                </a:lnTo>
                <a:lnTo>
                  <a:pt x="1886418" y="1969"/>
                </a:lnTo>
                <a:lnTo>
                  <a:pt x="1819829" y="495"/>
                </a:lnTo>
                <a:lnTo>
                  <a:pt x="1752600" y="0"/>
                </a:lnTo>
                <a:close/>
              </a:path>
            </a:pathLst>
          </a:custGeom>
          <a:solidFill>
            <a:srgbClr val="92D050"/>
          </a:solidFill>
        </p:spPr>
        <p:txBody>
          <a:bodyPr wrap="square" lIns="0" tIns="0" rIns="0" bIns="0" rtlCol="0"/>
          <a:lstStyle/>
          <a:p>
            <a:endParaRPr/>
          </a:p>
        </p:txBody>
      </p:sp>
      <p:sp>
        <p:nvSpPr>
          <p:cNvPr id="7" name="object 7"/>
          <p:cNvSpPr/>
          <p:nvPr/>
        </p:nvSpPr>
        <p:spPr>
          <a:xfrm>
            <a:off x="5257800" y="1295400"/>
            <a:ext cx="3505200" cy="1371600"/>
          </a:xfrm>
          <a:custGeom>
            <a:avLst/>
            <a:gdLst/>
            <a:ahLst/>
            <a:cxnLst/>
            <a:rect l="l" t="t" r="r" b="b"/>
            <a:pathLst>
              <a:path w="3505200" h="1371600">
                <a:moveTo>
                  <a:pt x="0" y="685800"/>
                </a:moveTo>
                <a:lnTo>
                  <a:pt x="5031" y="633444"/>
                </a:lnTo>
                <a:lnTo>
                  <a:pt x="19884" y="582161"/>
                </a:lnTo>
                <a:lnTo>
                  <a:pt x="44195" y="532092"/>
                </a:lnTo>
                <a:lnTo>
                  <a:pt x="77601" y="483378"/>
                </a:lnTo>
                <a:lnTo>
                  <a:pt x="119740" y="436164"/>
                </a:lnTo>
                <a:lnTo>
                  <a:pt x="170248" y="390589"/>
                </a:lnTo>
                <a:lnTo>
                  <a:pt x="228762" y="346797"/>
                </a:lnTo>
                <a:lnTo>
                  <a:pt x="260908" y="325615"/>
                </a:lnTo>
                <a:lnTo>
                  <a:pt x="294920" y="304931"/>
                </a:lnTo>
                <a:lnTo>
                  <a:pt x="330752" y="284763"/>
                </a:lnTo>
                <a:lnTo>
                  <a:pt x="368358" y="265131"/>
                </a:lnTo>
                <a:lnTo>
                  <a:pt x="407694" y="246050"/>
                </a:lnTo>
                <a:lnTo>
                  <a:pt x="448714" y="227540"/>
                </a:lnTo>
                <a:lnTo>
                  <a:pt x="491372" y="209617"/>
                </a:lnTo>
                <a:lnTo>
                  <a:pt x="535624" y="192300"/>
                </a:lnTo>
                <a:lnTo>
                  <a:pt x="581424" y="175606"/>
                </a:lnTo>
                <a:lnTo>
                  <a:pt x="628726" y="159554"/>
                </a:lnTo>
                <a:lnTo>
                  <a:pt x="677485" y="144160"/>
                </a:lnTo>
                <a:lnTo>
                  <a:pt x="727656" y="129443"/>
                </a:lnTo>
                <a:lnTo>
                  <a:pt x="779193" y="115420"/>
                </a:lnTo>
                <a:lnTo>
                  <a:pt x="832052" y="102110"/>
                </a:lnTo>
                <a:lnTo>
                  <a:pt x="886186" y="89530"/>
                </a:lnTo>
                <a:lnTo>
                  <a:pt x="941550" y="77697"/>
                </a:lnTo>
                <a:lnTo>
                  <a:pt x="998099" y="66630"/>
                </a:lnTo>
                <a:lnTo>
                  <a:pt x="1055788" y="56346"/>
                </a:lnTo>
                <a:lnTo>
                  <a:pt x="1114571" y="46863"/>
                </a:lnTo>
                <a:lnTo>
                  <a:pt x="1174403" y="38199"/>
                </a:lnTo>
                <a:lnTo>
                  <a:pt x="1235238" y="30371"/>
                </a:lnTo>
                <a:lnTo>
                  <a:pt x="1297032" y="23398"/>
                </a:lnTo>
                <a:lnTo>
                  <a:pt x="1359738" y="17297"/>
                </a:lnTo>
                <a:lnTo>
                  <a:pt x="1423311" y="12085"/>
                </a:lnTo>
                <a:lnTo>
                  <a:pt x="1487706" y="7782"/>
                </a:lnTo>
                <a:lnTo>
                  <a:pt x="1552878" y="4404"/>
                </a:lnTo>
                <a:lnTo>
                  <a:pt x="1618781" y="1969"/>
                </a:lnTo>
                <a:lnTo>
                  <a:pt x="1685370" y="495"/>
                </a:lnTo>
                <a:lnTo>
                  <a:pt x="1752600" y="0"/>
                </a:lnTo>
                <a:lnTo>
                  <a:pt x="1819829" y="495"/>
                </a:lnTo>
                <a:lnTo>
                  <a:pt x="1886418" y="1969"/>
                </a:lnTo>
                <a:lnTo>
                  <a:pt x="1952321" y="4404"/>
                </a:lnTo>
                <a:lnTo>
                  <a:pt x="2017493" y="7782"/>
                </a:lnTo>
                <a:lnTo>
                  <a:pt x="2081888" y="12085"/>
                </a:lnTo>
                <a:lnTo>
                  <a:pt x="2145461" y="17297"/>
                </a:lnTo>
                <a:lnTo>
                  <a:pt x="2208167" y="23398"/>
                </a:lnTo>
                <a:lnTo>
                  <a:pt x="2269961" y="30371"/>
                </a:lnTo>
                <a:lnTo>
                  <a:pt x="2330796" y="38199"/>
                </a:lnTo>
                <a:lnTo>
                  <a:pt x="2390628" y="46863"/>
                </a:lnTo>
                <a:lnTo>
                  <a:pt x="2449411" y="56346"/>
                </a:lnTo>
                <a:lnTo>
                  <a:pt x="2507100" y="66630"/>
                </a:lnTo>
                <a:lnTo>
                  <a:pt x="2563649" y="77697"/>
                </a:lnTo>
                <a:lnTo>
                  <a:pt x="2619013" y="89530"/>
                </a:lnTo>
                <a:lnTo>
                  <a:pt x="2673147" y="102110"/>
                </a:lnTo>
                <a:lnTo>
                  <a:pt x="2726006" y="115420"/>
                </a:lnTo>
                <a:lnTo>
                  <a:pt x="2777543" y="129443"/>
                </a:lnTo>
                <a:lnTo>
                  <a:pt x="2827714" y="144160"/>
                </a:lnTo>
                <a:lnTo>
                  <a:pt x="2876473" y="159554"/>
                </a:lnTo>
                <a:lnTo>
                  <a:pt x="2923775" y="175606"/>
                </a:lnTo>
                <a:lnTo>
                  <a:pt x="2969575" y="192300"/>
                </a:lnTo>
                <a:lnTo>
                  <a:pt x="3013827" y="209617"/>
                </a:lnTo>
                <a:lnTo>
                  <a:pt x="3056485" y="227540"/>
                </a:lnTo>
                <a:lnTo>
                  <a:pt x="3097505" y="246050"/>
                </a:lnTo>
                <a:lnTo>
                  <a:pt x="3136841" y="265131"/>
                </a:lnTo>
                <a:lnTo>
                  <a:pt x="3174447" y="284763"/>
                </a:lnTo>
                <a:lnTo>
                  <a:pt x="3210279" y="304931"/>
                </a:lnTo>
                <a:lnTo>
                  <a:pt x="3244291" y="325615"/>
                </a:lnTo>
                <a:lnTo>
                  <a:pt x="3276437" y="346797"/>
                </a:lnTo>
                <a:lnTo>
                  <a:pt x="3334951" y="390589"/>
                </a:lnTo>
                <a:lnTo>
                  <a:pt x="3385459" y="436164"/>
                </a:lnTo>
                <a:lnTo>
                  <a:pt x="3427598" y="483378"/>
                </a:lnTo>
                <a:lnTo>
                  <a:pt x="3461004" y="532092"/>
                </a:lnTo>
                <a:lnTo>
                  <a:pt x="3485315" y="582161"/>
                </a:lnTo>
                <a:lnTo>
                  <a:pt x="3500168" y="633444"/>
                </a:lnTo>
                <a:lnTo>
                  <a:pt x="3505200" y="685800"/>
                </a:lnTo>
                <a:lnTo>
                  <a:pt x="3503934" y="712102"/>
                </a:lnTo>
                <a:lnTo>
                  <a:pt x="3500168" y="738155"/>
                </a:lnTo>
                <a:lnTo>
                  <a:pt x="3485315" y="789438"/>
                </a:lnTo>
                <a:lnTo>
                  <a:pt x="3461004" y="839507"/>
                </a:lnTo>
                <a:lnTo>
                  <a:pt x="3427598" y="888221"/>
                </a:lnTo>
                <a:lnTo>
                  <a:pt x="3385459" y="935435"/>
                </a:lnTo>
                <a:lnTo>
                  <a:pt x="3334951" y="981010"/>
                </a:lnTo>
                <a:lnTo>
                  <a:pt x="3276437" y="1024802"/>
                </a:lnTo>
                <a:lnTo>
                  <a:pt x="3244291" y="1045984"/>
                </a:lnTo>
                <a:lnTo>
                  <a:pt x="3210279" y="1066668"/>
                </a:lnTo>
                <a:lnTo>
                  <a:pt x="3174447" y="1086836"/>
                </a:lnTo>
                <a:lnTo>
                  <a:pt x="3136841" y="1106468"/>
                </a:lnTo>
                <a:lnTo>
                  <a:pt x="3097505" y="1125549"/>
                </a:lnTo>
                <a:lnTo>
                  <a:pt x="3056485" y="1144059"/>
                </a:lnTo>
                <a:lnTo>
                  <a:pt x="3013827" y="1161982"/>
                </a:lnTo>
                <a:lnTo>
                  <a:pt x="2969575" y="1179299"/>
                </a:lnTo>
                <a:lnTo>
                  <a:pt x="2923775" y="1195993"/>
                </a:lnTo>
                <a:lnTo>
                  <a:pt x="2876473" y="1212045"/>
                </a:lnTo>
                <a:lnTo>
                  <a:pt x="2827714" y="1227439"/>
                </a:lnTo>
                <a:lnTo>
                  <a:pt x="2777543" y="1242156"/>
                </a:lnTo>
                <a:lnTo>
                  <a:pt x="2726006" y="1256179"/>
                </a:lnTo>
                <a:lnTo>
                  <a:pt x="2673147" y="1269489"/>
                </a:lnTo>
                <a:lnTo>
                  <a:pt x="2619013" y="1282069"/>
                </a:lnTo>
                <a:lnTo>
                  <a:pt x="2563649" y="1293902"/>
                </a:lnTo>
                <a:lnTo>
                  <a:pt x="2507100" y="1304969"/>
                </a:lnTo>
                <a:lnTo>
                  <a:pt x="2449411" y="1315253"/>
                </a:lnTo>
                <a:lnTo>
                  <a:pt x="2390628" y="1324736"/>
                </a:lnTo>
                <a:lnTo>
                  <a:pt x="2330796" y="1333400"/>
                </a:lnTo>
                <a:lnTo>
                  <a:pt x="2269961" y="1341228"/>
                </a:lnTo>
                <a:lnTo>
                  <a:pt x="2208167" y="1348201"/>
                </a:lnTo>
                <a:lnTo>
                  <a:pt x="2145461" y="1354302"/>
                </a:lnTo>
                <a:lnTo>
                  <a:pt x="2081888" y="1359514"/>
                </a:lnTo>
                <a:lnTo>
                  <a:pt x="2017493" y="1363817"/>
                </a:lnTo>
                <a:lnTo>
                  <a:pt x="1952321" y="1367195"/>
                </a:lnTo>
                <a:lnTo>
                  <a:pt x="1886418" y="1369630"/>
                </a:lnTo>
                <a:lnTo>
                  <a:pt x="1819829" y="1371104"/>
                </a:lnTo>
                <a:lnTo>
                  <a:pt x="1752600" y="1371600"/>
                </a:lnTo>
                <a:lnTo>
                  <a:pt x="1685370" y="1371104"/>
                </a:lnTo>
                <a:lnTo>
                  <a:pt x="1618781" y="1369630"/>
                </a:lnTo>
                <a:lnTo>
                  <a:pt x="1552878" y="1367195"/>
                </a:lnTo>
                <a:lnTo>
                  <a:pt x="1487706" y="1363817"/>
                </a:lnTo>
                <a:lnTo>
                  <a:pt x="1423311" y="1359514"/>
                </a:lnTo>
                <a:lnTo>
                  <a:pt x="1359738" y="1354302"/>
                </a:lnTo>
                <a:lnTo>
                  <a:pt x="1297032" y="1348201"/>
                </a:lnTo>
                <a:lnTo>
                  <a:pt x="1235238" y="1341228"/>
                </a:lnTo>
                <a:lnTo>
                  <a:pt x="1174403" y="1333400"/>
                </a:lnTo>
                <a:lnTo>
                  <a:pt x="1114571" y="1324736"/>
                </a:lnTo>
                <a:lnTo>
                  <a:pt x="1055788" y="1315253"/>
                </a:lnTo>
                <a:lnTo>
                  <a:pt x="998099" y="1304969"/>
                </a:lnTo>
                <a:lnTo>
                  <a:pt x="941550" y="1293902"/>
                </a:lnTo>
                <a:lnTo>
                  <a:pt x="886186" y="1282069"/>
                </a:lnTo>
                <a:lnTo>
                  <a:pt x="832052" y="1269489"/>
                </a:lnTo>
                <a:lnTo>
                  <a:pt x="779193" y="1256179"/>
                </a:lnTo>
                <a:lnTo>
                  <a:pt x="727656" y="1242156"/>
                </a:lnTo>
                <a:lnTo>
                  <a:pt x="677485" y="1227439"/>
                </a:lnTo>
                <a:lnTo>
                  <a:pt x="628726" y="1212045"/>
                </a:lnTo>
                <a:lnTo>
                  <a:pt x="581424" y="1195993"/>
                </a:lnTo>
                <a:lnTo>
                  <a:pt x="535624" y="1179299"/>
                </a:lnTo>
                <a:lnTo>
                  <a:pt x="491372" y="1161982"/>
                </a:lnTo>
                <a:lnTo>
                  <a:pt x="448714" y="1144059"/>
                </a:lnTo>
                <a:lnTo>
                  <a:pt x="407694" y="1125549"/>
                </a:lnTo>
                <a:lnTo>
                  <a:pt x="368358" y="1106468"/>
                </a:lnTo>
                <a:lnTo>
                  <a:pt x="330752" y="1086836"/>
                </a:lnTo>
                <a:lnTo>
                  <a:pt x="294920" y="1066668"/>
                </a:lnTo>
                <a:lnTo>
                  <a:pt x="260908" y="1045984"/>
                </a:lnTo>
                <a:lnTo>
                  <a:pt x="228762" y="1024802"/>
                </a:lnTo>
                <a:lnTo>
                  <a:pt x="170248" y="981010"/>
                </a:lnTo>
                <a:lnTo>
                  <a:pt x="119740" y="935435"/>
                </a:lnTo>
                <a:lnTo>
                  <a:pt x="77601" y="888221"/>
                </a:lnTo>
                <a:lnTo>
                  <a:pt x="44195" y="839507"/>
                </a:lnTo>
                <a:lnTo>
                  <a:pt x="19884" y="789438"/>
                </a:lnTo>
                <a:lnTo>
                  <a:pt x="5031" y="738155"/>
                </a:lnTo>
                <a:lnTo>
                  <a:pt x="0" y="685800"/>
                </a:lnTo>
                <a:close/>
              </a:path>
            </a:pathLst>
          </a:custGeom>
          <a:ln w="38100">
            <a:solidFill>
              <a:srgbClr val="78846A"/>
            </a:solidFill>
          </a:ln>
        </p:spPr>
        <p:txBody>
          <a:bodyPr wrap="square" lIns="0" tIns="0" rIns="0" bIns="0" rtlCol="0"/>
          <a:lstStyle/>
          <a:p>
            <a:endParaRPr/>
          </a:p>
        </p:txBody>
      </p:sp>
      <p:sp>
        <p:nvSpPr>
          <p:cNvPr id="8" name="object 8"/>
          <p:cNvSpPr txBox="1">
            <a:spLocks noGrp="1"/>
          </p:cNvSpPr>
          <p:nvPr>
            <p:ph type="body" idx="1"/>
          </p:nvPr>
        </p:nvSpPr>
        <p:spPr>
          <a:prstGeom prst="rect">
            <a:avLst/>
          </a:prstGeom>
        </p:spPr>
        <p:txBody>
          <a:bodyPr vert="horz" wrap="square" lIns="0" tIns="12700" rIns="0" bIns="0" rtlCol="0">
            <a:spAutoFit/>
          </a:bodyPr>
          <a:lstStyle/>
          <a:p>
            <a:pPr marL="5327015" marR="5080">
              <a:lnSpc>
                <a:spcPct val="100000"/>
              </a:lnSpc>
              <a:spcBef>
                <a:spcPts val="100"/>
              </a:spcBef>
            </a:pPr>
            <a:r>
              <a:rPr i="1" spc="-65" dirty="0"/>
              <a:t>Bone </a:t>
            </a:r>
            <a:r>
              <a:rPr i="1" spc="-55" dirty="0"/>
              <a:t>belongs </a:t>
            </a:r>
            <a:r>
              <a:rPr i="1" spc="-15" dirty="0"/>
              <a:t>to </a:t>
            </a:r>
            <a:r>
              <a:rPr i="1" spc="-25" dirty="0"/>
              <a:t>the  </a:t>
            </a:r>
            <a:r>
              <a:rPr spc="-45" dirty="0"/>
              <a:t>patient </a:t>
            </a:r>
            <a:r>
              <a:rPr spc="-90" dirty="0"/>
              <a:t>and </a:t>
            </a:r>
            <a:r>
              <a:rPr spc="-25" dirty="0"/>
              <a:t>the </a:t>
            </a:r>
            <a:r>
              <a:rPr spc="-15" dirty="0"/>
              <a:t>tooth  </a:t>
            </a:r>
            <a:r>
              <a:rPr spc="-60" dirty="0"/>
              <a:t>belongs </a:t>
            </a:r>
            <a:r>
              <a:rPr spc="-15" dirty="0"/>
              <a:t>to </a:t>
            </a:r>
            <a:r>
              <a:rPr spc="-25" dirty="0"/>
              <a:t>the</a:t>
            </a:r>
            <a:r>
              <a:rPr spc="-70" dirty="0"/>
              <a:t> surgeon</a:t>
            </a:r>
          </a:p>
          <a:p>
            <a:pPr>
              <a:lnSpc>
                <a:spcPct val="100000"/>
              </a:lnSpc>
              <a:spcBef>
                <a:spcPts val="20"/>
              </a:spcBef>
            </a:pPr>
            <a:endParaRPr sz="1700">
              <a:latin typeface="Times New Roman"/>
              <a:cs typeface="Times New Roman"/>
            </a:endParaRPr>
          </a:p>
          <a:p>
            <a:pPr marL="12700">
              <a:lnSpc>
                <a:spcPct val="100000"/>
              </a:lnSpc>
            </a:pPr>
            <a:r>
              <a:rPr sz="2000" i="0" u="sng" dirty="0">
                <a:solidFill>
                  <a:srgbClr val="0000CC"/>
                </a:solidFill>
                <a:uFill>
                  <a:solidFill>
                    <a:srgbClr val="0000CC"/>
                  </a:solidFill>
                </a:uFill>
                <a:latin typeface="Times New Roman"/>
                <a:cs typeface="Times New Roman"/>
              </a:rPr>
              <a:t>Indication:</a:t>
            </a:r>
            <a:endParaRPr sz="2000">
              <a:latin typeface="Times New Roman"/>
              <a:cs typeface="Times New Roman"/>
            </a:endParaRPr>
          </a:p>
          <a:p>
            <a:pPr marL="12700">
              <a:lnSpc>
                <a:spcPct val="100000"/>
              </a:lnSpc>
              <a:spcBef>
                <a:spcPts val="1200"/>
              </a:spcBef>
            </a:pPr>
            <a:r>
              <a:rPr sz="2000" i="0" dirty="0">
                <a:solidFill>
                  <a:srgbClr val="0000CC"/>
                </a:solidFill>
                <a:latin typeface="Times New Roman"/>
                <a:cs typeface="Times New Roman"/>
              </a:rPr>
              <a:t>Multi-rooted </a:t>
            </a:r>
            <a:r>
              <a:rPr sz="2000" i="0" spc="-5" dirty="0">
                <a:solidFill>
                  <a:srgbClr val="0000CC"/>
                </a:solidFill>
                <a:latin typeface="Times New Roman"/>
                <a:cs typeface="Times New Roman"/>
              </a:rPr>
              <a:t>teeth </a:t>
            </a:r>
            <a:r>
              <a:rPr sz="2000" i="0" dirty="0">
                <a:solidFill>
                  <a:srgbClr val="0000CC"/>
                </a:solidFill>
                <a:latin typeface="Times New Roman"/>
                <a:cs typeface="Times New Roman"/>
              </a:rPr>
              <a:t>with </a:t>
            </a:r>
            <a:r>
              <a:rPr sz="2000" i="0" spc="-5" dirty="0">
                <a:solidFill>
                  <a:srgbClr val="0000CC"/>
                </a:solidFill>
                <a:latin typeface="Times New Roman"/>
                <a:cs typeface="Times New Roman"/>
              </a:rPr>
              <a:t>different lines </a:t>
            </a:r>
            <a:r>
              <a:rPr sz="2000" i="0" dirty="0">
                <a:solidFill>
                  <a:srgbClr val="0000CC"/>
                </a:solidFill>
                <a:latin typeface="Times New Roman"/>
                <a:cs typeface="Times New Roman"/>
              </a:rPr>
              <a:t>of</a:t>
            </a:r>
            <a:r>
              <a:rPr sz="2000" i="0" spc="-145" dirty="0">
                <a:solidFill>
                  <a:srgbClr val="0000CC"/>
                </a:solidFill>
                <a:latin typeface="Times New Roman"/>
                <a:cs typeface="Times New Roman"/>
              </a:rPr>
              <a:t> </a:t>
            </a:r>
            <a:r>
              <a:rPr sz="2000" i="0" dirty="0">
                <a:solidFill>
                  <a:srgbClr val="0000CC"/>
                </a:solidFill>
                <a:latin typeface="Times New Roman"/>
                <a:cs typeface="Times New Roman"/>
              </a:rPr>
              <a:t>withdrawal</a:t>
            </a:r>
            <a:endParaRPr sz="2000">
              <a:latin typeface="Times New Roman"/>
              <a:cs typeface="Times New Roman"/>
            </a:endParaRPr>
          </a:p>
          <a:p>
            <a:pPr marL="286385" marR="238125" indent="-274320">
              <a:lnSpc>
                <a:spcPct val="100000"/>
              </a:lnSpc>
              <a:spcBef>
                <a:spcPts val="1200"/>
              </a:spcBef>
            </a:pPr>
            <a:r>
              <a:rPr sz="2000" i="0" spc="-30" dirty="0">
                <a:solidFill>
                  <a:srgbClr val="0000CC"/>
                </a:solidFill>
                <a:latin typeface="Times New Roman"/>
                <a:cs typeface="Times New Roman"/>
              </a:rPr>
              <a:t>Tooth </a:t>
            </a:r>
            <a:r>
              <a:rPr sz="2000" i="0" dirty="0">
                <a:solidFill>
                  <a:srgbClr val="0000CC"/>
                </a:solidFill>
                <a:latin typeface="Times New Roman"/>
                <a:cs typeface="Times New Roman"/>
              </a:rPr>
              <a:t>division </a:t>
            </a:r>
            <a:r>
              <a:rPr sz="2000" i="0" spc="-10" dirty="0">
                <a:solidFill>
                  <a:srgbClr val="0000CC"/>
                </a:solidFill>
                <a:latin typeface="Times New Roman"/>
                <a:cs typeface="Times New Roman"/>
              </a:rPr>
              <a:t>may </a:t>
            </a:r>
            <a:r>
              <a:rPr sz="2000" i="0" dirty="0">
                <a:solidFill>
                  <a:srgbClr val="0000CC"/>
                </a:solidFill>
                <a:latin typeface="Times New Roman"/>
                <a:cs typeface="Times New Roman"/>
              </a:rPr>
              <a:t>be done using a </a:t>
            </a:r>
            <a:r>
              <a:rPr sz="2000" i="0" spc="-20" dirty="0">
                <a:solidFill>
                  <a:srgbClr val="0000CC"/>
                </a:solidFill>
                <a:latin typeface="Times New Roman"/>
                <a:cs typeface="Times New Roman"/>
              </a:rPr>
              <a:t>bur, </a:t>
            </a:r>
            <a:r>
              <a:rPr sz="2000" i="0" dirty="0">
                <a:solidFill>
                  <a:srgbClr val="0000CC"/>
                </a:solidFill>
                <a:latin typeface="Times New Roman"/>
                <a:cs typeface="Times New Roman"/>
              </a:rPr>
              <a:t>an </a:t>
            </a:r>
            <a:r>
              <a:rPr sz="2000" i="0" spc="-5" dirty="0">
                <a:solidFill>
                  <a:srgbClr val="0000CC"/>
                </a:solidFill>
                <a:latin typeface="Times New Roman"/>
                <a:cs typeface="Times New Roman"/>
              </a:rPr>
              <a:t>osteotome </a:t>
            </a:r>
            <a:r>
              <a:rPr sz="2000" i="0" dirty="0">
                <a:solidFill>
                  <a:srgbClr val="0000CC"/>
                </a:solidFill>
                <a:latin typeface="Times New Roman"/>
                <a:cs typeface="Times New Roman"/>
              </a:rPr>
              <a:t>or </a:t>
            </a:r>
            <a:r>
              <a:rPr sz="2000" i="0" spc="-5" dirty="0">
                <a:solidFill>
                  <a:srgbClr val="0000CC"/>
                </a:solidFill>
                <a:latin typeface="Times New Roman"/>
                <a:cs typeface="Times New Roman"/>
              </a:rPr>
              <a:t>tooth-splitting  </a:t>
            </a:r>
            <a:r>
              <a:rPr sz="2000" i="0" dirty="0">
                <a:solidFill>
                  <a:srgbClr val="0000CC"/>
                </a:solidFill>
                <a:latin typeface="Times New Roman"/>
                <a:cs typeface="Times New Roman"/>
              </a:rPr>
              <a:t>forceps (tooth shear</a:t>
            </a:r>
            <a:r>
              <a:rPr sz="2000" i="0" spc="-120" dirty="0">
                <a:solidFill>
                  <a:srgbClr val="0000CC"/>
                </a:solidFill>
                <a:latin typeface="Times New Roman"/>
                <a:cs typeface="Times New Roman"/>
              </a:rPr>
              <a:t> </a:t>
            </a:r>
            <a:r>
              <a:rPr sz="2000" i="0" dirty="0">
                <a:solidFill>
                  <a:srgbClr val="0000CC"/>
                </a:solidFill>
                <a:latin typeface="Times New Roman"/>
                <a:cs typeface="Times New Roman"/>
              </a:rPr>
              <a:t>forceps).</a:t>
            </a:r>
            <a:endParaRPr sz="2000">
              <a:latin typeface="Times New Roman"/>
              <a:cs typeface="Times New Roman"/>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9475" y="912875"/>
            <a:ext cx="8290559" cy="293217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74394" y="400253"/>
            <a:ext cx="5926455"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00"/>
                </a:solidFill>
                <a:latin typeface="Times New Roman"/>
                <a:cs typeface="Times New Roman"/>
              </a:rPr>
              <a:t>MESIOANGULAR</a:t>
            </a:r>
            <a:r>
              <a:rPr sz="3200" b="1" spc="-85" dirty="0">
                <a:solidFill>
                  <a:srgbClr val="FFFF00"/>
                </a:solidFill>
                <a:latin typeface="Times New Roman"/>
                <a:cs typeface="Times New Roman"/>
              </a:rPr>
              <a:t> </a:t>
            </a:r>
            <a:r>
              <a:rPr sz="3200" b="1" spc="-25" dirty="0">
                <a:solidFill>
                  <a:srgbClr val="FFFF00"/>
                </a:solidFill>
                <a:latin typeface="Times New Roman"/>
                <a:cs typeface="Times New Roman"/>
              </a:rPr>
              <a:t>IMPACTION</a:t>
            </a:r>
            <a:endParaRPr sz="3200">
              <a:latin typeface="Times New Roman"/>
              <a:cs typeface="Times New Roman"/>
            </a:endParaRPr>
          </a:p>
        </p:txBody>
      </p:sp>
      <p:sp>
        <p:nvSpPr>
          <p:cNvPr id="4" name="object 4"/>
          <p:cNvSpPr txBox="1"/>
          <p:nvPr/>
        </p:nvSpPr>
        <p:spPr>
          <a:xfrm>
            <a:off x="413105" y="4445889"/>
            <a:ext cx="2677795" cy="848360"/>
          </a:xfrm>
          <a:prstGeom prst="rect">
            <a:avLst/>
          </a:prstGeom>
        </p:spPr>
        <p:txBody>
          <a:bodyPr vert="horz" wrap="square" lIns="0" tIns="12700" rIns="0" bIns="0" rtlCol="0">
            <a:spAutoFit/>
          </a:bodyPr>
          <a:lstStyle/>
          <a:p>
            <a:pPr marL="38100" marR="5080" indent="-26034">
              <a:lnSpc>
                <a:spcPct val="100000"/>
              </a:lnSpc>
              <a:spcBef>
                <a:spcPts val="100"/>
              </a:spcBef>
            </a:pPr>
            <a:r>
              <a:rPr sz="1800" spc="-5" dirty="0">
                <a:solidFill>
                  <a:srgbClr val="0000CC"/>
                </a:solidFill>
                <a:latin typeface="Times New Roman"/>
                <a:cs typeface="Times New Roman"/>
              </a:rPr>
              <a:t>A. </a:t>
            </a:r>
            <a:r>
              <a:rPr sz="1800" dirty="0">
                <a:solidFill>
                  <a:srgbClr val="0000CC"/>
                </a:solidFill>
                <a:latin typeface="Times New Roman"/>
                <a:cs typeface="Times New Roman"/>
              </a:rPr>
              <a:t>buccal and distal bone</a:t>
            </a:r>
            <a:r>
              <a:rPr sz="1800" spc="-110" dirty="0">
                <a:solidFill>
                  <a:srgbClr val="0000CC"/>
                </a:solidFill>
                <a:latin typeface="Times New Roman"/>
                <a:cs typeface="Times New Roman"/>
              </a:rPr>
              <a:t> </a:t>
            </a:r>
            <a:r>
              <a:rPr sz="1800" dirty="0">
                <a:solidFill>
                  <a:srgbClr val="0000CC"/>
                </a:solidFill>
                <a:latin typeface="Times New Roman"/>
                <a:cs typeface="Times New Roman"/>
              </a:rPr>
              <a:t>are  </a:t>
            </a:r>
            <a:r>
              <a:rPr sz="1800" spc="-5" dirty="0">
                <a:solidFill>
                  <a:srgbClr val="0000CC"/>
                </a:solidFill>
                <a:latin typeface="Times New Roman"/>
                <a:cs typeface="Times New Roman"/>
              </a:rPr>
              <a:t>removed </a:t>
            </a:r>
            <a:r>
              <a:rPr sz="1800" dirty="0">
                <a:solidFill>
                  <a:srgbClr val="0000CC"/>
                </a:solidFill>
                <a:latin typeface="Times New Roman"/>
                <a:cs typeface="Times New Roman"/>
              </a:rPr>
              <a:t>to expose </a:t>
            </a:r>
            <a:r>
              <a:rPr sz="1800" spc="-5" dirty="0">
                <a:solidFill>
                  <a:srgbClr val="0000CC"/>
                </a:solidFill>
                <a:latin typeface="Times New Roman"/>
                <a:cs typeface="Times New Roman"/>
              </a:rPr>
              <a:t>crown</a:t>
            </a:r>
            <a:r>
              <a:rPr sz="1800" spc="-65" dirty="0">
                <a:solidFill>
                  <a:srgbClr val="0000CC"/>
                </a:solidFill>
                <a:latin typeface="Times New Roman"/>
                <a:cs typeface="Times New Roman"/>
              </a:rPr>
              <a:t> </a:t>
            </a:r>
            <a:r>
              <a:rPr sz="1800" dirty="0">
                <a:solidFill>
                  <a:srgbClr val="0000CC"/>
                </a:solidFill>
                <a:latin typeface="Times New Roman"/>
                <a:cs typeface="Times New Roman"/>
              </a:rPr>
              <a:t>of</a:t>
            </a:r>
            <a:endParaRPr sz="1800">
              <a:latin typeface="Times New Roman"/>
              <a:cs typeface="Times New Roman"/>
            </a:endParaRPr>
          </a:p>
          <a:p>
            <a:pPr marL="230504">
              <a:lnSpc>
                <a:spcPct val="100000"/>
              </a:lnSpc>
            </a:pPr>
            <a:r>
              <a:rPr sz="1800" dirty="0">
                <a:solidFill>
                  <a:srgbClr val="0000CC"/>
                </a:solidFill>
                <a:latin typeface="Times New Roman"/>
                <a:cs typeface="Times New Roman"/>
              </a:rPr>
              <a:t>tooth to </a:t>
            </a:r>
            <a:r>
              <a:rPr sz="1800" spc="-5" dirty="0">
                <a:solidFill>
                  <a:srgbClr val="0000CC"/>
                </a:solidFill>
                <a:latin typeface="Times New Roman"/>
                <a:cs typeface="Times New Roman"/>
              </a:rPr>
              <a:t>its </a:t>
            </a:r>
            <a:r>
              <a:rPr sz="1800" dirty="0">
                <a:solidFill>
                  <a:srgbClr val="0000CC"/>
                </a:solidFill>
                <a:latin typeface="Times New Roman"/>
                <a:cs typeface="Times New Roman"/>
              </a:rPr>
              <a:t>cervical</a:t>
            </a:r>
            <a:r>
              <a:rPr sz="1800" spc="-75" dirty="0">
                <a:solidFill>
                  <a:srgbClr val="0000CC"/>
                </a:solidFill>
                <a:latin typeface="Times New Roman"/>
                <a:cs typeface="Times New Roman"/>
              </a:rPr>
              <a:t> </a:t>
            </a:r>
            <a:r>
              <a:rPr sz="1800" dirty="0">
                <a:solidFill>
                  <a:srgbClr val="0000CC"/>
                </a:solidFill>
                <a:latin typeface="Times New Roman"/>
                <a:cs typeface="Times New Roman"/>
              </a:rPr>
              <a:t>line.</a:t>
            </a:r>
            <a:endParaRPr sz="1800">
              <a:latin typeface="Times New Roman"/>
              <a:cs typeface="Times New Roman"/>
            </a:endParaRPr>
          </a:p>
        </p:txBody>
      </p:sp>
      <p:sp>
        <p:nvSpPr>
          <p:cNvPr id="5" name="object 5"/>
          <p:cNvSpPr txBox="1"/>
          <p:nvPr/>
        </p:nvSpPr>
        <p:spPr>
          <a:xfrm>
            <a:off x="3279775" y="3988689"/>
            <a:ext cx="2766060" cy="194627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0000CC"/>
                </a:solidFill>
                <a:latin typeface="Times New Roman"/>
                <a:cs typeface="Times New Roman"/>
              </a:rPr>
              <a:t>B. The distal aspect of the  </a:t>
            </a:r>
            <a:r>
              <a:rPr sz="1800" spc="-5" dirty="0">
                <a:solidFill>
                  <a:srgbClr val="0000CC"/>
                </a:solidFill>
                <a:latin typeface="Times New Roman"/>
                <a:cs typeface="Times New Roman"/>
              </a:rPr>
              <a:t>crown is </a:t>
            </a:r>
            <a:r>
              <a:rPr sz="1800" dirty="0">
                <a:solidFill>
                  <a:srgbClr val="0000CC"/>
                </a:solidFill>
                <a:latin typeface="Times New Roman"/>
                <a:cs typeface="Times New Roman"/>
              </a:rPr>
              <a:t>then sectioned from  tooth. Occasionally it </a:t>
            </a:r>
            <a:r>
              <a:rPr sz="1800" spc="-5" dirty="0">
                <a:solidFill>
                  <a:srgbClr val="0000CC"/>
                </a:solidFill>
                <a:latin typeface="Times New Roman"/>
                <a:cs typeface="Times New Roman"/>
              </a:rPr>
              <a:t>is  </a:t>
            </a:r>
            <a:r>
              <a:rPr sz="1800" dirty="0">
                <a:solidFill>
                  <a:srgbClr val="0000CC"/>
                </a:solidFill>
                <a:latin typeface="Times New Roman"/>
                <a:cs typeface="Times New Roman"/>
              </a:rPr>
              <a:t>necessary to section the</a:t>
            </a:r>
            <a:r>
              <a:rPr sz="1800" spc="-135" dirty="0">
                <a:solidFill>
                  <a:srgbClr val="0000CC"/>
                </a:solidFill>
                <a:latin typeface="Times New Roman"/>
                <a:cs typeface="Times New Roman"/>
              </a:rPr>
              <a:t> </a:t>
            </a:r>
            <a:r>
              <a:rPr sz="1800" dirty="0">
                <a:solidFill>
                  <a:srgbClr val="0000CC"/>
                </a:solidFill>
                <a:latin typeface="Times New Roman"/>
                <a:cs typeface="Times New Roman"/>
              </a:rPr>
              <a:t>entire  tooth into </a:t>
            </a:r>
            <a:r>
              <a:rPr sz="1800" spc="-5" dirty="0">
                <a:solidFill>
                  <a:srgbClr val="0000CC"/>
                </a:solidFill>
                <a:latin typeface="Times New Roman"/>
                <a:cs typeface="Times New Roman"/>
              </a:rPr>
              <a:t>two </a:t>
            </a:r>
            <a:r>
              <a:rPr sz="1800" dirty="0">
                <a:solidFill>
                  <a:srgbClr val="0000CC"/>
                </a:solidFill>
                <a:latin typeface="Times New Roman"/>
                <a:cs typeface="Times New Roman"/>
              </a:rPr>
              <a:t>portions rather  than to </a:t>
            </a:r>
            <a:r>
              <a:rPr sz="1800" spc="-5" dirty="0">
                <a:solidFill>
                  <a:srgbClr val="0000CC"/>
                </a:solidFill>
                <a:latin typeface="Times New Roman"/>
                <a:cs typeface="Times New Roman"/>
              </a:rPr>
              <a:t>section </a:t>
            </a:r>
            <a:r>
              <a:rPr sz="1800" dirty="0">
                <a:solidFill>
                  <a:srgbClr val="0000CC"/>
                </a:solidFill>
                <a:latin typeface="Times New Roman"/>
                <a:cs typeface="Times New Roman"/>
              </a:rPr>
              <a:t>the distal  portion of </a:t>
            </a:r>
            <a:r>
              <a:rPr sz="1800" spc="-5" dirty="0">
                <a:solidFill>
                  <a:srgbClr val="0000CC"/>
                </a:solidFill>
                <a:latin typeface="Times New Roman"/>
                <a:cs typeface="Times New Roman"/>
              </a:rPr>
              <a:t>crown</a:t>
            </a:r>
            <a:r>
              <a:rPr sz="1800" spc="-45" dirty="0">
                <a:solidFill>
                  <a:srgbClr val="0000CC"/>
                </a:solidFill>
                <a:latin typeface="Times New Roman"/>
                <a:cs typeface="Times New Roman"/>
              </a:rPr>
              <a:t> </a:t>
            </a:r>
            <a:r>
              <a:rPr sz="1800" dirty="0">
                <a:solidFill>
                  <a:srgbClr val="0000CC"/>
                </a:solidFill>
                <a:latin typeface="Times New Roman"/>
                <a:cs typeface="Times New Roman"/>
              </a:rPr>
              <a:t>only</a:t>
            </a:r>
            <a:endParaRPr sz="1800">
              <a:latin typeface="Times New Roman"/>
              <a:cs typeface="Times New Roman"/>
            </a:endParaRPr>
          </a:p>
        </p:txBody>
      </p:sp>
      <p:sp>
        <p:nvSpPr>
          <p:cNvPr id="6" name="object 6"/>
          <p:cNvSpPr txBox="1"/>
          <p:nvPr/>
        </p:nvSpPr>
        <p:spPr>
          <a:xfrm>
            <a:off x="6270752" y="3988689"/>
            <a:ext cx="2164715" cy="2220595"/>
          </a:xfrm>
          <a:prstGeom prst="rect">
            <a:avLst/>
          </a:prstGeom>
        </p:spPr>
        <p:txBody>
          <a:bodyPr vert="horz" wrap="square" lIns="0" tIns="12700" rIns="0" bIns="0" rtlCol="0">
            <a:spAutoFit/>
          </a:bodyPr>
          <a:lstStyle/>
          <a:p>
            <a:pPr marL="12065" marR="5080" indent="-1270" algn="ctr">
              <a:lnSpc>
                <a:spcPct val="100000"/>
              </a:lnSpc>
              <a:spcBef>
                <a:spcPts val="100"/>
              </a:spcBef>
            </a:pPr>
            <a:r>
              <a:rPr sz="1800" dirty="0">
                <a:solidFill>
                  <a:srgbClr val="0000CC"/>
                </a:solidFill>
                <a:latin typeface="Times New Roman"/>
                <a:cs typeface="Times New Roman"/>
              </a:rPr>
              <a:t>C . </a:t>
            </a:r>
            <a:r>
              <a:rPr sz="1800" spc="-5" dirty="0">
                <a:solidFill>
                  <a:srgbClr val="0000CC"/>
                </a:solidFill>
                <a:latin typeface="Times New Roman"/>
                <a:cs typeface="Times New Roman"/>
              </a:rPr>
              <a:t>A small straight  </a:t>
            </a:r>
            <a:r>
              <a:rPr sz="1800" dirty="0">
                <a:solidFill>
                  <a:srgbClr val="0000CC"/>
                </a:solidFill>
                <a:latin typeface="Times New Roman"/>
                <a:cs typeface="Times New Roman"/>
              </a:rPr>
              <a:t>elevator </a:t>
            </a:r>
            <a:r>
              <a:rPr sz="1800" spc="-5" dirty="0">
                <a:solidFill>
                  <a:srgbClr val="0000CC"/>
                </a:solidFill>
                <a:latin typeface="Times New Roman"/>
                <a:cs typeface="Times New Roman"/>
              </a:rPr>
              <a:t>is </a:t>
            </a:r>
            <a:r>
              <a:rPr sz="1800" dirty="0">
                <a:solidFill>
                  <a:srgbClr val="0000CC"/>
                </a:solidFill>
                <a:latin typeface="Times New Roman"/>
                <a:cs typeface="Times New Roman"/>
              </a:rPr>
              <a:t>inserted</a:t>
            </a:r>
            <a:r>
              <a:rPr sz="1800" spc="-105" dirty="0">
                <a:solidFill>
                  <a:srgbClr val="0000CC"/>
                </a:solidFill>
                <a:latin typeface="Times New Roman"/>
                <a:cs typeface="Times New Roman"/>
              </a:rPr>
              <a:t> </a:t>
            </a:r>
            <a:r>
              <a:rPr sz="1800" dirty="0">
                <a:solidFill>
                  <a:srgbClr val="0000CC"/>
                </a:solidFill>
                <a:latin typeface="Times New Roman"/>
                <a:cs typeface="Times New Roman"/>
              </a:rPr>
              <a:t>into  the purchase point on  </a:t>
            </a:r>
            <a:r>
              <a:rPr sz="1800" spc="-5" dirty="0">
                <a:solidFill>
                  <a:srgbClr val="0000CC"/>
                </a:solidFill>
                <a:latin typeface="Times New Roman"/>
                <a:cs typeface="Times New Roman"/>
              </a:rPr>
              <a:t>mesial </a:t>
            </a:r>
            <a:r>
              <a:rPr sz="1800" dirty="0">
                <a:solidFill>
                  <a:srgbClr val="0000CC"/>
                </a:solidFill>
                <a:latin typeface="Times New Roman"/>
                <a:cs typeface="Times New Roman"/>
              </a:rPr>
              <a:t>aspect of </a:t>
            </a:r>
            <a:r>
              <a:rPr sz="1800" spc="-5" dirty="0">
                <a:solidFill>
                  <a:srgbClr val="0000CC"/>
                </a:solidFill>
                <a:latin typeface="Times New Roman"/>
                <a:cs typeface="Times New Roman"/>
              </a:rPr>
              <a:t>3</a:t>
            </a:r>
            <a:r>
              <a:rPr sz="1800" spc="-7" baseline="25462" dirty="0">
                <a:solidFill>
                  <a:srgbClr val="0000CC"/>
                </a:solidFill>
                <a:latin typeface="Times New Roman"/>
                <a:cs typeface="Times New Roman"/>
              </a:rPr>
              <a:t>rd  </a:t>
            </a:r>
            <a:r>
              <a:rPr sz="1800" spc="-15" dirty="0">
                <a:solidFill>
                  <a:srgbClr val="0000CC"/>
                </a:solidFill>
                <a:latin typeface="Times New Roman"/>
                <a:cs typeface="Times New Roman"/>
              </a:rPr>
              <a:t>molar, </a:t>
            </a:r>
            <a:r>
              <a:rPr sz="1800" dirty="0">
                <a:solidFill>
                  <a:srgbClr val="0000CC"/>
                </a:solidFill>
                <a:latin typeface="Times New Roman"/>
                <a:cs typeface="Times New Roman"/>
              </a:rPr>
              <a:t>&amp; the tooth </a:t>
            </a:r>
            <a:r>
              <a:rPr sz="1800" spc="-5" dirty="0">
                <a:solidFill>
                  <a:srgbClr val="0000CC"/>
                </a:solidFill>
                <a:latin typeface="Times New Roman"/>
                <a:cs typeface="Times New Roman"/>
              </a:rPr>
              <a:t>is  </a:t>
            </a:r>
            <a:r>
              <a:rPr sz="1800" dirty="0">
                <a:solidFill>
                  <a:srgbClr val="0000CC"/>
                </a:solidFill>
                <a:latin typeface="Times New Roman"/>
                <a:cs typeface="Times New Roman"/>
              </a:rPr>
              <a:t>delivered with a  rotational and level  </a:t>
            </a:r>
            <a:r>
              <a:rPr sz="1800" spc="-5" dirty="0">
                <a:solidFill>
                  <a:srgbClr val="0000CC"/>
                </a:solidFill>
                <a:latin typeface="Times New Roman"/>
                <a:cs typeface="Times New Roman"/>
              </a:rPr>
              <a:t>motion </a:t>
            </a:r>
            <a:r>
              <a:rPr sz="1800" dirty="0">
                <a:solidFill>
                  <a:srgbClr val="0000CC"/>
                </a:solidFill>
                <a:latin typeface="Times New Roman"/>
                <a:cs typeface="Times New Roman"/>
              </a:rPr>
              <a:t>of</a:t>
            </a:r>
            <a:r>
              <a:rPr sz="1800" spc="-35" dirty="0">
                <a:solidFill>
                  <a:srgbClr val="0000CC"/>
                </a:solidFill>
                <a:latin typeface="Times New Roman"/>
                <a:cs typeface="Times New Roman"/>
              </a:rPr>
              <a:t> </a:t>
            </a:r>
            <a:r>
              <a:rPr sz="1800" spc="-10" dirty="0">
                <a:solidFill>
                  <a:srgbClr val="0000CC"/>
                </a:solidFill>
                <a:latin typeface="Times New Roman"/>
                <a:cs typeface="Times New Roman"/>
              </a:rPr>
              <a:t>elevator.</a:t>
            </a:r>
            <a:endParaRPr sz="1800">
              <a:latin typeface="Times New Roman"/>
              <a:cs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075" y="760476"/>
            <a:ext cx="5337048" cy="541324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805932" y="940053"/>
            <a:ext cx="3033395" cy="5507355"/>
          </a:xfrm>
          <a:prstGeom prst="rect">
            <a:avLst/>
          </a:prstGeom>
        </p:spPr>
        <p:txBody>
          <a:bodyPr vert="horz" wrap="square" lIns="0" tIns="12700" rIns="0" bIns="0" rtlCol="0">
            <a:spAutoFit/>
          </a:bodyPr>
          <a:lstStyle/>
          <a:p>
            <a:pPr marL="317500" marR="489584" indent="-73660">
              <a:lnSpc>
                <a:spcPct val="100000"/>
              </a:lnSpc>
              <a:spcBef>
                <a:spcPts val="100"/>
              </a:spcBef>
              <a:buAutoNum type="alphaUcPeriod"/>
              <a:tabLst>
                <a:tab pos="522605" algn="l"/>
              </a:tabLst>
            </a:pPr>
            <a:r>
              <a:rPr sz="1800" spc="-5" dirty="0">
                <a:solidFill>
                  <a:srgbClr val="0000CC"/>
                </a:solidFill>
                <a:latin typeface="Times New Roman"/>
                <a:cs typeface="Times New Roman"/>
              </a:rPr>
              <a:t>Removal </a:t>
            </a:r>
            <a:r>
              <a:rPr sz="1800" dirty="0">
                <a:solidFill>
                  <a:srgbClr val="0000CC"/>
                </a:solidFill>
                <a:latin typeface="Times New Roman"/>
                <a:cs typeface="Times New Roman"/>
              </a:rPr>
              <a:t>of distal</a:t>
            </a:r>
            <a:r>
              <a:rPr sz="1800" spc="-55" dirty="0">
                <a:solidFill>
                  <a:srgbClr val="0000CC"/>
                </a:solidFill>
                <a:latin typeface="Times New Roman"/>
                <a:cs typeface="Times New Roman"/>
              </a:rPr>
              <a:t> </a:t>
            </a:r>
            <a:r>
              <a:rPr sz="1800" dirty="0">
                <a:solidFill>
                  <a:srgbClr val="0000CC"/>
                </a:solidFill>
                <a:latin typeface="Times New Roman"/>
                <a:cs typeface="Times New Roman"/>
              </a:rPr>
              <a:t>and  buccal underlying</a:t>
            </a:r>
            <a:r>
              <a:rPr sz="1800" spc="-95" dirty="0">
                <a:solidFill>
                  <a:srgbClr val="0000CC"/>
                </a:solidFill>
                <a:latin typeface="Times New Roman"/>
                <a:cs typeface="Times New Roman"/>
              </a:rPr>
              <a:t> </a:t>
            </a:r>
            <a:r>
              <a:rPr sz="1800" dirty="0">
                <a:solidFill>
                  <a:srgbClr val="0000CC"/>
                </a:solidFill>
                <a:latin typeface="Times New Roman"/>
                <a:cs typeface="Times New Roman"/>
              </a:rPr>
              <a:t>bone</a:t>
            </a:r>
            <a:endParaRPr sz="1800">
              <a:latin typeface="Times New Roman"/>
              <a:cs typeface="Times New Roman"/>
            </a:endParaRPr>
          </a:p>
          <a:p>
            <a:pPr>
              <a:lnSpc>
                <a:spcPct val="100000"/>
              </a:lnSpc>
              <a:spcBef>
                <a:spcPts val="10"/>
              </a:spcBef>
              <a:buClr>
                <a:srgbClr val="0000CC"/>
              </a:buClr>
              <a:buFont typeface="Times New Roman"/>
              <a:buAutoNum type="alphaUcPeriod"/>
            </a:pPr>
            <a:endParaRPr sz="2200">
              <a:latin typeface="Times New Roman"/>
              <a:cs typeface="Times New Roman"/>
            </a:endParaRPr>
          </a:p>
          <a:p>
            <a:pPr marL="155575" marR="76835" indent="208915">
              <a:lnSpc>
                <a:spcPct val="100000"/>
              </a:lnSpc>
              <a:spcBef>
                <a:spcPts val="5"/>
              </a:spcBef>
              <a:buAutoNum type="alphaUcPeriod"/>
              <a:tabLst>
                <a:tab pos="625475" algn="l"/>
              </a:tabLst>
            </a:pPr>
            <a:r>
              <a:rPr sz="1800" dirty="0">
                <a:solidFill>
                  <a:srgbClr val="0000CC"/>
                </a:solidFill>
                <a:latin typeface="Times New Roman"/>
                <a:cs typeface="Times New Roman"/>
              </a:rPr>
              <a:t>The </a:t>
            </a:r>
            <a:r>
              <a:rPr sz="1800" spc="-5" dirty="0">
                <a:solidFill>
                  <a:srgbClr val="0000CC"/>
                </a:solidFill>
                <a:latin typeface="Times New Roman"/>
                <a:cs typeface="Times New Roman"/>
              </a:rPr>
              <a:t>crown is </a:t>
            </a:r>
            <a:r>
              <a:rPr sz="1800" dirty="0">
                <a:solidFill>
                  <a:srgbClr val="0000CC"/>
                </a:solidFill>
                <a:latin typeface="Times New Roman"/>
                <a:cs typeface="Times New Roman"/>
              </a:rPr>
              <a:t>sectioned  from the roots of the tooth</a:t>
            </a:r>
            <a:r>
              <a:rPr sz="1800" spc="-125" dirty="0">
                <a:solidFill>
                  <a:srgbClr val="0000CC"/>
                </a:solidFill>
                <a:latin typeface="Times New Roman"/>
                <a:cs typeface="Times New Roman"/>
              </a:rPr>
              <a:t> </a:t>
            </a:r>
            <a:r>
              <a:rPr sz="1800" dirty="0">
                <a:solidFill>
                  <a:srgbClr val="0000CC"/>
                </a:solidFill>
                <a:latin typeface="Times New Roman"/>
                <a:cs typeface="Times New Roman"/>
              </a:rPr>
              <a:t>and</a:t>
            </a:r>
            <a:endParaRPr sz="1800">
              <a:latin typeface="Times New Roman"/>
              <a:cs typeface="Times New Roman"/>
            </a:endParaRPr>
          </a:p>
          <a:p>
            <a:pPr marL="422275">
              <a:lnSpc>
                <a:spcPct val="100000"/>
              </a:lnSpc>
            </a:pPr>
            <a:r>
              <a:rPr sz="1800" spc="-5" dirty="0">
                <a:solidFill>
                  <a:srgbClr val="0000CC"/>
                </a:solidFill>
                <a:latin typeface="Times New Roman"/>
                <a:cs typeface="Times New Roman"/>
              </a:rPr>
              <a:t>is </a:t>
            </a:r>
            <a:r>
              <a:rPr sz="1800" dirty="0">
                <a:solidFill>
                  <a:srgbClr val="0000CC"/>
                </a:solidFill>
                <a:latin typeface="Times New Roman"/>
                <a:cs typeface="Times New Roman"/>
              </a:rPr>
              <a:t>delivered from</a:t>
            </a:r>
            <a:r>
              <a:rPr sz="1800" spc="-60" dirty="0">
                <a:solidFill>
                  <a:srgbClr val="0000CC"/>
                </a:solidFill>
                <a:latin typeface="Times New Roman"/>
                <a:cs typeface="Times New Roman"/>
              </a:rPr>
              <a:t> </a:t>
            </a:r>
            <a:r>
              <a:rPr sz="1800" dirty="0">
                <a:solidFill>
                  <a:srgbClr val="0000CC"/>
                </a:solidFill>
                <a:latin typeface="Times New Roman"/>
                <a:cs typeface="Times New Roman"/>
              </a:rPr>
              <a:t>socket.</a:t>
            </a:r>
            <a:endParaRPr sz="1800">
              <a:latin typeface="Times New Roman"/>
              <a:cs typeface="Times New Roman"/>
            </a:endParaRPr>
          </a:p>
          <a:p>
            <a:pPr>
              <a:lnSpc>
                <a:spcPct val="100000"/>
              </a:lnSpc>
              <a:spcBef>
                <a:spcPts val="45"/>
              </a:spcBef>
            </a:pPr>
            <a:endParaRPr sz="2150">
              <a:latin typeface="Times New Roman"/>
              <a:cs typeface="Times New Roman"/>
            </a:endParaRPr>
          </a:p>
          <a:p>
            <a:pPr marL="12700" marR="5080" indent="-1270" algn="ctr">
              <a:lnSpc>
                <a:spcPct val="100000"/>
              </a:lnSpc>
            </a:pPr>
            <a:r>
              <a:rPr sz="1800" dirty="0">
                <a:solidFill>
                  <a:srgbClr val="0000CC"/>
                </a:solidFill>
                <a:latin typeface="Times New Roman"/>
                <a:cs typeface="Times New Roman"/>
              </a:rPr>
              <a:t>C, The roots are delivered  together or independently with a  Cryer elevator used with a  rotational </a:t>
            </a:r>
            <a:r>
              <a:rPr sz="1800" spc="-5" dirty="0">
                <a:solidFill>
                  <a:srgbClr val="0000CC"/>
                </a:solidFill>
                <a:latin typeface="Times New Roman"/>
                <a:cs typeface="Times New Roman"/>
              </a:rPr>
              <a:t>motion. </a:t>
            </a:r>
            <a:r>
              <a:rPr sz="1800" dirty="0">
                <a:solidFill>
                  <a:srgbClr val="0000CC"/>
                </a:solidFill>
                <a:latin typeface="Times New Roman"/>
                <a:cs typeface="Times New Roman"/>
              </a:rPr>
              <a:t>Saperation of  root into 2 </a:t>
            </a:r>
            <a:r>
              <a:rPr sz="1800" spc="-5" dirty="0">
                <a:solidFill>
                  <a:srgbClr val="0000CC"/>
                </a:solidFill>
                <a:latin typeface="Times New Roman"/>
                <a:cs typeface="Times New Roman"/>
              </a:rPr>
              <a:t>parts </a:t>
            </a:r>
            <a:r>
              <a:rPr sz="1800" dirty="0">
                <a:solidFill>
                  <a:srgbClr val="0000CC"/>
                </a:solidFill>
                <a:latin typeface="Times New Roman"/>
                <a:cs typeface="Times New Roman"/>
              </a:rPr>
              <a:t>- occasionally  the purchase point </a:t>
            </a:r>
            <a:r>
              <a:rPr sz="1800" spc="-5" dirty="0">
                <a:solidFill>
                  <a:srgbClr val="0000CC"/>
                </a:solidFill>
                <a:latin typeface="Times New Roman"/>
                <a:cs typeface="Times New Roman"/>
              </a:rPr>
              <a:t>is made </a:t>
            </a:r>
            <a:r>
              <a:rPr sz="1800" dirty="0">
                <a:solidFill>
                  <a:srgbClr val="0000CC"/>
                </a:solidFill>
                <a:latin typeface="Times New Roman"/>
                <a:cs typeface="Times New Roman"/>
              </a:rPr>
              <a:t>in</a:t>
            </a:r>
            <a:r>
              <a:rPr sz="1800" spc="-90" dirty="0">
                <a:solidFill>
                  <a:srgbClr val="0000CC"/>
                </a:solidFill>
                <a:latin typeface="Times New Roman"/>
                <a:cs typeface="Times New Roman"/>
              </a:rPr>
              <a:t> </a:t>
            </a:r>
            <a:r>
              <a:rPr sz="1800" dirty="0">
                <a:solidFill>
                  <a:srgbClr val="0000CC"/>
                </a:solidFill>
                <a:latin typeface="Times New Roman"/>
                <a:cs typeface="Times New Roman"/>
              </a:rPr>
              <a:t>the  root to </a:t>
            </a:r>
            <a:r>
              <a:rPr sz="1800" spc="-5" dirty="0">
                <a:solidFill>
                  <a:srgbClr val="0000CC"/>
                </a:solidFill>
                <a:latin typeface="Times New Roman"/>
                <a:cs typeface="Times New Roman"/>
              </a:rPr>
              <a:t>allow </a:t>
            </a:r>
            <a:r>
              <a:rPr sz="1800" dirty="0">
                <a:solidFill>
                  <a:srgbClr val="0000CC"/>
                </a:solidFill>
                <a:latin typeface="Times New Roman"/>
                <a:cs typeface="Times New Roman"/>
              </a:rPr>
              <a:t>the Cryer elevator  to engage</a:t>
            </a:r>
            <a:r>
              <a:rPr sz="1800" spc="-30" dirty="0">
                <a:solidFill>
                  <a:srgbClr val="0000CC"/>
                </a:solidFill>
                <a:latin typeface="Times New Roman"/>
                <a:cs typeface="Times New Roman"/>
              </a:rPr>
              <a:t> </a:t>
            </a:r>
            <a:r>
              <a:rPr sz="1800" dirty="0">
                <a:solidFill>
                  <a:srgbClr val="0000CC"/>
                </a:solidFill>
                <a:latin typeface="Times New Roman"/>
                <a:cs typeface="Times New Roman"/>
              </a:rPr>
              <a:t>it.</a:t>
            </a:r>
            <a:endParaRPr sz="1800">
              <a:latin typeface="Times New Roman"/>
              <a:cs typeface="Times New Roman"/>
            </a:endParaRPr>
          </a:p>
          <a:p>
            <a:pPr>
              <a:lnSpc>
                <a:spcPct val="100000"/>
              </a:lnSpc>
            </a:pPr>
            <a:endParaRPr sz="2000">
              <a:latin typeface="Times New Roman"/>
              <a:cs typeface="Times New Roman"/>
            </a:endParaRPr>
          </a:p>
          <a:p>
            <a:pPr marL="196215" marR="405130" algn="ctr">
              <a:lnSpc>
                <a:spcPct val="100000"/>
              </a:lnSpc>
              <a:spcBef>
                <a:spcPts val="1240"/>
              </a:spcBef>
            </a:pPr>
            <a:r>
              <a:rPr sz="1800" spc="-5" dirty="0">
                <a:solidFill>
                  <a:srgbClr val="0000CC"/>
                </a:solidFill>
                <a:latin typeface="Times New Roman"/>
                <a:cs typeface="Times New Roman"/>
              </a:rPr>
              <a:t>D, </a:t>
            </a:r>
            <a:r>
              <a:rPr sz="1800" dirty="0">
                <a:solidFill>
                  <a:srgbClr val="0000CC"/>
                </a:solidFill>
                <a:latin typeface="Times New Roman"/>
                <a:cs typeface="Times New Roman"/>
              </a:rPr>
              <a:t>The </a:t>
            </a:r>
            <a:r>
              <a:rPr sz="1800" spc="-5" dirty="0">
                <a:solidFill>
                  <a:srgbClr val="0000CC"/>
                </a:solidFill>
                <a:latin typeface="Times New Roman"/>
                <a:cs typeface="Times New Roman"/>
              </a:rPr>
              <a:t>mesial </a:t>
            </a:r>
            <a:r>
              <a:rPr sz="1800" dirty="0">
                <a:solidFill>
                  <a:srgbClr val="0000CC"/>
                </a:solidFill>
                <a:latin typeface="Times New Roman"/>
                <a:cs typeface="Times New Roman"/>
              </a:rPr>
              <a:t>root of the  tooth </a:t>
            </a:r>
            <a:r>
              <a:rPr sz="1800" spc="-5" dirty="0">
                <a:solidFill>
                  <a:srgbClr val="0000CC"/>
                </a:solidFill>
                <a:latin typeface="Times New Roman"/>
                <a:cs typeface="Times New Roman"/>
              </a:rPr>
              <a:t>is </a:t>
            </a:r>
            <a:r>
              <a:rPr sz="1800" dirty="0">
                <a:solidFill>
                  <a:srgbClr val="0000CC"/>
                </a:solidFill>
                <a:latin typeface="Times New Roman"/>
                <a:cs typeface="Times New Roman"/>
              </a:rPr>
              <a:t>elevated in</a:t>
            </a:r>
            <a:r>
              <a:rPr sz="1800" spc="-90" dirty="0">
                <a:solidFill>
                  <a:srgbClr val="0000CC"/>
                </a:solidFill>
                <a:latin typeface="Times New Roman"/>
                <a:cs typeface="Times New Roman"/>
              </a:rPr>
              <a:t> </a:t>
            </a:r>
            <a:r>
              <a:rPr sz="1800" spc="-5" dirty="0">
                <a:solidFill>
                  <a:srgbClr val="0000CC"/>
                </a:solidFill>
                <a:latin typeface="Times New Roman"/>
                <a:cs typeface="Times New Roman"/>
              </a:rPr>
              <a:t>similar  </a:t>
            </a:r>
            <a:r>
              <a:rPr sz="1800" dirty="0">
                <a:solidFill>
                  <a:srgbClr val="0000CC"/>
                </a:solidFill>
                <a:latin typeface="Times New Roman"/>
                <a:cs typeface="Times New Roman"/>
              </a:rPr>
              <a:t>fashion</a:t>
            </a:r>
            <a:endParaRPr sz="1800">
              <a:latin typeface="Times New Roman"/>
              <a:cs typeface="Times New Roman"/>
            </a:endParaRPr>
          </a:p>
        </p:txBody>
      </p:sp>
      <p:sp>
        <p:nvSpPr>
          <p:cNvPr id="4" name="object 4"/>
          <p:cNvSpPr txBox="1">
            <a:spLocks noGrp="1"/>
          </p:cNvSpPr>
          <p:nvPr>
            <p:ph type="title"/>
          </p:nvPr>
        </p:nvSpPr>
        <p:spPr>
          <a:xfrm>
            <a:off x="2060194" y="171703"/>
            <a:ext cx="5262880" cy="513715"/>
          </a:xfrm>
          <a:prstGeom prst="rect">
            <a:avLst/>
          </a:prstGeom>
        </p:spPr>
        <p:txBody>
          <a:bodyPr vert="horz" wrap="square" lIns="0" tIns="12700" rIns="0" bIns="0" rtlCol="0">
            <a:spAutoFit/>
          </a:bodyPr>
          <a:lstStyle/>
          <a:p>
            <a:pPr marL="12700">
              <a:lnSpc>
                <a:spcPct val="100000"/>
              </a:lnSpc>
              <a:spcBef>
                <a:spcPts val="100"/>
              </a:spcBef>
            </a:pPr>
            <a:r>
              <a:rPr sz="3200" b="1" spc="-25" dirty="0">
                <a:solidFill>
                  <a:srgbClr val="FFFF00"/>
                </a:solidFill>
                <a:latin typeface="Times New Roman"/>
                <a:cs typeface="Times New Roman"/>
              </a:rPr>
              <a:t>HORIZONTAL</a:t>
            </a:r>
            <a:r>
              <a:rPr sz="3200" b="1" spc="-265" dirty="0">
                <a:solidFill>
                  <a:srgbClr val="FFFF00"/>
                </a:solidFill>
                <a:latin typeface="Times New Roman"/>
                <a:cs typeface="Times New Roman"/>
              </a:rPr>
              <a:t> </a:t>
            </a:r>
            <a:r>
              <a:rPr sz="3200" b="1" spc="-25" dirty="0">
                <a:solidFill>
                  <a:srgbClr val="FFFF00"/>
                </a:solidFill>
                <a:latin typeface="Times New Roman"/>
                <a:cs typeface="Times New Roman"/>
              </a:rPr>
              <a:t>IMPACTION</a:t>
            </a:r>
            <a:endParaRPr sz="3200">
              <a:latin typeface="Times New Roman"/>
              <a:cs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9475" y="836675"/>
            <a:ext cx="8232648" cy="35082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 y="4549647"/>
            <a:ext cx="2643505" cy="2308860"/>
          </a:xfrm>
          <a:custGeom>
            <a:avLst/>
            <a:gdLst/>
            <a:ahLst/>
            <a:cxnLst/>
            <a:rect l="l" t="t" r="r" b="b"/>
            <a:pathLst>
              <a:path w="2643505" h="2308859">
                <a:moveTo>
                  <a:pt x="0" y="2308352"/>
                </a:moveTo>
                <a:lnTo>
                  <a:pt x="2643251" y="2308352"/>
                </a:lnTo>
                <a:lnTo>
                  <a:pt x="2643251" y="0"/>
                </a:lnTo>
                <a:lnTo>
                  <a:pt x="0" y="0"/>
                </a:lnTo>
                <a:lnTo>
                  <a:pt x="0" y="2308352"/>
                </a:lnTo>
                <a:close/>
              </a:path>
            </a:pathLst>
          </a:custGeom>
          <a:ln w="12700">
            <a:solidFill>
              <a:srgbClr val="2AF6A2"/>
            </a:solidFill>
          </a:ln>
        </p:spPr>
        <p:txBody>
          <a:bodyPr wrap="square" lIns="0" tIns="0" rIns="0" bIns="0" rtlCol="0"/>
          <a:lstStyle/>
          <a:p>
            <a:endParaRPr/>
          </a:p>
        </p:txBody>
      </p:sp>
      <p:sp>
        <p:nvSpPr>
          <p:cNvPr id="4" name="object 4"/>
          <p:cNvSpPr txBox="1"/>
          <p:nvPr/>
        </p:nvSpPr>
        <p:spPr>
          <a:xfrm>
            <a:off x="413105" y="4576064"/>
            <a:ext cx="2425065" cy="2220595"/>
          </a:xfrm>
          <a:prstGeom prst="rect">
            <a:avLst/>
          </a:prstGeom>
        </p:spPr>
        <p:txBody>
          <a:bodyPr vert="horz" wrap="square" lIns="0" tIns="12700" rIns="0" bIns="0" rtlCol="0">
            <a:spAutoFit/>
          </a:bodyPr>
          <a:lstStyle/>
          <a:p>
            <a:pPr marL="50800" marR="43180" indent="205740">
              <a:lnSpc>
                <a:spcPct val="100000"/>
              </a:lnSpc>
              <a:spcBef>
                <a:spcPts val="100"/>
              </a:spcBef>
            </a:pPr>
            <a:r>
              <a:rPr sz="1800" spc="-5" dirty="0">
                <a:solidFill>
                  <a:srgbClr val="0000CC"/>
                </a:solidFill>
                <a:latin typeface="Times New Roman"/>
                <a:cs typeface="Times New Roman"/>
              </a:rPr>
              <a:t>A. When </a:t>
            </a:r>
            <a:r>
              <a:rPr sz="1800" dirty="0">
                <a:solidFill>
                  <a:srgbClr val="0000CC"/>
                </a:solidFill>
                <a:latin typeface="Times New Roman"/>
                <a:cs typeface="Times New Roman"/>
              </a:rPr>
              <a:t>removing a  vertical impaction, the  bone on the occlusal,  buccal, and distal aspects  of the crown is </a:t>
            </a:r>
            <a:r>
              <a:rPr sz="1800" spc="-5" dirty="0">
                <a:solidFill>
                  <a:srgbClr val="0000CC"/>
                </a:solidFill>
                <a:latin typeface="Times New Roman"/>
                <a:cs typeface="Times New Roman"/>
              </a:rPr>
              <a:t>removed,  </a:t>
            </a:r>
            <a:r>
              <a:rPr sz="1800" dirty="0">
                <a:solidFill>
                  <a:srgbClr val="0000CC"/>
                </a:solidFill>
                <a:latin typeface="Times New Roman"/>
                <a:cs typeface="Times New Roman"/>
              </a:rPr>
              <a:t>and the tooth </a:t>
            </a:r>
            <a:r>
              <a:rPr sz="1800" spc="-5" dirty="0">
                <a:solidFill>
                  <a:srgbClr val="0000CC"/>
                </a:solidFill>
                <a:latin typeface="Times New Roman"/>
                <a:cs typeface="Times New Roman"/>
              </a:rPr>
              <a:t>is</a:t>
            </a:r>
            <a:r>
              <a:rPr sz="1800" spc="-114" dirty="0">
                <a:solidFill>
                  <a:srgbClr val="0000CC"/>
                </a:solidFill>
                <a:latin typeface="Times New Roman"/>
                <a:cs typeface="Times New Roman"/>
              </a:rPr>
              <a:t> </a:t>
            </a:r>
            <a:r>
              <a:rPr sz="1800" dirty="0">
                <a:solidFill>
                  <a:srgbClr val="0000CC"/>
                </a:solidFill>
                <a:latin typeface="Times New Roman"/>
                <a:cs typeface="Times New Roman"/>
              </a:rPr>
              <a:t>sectioned</a:t>
            </a:r>
            <a:endParaRPr sz="1800">
              <a:latin typeface="Times New Roman"/>
              <a:cs typeface="Times New Roman"/>
            </a:endParaRPr>
          </a:p>
          <a:p>
            <a:pPr marL="1905" algn="ctr">
              <a:lnSpc>
                <a:spcPct val="100000"/>
              </a:lnSpc>
            </a:pPr>
            <a:r>
              <a:rPr sz="1800" dirty="0">
                <a:solidFill>
                  <a:srgbClr val="0000CC"/>
                </a:solidFill>
                <a:latin typeface="Times New Roman"/>
                <a:cs typeface="Times New Roman"/>
              </a:rPr>
              <a:t>into</a:t>
            </a:r>
            <a:endParaRPr sz="1800">
              <a:latin typeface="Times New Roman"/>
              <a:cs typeface="Times New Roman"/>
            </a:endParaRPr>
          </a:p>
          <a:p>
            <a:pPr algn="ctr">
              <a:lnSpc>
                <a:spcPct val="100000"/>
              </a:lnSpc>
            </a:pPr>
            <a:r>
              <a:rPr sz="1800" spc="-5" dirty="0">
                <a:solidFill>
                  <a:srgbClr val="0000CC"/>
                </a:solidFill>
                <a:latin typeface="Times New Roman"/>
                <a:cs typeface="Times New Roman"/>
              </a:rPr>
              <a:t>mesial </a:t>
            </a:r>
            <a:r>
              <a:rPr sz="1800" dirty="0">
                <a:solidFill>
                  <a:srgbClr val="0000CC"/>
                </a:solidFill>
                <a:latin typeface="Times New Roman"/>
                <a:cs typeface="Times New Roman"/>
              </a:rPr>
              <a:t>and distal</a:t>
            </a:r>
            <a:r>
              <a:rPr sz="1800" spc="-80" dirty="0">
                <a:solidFill>
                  <a:srgbClr val="0000CC"/>
                </a:solidFill>
                <a:latin typeface="Times New Roman"/>
                <a:cs typeface="Times New Roman"/>
              </a:rPr>
              <a:t> </a:t>
            </a:r>
            <a:r>
              <a:rPr sz="1800" dirty="0">
                <a:solidFill>
                  <a:srgbClr val="0000CC"/>
                </a:solidFill>
                <a:latin typeface="Times New Roman"/>
                <a:cs typeface="Times New Roman"/>
              </a:rPr>
              <a:t>portions.</a:t>
            </a:r>
            <a:endParaRPr sz="1800">
              <a:latin typeface="Times New Roman"/>
              <a:cs typeface="Times New Roman"/>
            </a:endParaRPr>
          </a:p>
        </p:txBody>
      </p:sp>
      <p:sp>
        <p:nvSpPr>
          <p:cNvPr id="5" name="object 5"/>
          <p:cNvSpPr txBox="1"/>
          <p:nvPr/>
        </p:nvSpPr>
        <p:spPr>
          <a:xfrm>
            <a:off x="3200400" y="4571949"/>
            <a:ext cx="2571750" cy="1754505"/>
          </a:xfrm>
          <a:prstGeom prst="rect">
            <a:avLst/>
          </a:prstGeom>
          <a:ln w="12700">
            <a:solidFill>
              <a:srgbClr val="2AF6A2"/>
            </a:solidFill>
          </a:ln>
        </p:spPr>
        <p:txBody>
          <a:bodyPr vert="horz" wrap="square" lIns="0" tIns="38735" rIns="0" bIns="0" rtlCol="0">
            <a:spAutoFit/>
          </a:bodyPr>
          <a:lstStyle/>
          <a:p>
            <a:pPr marL="106045" marR="97790" indent="-1905">
              <a:lnSpc>
                <a:spcPct val="100000"/>
              </a:lnSpc>
              <a:spcBef>
                <a:spcPts val="305"/>
              </a:spcBef>
            </a:pPr>
            <a:r>
              <a:rPr sz="1800" dirty="0">
                <a:solidFill>
                  <a:srgbClr val="0000CC"/>
                </a:solidFill>
                <a:latin typeface="Times New Roman"/>
                <a:cs typeface="Times New Roman"/>
              </a:rPr>
              <a:t>B. The posterior aspect</a:t>
            </a:r>
            <a:r>
              <a:rPr sz="1800" spc="-175" dirty="0">
                <a:solidFill>
                  <a:srgbClr val="0000CC"/>
                </a:solidFill>
                <a:latin typeface="Times New Roman"/>
                <a:cs typeface="Times New Roman"/>
              </a:rPr>
              <a:t> </a:t>
            </a:r>
            <a:r>
              <a:rPr sz="1800" dirty="0">
                <a:solidFill>
                  <a:srgbClr val="0000CC"/>
                </a:solidFill>
                <a:latin typeface="Times New Roman"/>
                <a:cs typeface="Times New Roman"/>
              </a:rPr>
              <a:t>of  the </a:t>
            </a:r>
            <a:r>
              <a:rPr sz="1800" spc="-5" dirty="0">
                <a:solidFill>
                  <a:srgbClr val="0000CC"/>
                </a:solidFill>
                <a:latin typeface="Times New Roman"/>
                <a:cs typeface="Times New Roman"/>
              </a:rPr>
              <a:t>crown is </a:t>
            </a:r>
            <a:r>
              <a:rPr sz="1800" dirty="0">
                <a:solidFill>
                  <a:srgbClr val="0000CC"/>
                </a:solidFill>
                <a:latin typeface="Times New Roman"/>
                <a:cs typeface="Times New Roman"/>
              </a:rPr>
              <a:t>elevated</a:t>
            </a:r>
            <a:r>
              <a:rPr sz="1800" spc="-80" dirty="0">
                <a:solidFill>
                  <a:srgbClr val="0000CC"/>
                </a:solidFill>
                <a:latin typeface="Times New Roman"/>
                <a:cs typeface="Times New Roman"/>
              </a:rPr>
              <a:t> </a:t>
            </a:r>
            <a:r>
              <a:rPr sz="1800" spc="-5" dirty="0">
                <a:solidFill>
                  <a:srgbClr val="0000CC"/>
                </a:solidFill>
                <a:latin typeface="Times New Roman"/>
                <a:cs typeface="Times New Roman"/>
              </a:rPr>
              <a:t>first</a:t>
            </a:r>
            <a:endParaRPr sz="1800">
              <a:latin typeface="Times New Roman"/>
              <a:cs typeface="Times New Roman"/>
            </a:endParaRPr>
          </a:p>
          <a:p>
            <a:pPr marL="95250" marR="88265" indent="635" algn="ctr">
              <a:lnSpc>
                <a:spcPct val="100000"/>
              </a:lnSpc>
            </a:pPr>
            <a:r>
              <a:rPr sz="1800" spc="-5" dirty="0">
                <a:solidFill>
                  <a:srgbClr val="0000CC"/>
                </a:solidFill>
                <a:latin typeface="Times New Roman"/>
                <a:cs typeface="Times New Roman"/>
              </a:rPr>
              <a:t>with a </a:t>
            </a:r>
            <a:r>
              <a:rPr sz="1800" dirty="0">
                <a:solidFill>
                  <a:srgbClr val="0000CC"/>
                </a:solidFill>
                <a:latin typeface="Times New Roman"/>
                <a:cs typeface="Times New Roman"/>
              </a:rPr>
              <a:t>Cryer elevator  inserted into </a:t>
            </a:r>
            <a:r>
              <a:rPr sz="1800" spc="-5" dirty="0">
                <a:solidFill>
                  <a:srgbClr val="0000CC"/>
                </a:solidFill>
                <a:latin typeface="Times New Roman"/>
                <a:cs typeface="Times New Roman"/>
              </a:rPr>
              <a:t>a small  purchase point in the  </a:t>
            </a:r>
            <a:r>
              <a:rPr sz="1800" dirty="0">
                <a:solidFill>
                  <a:srgbClr val="0000CC"/>
                </a:solidFill>
                <a:latin typeface="Times New Roman"/>
                <a:cs typeface="Times New Roman"/>
              </a:rPr>
              <a:t>distal portion </a:t>
            </a:r>
            <a:r>
              <a:rPr sz="1800" spc="-5" dirty="0">
                <a:solidFill>
                  <a:srgbClr val="0000CC"/>
                </a:solidFill>
                <a:latin typeface="Times New Roman"/>
                <a:cs typeface="Times New Roman"/>
              </a:rPr>
              <a:t>of the</a:t>
            </a:r>
            <a:r>
              <a:rPr sz="1800" spc="-95" dirty="0">
                <a:solidFill>
                  <a:srgbClr val="0000CC"/>
                </a:solidFill>
                <a:latin typeface="Times New Roman"/>
                <a:cs typeface="Times New Roman"/>
              </a:rPr>
              <a:t> </a:t>
            </a:r>
            <a:r>
              <a:rPr sz="1800" dirty="0">
                <a:solidFill>
                  <a:srgbClr val="0000CC"/>
                </a:solidFill>
                <a:latin typeface="Times New Roman"/>
                <a:cs typeface="Times New Roman"/>
              </a:rPr>
              <a:t>tooth.</a:t>
            </a:r>
            <a:endParaRPr sz="1800">
              <a:latin typeface="Times New Roman"/>
              <a:cs typeface="Times New Roman"/>
            </a:endParaRPr>
          </a:p>
        </p:txBody>
      </p:sp>
      <p:sp>
        <p:nvSpPr>
          <p:cNvPr id="6" name="object 6"/>
          <p:cNvSpPr txBox="1"/>
          <p:nvPr/>
        </p:nvSpPr>
        <p:spPr>
          <a:xfrm>
            <a:off x="6248400" y="4648136"/>
            <a:ext cx="2500630" cy="1477645"/>
          </a:xfrm>
          <a:prstGeom prst="rect">
            <a:avLst/>
          </a:prstGeom>
          <a:ln w="12700">
            <a:solidFill>
              <a:srgbClr val="2AF6A2"/>
            </a:solidFill>
          </a:ln>
        </p:spPr>
        <p:txBody>
          <a:bodyPr vert="horz" wrap="square" lIns="0" tIns="38735" rIns="0" bIns="0" rtlCol="0">
            <a:spAutoFit/>
          </a:bodyPr>
          <a:lstStyle/>
          <a:p>
            <a:pPr marL="109220" marR="103505" indent="118745">
              <a:lnSpc>
                <a:spcPct val="100000"/>
              </a:lnSpc>
              <a:spcBef>
                <a:spcPts val="305"/>
              </a:spcBef>
            </a:pPr>
            <a:r>
              <a:rPr sz="1800" dirty="0">
                <a:solidFill>
                  <a:srgbClr val="0000CC"/>
                </a:solidFill>
                <a:latin typeface="Times New Roman"/>
                <a:cs typeface="Times New Roman"/>
              </a:rPr>
              <a:t>C. </a:t>
            </a:r>
            <a:r>
              <a:rPr sz="1800" spc="-5" dirty="0">
                <a:solidFill>
                  <a:srgbClr val="0000CC"/>
                </a:solidFill>
                <a:latin typeface="Times New Roman"/>
                <a:cs typeface="Times New Roman"/>
              </a:rPr>
              <a:t>A small </a:t>
            </a:r>
            <a:r>
              <a:rPr sz="1800" dirty="0">
                <a:solidFill>
                  <a:srgbClr val="0000CC"/>
                </a:solidFill>
                <a:latin typeface="Times New Roman"/>
                <a:cs typeface="Times New Roman"/>
              </a:rPr>
              <a:t>straight no.  301 elevator </a:t>
            </a:r>
            <a:r>
              <a:rPr sz="1800" spc="-5" dirty="0">
                <a:solidFill>
                  <a:srgbClr val="0000CC"/>
                </a:solidFill>
                <a:latin typeface="Times New Roman"/>
                <a:cs typeface="Times New Roman"/>
              </a:rPr>
              <a:t>is </a:t>
            </a:r>
            <a:r>
              <a:rPr sz="1800" dirty="0">
                <a:solidFill>
                  <a:srgbClr val="0000CC"/>
                </a:solidFill>
                <a:latin typeface="Times New Roman"/>
                <a:cs typeface="Times New Roman"/>
              </a:rPr>
              <a:t>then</a:t>
            </a:r>
            <a:r>
              <a:rPr sz="1800" spc="-114" dirty="0">
                <a:solidFill>
                  <a:srgbClr val="0000CC"/>
                </a:solidFill>
                <a:latin typeface="Times New Roman"/>
                <a:cs typeface="Times New Roman"/>
              </a:rPr>
              <a:t> </a:t>
            </a:r>
            <a:r>
              <a:rPr sz="1800" dirty="0">
                <a:solidFill>
                  <a:srgbClr val="0000CC"/>
                </a:solidFill>
                <a:latin typeface="Times New Roman"/>
                <a:cs typeface="Times New Roman"/>
              </a:rPr>
              <a:t>used  to lift the </a:t>
            </a:r>
            <a:r>
              <a:rPr sz="1800" spc="-5" dirty="0">
                <a:solidFill>
                  <a:srgbClr val="0000CC"/>
                </a:solidFill>
                <a:latin typeface="Times New Roman"/>
                <a:cs typeface="Times New Roman"/>
              </a:rPr>
              <a:t>mesial </a:t>
            </a:r>
            <a:r>
              <a:rPr sz="1800" dirty="0">
                <a:solidFill>
                  <a:srgbClr val="0000CC"/>
                </a:solidFill>
                <a:latin typeface="Times New Roman"/>
                <a:cs typeface="Times New Roman"/>
              </a:rPr>
              <a:t>aspect  of the tooth with a</a:t>
            </a:r>
            <a:r>
              <a:rPr sz="1800" spc="-114" dirty="0">
                <a:solidFill>
                  <a:srgbClr val="0000CC"/>
                </a:solidFill>
                <a:latin typeface="Times New Roman"/>
                <a:cs typeface="Times New Roman"/>
              </a:rPr>
              <a:t> </a:t>
            </a:r>
            <a:r>
              <a:rPr sz="1800" dirty="0">
                <a:solidFill>
                  <a:srgbClr val="0000CC"/>
                </a:solidFill>
                <a:latin typeface="Times New Roman"/>
                <a:cs typeface="Times New Roman"/>
              </a:rPr>
              <a:t>rotary</a:t>
            </a:r>
            <a:endParaRPr sz="1800">
              <a:latin typeface="Times New Roman"/>
              <a:cs typeface="Times New Roman"/>
            </a:endParaRPr>
          </a:p>
          <a:p>
            <a:pPr marL="301625">
              <a:lnSpc>
                <a:spcPct val="100000"/>
              </a:lnSpc>
              <a:spcBef>
                <a:spcPts val="5"/>
              </a:spcBef>
            </a:pPr>
            <a:r>
              <a:rPr sz="1800" dirty="0">
                <a:solidFill>
                  <a:srgbClr val="0000CC"/>
                </a:solidFill>
                <a:latin typeface="Times New Roman"/>
                <a:cs typeface="Times New Roman"/>
              </a:rPr>
              <a:t>and levering</a:t>
            </a:r>
            <a:r>
              <a:rPr sz="1800" spc="-50" dirty="0">
                <a:solidFill>
                  <a:srgbClr val="0000CC"/>
                </a:solidFill>
                <a:latin typeface="Times New Roman"/>
                <a:cs typeface="Times New Roman"/>
              </a:rPr>
              <a:t> </a:t>
            </a:r>
            <a:r>
              <a:rPr sz="1800" spc="-5" dirty="0">
                <a:solidFill>
                  <a:srgbClr val="0000CC"/>
                </a:solidFill>
                <a:latin typeface="Times New Roman"/>
                <a:cs typeface="Times New Roman"/>
              </a:rPr>
              <a:t>motion.</a:t>
            </a:r>
            <a:endParaRPr sz="1800">
              <a:latin typeface="Times New Roman"/>
              <a:cs typeface="Times New Roman"/>
            </a:endParaRPr>
          </a:p>
        </p:txBody>
      </p:sp>
      <p:sp>
        <p:nvSpPr>
          <p:cNvPr id="7" name="object 7"/>
          <p:cNvSpPr txBox="1">
            <a:spLocks noGrp="1"/>
          </p:cNvSpPr>
          <p:nvPr>
            <p:ph type="title"/>
          </p:nvPr>
        </p:nvSpPr>
        <p:spPr>
          <a:xfrm>
            <a:off x="2441194" y="247903"/>
            <a:ext cx="4624705" cy="513715"/>
          </a:xfrm>
          <a:prstGeom prst="rect">
            <a:avLst/>
          </a:prstGeom>
        </p:spPr>
        <p:txBody>
          <a:bodyPr vert="horz" wrap="square" lIns="0" tIns="12700" rIns="0" bIns="0" rtlCol="0">
            <a:spAutoFit/>
          </a:bodyPr>
          <a:lstStyle/>
          <a:p>
            <a:pPr marL="12700">
              <a:lnSpc>
                <a:spcPct val="100000"/>
              </a:lnSpc>
              <a:spcBef>
                <a:spcPts val="100"/>
              </a:spcBef>
            </a:pPr>
            <a:r>
              <a:rPr sz="3200" b="1" spc="-15" dirty="0">
                <a:solidFill>
                  <a:srgbClr val="FFFF00"/>
                </a:solidFill>
                <a:latin typeface="Times New Roman"/>
                <a:cs typeface="Times New Roman"/>
              </a:rPr>
              <a:t>VERTICAL</a:t>
            </a:r>
            <a:r>
              <a:rPr sz="3200" b="1" spc="-260" dirty="0">
                <a:solidFill>
                  <a:srgbClr val="FFFF00"/>
                </a:solidFill>
                <a:latin typeface="Times New Roman"/>
                <a:cs typeface="Times New Roman"/>
              </a:rPr>
              <a:t> </a:t>
            </a:r>
            <a:r>
              <a:rPr sz="3200" b="1" spc="-25" dirty="0">
                <a:solidFill>
                  <a:srgbClr val="FFFF00"/>
                </a:solidFill>
                <a:latin typeface="Times New Roman"/>
                <a:cs typeface="Times New Roman"/>
              </a:rPr>
              <a:t>IMPACTION</a:t>
            </a:r>
            <a:endParaRPr sz="3200">
              <a:latin typeface="Times New Roman"/>
              <a:cs typeface="Times New Roman"/>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990600"/>
            <a:ext cx="4800600" cy="4572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50850" y="984250"/>
            <a:ext cx="4813300" cy="4584700"/>
          </a:xfrm>
          <a:custGeom>
            <a:avLst/>
            <a:gdLst/>
            <a:ahLst/>
            <a:cxnLst/>
            <a:rect l="l" t="t" r="r" b="b"/>
            <a:pathLst>
              <a:path w="4813300" h="4584700">
                <a:moveTo>
                  <a:pt x="0" y="4584700"/>
                </a:moveTo>
                <a:lnTo>
                  <a:pt x="4813300" y="4584700"/>
                </a:lnTo>
                <a:lnTo>
                  <a:pt x="4813300" y="0"/>
                </a:lnTo>
                <a:lnTo>
                  <a:pt x="0" y="0"/>
                </a:lnTo>
                <a:lnTo>
                  <a:pt x="0" y="4584700"/>
                </a:lnTo>
                <a:close/>
              </a:path>
            </a:pathLst>
          </a:custGeom>
          <a:ln w="12700">
            <a:solidFill>
              <a:srgbClr val="000000"/>
            </a:solidFill>
          </a:ln>
        </p:spPr>
        <p:txBody>
          <a:bodyPr wrap="square" lIns="0" tIns="0" rIns="0" bIns="0" rtlCol="0"/>
          <a:lstStyle/>
          <a:p>
            <a:endParaRPr/>
          </a:p>
        </p:txBody>
      </p:sp>
      <p:sp>
        <p:nvSpPr>
          <p:cNvPr id="4" name="object 4"/>
          <p:cNvSpPr txBox="1">
            <a:spLocks noGrp="1"/>
          </p:cNvSpPr>
          <p:nvPr>
            <p:ph type="title"/>
          </p:nvPr>
        </p:nvSpPr>
        <p:spPr>
          <a:xfrm>
            <a:off x="1450594" y="247903"/>
            <a:ext cx="582739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00"/>
                </a:solidFill>
                <a:latin typeface="Times New Roman"/>
                <a:cs typeface="Times New Roman"/>
              </a:rPr>
              <a:t>DISTOANGULAR</a:t>
            </a:r>
            <a:r>
              <a:rPr sz="3200" b="1" spc="-105" dirty="0">
                <a:solidFill>
                  <a:srgbClr val="FFFF00"/>
                </a:solidFill>
                <a:latin typeface="Times New Roman"/>
                <a:cs typeface="Times New Roman"/>
              </a:rPr>
              <a:t> </a:t>
            </a:r>
            <a:r>
              <a:rPr sz="3200" b="1" spc="-25" dirty="0">
                <a:solidFill>
                  <a:srgbClr val="FFFF00"/>
                </a:solidFill>
                <a:latin typeface="Times New Roman"/>
                <a:cs typeface="Times New Roman"/>
              </a:rPr>
              <a:t>IMPACTION</a:t>
            </a:r>
            <a:endParaRPr sz="3200">
              <a:latin typeface="Times New Roman"/>
              <a:cs typeface="Times New Roman"/>
            </a:endParaRPr>
          </a:p>
        </p:txBody>
      </p:sp>
      <p:sp>
        <p:nvSpPr>
          <p:cNvPr id="5" name="object 5"/>
          <p:cNvSpPr txBox="1"/>
          <p:nvPr/>
        </p:nvSpPr>
        <p:spPr>
          <a:xfrm>
            <a:off x="5386832" y="940053"/>
            <a:ext cx="3356610" cy="5269230"/>
          </a:xfrm>
          <a:prstGeom prst="rect">
            <a:avLst/>
          </a:prstGeom>
        </p:spPr>
        <p:txBody>
          <a:bodyPr vert="horz" wrap="square" lIns="0" tIns="12700" rIns="0" bIns="0" rtlCol="0">
            <a:spAutoFit/>
          </a:bodyPr>
          <a:lstStyle/>
          <a:p>
            <a:pPr marL="12700" marR="266065" indent="138430">
              <a:lnSpc>
                <a:spcPct val="100000"/>
              </a:lnSpc>
              <a:spcBef>
                <a:spcPts val="100"/>
              </a:spcBef>
              <a:buAutoNum type="alphaUcPeriod"/>
              <a:tabLst>
                <a:tab pos="429259" algn="l"/>
              </a:tabLst>
            </a:pPr>
            <a:r>
              <a:rPr sz="1800" dirty="0">
                <a:solidFill>
                  <a:srgbClr val="0000CC"/>
                </a:solidFill>
                <a:latin typeface="Times New Roman"/>
                <a:cs typeface="Times New Roman"/>
              </a:rPr>
              <a:t>Removal of </a:t>
            </a:r>
            <a:r>
              <a:rPr sz="1800" spc="-5" dirty="0">
                <a:solidFill>
                  <a:srgbClr val="0000CC"/>
                </a:solidFill>
                <a:latin typeface="Times New Roman"/>
                <a:cs typeface="Times New Roman"/>
              </a:rPr>
              <a:t>mesial </a:t>
            </a:r>
            <a:r>
              <a:rPr sz="1800" dirty="0">
                <a:solidFill>
                  <a:srgbClr val="0000CC"/>
                </a:solidFill>
                <a:latin typeface="Times New Roman"/>
                <a:cs typeface="Times New Roman"/>
              </a:rPr>
              <a:t>&amp; distal  boen. It </a:t>
            </a:r>
            <a:r>
              <a:rPr sz="1800" spc="-5" dirty="0">
                <a:solidFill>
                  <a:srgbClr val="0000CC"/>
                </a:solidFill>
                <a:latin typeface="Times New Roman"/>
                <a:cs typeface="Times New Roman"/>
              </a:rPr>
              <a:t>is </a:t>
            </a:r>
            <a:r>
              <a:rPr sz="1800" dirty="0">
                <a:solidFill>
                  <a:srgbClr val="0000CC"/>
                </a:solidFill>
                <a:latin typeface="Times New Roman"/>
                <a:cs typeface="Times New Roman"/>
              </a:rPr>
              <a:t>important to</a:t>
            </a:r>
            <a:r>
              <a:rPr sz="1800" spc="-75" dirty="0">
                <a:solidFill>
                  <a:srgbClr val="0000CC"/>
                </a:solidFill>
                <a:latin typeface="Times New Roman"/>
                <a:cs typeface="Times New Roman"/>
              </a:rPr>
              <a:t> </a:t>
            </a:r>
            <a:r>
              <a:rPr sz="1800" spc="-5" dirty="0">
                <a:solidFill>
                  <a:srgbClr val="0000CC"/>
                </a:solidFill>
                <a:latin typeface="Times New Roman"/>
                <a:cs typeface="Times New Roman"/>
              </a:rPr>
              <a:t>remember</a:t>
            </a:r>
            <a:endParaRPr sz="1800">
              <a:latin typeface="Times New Roman"/>
              <a:cs typeface="Times New Roman"/>
            </a:endParaRPr>
          </a:p>
          <a:p>
            <a:pPr marL="149225" marR="404495" indent="-1905" algn="ctr">
              <a:lnSpc>
                <a:spcPct val="100000"/>
              </a:lnSpc>
            </a:pPr>
            <a:r>
              <a:rPr sz="1800" dirty="0">
                <a:solidFill>
                  <a:srgbClr val="0000CC"/>
                </a:solidFill>
                <a:latin typeface="Times New Roman"/>
                <a:cs typeface="Times New Roman"/>
              </a:rPr>
              <a:t>that </a:t>
            </a:r>
            <a:r>
              <a:rPr sz="1800" spc="-5" dirty="0">
                <a:solidFill>
                  <a:srgbClr val="FFFF00"/>
                </a:solidFill>
                <a:latin typeface="Times New Roman"/>
                <a:cs typeface="Times New Roman"/>
              </a:rPr>
              <a:t>more </a:t>
            </a:r>
            <a:r>
              <a:rPr sz="1800" dirty="0">
                <a:solidFill>
                  <a:srgbClr val="FFFF00"/>
                </a:solidFill>
                <a:latin typeface="Times New Roman"/>
                <a:cs typeface="Times New Roman"/>
              </a:rPr>
              <a:t>distal bone </a:t>
            </a:r>
            <a:r>
              <a:rPr sz="1800" spc="-5" dirty="0">
                <a:solidFill>
                  <a:srgbClr val="FFFF00"/>
                </a:solidFill>
                <a:latin typeface="Times New Roman"/>
                <a:cs typeface="Times New Roman"/>
              </a:rPr>
              <a:t>must </a:t>
            </a:r>
            <a:r>
              <a:rPr sz="1800" dirty="0">
                <a:solidFill>
                  <a:srgbClr val="FFFF00"/>
                </a:solidFill>
                <a:latin typeface="Times New Roman"/>
                <a:cs typeface="Times New Roman"/>
              </a:rPr>
              <a:t>be  taken </a:t>
            </a:r>
            <a:r>
              <a:rPr sz="1800" spc="-15" dirty="0">
                <a:solidFill>
                  <a:srgbClr val="FFFF00"/>
                </a:solidFill>
                <a:latin typeface="Times New Roman"/>
                <a:cs typeface="Times New Roman"/>
              </a:rPr>
              <a:t>off </a:t>
            </a:r>
            <a:r>
              <a:rPr sz="1800" dirty="0">
                <a:solidFill>
                  <a:srgbClr val="0000CC"/>
                </a:solidFill>
                <a:latin typeface="Times New Roman"/>
                <a:cs typeface="Times New Roman"/>
              </a:rPr>
              <a:t>than for a vertical</a:t>
            </a:r>
            <a:r>
              <a:rPr sz="1800" spc="-100" dirty="0">
                <a:solidFill>
                  <a:srgbClr val="0000CC"/>
                </a:solidFill>
                <a:latin typeface="Times New Roman"/>
                <a:cs typeface="Times New Roman"/>
              </a:rPr>
              <a:t> </a:t>
            </a:r>
            <a:r>
              <a:rPr sz="1800" dirty="0">
                <a:solidFill>
                  <a:srgbClr val="0000CC"/>
                </a:solidFill>
                <a:latin typeface="Times New Roman"/>
                <a:cs typeface="Times New Roman"/>
              </a:rPr>
              <a:t>or  mesioangular</a:t>
            </a:r>
            <a:r>
              <a:rPr sz="1800" spc="-35" dirty="0">
                <a:solidFill>
                  <a:srgbClr val="0000CC"/>
                </a:solidFill>
                <a:latin typeface="Times New Roman"/>
                <a:cs typeface="Times New Roman"/>
              </a:rPr>
              <a:t> </a:t>
            </a:r>
            <a:r>
              <a:rPr sz="1800" dirty="0">
                <a:solidFill>
                  <a:srgbClr val="0000CC"/>
                </a:solidFill>
                <a:latin typeface="Times New Roman"/>
                <a:cs typeface="Times New Roman"/>
              </a:rPr>
              <a:t>impaction.</a:t>
            </a:r>
            <a:endParaRPr sz="1800">
              <a:latin typeface="Times New Roman"/>
              <a:cs typeface="Times New Roman"/>
            </a:endParaRPr>
          </a:p>
          <a:p>
            <a:pPr>
              <a:lnSpc>
                <a:spcPct val="100000"/>
              </a:lnSpc>
              <a:spcBef>
                <a:spcPts val="20"/>
              </a:spcBef>
            </a:pPr>
            <a:endParaRPr sz="1550">
              <a:latin typeface="Times New Roman"/>
              <a:cs typeface="Times New Roman"/>
            </a:endParaRPr>
          </a:p>
          <a:p>
            <a:pPr marL="52069" marR="535305" indent="97790">
              <a:lnSpc>
                <a:spcPct val="100000"/>
              </a:lnSpc>
              <a:buAutoNum type="alphaUcPeriod" startAt="2"/>
              <a:tabLst>
                <a:tab pos="410845" algn="l"/>
              </a:tabLst>
            </a:pPr>
            <a:r>
              <a:rPr sz="1800" dirty="0">
                <a:solidFill>
                  <a:srgbClr val="0000CC"/>
                </a:solidFill>
                <a:latin typeface="Times New Roman"/>
                <a:cs typeface="Times New Roman"/>
              </a:rPr>
              <a:t>The </a:t>
            </a:r>
            <a:r>
              <a:rPr sz="1800" spc="-5" dirty="0">
                <a:solidFill>
                  <a:srgbClr val="0000CC"/>
                </a:solidFill>
                <a:latin typeface="Times New Roman"/>
                <a:cs typeface="Times New Roman"/>
              </a:rPr>
              <a:t>crown </a:t>
            </a:r>
            <a:r>
              <a:rPr sz="1800" dirty="0">
                <a:solidFill>
                  <a:srgbClr val="0000CC"/>
                </a:solidFill>
                <a:latin typeface="Times New Roman"/>
                <a:cs typeface="Times New Roman"/>
              </a:rPr>
              <a:t>of the tooth </a:t>
            </a:r>
            <a:r>
              <a:rPr sz="1800" spc="-5" dirty="0">
                <a:solidFill>
                  <a:srgbClr val="0000CC"/>
                </a:solidFill>
                <a:latin typeface="Times New Roman"/>
                <a:cs typeface="Times New Roman"/>
              </a:rPr>
              <a:t>is  </a:t>
            </a:r>
            <a:r>
              <a:rPr sz="1800" dirty="0">
                <a:solidFill>
                  <a:srgbClr val="0000CC"/>
                </a:solidFill>
                <a:latin typeface="Times New Roman"/>
                <a:cs typeface="Times New Roman"/>
              </a:rPr>
              <a:t>sectioned </a:t>
            </a:r>
            <a:r>
              <a:rPr sz="1800" spc="-15" dirty="0">
                <a:solidFill>
                  <a:srgbClr val="0000CC"/>
                </a:solidFill>
                <a:latin typeface="Times New Roman"/>
                <a:cs typeface="Times New Roman"/>
              </a:rPr>
              <a:t>off </a:t>
            </a:r>
            <a:r>
              <a:rPr sz="1800" dirty="0">
                <a:solidFill>
                  <a:srgbClr val="0000CC"/>
                </a:solidFill>
                <a:latin typeface="Times New Roman"/>
                <a:cs typeface="Times New Roman"/>
              </a:rPr>
              <a:t>with a bur and</a:t>
            </a:r>
            <a:r>
              <a:rPr sz="1800" spc="-95" dirty="0">
                <a:solidFill>
                  <a:srgbClr val="0000CC"/>
                </a:solidFill>
                <a:latin typeface="Times New Roman"/>
                <a:cs typeface="Times New Roman"/>
              </a:rPr>
              <a:t> </a:t>
            </a:r>
            <a:r>
              <a:rPr sz="1800" spc="-5" dirty="0">
                <a:solidFill>
                  <a:srgbClr val="0000CC"/>
                </a:solidFill>
                <a:latin typeface="Times New Roman"/>
                <a:cs typeface="Times New Roman"/>
              </a:rPr>
              <a:t>is</a:t>
            </a:r>
            <a:endParaRPr sz="1800">
              <a:latin typeface="Times New Roman"/>
              <a:cs typeface="Times New Roman"/>
            </a:endParaRPr>
          </a:p>
          <a:p>
            <a:pPr marL="1063625" marR="889000" indent="-660400">
              <a:lnSpc>
                <a:spcPct val="100000"/>
              </a:lnSpc>
            </a:pPr>
            <a:r>
              <a:rPr sz="1800" dirty="0">
                <a:solidFill>
                  <a:srgbClr val="0000CC"/>
                </a:solidFill>
                <a:latin typeface="Times New Roman"/>
                <a:cs typeface="Times New Roman"/>
              </a:rPr>
              <a:t>delivered with</a:t>
            </a:r>
            <a:r>
              <a:rPr sz="1800" spc="-90" dirty="0">
                <a:solidFill>
                  <a:srgbClr val="0000CC"/>
                </a:solidFill>
                <a:latin typeface="Times New Roman"/>
                <a:cs typeface="Times New Roman"/>
              </a:rPr>
              <a:t> </a:t>
            </a:r>
            <a:r>
              <a:rPr sz="1800" spc="-5" dirty="0">
                <a:solidFill>
                  <a:srgbClr val="0000CC"/>
                </a:solidFill>
                <a:latin typeface="Times New Roman"/>
                <a:cs typeface="Times New Roman"/>
              </a:rPr>
              <a:t>straight  </a:t>
            </a:r>
            <a:r>
              <a:rPr sz="1800" dirty="0">
                <a:solidFill>
                  <a:srgbClr val="0000CC"/>
                </a:solidFill>
                <a:latin typeface="Times New Roman"/>
                <a:cs typeface="Times New Roman"/>
              </a:rPr>
              <a:t>elevator</a:t>
            </a:r>
            <a:endParaRPr sz="1800">
              <a:latin typeface="Times New Roman"/>
              <a:cs typeface="Times New Roman"/>
            </a:endParaRPr>
          </a:p>
          <a:p>
            <a:pPr>
              <a:lnSpc>
                <a:spcPct val="100000"/>
              </a:lnSpc>
            </a:pPr>
            <a:endParaRPr sz="2400">
              <a:latin typeface="Times New Roman"/>
              <a:cs typeface="Times New Roman"/>
            </a:endParaRPr>
          </a:p>
          <a:p>
            <a:pPr marL="50165" marR="5080" indent="4445" algn="ctr">
              <a:lnSpc>
                <a:spcPct val="100000"/>
              </a:lnSpc>
            </a:pPr>
            <a:r>
              <a:rPr sz="1800" dirty="0">
                <a:solidFill>
                  <a:srgbClr val="0000CC"/>
                </a:solidFill>
                <a:latin typeface="Times New Roman"/>
                <a:cs typeface="Times New Roman"/>
              </a:rPr>
              <a:t>C, The purchase point </a:t>
            </a:r>
            <a:r>
              <a:rPr sz="1800" spc="-5" dirty="0">
                <a:solidFill>
                  <a:srgbClr val="0000CC"/>
                </a:solidFill>
                <a:latin typeface="Times New Roman"/>
                <a:cs typeface="Times New Roman"/>
              </a:rPr>
              <a:t>is </a:t>
            </a:r>
            <a:r>
              <a:rPr sz="1800" dirty="0">
                <a:solidFill>
                  <a:srgbClr val="0000CC"/>
                </a:solidFill>
                <a:latin typeface="Times New Roman"/>
                <a:cs typeface="Times New Roman"/>
              </a:rPr>
              <a:t>put into  the </a:t>
            </a:r>
            <a:r>
              <a:rPr sz="1800" spc="-5" dirty="0">
                <a:solidFill>
                  <a:srgbClr val="0000CC"/>
                </a:solidFill>
                <a:latin typeface="Times New Roman"/>
                <a:cs typeface="Times New Roman"/>
              </a:rPr>
              <a:t>remaining </a:t>
            </a:r>
            <a:r>
              <a:rPr sz="1800" dirty="0">
                <a:solidFill>
                  <a:srgbClr val="0000CC"/>
                </a:solidFill>
                <a:latin typeface="Times New Roman"/>
                <a:cs typeface="Times New Roman"/>
              </a:rPr>
              <a:t>root portion of the  tooth, and the roots are delivered</a:t>
            </a:r>
            <a:r>
              <a:rPr sz="1800" spc="-135" dirty="0">
                <a:solidFill>
                  <a:srgbClr val="0000CC"/>
                </a:solidFill>
                <a:latin typeface="Times New Roman"/>
                <a:cs typeface="Times New Roman"/>
              </a:rPr>
              <a:t> </a:t>
            </a:r>
            <a:r>
              <a:rPr sz="1800" dirty="0">
                <a:solidFill>
                  <a:srgbClr val="0000CC"/>
                </a:solidFill>
                <a:latin typeface="Times New Roman"/>
                <a:cs typeface="Times New Roman"/>
              </a:rPr>
              <a:t>by  a Cryer elevator with a wheel and-  axle</a:t>
            </a:r>
            <a:endParaRPr sz="1800">
              <a:latin typeface="Times New Roman"/>
              <a:cs typeface="Times New Roman"/>
            </a:endParaRPr>
          </a:p>
          <a:p>
            <a:pPr marL="100965" marR="55244" algn="ctr">
              <a:lnSpc>
                <a:spcPct val="100000"/>
              </a:lnSpc>
              <a:spcBef>
                <a:spcPts val="5"/>
              </a:spcBef>
            </a:pPr>
            <a:r>
              <a:rPr sz="1800" spc="-5" dirty="0">
                <a:solidFill>
                  <a:srgbClr val="0000CC"/>
                </a:solidFill>
                <a:latin typeface="Times New Roman"/>
                <a:cs typeface="Times New Roman"/>
              </a:rPr>
              <a:t>motion. </a:t>
            </a:r>
            <a:r>
              <a:rPr sz="1800" dirty="0">
                <a:solidFill>
                  <a:srgbClr val="0000CC"/>
                </a:solidFill>
                <a:latin typeface="Times New Roman"/>
                <a:cs typeface="Times New Roman"/>
              </a:rPr>
              <a:t>If the roots </a:t>
            </a:r>
            <a:r>
              <a:rPr sz="1800" spc="-5" dirty="0">
                <a:solidFill>
                  <a:srgbClr val="0000CC"/>
                </a:solidFill>
                <a:latin typeface="Times New Roman"/>
                <a:cs typeface="Times New Roman"/>
              </a:rPr>
              <a:t>diverge, </a:t>
            </a:r>
            <a:r>
              <a:rPr sz="1800" dirty="0">
                <a:solidFill>
                  <a:srgbClr val="0000CC"/>
                </a:solidFill>
                <a:latin typeface="Times New Roman"/>
                <a:cs typeface="Times New Roman"/>
              </a:rPr>
              <a:t>it</a:t>
            </a:r>
            <a:r>
              <a:rPr sz="1800" spc="-85" dirty="0">
                <a:solidFill>
                  <a:srgbClr val="0000CC"/>
                </a:solidFill>
                <a:latin typeface="Times New Roman"/>
                <a:cs typeface="Times New Roman"/>
              </a:rPr>
              <a:t> </a:t>
            </a:r>
            <a:r>
              <a:rPr sz="1800" spc="-5" dirty="0">
                <a:solidFill>
                  <a:srgbClr val="0000CC"/>
                </a:solidFill>
                <a:latin typeface="Times New Roman"/>
                <a:cs typeface="Times New Roman"/>
              </a:rPr>
              <a:t>may  </a:t>
            </a:r>
            <a:r>
              <a:rPr sz="1800" dirty="0">
                <a:solidFill>
                  <a:srgbClr val="0000CC"/>
                </a:solidFill>
                <a:latin typeface="Times New Roman"/>
                <a:cs typeface="Times New Roman"/>
              </a:rPr>
              <a:t>be necessary in </a:t>
            </a:r>
            <a:r>
              <a:rPr sz="1800" spc="-10" dirty="0">
                <a:solidFill>
                  <a:srgbClr val="0000CC"/>
                </a:solidFill>
                <a:latin typeface="Times New Roman"/>
                <a:cs typeface="Times New Roman"/>
              </a:rPr>
              <a:t>some </a:t>
            </a:r>
            <a:r>
              <a:rPr sz="1800" dirty="0">
                <a:solidFill>
                  <a:srgbClr val="0000CC"/>
                </a:solidFill>
                <a:latin typeface="Times New Roman"/>
                <a:cs typeface="Times New Roman"/>
              </a:rPr>
              <a:t>cases to split  them into independent</a:t>
            </a:r>
            <a:r>
              <a:rPr sz="1800" spc="-95" dirty="0">
                <a:solidFill>
                  <a:srgbClr val="0000CC"/>
                </a:solidFill>
                <a:latin typeface="Times New Roman"/>
                <a:cs typeface="Times New Roman"/>
              </a:rPr>
              <a:t> </a:t>
            </a:r>
            <a:r>
              <a:rPr sz="1800" dirty="0">
                <a:solidFill>
                  <a:srgbClr val="0000CC"/>
                </a:solidFill>
                <a:latin typeface="Times New Roman"/>
                <a:cs typeface="Times New Roman"/>
              </a:rPr>
              <a:t>portions</a:t>
            </a:r>
            <a:endParaRPr sz="1800">
              <a:latin typeface="Times New Roman"/>
              <a:cs typeface="Times New Roman"/>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2000" y="628141"/>
            <a:ext cx="7919199" cy="2951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0876" y="411480"/>
            <a:ext cx="8426196" cy="6111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00400" y="4191000"/>
            <a:ext cx="2819400" cy="18288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19175" y="1295400"/>
            <a:ext cx="2890773" cy="20574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10200" y="1295400"/>
            <a:ext cx="3124200" cy="2133600"/>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679194" y="3523615"/>
            <a:ext cx="1489710" cy="299720"/>
          </a:xfrm>
          <a:prstGeom prst="rect">
            <a:avLst/>
          </a:prstGeom>
        </p:spPr>
        <p:txBody>
          <a:bodyPr vert="horz" wrap="square" lIns="0" tIns="12700" rIns="0" bIns="0" rtlCol="0">
            <a:spAutoFit/>
          </a:bodyPr>
          <a:lstStyle/>
          <a:p>
            <a:pPr marL="12700">
              <a:lnSpc>
                <a:spcPct val="100000"/>
              </a:lnSpc>
              <a:spcBef>
                <a:spcPts val="100"/>
              </a:spcBef>
            </a:pPr>
            <a:r>
              <a:rPr sz="1800" spc="45" dirty="0">
                <a:solidFill>
                  <a:srgbClr val="0000CC"/>
                </a:solidFill>
                <a:latin typeface="Times New Roman"/>
                <a:cs typeface="Times New Roman"/>
              </a:rPr>
              <a:t>Triangular</a:t>
            </a:r>
            <a:r>
              <a:rPr sz="1800" spc="-145" dirty="0">
                <a:solidFill>
                  <a:srgbClr val="0000CC"/>
                </a:solidFill>
                <a:latin typeface="Times New Roman"/>
                <a:cs typeface="Times New Roman"/>
              </a:rPr>
              <a:t> </a:t>
            </a:r>
            <a:r>
              <a:rPr sz="1800" spc="65" dirty="0">
                <a:solidFill>
                  <a:srgbClr val="0000CC"/>
                </a:solidFill>
                <a:latin typeface="Times New Roman"/>
                <a:cs typeface="Times New Roman"/>
              </a:rPr>
              <a:t>flap</a:t>
            </a:r>
            <a:endParaRPr sz="1800">
              <a:latin typeface="Times New Roman"/>
              <a:cs typeface="Times New Roman"/>
            </a:endParaRPr>
          </a:p>
        </p:txBody>
      </p:sp>
      <p:sp>
        <p:nvSpPr>
          <p:cNvPr id="8" name="object 8"/>
          <p:cNvSpPr txBox="1"/>
          <p:nvPr/>
        </p:nvSpPr>
        <p:spPr>
          <a:xfrm>
            <a:off x="6251828" y="3523615"/>
            <a:ext cx="1366520" cy="299720"/>
          </a:xfrm>
          <a:prstGeom prst="rect">
            <a:avLst/>
          </a:prstGeom>
        </p:spPr>
        <p:txBody>
          <a:bodyPr vert="horz" wrap="square" lIns="0" tIns="12700" rIns="0" bIns="0" rtlCol="0">
            <a:spAutoFit/>
          </a:bodyPr>
          <a:lstStyle/>
          <a:p>
            <a:pPr marL="12700">
              <a:lnSpc>
                <a:spcPct val="100000"/>
              </a:lnSpc>
              <a:spcBef>
                <a:spcPts val="100"/>
              </a:spcBef>
            </a:pPr>
            <a:r>
              <a:rPr sz="1800" spc="30" dirty="0">
                <a:solidFill>
                  <a:srgbClr val="0000CC"/>
                </a:solidFill>
                <a:latin typeface="Times New Roman"/>
                <a:cs typeface="Times New Roman"/>
              </a:rPr>
              <a:t>Envelope</a:t>
            </a:r>
            <a:r>
              <a:rPr sz="1800" spc="-90" dirty="0">
                <a:solidFill>
                  <a:srgbClr val="0000CC"/>
                </a:solidFill>
                <a:latin typeface="Times New Roman"/>
                <a:cs typeface="Times New Roman"/>
              </a:rPr>
              <a:t> </a:t>
            </a:r>
            <a:r>
              <a:rPr sz="1800" spc="65" dirty="0">
                <a:solidFill>
                  <a:srgbClr val="0000CC"/>
                </a:solidFill>
                <a:latin typeface="Times New Roman"/>
                <a:cs typeface="Times New Roman"/>
              </a:rPr>
              <a:t>flap</a:t>
            </a:r>
            <a:endParaRPr sz="1800">
              <a:latin typeface="Times New Roman"/>
              <a:cs typeface="Times New Roman"/>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05583" y="3124200"/>
            <a:ext cx="5182616" cy="3726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74876" y="2810255"/>
            <a:ext cx="5843016" cy="80314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84604" y="404368"/>
            <a:ext cx="5909183" cy="4555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61516" y="105155"/>
            <a:ext cx="6539483" cy="7650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2000" y="1143000"/>
            <a:ext cx="2438400" cy="3124200"/>
          </a:xfrm>
          <a:custGeom>
            <a:avLst/>
            <a:gdLst/>
            <a:ahLst/>
            <a:cxnLst/>
            <a:rect l="l" t="t" r="r" b="b"/>
            <a:pathLst>
              <a:path w="2438400" h="3124200">
                <a:moveTo>
                  <a:pt x="2032000" y="0"/>
                </a:moveTo>
                <a:lnTo>
                  <a:pt x="406412" y="0"/>
                </a:lnTo>
                <a:lnTo>
                  <a:pt x="359015" y="2734"/>
                </a:lnTo>
                <a:lnTo>
                  <a:pt x="313224" y="10735"/>
                </a:lnTo>
                <a:lnTo>
                  <a:pt x="269344" y="23696"/>
                </a:lnTo>
                <a:lnTo>
                  <a:pt x="227680" y="41313"/>
                </a:lnTo>
                <a:lnTo>
                  <a:pt x="188537" y="63281"/>
                </a:lnTo>
                <a:lnTo>
                  <a:pt x="152220" y="89293"/>
                </a:lnTo>
                <a:lnTo>
                  <a:pt x="119033" y="119046"/>
                </a:lnTo>
                <a:lnTo>
                  <a:pt x="89282" y="152234"/>
                </a:lnTo>
                <a:lnTo>
                  <a:pt x="63272" y="188551"/>
                </a:lnTo>
                <a:lnTo>
                  <a:pt x="41307" y="227692"/>
                </a:lnTo>
                <a:lnTo>
                  <a:pt x="23692" y="269353"/>
                </a:lnTo>
                <a:lnTo>
                  <a:pt x="10733" y="313228"/>
                </a:lnTo>
                <a:lnTo>
                  <a:pt x="2734" y="359012"/>
                </a:lnTo>
                <a:lnTo>
                  <a:pt x="0" y="406400"/>
                </a:lnTo>
                <a:lnTo>
                  <a:pt x="0" y="2717800"/>
                </a:lnTo>
                <a:lnTo>
                  <a:pt x="2734" y="2765187"/>
                </a:lnTo>
                <a:lnTo>
                  <a:pt x="10733" y="2810971"/>
                </a:lnTo>
                <a:lnTo>
                  <a:pt x="23692" y="2854846"/>
                </a:lnTo>
                <a:lnTo>
                  <a:pt x="41307" y="2896507"/>
                </a:lnTo>
                <a:lnTo>
                  <a:pt x="63272" y="2935648"/>
                </a:lnTo>
                <a:lnTo>
                  <a:pt x="89282" y="2971965"/>
                </a:lnTo>
                <a:lnTo>
                  <a:pt x="119033" y="3005153"/>
                </a:lnTo>
                <a:lnTo>
                  <a:pt x="152220" y="3034906"/>
                </a:lnTo>
                <a:lnTo>
                  <a:pt x="188537" y="3060918"/>
                </a:lnTo>
                <a:lnTo>
                  <a:pt x="227680" y="3082886"/>
                </a:lnTo>
                <a:lnTo>
                  <a:pt x="269344" y="3100503"/>
                </a:lnTo>
                <a:lnTo>
                  <a:pt x="313224" y="3113464"/>
                </a:lnTo>
                <a:lnTo>
                  <a:pt x="359015" y="3121465"/>
                </a:lnTo>
                <a:lnTo>
                  <a:pt x="406412" y="3124200"/>
                </a:lnTo>
                <a:lnTo>
                  <a:pt x="2032000" y="3124200"/>
                </a:lnTo>
                <a:lnTo>
                  <a:pt x="2079387" y="3121465"/>
                </a:lnTo>
                <a:lnTo>
                  <a:pt x="2125171" y="3113464"/>
                </a:lnTo>
                <a:lnTo>
                  <a:pt x="2169046" y="3100503"/>
                </a:lnTo>
                <a:lnTo>
                  <a:pt x="2210707" y="3082886"/>
                </a:lnTo>
                <a:lnTo>
                  <a:pt x="2249848" y="3060918"/>
                </a:lnTo>
                <a:lnTo>
                  <a:pt x="2286165" y="3034906"/>
                </a:lnTo>
                <a:lnTo>
                  <a:pt x="2319353" y="3005153"/>
                </a:lnTo>
                <a:lnTo>
                  <a:pt x="2349106" y="2971965"/>
                </a:lnTo>
                <a:lnTo>
                  <a:pt x="2375118" y="2935648"/>
                </a:lnTo>
                <a:lnTo>
                  <a:pt x="2397086" y="2896507"/>
                </a:lnTo>
                <a:lnTo>
                  <a:pt x="2414703" y="2854846"/>
                </a:lnTo>
                <a:lnTo>
                  <a:pt x="2427664" y="2810971"/>
                </a:lnTo>
                <a:lnTo>
                  <a:pt x="2435665" y="2765187"/>
                </a:lnTo>
                <a:lnTo>
                  <a:pt x="2438400" y="2717800"/>
                </a:lnTo>
                <a:lnTo>
                  <a:pt x="2438400" y="406400"/>
                </a:lnTo>
                <a:lnTo>
                  <a:pt x="2435665" y="359012"/>
                </a:lnTo>
                <a:lnTo>
                  <a:pt x="2427664" y="313228"/>
                </a:lnTo>
                <a:lnTo>
                  <a:pt x="2414703" y="269353"/>
                </a:lnTo>
                <a:lnTo>
                  <a:pt x="2397086" y="227692"/>
                </a:lnTo>
                <a:lnTo>
                  <a:pt x="2375118" y="188551"/>
                </a:lnTo>
                <a:lnTo>
                  <a:pt x="2349106" y="152234"/>
                </a:lnTo>
                <a:lnTo>
                  <a:pt x="2319353" y="119046"/>
                </a:lnTo>
                <a:lnTo>
                  <a:pt x="2286165" y="89293"/>
                </a:lnTo>
                <a:lnTo>
                  <a:pt x="2249848" y="63281"/>
                </a:lnTo>
                <a:lnTo>
                  <a:pt x="2210707" y="41313"/>
                </a:lnTo>
                <a:lnTo>
                  <a:pt x="2169046" y="23696"/>
                </a:lnTo>
                <a:lnTo>
                  <a:pt x="2125171" y="10735"/>
                </a:lnTo>
                <a:lnTo>
                  <a:pt x="2079387" y="2734"/>
                </a:lnTo>
                <a:lnTo>
                  <a:pt x="2032000" y="0"/>
                </a:lnTo>
                <a:close/>
              </a:path>
            </a:pathLst>
          </a:custGeom>
          <a:solidFill>
            <a:srgbClr val="001F5F"/>
          </a:solidFill>
        </p:spPr>
        <p:txBody>
          <a:bodyPr wrap="square" lIns="0" tIns="0" rIns="0" bIns="0" rtlCol="0"/>
          <a:lstStyle/>
          <a:p>
            <a:endParaRPr/>
          </a:p>
        </p:txBody>
      </p:sp>
      <p:sp>
        <p:nvSpPr>
          <p:cNvPr id="5" name="object 5"/>
          <p:cNvSpPr/>
          <p:nvPr/>
        </p:nvSpPr>
        <p:spPr>
          <a:xfrm>
            <a:off x="762000" y="1143000"/>
            <a:ext cx="2438400" cy="3124200"/>
          </a:xfrm>
          <a:custGeom>
            <a:avLst/>
            <a:gdLst/>
            <a:ahLst/>
            <a:cxnLst/>
            <a:rect l="l" t="t" r="r" b="b"/>
            <a:pathLst>
              <a:path w="2438400" h="3124200">
                <a:moveTo>
                  <a:pt x="0" y="406400"/>
                </a:moveTo>
                <a:lnTo>
                  <a:pt x="2734" y="359012"/>
                </a:lnTo>
                <a:lnTo>
                  <a:pt x="10733" y="313228"/>
                </a:lnTo>
                <a:lnTo>
                  <a:pt x="23692" y="269353"/>
                </a:lnTo>
                <a:lnTo>
                  <a:pt x="41307" y="227692"/>
                </a:lnTo>
                <a:lnTo>
                  <a:pt x="63272" y="188551"/>
                </a:lnTo>
                <a:lnTo>
                  <a:pt x="89282" y="152234"/>
                </a:lnTo>
                <a:lnTo>
                  <a:pt x="119033" y="119046"/>
                </a:lnTo>
                <a:lnTo>
                  <a:pt x="152220" y="89293"/>
                </a:lnTo>
                <a:lnTo>
                  <a:pt x="188537" y="63281"/>
                </a:lnTo>
                <a:lnTo>
                  <a:pt x="227680" y="41313"/>
                </a:lnTo>
                <a:lnTo>
                  <a:pt x="269344" y="23696"/>
                </a:lnTo>
                <a:lnTo>
                  <a:pt x="313224" y="10735"/>
                </a:lnTo>
                <a:lnTo>
                  <a:pt x="359015" y="2734"/>
                </a:lnTo>
                <a:lnTo>
                  <a:pt x="406412" y="0"/>
                </a:lnTo>
                <a:lnTo>
                  <a:pt x="2032000" y="0"/>
                </a:lnTo>
                <a:lnTo>
                  <a:pt x="2079387" y="2734"/>
                </a:lnTo>
                <a:lnTo>
                  <a:pt x="2125171" y="10735"/>
                </a:lnTo>
                <a:lnTo>
                  <a:pt x="2169046" y="23696"/>
                </a:lnTo>
                <a:lnTo>
                  <a:pt x="2210707" y="41313"/>
                </a:lnTo>
                <a:lnTo>
                  <a:pt x="2249848" y="63281"/>
                </a:lnTo>
                <a:lnTo>
                  <a:pt x="2286165" y="89293"/>
                </a:lnTo>
                <a:lnTo>
                  <a:pt x="2319353" y="119046"/>
                </a:lnTo>
                <a:lnTo>
                  <a:pt x="2349106" y="152234"/>
                </a:lnTo>
                <a:lnTo>
                  <a:pt x="2375118" y="188551"/>
                </a:lnTo>
                <a:lnTo>
                  <a:pt x="2397086" y="227692"/>
                </a:lnTo>
                <a:lnTo>
                  <a:pt x="2414703" y="269353"/>
                </a:lnTo>
                <a:lnTo>
                  <a:pt x="2427664" y="313228"/>
                </a:lnTo>
                <a:lnTo>
                  <a:pt x="2435665" y="359012"/>
                </a:lnTo>
                <a:lnTo>
                  <a:pt x="2438400" y="406400"/>
                </a:lnTo>
                <a:lnTo>
                  <a:pt x="2438400" y="2717800"/>
                </a:lnTo>
                <a:lnTo>
                  <a:pt x="2435665" y="2765187"/>
                </a:lnTo>
                <a:lnTo>
                  <a:pt x="2427664" y="2810971"/>
                </a:lnTo>
                <a:lnTo>
                  <a:pt x="2414703" y="2854846"/>
                </a:lnTo>
                <a:lnTo>
                  <a:pt x="2397086" y="2896507"/>
                </a:lnTo>
                <a:lnTo>
                  <a:pt x="2375118" y="2935648"/>
                </a:lnTo>
                <a:lnTo>
                  <a:pt x="2349106" y="2971965"/>
                </a:lnTo>
                <a:lnTo>
                  <a:pt x="2319353" y="3005153"/>
                </a:lnTo>
                <a:lnTo>
                  <a:pt x="2286165" y="3034906"/>
                </a:lnTo>
                <a:lnTo>
                  <a:pt x="2249848" y="3060918"/>
                </a:lnTo>
                <a:lnTo>
                  <a:pt x="2210707" y="3082886"/>
                </a:lnTo>
                <a:lnTo>
                  <a:pt x="2169046" y="3100503"/>
                </a:lnTo>
                <a:lnTo>
                  <a:pt x="2125171" y="3113464"/>
                </a:lnTo>
                <a:lnTo>
                  <a:pt x="2079387" y="3121465"/>
                </a:lnTo>
                <a:lnTo>
                  <a:pt x="2032000" y="3124200"/>
                </a:lnTo>
                <a:lnTo>
                  <a:pt x="406412" y="3124200"/>
                </a:lnTo>
                <a:lnTo>
                  <a:pt x="359015" y="3121465"/>
                </a:lnTo>
                <a:lnTo>
                  <a:pt x="313224" y="3113464"/>
                </a:lnTo>
                <a:lnTo>
                  <a:pt x="269344" y="3100503"/>
                </a:lnTo>
                <a:lnTo>
                  <a:pt x="227680" y="3082886"/>
                </a:lnTo>
                <a:lnTo>
                  <a:pt x="188537" y="3060918"/>
                </a:lnTo>
                <a:lnTo>
                  <a:pt x="152220" y="3034906"/>
                </a:lnTo>
                <a:lnTo>
                  <a:pt x="119033" y="3005153"/>
                </a:lnTo>
                <a:lnTo>
                  <a:pt x="89282" y="2971965"/>
                </a:lnTo>
                <a:lnTo>
                  <a:pt x="63272" y="2935648"/>
                </a:lnTo>
                <a:lnTo>
                  <a:pt x="41307" y="2896507"/>
                </a:lnTo>
                <a:lnTo>
                  <a:pt x="23692" y="2854846"/>
                </a:lnTo>
                <a:lnTo>
                  <a:pt x="10733" y="2810971"/>
                </a:lnTo>
                <a:lnTo>
                  <a:pt x="2734" y="2765187"/>
                </a:lnTo>
                <a:lnTo>
                  <a:pt x="0" y="2717800"/>
                </a:lnTo>
                <a:lnTo>
                  <a:pt x="0" y="406400"/>
                </a:lnTo>
                <a:close/>
              </a:path>
            </a:pathLst>
          </a:custGeom>
          <a:ln w="38100">
            <a:solidFill>
              <a:srgbClr val="78846A"/>
            </a:solidFill>
          </a:ln>
        </p:spPr>
        <p:txBody>
          <a:bodyPr wrap="square" lIns="0" tIns="0" rIns="0" bIns="0" rtlCol="0"/>
          <a:lstStyle/>
          <a:p>
            <a:endParaRPr/>
          </a:p>
        </p:txBody>
      </p:sp>
      <p:sp>
        <p:nvSpPr>
          <p:cNvPr id="6" name="object 6"/>
          <p:cNvSpPr txBox="1">
            <a:spLocks noGrp="1"/>
          </p:cNvSpPr>
          <p:nvPr>
            <p:ph type="title"/>
          </p:nvPr>
        </p:nvSpPr>
        <p:spPr>
          <a:xfrm>
            <a:off x="1042822" y="2040458"/>
            <a:ext cx="1878964" cy="1305560"/>
          </a:xfrm>
          <a:prstGeom prst="rect">
            <a:avLst/>
          </a:prstGeom>
        </p:spPr>
        <p:txBody>
          <a:bodyPr vert="horz" wrap="square" lIns="0" tIns="12065" rIns="0" bIns="0" rtlCol="0">
            <a:spAutoFit/>
          </a:bodyPr>
          <a:lstStyle/>
          <a:p>
            <a:pPr marL="12065" marR="5080" algn="ctr">
              <a:lnSpc>
                <a:spcPct val="100000"/>
              </a:lnSpc>
              <a:spcBef>
                <a:spcPts val="95"/>
              </a:spcBef>
            </a:pPr>
            <a:r>
              <a:rPr sz="2800" spc="-5" dirty="0">
                <a:solidFill>
                  <a:srgbClr val="FF0000"/>
                </a:solidFill>
              </a:rPr>
              <a:t>G</a:t>
            </a:r>
            <a:r>
              <a:rPr sz="2800" spc="-15" dirty="0">
                <a:solidFill>
                  <a:srgbClr val="FF0000"/>
                </a:solidFill>
              </a:rPr>
              <a:t>U</a:t>
            </a:r>
            <a:r>
              <a:rPr sz="2800" spc="-5" dirty="0">
                <a:solidFill>
                  <a:srgbClr val="FF0000"/>
                </a:solidFill>
              </a:rPr>
              <a:t>IDA</a:t>
            </a:r>
            <a:r>
              <a:rPr sz="2800" spc="-15" dirty="0">
                <a:solidFill>
                  <a:srgbClr val="FF0000"/>
                </a:solidFill>
              </a:rPr>
              <a:t>N</a:t>
            </a:r>
            <a:r>
              <a:rPr sz="2800" spc="-5" dirty="0">
                <a:solidFill>
                  <a:srgbClr val="FF0000"/>
                </a:solidFill>
              </a:rPr>
              <a:t>CE  </a:t>
            </a:r>
            <a:r>
              <a:rPr sz="2800" spc="-35" dirty="0">
                <a:solidFill>
                  <a:srgbClr val="FF0000"/>
                </a:solidFill>
              </a:rPr>
              <a:t>THEORY</a:t>
            </a:r>
            <a:endParaRPr sz="2800"/>
          </a:p>
          <a:p>
            <a:pPr algn="ctr">
              <a:lnSpc>
                <a:spcPct val="100000"/>
              </a:lnSpc>
            </a:pPr>
            <a:r>
              <a:rPr sz="2800" spc="-5" dirty="0">
                <a:solidFill>
                  <a:srgbClr val="FF0000"/>
                </a:solidFill>
              </a:rPr>
              <a:t>(Miller)</a:t>
            </a:r>
            <a:endParaRPr sz="2800"/>
          </a:p>
        </p:txBody>
      </p:sp>
      <p:sp>
        <p:nvSpPr>
          <p:cNvPr id="7" name="object 7"/>
          <p:cNvSpPr/>
          <p:nvPr/>
        </p:nvSpPr>
        <p:spPr>
          <a:xfrm>
            <a:off x="3200400" y="1295400"/>
            <a:ext cx="4876800" cy="2743200"/>
          </a:xfrm>
          <a:custGeom>
            <a:avLst/>
            <a:gdLst/>
            <a:ahLst/>
            <a:cxnLst/>
            <a:rect l="l" t="t" r="r" b="b"/>
            <a:pathLst>
              <a:path w="4876800" h="2743200">
                <a:moveTo>
                  <a:pt x="3518027" y="0"/>
                </a:moveTo>
                <a:lnTo>
                  <a:pt x="3518027" y="685800"/>
                </a:lnTo>
                <a:lnTo>
                  <a:pt x="0" y="685800"/>
                </a:lnTo>
                <a:lnTo>
                  <a:pt x="0" y="2057400"/>
                </a:lnTo>
                <a:lnTo>
                  <a:pt x="3518027" y="2057400"/>
                </a:lnTo>
                <a:lnTo>
                  <a:pt x="3518027" y="2743200"/>
                </a:lnTo>
                <a:lnTo>
                  <a:pt x="4876800" y="1371600"/>
                </a:lnTo>
                <a:lnTo>
                  <a:pt x="3518027" y="0"/>
                </a:lnTo>
                <a:close/>
              </a:path>
            </a:pathLst>
          </a:custGeom>
          <a:solidFill>
            <a:srgbClr val="DFCF04"/>
          </a:solidFill>
        </p:spPr>
        <p:txBody>
          <a:bodyPr wrap="square" lIns="0" tIns="0" rIns="0" bIns="0" rtlCol="0"/>
          <a:lstStyle/>
          <a:p>
            <a:endParaRPr/>
          </a:p>
        </p:txBody>
      </p:sp>
      <p:sp>
        <p:nvSpPr>
          <p:cNvPr id="8" name="object 8"/>
          <p:cNvSpPr/>
          <p:nvPr/>
        </p:nvSpPr>
        <p:spPr>
          <a:xfrm>
            <a:off x="3200400" y="1295400"/>
            <a:ext cx="4876800" cy="2743200"/>
          </a:xfrm>
          <a:custGeom>
            <a:avLst/>
            <a:gdLst/>
            <a:ahLst/>
            <a:cxnLst/>
            <a:rect l="l" t="t" r="r" b="b"/>
            <a:pathLst>
              <a:path w="4876800" h="2743200">
                <a:moveTo>
                  <a:pt x="0" y="685800"/>
                </a:moveTo>
                <a:lnTo>
                  <a:pt x="3518027" y="685800"/>
                </a:lnTo>
                <a:lnTo>
                  <a:pt x="3518027" y="0"/>
                </a:lnTo>
                <a:lnTo>
                  <a:pt x="4876800" y="1371600"/>
                </a:lnTo>
                <a:lnTo>
                  <a:pt x="3518027" y="2743200"/>
                </a:lnTo>
                <a:lnTo>
                  <a:pt x="3518027" y="2057400"/>
                </a:lnTo>
                <a:lnTo>
                  <a:pt x="0" y="2057400"/>
                </a:lnTo>
                <a:lnTo>
                  <a:pt x="0" y="685800"/>
                </a:lnTo>
                <a:close/>
              </a:path>
            </a:pathLst>
          </a:custGeom>
          <a:ln w="38100">
            <a:solidFill>
              <a:srgbClr val="78846A"/>
            </a:solidFill>
          </a:ln>
        </p:spPr>
        <p:txBody>
          <a:bodyPr wrap="square" lIns="0" tIns="0" rIns="0" bIns="0" rtlCol="0"/>
          <a:lstStyle/>
          <a:p>
            <a:endParaRPr/>
          </a:p>
        </p:txBody>
      </p:sp>
      <p:sp>
        <p:nvSpPr>
          <p:cNvPr id="9" name="object 9"/>
          <p:cNvSpPr txBox="1"/>
          <p:nvPr/>
        </p:nvSpPr>
        <p:spPr>
          <a:xfrm>
            <a:off x="3279775" y="2035810"/>
            <a:ext cx="3948429" cy="1245870"/>
          </a:xfrm>
          <a:prstGeom prst="rect">
            <a:avLst/>
          </a:prstGeom>
        </p:spPr>
        <p:txBody>
          <a:bodyPr vert="horz" wrap="square" lIns="0" tIns="13335" rIns="0" bIns="0" rtlCol="0">
            <a:spAutoFit/>
          </a:bodyPr>
          <a:lstStyle/>
          <a:p>
            <a:pPr marL="12700" marR="5080">
              <a:lnSpc>
                <a:spcPct val="100000"/>
              </a:lnSpc>
              <a:spcBef>
                <a:spcPts val="105"/>
              </a:spcBef>
            </a:pPr>
            <a:r>
              <a:rPr sz="2000" dirty="0">
                <a:solidFill>
                  <a:srgbClr val="0000CC"/>
                </a:solidFill>
                <a:latin typeface="Times New Roman"/>
                <a:cs typeface="Times New Roman"/>
              </a:rPr>
              <a:t>Canine erupts along the root of </a:t>
            </a:r>
            <a:r>
              <a:rPr sz="2000" spc="-5" dirty="0">
                <a:solidFill>
                  <a:srgbClr val="0000CC"/>
                </a:solidFill>
                <a:latin typeface="Times New Roman"/>
                <a:cs typeface="Times New Roman"/>
              </a:rPr>
              <a:t>lateral  </a:t>
            </a:r>
            <a:r>
              <a:rPr sz="2000" dirty="0">
                <a:solidFill>
                  <a:srgbClr val="0000CC"/>
                </a:solidFill>
                <a:latin typeface="Times New Roman"/>
                <a:cs typeface="Times New Roman"/>
              </a:rPr>
              <a:t>incisors, which serve as a guide, and</a:t>
            </a:r>
            <a:r>
              <a:rPr sz="2000" spc="-190" dirty="0">
                <a:solidFill>
                  <a:srgbClr val="0000CC"/>
                </a:solidFill>
                <a:latin typeface="Times New Roman"/>
                <a:cs typeface="Times New Roman"/>
              </a:rPr>
              <a:t> </a:t>
            </a:r>
            <a:r>
              <a:rPr sz="2000" dirty="0">
                <a:solidFill>
                  <a:srgbClr val="0000CC"/>
                </a:solidFill>
                <a:latin typeface="Times New Roman"/>
                <a:cs typeface="Times New Roman"/>
              </a:rPr>
              <a:t>if  the </a:t>
            </a:r>
            <a:r>
              <a:rPr sz="2000" spc="-5" dirty="0">
                <a:solidFill>
                  <a:srgbClr val="0000CC"/>
                </a:solidFill>
                <a:latin typeface="Times New Roman"/>
                <a:cs typeface="Times New Roman"/>
              </a:rPr>
              <a:t>lateral </a:t>
            </a:r>
            <a:r>
              <a:rPr sz="2000" dirty="0">
                <a:solidFill>
                  <a:srgbClr val="0000CC"/>
                </a:solidFill>
                <a:latin typeface="Times New Roman"/>
                <a:cs typeface="Times New Roman"/>
              </a:rPr>
              <a:t>incisor is absent or  </a:t>
            </a:r>
            <a:r>
              <a:rPr sz="2000" spc="-5" dirty="0">
                <a:solidFill>
                  <a:srgbClr val="0000CC"/>
                </a:solidFill>
                <a:latin typeface="Times New Roman"/>
                <a:cs typeface="Times New Roman"/>
              </a:rPr>
              <a:t>malformed, </a:t>
            </a:r>
            <a:r>
              <a:rPr sz="2000" dirty="0">
                <a:solidFill>
                  <a:srgbClr val="0000CC"/>
                </a:solidFill>
                <a:latin typeface="Times New Roman"/>
                <a:cs typeface="Times New Roman"/>
              </a:rPr>
              <a:t>the canine will </a:t>
            </a:r>
            <a:r>
              <a:rPr sz="2000" spc="5" dirty="0">
                <a:solidFill>
                  <a:srgbClr val="0000CC"/>
                </a:solidFill>
                <a:latin typeface="Times New Roman"/>
                <a:cs typeface="Times New Roman"/>
              </a:rPr>
              <a:t>not</a:t>
            </a:r>
            <a:r>
              <a:rPr sz="2000" spc="-120" dirty="0">
                <a:solidFill>
                  <a:srgbClr val="0000CC"/>
                </a:solidFill>
                <a:latin typeface="Times New Roman"/>
                <a:cs typeface="Times New Roman"/>
              </a:rPr>
              <a:t> </a:t>
            </a:r>
            <a:r>
              <a:rPr sz="2000" dirty="0">
                <a:solidFill>
                  <a:srgbClr val="0000CC"/>
                </a:solidFill>
                <a:latin typeface="Times New Roman"/>
                <a:cs typeface="Times New Roman"/>
              </a:rPr>
              <a:t>erupt.</a:t>
            </a:r>
            <a:endParaRPr sz="2000">
              <a:latin typeface="Times New Roman"/>
              <a:cs typeface="Times New Roman"/>
            </a:endParaRPr>
          </a:p>
        </p:txBody>
      </p:sp>
      <p:sp>
        <p:nvSpPr>
          <p:cNvPr id="10" name="object 10"/>
          <p:cNvSpPr/>
          <p:nvPr/>
        </p:nvSpPr>
        <p:spPr>
          <a:xfrm>
            <a:off x="5408676" y="4113276"/>
            <a:ext cx="2823972" cy="236524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838200"/>
            <a:ext cx="2362200" cy="3352800"/>
          </a:xfrm>
          <a:custGeom>
            <a:avLst/>
            <a:gdLst/>
            <a:ahLst/>
            <a:cxnLst/>
            <a:rect l="l" t="t" r="r" b="b"/>
            <a:pathLst>
              <a:path w="2362200" h="3352800">
                <a:moveTo>
                  <a:pt x="1968500" y="0"/>
                </a:moveTo>
                <a:lnTo>
                  <a:pt x="393712" y="0"/>
                </a:lnTo>
                <a:lnTo>
                  <a:pt x="344324" y="3067"/>
                </a:lnTo>
                <a:lnTo>
                  <a:pt x="296767" y="12024"/>
                </a:lnTo>
                <a:lnTo>
                  <a:pt x="251410" y="26501"/>
                </a:lnTo>
                <a:lnTo>
                  <a:pt x="208622" y="46130"/>
                </a:lnTo>
                <a:lnTo>
                  <a:pt x="168772" y="70540"/>
                </a:lnTo>
                <a:lnTo>
                  <a:pt x="132229" y="99364"/>
                </a:lnTo>
                <a:lnTo>
                  <a:pt x="99361" y="132232"/>
                </a:lnTo>
                <a:lnTo>
                  <a:pt x="70538" y="168775"/>
                </a:lnTo>
                <a:lnTo>
                  <a:pt x="46128" y="208624"/>
                </a:lnTo>
                <a:lnTo>
                  <a:pt x="26500" y="251410"/>
                </a:lnTo>
                <a:lnTo>
                  <a:pt x="12023" y="296764"/>
                </a:lnTo>
                <a:lnTo>
                  <a:pt x="3067" y="344317"/>
                </a:lnTo>
                <a:lnTo>
                  <a:pt x="0" y="393700"/>
                </a:lnTo>
                <a:lnTo>
                  <a:pt x="0" y="2959100"/>
                </a:lnTo>
                <a:lnTo>
                  <a:pt x="3067" y="3008482"/>
                </a:lnTo>
                <a:lnTo>
                  <a:pt x="12023" y="3056035"/>
                </a:lnTo>
                <a:lnTo>
                  <a:pt x="26500" y="3101389"/>
                </a:lnTo>
                <a:lnTo>
                  <a:pt x="46128" y="3144175"/>
                </a:lnTo>
                <a:lnTo>
                  <a:pt x="70538" y="3184024"/>
                </a:lnTo>
                <a:lnTo>
                  <a:pt x="99361" y="3220567"/>
                </a:lnTo>
                <a:lnTo>
                  <a:pt x="132229" y="3253435"/>
                </a:lnTo>
                <a:lnTo>
                  <a:pt x="168772" y="3282259"/>
                </a:lnTo>
                <a:lnTo>
                  <a:pt x="208622" y="3306669"/>
                </a:lnTo>
                <a:lnTo>
                  <a:pt x="251410" y="3326298"/>
                </a:lnTo>
                <a:lnTo>
                  <a:pt x="296767" y="3340775"/>
                </a:lnTo>
                <a:lnTo>
                  <a:pt x="344324" y="3349732"/>
                </a:lnTo>
                <a:lnTo>
                  <a:pt x="393712" y="3352800"/>
                </a:lnTo>
                <a:lnTo>
                  <a:pt x="1968500" y="3352800"/>
                </a:lnTo>
                <a:lnTo>
                  <a:pt x="2017882" y="3349732"/>
                </a:lnTo>
                <a:lnTo>
                  <a:pt x="2065435" y="3340775"/>
                </a:lnTo>
                <a:lnTo>
                  <a:pt x="2110789" y="3326298"/>
                </a:lnTo>
                <a:lnTo>
                  <a:pt x="2153575" y="3306669"/>
                </a:lnTo>
                <a:lnTo>
                  <a:pt x="2193424" y="3282259"/>
                </a:lnTo>
                <a:lnTo>
                  <a:pt x="2229967" y="3253435"/>
                </a:lnTo>
                <a:lnTo>
                  <a:pt x="2262835" y="3220567"/>
                </a:lnTo>
                <a:lnTo>
                  <a:pt x="2291659" y="3184024"/>
                </a:lnTo>
                <a:lnTo>
                  <a:pt x="2316069" y="3144175"/>
                </a:lnTo>
                <a:lnTo>
                  <a:pt x="2335698" y="3101389"/>
                </a:lnTo>
                <a:lnTo>
                  <a:pt x="2350175" y="3056035"/>
                </a:lnTo>
                <a:lnTo>
                  <a:pt x="2359132" y="3008482"/>
                </a:lnTo>
                <a:lnTo>
                  <a:pt x="2362200" y="2959100"/>
                </a:lnTo>
                <a:lnTo>
                  <a:pt x="2362200" y="393700"/>
                </a:lnTo>
                <a:lnTo>
                  <a:pt x="2359132" y="344317"/>
                </a:lnTo>
                <a:lnTo>
                  <a:pt x="2350175" y="296764"/>
                </a:lnTo>
                <a:lnTo>
                  <a:pt x="2335698" y="251410"/>
                </a:lnTo>
                <a:lnTo>
                  <a:pt x="2316069" y="208624"/>
                </a:lnTo>
                <a:lnTo>
                  <a:pt x="2291659" y="168775"/>
                </a:lnTo>
                <a:lnTo>
                  <a:pt x="2262835" y="132232"/>
                </a:lnTo>
                <a:lnTo>
                  <a:pt x="2229967" y="99364"/>
                </a:lnTo>
                <a:lnTo>
                  <a:pt x="2193424" y="70540"/>
                </a:lnTo>
                <a:lnTo>
                  <a:pt x="2153575" y="46130"/>
                </a:lnTo>
                <a:lnTo>
                  <a:pt x="2110789" y="26501"/>
                </a:lnTo>
                <a:lnTo>
                  <a:pt x="2065435" y="12024"/>
                </a:lnTo>
                <a:lnTo>
                  <a:pt x="2017882" y="3067"/>
                </a:lnTo>
                <a:lnTo>
                  <a:pt x="1968500" y="0"/>
                </a:lnTo>
                <a:close/>
              </a:path>
            </a:pathLst>
          </a:custGeom>
          <a:solidFill>
            <a:srgbClr val="001F5F"/>
          </a:solidFill>
        </p:spPr>
        <p:txBody>
          <a:bodyPr wrap="square" lIns="0" tIns="0" rIns="0" bIns="0" rtlCol="0"/>
          <a:lstStyle/>
          <a:p>
            <a:endParaRPr/>
          </a:p>
        </p:txBody>
      </p:sp>
      <p:sp>
        <p:nvSpPr>
          <p:cNvPr id="3" name="object 3"/>
          <p:cNvSpPr/>
          <p:nvPr/>
        </p:nvSpPr>
        <p:spPr>
          <a:xfrm>
            <a:off x="609600" y="838200"/>
            <a:ext cx="2362200" cy="3352800"/>
          </a:xfrm>
          <a:custGeom>
            <a:avLst/>
            <a:gdLst/>
            <a:ahLst/>
            <a:cxnLst/>
            <a:rect l="l" t="t" r="r" b="b"/>
            <a:pathLst>
              <a:path w="2362200" h="3352800">
                <a:moveTo>
                  <a:pt x="0" y="393700"/>
                </a:moveTo>
                <a:lnTo>
                  <a:pt x="3067" y="344317"/>
                </a:lnTo>
                <a:lnTo>
                  <a:pt x="12023" y="296764"/>
                </a:lnTo>
                <a:lnTo>
                  <a:pt x="26500" y="251410"/>
                </a:lnTo>
                <a:lnTo>
                  <a:pt x="46128" y="208624"/>
                </a:lnTo>
                <a:lnTo>
                  <a:pt x="70538" y="168775"/>
                </a:lnTo>
                <a:lnTo>
                  <a:pt x="99361" y="132232"/>
                </a:lnTo>
                <a:lnTo>
                  <a:pt x="132229" y="99364"/>
                </a:lnTo>
                <a:lnTo>
                  <a:pt x="168772" y="70540"/>
                </a:lnTo>
                <a:lnTo>
                  <a:pt x="208622" y="46130"/>
                </a:lnTo>
                <a:lnTo>
                  <a:pt x="251410" y="26501"/>
                </a:lnTo>
                <a:lnTo>
                  <a:pt x="296767" y="12024"/>
                </a:lnTo>
                <a:lnTo>
                  <a:pt x="344324" y="3067"/>
                </a:lnTo>
                <a:lnTo>
                  <a:pt x="393712" y="0"/>
                </a:lnTo>
                <a:lnTo>
                  <a:pt x="1968500" y="0"/>
                </a:lnTo>
                <a:lnTo>
                  <a:pt x="2017882" y="3067"/>
                </a:lnTo>
                <a:lnTo>
                  <a:pt x="2065435" y="12024"/>
                </a:lnTo>
                <a:lnTo>
                  <a:pt x="2110789" y="26501"/>
                </a:lnTo>
                <a:lnTo>
                  <a:pt x="2153575" y="46130"/>
                </a:lnTo>
                <a:lnTo>
                  <a:pt x="2193424" y="70540"/>
                </a:lnTo>
                <a:lnTo>
                  <a:pt x="2229967" y="99364"/>
                </a:lnTo>
                <a:lnTo>
                  <a:pt x="2262835" y="132232"/>
                </a:lnTo>
                <a:lnTo>
                  <a:pt x="2291659" y="168775"/>
                </a:lnTo>
                <a:lnTo>
                  <a:pt x="2316069" y="208624"/>
                </a:lnTo>
                <a:lnTo>
                  <a:pt x="2335698" y="251410"/>
                </a:lnTo>
                <a:lnTo>
                  <a:pt x="2350175" y="296764"/>
                </a:lnTo>
                <a:lnTo>
                  <a:pt x="2359132" y="344317"/>
                </a:lnTo>
                <a:lnTo>
                  <a:pt x="2362200" y="393700"/>
                </a:lnTo>
                <a:lnTo>
                  <a:pt x="2362200" y="2959100"/>
                </a:lnTo>
                <a:lnTo>
                  <a:pt x="2359132" y="3008482"/>
                </a:lnTo>
                <a:lnTo>
                  <a:pt x="2350175" y="3056035"/>
                </a:lnTo>
                <a:lnTo>
                  <a:pt x="2335698" y="3101389"/>
                </a:lnTo>
                <a:lnTo>
                  <a:pt x="2316069" y="3144175"/>
                </a:lnTo>
                <a:lnTo>
                  <a:pt x="2291659" y="3184024"/>
                </a:lnTo>
                <a:lnTo>
                  <a:pt x="2262835" y="3220567"/>
                </a:lnTo>
                <a:lnTo>
                  <a:pt x="2229967" y="3253435"/>
                </a:lnTo>
                <a:lnTo>
                  <a:pt x="2193424" y="3282259"/>
                </a:lnTo>
                <a:lnTo>
                  <a:pt x="2153575" y="3306669"/>
                </a:lnTo>
                <a:lnTo>
                  <a:pt x="2110789" y="3326298"/>
                </a:lnTo>
                <a:lnTo>
                  <a:pt x="2065435" y="3340775"/>
                </a:lnTo>
                <a:lnTo>
                  <a:pt x="2017882" y="3349732"/>
                </a:lnTo>
                <a:lnTo>
                  <a:pt x="1968500" y="3352800"/>
                </a:lnTo>
                <a:lnTo>
                  <a:pt x="393712" y="3352800"/>
                </a:lnTo>
                <a:lnTo>
                  <a:pt x="344324" y="3349732"/>
                </a:lnTo>
                <a:lnTo>
                  <a:pt x="296767" y="3340775"/>
                </a:lnTo>
                <a:lnTo>
                  <a:pt x="251410" y="3326298"/>
                </a:lnTo>
                <a:lnTo>
                  <a:pt x="208622" y="3306669"/>
                </a:lnTo>
                <a:lnTo>
                  <a:pt x="168772" y="3282259"/>
                </a:lnTo>
                <a:lnTo>
                  <a:pt x="132229" y="3253435"/>
                </a:lnTo>
                <a:lnTo>
                  <a:pt x="99361" y="3220567"/>
                </a:lnTo>
                <a:lnTo>
                  <a:pt x="70538" y="3184024"/>
                </a:lnTo>
                <a:lnTo>
                  <a:pt x="46128" y="3144175"/>
                </a:lnTo>
                <a:lnTo>
                  <a:pt x="26500" y="3101389"/>
                </a:lnTo>
                <a:lnTo>
                  <a:pt x="12023" y="3056035"/>
                </a:lnTo>
                <a:lnTo>
                  <a:pt x="3067" y="3008482"/>
                </a:lnTo>
                <a:lnTo>
                  <a:pt x="0" y="2959100"/>
                </a:lnTo>
                <a:lnTo>
                  <a:pt x="0" y="393700"/>
                </a:lnTo>
                <a:close/>
              </a:path>
            </a:pathLst>
          </a:custGeom>
          <a:ln w="38100">
            <a:solidFill>
              <a:srgbClr val="78846A"/>
            </a:solidFill>
          </a:ln>
        </p:spPr>
        <p:txBody>
          <a:bodyPr wrap="square" lIns="0" tIns="0" rIns="0" bIns="0" rtlCol="0"/>
          <a:lstStyle/>
          <a:p>
            <a:endParaRPr/>
          </a:p>
        </p:txBody>
      </p:sp>
      <p:sp>
        <p:nvSpPr>
          <p:cNvPr id="4" name="object 4"/>
          <p:cNvSpPr txBox="1"/>
          <p:nvPr/>
        </p:nvSpPr>
        <p:spPr>
          <a:xfrm>
            <a:off x="907796" y="2000834"/>
            <a:ext cx="1767205" cy="1002030"/>
          </a:xfrm>
          <a:prstGeom prst="rect">
            <a:avLst/>
          </a:prstGeom>
        </p:spPr>
        <p:txBody>
          <a:bodyPr vert="horz" wrap="square" lIns="0" tIns="13335" rIns="0" bIns="0" rtlCol="0">
            <a:spAutoFit/>
          </a:bodyPr>
          <a:lstStyle/>
          <a:p>
            <a:pPr marL="68580" marR="5080" indent="-56515">
              <a:lnSpc>
                <a:spcPct val="100000"/>
              </a:lnSpc>
              <a:spcBef>
                <a:spcPts val="105"/>
              </a:spcBef>
            </a:pPr>
            <a:r>
              <a:rPr sz="3200" dirty="0">
                <a:solidFill>
                  <a:srgbClr val="FF0000"/>
                </a:solidFill>
                <a:latin typeface="Times New Roman"/>
                <a:cs typeface="Times New Roman"/>
              </a:rPr>
              <a:t>GENETIC  </a:t>
            </a:r>
            <a:r>
              <a:rPr sz="3200" spc="-30" dirty="0">
                <a:solidFill>
                  <a:srgbClr val="FF0000"/>
                </a:solidFill>
                <a:latin typeface="Times New Roman"/>
                <a:cs typeface="Times New Roman"/>
              </a:rPr>
              <a:t>THEORY</a:t>
            </a:r>
            <a:endParaRPr sz="3200">
              <a:latin typeface="Times New Roman"/>
              <a:cs typeface="Times New Roman"/>
            </a:endParaRPr>
          </a:p>
        </p:txBody>
      </p:sp>
      <p:sp>
        <p:nvSpPr>
          <p:cNvPr id="5" name="object 5"/>
          <p:cNvSpPr/>
          <p:nvPr/>
        </p:nvSpPr>
        <p:spPr>
          <a:xfrm>
            <a:off x="2971800" y="990600"/>
            <a:ext cx="5029200" cy="3048000"/>
          </a:xfrm>
          <a:custGeom>
            <a:avLst/>
            <a:gdLst/>
            <a:ahLst/>
            <a:cxnLst/>
            <a:rect l="l" t="t" r="r" b="b"/>
            <a:pathLst>
              <a:path w="5029200" h="3048000">
                <a:moveTo>
                  <a:pt x="3505200" y="0"/>
                </a:moveTo>
                <a:lnTo>
                  <a:pt x="3505200" y="762000"/>
                </a:lnTo>
                <a:lnTo>
                  <a:pt x="0" y="762000"/>
                </a:lnTo>
                <a:lnTo>
                  <a:pt x="0" y="2286000"/>
                </a:lnTo>
                <a:lnTo>
                  <a:pt x="3505200" y="2286000"/>
                </a:lnTo>
                <a:lnTo>
                  <a:pt x="3505200" y="3048000"/>
                </a:lnTo>
                <a:lnTo>
                  <a:pt x="5029200" y="1524000"/>
                </a:lnTo>
                <a:lnTo>
                  <a:pt x="3505200" y="0"/>
                </a:lnTo>
                <a:close/>
              </a:path>
            </a:pathLst>
          </a:custGeom>
          <a:solidFill>
            <a:srgbClr val="DFCF04"/>
          </a:solidFill>
        </p:spPr>
        <p:txBody>
          <a:bodyPr wrap="square" lIns="0" tIns="0" rIns="0" bIns="0" rtlCol="0"/>
          <a:lstStyle/>
          <a:p>
            <a:endParaRPr/>
          </a:p>
        </p:txBody>
      </p:sp>
      <p:sp>
        <p:nvSpPr>
          <p:cNvPr id="6" name="object 6"/>
          <p:cNvSpPr/>
          <p:nvPr/>
        </p:nvSpPr>
        <p:spPr>
          <a:xfrm>
            <a:off x="2971800" y="990600"/>
            <a:ext cx="5029200" cy="3048000"/>
          </a:xfrm>
          <a:custGeom>
            <a:avLst/>
            <a:gdLst/>
            <a:ahLst/>
            <a:cxnLst/>
            <a:rect l="l" t="t" r="r" b="b"/>
            <a:pathLst>
              <a:path w="5029200" h="3048000">
                <a:moveTo>
                  <a:pt x="0" y="762000"/>
                </a:moveTo>
                <a:lnTo>
                  <a:pt x="3505200" y="762000"/>
                </a:lnTo>
                <a:lnTo>
                  <a:pt x="3505200" y="0"/>
                </a:lnTo>
                <a:lnTo>
                  <a:pt x="5029200" y="1524000"/>
                </a:lnTo>
                <a:lnTo>
                  <a:pt x="3505200" y="3048000"/>
                </a:lnTo>
                <a:lnTo>
                  <a:pt x="3505200" y="2286000"/>
                </a:lnTo>
                <a:lnTo>
                  <a:pt x="0" y="2286000"/>
                </a:lnTo>
                <a:lnTo>
                  <a:pt x="0" y="762000"/>
                </a:lnTo>
                <a:close/>
              </a:path>
            </a:pathLst>
          </a:custGeom>
          <a:ln w="38100">
            <a:solidFill>
              <a:srgbClr val="78846A"/>
            </a:solidFill>
          </a:ln>
        </p:spPr>
        <p:txBody>
          <a:bodyPr wrap="square" lIns="0" tIns="0" rIns="0" bIns="0" rtlCol="0"/>
          <a:lstStyle/>
          <a:p>
            <a:endParaRPr/>
          </a:p>
        </p:txBody>
      </p:sp>
      <p:sp>
        <p:nvSpPr>
          <p:cNvPr id="7" name="object 7"/>
          <p:cNvSpPr txBox="1">
            <a:spLocks noGrp="1"/>
          </p:cNvSpPr>
          <p:nvPr>
            <p:ph type="title"/>
          </p:nvPr>
        </p:nvSpPr>
        <p:spPr>
          <a:xfrm>
            <a:off x="3051175" y="1731010"/>
            <a:ext cx="4107179" cy="1550670"/>
          </a:xfrm>
          <a:prstGeom prst="rect">
            <a:avLst/>
          </a:prstGeom>
        </p:spPr>
        <p:txBody>
          <a:bodyPr vert="horz" wrap="square" lIns="0" tIns="13335" rIns="0" bIns="0" rtlCol="0">
            <a:spAutoFit/>
          </a:bodyPr>
          <a:lstStyle/>
          <a:p>
            <a:pPr marL="12700" marR="5080">
              <a:lnSpc>
                <a:spcPct val="100000"/>
              </a:lnSpc>
              <a:spcBef>
                <a:spcPts val="105"/>
              </a:spcBef>
            </a:pPr>
            <a:r>
              <a:rPr dirty="0"/>
              <a:t>Genetic factors are </a:t>
            </a:r>
            <a:r>
              <a:rPr spc="-5" dirty="0"/>
              <a:t>primary </a:t>
            </a:r>
            <a:r>
              <a:rPr dirty="0"/>
              <a:t>origin of  </a:t>
            </a:r>
            <a:r>
              <a:rPr spc="-5" dirty="0"/>
              <a:t>palatally </a:t>
            </a:r>
            <a:r>
              <a:rPr dirty="0"/>
              <a:t>displaced </a:t>
            </a:r>
            <a:r>
              <a:rPr spc="-5" dirty="0"/>
              <a:t>maxillary </a:t>
            </a:r>
            <a:r>
              <a:rPr dirty="0"/>
              <a:t>canine</a:t>
            </a:r>
            <a:r>
              <a:rPr spc="-105" dirty="0"/>
              <a:t> </a:t>
            </a:r>
            <a:r>
              <a:rPr dirty="0"/>
              <a:t>and  include other possibly associated dental  </a:t>
            </a:r>
            <a:r>
              <a:rPr spc="-5" dirty="0"/>
              <a:t>anomalies, </a:t>
            </a:r>
            <a:r>
              <a:rPr dirty="0"/>
              <a:t>such as </a:t>
            </a:r>
            <a:r>
              <a:rPr spc="-5" dirty="0"/>
              <a:t>missing </a:t>
            </a:r>
            <a:r>
              <a:rPr dirty="0"/>
              <a:t>or </a:t>
            </a:r>
            <a:r>
              <a:rPr spc="-10" dirty="0"/>
              <a:t>small  </a:t>
            </a:r>
            <a:r>
              <a:rPr spc="-5" dirty="0"/>
              <a:t>lateral</a:t>
            </a:r>
            <a:r>
              <a:rPr spc="-45" dirty="0"/>
              <a:t> </a:t>
            </a:r>
            <a:r>
              <a:rPr dirty="0"/>
              <a:t>incisor</a:t>
            </a:r>
          </a:p>
        </p:txBody>
      </p:sp>
      <p:sp>
        <p:nvSpPr>
          <p:cNvPr id="8" name="object 8"/>
          <p:cNvSpPr/>
          <p:nvPr/>
        </p:nvSpPr>
        <p:spPr>
          <a:xfrm>
            <a:off x="5375147" y="3991354"/>
            <a:ext cx="2691383" cy="286664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71575" y="219075"/>
            <a:ext cx="6791325" cy="103822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354707" y="285978"/>
            <a:ext cx="4431665" cy="787400"/>
          </a:xfrm>
          <a:prstGeom prst="rect">
            <a:avLst/>
          </a:prstGeom>
        </p:spPr>
        <p:txBody>
          <a:bodyPr vert="horz" wrap="square" lIns="0" tIns="12700" rIns="0" bIns="0" rtlCol="0">
            <a:spAutoFit/>
          </a:bodyPr>
          <a:lstStyle/>
          <a:p>
            <a:pPr marL="919480" marR="5080" indent="-906780">
              <a:lnSpc>
                <a:spcPct val="125000"/>
              </a:lnSpc>
              <a:spcBef>
                <a:spcPts val="100"/>
              </a:spcBef>
            </a:pPr>
            <a:r>
              <a:rPr b="1" dirty="0">
                <a:solidFill>
                  <a:srgbClr val="FFFF00"/>
                </a:solidFill>
                <a:latin typeface="Times New Roman"/>
                <a:cs typeface="Times New Roman"/>
              </a:rPr>
              <a:t>ETIOLOGY OF CANINE</a:t>
            </a:r>
            <a:r>
              <a:rPr b="1" spc="-240" dirty="0">
                <a:solidFill>
                  <a:srgbClr val="FFFF00"/>
                </a:solidFill>
                <a:latin typeface="Times New Roman"/>
                <a:cs typeface="Times New Roman"/>
              </a:rPr>
              <a:t> </a:t>
            </a:r>
            <a:r>
              <a:rPr b="1" spc="-15" dirty="0">
                <a:solidFill>
                  <a:srgbClr val="FFFF00"/>
                </a:solidFill>
                <a:latin typeface="Times New Roman"/>
                <a:cs typeface="Times New Roman"/>
              </a:rPr>
              <a:t>IMPACTION  </a:t>
            </a:r>
            <a:r>
              <a:rPr b="1" dirty="0">
                <a:solidFill>
                  <a:srgbClr val="FFFF00"/>
                </a:solidFill>
                <a:latin typeface="Times New Roman"/>
                <a:cs typeface="Times New Roman"/>
              </a:rPr>
              <a:t>LOCALIZED</a:t>
            </a:r>
            <a:r>
              <a:rPr b="1" spc="-5" dirty="0">
                <a:solidFill>
                  <a:srgbClr val="FFFF00"/>
                </a:solidFill>
                <a:latin typeface="Times New Roman"/>
                <a:cs typeface="Times New Roman"/>
              </a:rPr>
              <a:t> </a:t>
            </a:r>
            <a:r>
              <a:rPr b="1" dirty="0">
                <a:solidFill>
                  <a:srgbClr val="FFFF00"/>
                </a:solidFill>
                <a:latin typeface="Times New Roman"/>
                <a:cs typeface="Times New Roman"/>
              </a:rPr>
              <a:t>CAUSES</a:t>
            </a:r>
          </a:p>
        </p:txBody>
      </p:sp>
      <p:sp>
        <p:nvSpPr>
          <p:cNvPr id="4" name="object 4"/>
          <p:cNvSpPr/>
          <p:nvPr/>
        </p:nvSpPr>
        <p:spPr>
          <a:xfrm>
            <a:off x="1917700" y="1387347"/>
            <a:ext cx="949579" cy="94957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17700" y="1387347"/>
            <a:ext cx="949960" cy="949960"/>
          </a:xfrm>
          <a:custGeom>
            <a:avLst/>
            <a:gdLst/>
            <a:ahLst/>
            <a:cxnLst/>
            <a:rect l="l" t="t" r="r" b="b"/>
            <a:pathLst>
              <a:path w="949960" h="949960">
                <a:moveTo>
                  <a:pt x="0" y="158241"/>
                </a:moveTo>
                <a:lnTo>
                  <a:pt x="8069" y="108232"/>
                </a:lnTo>
                <a:lnTo>
                  <a:pt x="30536" y="64794"/>
                </a:lnTo>
                <a:lnTo>
                  <a:pt x="64794" y="30536"/>
                </a:lnTo>
                <a:lnTo>
                  <a:pt x="108232" y="8069"/>
                </a:lnTo>
                <a:lnTo>
                  <a:pt x="158242" y="0"/>
                </a:lnTo>
                <a:lnTo>
                  <a:pt x="791210" y="0"/>
                </a:lnTo>
                <a:lnTo>
                  <a:pt x="841281" y="8069"/>
                </a:lnTo>
                <a:lnTo>
                  <a:pt x="884757" y="30536"/>
                </a:lnTo>
                <a:lnTo>
                  <a:pt x="919033" y="64794"/>
                </a:lnTo>
                <a:lnTo>
                  <a:pt x="941508" y="108232"/>
                </a:lnTo>
                <a:lnTo>
                  <a:pt x="949579" y="158241"/>
                </a:lnTo>
                <a:lnTo>
                  <a:pt x="949579" y="791337"/>
                </a:lnTo>
                <a:lnTo>
                  <a:pt x="941508" y="841346"/>
                </a:lnTo>
                <a:lnTo>
                  <a:pt x="919033" y="884784"/>
                </a:lnTo>
                <a:lnTo>
                  <a:pt x="884757" y="919042"/>
                </a:lnTo>
                <a:lnTo>
                  <a:pt x="841281" y="941509"/>
                </a:lnTo>
                <a:lnTo>
                  <a:pt x="791210" y="949578"/>
                </a:lnTo>
                <a:lnTo>
                  <a:pt x="158242" y="949578"/>
                </a:lnTo>
                <a:lnTo>
                  <a:pt x="108232" y="941509"/>
                </a:lnTo>
                <a:lnTo>
                  <a:pt x="64794" y="919042"/>
                </a:lnTo>
                <a:lnTo>
                  <a:pt x="30536" y="884784"/>
                </a:lnTo>
                <a:lnTo>
                  <a:pt x="8069" y="841346"/>
                </a:lnTo>
                <a:lnTo>
                  <a:pt x="0" y="791337"/>
                </a:lnTo>
                <a:lnTo>
                  <a:pt x="0" y="158241"/>
                </a:lnTo>
                <a:close/>
              </a:path>
            </a:pathLst>
          </a:custGeom>
          <a:ln w="38100">
            <a:solidFill>
              <a:srgbClr val="FFFFFF"/>
            </a:solidFill>
          </a:ln>
        </p:spPr>
        <p:txBody>
          <a:bodyPr wrap="square" lIns="0" tIns="0" rIns="0" bIns="0" rtlCol="0"/>
          <a:lstStyle/>
          <a:p>
            <a:endParaRPr/>
          </a:p>
        </p:txBody>
      </p:sp>
      <p:sp>
        <p:nvSpPr>
          <p:cNvPr id="6" name="object 6"/>
          <p:cNvSpPr/>
          <p:nvPr/>
        </p:nvSpPr>
        <p:spPr>
          <a:xfrm>
            <a:off x="1917700" y="2450845"/>
            <a:ext cx="949579" cy="94970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917700" y="2450845"/>
            <a:ext cx="949960" cy="949960"/>
          </a:xfrm>
          <a:custGeom>
            <a:avLst/>
            <a:gdLst/>
            <a:ahLst/>
            <a:cxnLst/>
            <a:rect l="l" t="t" r="r" b="b"/>
            <a:pathLst>
              <a:path w="949960" h="949960">
                <a:moveTo>
                  <a:pt x="0" y="158368"/>
                </a:moveTo>
                <a:lnTo>
                  <a:pt x="8069" y="108297"/>
                </a:lnTo>
                <a:lnTo>
                  <a:pt x="30536" y="64821"/>
                </a:lnTo>
                <a:lnTo>
                  <a:pt x="64794" y="30545"/>
                </a:lnTo>
                <a:lnTo>
                  <a:pt x="108232" y="8070"/>
                </a:lnTo>
                <a:lnTo>
                  <a:pt x="158242" y="0"/>
                </a:lnTo>
                <a:lnTo>
                  <a:pt x="791210" y="0"/>
                </a:lnTo>
                <a:lnTo>
                  <a:pt x="841281" y="8070"/>
                </a:lnTo>
                <a:lnTo>
                  <a:pt x="884757" y="30545"/>
                </a:lnTo>
                <a:lnTo>
                  <a:pt x="919033" y="64821"/>
                </a:lnTo>
                <a:lnTo>
                  <a:pt x="941508" y="108297"/>
                </a:lnTo>
                <a:lnTo>
                  <a:pt x="949579" y="158368"/>
                </a:lnTo>
                <a:lnTo>
                  <a:pt x="949579" y="791337"/>
                </a:lnTo>
                <a:lnTo>
                  <a:pt x="941508" y="841408"/>
                </a:lnTo>
                <a:lnTo>
                  <a:pt x="919033" y="884884"/>
                </a:lnTo>
                <a:lnTo>
                  <a:pt x="884757" y="919160"/>
                </a:lnTo>
                <a:lnTo>
                  <a:pt x="841281" y="941635"/>
                </a:lnTo>
                <a:lnTo>
                  <a:pt x="791210" y="949705"/>
                </a:lnTo>
                <a:lnTo>
                  <a:pt x="158242" y="949705"/>
                </a:lnTo>
                <a:lnTo>
                  <a:pt x="108232" y="941635"/>
                </a:lnTo>
                <a:lnTo>
                  <a:pt x="64794" y="919160"/>
                </a:lnTo>
                <a:lnTo>
                  <a:pt x="30536" y="884884"/>
                </a:lnTo>
                <a:lnTo>
                  <a:pt x="8069" y="841408"/>
                </a:lnTo>
                <a:lnTo>
                  <a:pt x="0" y="791337"/>
                </a:lnTo>
                <a:lnTo>
                  <a:pt x="0" y="158368"/>
                </a:lnTo>
                <a:close/>
              </a:path>
            </a:pathLst>
          </a:custGeom>
          <a:ln w="38100">
            <a:solidFill>
              <a:srgbClr val="FFFFFF"/>
            </a:solidFill>
          </a:ln>
        </p:spPr>
        <p:txBody>
          <a:bodyPr wrap="square" lIns="0" tIns="0" rIns="0" bIns="0" rtlCol="0"/>
          <a:lstStyle/>
          <a:p>
            <a:endParaRPr/>
          </a:p>
        </p:txBody>
      </p:sp>
      <p:sp>
        <p:nvSpPr>
          <p:cNvPr id="8" name="object 8"/>
          <p:cNvSpPr/>
          <p:nvPr/>
        </p:nvSpPr>
        <p:spPr>
          <a:xfrm>
            <a:off x="2847975" y="1343025"/>
            <a:ext cx="4438650" cy="2152650"/>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3368166" y="1690242"/>
            <a:ext cx="3414395" cy="1315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0000CC"/>
                </a:solidFill>
                <a:latin typeface="Times New Roman"/>
                <a:cs typeface="Times New Roman"/>
              </a:rPr>
              <a:t>Tooth </a:t>
            </a:r>
            <a:r>
              <a:rPr sz="1800" dirty="0">
                <a:solidFill>
                  <a:srgbClr val="0000CC"/>
                </a:solidFill>
                <a:latin typeface="Times New Roman"/>
                <a:cs typeface="Times New Roman"/>
              </a:rPr>
              <a:t>size- arch length</a:t>
            </a:r>
            <a:r>
              <a:rPr sz="1800" spc="-85" dirty="0">
                <a:solidFill>
                  <a:srgbClr val="0000CC"/>
                </a:solidFill>
                <a:latin typeface="Times New Roman"/>
                <a:cs typeface="Times New Roman"/>
              </a:rPr>
              <a:t> </a:t>
            </a:r>
            <a:r>
              <a:rPr sz="1800" dirty="0">
                <a:solidFill>
                  <a:srgbClr val="0000CC"/>
                </a:solidFill>
                <a:latin typeface="Times New Roman"/>
                <a:cs typeface="Times New Roman"/>
              </a:rPr>
              <a:t>discrepancies</a:t>
            </a:r>
            <a:endParaRPr sz="1800">
              <a:latin typeface="Times New Roman"/>
              <a:cs typeface="Times New Roman"/>
            </a:endParaRPr>
          </a:p>
          <a:p>
            <a:pPr>
              <a:lnSpc>
                <a:spcPct val="100000"/>
              </a:lnSpc>
            </a:pPr>
            <a:endParaRPr sz="2000">
              <a:latin typeface="Times New Roman"/>
              <a:cs typeface="Times New Roman"/>
            </a:endParaRPr>
          </a:p>
          <a:p>
            <a:pPr>
              <a:lnSpc>
                <a:spcPct val="100000"/>
              </a:lnSpc>
            </a:pPr>
            <a:endParaRPr sz="1600">
              <a:latin typeface="Times New Roman"/>
              <a:cs typeface="Times New Roman"/>
            </a:endParaRPr>
          </a:p>
          <a:p>
            <a:pPr marL="1421130" marR="38100" indent="-1377950">
              <a:lnSpc>
                <a:spcPts val="1939"/>
              </a:lnSpc>
            </a:pPr>
            <a:r>
              <a:rPr sz="1800" dirty="0">
                <a:solidFill>
                  <a:srgbClr val="0000CC"/>
                </a:solidFill>
                <a:latin typeface="Times New Roman"/>
                <a:cs typeface="Times New Roman"/>
              </a:rPr>
              <a:t>Failure of the primary canine root</a:t>
            </a:r>
            <a:r>
              <a:rPr sz="1800" spc="-125" dirty="0">
                <a:solidFill>
                  <a:srgbClr val="0000CC"/>
                </a:solidFill>
                <a:latin typeface="Times New Roman"/>
                <a:cs typeface="Times New Roman"/>
              </a:rPr>
              <a:t> </a:t>
            </a:r>
            <a:r>
              <a:rPr sz="1800" dirty="0">
                <a:solidFill>
                  <a:srgbClr val="0000CC"/>
                </a:solidFill>
                <a:latin typeface="Times New Roman"/>
                <a:cs typeface="Times New Roman"/>
              </a:rPr>
              <a:t>to  resorb</a:t>
            </a:r>
            <a:endParaRPr sz="1800">
              <a:latin typeface="Times New Roman"/>
              <a:cs typeface="Times New Roman"/>
            </a:endParaRPr>
          </a:p>
        </p:txBody>
      </p:sp>
      <p:sp>
        <p:nvSpPr>
          <p:cNvPr id="10" name="object 10"/>
          <p:cNvSpPr/>
          <p:nvPr/>
        </p:nvSpPr>
        <p:spPr>
          <a:xfrm>
            <a:off x="1917700" y="3514471"/>
            <a:ext cx="949579" cy="94957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917700" y="3514471"/>
            <a:ext cx="949960" cy="949960"/>
          </a:xfrm>
          <a:custGeom>
            <a:avLst/>
            <a:gdLst/>
            <a:ahLst/>
            <a:cxnLst/>
            <a:rect l="l" t="t" r="r" b="b"/>
            <a:pathLst>
              <a:path w="949960" h="949960">
                <a:moveTo>
                  <a:pt x="0" y="158241"/>
                </a:moveTo>
                <a:lnTo>
                  <a:pt x="8069" y="108232"/>
                </a:lnTo>
                <a:lnTo>
                  <a:pt x="30536" y="64794"/>
                </a:lnTo>
                <a:lnTo>
                  <a:pt x="64794" y="30536"/>
                </a:lnTo>
                <a:lnTo>
                  <a:pt x="108232" y="8069"/>
                </a:lnTo>
                <a:lnTo>
                  <a:pt x="158242" y="0"/>
                </a:lnTo>
                <a:lnTo>
                  <a:pt x="791210" y="0"/>
                </a:lnTo>
                <a:lnTo>
                  <a:pt x="841281" y="8069"/>
                </a:lnTo>
                <a:lnTo>
                  <a:pt x="884757" y="30536"/>
                </a:lnTo>
                <a:lnTo>
                  <a:pt x="919033" y="64794"/>
                </a:lnTo>
                <a:lnTo>
                  <a:pt x="941508" y="108232"/>
                </a:lnTo>
                <a:lnTo>
                  <a:pt x="949579" y="158241"/>
                </a:lnTo>
                <a:lnTo>
                  <a:pt x="949579" y="791336"/>
                </a:lnTo>
                <a:lnTo>
                  <a:pt x="941508" y="841346"/>
                </a:lnTo>
                <a:lnTo>
                  <a:pt x="919033" y="884784"/>
                </a:lnTo>
                <a:lnTo>
                  <a:pt x="884757" y="919042"/>
                </a:lnTo>
                <a:lnTo>
                  <a:pt x="841281" y="941509"/>
                </a:lnTo>
                <a:lnTo>
                  <a:pt x="791210" y="949578"/>
                </a:lnTo>
                <a:lnTo>
                  <a:pt x="158242" y="949578"/>
                </a:lnTo>
                <a:lnTo>
                  <a:pt x="108232" y="941509"/>
                </a:lnTo>
                <a:lnTo>
                  <a:pt x="64794" y="919042"/>
                </a:lnTo>
                <a:lnTo>
                  <a:pt x="30536" y="884784"/>
                </a:lnTo>
                <a:lnTo>
                  <a:pt x="8069" y="841346"/>
                </a:lnTo>
                <a:lnTo>
                  <a:pt x="0" y="791336"/>
                </a:lnTo>
                <a:lnTo>
                  <a:pt x="0" y="158241"/>
                </a:lnTo>
                <a:close/>
              </a:path>
            </a:pathLst>
          </a:custGeom>
          <a:ln w="38100">
            <a:solidFill>
              <a:srgbClr val="FFFFFF"/>
            </a:solidFill>
          </a:ln>
        </p:spPr>
        <p:txBody>
          <a:bodyPr wrap="square" lIns="0" tIns="0" rIns="0" bIns="0" rtlCol="0"/>
          <a:lstStyle/>
          <a:p>
            <a:endParaRPr/>
          </a:p>
        </p:txBody>
      </p:sp>
      <p:sp>
        <p:nvSpPr>
          <p:cNvPr id="12" name="object 12"/>
          <p:cNvSpPr/>
          <p:nvPr/>
        </p:nvSpPr>
        <p:spPr>
          <a:xfrm>
            <a:off x="1917700" y="4578096"/>
            <a:ext cx="949579" cy="94957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917700" y="4578096"/>
            <a:ext cx="949960" cy="949960"/>
          </a:xfrm>
          <a:custGeom>
            <a:avLst/>
            <a:gdLst/>
            <a:ahLst/>
            <a:cxnLst/>
            <a:rect l="l" t="t" r="r" b="b"/>
            <a:pathLst>
              <a:path w="949960" h="949960">
                <a:moveTo>
                  <a:pt x="0" y="158241"/>
                </a:moveTo>
                <a:lnTo>
                  <a:pt x="8069" y="108232"/>
                </a:lnTo>
                <a:lnTo>
                  <a:pt x="30536" y="64794"/>
                </a:lnTo>
                <a:lnTo>
                  <a:pt x="64794" y="30536"/>
                </a:lnTo>
                <a:lnTo>
                  <a:pt x="108232" y="8069"/>
                </a:lnTo>
                <a:lnTo>
                  <a:pt x="158242" y="0"/>
                </a:lnTo>
                <a:lnTo>
                  <a:pt x="791210" y="0"/>
                </a:lnTo>
                <a:lnTo>
                  <a:pt x="841281" y="8069"/>
                </a:lnTo>
                <a:lnTo>
                  <a:pt x="884757" y="30536"/>
                </a:lnTo>
                <a:lnTo>
                  <a:pt x="919033" y="64794"/>
                </a:lnTo>
                <a:lnTo>
                  <a:pt x="941508" y="108232"/>
                </a:lnTo>
                <a:lnTo>
                  <a:pt x="949579" y="158241"/>
                </a:lnTo>
                <a:lnTo>
                  <a:pt x="949579" y="791209"/>
                </a:lnTo>
                <a:lnTo>
                  <a:pt x="941508" y="841281"/>
                </a:lnTo>
                <a:lnTo>
                  <a:pt x="919033" y="884757"/>
                </a:lnTo>
                <a:lnTo>
                  <a:pt x="884757" y="919033"/>
                </a:lnTo>
                <a:lnTo>
                  <a:pt x="841281" y="941508"/>
                </a:lnTo>
                <a:lnTo>
                  <a:pt x="791210" y="949578"/>
                </a:lnTo>
                <a:lnTo>
                  <a:pt x="158242" y="949578"/>
                </a:lnTo>
                <a:lnTo>
                  <a:pt x="108232" y="941508"/>
                </a:lnTo>
                <a:lnTo>
                  <a:pt x="64794" y="919033"/>
                </a:lnTo>
                <a:lnTo>
                  <a:pt x="30536" y="884757"/>
                </a:lnTo>
                <a:lnTo>
                  <a:pt x="8069" y="841281"/>
                </a:lnTo>
                <a:lnTo>
                  <a:pt x="0" y="791209"/>
                </a:lnTo>
                <a:lnTo>
                  <a:pt x="0" y="158241"/>
                </a:lnTo>
                <a:close/>
              </a:path>
            </a:pathLst>
          </a:custGeom>
          <a:ln w="38100">
            <a:solidFill>
              <a:srgbClr val="FFFFFF"/>
            </a:solidFill>
          </a:ln>
        </p:spPr>
        <p:txBody>
          <a:bodyPr wrap="square" lIns="0" tIns="0" rIns="0" bIns="0" rtlCol="0"/>
          <a:lstStyle/>
          <a:p>
            <a:endParaRPr/>
          </a:p>
        </p:txBody>
      </p:sp>
      <p:sp>
        <p:nvSpPr>
          <p:cNvPr id="14" name="object 14"/>
          <p:cNvSpPr txBox="1"/>
          <p:nvPr/>
        </p:nvSpPr>
        <p:spPr>
          <a:xfrm>
            <a:off x="3447415" y="3694557"/>
            <a:ext cx="3255010" cy="1487805"/>
          </a:xfrm>
          <a:prstGeom prst="rect">
            <a:avLst/>
          </a:prstGeom>
        </p:spPr>
        <p:txBody>
          <a:bodyPr vert="horz" wrap="square" lIns="0" tIns="43815" rIns="0" bIns="0" rtlCol="0">
            <a:spAutoFit/>
          </a:bodyPr>
          <a:lstStyle/>
          <a:p>
            <a:pPr marL="12700" marR="5080" algn="ctr">
              <a:lnSpc>
                <a:spcPts val="1939"/>
              </a:lnSpc>
              <a:spcBef>
                <a:spcPts val="345"/>
              </a:spcBef>
            </a:pPr>
            <a:r>
              <a:rPr sz="1800" dirty="0">
                <a:solidFill>
                  <a:srgbClr val="0000CC"/>
                </a:solidFill>
                <a:latin typeface="Times New Roman"/>
                <a:cs typeface="Times New Roman"/>
              </a:rPr>
              <a:t>Prolonged retention or early </a:t>
            </a:r>
            <a:r>
              <a:rPr sz="1800" spc="-5" dirty="0">
                <a:solidFill>
                  <a:srgbClr val="0000CC"/>
                </a:solidFill>
                <a:latin typeface="Times New Roman"/>
                <a:cs typeface="Times New Roman"/>
              </a:rPr>
              <a:t>loss</a:t>
            </a:r>
            <a:r>
              <a:rPr sz="1800" spc="-114" dirty="0">
                <a:solidFill>
                  <a:srgbClr val="0000CC"/>
                </a:solidFill>
                <a:latin typeface="Times New Roman"/>
                <a:cs typeface="Times New Roman"/>
              </a:rPr>
              <a:t> </a:t>
            </a:r>
            <a:r>
              <a:rPr sz="1800" dirty="0">
                <a:solidFill>
                  <a:srgbClr val="0000CC"/>
                </a:solidFill>
                <a:latin typeface="Times New Roman"/>
                <a:cs typeface="Times New Roman"/>
              </a:rPr>
              <a:t>of  primary</a:t>
            </a:r>
            <a:r>
              <a:rPr sz="1800" spc="-30" dirty="0">
                <a:solidFill>
                  <a:srgbClr val="0000CC"/>
                </a:solidFill>
                <a:latin typeface="Times New Roman"/>
                <a:cs typeface="Times New Roman"/>
              </a:rPr>
              <a:t> </a:t>
            </a:r>
            <a:r>
              <a:rPr sz="1800" dirty="0">
                <a:solidFill>
                  <a:srgbClr val="0000CC"/>
                </a:solidFill>
                <a:latin typeface="Times New Roman"/>
                <a:cs typeface="Times New Roman"/>
              </a:rPr>
              <a:t>canine</a:t>
            </a:r>
            <a:endParaRPr sz="1800">
              <a:latin typeface="Times New Roman"/>
              <a:cs typeface="Times New Roman"/>
            </a:endParaRPr>
          </a:p>
          <a:p>
            <a:pPr>
              <a:lnSpc>
                <a:spcPct val="100000"/>
              </a:lnSpc>
            </a:pPr>
            <a:endParaRPr sz="2000">
              <a:latin typeface="Times New Roman"/>
              <a:cs typeface="Times New Roman"/>
            </a:endParaRPr>
          </a:p>
          <a:p>
            <a:pPr>
              <a:lnSpc>
                <a:spcPct val="100000"/>
              </a:lnSpc>
              <a:spcBef>
                <a:spcPts val="50"/>
              </a:spcBef>
            </a:pPr>
            <a:endParaRPr sz="2500">
              <a:latin typeface="Times New Roman"/>
              <a:cs typeface="Times New Roman"/>
            </a:endParaRPr>
          </a:p>
          <a:p>
            <a:pPr algn="ctr">
              <a:lnSpc>
                <a:spcPct val="100000"/>
              </a:lnSpc>
            </a:pPr>
            <a:r>
              <a:rPr sz="1800" dirty="0">
                <a:solidFill>
                  <a:srgbClr val="0000CC"/>
                </a:solidFill>
                <a:latin typeface="Times New Roman"/>
                <a:cs typeface="Times New Roman"/>
              </a:rPr>
              <a:t>Ankylosis </a:t>
            </a:r>
            <a:r>
              <a:rPr sz="1800" spc="-5" dirty="0">
                <a:solidFill>
                  <a:srgbClr val="0000CC"/>
                </a:solidFill>
                <a:latin typeface="Times New Roman"/>
                <a:cs typeface="Times New Roman"/>
              </a:rPr>
              <a:t>of permanent</a:t>
            </a:r>
            <a:r>
              <a:rPr sz="1800" spc="-50" dirty="0">
                <a:solidFill>
                  <a:srgbClr val="0000CC"/>
                </a:solidFill>
                <a:latin typeface="Times New Roman"/>
                <a:cs typeface="Times New Roman"/>
              </a:rPr>
              <a:t> </a:t>
            </a:r>
            <a:r>
              <a:rPr sz="1800" dirty="0">
                <a:solidFill>
                  <a:srgbClr val="0000CC"/>
                </a:solidFill>
                <a:latin typeface="Times New Roman"/>
                <a:cs typeface="Times New Roman"/>
              </a:rPr>
              <a:t>canine</a:t>
            </a:r>
            <a:endParaRPr sz="1800">
              <a:latin typeface="Times New Roman"/>
              <a:cs typeface="Times New Roman"/>
            </a:endParaRPr>
          </a:p>
        </p:txBody>
      </p:sp>
      <p:sp>
        <p:nvSpPr>
          <p:cNvPr id="15" name="object 15"/>
          <p:cNvSpPr/>
          <p:nvPr/>
        </p:nvSpPr>
        <p:spPr>
          <a:xfrm>
            <a:off x="1917700" y="5641606"/>
            <a:ext cx="949579" cy="949617"/>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1917700" y="5641606"/>
            <a:ext cx="949960" cy="949960"/>
          </a:xfrm>
          <a:custGeom>
            <a:avLst/>
            <a:gdLst/>
            <a:ahLst/>
            <a:cxnLst/>
            <a:rect l="l" t="t" r="r" b="b"/>
            <a:pathLst>
              <a:path w="949960" h="949959">
                <a:moveTo>
                  <a:pt x="0" y="158305"/>
                </a:moveTo>
                <a:lnTo>
                  <a:pt x="8069" y="108269"/>
                </a:lnTo>
                <a:lnTo>
                  <a:pt x="30536" y="64813"/>
                </a:lnTo>
                <a:lnTo>
                  <a:pt x="64794" y="30544"/>
                </a:lnTo>
                <a:lnTo>
                  <a:pt x="108232" y="8070"/>
                </a:lnTo>
                <a:lnTo>
                  <a:pt x="158242" y="0"/>
                </a:lnTo>
                <a:lnTo>
                  <a:pt x="791210" y="0"/>
                </a:lnTo>
                <a:lnTo>
                  <a:pt x="841281" y="8070"/>
                </a:lnTo>
                <a:lnTo>
                  <a:pt x="884757" y="30544"/>
                </a:lnTo>
                <a:lnTo>
                  <a:pt x="919033" y="64813"/>
                </a:lnTo>
                <a:lnTo>
                  <a:pt x="941508" y="108269"/>
                </a:lnTo>
                <a:lnTo>
                  <a:pt x="949579" y="158305"/>
                </a:lnTo>
                <a:lnTo>
                  <a:pt x="949579" y="791311"/>
                </a:lnTo>
                <a:lnTo>
                  <a:pt x="941508" y="841347"/>
                </a:lnTo>
                <a:lnTo>
                  <a:pt x="919033" y="884803"/>
                </a:lnTo>
                <a:lnTo>
                  <a:pt x="884757" y="919072"/>
                </a:lnTo>
                <a:lnTo>
                  <a:pt x="841281" y="941546"/>
                </a:lnTo>
                <a:lnTo>
                  <a:pt x="791210" y="949617"/>
                </a:lnTo>
                <a:lnTo>
                  <a:pt x="158242" y="949617"/>
                </a:lnTo>
                <a:lnTo>
                  <a:pt x="108232" y="941546"/>
                </a:lnTo>
                <a:lnTo>
                  <a:pt x="64794" y="919072"/>
                </a:lnTo>
                <a:lnTo>
                  <a:pt x="30536" y="884803"/>
                </a:lnTo>
                <a:lnTo>
                  <a:pt x="8069" y="841347"/>
                </a:lnTo>
                <a:lnTo>
                  <a:pt x="0" y="791311"/>
                </a:lnTo>
                <a:lnTo>
                  <a:pt x="0" y="158305"/>
                </a:lnTo>
                <a:close/>
              </a:path>
            </a:pathLst>
          </a:custGeom>
          <a:ln w="38100">
            <a:solidFill>
              <a:srgbClr val="FFFFFF"/>
            </a:solidFill>
          </a:ln>
        </p:spPr>
        <p:txBody>
          <a:bodyPr wrap="square" lIns="0" tIns="0" rIns="0" bIns="0" rtlCol="0"/>
          <a:lstStyle/>
          <a:p>
            <a:endParaRPr/>
          </a:p>
        </p:txBody>
      </p:sp>
      <p:sp>
        <p:nvSpPr>
          <p:cNvPr id="17" name="object 17"/>
          <p:cNvSpPr/>
          <p:nvPr/>
        </p:nvSpPr>
        <p:spPr>
          <a:xfrm>
            <a:off x="2847975" y="3467100"/>
            <a:ext cx="4438650" cy="3219450"/>
          </a:xfrm>
          <a:prstGeom prst="rect">
            <a:avLst/>
          </a:prstGeom>
          <a:blipFill>
            <a:blip r:embed="rId9" cstate="print"/>
            <a:stretch>
              <a:fillRect/>
            </a:stretch>
          </a:blipFill>
        </p:spPr>
        <p:txBody>
          <a:bodyPr wrap="square" lIns="0" tIns="0" rIns="0" bIns="0" rtlCol="0"/>
          <a:lstStyle/>
          <a:p>
            <a:endParaRPr/>
          </a:p>
        </p:txBody>
      </p:sp>
      <p:sp>
        <p:nvSpPr>
          <p:cNvPr id="18" name="object 18"/>
          <p:cNvSpPr txBox="1"/>
          <p:nvPr/>
        </p:nvSpPr>
        <p:spPr>
          <a:xfrm>
            <a:off x="4263009" y="5945225"/>
            <a:ext cx="162433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CC"/>
                </a:solidFill>
                <a:latin typeface="Times New Roman"/>
                <a:cs typeface="Times New Roman"/>
              </a:rPr>
              <a:t>Cyst or</a:t>
            </a:r>
            <a:r>
              <a:rPr sz="1800" spc="-110" dirty="0">
                <a:solidFill>
                  <a:srgbClr val="0000CC"/>
                </a:solidFill>
                <a:latin typeface="Times New Roman"/>
                <a:cs typeface="Times New Roman"/>
              </a:rPr>
              <a:t> </a:t>
            </a:r>
            <a:r>
              <a:rPr sz="1800" dirty="0">
                <a:solidFill>
                  <a:srgbClr val="0000CC"/>
                </a:solidFill>
                <a:latin typeface="Times New Roman"/>
                <a:cs typeface="Times New Roman"/>
              </a:rPr>
              <a:t>neoplasm</a:t>
            </a:r>
            <a:endParaRPr sz="1800">
              <a:latin typeface="Times New Roman"/>
              <a:cs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140" y="709930"/>
            <a:ext cx="8074659" cy="940435"/>
          </a:xfrm>
          <a:prstGeom prst="rect">
            <a:avLst/>
          </a:prstGeom>
        </p:spPr>
        <p:txBody>
          <a:bodyPr vert="horz" wrap="square" lIns="0" tIns="13335" rIns="0" bIns="0" rtlCol="0">
            <a:spAutoFit/>
          </a:bodyPr>
          <a:lstStyle/>
          <a:p>
            <a:pPr marL="286385" marR="5080" indent="-274320" algn="just">
              <a:lnSpc>
                <a:spcPct val="100000"/>
              </a:lnSpc>
              <a:spcBef>
                <a:spcPts val="105"/>
              </a:spcBef>
            </a:pPr>
            <a:r>
              <a:rPr b="1" dirty="0">
                <a:solidFill>
                  <a:srgbClr val="FFFF00"/>
                </a:solidFill>
                <a:latin typeface="Times New Roman"/>
                <a:cs typeface="Times New Roman"/>
              </a:rPr>
              <a:t>3) </a:t>
            </a:r>
            <a:r>
              <a:rPr b="1" i="1" spc="-5" dirty="0">
                <a:solidFill>
                  <a:srgbClr val="FFFF00"/>
                </a:solidFill>
                <a:latin typeface="Times New Roman"/>
                <a:cs typeface="Times New Roman"/>
              </a:rPr>
              <a:t>Mendelian theory: </a:t>
            </a:r>
            <a:r>
              <a:rPr spc="-5" dirty="0"/>
              <a:t>Heredity is most </a:t>
            </a:r>
            <a:r>
              <a:rPr spc="-10" dirty="0"/>
              <a:t>common </a:t>
            </a:r>
            <a:r>
              <a:rPr spc="-5" dirty="0"/>
              <a:t>cause. The </a:t>
            </a:r>
            <a:r>
              <a:rPr i="1" spc="-10" dirty="0">
                <a:latin typeface="Times New Roman"/>
                <a:cs typeface="Times New Roman"/>
              </a:rPr>
              <a:t>hereditary  </a:t>
            </a:r>
            <a:r>
              <a:rPr i="1" spc="-5" dirty="0">
                <a:latin typeface="Times New Roman"/>
                <a:cs typeface="Times New Roman"/>
              </a:rPr>
              <a:t>transmission of small jaws </a:t>
            </a:r>
            <a:r>
              <a:rPr i="1" dirty="0">
                <a:latin typeface="Times New Roman"/>
                <a:cs typeface="Times New Roman"/>
              </a:rPr>
              <a:t>and </a:t>
            </a:r>
            <a:r>
              <a:rPr i="1" spc="-20" dirty="0">
                <a:latin typeface="Times New Roman"/>
                <a:cs typeface="Times New Roman"/>
              </a:rPr>
              <a:t>large </a:t>
            </a:r>
            <a:r>
              <a:rPr i="1" spc="-5" dirty="0">
                <a:latin typeface="Times New Roman"/>
                <a:cs typeface="Times New Roman"/>
              </a:rPr>
              <a:t>teeth </a:t>
            </a:r>
            <a:r>
              <a:rPr i="1" spc="-25" dirty="0">
                <a:latin typeface="Times New Roman"/>
                <a:cs typeface="Times New Roman"/>
              </a:rPr>
              <a:t>from </a:t>
            </a:r>
            <a:r>
              <a:rPr i="1" spc="-15" dirty="0">
                <a:latin typeface="Times New Roman"/>
                <a:cs typeface="Times New Roman"/>
              </a:rPr>
              <a:t>parents </a:t>
            </a:r>
            <a:r>
              <a:rPr i="1" spc="-5" dirty="0">
                <a:latin typeface="Times New Roman"/>
                <a:cs typeface="Times New Roman"/>
              </a:rPr>
              <a:t>to siblings. </a:t>
            </a:r>
            <a:r>
              <a:rPr spc="-5" dirty="0"/>
              <a:t>This  </a:t>
            </a:r>
            <a:r>
              <a:rPr spc="-10" dirty="0"/>
              <a:t>may </a:t>
            </a:r>
            <a:r>
              <a:rPr dirty="0"/>
              <a:t>be </a:t>
            </a:r>
            <a:r>
              <a:rPr spc="-5" dirty="0"/>
              <a:t>important </a:t>
            </a:r>
            <a:r>
              <a:rPr dirty="0"/>
              <a:t>etiological factor </a:t>
            </a:r>
            <a:r>
              <a:rPr spc="-5" dirty="0"/>
              <a:t>in </a:t>
            </a:r>
            <a:r>
              <a:rPr dirty="0"/>
              <a:t>the occurrence of</a:t>
            </a:r>
            <a:r>
              <a:rPr spc="-145" dirty="0"/>
              <a:t> </a:t>
            </a:r>
            <a:r>
              <a:rPr spc="-5" dirty="0"/>
              <a:t>impaction.</a:t>
            </a:r>
          </a:p>
        </p:txBody>
      </p:sp>
      <p:sp>
        <p:nvSpPr>
          <p:cNvPr id="3" name="object 3"/>
          <p:cNvSpPr txBox="1"/>
          <p:nvPr/>
        </p:nvSpPr>
        <p:spPr>
          <a:xfrm>
            <a:off x="612140" y="2462911"/>
            <a:ext cx="8074025" cy="940435"/>
          </a:xfrm>
          <a:prstGeom prst="rect">
            <a:avLst/>
          </a:prstGeom>
        </p:spPr>
        <p:txBody>
          <a:bodyPr vert="horz" wrap="square" lIns="0" tIns="13335" rIns="0" bIns="0" rtlCol="0">
            <a:spAutoFit/>
          </a:bodyPr>
          <a:lstStyle/>
          <a:p>
            <a:pPr marL="286385" marR="5080" indent="-274320" algn="just">
              <a:lnSpc>
                <a:spcPct val="100000"/>
              </a:lnSpc>
              <a:spcBef>
                <a:spcPts val="105"/>
              </a:spcBef>
            </a:pPr>
            <a:r>
              <a:rPr sz="2000" b="1" i="1" spc="-5" dirty="0">
                <a:solidFill>
                  <a:srgbClr val="FFFF00"/>
                </a:solidFill>
                <a:latin typeface="Times New Roman"/>
                <a:cs typeface="Times New Roman"/>
              </a:rPr>
              <a:t>4)Pathological theory: </a:t>
            </a:r>
            <a:r>
              <a:rPr sz="2000" spc="-5" dirty="0">
                <a:solidFill>
                  <a:srgbClr val="0000CC"/>
                </a:solidFill>
                <a:latin typeface="Times New Roman"/>
                <a:cs typeface="Times New Roman"/>
              </a:rPr>
              <a:t>Chronic infections </a:t>
            </a:r>
            <a:r>
              <a:rPr sz="2000" spc="-10" dirty="0">
                <a:solidFill>
                  <a:srgbClr val="0000CC"/>
                </a:solidFill>
                <a:latin typeface="Times New Roman"/>
                <a:cs typeface="Times New Roman"/>
              </a:rPr>
              <a:t>affecting </a:t>
            </a:r>
            <a:r>
              <a:rPr sz="2000" spc="-5" dirty="0">
                <a:solidFill>
                  <a:srgbClr val="0000CC"/>
                </a:solidFill>
                <a:latin typeface="Times New Roman"/>
                <a:cs typeface="Times New Roman"/>
              </a:rPr>
              <a:t>an individual </a:t>
            </a:r>
            <a:r>
              <a:rPr sz="2000" spc="-10" dirty="0">
                <a:solidFill>
                  <a:srgbClr val="0000CC"/>
                </a:solidFill>
                <a:latin typeface="Times New Roman"/>
                <a:cs typeface="Times New Roman"/>
              </a:rPr>
              <a:t>may </a:t>
            </a:r>
            <a:r>
              <a:rPr sz="2000" spc="-5" dirty="0">
                <a:solidFill>
                  <a:srgbClr val="0000CC"/>
                </a:solidFill>
                <a:latin typeface="Times New Roman"/>
                <a:cs typeface="Times New Roman"/>
              </a:rPr>
              <a:t>bring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condensation </a:t>
            </a:r>
            <a:r>
              <a:rPr sz="2000" dirty="0">
                <a:solidFill>
                  <a:srgbClr val="0000CC"/>
                </a:solidFill>
                <a:latin typeface="Times New Roman"/>
                <a:cs typeface="Times New Roman"/>
              </a:rPr>
              <a:t>of </a:t>
            </a:r>
            <a:r>
              <a:rPr sz="2000" spc="-5" dirty="0">
                <a:solidFill>
                  <a:srgbClr val="0000CC"/>
                </a:solidFill>
                <a:latin typeface="Times New Roman"/>
                <a:cs typeface="Times New Roman"/>
              </a:rPr>
              <a:t>osseous </a:t>
            </a:r>
            <a:r>
              <a:rPr sz="2000" spc="-10" dirty="0">
                <a:solidFill>
                  <a:srgbClr val="0000CC"/>
                </a:solidFill>
                <a:latin typeface="Times New Roman"/>
                <a:cs typeface="Times New Roman"/>
              </a:rPr>
              <a:t>tissue </a:t>
            </a:r>
            <a:r>
              <a:rPr sz="2000" spc="-5" dirty="0">
                <a:solidFill>
                  <a:srgbClr val="0000CC"/>
                </a:solidFill>
                <a:latin typeface="Times New Roman"/>
                <a:cs typeface="Times New Roman"/>
              </a:rPr>
              <a:t>further preventing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growth </a:t>
            </a:r>
            <a:r>
              <a:rPr sz="2000" dirty="0">
                <a:solidFill>
                  <a:srgbClr val="0000CC"/>
                </a:solidFill>
                <a:latin typeface="Times New Roman"/>
                <a:cs typeface="Times New Roman"/>
              </a:rPr>
              <a:t>and  development of the</a:t>
            </a:r>
            <a:r>
              <a:rPr sz="2000" spc="-75" dirty="0">
                <a:solidFill>
                  <a:srgbClr val="0000CC"/>
                </a:solidFill>
                <a:latin typeface="Times New Roman"/>
                <a:cs typeface="Times New Roman"/>
              </a:rPr>
              <a:t> </a:t>
            </a:r>
            <a:r>
              <a:rPr sz="2000" dirty="0">
                <a:solidFill>
                  <a:srgbClr val="0000CC"/>
                </a:solidFill>
                <a:latin typeface="Times New Roman"/>
                <a:cs typeface="Times New Roman"/>
              </a:rPr>
              <a:t>jaws.</a:t>
            </a:r>
            <a:endParaRPr sz="2000">
              <a:latin typeface="Times New Roman"/>
              <a:cs typeface="Times New Roman"/>
            </a:endParaRPr>
          </a:p>
        </p:txBody>
      </p:sp>
      <p:sp>
        <p:nvSpPr>
          <p:cNvPr id="4" name="object 4"/>
          <p:cNvSpPr txBox="1"/>
          <p:nvPr/>
        </p:nvSpPr>
        <p:spPr>
          <a:xfrm>
            <a:off x="612140" y="4596765"/>
            <a:ext cx="8072755" cy="1017269"/>
          </a:xfrm>
          <a:prstGeom prst="rect">
            <a:avLst/>
          </a:prstGeom>
        </p:spPr>
        <p:txBody>
          <a:bodyPr vert="horz" wrap="square" lIns="0" tIns="12700" rIns="0" bIns="0" rtlCol="0">
            <a:spAutoFit/>
          </a:bodyPr>
          <a:lstStyle/>
          <a:p>
            <a:pPr marL="286385" marR="5080" indent="-274320">
              <a:lnSpc>
                <a:spcPct val="100000"/>
              </a:lnSpc>
              <a:spcBef>
                <a:spcPts val="100"/>
              </a:spcBef>
            </a:pPr>
            <a:r>
              <a:rPr sz="2000" b="1" i="1" dirty="0">
                <a:solidFill>
                  <a:srgbClr val="FFFF00"/>
                </a:solidFill>
                <a:latin typeface="Times New Roman"/>
                <a:cs typeface="Times New Roman"/>
              </a:rPr>
              <a:t>5)Endocrinal </a:t>
            </a:r>
            <a:r>
              <a:rPr sz="2000" b="1" i="1" spc="-5" dirty="0">
                <a:solidFill>
                  <a:srgbClr val="FFFF00"/>
                </a:solidFill>
                <a:latin typeface="Times New Roman"/>
                <a:cs typeface="Times New Roman"/>
              </a:rPr>
              <a:t>theory: </a:t>
            </a:r>
            <a:r>
              <a:rPr sz="2000" spc="-5" dirty="0">
                <a:solidFill>
                  <a:srgbClr val="0000CC"/>
                </a:solidFill>
                <a:latin typeface="Times New Roman"/>
                <a:cs typeface="Times New Roman"/>
              </a:rPr>
              <a:t>Increase or </a:t>
            </a:r>
            <a:r>
              <a:rPr sz="2000" dirty="0">
                <a:solidFill>
                  <a:srgbClr val="0000CC"/>
                </a:solidFill>
                <a:latin typeface="Times New Roman"/>
                <a:cs typeface="Times New Roman"/>
              </a:rPr>
              <a:t>decrease </a:t>
            </a:r>
            <a:r>
              <a:rPr sz="2000" spc="-10" dirty="0">
                <a:solidFill>
                  <a:srgbClr val="0000CC"/>
                </a:solidFill>
                <a:latin typeface="Times New Roman"/>
                <a:cs typeface="Times New Roman"/>
              </a:rPr>
              <a:t>in </a:t>
            </a:r>
            <a:r>
              <a:rPr sz="2000" spc="-5" dirty="0">
                <a:solidFill>
                  <a:srgbClr val="0000CC"/>
                </a:solidFill>
                <a:latin typeface="Times New Roman"/>
                <a:cs typeface="Times New Roman"/>
              </a:rPr>
              <a:t>growth hormone secretion </a:t>
            </a:r>
            <a:r>
              <a:rPr sz="2000" spc="-10" dirty="0">
                <a:solidFill>
                  <a:srgbClr val="0000CC"/>
                </a:solidFill>
                <a:latin typeface="Times New Roman"/>
                <a:cs typeface="Times New Roman"/>
              </a:rPr>
              <a:t>may  </a:t>
            </a:r>
            <a:r>
              <a:rPr sz="2000" spc="-5" dirty="0">
                <a:solidFill>
                  <a:srgbClr val="0000CC"/>
                </a:solidFill>
                <a:latin typeface="Times New Roman"/>
                <a:cs typeface="Times New Roman"/>
              </a:rPr>
              <a:t>affect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size </a:t>
            </a:r>
            <a:r>
              <a:rPr sz="2000" dirty="0">
                <a:solidFill>
                  <a:srgbClr val="0000CC"/>
                </a:solidFill>
                <a:latin typeface="Times New Roman"/>
                <a:cs typeface="Times New Roman"/>
              </a:rPr>
              <a:t>of the</a:t>
            </a:r>
            <a:r>
              <a:rPr sz="2000" spc="-80" dirty="0">
                <a:solidFill>
                  <a:srgbClr val="0000CC"/>
                </a:solidFill>
                <a:latin typeface="Times New Roman"/>
                <a:cs typeface="Times New Roman"/>
              </a:rPr>
              <a:t> </a:t>
            </a:r>
            <a:r>
              <a:rPr sz="2000" dirty="0">
                <a:solidFill>
                  <a:srgbClr val="0000CC"/>
                </a:solidFill>
                <a:latin typeface="Times New Roman"/>
                <a:cs typeface="Times New Roman"/>
              </a:rPr>
              <a:t>jaws.</a:t>
            </a:r>
            <a:endParaRPr sz="2000">
              <a:latin typeface="Times New Roman"/>
              <a:cs typeface="Times New Roman"/>
            </a:endParaRPr>
          </a:p>
          <a:p>
            <a:pPr marL="12700">
              <a:lnSpc>
                <a:spcPct val="100000"/>
              </a:lnSpc>
              <a:spcBef>
                <a:spcPts val="605"/>
              </a:spcBef>
            </a:pPr>
            <a:r>
              <a:rPr sz="2000" dirty="0">
                <a:solidFill>
                  <a:srgbClr val="0000CC"/>
                </a:solidFill>
                <a:latin typeface="Times New Roman"/>
                <a:cs typeface="Times New Roman"/>
              </a:rPr>
              <a:t>.</a:t>
            </a:r>
            <a:endParaRPr sz="2000">
              <a:latin typeface="Times New Roman"/>
              <a:cs typeface="Times New Roman"/>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6279" y="1411986"/>
            <a:ext cx="938149" cy="9381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86279" y="1411986"/>
            <a:ext cx="938530" cy="938530"/>
          </a:xfrm>
          <a:custGeom>
            <a:avLst/>
            <a:gdLst/>
            <a:ahLst/>
            <a:cxnLst/>
            <a:rect l="l" t="t" r="r" b="b"/>
            <a:pathLst>
              <a:path w="938530" h="938530">
                <a:moveTo>
                  <a:pt x="0" y="156337"/>
                </a:moveTo>
                <a:lnTo>
                  <a:pt x="7969" y="106915"/>
                </a:lnTo>
                <a:lnTo>
                  <a:pt x="30167" y="63998"/>
                </a:lnTo>
                <a:lnTo>
                  <a:pt x="64026" y="30158"/>
                </a:lnTo>
                <a:lnTo>
                  <a:pt x="106980" y="7968"/>
                </a:lnTo>
                <a:lnTo>
                  <a:pt x="156463" y="0"/>
                </a:lnTo>
                <a:lnTo>
                  <a:pt x="781812" y="0"/>
                </a:lnTo>
                <a:lnTo>
                  <a:pt x="831233" y="7968"/>
                </a:lnTo>
                <a:lnTo>
                  <a:pt x="874150" y="30158"/>
                </a:lnTo>
                <a:lnTo>
                  <a:pt x="907990" y="63998"/>
                </a:lnTo>
                <a:lnTo>
                  <a:pt x="930180" y="106915"/>
                </a:lnTo>
                <a:lnTo>
                  <a:pt x="938149" y="156337"/>
                </a:lnTo>
                <a:lnTo>
                  <a:pt x="938149" y="781685"/>
                </a:lnTo>
                <a:lnTo>
                  <a:pt x="930180" y="831119"/>
                </a:lnTo>
                <a:lnTo>
                  <a:pt x="907990" y="874067"/>
                </a:lnTo>
                <a:lnTo>
                  <a:pt x="874150" y="907945"/>
                </a:lnTo>
                <a:lnTo>
                  <a:pt x="831233" y="930167"/>
                </a:lnTo>
                <a:lnTo>
                  <a:pt x="781812" y="938149"/>
                </a:lnTo>
                <a:lnTo>
                  <a:pt x="156463" y="938149"/>
                </a:lnTo>
                <a:lnTo>
                  <a:pt x="106980" y="930167"/>
                </a:lnTo>
                <a:lnTo>
                  <a:pt x="64026" y="907945"/>
                </a:lnTo>
                <a:lnTo>
                  <a:pt x="30167" y="874067"/>
                </a:lnTo>
                <a:lnTo>
                  <a:pt x="7969" y="831119"/>
                </a:lnTo>
                <a:lnTo>
                  <a:pt x="0" y="781685"/>
                </a:lnTo>
                <a:lnTo>
                  <a:pt x="0" y="156337"/>
                </a:lnTo>
                <a:close/>
              </a:path>
            </a:pathLst>
          </a:custGeom>
          <a:ln w="3810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3778377" y="1684147"/>
            <a:ext cx="2581275" cy="330835"/>
          </a:xfrm>
          <a:prstGeom prst="rect">
            <a:avLst/>
          </a:prstGeom>
        </p:spPr>
        <p:txBody>
          <a:bodyPr vert="horz" wrap="square" lIns="0" tIns="13335" rIns="0" bIns="0" rtlCol="0">
            <a:spAutoFit/>
          </a:bodyPr>
          <a:lstStyle/>
          <a:p>
            <a:pPr marL="12700">
              <a:lnSpc>
                <a:spcPct val="100000"/>
              </a:lnSpc>
              <a:spcBef>
                <a:spcPts val="105"/>
              </a:spcBef>
            </a:pPr>
            <a:r>
              <a:rPr spc="60" dirty="0"/>
              <a:t>Dilaceration </a:t>
            </a:r>
            <a:r>
              <a:rPr spc="15" dirty="0"/>
              <a:t>of </a:t>
            </a:r>
            <a:r>
              <a:rPr spc="125" dirty="0"/>
              <a:t>the</a:t>
            </a:r>
            <a:r>
              <a:rPr spc="-300" dirty="0"/>
              <a:t> </a:t>
            </a:r>
            <a:r>
              <a:rPr spc="95" dirty="0"/>
              <a:t>root</a:t>
            </a:r>
          </a:p>
        </p:txBody>
      </p:sp>
      <p:sp>
        <p:nvSpPr>
          <p:cNvPr id="5" name="object 5"/>
          <p:cNvSpPr/>
          <p:nvPr/>
        </p:nvSpPr>
        <p:spPr>
          <a:xfrm>
            <a:off x="1986279" y="2462657"/>
            <a:ext cx="938149" cy="93814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986279" y="2462657"/>
            <a:ext cx="938530" cy="938530"/>
          </a:xfrm>
          <a:custGeom>
            <a:avLst/>
            <a:gdLst/>
            <a:ahLst/>
            <a:cxnLst/>
            <a:rect l="l" t="t" r="r" b="b"/>
            <a:pathLst>
              <a:path w="938530" h="938529">
                <a:moveTo>
                  <a:pt x="0" y="156463"/>
                </a:moveTo>
                <a:lnTo>
                  <a:pt x="7969" y="107029"/>
                </a:lnTo>
                <a:lnTo>
                  <a:pt x="30167" y="64081"/>
                </a:lnTo>
                <a:lnTo>
                  <a:pt x="64026" y="30203"/>
                </a:lnTo>
                <a:lnTo>
                  <a:pt x="106980" y="7981"/>
                </a:lnTo>
                <a:lnTo>
                  <a:pt x="156463" y="0"/>
                </a:lnTo>
                <a:lnTo>
                  <a:pt x="781812" y="0"/>
                </a:lnTo>
                <a:lnTo>
                  <a:pt x="831233" y="7981"/>
                </a:lnTo>
                <a:lnTo>
                  <a:pt x="874150" y="30203"/>
                </a:lnTo>
                <a:lnTo>
                  <a:pt x="907990" y="64081"/>
                </a:lnTo>
                <a:lnTo>
                  <a:pt x="930180" y="107029"/>
                </a:lnTo>
                <a:lnTo>
                  <a:pt x="938149" y="156463"/>
                </a:lnTo>
                <a:lnTo>
                  <a:pt x="938149" y="781812"/>
                </a:lnTo>
                <a:lnTo>
                  <a:pt x="930180" y="831233"/>
                </a:lnTo>
                <a:lnTo>
                  <a:pt x="907990" y="874150"/>
                </a:lnTo>
                <a:lnTo>
                  <a:pt x="874150" y="907990"/>
                </a:lnTo>
                <a:lnTo>
                  <a:pt x="831233" y="930180"/>
                </a:lnTo>
                <a:lnTo>
                  <a:pt x="781812" y="938148"/>
                </a:lnTo>
                <a:lnTo>
                  <a:pt x="156463" y="938148"/>
                </a:lnTo>
                <a:lnTo>
                  <a:pt x="106980" y="930180"/>
                </a:lnTo>
                <a:lnTo>
                  <a:pt x="64026" y="907990"/>
                </a:lnTo>
                <a:lnTo>
                  <a:pt x="30167" y="874150"/>
                </a:lnTo>
                <a:lnTo>
                  <a:pt x="7969" y="831233"/>
                </a:lnTo>
                <a:lnTo>
                  <a:pt x="0" y="781812"/>
                </a:lnTo>
                <a:lnTo>
                  <a:pt x="0" y="156463"/>
                </a:lnTo>
                <a:close/>
              </a:path>
            </a:pathLst>
          </a:custGeom>
          <a:ln w="38099">
            <a:solidFill>
              <a:srgbClr val="FFFFFF"/>
            </a:solidFill>
          </a:ln>
        </p:spPr>
        <p:txBody>
          <a:bodyPr wrap="square" lIns="0" tIns="0" rIns="0" bIns="0" rtlCol="0"/>
          <a:lstStyle/>
          <a:p>
            <a:endParaRPr/>
          </a:p>
        </p:txBody>
      </p:sp>
      <p:sp>
        <p:nvSpPr>
          <p:cNvPr id="7" name="object 7"/>
          <p:cNvSpPr/>
          <p:nvPr/>
        </p:nvSpPr>
        <p:spPr>
          <a:xfrm>
            <a:off x="2905125" y="1362075"/>
            <a:ext cx="4314825" cy="213360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986279" y="3513454"/>
            <a:ext cx="938149" cy="93814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986279" y="3513454"/>
            <a:ext cx="938530" cy="938530"/>
          </a:xfrm>
          <a:custGeom>
            <a:avLst/>
            <a:gdLst/>
            <a:ahLst/>
            <a:cxnLst/>
            <a:rect l="l" t="t" r="r" b="b"/>
            <a:pathLst>
              <a:path w="938530" h="938529">
                <a:moveTo>
                  <a:pt x="0" y="156337"/>
                </a:moveTo>
                <a:lnTo>
                  <a:pt x="7969" y="106915"/>
                </a:lnTo>
                <a:lnTo>
                  <a:pt x="30167" y="63998"/>
                </a:lnTo>
                <a:lnTo>
                  <a:pt x="64026" y="30158"/>
                </a:lnTo>
                <a:lnTo>
                  <a:pt x="106980" y="7968"/>
                </a:lnTo>
                <a:lnTo>
                  <a:pt x="156463" y="0"/>
                </a:lnTo>
                <a:lnTo>
                  <a:pt x="781812" y="0"/>
                </a:lnTo>
                <a:lnTo>
                  <a:pt x="831233" y="7968"/>
                </a:lnTo>
                <a:lnTo>
                  <a:pt x="874150" y="30158"/>
                </a:lnTo>
                <a:lnTo>
                  <a:pt x="907990" y="63998"/>
                </a:lnTo>
                <a:lnTo>
                  <a:pt x="930180" y="106915"/>
                </a:lnTo>
                <a:lnTo>
                  <a:pt x="938149" y="156337"/>
                </a:lnTo>
                <a:lnTo>
                  <a:pt x="938149" y="781812"/>
                </a:lnTo>
                <a:lnTo>
                  <a:pt x="930180" y="831233"/>
                </a:lnTo>
                <a:lnTo>
                  <a:pt x="907990" y="874150"/>
                </a:lnTo>
                <a:lnTo>
                  <a:pt x="874150" y="907990"/>
                </a:lnTo>
                <a:lnTo>
                  <a:pt x="831233" y="930180"/>
                </a:lnTo>
                <a:lnTo>
                  <a:pt x="781812" y="938149"/>
                </a:lnTo>
                <a:lnTo>
                  <a:pt x="156463" y="938149"/>
                </a:lnTo>
                <a:lnTo>
                  <a:pt x="106980" y="930180"/>
                </a:lnTo>
                <a:lnTo>
                  <a:pt x="64026" y="907990"/>
                </a:lnTo>
                <a:lnTo>
                  <a:pt x="30167" y="874150"/>
                </a:lnTo>
                <a:lnTo>
                  <a:pt x="7969" y="831233"/>
                </a:lnTo>
                <a:lnTo>
                  <a:pt x="0" y="781812"/>
                </a:lnTo>
                <a:lnTo>
                  <a:pt x="0" y="156337"/>
                </a:lnTo>
                <a:close/>
              </a:path>
            </a:pathLst>
          </a:custGeom>
          <a:ln w="38100">
            <a:solidFill>
              <a:srgbClr val="FFFFFF"/>
            </a:solidFill>
          </a:ln>
        </p:spPr>
        <p:txBody>
          <a:bodyPr wrap="square" lIns="0" tIns="0" rIns="0" bIns="0" rtlCol="0"/>
          <a:lstStyle/>
          <a:p>
            <a:endParaRPr/>
          </a:p>
        </p:txBody>
      </p:sp>
      <p:sp>
        <p:nvSpPr>
          <p:cNvPr id="10" name="object 10"/>
          <p:cNvSpPr/>
          <p:nvPr/>
        </p:nvSpPr>
        <p:spPr>
          <a:xfrm>
            <a:off x="1986279" y="4564253"/>
            <a:ext cx="938149" cy="93814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986279" y="4564253"/>
            <a:ext cx="938530" cy="938530"/>
          </a:xfrm>
          <a:custGeom>
            <a:avLst/>
            <a:gdLst/>
            <a:ahLst/>
            <a:cxnLst/>
            <a:rect l="l" t="t" r="r" b="b"/>
            <a:pathLst>
              <a:path w="938530" h="938529">
                <a:moveTo>
                  <a:pt x="0" y="156337"/>
                </a:moveTo>
                <a:lnTo>
                  <a:pt x="7969" y="106915"/>
                </a:lnTo>
                <a:lnTo>
                  <a:pt x="30167" y="63998"/>
                </a:lnTo>
                <a:lnTo>
                  <a:pt x="64026" y="30158"/>
                </a:lnTo>
                <a:lnTo>
                  <a:pt x="106980" y="7968"/>
                </a:lnTo>
                <a:lnTo>
                  <a:pt x="156463" y="0"/>
                </a:lnTo>
                <a:lnTo>
                  <a:pt x="781812" y="0"/>
                </a:lnTo>
                <a:lnTo>
                  <a:pt x="831233" y="7968"/>
                </a:lnTo>
                <a:lnTo>
                  <a:pt x="874150" y="30158"/>
                </a:lnTo>
                <a:lnTo>
                  <a:pt x="907990" y="63998"/>
                </a:lnTo>
                <a:lnTo>
                  <a:pt x="930180" y="106915"/>
                </a:lnTo>
                <a:lnTo>
                  <a:pt x="938149" y="156337"/>
                </a:lnTo>
                <a:lnTo>
                  <a:pt x="938149" y="781685"/>
                </a:lnTo>
                <a:lnTo>
                  <a:pt x="930180" y="831119"/>
                </a:lnTo>
                <a:lnTo>
                  <a:pt x="907990" y="874067"/>
                </a:lnTo>
                <a:lnTo>
                  <a:pt x="874150" y="907945"/>
                </a:lnTo>
                <a:lnTo>
                  <a:pt x="831233" y="930167"/>
                </a:lnTo>
                <a:lnTo>
                  <a:pt x="781812" y="938149"/>
                </a:lnTo>
                <a:lnTo>
                  <a:pt x="156463" y="938149"/>
                </a:lnTo>
                <a:lnTo>
                  <a:pt x="106980" y="930167"/>
                </a:lnTo>
                <a:lnTo>
                  <a:pt x="64026" y="907945"/>
                </a:lnTo>
                <a:lnTo>
                  <a:pt x="30167" y="874067"/>
                </a:lnTo>
                <a:lnTo>
                  <a:pt x="7969" y="831119"/>
                </a:lnTo>
                <a:lnTo>
                  <a:pt x="0" y="781685"/>
                </a:lnTo>
                <a:lnTo>
                  <a:pt x="0" y="156337"/>
                </a:lnTo>
                <a:close/>
              </a:path>
            </a:pathLst>
          </a:custGeom>
          <a:ln w="38100">
            <a:solidFill>
              <a:srgbClr val="FFFFFF"/>
            </a:solidFill>
          </a:ln>
        </p:spPr>
        <p:txBody>
          <a:bodyPr wrap="square" lIns="0" tIns="0" rIns="0" bIns="0" rtlCol="0"/>
          <a:lstStyle/>
          <a:p>
            <a:endParaRPr/>
          </a:p>
        </p:txBody>
      </p:sp>
      <p:sp>
        <p:nvSpPr>
          <p:cNvPr id="12" name="object 12"/>
          <p:cNvSpPr/>
          <p:nvPr/>
        </p:nvSpPr>
        <p:spPr>
          <a:xfrm>
            <a:off x="1986279" y="5614949"/>
            <a:ext cx="938149" cy="938174"/>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986279" y="5614949"/>
            <a:ext cx="938530" cy="938530"/>
          </a:xfrm>
          <a:custGeom>
            <a:avLst/>
            <a:gdLst/>
            <a:ahLst/>
            <a:cxnLst/>
            <a:rect l="l" t="t" r="r" b="b"/>
            <a:pathLst>
              <a:path w="938530" h="938529">
                <a:moveTo>
                  <a:pt x="0" y="156387"/>
                </a:moveTo>
                <a:lnTo>
                  <a:pt x="7969" y="106956"/>
                </a:lnTo>
                <a:lnTo>
                  <a:pt x="30167" y="64026"/>
                </a:lnTo>
                <a:lnTo>
                  <a:pt x="64026" y="30173"/>
                </a:lnTo>
                <a:lnTo>
                  <a:pt x="106980" y="7972"/>
                </a:lnTo>
                <a:lnTo>
                  <a:pt x="156463" y="0"/>
                </a:lnTo>
                <a:lnTo>
                  <a:pt x="781812" y="0"/>
                </a:lnTo>
                <a:lnTo>
                  <a:pt x="831233" y="7972"/>
                </a:lnTo>
                <a:lnTo>
                  <a:pt x="874150" y="30173"/>
                </a:lnTo>
                <a:lnTo>
                  <a:pt x="907990" y="64026"/>
                </a:lnTo>
                <a:lnTo>
                  <a:pt x="930180" y="106956"/>
                </a:lnTo>
                <a:lnTo>
                  <a:pt x="938149" y="156387"/>
                </a:lnTo>
                <a:lnTo>
                  <a:pt x="938149" y="781773"/>
                </a:lnTo>
                <a:lnTo>
                  <a:pt x="930180" y="831206"/>
                </a:lnTo>
                <a:lnTo>
                  <a:pt x="907990" y="874139"/>
                </a:lnTo>
                <a:lnTo>
                  <a:pt x="874150" y="907996"/>
                </a:lnTo>
                <a:lnTo>
                  <a:pt x="831233" y="930200"/>
                </a:lnTo>
                <a:lnTo>
                  <a:pt x="781812" y="938174"/>
                </a:lnTo>
                <a:lnTo>
                  <a:pt x="156463" y="938174"/>
                </a:lnTo>
                <a:lnTo>
                  <a:pt x="106980" y="930200"/>
                </a:lnTo>
                <a:lnTo>
                  <a:pt x="64026" y="907996"/>
                </a:lnTo>
                <a:lnTo>
                  <a:pt x="30167" y="874139"/>
                </a:lnTo>
                <a:lnTo>
                  <a:pt x="7969" y="831206"/>
                </a:lnTo>
                <a:lnTo>
                  <a:pt x="0" y="781773"/>
                </a:lnTo>
                <a:lnTo>
                  <a:pt x="0" y="156387"/>
                </a:lnTo>
                <a:close/>
              </a:path>
            </a:pathLst>
          </a:custGeom>
          <a:ln w="38100">
            <a:solidFill>
              <a:srgbClr val="FFFFFF"/>
            </a:solidFill>
          </a:ln>
        </p:spPr>
        <p:txBody>
          <a:bodyPr wrap="square" lIns="0" tIns="0" rIns="0" bIns="0" rtlCol="0"/>
          <a:lstStyle/>
          <a:p>
            <a:endParaRPr/>
          </a:p>
        </p:txBody>
      </p:sp>
      <p:sp>
        <p:nvSpPr>
          <p:cNvPr id="14" name="object 14"/>
          <p:cNvSpPr/>
          <p:nvPr/>
        </p:nvSpPr>
        <p:spPr>
          <a:xfrm>
            <a:off x="2905125" y="3467100"/>
            <a:ext cx="4314825" cy="3181350"/>
          </a:xfrm>
          <a:prstGeom prst="rect">
            <a:avLst/>
          </a:prstGeom>
          <a:blipFill>
            <a:blip r:embed="rId8" cstate="print"/>
            <a:stretch>
              <a:fillRect/>
            </a:stretch>
          </a:blipFill>
        </p:spPr>
        <p:txBody>
          <a:bodyPr wrap="square" lIns="0" tIns="0" rIns="0" bIns="0" rtlCol="0"/>
          <a:lstStyle/>
          <a:p>
            <a:endParaRPr/>
          </a:p>
        </p:txBody>
      </p:sp>
      <p:sp>
        <p:nvSpPr>
          <p:cNvPr id="15" name="object 15"/>
          <p:cNvSpPr txBox="1"/>
          <p:nvPr/>
        </p:nvSpPr>
        <p:spPr>
          <a:xfrm>
            <a:off x="3503803" y="2596972"/>
            <a:ext cx="3130550" cy="3621404"/>
          </a:xfrm>
          <a:prstGeom prst="rect">
            <a:avLst/>
          </a:prstGeom>
        </p:spPr>
        <p:txBody>
          <a:bodyPr vert="horz" wrap="square" lIns="0" tIns="13335" rIns="0" bIns="0" rtlCol="0">
            <a:spAutoFit/>
          </a:bodyPr>
          <a:lstStyle/>
          <a:p>
            <a:pPr marL="52069">
              <a:lnSpc>
                <a:spcPts val="2280"/>
              </a:lnSpc>
              <a:spcBef>
                <a:spcPts val="105"/>
              </a:spcBef>
            </a:pPr>
            <a:r>
              <a:rPr sz="2000" spc="45" dirty="0">
                <a:solidFill>
                  <a:srgbClr val="0000CC"/>
                </a:solidFill>
                <a:latin typeface="Times New Roman"/>
                <a:cs typeface="Times New Roman"/>
              </a:rPr>
              <a:t>Absence </a:t>
            </a:r>
            <a:r>
              <a:rPr sz="2000" spc="15" dirty="0">
                <a:solidFill>
                  <a:srgbClr val="0000CC"/>
                </a:solidFill>
                <a:latin typeface="Times New Roman"/>
                <a:cs typeface="Times New Roman"/>
              </a:rPr>
              <a:t>of </a:t>
            </a:r>
            <a:r>
              <a:rPr sz="2000" spc="40" dirty="0">
                <a:solidFill>
                  <a:srgbClr val="0000CC"/>
                </a:solidFill>
                <a:latin typeface="Times New Roman"/>
                <a:cs typeface="Times New Roman"/>
              </a:rPr>
              <a:t>maxillary</a:t>
            </a:r>
            <a:r>
              <a:rPr sz="2000" spc="-225" dirty="0">
                <a:solidFill>
                  <a:srgbClr val="0000CC"/>
                </a:solidFill>
                <a:latin typeface="Times New Roman"/>
                <a:cs typeface="Times New Roman"/>
              </a:rPr>
              <a:t> </a:t>
            </a:r>
            <a:r>
              <a:rPr sz="2000" spc="60" dirty="0">
                <a:solidFill>
                  <a:srgbClr val="0000CC"/>
                </a:solidFill>
                <a:latin typeface="Times New Roman"/>
                <a:cs typeface="Times New Roman"/>
              </a:rPr>
              <a:t>lateral</a:t>
            </a:r>
            <a:endParaRPr sz="2000">
              <a:latin typeface="Times New Roman"/>
              <a:cs typeface="Times New Roman"/>
            </a:endParaRPr>
          </a:p>
          <a:p>
            <a:pPr marL="1270" algn="ctr">
              <a:lnSpc>
                <a:spcPts val="2280"/>
              </a:lnSpc>
            </a:pPr>
            <a:r>
              <a:rPr sz="2000" spc="60" dirty="0">
                <a:solidFill>
                  <a:srgbClr val="0000CC"/>
                </a:solidFill>
                <a:latin typeface="Times New Roman"/>
                <a:cs typeface="Times New Roman"/>
              </a:rPr>
              <a:t>incisor</a:t>
            </a:r>
            <a:endParaRPr sz="2000">
              <a:latin typeface="Times New Roman"/>
              <a:cs typeface="Times New Roman"/>
            </a:endParaRPr>
          </a:p>
          <a:p>
            <a:pPr>
              <a:lnSpc>
                <a:spcPct val="100000"/>
              </a:lnSpc>
            </a:pPr>
            <a:endParaRPr sz="2000">
              <a:latin typeface="Times New Roman"/>
              <a:cs typeface="Times New Roman"/>
            </a:endParaRPr>
          </a:p>
          <a:p>
            <a:pPr marL="12700" marR="5080" algn="ctr">
              <a:lnSpc>
                <a:spcPts val="2160"/>
              </a:lnSpc>
              <a:spcBef>
                <a:spcPts val="1689"/>
              </a:spcBef>
            </a:pPr>
            <a:r>
              <a:rPr sz="2000" spc="45" dirty="0">
                <a:solidFill>
                  <a:srgbClr val="0000CC"/>
                </a:solidFill>
                <a:latin typeface="Times New Roman"/>
                <a:cs typeface="Times New Roman"/>
              </a:rPr>
              <a:t>Variation</a:t>
            </a:r>
            <a:r>
              <a:rPr sz="2000" spc="-90" dirty="0">
                <a:solidFill>
                  <a:srgbClr val="0000CC"/>
                </a:solidFill>
                <a:latin typeface="Times New Roman"/>
                <a:cs typeface="Times New Roman"/>
              </a:rPr>
              <a:t> </a:t>
            </a:r>
            <a:r>
              <a:rPr sz="2000" spc="85" dirty="0">
                <a:solidFill>
                  <a:srgbClr val="0000CC"/>
                </a:solidFill>
                <a:latin typeface="Times New Roman"/>
                <a:cs typeface="Times New Roman"/>
              </a:rPr>
              <a:t>in</a:t>
            </a:r>
            <a:r>
              <a:rPr sz="2000" spc="-80" dirty="0">
                <a:solidFill>
                  <a:srgbClr val="0000CC"/>
                </a:solidFill>
                <a:latin typeface="Times New Roman"/>
                <a:cs typeface="Times New Roman"/>
              </a:rPr>
              <a:t> </a:t>
            </a:r>
            <a:r>
              <a:rPr sz="2000" spc="85" dirty="0">
                <a:solidFill>
                  <a:srgbClr val="0000CC"/>
                </a:solidFill>
                <a:latin typeface="Times New Roman"/>
                <a:cs typeface="Times New Roman"/>
              </a:rPr>
              <a:t>timing</a:t>
            </a:r>
            <a:r>
              <a:rPr sz="2000" spc="-90" dirty="0">
                <a:solidFill>
                  <a:srgbClr val="0000CC"/>
                </a:solidFill>
                <a:latin typeface="Times New Roman"/>
                <a:cs typeface="Times New Roman"/>
              </a:rPr>
              <a:t> </a:t>
            </a:r>
            <a:r>
              <a:rPr sz="2000" spc="15" dirty="0">
                <a:solidFill>
                  <a:srgbClr val="0000CC"/>
                </a:solidFill>
                <a:latin typeface="Times New Roman"/>
                <a:cs typeface="Times New Roman"/>
              </a:rPr>
              <a:t>of </a:t>
            </a:r>
            <a:r>
              <a:rPr sz="2000" spc="60" dirty="0">
                <a:solidFill>
                  <a:srgbClr val="0000CC"/>
                </a:solidFill>
                <a:latin typeface="Times New Roman"/>
                <a:cs typeface="Times New Roman"/>
              </a:rPr>
              <a:t>lateral  incisor </a:t>
            </a:r>
            <a:r>
              <a:rPr sz="2000" spc="95" dirty="0">
                <a:solidFill>
                  <a:srgbClr val="0000CC"/>
                </a:solidFill>
                <a:latin typeface="Times New Roman"/>
                <a:cs typeface="Times New Roman"/>
              </a:rPr>
              <a:t>root</a:t>
            </a:r>
            <a:r>
              <a:rPr sz="2000" spc="-305" dirty="0">
                <a:solidFill>
                  <a:srgbClr val="0000CC"/>
                </a:solidFill>
                <a:latin typeface="Times New Roman"/>
                <a:cs typeface="Times New Roman"/>
              </a:rPr>
              <a:t> </a:t>
            </a:r>
            <a:r>
              <a:rPr sz="2000" spc="85" dirty="0">
                <a:solidFill>
                  <a:srgbClr val="0000CC"/>
                </a:solidFill>
                <a:latin typeface="Times New Roman"/>
                <a:cs typeface="Times New Roman"/>
              </a:rPr>
              <a:t>formation</a:t>
            </a:r>
            <a:endParaRPr sz="2000">
              <a:latin typeface="Times New Roman"/>
              <a:cs typeface="Times New Roman"/>
            </a:endParaRPr>
          </a:p>
          <a:p>
            <a:pPr marL="603885" marR="596265" algn="ctr">
              <a:lnSpc>
                <a:spcPts val="8270"/>
              </a:lnSpc>
              <a:spcBef>
                <a:spcPts val="145"/>
              </a:spcBef>
            </a:pPr>
            <a:r>
              <a:rPr sz="2000" spc="60" dirty="0">
                <a:solidFill>
                  <a:srgbClr val="0000CC"/>
                </a:solidFill>
                <a:latin typeface="Times New Roman"/>
                <a:cs typeface="Times New Roman"/>
              </a:rPr>
              <a:t>Iatrogenic</a:t>
            </a:r>
            <a:r>
              <a:rPr sz="2000" spc="-145" dirty="0">
                <a:solidFill>
                  <a:srgbClr val="0000CC"/>
                </a:solidFill>
                <a:latin typeface="Times New Roman"/>
                <a:cs typeface="Times New Roman"/>
              </a:rPr>
              <a:t> </a:t>
            </a:r>
            <a:r>
              <a:rPr sz="2000" spc="55" dirty="0">
                <a:solidFill>
                  <a:srgbClr val="0000CC"/>
                </a:solidFill>
                <a:latin typeface="Times New Roman"/>
                <a:cs typeface="Times New Roman"/>
              </a:rPr>
              <a:t>factors  </a:t>
            </a:r>
            <a:r>
              <a:rPr sz="2000" spc="70" dirty="0">
                <a:solidFill>
                  <a:srgbClr val="0000CC"/>
                </a:solidFill>
                <a:latin typeface="Times New Roman"/>
                <a:cs typeface="Times New Roman"/>
              </a:rPr>
              <a:t>Idiopathic</a:t>
            </a:r>
            <a:r>
              <a:rPr sz="2000" spc="-130" dirty="0">
                <a:solidFill>
                  <a:srgbClr val="0000CC"/>
                </a:solidFill>
                <a:latin typeface="Times New Roman"/>
                <a:cs typeface="Times New Roman"/>
              </a:rPr>
              <a:t> </a:t>
            </a:r>
            <a:r>
              <a:rPr sz="2000" spc="55" dirty="0">
                <a:solidFill>
                  <a:srgbClr val="0000CC"/>
                </a:solidFill>
                <a:latin typeface="Times New Roman"/>
                <a:cs typeface="Times New Roman"/>
              </a:rPr>
              <a:t>factors</a:t>
            </a:r>
            <a:endParaRPr sz="2000">
              <a:latin typeface="Times New Roman"/>
              <a:cs typeface="Times New Roman"/>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38225" y="276225"/>
            <a:ext cx="7210425" cy="98107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002660" y="250901"/>
            <a:ext cx="3292475" cy="863600"/>
          </a:xfrm>
          <a:prstGeom prst="rect">
            <a:avLst/>
          </a:prstGeom>
        </p:spPr>
        <p:txBody>
          <a:bodyPr vert="horz" wrap="square" lIns="0" tIns="12065" rIns="0" bIns="0" rtlCol="0">
            <a:spAutoFit/>
          </a:bodyPr>
          <a:lstStyle/>
          <a:p>
            <a:pPr marL="12700">
              <a:lnSpc>
                <a:spcPct val="100000"/>
              </a:lnSpc>
              <a:spcBef>
                <a:spcPts val="95"/>
              </a:spcBef>
            </a:pPr>
            <a:r>
              <a:rPr sz="5500" spc="-190" dirty="0">
                <a:solidFill>
                  <a:srgbClr val="FFFFFF"/>
                </a:solidFill>
              </a:rPr>
              <a:t>SYSTEMIC</a:t>
            </a:r>
            <a:endParaRPr sz="5500"/>
          </a:p>
        </p:txBody>
      </p:sp>
      <p:sp>
        <p:nvSpPr>
          <p:cNvPr id="4" name="object 4"/>
          <p:cNvSpPr/>
          <p:nvPr/>
        </p:nvSpPr>
        <p:spPr>
          <a:xfrm>
            <a:off x="914400" y="1295400"/>
            <a:ext cx="930275" cy="9302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14400" y="1295400"/>
            <a:ext cx="930275" cy="930275"/>
          </a:xfrm>
          <a:custGeom>
            <a:avLst/>
            <a:gdLst/>
            <a:ahLst/>
            <a:cxnLst/>
            <a:rect l="l" t="t" r="r" b="b"/>
            <a:pathLst>
              <a:path w="930275" h="930275">
                <a:moveTo>
                  <a:pt x="0" y="155066"/>
                </a:moveTo>
                <a:lnTo>
                  <a:pt x="7905" y="106070"/>
                </a:lnTo>
                <a:lnTo>
                  <a:pt x="29920" y="63505"/>
                </a:lnTo>
                <a:lnTo>
                  <a:pt x="63488" y="29931"/>
                </a:lnTo>
                <a:lnTo>
                  <a:pt x="106055" y="7909"/>
                </a:lnTo>
                <a:lnTo>
                  <a:pt x="155066" y="0"/>
                </a:lnTo>
                <a:lnTo>
                  <a:pt x="775207" y="0"/>
                </a:lnTo>
                <a:lnTo>
                  <a:pt x="824204" y="7909"/>
                </a:lnTo>
                <a:lnTo>
                  <a:pt x="866769" y="29931"/>
                </a:lnTo>
                <a:lnTo>
                  <a:pt x="900343" y="63505"/>
                </a:lnTo>
                <a:lnTo>
                  <a:pt x="922365" y="106070"/>
                </a:lnTo>
                <a:lnTo>
                  <a:pt x="930275" y="155066"/>
                </a:lnTo>
                <a:lnTo>
                  <a:pt x="930275" y="775208"/>
                </a:lnTo>
                <a:lnTo>
                  <a:pt x="922365" y="824204"/>
                </a:lnTo>
                <a:lnTo>
                  <a:pt x="900343" y="866769"/>
                </a:lnTo>
                <a:lnTo>
                  <a:pt x="866769" y="900343"/>
                </a:lnTo>
                <a:lnTo>
                  <a:pt x="824204" y="922365"/>
                </a:lnTo>
                <a:lnTo>
                  <a:pt x="775207" y="930275"/>
                </a:lnTo>
                <a:lnTo>
                  <a:pt x="155066" y="930275"/>
                </a:lnTo>
                <a:lnTo>
                  <a:pt x="106055" y="922365"/>
                </a:lnTo>
                <a:lnTo>
                  <a:pt x="63488" y="900343"/>
                </a:lnTo>
                <a:lnTo>
                  <a:pt x="29920" y="866769"/>
                </a:lnTo>
                <a:lnTo>
                  <a:pt x="7905" y="824204"/>
                </a:lnTo>
                <a:lnTo>
                  <a:pt x="0" y="775208"/>
                </a:lnTo>
                <a:lnTo>
                  <a:pt x="0" y="155066"/>
                </a:lnTo>
                <a:close/>
              </a:path>
            </a:pathLst>
          </a:custGeom>
          <a:ln w="38100">
            <a:solidFill>
              <a:srgbClr val="FFFFFF"/>
            </a:solidFill>
          </a:ln>
        </p:spPr>
        <p:txBody>
          <a:bodyPr wrap="square" lIns="0" tIns="0" rIns="0" bIns="0" rtlCol="0"/>
          <a:lstStyle/>
          <a:p>
            <a:endParaRPr/>
          </a:p>
        </p:txBody>
      </p:sp>
      <p:sp>
        <p:nvSpPr>
          <p:cNvPr id="6" name="object 6"/>
          <p:cNvSpPr/>
          <p:nvPr/>
        </p:nvSpPr>
        <p:spPr>
          <a:xfrm>
            <a:off x="914400" y="2362200"/>
            <a:ext cx="930275" cy="93027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914400" y="2362200"/>
            <a:ext cx="930275" cy="930275"/>
          </a:xfrm>
          <a:custGeom>
            <a:avLst/>
            <a:gdLst/>
            <a:ahLst/>
            <a:cxnLst/>
            <a:rect l="l" t="t" r="r" b="b"/>
            <a:pathLst>
              <a:path w="930275" h="930275">
                <a:moveTo>
                  <a:pt x="0" y="155066"/>
                </a:moveTo>
                <a:lnTo>
                  <a:pt x="7905" y="106070"/>
                </a:lnTo>
                <a:lnTo>
                  <a:pt x="29920" y="63505"/>
                </a:lnTo>
                <a:lnTo>
                  <a:pt x="63488" y="29931"/>
                </a:lnTo>
                <a:lnTo>
                  <a:pt x="106055" y="7909"/>
                </a:lnTo>
                <a:lnTo>
                  <a:pt x="155066" y="0"/>
                </a:lnTo>
                <a:lnTo>
                  <a:pt x="775207" y="0"/>
                </a:lnTo>
                <a:lnTo>
                  <a:pt x="824204" y="7909"/>
                </a:lnTo>
                <a:lnTo>
                  <a:pt x="866769" y="29931"/>
                </a:lnTo>
                <a:lnTo>
                  <a:pt x="900343" y="63505"/>
                </a:lnTo>
                <a:lnTo>
                  <a:pt x="922365" y="106070"/>
                </a:lnTo>
                <a:lnTo>
                  <a:pt x="930275" y="155066"/>
                </a:lnTo>
                <a:lnTo>
                  <a:pt x="930275" y="775208"/>
                </a:lnTo>
                <a:lnTo>
                  <a:pt x="922365" y="824204"/>
                </a:lnTo>
                <a:lnTo>
                  <a:pt x="900343" y="866769"/>
                </a:lnTo>
                <a:lnTo>
                  <a:pt x="866769" y="900343"/>
                </a:lnTo>
                <a:lnTo>
                  <a:pt x="824204" y="922365"/>
                </a:lnTo>
                <a:lnTo>
                  <a:pt x="775207" y="930275"/>
                </a:lnTo>
                <a:lnTo>
                  <a:pt x="155066" y="930275"/>
                </a:lnTo>
                <a:lnTo>
                  <a:pt x="106055" y="922365"/>
                </a:lnTo>
                <a:lnTo>
                  <a:pt x="63488" y="900343"/>
                </a:lnTo>
                <a:lnTo>
                  <a:pt x="29920" y="866769"/>
                </a:lnTo>
                <a:lnTo>
                  <a:pt x="7905" y="824204"/>
                </a:lnTo>
                <a:lnTo>
                  <a:pt x="0" y="775208"/>
                </a:lnTo>
                <a:lnTo>
                  <a:pt x="0" y="155066"/>
                </a:lnTo>
                <a:close/>
              </a:path>
            </a:pathLst>
          </a:custGeom>
          <a:ln w="38100">
            <a:solidFill>
              <a:srgbClr val="FFFFFF"/>
            </a:solidFill>
          </a:ln>
        </p:spPr>
        <p:txBody>
          <a:bodyPr wrap="square" lIns="0" tIns="0" rIns="0" bIns="0" rtlCol="0"/>
          <a:lstStyle/>
          <a:p>
            <a:endParaRPr/>
          </a:p>
        </p:txBody>
      </p:sp>
      <p:sp>
        <p:nvSpPr>
          <p:cNvPr id="8" name="object 8"/>
          <p:cNvSpPr/>
          <p:nvPr/>
        </p:nvSpPr>
        <p:spPr>
          <a:xfrm>
            <a:off x="1828800" y="1247775"/>
            <a:ext cx="6324600" cy="213360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914400" y="3352800"/>
            <a:ext cx="930275" cy="93027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914400" y="3352800"/>
            <a:ext cx="930275" cy="930275"/>
          </a:xfrm>
          <a:custGeom>
            <a:avLst/>
            <a:gdLst/>
            <a:ahLst/>
            <a:cxnLst/>
            <a:rect l="l" t="t" r="r" b="b"/>
            <a:pathLst>
              <a:path w="930275" h="930275">
                <a:moveTo>
                  <a:pt x="0" y="155066"/>
                </a:moveTo>
                <a:lnTo>
                  <a:pt x="7905" y="106070"/>
                </a:lnTo>
                <a:lnTo>
                  <a:pt x="29920" y="63505"/>
                </a:lnTo>
                <a:lnTo>
                  <a:pt x="63488" y="29931"/>
                </a:lnTo>
                <a:lnTo>
                  <a:pt x="106055" y="7909"/>
                </a:lnTo>
                <a:lnTo>
                  <a:pt x="155066" y="0"/>
                </a:lnTo>
                <a:lnTo>
                  <a:pt x="775207" y="0"/>
                </a:lnTo>
                <a:lnTo>
                  <a:pt x="824204" y="7909"/>
                </a:lnTo>
                <a:lnTo>
                  <a:pt x="866769" y="29931"/>
                </a:lnTo>
                <a:lnTo>
                  <a:pt x="900343" y="63505"/>
                </a:lnTo>
                <a:lnTo>
                  <a:pt x="922365" y="106070"/>
                </a:lnTo>
                <a:lnTo>
                  <a:pt x="930275" y="155066"/>
                </a:lnTo>
                <a:lnTo>
                  <a:pt x="930275" y="775207"/>
                </a:lnTo>
                <a:lnTo>
                  <a:pt x="922365" y="824204"/>
                </a:lnTo>
                <a:lnTo>
                  <a:pt x="900343" y="866769"/>
                </a:lnTo>
                <a:lnTo>
                  <a:pt x="866769" y="900343"/>
                </a:lnTo>
                <a:lnTo>
                  <a:pt x="824204" y="922365"/>
                </a:lnTo>
                <a:lnTo>
                  <a:pt x="775207" y="930275"/>
                </a:lnTo>
                <a:lnTo>
                  <a:pt x="155066" y="930275"/>
                </a:lnTo>
                <a:lnTo>
                  <a:pt x="106055" y="922365"/>
                </a:lnTo>
                <a:lnTo>
                  <a:pt x="63488" y="900343"/>
                </a:lnTo>
                <a:lnTo>
                  <a:pt x="29920" y="866769"/>
                </a:lnTo>
                <a:lnTo>
                  <a:pt x="7905" y="824204"/>
                </a:lnTo>
                <a:lnTo>
                  <a:pt x="0" y="775207"/>
                </a:lnTo>
                <a:lnTo>
                  <a:pt x="0" y="155066"/>
                </a:lnTo>
                <a:close/>
              </a:path>
            </a:pathLst>
          </a:custGeom>
          <a:ln w="38100">
            <a:solidFill>
              <a:srgbClr val="FFFFFF"/>
            </a:solidFill>
          </a:ln>
        </p:spPr>
        <p:txBody>
          <a:bodyPr wrap="square" lIns="0" tIns="0" rIns="0" bIns="0" rtlCol="0"/>
          <a:lstStyle/>
          <a:p>
            <a:endParaRPr/>
          </a:p>
        </p:txBody>
      </p:sp>
      <p:sp>
        <p:nvSpPr>
          <p:cNvPr id="11" name="object 11"/>
          <p:cNvSpPr/>
          <p:nvPr/>
        </p:nvSpPr>
        <p:spPr>
          <a:xfrm>
            <a:off x="1828800" y="3305175"/>
            <a:ext cx="6324600" cy="1066800"/>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3122802" y="1471421"/>
            <a:ext cx="3743325" cy="2540635"/>
          </a:xfrm>
          <a:prstGeom prst="rect">
            <a:avLst/>
          </a:prstGeom>
        </p:spPr>
        <p:txBody>
          <a:bodyPr vert="horz" wrap="square" lIns="0" tIns="12700" rIns="0" bIns="0" rtlCol="0">
            <a:spAutoFit/>
          </a:bodyPr>
          <a:lstStyle/>
          <a:p>
            <a:pPr marL="12700">
              <a:lnSpc>
                <a:spcPct val="100000"/>
              </a:lnSpc>
              <a:spcBef>
                <a:spcPts val="100"/>
              </a:spcBef>
            </a:pPr>
            <a:r>
              <a:rPr sz="3000" spc="114" dirty="0">
                <a:solidFill>
                  <a:srgbClr val="0000CC"/>
                </a:solidFill>
                <a:latin typeface="Times New Roman"/>
                <a:cs typeface="Times New Roman"/>
              </a:rPr>
              <a:t>Endocrine</a:t>
            </a:r>
            <a:r>
              <a:rPr sz="3000" spc="-210" dirty="0">
                <a:solidFill>
                  <a:srgbClr val="0000CC"/>
                </a:solidFill>
                <a:latin typeface="Times New Roman"/>
                <a:cs typeface="Times New Roman"/>
              </a:rPr>
              <a:t> </a:t>
            </a:r>
            <a:r>
              <a:rPr sz="3000" spc="75" dirty="0">
                <a:solidFill>
                  <a:srgbClr val="0000CC"/>
                </a:solidFill>
                <a:latin typeface="Times New Roman"/>
                <a:cs typeface="Times New Roman"/>
              </a:rPr>
              <a:t>deficiencies</a:t>
            </a:r>
            <a:endParaRPr sz="3000">
              <a:latin typeface="Times New Roman"/>
              <a:cs typeface="Times New Roman"/>
            </a:endParaRPr>
          </a:p>
          <a:p>
            <a:pPr marL="554990" marR="640715" algn="ctr">
              <a:lnSpc>
                <a:spcPts val="8159"/>
              </a:lnSpc>
              <a:spcBef>
                <a:spcPts val="915"/>
              </a:spcBef>
            </a:pPr>
            <a:r>
              <a:rPr sz="3000" spc="55" dirty="0">
                <a:solidFill>
                  <a:srgbClr val="0000CC"/>
                </a:solidFill>
                <a:latin typeface="Times New Roman"/>
                <a:cs typeface="Times New Roman"/>
              </a:rPr>
              <a:t>Febrile</a:t>
            </a:r>
            <a:r>
              <a:rPr sz="3000" spc="-210" dirty="0">
                <a:solidFill>
                  <a:srgbClr val="0000CC"/>
                </a:solidFill>
                <a:latin typeface="Times New Roman"/>
                <a:cs typeface="Times New Roman"/>
              </a:rPr>
              <a:t> </a:t>
            </a:r>
            <a:r>
              <a:rPr sz="3000" spc="75" dirty="0">
                <a:solidFill>
                  <a:srgbClr val="0000CC"/>
                </a:solidFill>
                <a:latin typeface="Times New Roman"/>
                <a:cs typeface="Times New Roman"/>
              </a:rPr>
              <a:t>diseases  </a:t>
            </a:r>
            <a:r>
              <a:rPr sz="3000" spc="120" dirty="0">
                <a:solidFill>
                  <a:srgbClr val="0000CC"/>
                </a:solidFill>
                <a:latin typeface="Times New Roman"/>
                <a:cs typeface="Times New Roman"/>
              </a:rPr>
              <a:t>Irradiation</a:t>
            </a:r>
            <a:endParaRPr sz="3000">
              <a:latin typeface="Times New Roman"/>
              <a:cs typeface="Times New Roman"/>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2025" y="1343025"/>
            <a:ext cx="7210425" cy="98107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086480" y="1319529"/>
            <a:ext cx="2969260" cy="863600"/>
          </a:xfrm>
          <a:prstGeom prst="rect">
            <a:avLst/>
          </a:prstGeom>
        </p:spPr>
        <p:txBody>
          <a:bodyPr vert="horz" wrap="square" lIns="0" tIns="12065" rIns="0" bIns="0" rtlCol="0">
            <a:spAutoFit/>
          </a:bodyPr>
          <a:lstStyle/>
          <a:p>
            <a:pPr marL="12700">
              <a:lnSpc>
                <a:spcPct val="100000"/>
              </a:lnSpc>
              <a:spcBef>
                <a:spcPts val="95"/>
              </a:spcBef>
            </a:pPr>
            <a:r>
              <a:rPr sz="5500" spc="-55" dirty="0">
                <a:solidFill>
                  <a:srgbClr val="FFFFFF"/>
                </a:solidFill>
              </a:rPr>
              <a:t>GENETIC</a:t>
            </a:r>
            <a:endParaRPr sz="5500"/>
          </a:p>
        </p:txBody>
      </p:sp>
      <p:sp>
        <p:nvSpPr>
          <p:cNvPr id="4" name="object 4"/>
          <p:cNvSpPr/>
          <p:nvPr/>
        </p:nvSpPr>
        <p:spPr>
          <a:xfrm>
            <a:off x="988809" y="2470785"/>
            <a:ext cx="930287" cy="9302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88809" y="2470785"/>
            <a:ext cx="930910" cy="930275"/>
          </a:xfrm>
          <a:custGeom>
            <a:avLst/>
            <a:gdLst/>
            <a:ahLst/>
            <a:cxnLst/>
            <a:rect l="l" t="t" r="r" b="b"/>
            <a:pathLst>
              <a:path w="930910" h="930275">
                <a:moveTo>
                  <a:pt x="0" y="155066"/>
                </a:moveTo>
                <a:lnTo>
                  <a:pt x="7906" y="106070"/>
                </a:lnTo>
                <a:lnTo>
                  <a:pt x="29921" y="63505"/>
                </a:lnTo>
                <a:lnTo>
                  <a:pt x="63491" y="29931"/>
                </a:lnTo>
                <a:lnTo>
                  <a:pt x="106062" y="7909"/>
                </a:lnTo>
                <a:lnTo>
                  <a:pt x="155079" y="0"/>
                </a:lnTo>
                <a:lnTo>
                  <a:pt x="775220" y="0"/>
                </a:lnTo>
                <a:lnTo>
                  <a:pt x="824217" y="7909"/>
                </a:lnTo>
                <a:lnTo>
                  <a:pt x="866782" y="29931"/>
                </a:lnTo>
                <a:lnTo>
                  <a:pt x="900356" y="63505"/>
                </a:lnTo>
                <a:lnTo>
                  <a:pt x="922378" y="106070"/>
                </a:lnTo>
                <a:lnTo>
                  <a:pt x="930287" y="155066"/>
                </a:lnTo>
                <a:lnTo>
                  <a:pt x="930287" y="775207"/>
                </a:lnTo>
                <a:lnTo>
                  <a:pt x="922378" y="824253"/>
                </a:lnTo>
                <a:lnTo>
                  <a:pt x="900356" y="866824"/>
                </a:lnTo>
                <a:lnTo>
                  <a:pt x="866782" y="900380"/>
                </a:lnTo>
                <a:lnTo>
                  <a:pt x="824217" y="922377"/>
                </a:lnTo>
                <a:lnTo>
                  <a:pt x="775220" y="930275"/>
                </a:lnTo>
                <a:lnTo>
                  <a:pt x="155079" y="930275"/>
                </a:lnTo>
                <a:lnTo>
                  <a:pt x="106062" y="922377"/>
                </a:lnTo>
                <a:lnTo>
                  <a:pt x="63491" y="900380"/>
                </a:lnTo>
                <a:lnTo>
                  <a:pt x="29921" y="866824"/>
                </a:lnTo>
                <a:lnTo>
                  <a:pt x="7906" y="824253"/>
                </a:lnTo>
                <a:lnTo>
                  <a:pt x="0" y="775207"/>
                </a:lnTo>
                <a:lnTo>
                  <a:pt x="0" y="155066"/>
                </a:lnTo>
                <a:close/>
              </a:path>
            </a:pathLst>
          </a:custGeom>
          <a:ln w="38100">
            <a:solidFill>
              <a:srgbClr val="FFFFFF"/>
            </a:solidFill>
          </a:ln>
        </p:spPr>
        <p:txBody>
          <a:bodyPr wrap="square" lIns="0" tIns="0" rIns="0" bIns="0" rtlCol="0"/>
          <a:lstStyle/>
          <a:p>
            <a:endParaRPr/>
          </a:p>
        </p:txBody>
      </p:sp>
      <p:sp>
        <p:nvSpPr>
          <p:cNvPr id="6" name="object 6"/>
          <p:cNvSpPr/>
          <p:nvPr/>
        </p:nvSpPr>
        <p:spPr>
          <a:xfrm>
            <a:off x="1905000" y="2428875"/>
            <a:ext cx="6315075" cy="10668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988809" y="3512692"/>
            <a:ext cx="930287" cy="93027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988809" y="3512692"/>
            <a:ext cx="930910" cy="930275"/>
          </a:xfrm>
          <a:custGeom>
            <a:avLst/>
            <a:gdLst/>
            <a:ahLst/>
            <a:cxnLst/>
            <a:rect l="l" t="t" r="r" b="b"/>
            <a:pathLst>
              <a:path w="930910" h="930275">
                <a:moveTo>
                  <a:pt x="0" y="155067"/>
                </a:moveTo>
                <a:lnTo>
                  <a:pt x="7906" y="106070"/>
                </a:lnTo>
                <a:lnTo>
                  <a:pt x="29921" y="63505"/>
                </a:lnTo>
                <a:lnTo>
                  <a:pt x="63491" y="29931"/>
                </a:lnTo>
                <a:lnTo>
                  <a:pt x="106062" y="7909"/>
                </a:lnTo>
                <a:lnTo>
                  <a:pt x="155079" y="0"/>
                </a:lnTo>
                <a:lnTo>
                  <a:pt x="775220" y="0"/>
                </a:lnTo>
                <a:lnTo>
                  <a:pt x="824217" y="7909"/>
                </a:lnTo>
                <a:lnTo>
                  <a:pt x="866782" y="29931"/>
                </a:lnTo>
                <a:lnTo>
                  <a:pt x="900356" y="63505"/>
                </a:lnTo>
                <a:lnTo>
                  <a:pt x="922378" y="106070"/>
                </a:lnTo>
                <a:lnTo>
                  <a:pt x="930287" y="155067"/>
                </a:lnTo>
                <a:lnTo>
                  <a:pt x="930287" y="775208"/>
                </a:lnTo>
                <a:lnTo>
                  <a:pt x="922378" y="824204"/>
                </a:lnTo>
                <a:lnTo>
                  <a:pt x="900356" y="866769"/>
                </a:lnTo>
                <a:lnTo>
                  <a:pt x="866782" y="900343"/>
                </a:lnTo>
                <a:lnTo>
                  <a:pt x="824217" y="922365"/>
                </a:lnTo>
                <a:lnTo>
                  <a:pt x="775220" y="930275"/>
                </a:lnTo>
                <a:lnTo>
                  <a:pt x="155079" y="930275"/>
                </a:lnTo>
                <a:lnTo>
                  <a:pt x="106062" y="922365"/>
                </a:lnTo>
                <a:lnTo>
                  <a:pt x="63491" y="900343"/>
                </a:lnTo>
                <a:lnTo>
                  <a:pt x="29921" y="866769"/>
                </a:lnTo>
                <a:lnTo>
                  <a:pt x="7906" y="824204"/>
                </a:lnTo>
                <a:lnTo>
                  <a:pt x="0" y="775208"/>
                </a:lnTo>
                <a:lnTo>
                  <a:pt x="0" y="155067"/>
                </a:lnTo>
                <a:close/>
              </a:path>
            </a:pathLst>
          </a:custGeom>
          <a:ln w="38100">
            <a:solidFill>
              <a:srgbClr val="FFFFFF"/>
            </a:solidFill>
          </a:ln>
        </p:spPr>
        <p:txBody>
          <a:bodyPr wrap="square" lIns="0" tIns="0" rIns="0" bIns="0" rtlCol="0"/>
          <a:lstStyle/>
          <a:p>
            <a:endParaRPr/>
          </a:p>
        </p:txBody>
      </p:sp>
      <p:sp>
        <p:nvSpPr>
          <p:cNvPr id="9" name="object 9"/>
          <p:cNvSpPr/>
          <p:nvPr/>
        </p:nvSpPr>
        <p:spPr>
          <a:xfrm>
            <a:off x="988809" y="4554601"/>
            <a:ext cx="930287" cy="930275"/>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988809" y="4554601"/>
            <a:ext cx="930910" cy="930275"/>
          </a:xfrm>
          <a:custGeom>
            <a:avLst/>
            <a:gdLst/>
            <a:ahLst/>
            <a:cxnLst/>
            <a:rect l="l" t="t" r="r" b="b"/>
            <a:pathLst>
              <a:path w="930910" h="930275">
                <a:moveTo>
                  <a:pt x="0" y="155067"/>
                </a:moveTo>
                <a:lnTo>
                  <a:pt x="7906" y="106070"/>
                </a:lnTo>
                <a:lnTo>
                  <a:pt x="29921" y="63505"/>
                </a:lnTo>
                <a:lnTo>
                  <a:pt x="63491" y="29931"/>
                </a:lnTo>
                <a:lnTo>
                  <a:pt x="106062" y="7909"/>
                </a:lnTo>
                <a:lnTo>
                  <a:pt x="155079" y="0"/>
                </a:lnTo>
                <a:lnTo>
                  <a:pt x="775220" y="0"/>
                </a:lnTo>
                <a:lnTo>
                  <a:pt x="824217" y="7909"/>
                </a:lnTo>
                <a:lnTo>
                  <a:pt x="866782" y="29931"/>
                </a:lnTo>
                <a:lnTo>
                  <a:pt x="900356" y="63505"/>
                </a:lnTo>
                <a:lnTo>
                  <a:pt x="922378" y="106070"/>
                </a:lnTo>
                <a:lnTo>
                  <a:pt x="930287" y="155067"/>
                </a:lnTo>
                <a:lnTo>
                  <a:pt x="930287" y="775208"/>
                </a:lnTo>
                <a:lnTo>
                  <a:pt x="922378" y="824204"/>
                </a:lnTo>
                <a:lnTo>
                  <a:pt x="900356" y="866769"/>
                </a:lnTo>
                <a:lnTo>
                  <a:pt x="866782" y="900343"/>
                </a:lnTo>
                <a:lnTo>
                  <a:pt x="824217" y="922365"/>
                </a:lnTo>
                <a:lnTo>
                  <a:pt x="775220" y="930275"/>
                </a:lnTo>
                <a:lnTo>
                  <a:pt x="155079" y="930275"/>
                </a:lnTo>
                <a:lnTo>
                  <a:pt x="106062" y="922365"/>
                </a:lnTo>
                <a:lnTo>
                  <a:pt x="63491" y="900343"/>
                </a:lnTo>
                <a:lnTo>
                  <a:pt x="29921" y="866769"/>
                </a:lnTo>
                <a:lnTo>
                  <a:pt x="7906" y="824204"/>
                </a:lnTo>
                <a:lnTo>
                  <a:pt x="0" y="775208"/>
                </a:lnTo>
                <a:lnTo>
                  <a:pt x="0" y="155067"/>
                </a:lnTo>
                <a:close/>
              </a:path>
            </a:pathLst>
          </a:custGeom>
          <a:ln w="38100">
            <a:solidFill>
              <a:srgbClr val="FFFFFF"/>
            </a:solidFill>
          </a:ln>
        </p:spPr>
        <p:txBody>
          <a:bodyPr wrap="square" lIns="0" tIns="0" rIns="0" bIns="0" rtlCol="0"/>
          <a:lstStyle/>
          <a:p>
            <a:endParaRPr/>
          </a:p>
        </p:txBody>
      </p:sp>
      <p:sp>
        <p:nvSpPr>
          <p:cNvPr id="11" name="object 11"/>
          <p:cNvSpPr/>
          <p:nvPr/>
        </p:nvSpPr>
        <p:spPr>
          <a:xfrm>
            <a:off x="1905000" y="3467100"/>
            <a:ext cx="6315075" cy="2105025"/>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3040507" y="2646679"/>
            <a:ext cx="4049395" cy="2567305"/>
          </a:xfrm>
          <a:prstGeom prst="rect">
            <a:avLst/>
          </a:prstGeom>
        </p:spPr>
        <p:txBody>
          <a:bodyPr vert="horz" wrap="square" lIns="0" tIns="12700" rIns="0" bIns="0" rtlCol="0">
            <a:spAutoFit/>
          </a:bodyPr>
          <a:lstStyle/>
          <a:p>
            <a:pPr marL="1308100">
              <a:lnSpc>
                <a:spcPct val="100000"/>
              </a:lnSpc>
              <a:spcBef>
                <a:spcPts val="100"/>
              </a:spcBef>
            </a:pPr>
            <a:r>
              <a:rPr sz="3000" spc="105" dirty="0">
                <a:solidFill>
                  <a:srgbClr val="0000CC"/>
                </a:solidFill>
                <a:latin typeface="Times New Roman"/>
                <a:cs typeface="Times New Roman"/>
              </a:rPr>
              <a:t>Heredity</a:t>
            </a:r>
            <a:endParaRPr sz="3000">
              <a:latin typeface="Times New Roman"/>
              <a:cs typeface="Times New Roman"/>
            </a:endParaRPr>
          </a:p>
          <a:p>
            <a:pPr marL="12065" marR="5080" indent="-1270" algn="ctr">
              <a:lnSpc>
                <a:spcPct val="227900"/>
              </a:lnSpc>
              <a:spcBef>
                <a:spcPts val="5"/>
              </a:spcBef>
            </a:pPr>
            <a:r>
              <a:rPr sz="3000" spc="95" dirty="0">
                <a:solidFill>
                  <a:srgbClr val="0000CC"/>
                </a:solidFill>
                <a:latin typeface="Times New Roman"/>
                <a:cs typeface="Times New Roman"/>
              </a:rPr>
              <a:t>Malposed </a:t>
            </a:r>
            <a:r>
              <a:rPr sz="3000" spc="175" dirty="0">
                <a:solidFill>
                  <a:srgbClr val="0000CC"/>
                </a:solidFill>
                <a:latin typeface="Times New Roman"/>
                <a:cs typeface="Times New Roman"/>
              </a:rPr>
              <a:t>tooth </a:t>
            </a:r>
            <a:r>
              <a:rPr sz="3000" spc="114" dirty="0">
                <a:solidFill>
                  <a:srgbClr val="0000CC"/>
                </a:solidFill>
                <a:latin typeface="Times New Roman"/>
                <a:cs typeface="Times New Roman"/>
              </a:rPr>
              <a:t>germ  </a:t>
            </a:r>
            <a:r>
              <a:rPr sz="3000" spc="95" dirty="0">
                <a:solidFill>
                  <a:srgbClr val="0000CC"/>
                </a:solidFill>
                <a:latin typeface="Times New Roman"/>
                <a:cs typeface="Times New Roman"/>
              </a:rPr>
              <a:t>Presence </a:t>
            </a:r>
            <a:r>
              <a:rPr sz="3000" spc="25" dirty="0">
                <a:solidFill>
                  <a:srgbClr val="0000CC"/>
                </a:solidFill>
                <a:latin typeface="Times New Roman"/>
                <a:cs typeface="Times New Roman"/>
              </a:rPr>
              <a:t>of </a:t>
            </a:r>
            <a:r>
              <a:rPr sz="3000" spc="55" dirty="0">
                <a:solidFill>
                  <a:srgbClr val="0000CC"/>
                </a:solidFill>
                <a:latin typeface="Times New Roman"/>
                <a:cs typeface="Times New Roman"/>
              </a:rPr>
              <a:t>alveolar</a:t>
            </a:r>
            <a:r>
              <a:rPr sz="3000" spc="-500" dirty="0">
                <a:solidFill>
                  <a:srgbClr val="0000CC"/>
                </a:solidFill>
                <a:latin typeface="Times New Roman"/>
                <a:cs typeface="Times New Roman"/>
              </a:rPr>
              <a:t> </a:t>
            </a:r>
            <a:r>
              <a:rPr sz="3000" spc="55" dirty="0">
                <a:solidFill>
                  <a:srgbClr val="0000CC"/>
                </a:solidFill>
                <a:latin typeface="Times New Roman"/>
                <a:cs typeface="Times New Roman"/>
              </a:rPr>
              <a:t>cleft</a:t>
            </a:r>
            <a:endParaRPr sz="3000">
              <a:latin typeface="Times New Roman"/>
              <a:cs typeface="Times New Roman"/>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35938"/>
            <a:ext cx="7724140" cy="3663315"/>
          </a:xfrm>
          <a:prstGeom prst="rect">
            <a:avLst/>
          </a:prstGeom>
        </p:spPr>
        <p:txBody>
          <a:bodyPr vert="horz" wrap="square" lIns="0" tIns="13335" rIns="0" bIns="0" rtlCol="0">
            <a:spAutoFit/>
          </a:bodyPr>
          <a:lstStyle/>
          <a:p>
            <a:pPr marL="286385" marR="5080" indent="-274320">
              <a:lnSpc>
                <a:spcPct val="100000"/>
              </a:lnSpc>
              <a:spcBef>
                <a:spcPts val="105"/>
              </a:spcBef>
              <a:tabLst>
                <a:tab pos="367665" algn="l"/>
              </a:tabLst>
            </a:pPr>
            <a:r>
              <a:rPr sz="2200" spc="-570" dirty="0">
                <a:solidFill>
                  <a:srgbClr val="F3A346"/>
                </a:solidFill>
                <a:latin typeface="Arial"/>
                <a:cs typeface="Arial"/>
              </a:rPr>
              <a:t>		</a:t>
            </a:r>
            <a:r>
              <a:rPr sz="2600" spc="30" dirty="0">
                <a:solidFill>
                  <a:srgbClr val="0000CC"/>
                </a:solidFill>
                <a:latin typeface="Times New Roman"/>
                <a:cs typeface="Times New Roman"/>
              </a:rPr>
              <a:t>Maxillary</a:t>
            </a:r>
            <a:r>
              <a:rPr sz="2600" spc="-130" dirty="0">
                <a:solidFill>
                  <a:srgbClr val="0000CC"/>
                </a:solidFill>
                <a:latin typeface="Times New Roman"/>
                <a:cs typeface="Times New Roman"/>
              </a:rPr>
              <a:t> </a:t>
            </a:r>
            <a:r>
              <a:rPr sz="2600" spc="105" dirty="0">
                <a:solidFill>
                  <a:srgbClr val="0000CC"/>
                </a:solidFill>
                <a:latin typeface="Times New Roman"/>
                <a:cs typeface="Times New Roman"/>
              </a:rPr>
              <a:t>canine</a:t>
            </a:r>
            <a:r>
              <a:rPr sz="2600" spc="-60" dirty="0">
                <a:solidFill>
                  <a:srgbClr val="0000CC"/>
                </a:solidFill>
                <a:latin typeface="Times New Roman"/>
                <a:cs typeface="Times New Roman"/>
              </a:rPr>
              <a:t> </a:t>
            </a:r>
            <a:r>
              <a:rPr sz="2600" spc="110" dirty="0">
                <a:solidFill>
                  <a:srgbClr val="0000CC"/>
                </a:solidFill>
                <a:latin typeface="Times New Roman"/>
                <a:cs typeface="Times New Roman"/>
              </a:rPr>
              <a:t>impaction</a:t>
            </a:r>
            <a:r>
              <a:rPr sz="2600" spc="-110" dirty="0">
                <a:solidFill>
                  <a:srgbClr val="0000CC"/>
                </a:solidFill>
                <a:latin typeface="Times New Roman"/>
                <a:cs typeface="Times New Roman"/>
              </a:rPr>
              <a:t> </a:t>
            </a:r>
            <a:r>
              <a:rPr sz="2600" spc="80" dirty="0">
                <a:solidFill>
                  <a:srgbClr val="0000CC"/>
                </a:solidFill>
                <a:latin typeface="Times New Roman"/>
                <a:cs typeface="Times New Roman"/>
              </a:rPr>
              <a:t>occurs</a:t>
            </a:r>
            <a:r>
              <a:rPr sz="2600" spc="-70" dirty="0">
                <a:solidFill>
                  <a:srgbClr val="0000CC"/>
                </a:solidFill>
                <a:latin typeface="Times New Roman"/>
                <a:cs typeface="Times New Roman"/>
              </a:rPr>
              <a:t> </a:t>
            </a:r>
            <a:r>
              <a:rPr sz="2600" spc="110" dirty="0">
                <a:solidFill>
                  <a:srgbClr val="0000CC"/>
                </a:solidFill>
                <a:latin typeface="Times New Roman"/>
                <a:cs typeface="Times New Roman"/>
              </a:rPr>
              <a:t>in</a:t>
            </a:r>
            <a:r>
              <a:rPr sz="2600" spc="-105" dirty="0">
                <a:solidFill>
                  <a:srgbClr val="0000CC"/>
                </a:solidFill>
                <a:latin typeface="Times New Roman"/>
                <a:cs typeface="Times New Roman"/>
              </a:rPr>
              <a:t> </a:t>
            </a:r>
            <a:r>
              <a:rPr sz="2600" spc="75" dirty="0">
                <a:solidFill>
                  <a:srgbClr val="0000CC"/>
                </a:solidFill>
                <a:latin typeface="Times New Roman"/>
                <a:cs typeface="Times New Roman"/>
              </a:rPr>
              <a:t>approximately  </a:t>
            </a:r>
            <a:r>
              <a:rPr sz="2600" spc="-40" dirty="0">
                <a:solidFill>
                  <a:srgbClr val="0000CC"/>
                </a:solidFill>
                <a:latin typeface="Times New Roman"/>
                <a:cs typeface="Times New Roman"/>
              </a:rPr>
              <a:t>2% </a:t>
            </a:r>
            <a:r>
              <a:rPr sz="2600" spc="20" dirty="0">
                <a:solidFill>
                  <a:srgbClr val="0000CC"/>
                </a:solidFill>
                <a:latin typeface="Times New Roman"/>
                <a:cs typeface="Times New Roman"/>
              </a:rPr>
              <a:t>of </a:t>
            </a:r>
            <a:r>
              <a:rPr sz="2600" spc="160" dirty="0">
                <a:solidFill>
                  <a:srgbClr val="0000CC"/>
                </a:solidFill>
                <a:latin typeface="Times New Roman"/>
                <a:cs typeface="Times New Roman"/>
              </a:rPr>
              <a:t>the</a:t>
            </a:r>
            <a:r>
              <a:rPr sz="2600" spc="-145" dirty="0">
                <a:solidFill>
                  <a:srgbClr val="0000CC"/>
                </a:solidFill>
                <a:latin typeface="Times New Roman"/>
                <a:cs typeface="Times New Roman"/>
              </a:rPr>
              <a:t> </a:t>
            </a:r>
            <a:r>
              <a:rPr sz="2600" spc="110" dirty="0">
                <a:solidFill>
                  <a:srgbClr val="0000CC"/>
                </a:solidFill>
                <a:latin typeface="Times New Roman"/>
                <a:cs typeface="Times New Roman"/>
              </a:rPr>
              <a:t>population.</a:t>
            </a:r>
            <a:endParaRPr sz="2600">
              <a:latin typeface="Times New Roman"/>
              <a:cs typeface="Times New Roman"/>
            </a:endParaRPr>
          </a:p>
          <a:p>
            <a:pPr>
              <a:lnSpc>
                <a:spcPct val="100000"/>
              </a:lnSpc>
              <a:spcBef>
                <a:spcPts val="20"/>
              </a:spcBef>
            </a:pPr>
            <a:endParaRPr sz="3800">
              <a:latin typeface="Times New Roman"/>
              <a:cs typeface="Times New Roman"/>
            </a:endParaRPr>
          </a:p>
          <a:p>
            <a:pPr marL="367665" indent="-354965">
              <a:lnSpc>
                <a:spcPct val="100000"/>
              </a:lnSpc>
              <a:spcBef>
                <a:spcPts val="5"/>
              </a:spcBef>
              <a:buClr>
                <a:srgbClr val="F3A346"/>
              </a:buClr>
              <a:buSzPct val="84615"/>
              <a:buFont typeface="Wingdings"/>
              <a:buChar char=""/>
              <a:tabLst>
                <a:tab pos="368300" algn="l"/>
              </a:tabLst>
            </a:pPr>
            <a:r>
              <a:rPr sz="2600" dirty="0">
                <a:solidFill>
                  <a:srgbClr val="0000CC"/>
                </a:solidFill>
                <a:latin typeface="Times New Roman"/>
                <a:cs typeface="Times New Roman"/>
              </a:rPr>
              <a:t>More</a:t>
            </a:r>
            <a:r>
              <a:rPr sz="2600" spc="-20" dirty="0">
                <a:solidFill>
                  <a:srgbClr val="0000CC"/>
                </a:solidFill>
                <a:latin typeface="Times New Roman"/>
                <a:cs typeface="Times New Roman"/>
              </a:rPr>
              <a:t> </a:t>
            </a:r>
            <a:r>
              <a:rPr sz="2600" spc="-5" dirty="0">
                <a:solidFill>
                  <a:srgbClr val="0000CC"/>
                </a:solidFill>
                <a:latin typeface="Times New Roman"/>
                <a:cs typeface="Times New Roman"/>
              </a:rPr>
              <a:t>common</a:t>
            </a:r>
            <a:endParaRPr sz="2600">
              <a:latin typeface="Times New Roman"/>
              <a:cs typeface="Times New Roman"/>
            </a:endParaRPr>
          </a:p>
          <a:p>
            <a:pPr marL="1248410" marR="2988310">
              <a:lnSpc>
                <a:spcPts val="3720"/>
              </a:lnSpc>
              <a:spcBef>
                <a:spcPts val="220"/>
              </a:spcBef>
              <a:tabLst>
                <a:tab pos="2569845" algn="l"/>
              </a:tabLst>
            </a:pPr>
            <a:r>
              <a:rPr sz="2600" dirty="0">
                <a:solidFill>
                  <a:srgbClr val="0000CC"/>
                </a:solidFill>
                <a:latin typeface="Times New Roman"/>
                <a:cs typeface="Times New Roman"/>
              </a:rPr>
              <a:t>In </a:t>
            </a:r>
            <a:r>
              <a:rPr sz="2600" spc="-5" dirty="0">
                <a:solidFill>
                  <a:srgbClr val="0000CC"/>
                </a:solidFill>
                <a:latin typeface="Times New Roman"/>
                <a:cs typeface="Times New Roman"/>
              </a:rPr>
              <a:t>females </a:t>
            </a:r>
            <a:r>
              <a:rPr sz="2600" dirty="0">
                <a:solidFill>
                  <a:srgbClr val="0000CC"/>
                </a:solidFill>
                <a:latin typeface="Times New Roman"/>
                <a:cs typeface="Times New Roman"/>
              </a:rPr>
              <a:t>than in </a:t>
            </a:r>
            <a:r>
              <a:rPr sz="2600" spc="-5" dirty="0">
                <a:solidFill>
                  <a:srgbClr val="0000CC"/>
                </a:solidFill>
                <a:latin typeface="Times New Roman"/>
                <a:cs typeface="Times New Roman"/>
              </a:rPr>
              <a:t>males  Maxillry	</a:t>
            </a:r>
            <a:r>
              <a:rPr sz="2600" dirty="0">
                <a:solidFill>
                  <a:srgbClr val="0000CC"/>
                </a:solidFill>
                <a:latin typeface="Times New Roman"/>
                <a:cs typeface="Times New Roman"/>
              </a:rPr>
              <a:t>than</a:t>
            </a:r>
            <a:r>
              <a:rPr sz="2600" spc="-100" dirty="0">
                <a:solidFill>
                  <a:srgbClr val="0000CC"/>
                </a:solidFill>
                <a:latin typeface="Times New Roman"/>
                <a:cs typeface="Times New Roman"/>
              </a:rPr>
              <a:t> </a:t>
            </a:r>
            <a:r>
              <a:rPr sz="2600" dirty="0">
                <a:solidFill>
                  <a:srgbClr val="0000CC"/>
                </a:solidFill>
                <a:latin typeface="Times New Roman"/>
                <a:cs typeface="Times New Roman"/>
              </a:rPr>
              <a:t>mandibular</a:t>
            </a:r>
            <a:endParaRPr sz="2600">
              <a:latin typeface="Times New Roman"/>
              <a:cs typeface="Times New Roman"/>
            </a:endParaRPr>
          </a:p>
          <a:p>
            <a:pPr marL="1248410" marR="1118870">
              <a:lnSpc>
                <a:spcPts val="3720"/>
              </a:lnSpc>
              <a:spcBef>
                <a:spcPts val="5"/>
              </a:spcBef>
            </a:pPr>
            <a:r>
              <a:rPr sz="2600" spc="-5" dirty="0">
                <a:solidFill>
                  <a:srgbClr val="0000CC"/>
                </a:solidFill>
                <a:latin typeface="Times New Roman"/>
                <a:cs typeface="Times New Roman"/>
              </a:rPr>
              <a:t>Palatally placed </a:t>
            </a:r>
            <a:r>
              <a:rPr sz="2600" dirty="0">
                <a:solidFill>
                  <a:srgbClr val="0000CC"/>
                </a:solidFill>
                <a:latin typeface="Times New Roman"/>
                <a:cs typeface="Times New Roman"/>
              </a:rPr>
              <a:t>than </a:t>
            </a:r>
            <a:r>
              <a:rPr sz="2600" spc="-5" dirty="0">
                <a:solidFill>
                  <a:srgbClr val="0000CC"/>
                </a:solidFill>
                <a:latin typeface="Times New Roman"/>
                <a:cs typeface="Times New Roman"/>
              </a:rPr>
              <a:t>labially </a:t>
            </a:r>
            <a:r>
              <a:rPr sz="2600" dirty="0">
                <a:solidFill>
                  <a:srgbClr val="0000CC"/>
                </a:solidFill>
                <a:latin typeface="Times New Roman"/>
                <a:cs typeface="Times New Roman"/>
              </a:rPr>
              <a:t>in </a:t>
            </a:r>
            <a:r>
              <a:rPr sz="2600" spc="-5" dirty="0">
                <a:solidFill>
                  <a:srgbClr val="0000CC"/>
                </a:solidFill>
                <a:latin typeface="Times New Roman"/>
                <a:cs typeface="Times New Roman"/>
              </a:rPr>
              <a:t>maxilla  Labially placed </a:t>
            </a:r>
            <a:r>
              <a:rPr sz="2600" dirty="0">
                <a:solidFill>
                  <a:srgbClr val="0000CC"/>
                </a:solidFill>
                <a:latin typeface="Times New Roman"/>
                <a:cs typeface="Times New Roman"/>
              </a:rPr>
              <a:t>than lingual </a:t>
            </a:r>
            <a:r>
              <a:rPr sz="2600" spc="-5" dirty="0">
                <a:solidFill>
                  <a:srgbClr val="0000CC"/>
                </a:solidFill>
                <a:latin typeface="Times New Roman"/>
                <a:cs typeface="Times New Roman"/>
              </a:rPr>
              <a:t>in</a:t>
            </a:r>
            <a:r>
              <a:rPr sz="2600" spc="-25" dirty="0">
                <a:solidFill>
                  <a:srgbClr val="0000CC"/>
                </a:solidFill>
                <a:latin typeface="Times New Roman"/>
                <a:cs typeface="Times New Roman"/>
              </a:rPr>
              <a:t> </a:t>
            </a:r>
            <a:r>
              <a:rPr sz="2600" dirty="0">
                <a:solidFill>
                  <a:srgbClr val="0000CC"/>
                </a:solidFill>
                <a:latin typeface="Times New Roman"/>
                <a:cs typeface="Times New Roman"/>
              </a:rPr>
              <a:t>mandible</a:t>
            </a:r>
            <a:endParaRPr sz="2600">
              <a:latin typeface="Times New Roman"/>
              <a:cs typeface="Times New Roman"/>
            </a:endParaRPr>
          </a:p>
        </p:txBody>
      </p:sp>
      <p:sp>
        <p:nvSpPr>
          <p:cNvPr id="3" name="object 3"/>
          <p:cNvSpPr/>
          <p:nvPr/>
        </p:nvSpPr>
        <p:spPr>
          <a:xfrm>
            <a:off x="3224276" y="861822"/>
            <a:ext cx="2774442" cy="35432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09316" y="562355"/>
            <a:ext cx="3404615" cy="7650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3176" y="679450"/>
            <a:ext cx="7341196" cy="395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5195" y="409955"/>
            <a:ext cx="7921752" cy="6888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77240" y="1066800"/>
            <a:ext cx="6217920" cy="2362200"/>
          </a:xfrm>
          <a:custGeom>
            <a:avLst/>
            <a:gdLst/>
            <a:ahLst/>
            <a:cxnLst/>
            <a:rect l="l" t="t" r="r" b="b"/>
            <a:pathLst>
              <a:path w="6217920" h="2362200">
                <a:moveTo>
                  <a:pt x="5036820" y="0"/>
                </a:moveTo>
                <a:lnTo>
                  <a:pt x="5036820" y="590550"/>
                </a:lnTo>
                <a:lnTo>
                  <a:pt x="0" y="590550"/>
                </a:lnTo>
                <a:lnTo>
                  <a:pt x="0" y="1771650"/>
                </a:lnTo>
                <a:lnTo>
                  <a:pt x="5036820" y="1771650"/>
                </a:lnTo>
                <a:lnTo>
                  <a:pt x="5036820" y="2362200"/>
                </a:lnTo>
                <a:lnTo>
                  <a:pt x="6217920" y="1181100"/>
                </a:lnTo>
                <a:lnTo>
                  <a:pt x="5036820" y="0"/>
                </a:lnTo>
                <a:close/>
              </a:path>
            </a:pathLst>
          </a:custGeom>
          <a:solidFill>
            <a:srgbClr val="F8C791"/>
          </a:solidFill>
        </p:spPr>
        <p:txBody>
          <a:bodyPr wrap="square" lIns="0" tIns="0" rIns="0" bIns="0" rtlCol="0"/>
          <a:lstStyle/>
          <a:p>
            <a:endParaRPr/>
          </a:p>
        </p:txBody>
      </p:sp>
      <p:sp>
        <p:nvSpPr>
          <p:cNvPr id="5" name="object 5"/>
          <p:cNvSpPr/>
          <p:nvPr/>
        </p:nvSpPr>
        <p:spPr>
          <a:xfrm>
            <a:off x="76200" y="1552575"/>
            <a:ext cx="2362200" cy="140970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349707" y="1794129"/>
            <a:ext cx="1816735" cy="856615"/>
          </a:xfrm>
          <a:prstGeom prst="rect">
            <a:avLst/>
          </a:prstGeom>
        </p:spPr>
        <p:txBody>
          <a:bodyPr vert="horz" wrap="square" lIns="0" tIns="55244" rIns="0" bIns="0" rtlCol="0">
            <a:spAutoFit/>
          </a:bodyPr>
          <a:lstStyle/>
          <a:p>
            <a:pPr marL="12700" marR="5080" indent="1905" algn="ctr">
              <a:lnSpc>
                <a:spcPct val="86200"/>
              </a:lnSpc>
              <a:spcBef>
                <a:spcPts val="434"/>
              </a:spcBef>
            </a:pPr>
            <a:r>
              <a:rPr sz="2000" dirty="0">
                <a:latin typeface="Times New Roman"/>
                <a:cs typeface="Times New Roman"/>
              </a:rPr>
              <a:t>Labial or lingual  </a:t>
            </a:r>
            <a:r>
              <a:rPr sz="2000" spc="-5" dirty="0">
                <a:latin typeface="Times New Roman"/>
                <a:cs typeface="Times New Roman"/>
              </a:rPr>
              <a:t>malpositioning  </a:t>
            </a:r>
            <a:r>
              <a:rPr sz="2000" dirty="0">
                <a:latin typeface="Times New Roman"/>
                <a:cs typeface="Times New Roman"/>
              </a:rPr>
              <a:t>of </a:t>
            </a:r>
            <a:r>
              <a:rPr sz="2000" spc="-5" dirty="0">
                <a:latin typeface="Times New Roman"/>
                <a:cs typeface="Times New Roman"/>
              </a:rPr>
              <a:t>impacted</a:t>
            </a:r>
            <a:r>
              <a:rPr sz="2000" spc="-75" dirty="0">
                <a:latin typeface="Times New Roman"/>
                <a:cs typeface="Times New Roman"/>
              </a:rPr>
              <a:t> </a:t>
            </a:r>
            <a:r>
              <a:rPr sz="2000" dirty="0">
                <a:latin typeface="Times New Roman"/>
                <a:cs typeface="Times New Roman"/>
              </a:rPr>
              <a:t>tooth</a:t>
            </a:r>
            <a:endParaRPr sz="2000">
              <a:latin typeface="Times New Roman"/>
              <a:cs typeface="Times New Roman"/>
            </a:endParaRPr>
          </a:p>
        </p:txBody>
      </p:sp>
      <p:sp>
        <p:nvSpPr>
          <p:cNvPr id="7" name="object 7"/>
          <p:cNvSpPr/>
          <p:nvPr/>
        </p:nvSpPr>
        <p:spPr>
          <a:xfrm>
            <a:off x="2381250" y="1495425"/>
            <a:ext cx="2590800" cy="1466850"/>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2713101" y="1662811"/>
            <a:ext cx="1934845" cy="1120775"/>
          </a:xfrm>
          <a:prstGeom prst="rect">
            <a:avLst/>
          </a:prstGeom>
        </p:spPr>
        <p:txBody>
          <a:bodyPr vert="horz" wrap="square" lIns="0" tIns="54610" rIns="0" bIns="0" rtlCol="0">
            <a:spAutoFit/>
          </a:bodyPr>
          <a:lstStyle/>
          <a:p>
            <a:pPr marL="12700" marR="5080" indent="-1270" algn="ctr">
              <a:lnSpc>
                <a:spcPct val="86300"/>
              </a:lnSpc>
              <a:spcBef>
                <a:spcPts val="430"/>
              </a:spcBef>
            </a:pPr>
            <a:r>
              <a:rPr dirty="0">
                <a:solidFill>
                  <a:srgbClr val="000000"/>
                </a:solidFill>
              </a:rPr>
              <a:t>Migration of  neighbouring</a:t>
            </a:r>
            <a:r>
              <a:rPr spc="-110" dirty="0">
                <a:solidFill>
                  <a:srgbClr val="000000"/>
                </a:solidFill>
              </a:rPr>
              <a:t> </a:t>
            </a:r>
            <a:r>
              <a:rPr spc="-5" dirty="0">
                <a:solidFill>
                  <a:srgbClr val="000000"/>
                </a:solidFill>
              </a:rPr>
              <a:t>teeth  </a:t>
            </a:r>
            <a:r>
              <a:rPr dirty="0">
                <a:solidFill>
                  <a:srgbClr val="000000"/>
                </a:solidFill>
              </a:rPr>
              <a:t>and loss of arch  length</a:t>
            </a:r>
          </a:p>
        </p:txBody>
      </p:sp>
      <p:sp>
        <p:nvSpPr>
          <p:cNvPr id="9" name="object 9"/>
          <p:cNvSpPr/>
          <p:nvPr/>
        </p:nvSpPr>
        <p:spPr>
          <a:xfrm>
            <a:off x="4933950" y="1552575"/>
            <a:ext cx="2733675" cy="1409700"/>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5223764" y="1721358"/>
            <a:ext cx="2170430" cy="1010285"/>
          </a:xfrm>
          <a:prstGeom prst="rect">
            <a:avLst/>
          </a:prstGeom>
        </p:spPr>
        <p:txBody>
          <a:bodyPr vert="horz" wrap="square" lIns="0" tIns="50165" rIns="0" bIns="0" rtlCol="0">
            <a:spAutoFit/>
          </a:bodyPr>
          <a:lstStyle/>
          <a:p>
            <a:pPr marL="12700" marR="5080" indent="635" algn="ctr">
              <a:lnSpc>
                <a:spcPct val="86300"/>
              </a:lnSpc>
              <a:spcBef>
                <a:spcPts val="395"/>
              </a:spcBef>
            </a:pPr>
            <a:r>
              <a:rPr sz="1800" dirty="0">
                <a:latin typeface="Times New Roman"/>
                <a:cs typeface="Times New Roman"/>
              </a:rPr>
              <a:t>Internal resorption or  external root</a:t>
            </a:r>
            <a:r>
              <a:rPr sz="1800" spc="-120" dirty="0">
                <a:latin typeface="Times New Roman"/>
                <a:cs typeface="Times New Roman"/>
              </a:rPr>
              <a:t> </a:t>
            </a:r>
            <a:r>
              <a:rPr sz="1800" dirty="0">
                <a:latin typeface="Times New Roman"/>
                <a:cs typeface="Times New Roman"/>
              </a:rPr>
              <a:t>resorption  of impacted or  neighbouring</a:t>
            </a:r>
            <a:r>
              <a:rPr sz="1800" spc="-45" dirty="0">
                <a:latin typeface="Times New Roman"/>
                <a:cs typeface="Times New Roman"/>
              </a:rPr>
              <a:t> </a:t>
            </a:r>
            <a:r>
              <a:rPr sz="1800" dirty="0">
                <a:latin typeface="Times New Roman"/>
                <a:cs typeface="Times New Roman"/>
              </a:rPr>
              <a:t>tooth</a:t>
            </a:r>
            <a:endParaRPr sz="1800">
              <a:latin typeface="Times New Roman"/>
              <a:cs typeface="Times New Roman"/>
            </a:endParaRPr>
          </a:p>
        </p:txBody>
      </p:sp>
      <p:sp>
        <p:nvSpPr>
          <p:cNvPr id="11" name="object 11"/>
          <p:cNvSpPr/>
          <p:nvPr/>
        </p:nvSpPr>
        <p:spPr>
          <a:xfrm>
            <a:off x="524167" y="3505200"/>
            <a:ext cx="6724650" cy="2362200"/>
          </a:xfrm>
          <a:custGeom>
            <a:avLst/>
            <a:gdLst/>
            <a:ahLst/>
            <a:cxnLst/>
            <a:rect l="l" t="t" r="r" b="b"/>
            <a:pathLst>
              <a:path w="6724650" h="2362200">
                <a:moveTo>
                  <a:pt x="5543003" y="0"/>
                </a:moveTo>
                <a:lnTo>
                  <a:pt x="5543003" y="590550"/>
                </a:lnTo>
                <a:lnTo>
                  <a:pt x="0" y="590550"/>
                </a:lnTo>
                <a:lnTo>
                  <a:pt x="0" y="1771650"/>
                </a:lnTo>
                <a:lnTo>
                  <a:pt x="5543003" y="1771650"/>
                </a:lnTo>
                <a:lnTo>
                  <a:pt x="5543003" y="2362200"/>
                </a:lnTo>
                <a:lnTo>
                  <a:pt x="6724103" y="1181100"/>
                </a:lnTo>
                <a:lnTo>
                  <a:pt x="5543003" y="0"/>
                </a:lnTo>
                <a:close/>
              </a:path>
            </a:pathLst>
          </a:custGeom>
          <a:solidFill>
            <a:srgbClr val="F8C791"/>
          </a:solidFill>
        </p:spPr>
        <p:txBody>
          <a:bodyPr wrap="square" lIns="0" tIns="0" rIns="0" bIns="0" rtlCol="0"/>
          <a:lstStyle/>
          <a:p>
            <a:endParaRPr/>
          </a:p>
        </p:txBody>
      </p:sp>
      <p:sp>
        <p:nvSpPr>
          <p:cNvPr id="12" name="object 12"/>
          <p:cNvSpPr/>
          <p:nvPr/>
        </p:nvSpPr>
        <p:spPr>
          <a:xfrm>
            <a:off x="95250" y="4086225"/>
            <a:ext cx="2619375" cy="1209675"/>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582269" y="4385309"/>
            <a:ext cx="1670050" cy="549910"/>
          </a:xfrm>
          <a:prstGeom prst="rect">
            <a:avLst/>
          </a:prstGeom>
        </p:spPr>
        <p:txBody>
          <a:bodyPr vert="horz" wrap="square" lIns="0" tIns="41275" rIns="0" bIns="0" rtlCol="0">
            <a:spAutoFit/>
          </a:bodyPr>
          <a:lstStyle/>
          <a:p>
            <a:pPr marL="337185" marR="5080" indent="-325120">
              <a:lnSpc>
                <a:spcPts val="1970"/>
              </a:lnSpc>
              <a:spcBef>
                <a:spcPts val="325"/>
              </a:spcBef>
            </a:pPr>
            <a:r>
              <a:rPr sz="1800" spc="60" dirty="0">
                <a:latin typeface="Times New Roman"/>
                <a:cs typeface="Times New Roman"/>
              </a:rPr>
              <a:t>Dentigerous</a:t>
            </a:r>
            <a:r>
              <a:rPr sz="1800" spc="-130" dirty="0">
                <a:latin typeface="Times New Roman"/>
                <a:cs typeface="Times New Roman"/>
              </a:rPr>
              <a:t> </a:t>
            </a:r>
            <a:r>
              <a:rPr sz="1800" spc="35" dirty="0">
                <a:latin typeface="Times New Roman"/>
                <a:cs typeface="Times New Roman"/>
              </a:rPr>
              <a:t>cyst  </a:t>
            </a:r>
            <a:r>
              <a:rPr sz="1800" spc="75" dirty="0">
                <a:latin typeface="Times New Roman"/>
                <a:cs typeface="Times New Roman"/>
              </a:rPr>
              <a:t>formation</a:t>
            </a:r>
            <a:endParaRPr sz="1800">
              <a:latin typeface="Times New Roman"/>
              <a:cs typeface="Times New Roman"/>
            </a:endParaRPr>
          </a:p>
        </p:txBody>
      </p:sp>
      <p:sp>
        <p:nvSpPr>
          <p:cNvPr id="14" name="object 14"/>
          <p:cNvSpPr/>
          <p:nvPr/>
        </p:nvSpPr>
        <p:spPr>
          <a:xfrm>
            <a:off x="2571750" y="4086225"/>
            <a:ext cx="2676525" cy="1209675"/>
          </a:xfrm>
          <a:prstGeom prst="rect">
            <a:avLst/>
          </a:prstGeom>
          <a:blipFill>
            <a:blip r:embed="rId8" cstate="print"/>
            <a:stretch>
              <a:fillRect/>
            </a:stretch>
          </a:blipFill>
        </p:spPr>
        <p:txBody>
          <a:bodyPr wrap="square" lIns="0" tIns="0" rIns="0" bIns="0" rtlCol="0"/>
          <a:lstStyle/>
          <a:p>
            <a:endParaRPr/>
          </a:p>
        </p:txBody>
      </p:sp>
      <p:sp>
        <p:nvSpPr>
          <p:cNvPr id="15" name="object 15"/>
          <p:cNvSpPr txBox="1"/>
          <p:nvPr/>
        </p:nvSpPr>
        <p:spPr>
          <a:xfrm>
            <a:off x="2834132" y="4385309"/>
            <a:ext cx="2110740" cy="549910"/>
          </a:xfrm>
          <a:prstGeom prst="rect">
            <a:avLst/>
          </a:prstGeom>
        </p:spPr>
        <p:txBody>
          <a:bodyPr vert="horz" wrap="square" lIns="0" tIns="41275" rIns="0" bIns="0" rtlCol="0">
            <a:spAutoFit/>
          </a:bodyPr>
          <a:lstStyle/>
          <a:p>
            <a:pPr marL="29209" marR="5080" indent="-17145">
              <a:lnSpc>
                <a:spcPts val="1970"/>
              </a:lnSpc>
              <a:spcBef>
                <a:spcPts val="325"/>
              </a:spcBef>
            </a:pPr>
            <a:r>
              <a:rPr sz="1800" spc="60" dirty="0">
                <a:latin typeface="Times New Roman"/>
                <a:cs typeface="Times New Roman"/>
              </a:rPr>
              <a:t>Infection</a:t>
            </a:r>
            <a:r>
              <a:rPr sz="1800" spc="-90" dirty="0">
                <a:latin typeface="Times New Roman"/>
                <a:cs typeface="Times New Roman"/>
              </a:rPr>
              <a:t> </a:t>
            </a:r>
            <a:r>
              <a:rPr sz="1800" spc="50" dirty="0">
                <a:latin typeface="Times New Roman"/>
                <a:cs typeface="Times New Roman"/>
              </a:rPr>
              <a:t>particularly  </a:t>
            </a:r>
            <a:r>
              <a:rPr sz="1800" spc="75" dirty="0">
                <a:latin typeface="Times New Roman"/>
                <a:cs typeface="Times New Roman"/>
              </a:rPr>
              <a:t>with </a:t>
            </a:r>
            <a:r>
              <a:rPr sz="1800" spc="65" dirty="0">
                <a:latin typeface="Times New Roman"/>
                <a:cs typeface="Times New Roman"/>
              </a:rPr>
              <a:t>partial</a:t>
            </a:r>
            <a:r>
              <a:rPr sz="1800" spc="-240" dirty="0">
                <a:latin typeface="Times New Roman"/>
                <a:cs typeface="Times New Roman"/>
              </a:rPr>
              <a:t> </a:t>
            </a:r>
            <a:r>
              <a:rPr sz="1800" spc="90" dirty="0">
                <a:latin typeface="Times New Roman"/>
                <a:cs typeface="Times New Roman"/>
              </a:rPr>
              <a:t>eruption</a:t>
            </a:r>
            <a:endParaRPr sz="1800">
              <a:latin typeface="Times New Roman"/>
              <a:cs typeface="Times New Roman"/>
            </a:endParaRPr>
          </a:p>
        </p:txBody>
      </p:sp>
      <p:sp>
        <p:nvSpPr>
          <p:cNvPr id="16" name="object 16"/>
          <p:cNvSpPr/>
          <p:nvPr/>
        </p:nvSpPr>
        <p:spPr>
          <a:xfrm>
            <a:off x="5048250" y="4086225"/>
            <a:ext cx="2619375" cy="1209675"/>
          </a:xfrm>
          <a:prstGeom prst="rect">
            <a:avLst/>
          </a:prstGeom>
          <a:blipFill>
            <a:blip r:embed="rId9" cstate="print"/>
            <a:stretch>
              <a:fillRect/>
            </a:stretch>
          </a:blipFill>
        </p:spPr>
        <p:txBody>
          <a:bodyPr wrap="square" lIns="0" tIns="0" rIns="0" bIns="0" rtlCol="0"/>
          <a:lstStyle/>
          <a:p>
            <a:endParaRPr/>
          </a:p>
        </p:txBody>
      </p:sp>
      <p:sp>
        <p:nvSpPr>
          <p:cNvPr id="17" name="object 17"/>
          <p:cNvSpPr txBox="1"/>
          <p:nvPr/>
        </p:nvSpPr>
        <p:spPr>
          <a:xfrm>
            <a:off x="5683377" y="4510785"/>
            <a:ext cx="1353820" cy="299720"/>
          </a:xfrm>
          <a:prstGeom prst="rect">
            <a:avLst/>
          </a:prstGeom>
        </p:spPr>
        <p:txBody>
          <a:bodyPr vert="horz" wrap="square" lIns="0" tIns="12700" rIns="0" bIns="0" rtlCol="0">
            <a:spAutoFit/>
          </a:bodyPr>
          <a:lstStyle/>
          <a:p>
            <a:pPr marL="12700">
              <a:lnSpc>
                <a:spcPct val="100000"/>
              </a:lnSpc>
              <a:spcBef>
                <a:spcPts val="100"/>
              </a:spcBef>
            </a:pPr>
            <a:r>
              <a:rPr sz="1800" spc="40" dirty="0">
                <a:latin typeface="Times New Roman"/>
                <a:cs typeface="Times New Roman"/>
              </a:rPr>
              <a:t>Referred</a:t>
            </a:r>
            <a:r>
              <a:rPr sz="1800" spc="-125" dirty="0">
                <a:latin typeface="Times New Roman"/>
                <a:cs typeface="Times New Roman"/>
              </a:rPr>
              <a:t> </a:t>
            </a:r>
            <a:r>
              <a:rPr sz="1800" spc="80" dirty="0">
                <a:latin typeface="Times New Roman"/>
                <a:cs typeface="Times New Roman"/>
              </a:rPr>
              <a:t>pain</a:t>
            </a:r>
            <a:endParaRPr sz="1800">
              <a:latin typeface="Times New Roman"/>
              <a:cs typeface="Times New Roman"/>
            </a:endParaRPr>
          </a:p>
        </p:txBody>
      </p:sp>
      <p:sp>
        <p:nvSpPr>
          <p:cNvPr id="18" name="object 18"/>
          <p:cNvSpPr/>
          <p:nvPr/>
        </p:nvSpPr>
        <p:spPr>
          <a:xfrm>
            <a:off x="7543800" y="1295400"/>
            <a:ext cx="1428750" cy="1905000"/>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28317"/>
            <a:ext cx="3980815" cy="4635500"/>
          </a:xfrm>
          <a:prstGeom prst="rect">
            <a:avLst/>
          </a:prstGeom>
        </p:spPr>
        <p:txBody>
          <a:bodyPr vert="horz" wrap="square" lIns="0" tIns="48260" rIns="0" bIns="0" rtlCol="0">
            <a:spAutoFit/>
          </a:bodyPr>
          <a:lstStyle/>
          <a:p>
            <a:pPr marL="12700" marR="17145">
              <a:lnSpc>
                <a:spcPts val="1900"/>
              </a:lnSpc>
              <a:spcBef>
                <a:spcPts val="380"/>
              </a:spcBef>
            </a:pPr>
            <a:r>
              <a:rPr sz="1800" b="1" spc="-5" dirty="0">
                <a:solidFill>
                  <a:srgbClr val="FFFF00"/>
                </a:solidFill>
                <a:latin typeface="Times New Roman"/>
                <a:cs typeface="Times New Roman"/>
              </a:rPr>
              <a:t>Class I: </a:t>
            </a:r>
            <a:r>
              <a:rPr sz="1800" b="1" dirty="0">
                <a:solidFill>
                  <a:srgbClr val="0000CC"/>
                </a:solidFill>
                <a:latin typeface="Times New Roman"/>
                <a:cs typeface="Times New Roman"/>
              </a:rPr>
              <a:t>P</a:t>
            </a:r>
            <a:r>
              <a:rPr sz="1800" dirty="0">
                <a:solidFill>
                  <a:srgbClr val="0000CC"/>
                </a:solidFill>
                <a:latin typeface="Times New Roman"/>
                <a:cs typeface="Times New Roman"/>
              </a:rPr>
              <a:t>alatally placed maxillary</a:t>
            </a:r>
            <a:r>
              <a:rPr sz="1800" spc="-90" dirty="0">
                <a:solidFill>
                  <a:srgbClr val="0000CC"/>
                </a:solidFill>
                <a:latin typeface="Times New Roman"/>
                <a:cs typeface="Times New Roman"/>
              </a:rPr>
              <a:t> </a:t>
            </a:r>
            <a:r>
              <a:rPr sz="1800" dirty="0">
                <a:solidFill>
                  <a:srgbClr val="0000CC"/>
                </a:solidFill>
                <a:latin typeface="Times New Roman"/>
                <a:cs typeface="Times New Roman"/>
              </a:rPr>
              <a:t>canines  a)vertical,</a:t>
            </a:r>
            <a:endParaRPr sz="1800">
              <a:latin typeface="Times New Roman"/>
              <a:cs typeface="Times New Roman"/>
            </a:endParaRPr>
          </a:p>
          <a:p>
            <a:pPr marL="203200" indent="-190500">
              <a:lnSpc>
                <a:spcPts val="1739"/>
              </a:lnSpc>
              <a:buSzPct val="94444"/>
              <a:buAutoNum type="alphaLcParenR" startAt="2"/>
              <a:tabLst>
                <a:tab pos="203835" algn="l"/>
              </a:tabLst>
            </a:pPr>
            <a:r>
              <a:rPr sz="1800" dirty="0">
                <a:solidFill>
                  <a:srgbClr val="0000CC"/>
                </a:solidFill>
                <a:latin typeface="Times New Roman"/>
                <a:cs typeface="Times New Roman"/>
              </a:rPr>
              <a:t>Horizontal</a:t>
            </a:r>
            <a:endParaRPr sz="1800">
              <a:latin typeface="Times New Roman"/>
              <a:cs typeface="Times New Roman"/>
            </a:endParaRPr>
          </a:p>
          <a:p>
            <a:pPr marL="191135" indent="-178435">
              <a:lnSpc>
                <a:spcPts val="2030"/>
              </a:lnSpc>
              <a:buSzPct val="94444"/>
              <a:buAutoNum type="alphaLcParenR" startAt="2"/>
              <a:tabLst>
                <a:tab pos="191770" algn="l"/>
              </a:tabLst>
            </a:pPr>
            <a:r>
              <a:rPr sz="1800" dirty="0">
                <a:solidFill>
                  <a:srgbClr val="0000CC"/>
                </a:solidFill>
                <a:latin typeface="Times New Roman"/>
                <a:cs typeface="Times New Roman"/>
              </a:rPr>
              <a:t>Semivertical</a:t>
            </a:r>
            <a:endParaRPr sz="1800">
              <a:latin typeface="Times New Roman"/>
              <a:cs typeface="Times New Roman"/>
            </a:endParaRPr>
          </a:p>
          <a:p>
            <a:pPr>
              <a:lnSpc>
                <a:spcPct val="100000"/>
              </a:lnSpc>
              <a:spcBef>
                <a:spcPts val="10"/>
              </a:spcBef>
            </a:pPr>
            <a:endParaRPr sz="1650">
              <a:latin typeface="Times New Roman"/>
              <a:cs typeface="Times New Roman"/>
            </a:endParaRPr>
          </a:p>
          <a:p>
            <a:pPr marL="12700" marR="30480">
              <a:lnSpc>
                <a:spcPts val="1900"/>
              </a:lnSpc>
              <a:spcBef>
                <a:spcPts val="5"/>
              </a:spcBef>
            </a:pPr>
            <a:r>
              <a:rPr sz="1800" b="1" spc="-5" dirty="0">
                <a:solidFill>
                  <a:srgbClr val="FFFF00"/>
                </a:solidFill>
                <a:latin typeface="Times New Roman"/>
                <a:cs typeface="Times New Roman"/>
              </a:rPr>
              <a:t>Class II: </a:t>
            </a:r>
            <a:r>
              <a:rPr sz="1800" b="1" dirty="0">
                <a:solidFill>
                  <a:srgbClr val="0000CC"/>
                </a:solidFill>
                <a:latin typeface="Times New Roman"/>
                <a:cs typeface="Times New Roman"/>
              </a:rPr>
              <a:t>L</a:t>
            </a:r>
            <a:r>
              <a:rPr sz="1800" dirty="0">
                <a:solidFill>
                  <a:srgbClr val="0000CC"/>
                </a:solidFill>
                <a:latin typeface="Times New Roman"/>
                <a:cs typeface="Times New Roman"/>
              </a:rPr>
              <a:t>abialy placed maxillary</a:t>
            </a:r>
            <a:r>
              <a:rPr sz="1800" spc="-90" dirty="0">
                <a:solidFill>
                  <a:srgbClr val="0000CC"/>
                </a:solidFill>
                <a:latin typeface="Times New Roman"/>
                <a:cs typeface="Times New Roman"/>
              </a:rPr>
              <a:t> </a:t>
            </a:r>
            <a:r>
              <a:rPr sz="1800" dirty="0">
                <a:solidFill>
                  <a:srgbClr val="0000CC"/>
                </a:solidFill>
                <a:latin typeface="Times New Roman"/>
                <a:cs typeface="Times New Roman"/>
              </a:rPr>
              <a:t>canines  a)vertical</a:t>
            </a:r>
            <a:endParaRPr sz="1800">
              <a:latin typeface="Times New Roman"/>
              <a:cs typeface="Times New Roman"/>
            </a:endParaRPr>
          </a:p>
          <a:p>
            <a:pPr marL="203200" indent="-190500">
              <a:lnSpc>
                <a:spcPts val="1739"/>
              </a:lnSpc>
              <a:buSzPct val="94444"/>
              <a:buAutoNum type="alphaLcParenR" startAt="2"/>
              <a:tabLst>
                <a:tab pos="203835" algn="l"/>
              </a:tabLst>
            </a:pPr>
            <a:r>
              <a:rPr sz="1800" dirty="0">
                <a:solidFill>
                  <a:srgbClr val="0000CC"/>
                </a:solidFill>
                <a:latin typeface="Times New Roman"/>
                <a:cs typeface="Times New Roman"/>
              </a:rPr>
              <a:t>Horizontal</a:t>
            </a:r>
            <a:endParaRPr sz="1800">
              <a:latin typeface="Times New Roman"/>
              <a:cs typeface="Times New Roman"/>
            </a:endParaRPr>
          </a:p>
          <a:p>
            <a:pPr marL="191135" indent="-178435">
              <a:lnSpc>
                <a:spcPts val="2030"/>
              </a:lnSpc>
              <a:buSzPct val="94444"/>
              <a:buAutoNum type="alphaLcParenR" startAt="2"/>
              <a:tabLst>
                <a:tab pos="191770" algn="l"/>
              </a:tabLst>
            </a:pPr>
            <a:r>
              <a:rPr sz="1800" dirty="0">
                <a:solidFill>
                  <a:srgbClr val="0000CC"/>
                </a:solidFill>
                <a:latin typeface="Times New Roman"/>
                <a:cs typeface="Times New Roman"/>
              </a:rPr>
              <a:t>Semivertical</a:t>
            </a:r>
            <a:endParaRPr sz="1800">
              <a:latin typeface="Times New Roman"/>
              <a:cs typeface="Times New Roman"/>
            </a:endParaRPr>
          </a:p>
          <a:p>
            <a:pPr>
              <a:lnSpc>
                <a:spcPct val="100000"/>
              </a:lnSpc>
              <a:spcBef>
                <a:spcPts val="15"/>
              </a:spcBef>
            </a:pPr>
            <a:endParaRPr sz="1650">
              <a:latin typeface="Times New Roman"/>
              <a:cs typeface="Times New Roman"/>
            </a:endParaRPr>
          </a:p>
          <a:p>
            <a:pPr marL="67310" marR="5080" indent="-55244">
              <a:lnSpc>
                <a:spcPts val="1900"/>
              </a:lnSpc>
            </a:pPr>
            <a:r>
              <a:rPr sz="1800" b="1" spc="-5" dirty="0">
                <a:solidFill>
                  <a:srgbClr val="FFFF00"/>
                </a:solidFill>
                <a:latin typeface="Times New Roman"/>
                <a:cs typeface="Times New Roman"/>
              </a:rPr>
              <a:t>Class III: </a:t>
            </a:r>
            <a:r>
              <a:rPr sz="1800" dirty="0">
                <a:solidFill>
                  <a:srgbClr val="0000CC"/>
                </a:solidFill>
                <a:latin typeface="Times New Roman"/>
                <a:cs typeface="Times New Roman"/>
              </a:rPr>
              <a:t>Impacted cuspid located both</a:t>
            </a:r>
            <a:r>
              <a:rPr sz="1800" spc="-70" dirty="0">
                <a:solidFill>
                  <a:srgbClr val="0000CC"/>
                </a:solidFill>
                <a:latin typeface="Times New Roman"/>
                <a:cs typeface="Times New Roman"/>
              </a:rPr>
              <a:t> </a:t>
            </a:r>
            <a:r>
              <a:rPr sz="1800" dirty="0">
                <a:solidFill>
                  <a:srgbClr val="0000CC"/>
                </a:solidFill>
                <a:latin typeface="Times New Roman"/>
                <a:cs typeface="Times New Roman"/>
              </a:rPr>
              <a:t>in  the palatal and labial</a:t>
            </a:r>
            <a:r>
              <a:rPr sz="1800" spc="-45" dirty="0">
                <a:solidFill>
                  <a:srgbClr val="0000CC"/>
                </a:solidFill>
                <a:latin typeface="Times New Roman"/>
                <a:cs typeface="Times New Roman"/>
              </a:rPr>
              <a:t> </a:t>
            </a:r>
            <a:r>
              <a:rPr sz="1800" dirty="0">
                <a:solidFill>
                  <a:srgbClr val="0000CC"/>
                </a:solidFill>
                <a:latin typeface="Times New Roman"/>
                <a:cs typeface="Times New Roman"/>
              </a:rPr>
              <a:t>bone.</a:t>
            </a:r>
            <a:endParaRPr sz="1800">
              <a:latin typeface="Times New Roman"/>
              <a:cs typeface="Times New Roman"/>
            </a:endParaRPr>
          </a:p>
          <a:p>
            <a:pPr>
              <a:lnSpc>
                <a:spcPct val="100000"/>
              </a:lnSpc>
              <a:spcBef>
                <a:spcPts val="45"/>
              </a:spcBef>
            </a:pPr>
            <a:endParaRPr sz="1600">
              <a:latin typeface="Times New Roman"/>
              <a:cs typeface="Times New Roman"/>
            </a:endParaRPr>
          </a:p>
          <a:p>
            <a:pPr marL="67310" marR="59055" indent="-55244">
              <a:lnSpc>
                <a:spcPts val="1900"/>
              </a:lnSpc>
              <a:spcBef>
                <a:spcPts val="5"/>
              </a:spcBef>
            </a:pPr>
            <a:r>
              <a:rPr sz="1800" b="1" spc="-5" dirty="0">
                <a:solidFill>
                  <a:srgbClr val="FFFF00"/>
                </a:solidFill>
                <a:latin typeface="Times New Roman"/>
                <a:cs typeface="Times New Roman"/>
              </a:rPr>
              <a:t>Class </a:t>
            </a:r>
            <a:r>
              <a:rPr sz="1800" b="1" spc="-65" dirty="0">
                <a:solidFill>
                  <a:srgbClr val="FFFF00"/>
                </a:solidFill>
                <a:latin typeface="Times New Roman"/>
                <a:cs typeface="Times New Roman"/>
              </a:rPr>
              <a:t>IV: </a:t>
            </a:r>
            <a:r>
              <a:rPr sz="1800" dirty="0">
                <a:solidFill>
                  <a:srgbClr val="0000CC"/>
                </a:solidFill>
                <a:latin typeface="Times New Roman"/>
                <a:cs typeface="Times New Roman"/>
              </a:rPr>
              <a:t>Impacted in the alveolar </a:t>
            </a:r>
            <a:r>
              <a:rPr sz="1800" spc="-5" dirty="0">
                <a:solidFill>
                  <a:srgbClr val="0000CC"/>
                </a:solidFill>
                <a:latin typeface="Times New Roman"/>
                <a:cs typeface="Times New Roman"/>
              </a:rPr>
              <a:t>process  </a:t>
            </a:r>
            <a:r>
              <a:rPr sz="1800" dirty="0">
                <a:solidFill>
                  <a:srgbClr val="0000CC"/>
                </a:solidFill>
                <a:latin typeface="Times New Roman"/>
                <a:cs typeface="Times New Roman"/>
              </a:rPr>
              <a:t>between the incisors and </a:t>
            </a:r>
            <a:r>
              <a:rPr sz="1800" spc="-5" dirty="0">
                <a:solidFill>
                  <a:srgbClr val="0000CC"/>
                </a:solidFill>
                <a:latin typeface="Times New Roman"/>
                <a:cs typeface="Times New Roman"/>
              </a:rPr>
              <a:t>first</a:t>
            </a:r>
            <a:r>
              <a:rPr sz="1800" spc="-45" dirty="0">
                <a:solidFill>
                  <a:srgbClr val="0000CC"/>
                </a:solidFill>
                <a:latin typeface="Times New Roman"/>
                <a:cs typeface="Times New Roman"/>
              </a:rPr>
              <a:t> </a:t>
            </a:r>
            <a:r>
              <a:rPr sz="1800" spc="-5" dirty="0">
                <a:solidFill>
                  <a:srgbClr val="0000CC"/>
                </a:solidFill>
                <a:latin typeface="Times New Roman"/>
                <a:cs typeface="Times New Roman"/>
              </a:rPr>
              <a:t>premolars</a:t>
            </a:r>
            <a:endParaRPr sz="1800">
              <a:latin typeface="Times New Roman"/>
              <a:cs typeface="Times New Roman"/>
            </a:endParaRPr>
          </a:p>
          <a:p>
            <a:pPr>
              <a:lnSpc>
                <a:spcPct val="100000"/>
              </a:lnSpc>
              <a:spcBef>
                <a:spcPts val="50"/>
              </a:spcBef>
            </a:pPr>
            <a:endParaRPr sz="1600">
              <a:latin typeface="Times New Roman"/>
              <a:cs typeface="Times New Roman"/>
            </a:endParaRPr>
          </a:p>
          <a:p>
            <a:pPr marL="12700" marR="154940" algn="just">
              <a:lnSpc>
                <a:spcPts val="1900"/>
              </a:lnSpc>
            </a:pPr>
            <a:r>
              <a:rPr sz="1800" b="1" spc="-5" dirty="0">
                <a:solidFill>
                  <a:srgbClr val="FFFF00"/>
                </a:solidFill>
                <a:latin typeface="Times New Roman"/>
                <a:cs typeface="Times New Roman"/>
              </a:rPr>
              <a:t>Class </a:t>
            </a:r>
            <a:r>
              <a:rPr sz="1800" b="1" dirty="0">
                <a:solidFill>
                  <a:srgbClr val="FFFF00"/>
                </a:solidFill>
                <a:latin typeface="Times New Roman"/>
                <a:cs typeface="Times New Roman"/>
              </a:rPr>
              <a:t>V</a:t>
            </a:r>
            <a:r>
              <a:rPr sz="1800" dirty="0">
                <a:solidFill>
                  <a:srgbClr val="0000CC"/>
                </a:solidFill>
                <a:latin typeface="Times New Roman"/>
                <a:cs typeface="Times New Roman"/>
              </a:rPr>
              <a:t>:impacted cuspid that are present  in an edentulous maxilla and </a:t>
            </a:r>
            <a:r>
              <a:rPr sz="1800" spc="-5" dirty="0">
                <a:solidFill>
                  <a:srgbClr val="0000CC"/>
                </a:solidFill>
                <a:latin typeface="Times New Roman"/>
                <a:cs typeface="Times New Roman"/>
              </a:rPr>
              <a:t>may</a:t>
            </a:r>
            <a:r>
              <a:rPr sz="1800" spc="-114" dirty="0">
                <a:solidFill>
                  <a:srgbClr val="0000CC"/>
                </a:solidFill>
                <a:latin typeface="Times New Roman"/>
                <a:cs typeface="Times New Roman"/>
              </a:rPr>
              <a:t> </a:t>
            </a:r>
            <a:r>
              <a:rPr sz="1800" spc="-5" dirty="0">
                <a:solidFill>
                  <a:srgbClr val="0000CC"/>
                </a:solidFill>
                <a:latin typeface="Times New Roman"/>
                <a:cs typeface="Times New Roman"/>
              </a:rPr>
              <a:t>assume  </a:t>
            </a:r>
            <a:r>
              <a:rPr sz="1800" dirty="0">
                <a:solidFill>
                  <a:srgbClr val="0000CC"/>
                </a:solidFill>
                <a:latin typeface="Times New Roman"/>
                <a:cs typeface="Times New Roman"/>
              </a:rPr>
              <a:t>any of the previous three</a:t>
            </a:r>
            <a:r>
              <a:rPr sz="1800" spc="-65" dirty="0">
                <a:solidFill>
                  <a:srgbClr val="0000CC"/>
                </a:solidFill>
                <a:latin typeface="Times New Roman"/>
                <a:cs typeface="Times New Roman"/>
              </a:rPr>
              <a:t> </a:t>
            </a:r>
            <a:r>
              <a:rPr sz="1800" dirty="0">
                <a:solidFill>
                  <a:srgbClr val="0000CC"/>
                </a:solidFill>
                <a:latin typeface="Times New Roman"/>
                <a:cs typeface="Times New Roman"/>
              </a:rPr>
              <a:t>classes.</a:t>
            </a:r>
            <a:endParaRPr sz="1800">
              <a:latin typeface="Times New Roman"/>
              <a:cs typeface="Times New Roman"/>
            </a:endParaRPr>
          </a:p>
        </p:txBody>
      </p:sp>
      <p:sp>
        <p:nvSpPr>
          <p:cNvPr id="3" name="object 3"/>
          <p:cNvSpPr/>
          <p:nvPr/>
        </p:nvSpPr>
        <p:spPr>
          <a:xfrm>
            <a:off x="1325244" y="466598"/>
            <a:ext cx="6062472" cy="2849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17244" y="954277"/>
            <a:ext cx="4019930" cy="28473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65275" y="228600"/>
            <a:ext cx="6571488" cy="6111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65275" y="716280"/>
            <a:ext cx="4521708" cy="61112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724400" y="1981200"/>
            <a:ext cx="4038600" cy="25908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04506" y="2094398"/>
            <a:ext cx="2729865" cy="1443355"/>
          </a:xfrm>
          <a:prstGeom prst="rect">
            <a:avLst/>
          </a:prstGeom>
        </p:spPr>
        <p:txBody>
          <a:bodyPr vert="horz" wrap="square" lIns="0" tIns="88900" rIns="0" bIns="0" rtlCol="0">
            <a:spAutoFit/>
          </a:bodyPr>
          <a:lstStyle/>
          <a:p>
            <a:pPr marL="21590">
              <a:lnSpc>
                <a:spcPct val="100000"/>
              </a:lnSpc>
              <a:spcBef>
                <a:spcPts val="700"/>
              </a:spcBef>
            </a:pPr>
            <a:r>
              <a:rPr sz="2600" dirty="0">
                <a:solidFill>
                  <a:srgbClr val="0000CC"/>
                </a:solidFill>
                <a:latin typeface="Times New Roman"/>
                <a:cs typeface="Times New Roman"/>
              </a:rPr>
              <a:t>Aberrant</a:t>
            </a:r>
            <a:endParaRPr sz="2600">
              <a:latin typeface="Times New Roman"/>
              <a:cs typeface="Times New Roman"/>
            </a:endParaRPr>
          </a:p>
          <a:p>
            <a:pPr marL="12700" marR="5080" indent="26670">
              <a:lnSpc>
                <a:spcPct val="119200"/>
              </a:lnSpc>
            </a:pPr>
            <a:r>
              <a:rPr sz="2600" dirty="0">
                <a:solidFill>
                  <a:srgbClr val="FFFF00"/>
                </a:solidFill>
                <a:latin typeface="Times New Roman"/>
                <a:cs typeface="Times New Roman"/>
              </a:rPr>
              <a:t>At inferior border  On the opposite</a:t>
            </a:r>
            <a:r>
              <a:rPr sz="2600" spc="-100" dirty="0">
                <a:solidFill>
                  <a:srgbClr val="FFFF00"/>
                </a:solidFill>
                <a:latin typeface="Times New Roman"/>
                <a:cs typeface="Times New Roman"/>
              </a:rPr>
              <a:t> </a:t>
            </a:r>
            <a:r>
              <a:rPr sz="2600" spc="-5" dirty="0">
                <a:solidFill>
                  <a:srgbClr val="FFFF00"/>
                </a:solidFill>
                <a:latin typeface="Times New Roman"/>
                <a:cs typeface="Times New Roman"/>
              </a:rPr>
              <a:t>side</a:t>
            </a:r>
            <a:endParaRPr sz="2600">
              <a:latin typeface="Times New Roman"/>
              <a:cs typeface="Times New Roman"/>
            </a:endParaRPr>
          </a:p>
        </p:txBody>
      </p:sp>
      <p:sp>
        <p:nvSpPr>
          <p:cNvPr id="3" name="object 3"/>
          <p:cNvSpPr txBox="1">
            <a:spLocks noGrp="1"/>
          </p:cNvSpPr>
          <p:nvPr>
            <p:ph type="title"/>
          </p:nvPr>
        </p:nvSpPr>
        <p:spPr>
          <a:xfrm>
            <a:off x="535940" y="2094398"/>
            <a:ext cx="1440180" cy="1915795"/>
          </a:xfrm>
          <a:prstGeom prst="rect">
            <a:avLst/>
          </a:prstGeom>
        </p:spPr>
        <p:txBody>
          <a:bodyPr vert="horz" wrap="square" lIns="0" tIns="12700" rIns="0" bIns="0" rtlCol="0">
            <a:spAutoFit/>
          </a:bodyPr>
          <a:lstStyle/>
          <a:p>
            <a:pPr marL="12700" marR="5080">
              <a:lnSpc>
                <a:spcPct val="119300"/>
              </a:lnSpc>
              <a:spcBef>
                <a:spcPts val="100"/>
              </a:spcBef>
            </a:pPr>
            <a:r>
              <a:rPr sz="2600" dirty="0"/>
              <a:t>Labial  </a:t>
            </a:r>
            <a:r>
              <a:rPr sz="2600" spc="-40" dirty="0">
                <a:solidFill>
                  <a:srgbClr val="FFFF00"/>
                </a:solidFill>
              </a:rPr>
              <a:t>Vertical  </a:t>
            </a:r>
            <a:r>
              <a:rPr sz="2600" dirty="0">
                <a:solidFill>
                  <a:srgbClr val="FFFF00"/>
                </a:solidFill>
              </a:rPr>
              <a:t>Oblique  H</a:t>
            </a:r>
            <a:r>
              <a:rPr sz="2600" spc="5" dirty="0">
                <a:solidFill>
                  <a:srgbClr val="FFFF00"/>
                </a:solidFill>
              </a:rPr>
              <a:t>o</a:t>
            </a:r>
            <a:r>
              <a:rPr sz="2600" dirty="0">
                <a:solidFill>
                  <a:srgbClr val="FFFF00"/>
                </a:solidFill>
              </a:rPr>
              <a:t>ri</a:t>
            </a:r>
            <a:r>
              <a:rPr sz="2600" spc="-15" dirty="0">
                <a:solidFill>
                  <a:srgbClr val="FFFF00"/>
                </a:solidFill>
              </a:rPr>
              <a:t>z</a:t>
            </a:r>
            <a:r>
              <a:rPr sz="2600" dirty="0">
                <a:solidFill>
                  <a:srgbClr val="FFFF00"/>
                </a:solidFill>
              </a:rPr>
              <a:t>o</a:t>
            </a:r>
            <a:r>
              <a:rPr sz="2600" spc="10" dirty="0">
                <a:solidFill>
                  <a:srgbClr val="FFFF00"/>
                </a:solidFill>
              </a:rPr>
              <a:t>n</a:t>
            </a:r>
            <a:r>
              <a:rPr sz="2600" dirty="0">
                <a:solidFill>
                  <a:srgbClr val="FFFF00"/>
                </a:solidFill>
              </a:rPr>
              <a:t>t</a:t>
            </a:r>
            <a:r>
              <a:rPr sz="2600" spc="-10" dirty="0">
                <a:solidFill>
                  <a:srgbClr val="FFFF00"/>
                </a:solidFill>
              </a:rPr>
              <a:t>a</a:t>
            </a:r>
            <a:r>
              <a:rPr sz="2600" dirty="0">
                <a:solidFill>
                  <a:srgbClr val="FFFF00"/>
                </a:solidFill>
              </a:rPr>
              <a:t>l</a:t>
            </a:r>
            <a:endParaRPr sz="2600"/>
          </a:p>
        </p:txBody>
      </p:sp>
      <p:sp>
        <p:nvSpPr>
          <p:cNvPr id="4" name="object 4"/>
          <p:cNvSpPr/>
          <p:nvPr/>
        </p:nvSpPr>
        <p:spPr>
          <a:xfrm>
            <a:off x="719581" y="480822"/>
            <a:ext cx="7646416" cy="35458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09676" y="1078230"/>
            <a:ext cx="5449062" cy="3545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94715" y="181355"/>
            <a:ext cx="8398764" cy="76504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94715" y="778763"/>
            <a:ext cx="6079236" cy="77723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14996" y="292354"/>
            <a:ext cx="6732638" cy="4785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4276" y="0"/>
            <a:ext cx="7389876" cy="7940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29000" y="990600"/>
            <a:ext cx="5267325" cy="1189990"/>
          </a:xfrm>
          <a:custGeom>
            <a:avLst/>
            <a:gdLst/>
            <a:ahLst/>
            <a:cxnLst/>
            <a:rect l="l" t="t" r="r" b="b"/>
            <a:pathLst>
              <a:path w="5267325" h="1189989">
                <a:moveTo>
                  <a:pt x="5068570" y="0"/>
                </a:moveTo>
                <a:lnTo>
                  <a:pt x="0" y="0"/>
                </a:lnTo>
                <a:lnTo>
                  <a:pt x="0" y="1189863"/>
                </a:lnTo>
                <a:lnTo>
                  <a:pt x="5068570" y="1189863"/>
                </a:lnTo>
                <a:lnTo>
                  <a:pt x="5114068" y="1184626"/>
                </a:lnTo>
                <a:lnTo>
                  <a:pt x="5155828" y="1169707"/>
                </a:lnTo>
                <a:lnTo>
                  <a:pt x="5192660" y="1146295"/>
                </a:lnTo>
                <a:lnTo>
                  <a:pt x="5223376" y="1115579"/>
                </a:lnTo>
                <a:lnTo>
                  <a:pt x="5246788" y="1078747"/>
                </a:lnTo>
                <a:lnTo>
                  <a:pt x="5261707" y="1036987"/>
                </a:lnTo>
                <a:lnTo>
                  <a:pt x="5266944" y="991488"/>
                </a:lnTo>
                <a:lnTo>
                  <a:pt x="5266944" y="198374"/>
                </a:lnTo>
                <a:lnTo>
                  <a:pt x="5261707" y="152875"/>
                </a:lnTo>
                <a:lnTo>
                  <a:pt x="5246788" y="111115"/>
                </a:lnTo>
                <a:lnTo>
                  <a:pt x="5223376" y="74283"/>
                </a:lnTo>
                <a:lnTo>
                  <a:pt x="5192660" y="43567"/>
                </a:lnTo>
                <a:lnTo>
                  <a:pt x="5155828" y="20155"/>
                </a:lnTo>
                <a:lnTo>
                  <a:pt x="5114068" y="5236"/>
                </a:lnTo>
                <a:lnTo>
                  <a:pt x="5068570" y="0"/>
                </a:lnTo>
                <a:close/>
              </a:path>
            </a:pathLst>
          </a:custGeom>
          <a:solidFill>
            <a:srgbClr val="E3C8FF">
              <a:alpha val="89802"/>
            </a:srgbClr>
          </a:solidFill>
        </p:spPr>
        <p:txBody>
          <a:bodyPr wrap="square" lIns="0" tIns="0" rIns="0" bIns="0" rtlCol="0"/>
          <a:lstStyle/>
          <a:p>
            <a:endParaRPr/>
          </a:p>
        </p:txBody>
      </p:sp>
      <p:sp>
        <p:nvSpPr>
          <p:cNvPr id="5" name="object 5"/>
          <p:cNvSpPr/>
          <p:nvPr/>
        </p:nvSpPr>
        <p:spPr>
          <a:xfrm>
            <a:off x="3429000" y="990600"/>
            <a:ext cx="5267325" cy="1189990"/>
          </a:xfrm>
          <a:custGeom>
            <a:avLst/>
            <a:gdLst/>
            <a:ahLst/>
            <a:cxnLst/>
            <a:rect l="l" t="t" r="r" b="b"/>
            <a:pathLst>
              <a:path w="5267325" h="1189989">
                <a:moveTo>
                  <a:pt x="5266944" y="198374"/>
                </a:moveTo>
                <a:lnTo>
                  <a:pt x="5266944" y="991488"/>
                </a:lnTo>
                <a:lnTo>
                  <a:pt x="5261707" y="1036987"/>
                </a:lnTo>
                <a:lnTo>
                  <a:pt x="5246788" y="1078747"/>
                </a:lnTo>
                <a:lnTo>
                  <a:pt x="5223376" y="1115579"/>
                </a:lnTo>
                <a:lnTo>
                  <a:pt x="5192660" y="1146295"/>
                </a:lnTo>
                <a:lnTo>
                  <a:pt x="5155828" y="1169707"/>
                </a:lnTo>
                <a:lnTo>
                  <a:pt x="5114068" y="1184626"/>
                </a:lnTo>
                <a:lnTo>
                  <a:pt x="5068570" y="1189863"/>
                </a:lnTo>
                <a:lnTo>
                  <a:pt x="0" y="1189863"/>
                </a:lnTo>
                <a:lnTo>
                  <a:pt x="0" y="0"/>
                </a:lnTo>
                <a:lnTo>
                  <a:pt x="5068570" y="0"/>
                </a:lnTo>
                <a:lnTo>
                  <a:pt x="5114068" y="5236"/>
                </a:lnTo>
                <a:lnTo>
                  <a:pt x="5155828" y="20155"/>
                </a:lnTo>
                <a:lnTo>
                  <a:pt x="5192660" y="43567"/>
                </a:lnTo>
                <a:lnTo>
                  <a:pt x="5223376" y="74283"/>
                </a:lnTo>
                <a:lnTo>
                  <a:pt x="5246788" y="111115"/>
                </a:lnTo>
                <a:lnTo>
                  <a:pt x="5261707" y="152875"/>
                </a:lnTo>
                <a:lnTo>
                  <a:pt x="5266944" y="198374"/>
                </a:lnTo>
                <a:close/>
              </a:path>
            </a:pathLst>
          </a:custGeom>
          <a:ln w="38100">
            <a:solidFill>
              <a:srgbClr val="E0E4DC"/>
            </a:solidFill>
          </a:ln>
        </p:spPr>
        <p:txBody>
          <a:bodyPr wrap="square" lIns="0" tIns="0" rIns="0" bIns="0" rtlCol="0"/>
          <a:lstStyle/>
          <a:p>
            <a:endParaRPr/>
          </a:p>
        </p:txBody>
      </p:sp>
      <p:sp>
        <p:nvSpPr>
          <p:cNvPr id="6" name="object 6"/>
          <p:cNvSpPr txBox="1"/>
          <p:nvPr/>
        </p:nvSpPr>
        <p:spPr>
          <a:xfrm>
            <a:off x="3508375" y="1022984"/>
            <a:ext cx="4956175" cy="1049655"/>
          </a:xfrm>
          <a:prstGeom prst="rect">
            <a:avLst/>
          </a:prstGeom>
        </p:spPr>
        <p:txBody>
          <a:bodyPr vert="horz" wrap="square" lIns="0" tIns="53975" rIns="0" bIns="0" rtlCol="0">
            <a:spAutoFit/>
          </a:bodyPr>
          <a:lstStyle/>
          <a:p>
            <a:pPr marL="241300" marR="5080" indent="-228600" algn="just">
              <a:lnSpc>
                <a:spcPts val="2590"/>
              </a:lnSpc>
              <a:spcBef>
                <a:spcPts val="425"/>
              </a:spcBef>
              <a:buChar char="•"/>
              <a:tabLst>
                <a:tab pos="241300" algn="l"/>
              </a:tabLst>
            </a:pPr>
            <a:r>
              <a:rPr sz="2400" spc="114" dirty="0">
                <a:latin typeface="Times New Roman"/>
                <a:cs typeface="Times New Roman"/>
              </a:rPr>
              <a:t>Amount</a:t>
            </a:r>
            <a:r>
              <a:rPr sz="2400" spc="-135" dirty="0">
                <a:latin typeface="Times New Roman"/>
                <a:cs typeface="Times New Roman"/>
              </a:rPr>
              <a:t> </a:t>
            </a:r>
            <a:r>
              <a:rPr sz="2400" spc="20" dirty="0">
                <a:latin typeface="Times New Roman"/>
                <a:cs typeface="Times New Roman"/>
              </a:rPr>
              <a:t>of</a:t>
            </a:r>
            <a:r>
              <a:rPr sz="2400" spc="5" dirty="0">
                <a:latin typeface="Times New Roman"/>
                <a:cs typeface="Times New Roman"/>
              </a:rPr>
              <a:t> </a:t>
            </a:r>
            <a:r>
              <a:rPr sz="2400" spc="65" dirty="0">
                <a:latin typeface="Times New Roman"/>
                <a:cs typeface="Times New Roman"/>
              </a:rPr>
              <a:t>space</a:t>
            </a:r>
            <a:r>
              <a:rPr sz="2400" spc="-120" dirty="0">
                <a:latin typeface="Times New Roman"/>
                <a:cs typeface="Times New Roman"/>
              </a:rPr>
              <a:t> </a:t>
            </a:r>
            <a:r>
              <a:rPr sz="2400" spc="40" dirty="0">
                <a:latin typeface="Times New Roman"/>
                <a:cs typeface="Times New Roman"/>
              </a:rPr>
              <a:t>available</a:t>
            </a:r>
            <a:r>
              <a:rPr sz="2400" spc="-60" dirty="0">
                <a:latin typeface="Times New Roman"/>
                <a:cs typeface="Times New Roman"/>
              </a:rPr>
              <a:t> </a:t>
            </a:r>
            <a:r>
              <a:rPr sz="2400" spc="100" dirty="0">
                <a:latin typeface="Times New Roman"/>
                <a:cs typeface="Times New Roman"/>
              </a:rPr>
              <a:t>in</a:t>
            </a:r>
            <a:r>
              <a:rPr sz="2400" spc="-100" dirty="0">
                <a:latin typeface="Times New Roman"/>
                <a:cs typeface="Times New Roman"/>
              </a:rPr>
              <a:t> </a:t>
            </a:r>
            <a:r>
              <a:rPr sz="2400" spc="110" dirty="0">
                <a:latin typeface="Times New Roman"/>
                <a:cs typeface="Times New Roman"/>
              </a:rPr>
              <a:t>dental  </a:t>
            </a:r>
            <a:r>
              <a:rPr sz="2400" spc="100" dirty="0">
                <a:latin typeface="Times New Roman"/>
                <a:cs typeface="Times New Roman"/>
              </a:rPr>
              <a:t>arch</a:t>
            </a:r>
            <a:r>
              <a:rPr sz="2400" spc="-75" dirty="0">
                <a:latin typeface="Times New Roman"/>
                <a:cs typeface="Times New Roman"/>
              </a:rPr>
              <a:t> </a:t>
            </a:r>
            <a:r>
              <a:rPr sz="2400" spc="45" dirty="0">
                <a:latin typeface="Times New Roman"/>
                <a:cs typeface="Times New Roman"/>
              </a:rPr>
              <a:t>for</a:t>
            </a:r>
            <a:r>
              <a:rPr sz="2400" spc="-85" dirty="0">
                <a:latin typeface="Times New Roman"/>
                <a:cs typeface="Times New Roman"/>
              </a:rPr>
              <a:t> </a:t>
            </a:r>
            <a:r>
              <a:rPr sz="2400" spc="105" dirty="0">
                <a:latin typeface="Times New Roman"/>
                <a:cs typeface="Times New Roman"/>
              </a:rPr>
              <a:t>impacted</a:t>
            </a:r>
            <a:r>
              <a:rPr sz="2400" spc="-70" dirty="0">
                <a:latin typeface="Times New Roman"/>
                <a:cs typeface="Times New Roman"/>
              </a:rPr>
              <a:t> </a:t>
            </a:r>
            <a:r>
              <a:rPr sz="2400" spc="95" dirty="0">
                <a:latin typeface="Times New Roman"/>
                <a:cs typeface="Times New Roman"/>
              </a:rPr>
              <a:t>canine</a:t>
            </a:r>
            <a:r>
              <a:rPr sz="2400" spc="-60" dirty="0">
                <a:latin typeface="Times New Roman"/>
                <a:cs typeface="Times New Roman"/>
              </a:rPr>
              <a:t> </a:t>
            </a:r>
            <a:r>
              <a:rPr sz="2400" spc="20" dirty="0">
                <a:latin typeface="Times New Roman"/>
                <a:cs typeface="Times New Roman"/>
              </a:rPr>
              <a:t>is</a:t>
            </a:r>
            <a:r>
              <a:rPr sz="2400" spc="-125" dirty="0">
                <a:latin typeface="Times New Roman"/>
                <a:cs typeface="Times New Roman"/>
              </a:rPr>
              <a:t> </a:t>
            </a:r>
            <a:r>
              <a:rPr sz="2400" spc="70" dirty="0">
                <a:latin typeface="Times New Roman"/>
                <a:cs typeface="Times New Roman"/>
              </a:rPr>
              <a:t>assessed  </a:t>
            </a:r>
            <a:r>
              <a:rPr sz="2400" spc="100" dirty="0">
                <a:latin typeface="Times New Roman"/>
                <a:cs typeface="Times New Roman"/>
              </a:rPr>
              <a:t>in</a:t>
            </a:r>
            <a:r>
              <a:rPr sz="2400" spc="-55" dirty="0">
                <a:latin typeface="Times New Roman"/>
                <a:cs typeface="Times New Roman"/>
              </a:rPr>
              <a:t> </a:t>
            </a:r>
            <a:r>
              <a:rPr sz="2400" spc="90" dirty="0">
                <a:latin typeface="Times New Roman"/>
                <a:cs typeface="Times New Roman"/>
              </a:rPr>
              <a:t>model.</a:t>
            </a:r>
            <a:endParaRPr sz="2400">
              <a:latin typeface="Times New Roman"/>
              <a:cs typeface="Times New Roman"/>
            </a:endParaRPr>
          </a:p>
        </p:txBody>
      </p:sp>
      <p:sp>
        <p:nvSpPr>
          <p:cNvPr id="7" name="object 7"/>
          <p:cNvSpPr/>
          <p:nvPr/>
        </p:nvSpPr>
        <p:spPr>
          <a:xfrm>
            <a:off x="457200" y="955039"/>
            <a:ext cx="2962910" cy="1192530"/>
          </a:xfrm>
          <a:custGeom>
            <a:avLst/>
            <a:gdLst/>
            <a:ahLst/>
            <a:cxnLst/>
            <a:rect l="l" t="t" r="r" b="b"/>
            <a:pathLst>
              <a:path w="2962910" h="1192530">
                <a:moveTo>
                  <a:pt x="2763901" y="0"/>
                </a:moveTo>
                <a:lnTo>
                  <a:pt x="198716" y="0"/>
                </a:lnTo>
                <a:lnTo>
                  <a:pt x="153155" y="5244"/>
                </a:lnTo>
                <a:lnTo>
                  <a:pt x="111329" y="20183"/>
                </a:lnTo>
                <a:lnTo>
                  <a:pt x="74432" y="43627"/>
                </a:lnTo>
                <a:lnTo>
                  <a:pt x="43658" y="74384"/>
                </a:lnTo>
                <a:lnTo>
                  <a:pt x="20199" y="111263"/>
                </a:lnTo>
                <a:lnTo>
                  <a:pt x="5248" y="153075"/>
                </a:lnTo>
                <a:lnTo>
                  <a:pt x="0" y="198627"/>
                </a:lnTo>
                <a:lnTo>
                  <a:pt x="0" y="993521"/>
                </a:lnTo>
                <a:lnTo>
                  <a:pt x="5248" y="1039080"/>
                </a:lnTo>
                <a:lnTo>
                  <a:pt x="20199" y="1080910"/>
                </a:lnTo>
                <a:lnTo>
                  <a:pt x="43658" y="1117814"/>
                </a:lnTo>
                <a:lnTo>
                  <a:pt x="74432" y="1148598"/>
                </a:lnTo>
                <a:lnTo>
                  <a:pt x="111329" y="1172067"/>
                </a:lnTo>
                <a:lnTo>
                  <a:pt x="153155" y="1187024"/>
                </a:lnTo>
                <a:lnTo>
                  <a:pt x="198716" y="1192276"/>
                </a:lnTo>
                <a:lnTo>
                  <a:pt x="2763901" y="1192276"/>
                </a:lnTo>
                <a:lnTo>
                  <a:pt x="2809460" y="1187024"/>
                </a:lnTo>
                <a:lnTo>
                  <a:pt x="2851290" y="1172067"/>
                </a:lnTo>
                <a:lnTo>
                  <a:pt x="2888194" y="1148598"/>
                </a:lnTo>
                <a:lnTo>
                  <a:pt x="2918978" y="1117814"/>
                </a:lnTo>
                <a:lnTo>
                  <a:pt x="2942447" y="1080910"/>
                </a:lnTo>
                <a:lnTo>
                  <a:pt x="2957404" y="1039080"/>
                </a:lnTo>
                <a:lnTo>
                  <a:pt x="2962655" y="993521"/>
                </a:lnTo>
                <a:lnTo>
                  <a:pt x="2962655" y="198627"/>
                </a:lnTo>
                <a:lnTo>
                  <a:pt x="2957404" y="153075"/>
                </a:lnTo>
                <a:lnTo>
                  <a:pt x="2942447" y="111263"/>
                </a:lnTo>
                <a:lnTo>
                  <a:pt x="2918978" y="74384"/>
                </a:lnTo>
                <a:lnTo>
                  <a:pt x="2888194" y="43627"/>
                </a:lnTo>
                <a:lnTo>
                  <a:pt x="2851290" y="20183"/>
                </a:lnTo>
                <a:lnTo>
                  <a:pt x="2809460" y="5244"/>
                </a:lnTo>
                <a:lnTo>
                  <a:pt x="2763901" y="0"/>
                </a:lnTo>
                <a:close/>
              </a:path>
            </a:pathLst>
          </a:custGeom>
          <a:solidFill>
            <a:srgbClr val="660066"/>
          </a:solidFill>
        </p:spPr>
        <p:txBody>
          <a:bodyPr wrap="square" lIns="0" tIns="0" rIns="0" bIns="0" rtlCol="0"/>
          <a:lstStyle/>
          <a:p>
            <a:endParaRPr/>
          </a:p>
        </p:txBody>
      </p:sp>
      <p:sp>
        <p:nvSpPr>
          <p:cNvPr id="8" name="object 8"/>
          <p:cNvSpPr/>
          <p:nvPr/>
        </p:nvSpPr>
        <p:spPr>
          <a:xfrm>
            <a:off x="457200" y="955039"/>
            <a:ext cx="2962910" cy="1192530"/>
          </a:xfrm>
          <a:custGeom>
            <a:avLst/>
            <a:gdLst/>
            <a:ahLst/>
            <a:cxnLst/>
            <a:rect l="l" t="t" r="r" b="b"/>
            <a:pathLst>
              <a:path w="2962910" h="1192530">
                <a:moveTo>
                  <a:pt x="0" y="198627"/>
                </a:moveTo>
                <a:lnTo>
                  <a:pt x="5248" y="153075"/>
                </a:lnTo>
                <a:lnTo>
                  <a:pt x="20199" y="111263"/>
                </a:lnTo>
                <a:lnTo>
                  <a:pt x="43658" y="74384"/>
                </a:lnTo>
                <a:lnTo>
                  <a:pt x="74432" y="43627"/>
                </a:lnTo>
                <a:lnTo>
                  <a:pt x="111329" y="20183"/>
                </a:lnTo>
                <a:lnTo>
                  <a:pt x="153155" y="5244"/>
                </a:lnTo>
                <a:lnTo>
                  <a:pt x="198716" y="0"/>
                </a:lnTo>
                <a:lnTo>
                  <a:pt x="2763901" y="0"/>
                </a:lnTo>
                <a:lnTo>
                  <a:pt x="2809460" y="5244"/>
                </a:lnTo>
                <a:lnTo>
                  <a:pt x="2851290" y="20183"/>
                </a:lnTo>
                <a:lnTo>
                  <a:pt x="2888194" y="43627"/>
                </a:lnTo>
                <a:lnTo>
                  <a:pt x="2918978" y="74384"/>
                </a:lnTo>
                <a:lnTo>
                  <a:pt x="2942447" y="111263"/>
                </a:lnTo>
                <a:lnTo>
                  <a:pt x="2957404" y="153075"/>
                </a:lnTo>
                <a:lnTo>
                  <a:pt x="2962655" y="198627"/>
                </a:lnTo>
                <a:lnTo>
                  <a:pt x="2962655" y="993521"/>
                </a:lnTo>
                <a:lnTo>
                  <a:pt x="2957404" y="1039080"/>
                </a:lnTo>
                <a:lnTo>
                  <a:pt x="2942447" y="1080910"/>
                </a:lnTo>
                <a:lnTo>
                  <a:pt x="2918978" y="1117814"/>
                </a:lnTo>
                <a:lnTo>
                  <a:pt x="2888194" y="1148598"/>
                </a:lnTo>
                <a:lnTo>
                  <a:pt x="2851290" y="1172067"/>
                </a:lnTo>
                <a:lnTo>
                  <a:pt x="2809460" y="1187024"/>
                </a:lnTo>
                <a:lnTo>
                  <a:pt x="2763901" y="1192276"/>
                </a:lnTo>
                <a:lnTo>
                  <a:pt x="198716" y="1192276"/>
                </a:lnTo>
                <a:lnTo>
                  <a:pt x="153155" y="1187024"/>
                </a:lnTo>
                <a:lnTo>
                  <a:pt x="111329" y="1172067"/>
                </a:lnTo>
                <a:lnTo>
                  <a:pt x="74432" y="1148598"/>
                </a:lnTo>
                <a:lnTo>
                  <a:pt x="43658" y="1117814"/>
                </a:lnTo>
                <a:lnTo>
                  <a:pt x="20199" y="1080910"/>
                </a:lnTo>
                <a:lnTo>
                  <a:pt x="5248" y="1039080"/>
                </a:lnTo>
                <a:lnTo>
                  <a:pt x="0" y="993521"/>
                </a:lnTo>
                <a:lnTo>
                  <a:pt x="0" y="198627"/>
                </a:lnTo>
                <a:close/>
              </a:path>
            </a:pathLst>
          </a:custGeom>
          <a:ln w="38100">
            <a:solidFill>
              <a:srgbClr val="FFFFFF"/>
            </a:solidFill>
          </a:ln>
        </p:spPr>
        <p:txBody>
          <a:bodyPr wrap="square" lIns="0" tIns="0" rIns="0" bIns="0" rtlCol="0"/>
          <a:lstStyle/>
          <a:p>
            <a:endParaRPr/>
          </a:p>
        </p:txBody>
      </p:sp>
      <p:sp>
        <p:nvSpPr>
          <p:cNvPr id="9" name="object 9"/>
          <p:cNvSpPr txBox="1">
            <a:spLocks noGrp="1"/>
          </p:cNvSpPr>
          <p:nvPr>
            <p:ph type="title"/>
          </p:nvPr>
        </p:nvSpPr>
        <p:spPr>
          <a:xfrm>
            <a:off x="994359" y="1105915"/>
            <a:ext cx="1887855" cy="807720"/>
          </a:xfrm>
          <a:prstGeom prst="rect">
            <a:avLst/>
          </a:prstGeom>
        </p:spPr>
        <p:txBody>
          <a:bodyPr vert="horz" wrap="square" lIns="0" tIns="58419" rIns="0" bIns="0" rtlCol="0">
            <a:spAutoFit/>
          </a:bodyPr>
          <a:lstStyle/>
          <a:p>
            <a:pPr marL="364490" marR="5080" indent="-352425">
              <a:lnSpc>
                <a:spcPts val="2920"/>
              </a:lnSpc>
              <a:spcBef>
                <a:spcPts val="459"/>
              </a:spcBef>
            </a:pPr>
            <a:r>
              <a:rPr sz="2700" spc="70" dirty="0">
                <a:solidFill>
                  <a:srgbClr val="FFFFFF"/>
                </a:solidFill>
              </a:rPr>
              <a:t>Study</a:t>
            </a:r>
            <a:r>
              <a:rPr sz="2700" spc="-155" dirty="0">
                <a:solidFill>
                  <a:srgbClr val="FFFFFF"/>
                </a:solidFill>
              </a:rPr>
              <a:t> </a:t>
            </a:r>
            <a:r>
              <a:rPr sz="2700" spc="125" dirty="0">
                <a:solidFill>
                  <a:srgbClr val="FFFFFF"/>
                </a:solidFill>
              </a:rPr>
              <a:t>model  </a:t>
            </a:r>
            <a:r>
              <a:rPr sz="2700" spc="50" dirty="0">
                <a:solidFill>
                  <a:srgbClr val="FFFFFF"/>
                </a:solidFill>
              </a:rPr>
              <a:t>analysis</a:t>
            </a:r>
            <a:endParaRPr sz="2700"/>
          </a:p>
        </p:txBody>
      </p:sp>
      <p:sp>
        <p:nvSpPr>
          <p:cNvPr id="10" name="object 10"/>
          <p:cNvSpPr/>
          <p:nvPr/>
        </p:nvSpPr>
        <p:spPr>
          <a:xfrm>
            <a:off x="3419855" y="2326132"/>
            <a:ext cx="5267325" cy="953769"/>
          </a:xfrm>
          <a:custGeom>
            <a:avLst/>
            <a:gdLst/>
            <a:ahLst/>
            <a:cxnLst/>
            <a:rect l="l" t="t" r="r" b="b"/>
            <a:pathLst>
              <a:path w="5267325" h="953770">
                <a:moveTo>
                  <a:pt x="5107940" y="0"/>
                </a:moveTo>
                <a:lnTo>
                  <a:pt x="0" y="0"/>
                </a:lnTo>
                <a:lnTo>
                  <a:pt x="0" y="953769"/>
                </a:lnTo>
                <a:lnTo>
                  <a:pt x="5107940" y="953769"/>
                </a:lnTo>
                <a:lnTo>
                  <a:pt x="5158223" y="945671"/>
                </a:lnTo>
                <a:lnTo>
                  <a:pt x="5201875" y="923119"/>
                </a:lnTo>
                <a:lnTo>
                  <a:pt x="5236285" y="888728"/>
                </a:lnTo>
                <a:lnTo>
                  <a:pt x="5258844" y="845114"/>
                </a:lnTo>
                <a:lnTo>
                  <a:pt x="5266944" y="794892"/>
                </a:lnTo>
                <a:lnTo>
                  <a:pt x="5266944" y="159003"/>
                </a:lnTo>
                <a:lnTo>
                  <a:pt x="5258844" y="108720"/>
                </a:lnTo>
                <a:lnTo>
                  <a:pt x="5236285" y="65068"/>
                </a:lnTo>
                <a:lnTo>
                  <a:pt x="5201875" y="30658"/>
                </a:lnTo>
                <a:lnTo>
                  <a:pt x="5158223" y="8099"/>
                </a:lnTo>
                <a:lnTo>
                  <a:pt x="5107940" y="0"/>
                </a:lnTo>
                <a:close/>
              </a:path>
            </a:pathLst>
          </a:custGeom>
          <a:solidFill>
            <a:srgbClr val="E3C8FF">
              <a:alpha val="90194"/>
            </a:srgbClr>
          </a:solidFill>
        </p:spPr>
        <p:txBody>
          <a:bodyPr wrap="square" lIns="0" tIns="0" rIns="0" bIns="0" rtlCol="0"/>
          <a:lstStyle/>
          <a:p>
            <a:endParaRPr/>
          </a:p>
        </p:txBody>
      </p:sp>
      <p:sp>
        <p:nvSpPr>
          <p:cNvPr id="11" name="object 11"/>
          <p:cNvSpPr/>
          <p:nvPr/>
        </p:nvSpPr>
        <p:spPr>
          <a:xfrm>
            <a:off x="3419855" y="2326132"/>
            <a:ext cx="5267325" cy="953769"/>
          </a:xfrm>
          <a:custGeom>
            <a:avLst/>
            <a:gdLst/>
            <a:ahLst/>
            <a:cxnLst/>
            <a:rect l="l" t="t" r="r" b="b"/>
            <a:pathLst>
              <a:path w="5267325" h="953770">
                <a:moveTo>
                  <a:pt x="5266944" y="159003"/>
                </a:moveTo>
                <a:lnTo>
                  <a:pt x="5266944" y="794892"/>
                </a:lnTo>
                <a:lnTo>
                  <a:pt x="5258844" y="845114"/>
                </a:lnTo>
                <a:lnTo>
                  <a:pt x="5236285" y="888728"/>
                </a:lnTo>
                <a:lnTo>
                  <a:pt x="5201875" y="923119"/>
                </a:lnTo>
                <a:lnTo>
                  <a:pt x="5158223" y="945671"/>
                </a:lnTo>
                <a:lnTo>
                  <a:pt x="5107940" y="953769"/>
                </a:lnTo>
                <a:lnTo>
                  <a:pt x="0" y="953769"/>
                </a:lnTo>
                <a:lnTo>
                  <a:pt x="0" y="0"/>
                </a:lnTo>
                <a:lnTo>
                  <a:pt x="5107940" y="0"/>
                </a:lnTo>
                <a:lnTo>
                  <a:pt x="5158223" y="8099"/>
                </a:lnTo>
                <a:lnTo>
                  <a:pt x="5201875" y="30658"/>
                </a:lnTo>
                <a:lnTo>
                  <a:pt x="5236285" y="65068"/>
                </a:lnTo>
                <a:lnTo>
                  <a:pt x="5258844" y="108720"/>
                </a:lnTo>
                <a:lnTo>
                  <a:pt x="5266944" y="159003"/>
                </a:lnTo>
                <a:close/>
              </a:path>
            </a:pathLst>
          </a:custGeom>
          <a:ln w="38099">
            <a:solidFill>
              <a:srgbClr val="E0E4DC"/>
            </a:solidFill>
          </a:ln>
        </p:spPr>
        <p:txBody>
          <a:bodyPr wrap="square" lIns="0" tIns="0" rIns="0" bIns="0" rtlCol="0"/>
          <a:lstStyle/>
          <a:p>
            <a:endParaRPr/>
          </a:p>
        </p:txBody>
      </p:sp>
      <p:sp>
        <p:nvSpPr>
          <p:cNvPr id="12" name="object 12"/>
          <p:cNvSpPr txBox="1"/>
          <p:nvPr/>
        </p:nvSpPr>
        <p:spPr>
          <a:xfrm>
            <a:off x="3499230" y="2405253"/>
            <a:ext cx="4685030" cy="720725"/>
          </a:xfrm>
          <a:prstGeom prst="rect">
            <a:avLst/>
          </a:prstGeom>
        </p:spPr>
        <p:txBody>
          <a:bodyPr vert="horz" wrap="square" lIns="0" tIns="53975" rIns="0" bIns="0" rtlCol="0">
            <a:spAutoFit/>
          </a:bodyPr>
          <a:lstStyle/>
          <a:p>
            <a:pPr marL="241300" marR="5080" indent="-228600">
              <a:lnSpc>
                <a:spcPts val="2590"/>
              </a:lnSpc>
              <a:spcBef>
                <a:spcPts val="425"/>
              </a:spcBef>
              <a:buChar char="•"/>
              <a:tabLst>
                <a:tab pos="240665" algn="l"/>
                <a:tab pos="241300" algn="l"/>
              </a:tabLst>
            </a:pPr>
            <a:r>
              <a:rPr sz="2400" spc="-10" dirty="0">
                <a:latin typeface="Times New Roman"/>
                <a:cs typeface="Times New Roman"/>
              </a:rPr>
              <a:t>Gives </a:t>
            </a:r>
            <a:r>
              <a:rPr sz="2400" spc="70" dirty="0">
                <a:latin typeface="Times New Roman"/>
                <a:cs typeface="Times New Roman"/>
              </a:rPr>
              <a:t>clue </a:t>
            </a:r>
            <a:r>
              <a:rPr sz="2400" spc="20" dirty="0">
                <a:latin typeface="Times New Roman"/>
                <a:cs typeface="Times New Roman"/>
              </a:rPr>
              <a:t>of </a:t>
            </a:r>
            <a:r>
              <a:rPr sz="2400" spc="95" dirty="0">
                <a:latin typeface="Times New Roman"/>
                <a:cs typeface="Times New Roman"/>
              </a:rPr>
              <a:t>position</a:t>
            </a:r>
            <a:r>
              <a:rPr sz="2400" spc="-415" dirty="0">
                <a:latin typeface="Times New Roman"/>
                <a:cs typeface="Times New Roman"/>
              </a:rPr>
              <a:t> </a:t>
            </a:r>
            <a:r>
              <a:rPr sz="2400" spc="20" dirty="0">
                <a:latin typeface="Times New Roman"/>
                <a:cs typeface="Times New Roman"/>
              </a:rPr>
              <a:t>of </a:t>
            </a:r>
            <a:r>
              <a:rPr sz="2400" spc="105" dirty="0">
                <a:latin typeface="Times New Roman"/>
                <a:cs typeface="Times New Roman"/>
              </a:rPr>
              <a:t>impacted  </a:t>
            </a:r>
            <a:r>
              <a:rPr sz="2400" spc="120" dirty="0">
                <a:latin typeface="Times New Roman"/>
                <a:cs typeface="Times New Roman"/>
              </a:rPr>
              <a:t>tooth.</a:t>
            </a:r>
            <a:endParaRPr sz="2400">
              <a:latin typeface="Times New Roman"/>
              <a:cs typeface="Times New Roman"/>
            </a:endParaRPr>
          </a:p>
        </p:txBody>
      </p:sp>
      <p:sp>
        <p:nvSpPr>
          <p:cNvPr id="13" name="object 13"/>
          <p:cNvSpPr/>
          <p:nvPr/>
        </p:nvSpPr>
        <p:spPr>
          <a:xfrm>
            <a:off x="457200" y="2206879"/>
            <a:ext cx="2962910" cy="1192530"/>
          </a:xfrm>
          <a:custGeom>
            <a:avLst/>
            <a:gdLst/>
            <a:ahLst/>
            <a:cxnLst/>
            <a:rect l="l" t="t" r="r" b="b"/>
            <a:pathLst>
              <a:path w="2962910" h="1192529">
                <a:moveTo>
                  <a:pt x="2763901" y="0"/>
                </a:moveTo>
                <a:lnTo>
                  <a:pt x="198716" y="0"/>
                </a:lnTo>
                <a:lnTo>
                  <a:pt x="153155" y="5251"/>
                </a:lnTo>
                <a:lnTo>
                  <a:pt x="111329" y="20208"/>
                </a:lnTo>
                <a:lnTo>
                  <a:pt x="74432" y="43677"/>
                </a:lnTo>
                <a:lnTo>
                  <a:pt x="43658" y="74461"/>
                </a:lnTo>
                <a:lnTo>
                  <a:pt x="20199" y="111365"/>
                </a:lnTo>
                <a:lnTo>
                  <a:pt x="5248" y="153195"/>
                </a:lnTo>
                <a:lnTo>
                  <a:pt x="0" y="198755"/>
                </a:lnTo>
                <a:lnTo>
                  <a:pt x="0" y="993648"/>
                </a:lnTo>
                <a:lnTo>
                  <a:pt x="5248" y="1039200"/>
                </a:lnTo>
                <a:lnTo>
                  <a:pt x="20199" y="1081012"/>
                </a:lnTo>
                <a:lnTo>
                  <a:pt x="43658" y="1117891"/>
                </a:lnTo>
                <a:lnTo>
                  <a:pt x="74432" y="1148648"/>
                </a:lnTo>
                <a:lnTo>
                  <a:pt x="111329" y="1172092"/>
                </a:lnTo>
                <a:lnTo>
                  <a:pt x="153155" y="1187031"/>
                </a:lnTo>
                <a:lnTo>
                  <a:pt x="198716" y="1192276"/>
                </a:lnTo>
                <a:lnTo>
                  <a:pt x="2763901" y="1192276"/>
                </a:lnTo>
                <a:lnTo>
                  <a:pt x="2809460" y="1187031"/>
                </a:lnTo>
                <a:lnTo>
                  <a:pt x="2851290" y="1172092"/>
                </a:lnTo>
                <a:lnTo>
                  <a:pt x="2888194" y="1148648"/>
                </a:lnTo>
                <a:lnTo>
                  <a:pt x="2918978" y="1117891"/>
                </a:lnTo>
                <a:lnTo>
                  <a:pt x="2942447" y="1081012"/>
                </a:lnTo>
                <a:lnTo>
                  <a:pt x="2957404" y="1039200"/>
                </a:lnTo>
                <a:lnTo>
                  <a:pt x="2962655" y="993648"/>
                </a:lnTo>
                <a:lnTo>
                  <a:pt x="2962655" y="198755"/>
                </a:lnTo>
                <a:lnTo>
                  <a:pt x="2957404" y="153195"/>
                </a:lnTo>
                <a:lnTo>
                  <a:pt x="2942447" y="111365"/>
                </a:lnTo>
                <a:lnTo>
                  <a:pt x="2918978" y="74461"/>
                </a:lnTo>
                <a:lnTo>
                  <a:pt x="2888194" y="43677"/>
                </a:lnTo>
                <a:lnTo>
                  <a:pt x="2851290" y="20208"/>
                </a:lnTo>
                <a:lnTo>
                  <a:pt x="2809460" y="5251"/>
                </a:lnTo>
                <a:lnTo>
                  <a:pt x="2763901" y="0"/>
                </a:lnTo>
                <a:close/>
              </a:path>
            </a:pathLst>
          </a:custGeom>
          <a:solidFill>
            <a:srgbClr val="660066"/>
          </a:solidFill>
        </p:spPr>
        <p:txBody>
          <a:bodyPr wrap="square" lIns="0" tIns="0" rIns="0" bIns="0" rtlCol="0"/>
          <a:lstStyle/>
          <a:p>
            <a:endParaRPr/>
          </a:p>
        </p:txBody>
      </p:sp>
      <p:sp>
        <p:nvSpPr>
          <p:cNvPr id="14" name="object 14"/>
          <p:cNvSpPr/>
          <p:nvPr/>
        </p:nvSpPr>
        <p:spPr>
          <a:xfrm>
            <a:off x="457200" y="2206879"/>
            <a:ext cx="2962910" cy="1192530"/>
          </a:xfrm>
          <a:custGeom>
            <a:avLst/>
            <a:gdLst/>
            <a:ahLst/>
            <a:cxnLst/>
            <a:rect l="l" t="t" r="r" b="b"/>
            <a:pathLst>
              <a:path w="2962910" h="1192529">
                <a:moveTo>
                  <a:pt x="0" y="198755"/>
                </a:moveTo>
                <a:lnTo>
                  <a:pt x="5248" y="153195"/>
                </a:lnTo>
                <a:lnTo>
                  <a:pt x="20199" y="111365"/>
                </a:lnTo>
                <a:lnTo>
                  <a:pt x="43658" y="74461"/>
                </a:lnTo>
                <a:lnTo>
                  <a:pt x="74432" y="43677"/>
                </a:lnTo>
                <a:lnTo>
                  <a:pt x="111329" y="20208"/>
                </a:lnTo>
                <a:lnTo>
                  <a:pt x="153155" y="5251"/>
                </a:lnTo>
                <a:lnTo>
                  <a:pt x="198716" y="0"/>
                </a:lnTo>
                <a:lnTo>
                  <a:pt x="2763901" y="0"/>
                </a:lnTo>
                <a:lnTo>
                  <a:pt x="2809460" y="5251"/>
                </a:lnTo>
                <a:lnTo>
                  <a:pt x="2851290" y="20208"/>
                </a:lnTo>
                <a:lnTo>
                  <a:pt x="2888194" y="43677"/>
                </a:lnTo>
                <a:lnTo>
                  <a:pt x="2918978" y="74461"/>
                </a:lnTo>
                <a:lnTo>
                  <a:pt x="2942447" y="111365"/>
                </a:lnTo>
                <a:lnTo>
                  <a:pt x="2957404" y="153195"/>
                </a:lnTo>
                <a:lnTo>
                  <a:pt x="2962655" y="198755"/>
                </a:lnTo>
                <a:lnTo>
                  <a:pt x="2962655" y="993648"/>
                </a:lnTo>
                <a:lnTo>
                  <a:pt x="2957404" y="1039200"/>
                </a:lnTo>
                <a:lnTo>
                  <a:pt x="2942447" y="1081012"/>
                </a:lnTo>
                <a:lnTo>
                  <a:pt x="2918978" y="1117891"/>
                </a:lnTo>
                <a:lnTo>
                  <a:pt x="2888194" y="1148648"/>
                </a:lnTo>
                <a:lnTo>
                  <a:pt x="2851290" y="1172092"/>
                </a:lnTo>
                <a:lnTo>
                  <a:pt x="2809460" y="1187031"/>
                </a:lnTo>
                <a:lnTo>
                  <a:pt x="2763901" y="1192276"/>
                </a:lnTo>
                <a:lnTo>
                  <a:pt x="198716" y="1192276"/>
                </a:lnTo>
                <a:lnTo>
                  <a:pt x="153155" y="1187031"/>
                </a:lnTo>
                <a:lnTo>
                  <a:pt x="111329" y="1172092"/>
                </a:lnTo>
                <a:lnTo>
                  <a:pt x="74432" y="1148648"/>
                </a:lnTo>
                <a:lnTo>
                  <a:pt x="43658" y="1117891"/>
                </a:lnTo>
                <a:lnTo>
                  <a:pt x="20199" y="1081012"/>
                </a:lnTo>
                <a:lnTo>
                  <a:pt x="5248" y="1039200"/>
                </a:lnTo>
                <a:lnTo>
                  <a:pt x="0" y="993648"/>
                </a:lnTo>
                <a:lnTo>
                  <a:pt x="0" y="198755"/>
                </a:lnTo>
                <a:close/>
              </a:path>
            </a:pathLst>
          </a:custGeom>
          <a:ln w="38100">
            <a:solidFill>
              <a:srgbClr val="FFFFFF"/>
            </a:solidFill>
          </a:ln>
        </p:spPr>
        <p:txBody>
          <a:bodyPr wrap="square" lIns="0" tIns="0" rIns="0" bIns="0" rtlCol="0"/>
          <a:lstStyle/>
          <a:p>
            <a:endParaRPr/>
          </a:p>
        </p:txBody>
      </p:sp>
      <p:sp>
        <p:nvSpPr>
          <p:cNvPr id="15" name="object 15"/>
          <p:cNvSpPr txBox="1"/>
          <p:nvPr/>
        </p:nvSpPr>
        <p:spPr>
          <a:xfrm>
            <a:off x="828243" y="2358009"/>
            <a:ext cx="2212340" cy="807720"/>
          </a:xfrm>
          <a:prstGeom prst="rect">
            <a:avLst/>
          </a:prstGeom>
        </p:spPr>
        <p:txBody>
          <a:bodyPr vert="horz" wrap="square" lIns="0" tIns="58419" rIns="0" bIns="0" rtlCol="0">
            <a:spAutoFit/>
          </a:bodyPr>
          <a:lstStyle/>
          <a:p>
            <a:pPr marL="44450" marR="5080" indent="-32384">
              <a:lnSpc>
                <a:spcPts val="2920"/>
              </a:lnSpc>
              <a:spcBef>
                <a:spcPts val="459"/>
              </a:spcBef>
            </a:pPr>
            <a:r>
              <a:rPr sz="2700" spc="85" dirty="0">
                <a:solidFill>
                  <a:srgbClr val="FFFFFF"/>
                </a:solidFill>
                <a:latin typeface="Times New Roman"/>
                <a:cs typeface="Times New Roman"/>
              </a:rPr>
              <a:t>Morphology</a:t>
            </a:r>
            <a:r>
              <a:rPr sz="2700" spc="-215" dirty="0">
                <a:solidFill>
                  <a:srgbClr val="FFFFFF"/>
                </a:solidFill>
                <a:latin typeface="Times New Roman"/>
                <a:cs typeface="Times New Roman"/>
              </a:rPr>
              <a:t> </a:t>
            </a:r>
            <a:r>
              <a:rPr sz="2700" spc="20" dirty="0">
                <a:solidFill>
                  <a:srgbClr val="FFFFFF"/>
                </a:solidFill>
                <a:latin typeface="Times New Roman"/>
                <a:cs typeface="Times New Roman"/>
              </a:rPr>
              <a:t>of  </a:t>
            </a:r>
            <a:r>
              <a:rPr sz="2700" spc="105" dirty="0">
                <a:solidFill>
                  <a:srgbClr val="FFFFFF"/>
                </a:solidFill>
                <a:latin typeface="Times New Roman"/>
                <a:cs typeface="Times New Roman"/>
              </a:rPr>
              <a:t>adjacent</a:t>
            </a:r>
            <a:r>
              <a:rPr sz="2700" spc="-155" dirty="0">
                <a:solidFill>
                  <a:srgbClr val="FFFFFF"/>
                </a:solidFill>
                <a:latin typeface="Times New Roman"/>
                <a:cs typeface="Times New Roman"/>
              </a:rPr>
              <a:t> </a:t>
            </a:r>
            <a:r>
              <a:rPr sz="2700" spc="155" dirty="0">
                <a:solidFill>
                  <a:srgbClr val="FFFFFF"/>
                </a:solidFill>
                <a:latin typeface="Times New Roman"/>
                <a:cs typeface="Times New Roman"/>
              </a:rPr>
              <a:t>tooth</a:t>
            </a:r>
            <a:endParaRPr sz="2700">
              <a:latin typeface="Times New Roman"/>
              <a:cs typeface="Times New Roman"/>
            </a:endParaRPr>
          </a:p>
        </p:txBody>
      </p:sp>
      <p:sp>
        <p:nvSpPr>
          <p:cNvPr id="16" name="object 16"/>
          <p:cNvSpPr/>
          <p:nvPr/>
        </p:nvSpPr>
        <p:spPr>
          <a:xfrm>
            <a:off x="3419855" y="3578097"/>
            <a:ext cx="5267325" cy="953769"/>
          </a:xfrm>
          <a:custGeom>
            <a:avLst/>
            <a:gdLst/>
            <a:ahLst/>
            <a:cxnLst/>
            <a:rect l="l" t="t" r="r" b="b"/>
            <a:pathLst>
              <a:path w="5267325" h="953770">
                <a:moveTo>
                  <a:pt x="5107940" y="0"/>
                </a:moveTo>
                <a:lnTo>
                  <a:pt x="0" y="0"/>
                </a:lnTo>
                <a:lnTo>
                  <a:pt x="0" y="953769"/>
                </a:lnTo>
                <a:lnTo>
                  <a:pt x="5107940" y="953769"/>
                </a:lnTo>
                <a:lnTo>
                  <a:pt x="5158223" y="945670"/>
                </a:lnTo>
                <a:lnTo>
                  <a:pt x="5201875" y="923111"/>
                </a:lnTo>
                <a:lnTo>
                  <a:pt x="5236285" y="888701"/>
                </a:lnTo>
                <a:lnTo>
                  <a:pt x="5258844" y="845049"/>
                </a:lnTo>
                <a:lnTo>
                  <a:pt x="5266944" y="794765"/>
                </a:lnTo>
                <a:lnTo>
                  <a:pt x="5266944" y="158876"/>
                </a:lnTo>
                <a:lnTo>
                  <a:pt x="5258844" y="108655"/>
                </a:lnTo>
                <a:lnTo>
                  <a:pt x="5236285" y="65041"/>
                </a:lnTo>
                <a:lnTo>
                  <a:pt x="5201875" y="30650"/>
                </a:lnTo>
                <a:lnTo>
                  <a:pt x="5158223" y="8098"/>
                </a:lnTo>
                <a:lnTo>
                  <a:pt x="5107940" y="0"/>
                </a:lnTo>
                <a:close/>
              </a:path>
            </a:pathLst>
          </a:custGeom>
          <a:solidFill>
            <a:srgbClr val="E3C8FF">
              <a:alpha val="90194"/>
            </a:srgbClr>
          </a:solidFill>
        </p:spPr>
        <p:txBody>
          <a:bodyPr wrap="square" lIns="0" tIns="0" rIns="0" bIns="0" rtlCol="0"/>
          <a:lstStyle/>
          <a:p>
            <a:endParaRPr/>
          </a:p>
        </p:txBody>
      </p:sp>
      <p:sp>
        <p:nvSpPr>
          <p:cNvPr id="17" name="object 17"/>
          <p:cNvSpPr/>
          <p:nvPr/>
        </p:nvSpPr>
        <p:spPr>
          <a:xfrm>
            <a:off x="3419855" y="3578097"/>
            <a:ext cx="5267325" cy="953769"/>
          </a:xfrm>
          <a:custGeom>
            <a:avLst/>
            <a:gdLst/>
            <a:ahLst/>
            <a:cxnLst/>
            <a:rect l="l" t="t" r="r" b="b"/>
            <a:pathLst>
              <a:path w="5267325" h="953770">
                <a:moveTo>
                  <a:pt x="5266944" y="158876"/>
                </a:moveTo>
                <a:lnTo>
                  <a:pt x="5266944" y="794765"/>
                </a:lnTo>
                <a:lnTo>
                  <a:pt x="5258844" y="845049"/>
                </a:lnTo>
                <a:lnTo>
                  <a:pt x="5236285" y="888701"/>
                </a:lnTo>
                <a:lnTo>
                  <a:pt x="5201875" y="923111"/>
                </a:lnTo>
                <a:lnTo>
                  <a:pt x="5158223" y="945670"/>
                </a:lnTo>
                <a:lnTo>
                  <a:pt x="5107940" y="953769"/>
                </a:lnTo>
                <a:lnTo>
                  <a:pt x="0" y="953769"/>
                </a:lnTo>
                <a:lnTo>
                  <a:pt x="0" y="0"/>
                </a:lnTo>
                <a:lnTo>
                  <a:pt x="5107940" y="0"/>
                </a:lnTo>
                <a:lnTo>
                  <a:pt x="5158223" y="8098"/>
                </a:lnTo>
                <a:lnTo>
                  <a:pt x="5201875" y="30650"/>
                </a:lnTo>
                <a:lnTo>
                  <a:pt x="5236285" y="65041"/>
                </a:lnTo>
                <a:lnTo>
                  <a:pt x="5258844" y="108655"/>
                </a:lnTo>
                <a:lnTo>
                  <a:pt x="5266944" y="158876"/>
                </a:lnTo>
                <a:close/>
              </a:path>
            </a:pathLst>
          </a:custGeom>
          <a:ln w="38099">
            <a:solidFill>
              <a:srgbClr val="E0E4DC"/>
            </a:solidFill>
          </a:ln>
        </p:spPr>
        <p:txBody>
          <a:bodyPr wrap="square" lIns="0" tIns="0" rIns="0" bIns="0" rtlCol="0"/>
          <a:lstStyle/>
          <a:p>
            <a:endParaRPr/>
          </a:p>
        </p:txBody>
      </p:sp>
      <p:sp>
        <p:nvSpPr>
          <p:cNvPr id="18" name="object 18"/>
          <p:cNvSpPr txBox="1"/>
          <p:nvPr/>
        </p:nvSpPr>
        <p:spPr>
          <a:xfrm>
            <a:off x="3499230" y="3657345"/>
            <a:ext cx="4517390" cy="720725"/>
          </a:xfrm>
          <a:prstGeom prst="rect">
            <a:avLst/>
          </a:prstGeom>
        </p:spPr>
        <p:txBody>
          <a:bodyPr vert="horz" wrap="square" lIns="0" tIns="53975" rIns="0" bIns="0" rtlCol="0">
            <a:spAutoFit/>
          </a:bodyPr>
          <a:lstStyle/>
          <a:p>
            <a:pPr marL="241300" marR="5080" indent="-228600">
              <a:lnSpc>
                <a:spcPts val="2590"/>
              </a:lnSpc>
              <a:spcBef>
                <a:spcPts val="425"/>
              </a:spcBef>
              <a:buChar char="•"/>
              <a:tabLst>
                <a:tab pos="240665" algn="l"/>
                <a:tab pos="241300" algn="l"/>
              </a:tabLst>
            </a:pPr>
            <a:r>
              <a:rPr sz="2400" spc="85" dirty="0">
                <a:latin typeface="Times New Roman"/>
                <a:cs typeface="Times New Roman"/>
              </a:rPr>
              <a:t>Canine</a:t>
            </a:r>
            <a:r>
              <a:rPr sz="2400" spc="-80" dirty="0">
                <a:latin typeface="Times New Roman"/>
                <a:cs typeface="Times New Roman"/>
              </a:rPr>
              <a:t> </a:t>
            </a:r>
            <a:r>
              <a:rPr sz="2400" spc="65" dirty="0">
                <a:latin typeface="Times New Roman"/>
                <a:cs typeface="Times New Roman"/>
              </a:rPr>
              <a:t>bulge</a:t>
            </a:r>
            <a:r>
              <a:rPr sz="2400" spc="-105" dirty="0">
                <a:latin typeface="Times New Roman"/>
                <a:cs typeface="Times New Roman"/>
              </a:rPr>
              <a:t> </a:t>
            </a:r>
            <a:r>
              <a:rPr sz="2400" spc="114" dirty="0">
                <a:latin typeface="Times New Roman"/>
                <a:cs typeface="Times New Roman"/>
              </a:rPr>
              <a:t>present</a:t>
            </a:r>
            <a:r>
              <a:rPr sz="2400" spc="-70" dirty="0">
                <a:latin typeface="Times New Roman"/>
                <a:cs typeface="Times New Roman"/>
              </a:rPr>
              <a:t> </a:t>
            </a:r>
            <a:r>
              <a:rPr sz="2400" spc="40" dirty="0">
                <a:latin typeface="Times New Roman"/>
                <a:cs typeface="Times New Roman"/>
              </a:rPr>
              <a:t>buccally</a:t>
            </a:r>
            <a:r>
              <a:rPr sz="2400" spc="-110" dirty="0">
                <a:latin typeface="Times New Roman"/>
                <a:cs typeface="Times New Roman"/>
              </a:rPr>
              <a:t> </a:t>
            </a:r>
            <a:r>
              <a:rPr sz="2400" spc="105" dirty="0">
                <a:latin typeface="Times New Roman"/>
                <a:cs typeface="Times New Roman"/>
              </a:rPr>
              <a:t>or  </a:t>
            </a:r>
            <a:r>
              <a:rPr sz="2400" spc="25" dirty="0">
                <a:latin typeface="Times New Roman"/>
                <a:cs typeface="Times New Roman"/>
              </a:rPr>
              <a:t>palatally.</a:t>
            </a:r>
            <a:endParaRPr sz="2400">
              <a:latin typeface="Times New Roman"/>
              <a:cs typeface="Times New Roman"/>
            </a:endParaRPr>
          </a:p>
        </p:txBody>
      </p:sp>
      <p:sp>
        <p:nvSpPr>
          <p:cNvPr id="19" name="object 19"/>
          <p:cNvSpPr/>
          <p:nvPr/>
        </p:nvSpPr>
        <p:spPr>
          <a:xfrm>
            <a:off x="457200" y="3458845"/>
            <a:ext cx="2962910" cy="1192530"/>
          </a:xfrm>
          <a:custGeom>
            <a:avLst/>
            <a:gdLst/>
            <a:ahLst/>
            <a:cxnLst/>
            <a:rect l="l" t="t" r="r" b="b"/>
            <a:pathLst>
              <a:path w="2962910" h="1192529">
                <a:moveTo>
                  <a:pt x="2763901" y="0"/>
                </a:moveTo>
                <a:lnTo>
                  <a:pt x="198716" y="0"/>
                </a:lnTo>
                <a:lnTo>
                  <a:pt x="153155" y="5244"/>
                </a:lnTo>
                <a:lnTo>
                  <a:pt x="111329" y="20183"/>
                </a:lnTo>
                <a:lnTo>
                  <a:pt x="74432" y="43627"/>
                </a:lnTo>
                <a:lnTo>
                  <a:pt x="43658" y="74384"/>
                </a:lnTo>
                <a:lnTo>
                  <a:pt x="20199" y="111263"/>
                </a:lnTo>
                <a:lnTo>
                  <a:pt x="5248" y="153075"/>
                </a:lnTo>
                <a:lnTo>
                  <a:pt x="0" y="198627"/>
                </a:lnTo>
                <a:lnTo>
                  <a:pt x="0" y="993520"/>
                </a:lnTo>
                <a:lnTo>
                  <a:pt x="5248" y="1039080"/>
                </a:lnTo>
                <a:lnTo>
                  <a:pt x="20199" y="1080910"/>
                </a:lnTo>
                <a:lnTo>
                  <a:pt x="43658" y="1117814"/>
                </a:lnTo>
                <a:lnTo>
                  <a:pt x="74432" y="1148598"/>
                </a:lnTo>
                <a:lnTo>
                  <a:pt x="111329" y="1172067"/>
                </a:lnTo>
                <a:lnTo>
                  <a:pt x="153155" y="1187024"/>
                </a:lnTo>
                <a:lnTo>
                  <a:pt x="198716" y="1192275"/>
                </a:lnTo>
                <a:lnTo>
                  <a:pt x="2763901" y="1192275"/>
                </a:lnTo>
                <a:lnTo>
                  <a:pt x="2809460" y="1187024"/>
                </a:lnTo>
                <a:lnTo>
                  <a:pt x="2851290" y="1172067"/>
                </a:lnTo>
                <a:lnTo>
                  <a:pt x="2888194" y="1148598"/>
                </a:lnTo>
                <a:lnTo>
                  <a:pt x="2918978" y="1117814"/>
                </a:lnTo>
                <a:lnTo>
                  <a:pt x="2942447" y="1080910"/>
                </a:lnTo>
                <a:lnTo>
                  <a:pt x="2957404" y="1039080"/>
                </a:lnTo>
                <a:lnTo>
                  <a:pt x="2962655" y="993520"/>
                </a:lnTo>
                <a:lnTo>
                  <a:pt x="2962655" y="198627"/>
                </a:lnTo>
                <a:lnTo>
                  <a:pt x="2957404" y="153075"/>
                </a:lnTo>
                <a:lnTo>
                  <a:pt x="2942447" y="111263"/>
                </a:lnTo>
                <a:lnTo>
                  <a:pt x="2918978" y="74384"/>
                </a:lnTo>
                <a:lnTo>
                  <a:pt x="2888194" y="43627"/>
                </a:lnTo>
                <a:lnTo>
                  <a:pt x="2851290" y="20183"/>
                </a:lnTo>
                <a:lnTo>
                  <a:pt x="2809460" y="5244"/>
                </a:lnTo>
                <a:lnTo>
                  <a:pt x="2763901" y="0"/>
                </a:lnTo>
                <a:close/>
              </a:path>
            </a:pathLst>
          </a:custGeom>
          <a:solidFill>
            <a:srgbClr val="660066"/>
          </a:solidFill>
        </p:spPr>
        <p:txBody>
          <a:bodyPr wrap="square" lIns="0" tIns="0" rIns="0" bIns="0" rtlCol="0"/>
          <a:lstStyle/>
          <a:p>
            <a:endParaRPr/>
          </a:p>
        </p:txBody>
      </p:sp>
      <p:sp>
        <p:nvSpPr>
          <p:cNvPr id="20" name="object 20"/>
          <p:cNvSpPr/>
          <p:nvPr/>
        </p:nvSpPr>
        <p:spPr>
          <a:xfrm>
            <a:off x="457200" y="3458845"/>
            <a:ext cx="2962910" cy="1192530"/>
          </a:xfrm>
          <a:custGeom>
            <a:avLst/>
            <a:gdLst/>
            <a:ahLst/>
            <a:cxnLst/>
            <a:rect l="l" t="t" r="r" b="b"/>
            <a:pathLst>
              <a:path w="2962910" h="1192529">
                <a:moveTo>
                  <a:pt x="0" y="198627"/>
                </a:moveTo>
                <a:lnTo>
                  <a:pt x="5248" y="153075"/>
                </a:lnTo>
                <a:lnTo>
                  <a:pt x="20199" y="111263"/>
                </a:lnTo>
                <a:lnTo>
                  <a:pt x="43658" y="74384"/>
                </a:lnTo>
                <a:lnTo>
                  <a:pt x="74432" y="43627"/>
                </a:lnTo>
                <a:lnTo>
                  <a:pt x="111329" y="20183"/>
                </a:lnTo>
                <a:lnTo>
                  <a:pt x="153155" y="5244"/>
                </a:lnTo>
                <a:lnTo>
                  <a:pt x="198716" y="0"/>
                </a:lnTo>
                <a:lnTo>
                  <a:pt x="2763901" y="0"/>
                </a:lnTo>
                <a:lnTo>
                  <a:pt x="2809460" y="5244"/>
                </a:lnTo>
                <a:lnTo>
                  <a:pt x="2851290" y="20183"/>
                </a:lnTo>
                <a:lnTo>
                  <a:pt x="2888194" y="43627"/>
                </a:lnTo>
                <a:lnTo>
                  <a:pt x="2918978" y="74384"/>
                </a:lnTo>
                <a:lnTo>
                  <a:pt x="2942447" y="111263"/>
                </a:lnTo>
                <a:lnTo>
                  <a:pt x="2957404" y="153075"/>
                </a:lnTo>
                <a:lnTo>
                  <a:pt x="2962655" y="198627"/>
                </a:lnTo>
                <a:lnTo>
                  <a:pt x="2962655" y="993520"/>
                </a:lnTo>
                <a:lnTo>
                  <a:pt x="2957404" y="1039080"/>
                </a:lnTo>
                <a:lnTo>
                  <a:pt x="2942447" y="1080910"/>
                </a:lnTo>
                <a:lnTo>
                  <a:pt x="2918978" y="1117814"/>
                </a:lnTo>
                <a:lnTo>
                  <a:pt x="2888194" y="1148598"/>
                </a:lnTo>
                <a:lnTo>
                  <a:pt x="2851290" y="1172067"/>
                </a:lnTo>
                <a:lnTo>
                  <a:pt x="2809460" y="1187024"/>
                </a:lnTo>
                <a:lnTo>
                  <a:pt x="2763901" y="1192275"/>
                </a:lnTo>
                <a:lnTo>
                  <a:pt x="198716" y="1192275"/>
                </a:lnTo>
                <a:lnTo>
                  <a:pt x="153155" y="1187024"/>
                </a:lnTo>
                <a:lnTo>
                  <a:pt x="111329" y="1172067"/>
                </a:lnTo>
                <a:lnTo>
                  <a:pt x="74432" y="1148598"/>
                </a:lnTo>
                <a:lnTo>
                  <a:pt x="43658" y="1117814"/>
                </a:lnTo>
                <a:lnTo>
                  <a:pt x="20199" y="1080910"/>
                </a:lnTo>
                <a:lnTo>
                  <a:pt x="5248" y="1039080"/>
                </a:lnTo>
                <a:lnTo>
                  <a:pt x="0" y="993520"/>
                </a:lnTo>
                <a:lnTo>
                  <a:pt x="0" y="198627"/>
                </a:lnTo>
                <a:close/>
              </a:path>
            </a:pathLst>
          </a:custGeom>
          <a:ln w="38100">
            <a:solidFill>
              <a:srgbClr val="FFFFFF"/>
            </a:solidFill>
          </a:ln>
        </p:spPr>
        <p:txBody>
          <a:bodyPr wrap="square" lIns="0" tIns="0" rIns="0" bIns="0" rtlCol="0"/>
          <a:lstStyle/>
          <a:p>
            <a:endParaRPr/>
          </a:p>
        </p:txBody>
      </p:sp>
      <p:sp>
        <p:nvSpPr>
          <p:cNvPr id="21" name="object 21"/>
          <p:cNvSpPr txBox="1"/>
          <p:nvPr/>
        </p:nvSpPr>
        <p:spPr>
          <a:xfrm>
            <a:off x="649935" y="3424885"/>
            <a:ext cx="2588895" cy="1177925"/>
          </a:xfrm>
          <a:prstGeom prst="rect">
            <a:avLst/>
          </a:prstGeom>
        </p:spPr>
        <p:txBody>
          <a:bodyPr vert="horz" wrap="square" lIns="0" tIns="59055" rIns="0" bIns="0" rtlCol="0">
            <a:spAutoFit/>
          </a:bodyPr>
          <a:lstStyle/>
          <a:p>
            <a:pPr marL="12065" marR="5080" indent="-17780" algn="ctr">
              <a:lnSpc>
                <a:spcPts val="2920"/>
              </a:lnSpc>
              <a:spcBef>
                <a:spcPts val="465"/>
              </a:spcBef>
              <a:tabLst>
                <a:tab pos="1417320" algn="l"/>
              </a:tabLst>
            </a:pPr>
            <a:r>
              <a:rPr sz="2700" spc="110" dirty="0">
                <a:solidFill>
                  <a:srgbClr val="FFFFFF"/>
                </a:solidFill>
                <a:latin typeface="Times New Roman"/>
                <a:cs typeface="Times New Roman"/>
              </a:rPr>
              <a:t>Contours </a:t>
            </a:r>
            <a:r>
              <a:rPr sz="2700" spc="20" dirty="0">
                <a:solidFill>
                  <a:srgbClr val="FFFFFF"/>
                </a:solidFill>
                <a:latin typeface="Times New Roman"/>
                <a:cs typeface="Times New Roman"/>
              </a:rPr>
              <a:t>of  </a:t>
            </a:r>
            <a:r>
              <a:rPr sz="2700" spc="90" dirty="0">
                <a:solidFill>
                  <a:srgbClr val="FFFFFF"/>
                </a:solidFill>
                <a:latin typeface="Times New Roman"/>
                <a:cs typeface="Times New Roman"/>
              </a:rPr>
              <a:t>ad</a:t>
            </a:r>
            <a:r>
              <a:rPr sz="2700" spc="60" dirty="0">
                <a:solidFill>
                  <a:srgbClr val="FFFFFF"/>
                </a:solidFill>
                <a:latin typeface="Times New Roman"/>
                <a:cs typeface="Times New Roman"/>
              </a:rPr>
              <a:t>j</a:t>
            </a:r>
            <a:r>
              <a:rPr sz="2700" spc="70" dirty="0">
                <a:solidFill>
                  <a:srgbClr val="FFFFFF"/>
                </a:solidFill>
                <a:latin typeface="Times New Roman"/>
                <a:cs typeface="Times New Roman"/>
              </a:rPr>
              <a:t>a</a:t>
            </a:r>
            <a:r>
              <a:rPr sz="2700" spc="20" dirty="0">
                <a:solidFill>
                  <a:srgbClr val="FFFFFF"/>
                </a:solidFill>
                <a:latin typeface="Times New Roman"/>
                <a:cs typeface="Times New Roman"/>
              </a:rPr>
              <a:t>c</a:t>
            </a:r>
            <a:r>
              <a:rPr sz="2700" spc="170" dirty="0">
                <a:solidFill>
                  <a:srgbClr val="FFFFFF"/>
                </a:solidFill>
                <a:latin typeface="Times New Roman"/>
                <a:cs typeface="Times New Roman"/>
              </a:rPr>
              <a:t>ent</a:t>
            </a:r>
            <a:r>
              <a:rPr sz="2700" dirty="0">
                <a:solidFill>
                  <a:srgbClr val="FFFFFF"/>
                </a:solidFill>
                <a:latin typeface="Times New Roman"/>
                <a:cs typeface="Times New Roman"/>
              </a:rPr>
              <a:t>	</a:t>
            </a:r>
            <a:r>
              <a:rPr sz="2700" spc="60" dirty="0">
                <a:solidFill>
                  <a:srgbClr val="FFFFFF"/>
                </a:solidFill>
                <a:latin typeface="Times New Roman"/>
                <a:cs typeface="Times New Roman"/>
              </a:rPr>
              <a:t>a</a:t>
            </a:r>
            <a:r>
              <a:rPr sz="2700" spc="10" dirty="0">
                <a:solidFill>
                  <a:srgbClr val="FFFFFF"/>
                </a:solidFill>
                <a:latin typeface="Times New Roman"/>
                <a:cs typeface="Times New Roman"/>
              </a:rPr>
              <a:t>l</a:t>
            </a:r>
            <a:r>
              <a:rPr sz="2700" spc="-110" dirty="0">
                <a:solidFill>
                  <a:srgbClr val="FFFFFF"/>
                </a:solidFill>
                <a:latin typeface="Times New Roman"/>
                <a:cs typeface="Times New Roman"/>
              </a:rPr>
              <a:t>v</a:t>
            </a:r>
            <a:r>
              <a:rPr sz="2700" spc="75" dirty="0">
                <a:solidFill>
                  <a:srgbClr val="FFFFFF"/>
                </a:solidFill>
                <a:latin typeface="Times New Roman"/>
                <a:cs typeface="Times New Roman"/>
              </a:rPr>
              <a:t>eolar  </a:t>
            </a:r>
            <a:r>
              <a:rPr sz="2700" spc="140" dirty="0">
                <a:solidFill>
                  <a:srgbClr val="FFFFFF"/>
                </a:solidFill>
                <a:latin typeface="Times New Roman"/>
                <a:cs typeface="Times New Roman"/>
              </a:rPr>
              <a:t>bone</a:t>
            </a:r>
            <a:endParaRPr sz="2700">
              <a:latin typeface="Times New Roman"/>
              <a:cs typeface="Times New Roman"/>
            </a:endParaRPr>
          </a:p>
        </p:txBody>
      </p:sp>
      <p:sp>
        <p:nvSpPr>
          <p:cNvPr id="22" name="object 22"/>
          <p:cNvSpPr/>
          <p:nvPr/>
        </p:nvSpPr>
        <p:spPr>
          <a:xfrm>
            <a:off x="3419855" y="4829936"/>
            <a:ext cx="5267325" cy="954405"/>
          </a:xfrm>
          <a:custGeom>
            <a:avLst/>
            <a:gdLst/>
            <a:ahLst/>
            <a:cxnLst/>
            <a:rect l="l" t="t" r="r" b="b"/>
            <a:pathLst>
              <a:path w="5267325" h="954404">
                <a:moveTo>
                  <a:pt x="5107940" y="0"/>
                </a:moveTo>
                <a:lnTo>
                  <a:pt x="0" y="0"/>
                </a:lnTo>
                <a:lnTo>
                  <a:pt x="0" y="953858"/>
                </a:lnTo>
                <a:lnTo>
                  <a:pt x="5107940" y="953858"/>
                </a:lnTo>
                <a:lnTo>
                  <a:pt x="5158223" y="945753"/>
                </a:lnTo>
                <a:lnTo>
                  <a:pt x="5201875" y="923183"/>
                </a:lnTo>
                <a:lnTo>
                  <a:pt x="5236285" y="888768"/>
                </a:lnTo>
                <a:lnTo>
                  <a:pt x="5258844" y="845127"/>
                </a:lnTo>
                <a:lnTo>
                  <a:pt x="5266944" y="794880"/>
                </a:lnTo>
                <a:lnTo>
                  <a:pt x="5266944" y="159004"/>
                </a:lnTo>
                <a:lnTo>
                  <a:pt x="5258844" y="108768"/>
                </a:lnTo>
                <a:lnTo>
                  <a:pt x="5236285" y="65123"/>
                </a:lnTo>
                <a:lnTo>
                  <a:pt x="5201875" y="30695"/>
                </a:lnTo>
                <a:lnTo>
                  <a:pt x="5158223" y="8111"/>
                </a:lnTo>
                <a:lnTo>
                  <a:pt x="5107940" y="0"/>
                </a:lnTo>
                <a:close/>
              </a:path>
            </a:pathLst>
          </a:custGeom>
          <a:solidFill>
            <a:srgbClr val="E3C8FF">
              <a:alpha val="90194"/>
            </a:srgbClr>
          </a:solidFill>
        </p:spPr>
        <p:txBody>
          <a:bodyPr wrap="square" lIns="0" tIns="0" rIns="0" bIns="0" rtlCol="0"/>
          <a:lstStyle/>
          <a:p>
            <a:endParaRPr/>
          </a:p>
        </p:txBody>
      </p:sp>
      <p:sp>
        <p:nvSpPr>
          <p:cNvPr id="23" name="object 23"/>
          <p:cNvSpPr/>
          <p:nvPr/>
        </p:nvSpPr>
        <p:spPr>
          <a:xfrm>
            <a:off x="3419855" y="4829936"/>
            <a:ext cx="5267325" cy="954405"/>
          </a:xfrm>
          <a:custGeom>
            <a:avLst/>
            <a:gdLst/>
            <a:ahLst/>
            <a:cxnLst/>
            <a:rect l="l" t="t" r="r" b="b"/>
            <a:pathLst>
              <a:path w="5267325" h="954404">
                <a:moveTo>
                  <a:pt x="5266944" y="159004"/>
                </a:moveTo>
                <a:lnTo>
                  <a:pt x="5266944" y="794880"/>
                </a:lnTo>
                <a:lnTo>
                  <a:pt x="5258844" y="845127"/>
                </a:lnTo>
                <a:lnTo>
                  <a:pt x="5236285" y="888768"/>
                </a:lnTo>
                <a:lnTo>
                  <a:pt x="5201875" y="923183"/>
                </a:lnTo>
                <a:lnTo>
                  <a:pt x="5158223" y="945753"/>
                </a:lnTo>
                <a:lnTo>
                  <a:pt x="5107940" y="953858"/>
                </a:lnTo>
                <a:lnTo>
                  <a:pt x="0" y="953858"/>
                </a:lnTo>
                <a:lnTo>
                  <a:pt x="0" y="0"/>
                </a:lnTo>
                <a:lnTo>
                  <a:pt x="5107940" y="0"/>
                </a:lnTo>
                <a:lnTo>
                  <a:pt x="5158223" y="8111"/>
                </a:lnTo>
                <a:lnTo>
                  <a:pt x="5201875" y="30695"/>
                </a:lnTo>
                <a:lnTo>
                  <a:pt x="5236285" y="65123"/>
                </a:lnTo>
                <a:lnTo>
                  <a:pt x="5258844" y="108768"/>
                </a:lnTo>
                <a:lnTo>
                  <a:pt x="5266944" y="159004"/>
                </a:lnTo>
                <a:close/>
              </a:path>
            </a:pathLst>
          </a:custGeom>
          <a:ln w="38100">
            <a:solidFill>
              <a:srgbClr val="E0E4DC"/>
            </a:solidFill>
          </a:ln>
        </p:spPr>
        <p:txBody>
          <a:bodyPr wrap="square" lIns="0" tIns="0" rIns="0" bIns="0" rtlCol="0"/>
          <a:lstStyle/>
          <a:p>
            <a:endParaRPr/>
          </a:p>
        </p:txBody>
      </p:sp>
      <p:sp>
        <p:nvSpPr>
          <p:cNvPr id="24" name="object 24"/>
          <p:cNvSpPr txBox="1"/>
          <p:nvPr/>
        </p:nvSpPr>
        <p:spPr>
          <a:xfrm>
            <a:off x="3499230" y="5073853"/>
            <a:ext cx="2393315" cy="391795"/>
          </a:xfrm>
          <a:prstGeom prst="rect">
            <a:avLst/>
          </a:prstGeom>
        </p:spPr>
        <p:txBody>
          <a:bodyPr vert="horz" wrap="square" lIns="0" tIns="12700" rIns="0" bIns="0" rtlCol="0">
            <a:spAutoFit/>
          </a:bodyPr>
          <a:lstStyle/>
          <a:p>
            <a:pPr marL="241300" indent="-228600">
              <a:lnSpc>
                <a:spcPct val="100000"/>
              </a:lnSpc>
              <a:spcBef>
                <a:spcPts val="100"/>
              </a:spcBef>
              <a:buChar char="•"/>
              <a:tabLst>
                <a:tab pos="240665" algn="l"/>
                <a:tab pos="241300" algn="l"/>
              </a:tabLst>
            </a:pPr>
            <a:r>
              <a:rPr sz="2400" spc="55" dirty="0">
                <a:latin typeface="Times New Roman"/>
                <a:cs typeface="Times New Roman"/>
              </a:rPr>
              <a:t>Root</a:t>
            </a:r>
            <a:r>
              <a:rPr sz="2400" spc="-135" dirty="0">
                <a:latin typeface="Times New Roman"/>
                <a:cs typeface="Times New Roman"/>
              </a:rPr>
              <a:t> </a:t>
            </a:r>
            <a:r>
              <a:rPr sz="2400" spc="95" dirty="0">
                <a:latin typeface="Times New Roman"/>
                <a:cs typeface="Times New Roman"/>
              </a:rPr>
              <a:t>resorption.</a:t>
            </a:r>
            <a:endParaRPr sz="2400">
              <a:latin typeface="Times New Roman"/>
              <a:cs typeface="Times New Roman"/>
            </a:endParaRPr>
          </a:p>
        </p:txBody>
      </p:sp>
      <p:sp>
        <p:nvSpPr>
          <p:cNvPr id="25" name="object 25"/>
          <p:cNvSpPr/>
          <p:nvPr/>
        </p:nvSpPr>
        <p:spPr>
          <a:xfrm>
            <a:off x="457200" y="4710684"/>
            <a:ext cx="2962910" cy="1192530"/>
          </a:xfrm>
          <a:custGeom>
            <a:avLst/>
            <a:gdLst/>
            <a:ahLst/>
            <a:cxnLst/>
            <a:rect l="l" t="t" r="r" b="b"/>
            <a:pathLst>
              <a:path w="2962910" h="1192529">
                <a:moveTo>
                  <a:pt x="2763901" y="0"/>
                </a:moveTo>
                <a:lnTo>
                  <a:pt x="198716" y="0"/>
                </a:lnTo>
                <a:lnTo>
                  <a:pt x="153155" y="5251"/>
                </a:lnTo>
                <a:lnTo>
                  <a:pt x="111329" y="20208"/>
                </a:lnTo>
                <a:lnTo>
                  <a:pt x="74432" y="43677"/>
                </a:lnTo>
                <a:lnTo>
                  <a:pt x="43658" y="74461"/>
                </a:lnTo>
                <a:lnTo>
                  <a:pt x="20199" y="111365"/>
                </a:lnTo>
                <a:lnTo>
                  <a:pt x="5248" y="153195"/>
                </a:lnTo>
                <a:lnTo>
                  <a:pt x="0" y="198755"/>
                </a:lnTo>
                <a:lnTo>
                  <a:pt x="0" y="993609"/>
                </a:lnTo>
                <a:lnTo>
                  <a:pt x="5248" y="1039176"/>
                </a:lnTo>
                <a:lnTo>
                  <a:pt x="20199" y="1081005"/>
                </a:lnTo>
                <a:lnTo>
                  <a:pt x="43658" y="1117904"/>
                </a:lnTo>
                <a:lnTo>
                  <a:pt x="74432" y="1148680"/>
                </a:lnTo>
                <a:lnTo>
                  <a:pt x="111329" y="1172140"/>
                </a:lnTo>
                <a:lnTo>
                  <a:pt x="153155" y="1187090"/>
                </a:lnTo>
                <a:lnTo>
                  <a:pt x="198716" y="1192339"/>
                </a:lnTo>
                <a:lnTo>
                  <a:pt x="2763901" y="1192339"/>
                </a:lnTo>
                <a:lnTo>
                  <a:pt x="2809460" y="1187090"/>
                </a:lnTo>
                <a:lnTo>
                  <a:pt x="2851290" y="1172140"/>
                </a:lnTo>
                <a:lnTo>
                  <a:pt x="2888194" y="1148680"/>
                </a:lnTo>
                <a:lnTo>
                  <a:pt x="2918978" y="1117904"/>
                </a:lnTo>
                <a:lnTo>
                  <a:pt x="2942447" y="1081005"/>
                </a:lnTo>
                <a:lnTo>
                  <a:pt x="2957404" y="1039176"/>
                </a:lnTo>
                <a:lnTo>
                  <a:pt x="2962655" y="993609"/>
                </a:lnTo>
                <a:lnTo>
                  <a:pt x="2962655" y="198755"/>
                </a:lnTo>
                <a:lnTo>
                  <a:pt x="2957404" y="153195"/>
                </a:lnTo>
                <a:lnTo>
                  <a:pt x="2942447" y="111365"/>
                </a:lnTo>
                <a:lnTo>
                  <a:pt x="2918978" y="74461"/>
                </a:lnTo>
                <a:lnTo>
                  <a:pt x="2888194" y="43677"/>
                </a:lnTo>
                <a:lnTo>
                  <a:pt x="2851290" y="20208"/>
                </a:lnTo>
                <a:lnTo>
                  <a:pt x="2809460" y="5251"/>
                </a:lnTo>
                <a:lnTo>
                  <a:pt x="2763901" y="0"/>
                </a:lnTo>
                <a:close/>
              </a:path>
            </a:pathLst>
          </a:custGeom>
          <a:solidFill>
            <a:srgbClr val="660066"/>
          </a:solidFill>
        </p:spPr>
        <p:txBody>
          <a:bodyPr wrap="square" lIns="0" tIns="0" rIns="0" bIns="0" rtlCol="0"/>
          <a:lstStyle/>
          <a:p>
            <a:endParaRPr/>
          </a:p>
        </p:txBody>
      </p:sp>
      <p:sp>
        <p:nvSpPr>
          <p:cNvPr id="26" name="object 26"/>
          <p:cNvSpPr/>
          <p:nvPr/>
        </p:nvSpPr>
        <p:spPr>
          <a:xfrm>
            <a:off x="457200" y="4710684"/>
            <a:ext cx="2962910" cy="1192530"/>
          </a:xfrm>
          <a:custGeom>
            <a:avLst/>
            <a:gdLst/>
            <a:ahLst/>
            <a:cxnLst/>
            <a:rect l="l" t="t" r="r" b="b"/>
            <a:pathLst>
              <a:path w="2962910" h="1192529">
                <a:moveTo>
                  <a:pt x="0" y="198755"/>
                </a:moveTo>
                <a:lnTo>
                  <a:pt x="5248" y="153195"/>
                </a:lnTo>
                <a:lnTo>
                  <a:pt x="20199" y="111365"/>
                </a:lnTo>
                <a:lnTo>
                  <a:pt x="43658" y="74461"/>
                </a:lnTo>
                <a:lnTo>
                  <a:pt x="74432" y="43677"/>
                </a:lnTo>
                <a:lnTo>
                  <a:pt x="111329" y="20208"/>
                </a:lnTo>
                <a:lnTo>
                  <a:pt x="153155" y="5251"/>
                </a:lnTo>
                <a:lnTo>
                  <a:pt x="198716" y="0"/>
                </a:lnTo>
                <a:lnTo>
                  <a:pt x="2763901" y="0"/>
                </a:lnTo>
                <a:lnTo>
                  <a:pt x="2809460" y="5251"/>
                </a:lnTo>
                <a:lnTo>
                  <a:pt x="2851290" y="20208"/>
                </a:lnTo>
                <a:lnTo>
                  <a:pt x="2888194" y="43677"/>
                </a:lnTo>
                <a:lnTo>
                  <a:pt x="2918978" y="74461"/>
                </a:lnTo>
                <a:lnTo>
                  <a:pt x="2942447" y="111365"/>
                </a:lnTo>
                <a:lnTo>
                  <a:pt x="2957404" y="153195"/>
                </a:lnTo>
                <a:lnTo>
                  <a:pt x="2962655" y="198755"/>
                </a:lnTo>
                <a:lnTo>
                  <a:pt x="2962655" y="993609"/>
                </a:lnTo>
                <a:lnTo>
                  <a:pt x="2957404" y="1039176"/>
                </a:lnTo>
                <a:lnTo>
                  <a:pt x="2942447" y="1081005"/>
                </a:lnTo>
                <a:lnTo>
                  <a:pt x="2918978" y="1117904"/>
                </a:lnTo>
                <a:lnTo>
                  <a:pt x="2888194" y="1148680"/>
                </a:lnTo>
                <a:lnTo>
                  <a:pt x="2851290" y="1172140"/>
                </a:lnTo>
                <a:lnTo>
                  <a:pt x="2809460" y="1187090"/>
                </a:lnTo>
                <a:lnTo>
                  <a:pt x="2763901" y="1192339"/>
                </a:lnTo>
                <a:lnTo>
                  <a:pt x="198716" y="1192339"/>
                </a:lnTo>
                <a:lnTo>
                  <a:pt x="153155" y="1187090"/>
                </a:lnTo>
                <a:lnTo>
                  <a:pt x="111329" y="1172140"/>
                </a:lnTo>
                <a:lnTo>
                  <a:pt x="74432" y="1148680"/>
                </a:lnTo>
                <a:lnTo>
                  <a:pt x="43658" y="1117904"/>
                </a:lnTo>
                <a:lnTo>
                  <a:pt x="20199" y="1081005"/>
                </a:lnTo>
                <a:lnTo>
                  <a:pt x="5248" y="1039176"/>
                </a:lnTo>
                <a:lnTo>
                  <a:pt x="0" y="993609"/>
                </a:lnTo>
                <a:lnTo>
                  <a:pt x="0" y="198755"/>
                </a:lnTo>
                <a:close/>
              </a:path>
            </a:pathLst>
          </a:custGeom>
          <a:ln w="38100">
            <a:solidFill>
              <a:srgbClr val="FFFFFF"/>
            </a:solidFill>
          </a:ln>
        </p:spPr>
        <p:txBody>
          <a:bodyPr wrap="square" lIns="0" tIns="0" rIns="0" bIns="0" rtlCol="0"/>
          <a:lstStyle/>
          <a:p>
            <a:endParaRPr/>
          </a:p>
        </p:txBody>
      </p:sp>
      <p:sp>
        <p:nvSpPr>
          <p:cNvPr id="27" name="object 27"/>
          <p:cNvSpPr txBox="1"/>
          <p:nvPr/>
        </p:nvSpPr>
        <p:spPr>
          <a:xfrm>
            <a:off x="863295" y="4862321"/>
            <a:ext cx="2157730" cy="807720"/>
          </a:xfrm>
          <a:prstGeom prst="rect">
            <a:avLst/>
          </a:prstGeom>
        </p:spPr>
        <p:txBody>
          <a:bodyPr vert="horz" wrap="square" lIns="0" tIns="58419" rIns="0" bIns="0" rtlCol="0">
            <a:spAutoFit/>
          </a:bodyPr>
          <a:lstStyle/>
          <a:p>
            <a:pPr marL="12700" marR="5080" indent="249554">
              <a:lnSpc>
                <a:spcPts val="2920"/>
              </a:lnSpc>
              <a:spcBef>
                <a:spcPts val="459"/>
              </a:spcBef>
            </a:pPr>
            <a:r>
              <a:rPr sz="2700" spc="55" dirty="0">
                <a:solidFill>
                  <a:srgbClr val="FFFFFF"/>
                </a:solidFill>
                <a:latin typeface="Times New Roman"/>
                <a:cs typeface="Times New Roman"/>
              </a:rPr>
              <a:t>Mobility </a:t>
            </a:r>
            <a:r>
              <a:rPr sz="2700" spc="20" dirty="0">
                <a:solidFill>
                  <a:srgbClr val="FFFFFF"/>
                </a:solidFill>
                <a:latin typeface="Times New Roman"/>
                <a:cs typeface="Times New Roman"/>
              </a:rPr>
              <a:t>of  </a:t>
            </a:r>
            <a:r>
              <a:rPr sz="2700" spc="105" dirty="0">
                <a:solidFill>
                  <a:srgbClr val="FFFFFF"/>
                </a:solidFill>
                <a:latin typeface="Times New Roman"/>
                <a:cs typeface="Times New Roman"/>
              </a:rPr>
              <a:t>adjacent</a:t>
            </a:r>
            <a:r>
              <a:rPr sz="2700" spc="-185" dirty="0">
                <a:solidFill>
                  <a:srgbClr val="FFFFFF"/>
                </a:solidFill>
                <a:latin typeface="Times New Roman"/>
                <a:cs typeface="Times New Roman"/>
              </a:rPr>
              <a:t> </a:t>
            </a:r>
            <a:r>
              <a:rPr sz="2700" spc="160" dirty="0">
                <a:solidFill>
                  <a:srgbClr val="FFFFFF"/>
                </a:solidFill>
                <a:latin typeface="Times New Roman"/>
                <a:cs typeface="Times New Roman"/>
              </a:rPr>
              <a:t>tooth</a:t>
            </a:r>
            <a:endParaRPr sz="2700">
              <a:latin typeface="Times New Roman"/>
              <a:cs typeface="Times New Roman"/>
            </a:endParaRPr>
          </a:p>
        </p:txBody>
      </p:sp>
      <p:sp>
        <p:nvSpPr>
          <p:cNvPr id="28" name="object 28"/>
          <p:cNvSpPr txBox="1"/>
          <p:nvPr/>
        </p:nvSpPr>
        <p:spPr>
          <a:xfrm>
            <a:off x="1374394" y="6046419"/>
            <a:ext cx="573024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CC"/>
                </a:solidFill>
                <a:latin typeface="Times New Roman"/>
                <a:cs typeface="Times New Roman"/>
              </a:rPr>
              <a:t>Failure to palpate canine bulge in buccal vestibule by 10</a:t>
            </a:r>
            <a:r>
              <a:rPr sz="1800" spc="-105" dirty="0">
                <a:solidFill>
                  <a:srgbClr val="0000CC"/>
                </a:solidFill>
                <a:latin typeface="Times New Roman"/>
                <a:cs typeface="Times New Roman"/>
              </a:rPr>
              <a:t> </a:t>
            </a:r>
            <a:r>
              <a:rPr sz="1800" dirty="0">
                <a:solidFill>
                  <a:srgbClr val="0000CC"/>
                </a:solidFill>
                <a:latin typeface="Times New Roman"/>
                <a:cs typeface="Times New Roman"/>
              </a:rPr>
              <a:t>years</a:t>
            </a:r>
            <a:endParaRPr sz="1800">
              <a:latin typeface="Times New Roman"/>
              <a:cs typeface="Times New Roman"/>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0891" y="527430"/>
            <a:ext cx="7037476" cy="2493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37602" y="954277"/>
            <a:ext cx="6013462" cy="24917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19555" y="316991"/>
            <a:ext cx="7540752" cy="53797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019555" y="743712"/>
            <a:ext cx="6448044" cy="5379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14400" y="1323975"/>
            <a:ext cx="6534150" cy="676275"/>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673732" y="1448562"/>
            <a:ext cx="1477645" cy="330835"/>
          </a:xfrm>
          <a:prstGeom prst="rect">
            <a:avLst/>
          </a:prstGeom>
        </p:spPr>
        <p:txBody>
          <a:bodyPr vert="horz" wrap="square" lIns="0" tIns="13335" rIns="0" bIns="0" rtlCol="0">
            <a:spAutoFit/>
          </a:bodyPr>
          <a:lstStyle/>
          <a:p>
            <a:pPr marL="12700">
              <a:lnSpc>
                <a:spcPct val="100000"/>
              </a:lnSpc>
              <a:spcBef>
                <a:spcPts val="105"/>
              </a:spcBef>
            </a:pPr>
            <a:r>
              <a:rPr sz="2000" spc="5" dirty="0">
                <a:latin typeface="Times New Roman"/>
                <a:cs typeface="Times New Roman"/>
              </a:rPr>
              <a:t>Age </a:t>
            </a:r>
            <a:r>
              <a:rPr sz="2000" dirty="0">
                <a:latin typeface="Times New Roman"/>
                <a:cs typeface="Times New Roman"/>
              </a:rPr>
              <a:t>of</a:t>
            </a:r>
            <a:r>
              <a:rPr sz="2000" spc="-130" dirty="0">
                <a:latin typeface="Times New Roman"/>
                <a:cs typeface="Times New Roman"/>
              </a:rPr>
              <a:t> </a:t>
            </a:r>
            <a:r>
              <a:rPr sz="2000" dirty="0">
                <a:latin typeface="Times New Roman"/>
                <a:cs typeface="Times New Roman"/>
              </a:rPr>
              <a:t>patient</a:t>
            </a:r>
            <a:endParaRPr sz="2000">
              <a:latin typeface="Times New Roman"/>
              <a:cs typeface="Times New Roman"/>
            </a:endParaRPr>
          </a:p>
        </p:txBody>
      </p:sp>
      <p:sp>
        <p:nvSpPr>
          <p:cNvPr id="8" name="object 8"/>
          <p:cNvSpPr/>
          <p:nvPr/>
        </p:nvSpPr>
        <p:spPr>
          <a:xfrm>
            <a:off x="2133600" y="2771775"/>
            <a:ext cx="6162675" cy="752475"/>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2969514" y="3010611"/>
            <a:ext cx="2117725" cy="331470"/>
          </a:xfrm>
          <a:prstGeom prst="rect">
            <a:avLst/>
          </a:prstGeom>
        </p:spPr>
        <p:txBody>
          <a:bodyPr vert="horz" wrap="square" lIns="0" tIns="13335" rIns="0" bIns="0" rtlCol="0">
            <a:spAutoFit/>
          </a:bodyPr>
          <a:lstStyle/>
          <a:p>
            <a:pPr marL="12700">
              <a:lnSpc>
                <a:spcPct val="100000"/>
              </a:lnSpc>
              <a:spcBef>
                <a:spcPts val="105"/>
              </a:spcBef>
            </a:pPr>
            <a:r>
              <a:rPr sz="2000" spc="-15" dirty="0">
                <a:latin typeface="Times New Roman"/>
                <a:cs typeface="Times New Roman"/>
              </a:rPr>
              <a:t>Availability </a:t>
            </a:r>
            <a:r>
              <a:rPr sz="2000" dirty="0">
                <a:latin typeface="Times New Roman"/>
                <a:cs typeface="Times New Roman"/>
              </a:rPr>
              <a:t>of</a:t>
            </a:r>
            <a:r>
              <a:rPr sz="2000" spc="-100" dirty="0">
                <a:latin typeface="Times New Roman"/>
                <a:cs typeface="Times New Roman"/>
              </a:rPr>
              <a:t> </a:t>
            </a:r>
            <a:r>
              <a:rPr sz="2000" dirty="0">
                <a:latin typeface="Times New Roman"/>
                <a:cs typeface="Times New Roman"/>
              </a:rPr>
              <a:t>space</a:t>
            </a:r>
            <a:endParaRPr sz="2000">
              <a:latin typeface="Times New Roman"/>
              <a:cs typeface="Times New Roman"/>
            </a:endParaRPr>
          </a:p>
        </p:txBody>
      </p:sp>
      <p:sp>
        <p:nvSpPr>
          <p:cNvPr id="10" name="object 10"/>
          <p:cNvSpPr/>
          <p:nvPr/>
        </p:nvSpPr>
        <p:spPr>
          <a:xfrm>
            <a:off x="1981200" y="4295775"/>
            <a:ext cx="6800850" cy="752475"/>
          </a:xfrm>
          <a:prstGeom prst="rect">
            <a:avLst/>
          </a:prstGeom>
          <a:blipFill>
            <a:blip r:embed="rId8" cstate="print"/>
            <a:stretch>
              <a:fillRect/>
            </a:stretch>
          </a:blipFill>
        </p:spPr>
        <p:txBody>
          <a:bodyPr wrap="square" lIns="0" tIns="0" rIns="0" bIns="0" rtlCol="0"/>
          <a:lstStyle/>
          <a:p>
            <a:endParaRPr/>
          </a:p>
        </p:txBody>
      </p:sp>
      <p:sp>
        <p:nvSpPr>
          <p:cNvPr id="11" name="object 11"/>
          <p:cNvSpPr txBox="1"/>
          <p:nvPr/>
        </p:nvSpPr>
        <p:spPr>
          <a:xfrm>
            <a:off x="3361435" y="4392929"/>
            <a:ext cx="3335654"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Times New Roman"/>
                <a:cs typeface="Times New Roman"/>
              </a:rPr>
              <a:t>Radiographic position of</a:t>
            </a:r>
            <a:r>
              <a:rPr sz="2000" spc="-170" dirty="0">
                <a:latin typeface="Times New Roman"/>
                <a:cs typeface="Times New Roman"/>
              </a:rPr>
              <a:t> </a:t>
            </a:r>
            <a:r>
              <a:rPr sz="2000" dirty="0">
                <a:latin typeface="Times New Roman"/>
                <a:cs typeface="Times New Roman"/>
              </a:rPr>
              <a:t>canine</a:t>
            </a:r>
            <a:endParaRPr sz="2000">
              <a:latin typeface="Times New Roman"/>
              <a:cs typeface="Times New Roman"/>
            </a:endParaRPr>
          </a:p>
        </p:txBody>
      </p:sp>
      <p:sp>
        <p:nvSpPr>
          <p:cNvPr id="12" name="object 12"/>
          <p:cNvSpPr/>
          <p:nvPr/>
        </p:nvSpPr>
        <p:spPr>
          <a:xfrm>
            <a:off x="962025" y="5743575"/>
            <a:ext cx="6762750" cy="752475"/>
          </a:xfrm>
          <a:prstGeom prst="rect">
            <a:avLst/>
          </a:prstGeom>
          <a:blipFill>
            <a:blip r:embed="rId9" cstate="print"/>
            <a:stretch>
              <a:fillRect/>
            </a:stretch>
          </a:blipFill>
        </p:spPr>
        <p:txBody>
          <a:bodyPr wrap="square" lIns="0" tIns="0" rIns="0" bIns="0" rtlCol="0"/>
          <a:lstStyle/>
          <a:p>
            <a:endParaRPr/>
          </a:p>
        </p:txBody>
      </p:sp>
      <p:sp>
        <p:nvSpPr>
          <p:cNvPr id="13" name="object 13"/>
          <p:cNvSpPr txBox="1"/>
          <p:nvPr/>
        </p:nvSpPr>
        <p:spPr>
          <a:xfrm>
            <a:off x="1598167" y="6030264"/>
            <a:ext cx="481647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Times New Roman"/>
                <a:cs typeface="Times New Roman"/>
              </a:rPr>
              <a:t>Presence of adequate width of </a:t>
            </a:r>
            <a:r>
              <a:rPr sz="2000" spc="-5" dirty="0">
                <a:latin typeface="Times New Roman"/>
                <a:cs typeface="Times New Roman"/>
              </a:rPr>
              <a:t>attached</a:t>
            </a:r>
            <a:r>
              <a:rPr sz="2000" spc="-140" dirty="0">
                <a:latin typeface="Times New Roman"/>
                <a:cs typeface="Times New Roman"/>
              </a:rPr>
              <a:t> </a:t>
            </a:r>
            <a:r>
              <a:rPr sz="2000" dirty="0">
                <a:latin typeface="Times New Roman"/>
                <a:cs typeface="Times New Roman"/>
              </a:rPr>
              <a:t>gingiva</a:t>
            </a:r>
            <a:endParaRPr sz="2000">
              <a:latin typeface="Times New Roman"/>
              <a:cs typeface="Times New Roman"/>
            </a:endParaRPr>
          </a:p>
        </p:txBody>
      </p:sp>
      <p:sp>
        <p:nvSpPr>
          <p:cNvPr id="14" name="object 14"/>
          <p:cNvSpPr/>
          <p:nvPr/>
        </p:nvSpPr>
        <p:spPr>
          <a:xfrm>
            <a:off x="150876" y="2741676"/>
            <a:ext cx="1984248" cy="1984248"/>
          </a:xfrm>
          <a:prstGeom prst="rect">
            <a:avLst/>
          </a:prstGeom>
          <a:blipFill>
            <a:blip r:embed="rId10" cstate="print"/>
            <a:stretch>
              <a:fillRect/>
            </a:stretch>
          </a:blipFill>
        </p:spPr>
        <p:txBody>
          <a:bodyPr wrap="square" lIns="0" tIns="0" rIns="0" bIns="0" rtlCol="0"/>
          <a:lstStyle/>
          <a:p>
            <a:endParaRPr/>
          </a:p>
        </p:txBody>
      </p:sp>
      <p:sp>
        <p:nvSpPr>
          <p:cNvPr id="15" name="object 15"/>
          <p:cNvSpPr txBox="1"/>
          <p:nvPr/>
        </p:nvSpPr>
        <p:spPr>
          <a:xfrm>
            <a:off x="2762757" y="2190631"/>
            <a:ext cx="3923029" cy="282575"/>
          </a:xfrm>
          <a:prstGeom prst="rect">
            <a:avLst/>
          </a:prstGeom>
        </p:spPr>
        <p:txBody>
          <a:bodyPr vert="horz" wrap="square" lIns="0" tIns="0" rIns="0" bIns="0" rtlCol="0">
            <a:spAutoFit/>
          </a:bodyPr>
          <a:lstStyle/>
          <a:p>
            <a:pPr>
              <a:lnSpc>
                <a:spcPts val="2190"/>
              </a:lnSpc>
            </a:pPr>
            <a:r>
              <a:rPr sz="2000" dirty="0">
                <a:solidFill>
                  <a:srgbClr val="0000CC"/>
                </a:solidFill>
                <a:latin typeface="Times New Roman"/>
                <a:cs typeface="Times New Roman"/>
              </a:rPr>
              <a:t>General dental health and oral</a:t>
            </a:r>
            <a:r>
              <a:rPr sz="2000" spc="-185" dirty="0">
                <a:solidFill>
                  <a:srgbClr val="0000CC"/>
                </a:solidFill>
                <a:latin typeface="Times New Roman"/>
                <a:cs typeface="Times New Roman"/>
              </a:rPr>
              <a:t> </a:t>
            </a:r>
            <a:r>
              <a:rPr sz="2000" dirty="0">
                <a:solidFill>
                  <a:srgbClr val="0000CC"/>
                </a:solidFill>
                <a:latin typeface="Times New Roman"/>
                <a:cs typeface="Times New Roman"/>
              </a:rPr>
              <a:t>hygiene</a:t>
            </a:r>
            <a:endParaRPr sz="2000">
              <a:latin typeface="Times New Roman"/>
              <a:cs typeface="Times New Roman"/>
            </a:endParaRPr>
          </a:p>
        </p:txBody>
      </p:sp>
      <p:sp>
        <p:nvSpPr>
          <p:cNvPr id="16" name="object 16"/>
          <p:cNvSpPr txBox="1"/>
          <p:nvPr/>
        </p:nvSpPr>
        <p:spPr>
          <a:xfrm>
            <a:off x="2133600" y="3581400"/>
            <a:ext cx="5943600" cy="609600"/>
          </a:xfrm>
          <a:prstGeom prst="rect">
            <a:avLst/>
          </a:prstGeom>
          <a:solidFill>
            <a:srgbClr val="7052A0"/>
          </a:solidFill>
          <a:ln w="38100">
            <a:solidFill>
              <a:srgbClr val="78846A"/>
            </a:solidFill>
          </a:ln>
        </p:spPr>
        <p:txBody>
          <a:bodyPr vert="horz" wrap="square" lIns="0" tIns="144145" rIns="0" bIns="0" rtlCol="0">
            <a:spAutoFit/>
          </a:bodyPr>
          <a:lstStyle/>
          <a:p>
            <a:pPr marL="119380">
              <a:lnSpc>
                <a:spcPct val="100000"/>
              </a:lnSpc>
              <a:spcBef>
                <a:spcPts val="1135"/>
              </a:spcBef>
            </a:pPr>
            <a:r>
              <a:rPr sz="2000" spc="-5" dirty="0">
                <a:latin typeface="Times New Roman"/>
                <a:cs typeface="Times New Roman"/>
              </a:rPr>
              <a:t>Suitability </a:t>
            </a:r>
            <a:r>
              <a:rPr sz="2000" dirty="0">
                <a:latin typeface="Times New Roman"/>
                <a:cs typeface="Times New Roman"/>
              </a:rPr>
              <a:t>of </a:t>
            </a:r>
            <a:r>
              <a:rPr sz="2000" spc="5" dirty="0">
                <a:latin typeface="Times New Roman"/>
                <a:cs typeface="Times New Roman"/>
              </a:rPr>
              <a:t>1</a:t>
            </a:r>
            <a:r>
              <a:rPr sz="1950" spc="7" baseline="25641" dirty="0">
                <a:latin typeface="Times New Roman"/>
                <a:cs typeface="Times New Roman"/>
              </a:rPr>
              <a:t>st </a:t>
            </a:r>
            <a:r>
              <a:rPr sz="2000" spc="-5" dirty="0">
                <a:latin typeface="Times New Roman"/>
                <a:cs typeface="Times New Roman"/>
              </a:rPr>
              <a:t>premolar </a:t>
            </a:r>
            <a:r>
              <a:rPr sz="2000" dirty="0">
                <a:latin typeface="Times New Roman"/>
                <a:cs typeface="Times New Roman"/>
              </a:rPr>
              <a:t>to replace a permanent</a:t>
            </a:r>
            <a:r>
              <a:rPr sz="2000" spc="-285" dirty="0">
                <a:latin typeface="Times New Roman"/>
                <a:cs typeface="Times New Roman"/>
              </a:rPr>
              <a:t> </a:t>
            </a:r>
            <a:r>
              <a:rPr sz="2000" dirty="0">
                <a:latin typeface="Times New Roman"/>
                <a:cs typeface="Times New Roman"/>
              </a:rPr>
              <a:t>canine</a:t>
            </a:r>
            <a:endParaRPr sz="2000">
              <a:latin typeface="Times New Roman"/>
              <a:cs typeface="Times New Roman"/>
            </a:endParaRPr>
          </a:p>
        </p:txBody>
      </p:sp>
      <p:sp>
        <p:nvSpPr>
          <p:cNvPr id="17" name="object 17"/>
          <p:cNvSpPr txBox="1"/>
          <p:nvPr/>
        </p:nvSpPr>
        <p:spPr>
          <a:xfrm>
            <a:off x="1676400" y="5105400"/>
            <a:ext cx="5943600" cy="533400"/>
          </a:xfrm>
          <a:prstGeom prst="rect">
            <a:avLst/>
          </a:prstGeom>
          <a:solidFill>
            <a:srgbClr val="7052A0"/>
          </a:solidFill>
          <a:ln w="38100">
            <a:solidFill>
              <a:srgbClr val="78846A"/>
            </a:solidFill>
          </a:ln>
        </p:spPr>
        <p:txBody>
          <a:bodyPr vert="horz" wrap="square" lIns="0" tIns="106680" rIns="0" bIns="0" rtlCol="0">
            <a:spAutoFit/>
          </a:bodyPr>
          <a:lstStyle/>
          <a:p>
            <a:pPr marL="675640">
              <a:lnSpc>
                <a:spcPct val="100000"/>
              </a:lnSpc>
              <a:spcBef>
                <a:spcPts val="840"/>
              </a:spcBef>
            </a:pPr>
            <a:r>
              <a:rPr sz="2000" spc="-5" dirty="0">
                <a:latin typeface="Times New Roman"/>
                <a:cs typeface="Times New Roman"/>
              </a:rPr>
              <a:t>Patient motivation </a:t>
            </a:r>
            <a:r>
              <a:rPr sz="2000" dirty="0">
                <a:latin typeface="Times New Roman"/>
                <a:cs typeface="Times New Roman"/>
              </a:rPr>
              <a:t>for orthodontic</a:t>
            </a:r>
            <a:r>
              <a:rPr sz="2000" spc="-120" dirty="0">
                <a:latin typeface="Times New Roman"/>
                <a:cs typeface="Times New Roman"/>
              </a:rPr>
              <a:t> </a:t>
            </a:r>
            <a:r>
              <a:rPr sz="2000" dirty="0">
                <a:latin typeface="Times New Roman"/>
                <a:cs typeface="Times New Roman"/>
              </a:rPr>
              <a:t>applainces</a:t>
            </a:r>
            <a:endParaRPr sz="2000">
              <a:latin typeface="Times New Roman"/>
              <a:cs typeface="Times New Roman"/>
            </a:endParaRPr>
          </a:p>
        </p:txBody>
      </p:sp>
      <p:sp>
        <p:nvSpPr>
          <p:cNvPr id="18" name="object 18"/>
          <p:cNvSpPr txBox="1"/>
          <p:nvPr/>
        </p:nvSpPr>
        <p:spPr>
          <a:xfrm>
            <a:off x="1828800" y="2057400"/>
            <a:ext cx="5943600" cy="533400"/>
          </a:xfrm>
          <a:prstGeom prst="rect">
            <a:avLst/>
          </a:prstGeom>
          <a:solidFill>
            <a:srgbClr val="7052A0"/>
          </a:solidFill>
          <a:ln w="38100">
            <a:solidFill>
              <a:srgbClr val="78846A"/>
            </a:solidFill>
          </a:ln>
        </p:spPr>
        <p:txBody>
          <a:bodyPr vert="horz" wrap="square" lIns="0" tIns="106045" rIns="0" bIns="0" rtlCol="0">
            <a:spAutoFit/>
          </a:bodyPr>
          <a:lstStyle/>
          <a:p>
            <a:pPr marL="1009650">
              <a:lnSpc>
                <a:spcPct val="100000"/>
              </a:lnSpc>
              <a:spcBef>
                <a:spcPts val="835"/>
              </a:spcBef>
            </a:pPr>
            <a:r>
              <a:rPr sz="2000" dirty="0">
                <a:latin typeface="Times New Roman"/>
                <a:cs typeface="Times New Roman"/>
              </a:rPr>
              <a:t>General dental health and oral</a:t>
            </a:r>
            <a:r>
              <a:rPr sz="2000" spc="-160" dirty="0">
                <a:latin typeface="Times New Roman"/>
                <a:cs typeface="Times New Roman"/>
              </a:rPr>
              <a:t> </a:t>
            </a:r>
            <a:r>
              <a:rPr sz="2000" dirty="0">
                <a:latin typeface="Times New Roman"/>
                <a:cs typeface="Times New Roman"/>
              </a:rPr>
              <a:t>hygiene</a:t>
            </a:r>
            <a:endParaRPr sz="2000">
              <a:latin typeface="Times New Roman"/>
              <a:cs typeface="Times New Roman"/>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636168"/>
            <a:ext cx="7889240" cy="4645660"/>
          </a:xfrm>
          <a:prstGeom prst="rect">
            <a:avLst/>
          </a:prstGeom>
        </p:spPr>
        <p:txBody>
          <a:bodyPr vert="horz" wrap="square" lIns="0" tIns="29209" rIns="0" bIns="0" rtlCol="0">
            <a:spAutoFit/>
          </a:bodyPr>
          <a:lstStyle/>
          <a:p>
            <a:pPr marL="12700">
              <a:lnSpc>
                <a:spcPct val="100000"/>
              </a:lnSpc>
              <a:spcBef>
                <a:spcPts val="229"/>
              </a:spcBef>
            </a:pPr>
            <a:r>
              <a:rPr sz="1900" spc="-5" dirty="0">
                <a:solidFill>
                  <a:srgbClr val="0000CC"/>
                </a:solidFill>
                <a:latin typeface="Times New Roman"/>
                <a:cs typeface="Times New Roman"/>
              </a:rPr>
              <a:t>Involves</a:t>
            </a:r>
            <a:endParaRPr sz="1900">
              <a:latin typeface="Times New Roman"/>
              <a:cs typeface="Times New Roman"/>
            </a:endParaRPr>
          </a:p>
          <a:p>
            <a:pPr marL="287020" indent="-274320">
              <a:lnSpc>
                <a:spcPct val="100000"/>
              </a:lnSpc>
              <a:spcBef>
                <a:spcPts val="135"/>
              </a:spcBef>
              <a:buClr>
                <a:srgbClr val="F3A346"/>
              </a:buClr>
              <a:buSzPct val="84210"/>
              <a:buFont typeface="Arial"/>
              <a:buChar char=""/>
              <a:tabLst>
                <a:tab pos="286385" algn="l"/>
                <a:tab pos="287020" algn="l"/>
              </a:tabLst>
            </a:pPr>
            <a:r>
              <a:rPr sz="1900" spc="65" dirty="0">
                <a:solidFill>
                  <a:srgbClr val="FFFF00"/>
                </a:solidFill>
                <a:latin typeface="Times New Roman"/>
                <a:cs typeface="Times New Roman"/>
              </a:rPr>
              <a:t>inspection,</a:t>
            </a:r>
            <a:endParaRPr sz="1900">
              <a:latin typeface="Times New Roman"/>
              <a:cs typeface="Times New Roman"/>
            </a:endParaRPr>
          </a:p>
          <a:p>
            <a:pPr marL="287020" indent="-274320">
              <a:lnSpc>
                <a:spcPct val="100000"/>
              </a:lnSpc>
              <a:spcBef>
                <a:spcPts val="140"/>
              </a:spcBef>
              <a:buClr>
                <a:srgbClr val="F3A346"/>
              </a:buClr>
              <a:buSzPct val="84210"/>
              <a:buFont typeface="Arial"/>
              <a:buChar char=""/>
              <a:tabLst>
                <a:tab pos="286385" algn="l"/>
                <a:tab pos="287020" algn="l"/>
              </a:tabLst>
            </a:pPr>
            <a:r>
              <a:rPr sz="1900" spc="70" dirty="0">
                <a:solidFill>
                  <a:srgbClr val="FFFF00"/>
                </a:solidFill>
                <a:latin typeface="Times New Roman"/>
                <a:cs typeface="Times New Roman"/>
              </a:rPr>
              <a:t>palpation,</a:t>
            </a:r>
            <a:r>
              <a:rPr sz="1900" spc="-45" dirty="0">
                <a:solidFill>
                  <a:srgbClr val="FFFF00"/>
                </a:solidFill>
                <a:latin typeface="Times New Roman"/>
                <a:cs typeface="Times New Roman"/>
              </a:rPr>
              <a:t> </a:t>
            </a:r>
            <a:r>
              <a:rPr sz="1900" spc="114" dirty="0">
                <a:solidFill>
                  <a:srgbClr val="FFFF00"/>
                </a:solidFill>
                <a:latin typeface="Times New Roman"/>
                <a:cs typeface="Times New Roman"/>
              </a:rPr>
              <a:t>and</a:t>
            </a:r>
            <a:endParaRPr sz="1900">
              <a:latin typeface="Times New Roman"/>
              <a:cs typeface="Times New Roman"/>
            </a:endParaRPr>
          </a:p>
          <a:p>
            <a:pPr marL="287020" indent="-274320">
              <a:lnSpc>
                <a:spcPct val="100000"/>
              </a:lnSpc>
              <a:spcBef>
                <a:spcPts val="145"/>
              </a:spcBef>
              <a:buClr>
                <a:srgbClr val="F3A346"/>
              </a:buClr>
              <a:buSzPct val="84210"/>
              <a:buFont typeface="Arial"/>
              <a:buChar char=""/>
              <a:tabLst>
                <a:tab pos="286385" algn="l"/>
                <a:tab pos="287020" algn="l"/>
              </a:tabLst>
            </a:pPr>
            <a:r>
              <a:rPr sz="1900" spc="60" dirty="0">
                <a:solidFill>
                  <a:srgbClr val="FFFF00"/>
                </a:solidFill>
                <a:latin typeface="Times New Roman"/>
                <a:cs typeface="Times New Roman"/>
              </a:rPr>
              <a:t>radiographic</a:t>
            </a:r>
            <a:r>
              <a:rPr sz="1900" spc="-114" dirty="0">
                <a:solidFill>
                  <a:srgbClr val="FFFF00"/>
                </a:solidFill>
                <a:latin typeface="Times New Roman"/>
                <a:cs typeface="Times New Roman"/>
              </a:rPr>
              <a:t> </a:t>
            </a:r>
            <a:r>
              <a:rPr sz="1900" spc="60" dirty="0">
                <a:solidFill>
                  <a:srgbClr val="FFFF00"/>
                </a:solidFill>
                <a:latin typeface="Times New Roman"/>
                <a:cs typeface="Times New Roman"/>
              </a:rPr>
              <a:t>evaluation</a:t>
            </a:r>
            <a:endParaRPr sz="1900">
              <a:latin typeface="Times New Roman"/>
              <a:cs typeface="Times New Roman"/>
            </a:endParaRPr>
          </a:p>
          <a:p>
            <a:pPr>
              <a:lnSpc>
                <a:spcPct val="100000"/>
              </a:lnSpc>
              <a:spcBef>
                <a:spcPts val="55"/>
              </a:spcBef>
            </a:pPr>
            <a:endParaRPr sz="2200">
              <a:latin typeface="Times New Roman"/>
              <a:cs typeface="Times New Roman"/>
            </a:endParaRPr>
          </a:p>
          <a:p>
            <a:pPr marL="12700">
              <a:lnSpc>
                <a:spcPts val="2050"/>
              </a:lnSpc>
            </a:pPr>
            <a:r>
              <a:rPr sz="1900" spc="-30" dirty="0">
                <a:solidFill>
                  <a:srgbClr val="FFFF00"/>
                </a:solidFill>
                <a:latin typeface="Times New Roman"/>
                <a:cs typeface="Times New Roman"/>
              </a:rPr>
              <a:t>PARALLAX </a:t>
            </a:r>
            <a:r>
              <a:rPr sz="1900" spc="-5" dirty="0">
                <a:solidFill>
                  <a:srgbClr val="FFFF00"/>
                </a:solidFill>
                <a:latin typeface="Times New Roman"/>
                <a:cs typeface="Times New Roman"/>
              </a:rPr>
              <a:t>TECHNIQUE</a:t>
            </a:r>
            <a:r>
              <a:rPr sz="1900" spc="-5" dirty="0">
                <a:solidFill>
                  <a:srgbClr val="FFFFFF"/>
                </a:solidFill>
                <a:latin typeface="Times New Roman"/>
                <a:cs typeface="Times New Roman"/>
              </a:rPr>
              <a:t>: </a:t>
            </a:r>
            <a:r>
              <a:rPr sz="1900" spc="-45" dirty="0">
                <a:solidFill>
                  <a:srgbClr val="0000CC"/>
                </a:solidFill>
                <a:latin typeface="Times New Roman"/>
                <a:cs typeface="Times New Roman"/>
              </a:rPr>
              <a:t>Two </a:t>
            </a:r>
            <a:r>
              <a:rPr sz="1900" spc="-5" dirty="0">
                <a:solidFill>
                  <a:srgbClr val="0000CC"/>
                </a:solidFill>
                <a:latin typeface="Times New Roman"/>
                <a:cs typeface="Times New Roman"/>
              </a:rPr>
              <a:t>radiographs taken at different horizontal</a:t>
            </a:r>
            <a:r>
              <a:rPr sz="1900" spc="125" dirty="0">
                <a:solidFill>
                  <a:srgbClr val="0000CC"/>
                </a:solidFill>
                <a:latin typeface="Times New Roman"/>
                <a:cs typeface="Times New Roman"/>
              </a:rPr>
              <a:t> </a:t>
            </a:r>
            <a:r>
              <a:rPr sz="1900" spc="-5" dirty="0">
                <a:solidFill>
                  <a:srgbClr val="0000CC"/>
                </a:solidFill>
                <a:latin typeface="Times New Roman"/>
                <a:cs typeface="Times New Roman"/>
              </a:rPr>
              <a:t>angles</a:t>
            </a:r>
            <a:endParaRPr sz="1900">
              <a:latin typeface="Times New Roman"/>
              <a:cs typeface="Times New Roman"/>
            </a:endParaRPr>
          </a:p>
          <a:p>
            <a:pPr marL="286385">
              <a:lnSpc>
                <a:spcPts val="2050"/>
              </a:lnSpc>
            </a:pPr>
            <a:r>
              <a:rPr sz="1900" spc="-5" dirty="0">
                <a:solidFill>
                  <a:srgbClr val="0000CC"/>
                </a:solidFill>
                <a:latin typeface="Times New Roman"/>
                <a:cs typeface="Times New Roman"/>
              </a:rPr>
              <a:t>with the </a:t>
            </a:r>
            <a:r>
              <a:rPr sz="1900" spc="-15" dirty="0">
                <a:solidFill>
                  <a:srgbClr val="0000CC"/>
                </a:solidFill>
                <a:latin typeface="Times New Roman"/>
                <a:cs typeface="Times New Roman"/>
              </a:rPr>
              <a:t>same </a:t>
            </a:r>
            <a:r>
              <a:rPr sz="1900" spc="-5" dirty="0">
                <a:solidFill>
                  <a:srgbClr val="0000CC"/>
                </a:solidFill>
                <a:latin typeface="Times New Roman"/>
                <a:cs typeface="Times New Roman"/>
              </a:rPr>
              <a:t>vertical</a:t>
            </a:r>
            <a:r>
              <a:rPr sz="1900" spc="5" dirty="0">
                <a:solidFill>
                  <a:srgbClr val="0000CC"/>
                </a:solidFill>
                <a:latin typeface="Times New Roman"/>
                <a:cs typeface="Times New Roman"/>
              </a:rPr>
              <a:t> </a:t>
            </a:r>
            <a:r>
              <a:rPr sz="1900" spc="-5" dirty="0">
                <a:solidFill>
                  <a:srgbClr val="0000CC"/>
                </a:solidFill>
                <a:latin typeface="Times New Roman"/>
                <a:cs typeface="Times New Roman"/>
              </a:rPr>
              <a:t>angle.</a:t>
            </a:r>
            <a:endParaRPr sz="1900">
              <a:latin typeface="Times New Roman"/>
              <a:cs typeface="Times New Roman"/>
            </a:endParaRPr>
          </a:p>
          <a:p>
            <a:pPr marL="12700">
              <a:lnSpc>
                <a:spcPct val="100000"/>
              </a:lnSpc>
              <a:spcBef>
                <a:spcPts val="130"/>
              </a:spcBef>
            </a:pPr>
            <a:r>
              <a:rPr sz="1900" spc="40" dirty="0">
                <a:solidFill>
                  <a:srgbClr val="FFFF00"/>
                </a:solidFill>
                <a:latin typeface="Times New Roman"/>
                <a:cs typeface="Times New Roman"/>
              </a:rPr>
              <a:t>Locates</a:t>
            </a:r>
            <a:r>
              <a:rPr sz="1900" spc="-90" dirty="0">
                <a:solidFill>
                  <a:srgbClr val="FFFF00"/>
                </a:solidFill>
                <a:latin typeface="Times New Roman"/>
                <a:cs typeface="Times New Roman"/>
              </a:rPr>
              <a:t> </a:t>
            </a:r>
            <a:r>
              <a:rPr sz="1900" spc="75" dirty="0">
                <a:solidFill>
                  <a:srgbClr val="FFFF00"/>
                </a:solidFill>
                <a:latin typeface="Times New Roman"/>
                <a:cs typeface="Times New Roman"/>
              </a:rPr>
              <a:t>canine</a:t>
            </a:r>
            <a:r>
              <a:rPr sz="1900" spc="-90" dirty="0">
                <a:solidFill>
                  <a:srgbClr val="FFFF00"/>
                </a:solidFill>
                <a:latin typeface="Times New Roman"/>
                <a:cs typeface="Times New Roman"/>
              </a:rPr>
              <a:t> </a:t>
            </a:r>
            <a:r>
              <a:rPr sz="1900" spc="75" dirty="0">
                <a:solidFill>
                  <a:srgbClr val="FFFF00"/>
                </a:solidFill>
                <a:latin typeface="Times New Roman"/>
                <a:cs typeface="Times New Roman"/>
              </a:rPr>
              <a:t>positioned</a:t>
            </a:r>
            <a:r>
              <a:rPr sz="1900" spc="35" dirty="0">
                <a:solidFill>
                  <a:srgbClr val="FFFF00"/>
                </a:solidFill>
                <a:latin typeface="Times New Roman"/>
                <a:cs typeface="Times New Roman"/>
              </a:rPr>
              <a:t> </a:t>
            </a:r>
            <a:r>
              <a:rPr sz="1900" spc="30" dirty="0">
                <a:solidFill>
                  <a:srgbClr val="FFFF00"/>
                </a:solidFill>
                <a:latin typeface="Times New Roman"/>
                <a:cs typeface="Times New Roman"/>
              </a:rPr>
              <a:t>buccally</a:t>
            </a:r>
            <a:r>
              <a:rPr sz="1900" spc="-50" dirty="0">
                <a:solidFill>
                  <a:srgbClr val="FFFF00"/>
                </a:solidFill>
                <a:latin typeface="Times New Roman"/>
                <a:cs typeface="Times New Roman"/>
              </a:rPr>
              <a:t> </a:t>
            </a:r>
            <a:r>
              <a:rPr sz="1900" spc="80" dirty="0">
                <a:solidFill>
                  <a:srgbClr val="FFFF00"/>
                </a:solidFill>
                <a:latin typeface="Times New Roman"/>
                <a:cs typeface="Times New Roman"/>
              </a:rPr>
              <a:t>or</a:t>
            </a:r>
            <a:r>
              <a:rPr sz="1900" spc="-90" dirty="0">
                <a:solidFill>
                  <a:srgbClr val="FFFF00"/>
                </a:solidFill>
                <a:latin typeface="Times New Roman"/>
                <a:cs typeface="Times New Roman"/>
              </a:rPr>
              <a:t> </a:t>
            </a:r>
            <a:r>
              <a:rPr sz="1900" spc="40" dirty="0">
                <a:solidFill>
                  <a:srgbClr val="FFFF00"/>
                </a:solidFill>
                <a:latin typeface="Times New Roman"/>
                <a:cs typeface="Times New Roman"/>
              </a:rPr>
              <a:t>palatally</a:t>
            </a:r>
            <a:r>
              <a:rPr sz="1900" spc="-20" dirty="0">
                <a:solidFill>
                  <a:srgbClr val="FFFF00"/>
                </a:solidFill>
                <a:latin typeface="Times New Roman"/>
                <a:cs typeface="Times New Roman"/>
              </a:rPr>
              <a:t> </a:t>
            </a:r>
            <a:r>
              <a:rPr sz="1900" spc="95" dirty="0">
                <a:solidFill>
                  <a:srgbClr val="FFFF00"/>
                </a:solidFill>
                <a:latin typeface="Times New Roman"/>
                <a:cs typeface="Times New Roman"/>
              </a:rPr>
              <a:t>to</a:t>
            </a:r>
            <a:r>
              <a:rPr sz="1900" spc="-90" dirty="0">
                <a:solidFill>
                  <a:srgbClr val="FFFF00"/>
                </a:solidFill>
                <a:latin typeface="Times New Roman"/>
                <a:cs typeface="Times New Roman"/>
              </a:rPr>
              <a:t> </a:t>
            </a:r>
            <a:r>
              <a:rPr sz="1900" spc="100" dirty="0">
                <a:solidFill>
                  <a:srgbClr val="FFFF00"/>
                </a:solidFill>
                <a:latin typeface="Times New Roman"/>
                <a:cs typeface="Times New Roman"/>
              </a:rPr>
              <a:t>other</a:t>
            </a:r>
            <a:r>
              <a:rPr sz="1900" spc="-85" dirty="0">
                <a:solidFill>
                  <a:srgbClr val="FFFF00"/>
                </a:solidFill>
                <a:latin typeface="Times New Roman"/>
                <a:cs typeface="Times New Roman"/>
              </a:rPr>
              <a:t> </a:t>
            </a:r>
            <a:r>
              <a:rPr sz="1900" spc="105" dirty="0">
                <a:solidFill>
                  <a:srgbClr val="FFFF00"/>
                </a:solidFill>
                <a:latin typeface="Times New Roman"/>
                <a:cs typeface="Times New Roman"/>
              </a:rPr>
              <a:t>teeth</a:t>
            </a:r>
            <a:r>
              <a:rPr sz="1900" spc="-25" dirty="0">
                <a:solidFill>
                  <a:srgbClr val="FFFF00"/>
                </a:solidFill>
                <a:latin typeface="Times New Roman"/>
                <a:cs typeface="Times New Roman"/>
              </a:rPr>
              <a:t> </a:t>
            </a:r>
            <a:r>
              <a:rPr sz="1900" spc="75" dirty="0">
                <a:solidFill>
                  <a:srgbClr val="FFFF00"/>
                </a:solidFill>
                <a:latin typeface="Times New Roman"/>
                <a:cs typeface="Times New Roman"/>
              </a:rPr>
              <a:t>in</a:t>
            </a:r>
            <a:r>
              <a:rPr sz="1900" spc="-40" dirty="0">
                <a:solidFill>
                  <a:srgbClr val="FFFF00"/>
                </a:solidFill>
                <a:latin typeface="Times New Roman"/>
                <a:cs typeface="Times New Roman"/>
              </a:rPr>
              <a:t> </a:t>
            </a:r>
            <a:r>
              <a:rPr sz="1900" spc="114" dirty="0">
                <a:solidFill>
                  <a:srgbClr val="FFFF00"/>
                </a:solidFill>
                <a:latin typeface="Times New Roman"/>
                <a:cs typeface="Times New Roman"/>
              </a:rPr>
              <a:t>the</a:t>
            </a:r>
            <a:r>
              <a:rPr sz="1900" spc="-95" dirty="0">
                <a:solidFill>
                  <a:srgbClr val="FFFF00"/>
                </a:solidFill>
                <a:latin typeface="Times New Roman"/>
                <a:cs typeface="Times New Roman"/>
              </a:rPr>
              <a:t> </a:t>
            </a:r>
            <a:r>
              <a:rPr sz="1900" spc="75" dirty="0">
                <a:solidFill>
                  <a:srgbClr val="FFFF00"/>
                </a:solidFill>
                <a:latin typeface="Times New Roman"/>
                <a:cs typeface="Times New Roman"/>
              </a:rPr>
              <a:t>arch</a:t>
            </a:r>
            <a:endParaRPr sz="1900">
              <a:latin typeface="Times New Roman"/>
              <a:cs typeface="Times New Roman"/>
            </a:endParaRPr>
          </a:p>
          <a:p>
            <a:pPr marL="12700">
              <a:lnSpc>
                <a:spcPct val="100000"/>
              </a:lnSpc>
              <a:spcBef>
                <a:spcPts val="160"/>
              </a:spcBef>
            </a:pPr>
            <a:r>
              <a:rPr sz="1900" spc="-5" dirty="0">
                <a:solidFill>
                  <a:srgbClr val="0000CC"/>
                </a:solidFill>
                <a:latin typeface="Times New Roman"/>
                <a:cs typeface="Times New Roman"/>
              </a:rPr>
              <a:t>Combinations used</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a:t>
            </a:r>
            <a:endParaRPr sz="1900">
              <a:latin typeface="Times New Roman"/>
              <a:cs typeface="Times New Roman"/>
            </a:endParaRPr>
          </a:p>
          <a:p>
            <a:pPr marL="213995" indent="-213995">
              <a:lnSpc>
                <a:spcPct val="100000"/>
              </a:lnSpc>
              <a:spcBef>
                <a:spcPts val="140"/>
              </a:spcBef>
              <a:buSzPct val="94736"/>
              <a:buAutoNum type="arabicParenR"/>
              <a:tabLst>
                <a:tab pos="213995" algn="l"/>
              </a:tabLst>
            </a:pPr>
            <a:r>
              <a:rPr sz="1900" spc="-50" dirty="0">
                <a:solidFill>
                  <a:srgbClr val="0000CC"/>
                </a:solidFill>
                <a:latin typeface="Times New Roman"/>
                <a:cs typeface="Times New Roman"/>
              </a:rPr>
              <a:t>Two </a:t>
            </a:r>
            <a:r>
              <a:rPr sz="1900" spc="-270" dirty="0">
                <a:solidFill>
                  <a:srgbClr val="0000CC"/>
                </a:solidFill>
                <a:latin typeface="Times New Roman"/>
                <a:cs typeface="Times New Roman"/>
              </a:rPr>
              <a:t>IOPA‟s </a:t>
            </a:r>
            <a:r>
              <a:rPr sz="1900" spc="-5" dirty="0">
                <a:solidFill>
                  <a:srgbClr val="0000CC"/>
                </a:solidFill>
                <a:latin typeface="Times New Roman"/>
                <a:cs typeface="Times New Roman"/>
              </a:rPr>
              <a:t>taken at different horizontal</a:t>
            </a:r>
            <a:r>
              <a:rPr sz="1900" spc="-70" dirty="0">
                <a:solidFill>
                  <a:srgbClr val="0000CC"/>
                </a:solidFill>
                <a:latin typeface="Times New Roman"/>
                <a:cs typeface="Times New Roman"/>
              </a:rPr>
              <a:t> </a:t>
            </a:r>
            <a:r>
              <a:rPr sz="1900" spc="-5" dirty="0">
                <a:solidFill>
                  <a:srgbClr val="0000CC"/>
                </a:solidFill>
                <a:latin typeface="Times New Roman"/>
                <a:cs typeface="Times New Roman"/>
              </a:rPr>
              <a:t>angles(Clark,1909)</a:t>
            </a:r>
            <a:endParaRPr sz="1900">
              <a:latin typeface="Times New Roman"/>
              <a:cs typeface="Times New Roman"/>
            </a:endParaRPr>
          </a:p>
          <a:p>
            <a:pPr marL="213995" indent="-201295">
              <a:lnSpc>
                <a:spcPts val="2050"/>
              </a:lnSpc>
              <a:spcBef>
                <a:spcPts val="150"/>
              </a:spcBef>
              <a:buSzPct val="94736"/>
              <a:buAutoNum type="arabicParenR"/>
              <a:tabLst>
                <a:tab pos="214629" algn="l"/>
              </a:tabLst>
            </a:pPr>
            <a:r>
              <a:rPr sz="1900" spc="-5" dirty="0">
                <a:solidFill>
                  <a:srgbClr val="0000CC"/>
                </a:solidFill>
                <a:latin typeface="Times New Roman"/>
                <a:cs typeface="Times New Roman"/>
              </a:rPr>
              <a:t>One maxillary anterior occlusal &amp; one maxillary lateral occlusal (Southall</a:t>
            </a:r>
            <a:r>
              <a:rPr sz="1900" spc="55" dirty="0">
                <a:solidFill>
                  <a:srgbClr val="0000CC"/>
                </a:solidFill>
                <a:latin typeface="Times New Roman"/>
                <a:cs typeface="Times New Roman"/>
              </a:rPr>
              <a:t> </a:t>
            </a:r>
            <a:r>
              <a:rPr sz="1900" spc="-5" dirty="0">
                <a:solidFill>
                  <a:srgbClr val="0000CC"/>
                </a:solidFill>
                <a:latin typeface="Times New Roman"/>
                <a:cs typeface="Times New Roman"/>
              </a:rPr>
              <a:t>&amp;</a:t>
            </a:r>
            <a:endParaRPr sz="1900">
              <a:latin typeface="Times New Roman"/>
              <a:cs typeface="Times New Roman"/>
            </a:endParaRPr>
          </a:p>
          <a:p>
            <a:pPr marL="286385">
              <a:lnSpc>
                <a:spcPts val="2050"/>
              </a:lnSpc>
            </a:pPr>
            <a:r>
              <a:rPr sz="1900" spc="-15" dirty="0">
                <a:solidFill>
                  <a:srgbClr val="0000CC"/>
                </a:solidFill>
                <a:latin typeface="Times New Roman"/>
                <a:cs typeface="Times New Roman"/>
              </a:rPr>
              <a:t>Gravely,1989)</a:t>
            </a:r>
            <a:endParaRPr sz="1900">
              <a:latin typeface="Times New Roman"/>
              <a:cs typeface="Times New Roman"/>
            </a:endParaRPr>
          </a:p>
          <a:p>
            <a:pPr marL="213995" marR="1473200" indent="-213995">
              <a:lnSpc>
                <a:spcPct val="80000"/>
              </a:lnSpc>
              <a:spcBef>
                <a:spcPts val="600"/>
              </a:spcBef>
              <a:buSzPct val="94736"/>
              <a:buAutoNum type="arabicParenR" startAt="3"/>
              <a:tabLst>
                <a:tab pos="213995" algn="l"/>
              </a:tabLst>
            </a:pPr>
            <a:r>
              <a:rPr sz="1900" spc="-5" dirty="0">
                <a:solidFill>
                  <a:srgbClr val="0000CC"/>
                </a:solidFill>
                <a:latin typeface="Times New Roman"/>
                <a:cs typeface="Times New Roman"/>
              </a:rPr>
              <a:t>One </a:t>
            </a:r>
            <a:r>
              <a:rPr sz="1900" spc="-50" dirty="0">
                <a:solidFill>
                  <a:srgbClr val="0000CC"/>
                </a:solidFill>
                <a:latin typeface="Times New Roman"/>
                <a:cs typeface="Times New Roman"/>
              </a:rPr>
              <a:t>IOPA </a:t>
            </a:r>
            <a:r>
              <a:rPr sz="1900" spc="-5" dirty="0">
                <a:solidFill>
                  <a:srgbClr val="0000CC"/>
                </a:solidFill>
                <a:latin typeface="Times New Roman"/>
                <a:cs typeface="Times New Roman"/>
              </a:rPr>
              <a:t>&amp; one maxillary anterior occlusal radiograph(vertical  parallax,Rayne,1969)</a:t>
            </a:r>
            <a:endParaRPr sz="1900">
              <a:latin typeface="Times New Roman"/>
              <a:cs typeface="Times New Roman"/>
            </a:endParaRPr>
          </a:p>
          <a:p>
            <a:pPr marL="213995" marR="925830" indent="-213995">
              <a:lnSpc>
                <a:spcPts val="1820"/>
              </a:lnSpc>
              <a:spcBef>
                <a:spcPts val="585"/>
              </a:spcBef>
              <a:buSzPct val="94736"/>
              <a:buAutoNum type="arabicParenR" startAt="3"/>
              <a:tabLst>
                <a:tab pos="213995" algn="l"/>
              </a:tabLst>
            </a:pPr>
            <a:r>
              <a:rPr sz="1900" spc="-5" dirty="0">
                <a:solidFill>
                  <a:srgbClr val="0000CC"/>
                </a:solidFill>
                <a:latin typeface="Times New Roman"/>
                <a:cs typeface="Times New Roman"/>
              </a:rPr>
              <a:t>One </a:t>
            </a:r>
            <a:r>
              <a:rPr sz="1900" spc="-10" dirty="0">
                <a:solidFill>
                  <a:srgbClr val="0000CC"/>
                </a:solidFill>
                <a:latin typeface="Times New Roman"/>
                <a:cs typeface="Times New Roman"/>
              </a:rPr>
              <a:t>panoramic </a:t>
            </a:r>
            <a:r>
              <a:rPr sz="1900" spc="-5" dirty="0">
                <a:solidFill>
                  <a:srgbClr val="0000CC"/>
                </a:solidFill>
                <a:latin typeface="Times New Roman"/>
                <a:cs typeface="Times New Roman"/>
              </a:rPr>
              <a:t>&amp; one maxillary anterior occlusal radiograph(vertical  </a:t>
            </a:r>
            <a:r>
              <a:rPr sz="1900" spc="-10" dirty="0">
                <a:solidFill>
                  <a:srgbClr val="0000CC"/>
                </a:solidFill>
                <a:latin typeface="Times New Roman"/>
                <a:cs typeface="Times New Roman"/>
              </a:rPr>
              <a:t>parallax,Keur,1986)</a:t>
            </a:r>
            <a:endParaRPr sz="1900">
              <a:latin typeface="Times New Roman"/>
              <a:cs typeface="Times New Roman"/>
            </a:endParaRPr>
          </a:p>
        </p:txBody>
      </p:sp>
      <p:sp>
        <p:nvSpPr>
          <p:cNvPr id="3" name="object 3"/>
          <p:cNvSpPr txBox="1"/>
          <p:nvPr/>
        </p:nvSpPr>
        <p:spPr>
          <a:xfrm>
            <a:off x="4972939" y="5564225"/>
            <a:ext cx="398145" cy="641350"/>
          </a:xfrm>
          <a:prstGeom prst="rect">
            <a:avLst/>
          </a:prstGeom>
        </p:spPr>
        <p:txBody>
          <a:bodyPr vert="horz" wrap="square" lIns="0" tIns="31114" rIns="0" bIns="0" rtlCol="0">
            <a:spAutoFit/>
          </a:bodyPr>
          <a:lstStyle/>
          <a:p>
            <a:pPr marL="12700">
              <a:lnSpc>
                <a:spcPct val="100000"/>
              </a:lnSpc>
              <a:spcBef>
                <a:spcPts val="244"/>
              </a:spcBef>
            </a:pPr>
            <a:r>
              <a:rPr sz="1900" spc="-5" dirty="0">
                <a:solidFill>
                  <a:srgbClr val="0000CC"/>
                </a:solidFill>
                <a:latin typeface="Times New Roman"/>
                <a:cs typeface="Times New Roman"/>
              </a:rPr>
              <a:t>(or)</a:t>
            </a:r>
            <a:endParaRPr sz="1900">
              <a:latin typeface="Times New Roman"/>
              <a:cs typeface="Times New Roman"/>
            </a:endParaRPr>
          </a:p>
          <a:p>
            <a:pPr marL="22860">
              <a:lnSpc>
                <a:spcPct val="100000"/>
              </a:lnSpc>
              <a:spcBef>
                <a:spcPts val="140"/>
              </a:spcBef>
            </a:pPr>
            <a:r>
              <a:rPr sz="1900" spc="-5" dirty="0">
                <a:solidFill>
                  <a:srgbClr val="0000CC"/>
                </a:solidFill>
                <a:latin typeface="Times New Roman"/>
                <a:cs typeface="Times New Roman"/>
              </a:rPr>
              <a:t>(o</a:t>
            </a:r>
            <a:r>
              <a:rPr sz="1900" dirty="0">
                <a:solidFill>
                  <a:srgbClr val="0000CC"/>
                </a:solidFill>
                <a:latin typeface="Times New Roman"/>
                <a:cs typeface="Times New Roman"/>
              </a:rPr>
              <a:t>r</a:t>
            </a:r>
            <a:r>
              <a:rPr sz="1900" spc="-5" dirty="0">
                <a:solidFill>
                  <a:srgbClr val="0000CC"/>
                </a:solidFill>
                <a:latin typeface="Times New Roman"/>
                <a:cs typeface="Times New Roman"/>
              </a:rPr>
              <a:t>)</a:t>
            </a:r>
            <a:endParaRPr sz="1900">
              <a:latin typeface="Times New Roman"/>
              <a:cs typeface="Times New Roman"/>
            </a:endParaRPr>
          </a:p>
        </p:txBody>
      </p:sp>
      <p:sp>
        <p:nvSpPr>
          <p:cNvPr id="4" name="object 4"/>
          <p:cNvSpPr txBox="1"/>
          <p:nvPr/>
        </p:nvSpPr>
        <p:spPr>
          <a:xfrm>
            <a:off x="535940" y="5564225"/>
            <a:ext cx="4222115" cy="949325"/>
          </a:xfrm>
          <a:prstGeom prst="rect">
            <a:avLst/>
          </a:prstGeom>
        </p:spPr>
        <p:txBody>
          <a:bodyPr vert="horz" wrap="square" lIns="0" tIns="12700" rIns="0" bIns="0" rtlCol="0">
            <a:spAutoFit/>
          </a:bodyPr>
          <a:lstStyle/>
          <a:p>
            <a:pPr marL="12700" marR="5080">
              <a:lnSpc>
                <a:spcPct val="106300"/>
              </a:lnSpc>
              <a:spcBef>
                <a:spcPts val="100"/>
              </a:spcBef>
            </a:pPr>
            <a:r>
              <a:rPr sz="1900" spc="-5" dirty="0">
                <a:solidFill>
                  <a:srgbClr val="0000CC"/>
                </a:solidFill>
                <a:latin typeface="Times New Roman"/>
                <a:cs typeface="Times New Roman"/>
              </a:rPr>
              <a:t>SLOB rule- </a:t>
            </a:r>
            <a:r>
              <a:rPr sz="1900" spc="-10" dirty="0">
                <a:solidFill>
                  <a:srgbClr val="0000CC"/>
                </a:solidFill>
                <a:latin typeface="Times New Roman"/>
                <a:cs typeface="Times New Roman"/>
              </a:rPr>
              <a:t>Same </a:t>
            </a:r>
            <a:r>
              <a:rPr sz="1900" spc="-5" dirty="0">
                <a:solidFill>
                  <a:srgbClr val="0000CC"/>
                </a:solidFill>
                <a:latin typeface="Times New Roman"/>
                <a:cs typeface="Times New Roman"/>
              </a:rPr>
              <a:t>Lingual Opposite Buccal  BOPS rule- Buccal Opposite Palatal </a:t>
            </a:r>
            <a:r>
              <a:rPr sz="1900" spc="-10" dirty="0">
                <a:solidFill>
                  <a:srgbClr val="0000CC"/>
                </a:solidFill>
                <a:latin typeface="Times New Roman"/>
                <a:cs typeface="Times New Roman"/>
              </a:rPr>
              <a:t>Same  BAMA </a:t>
            </a:r>
            <a:r>
              <a:rPr sz="1900" spc="-5" dirty="0">
                <a:solidFill>
                  <a:srgbClr val="0000CC"/>
                </a:solidFill>
                <a:latin typeface="Times New Roman"/>
                <a:cs typeface="Times New Roman"/>
              </a:rPr>
              <a:t>rule- Buccal Always Moves</a:t>
            </a:r>
            <a:r>
              <a:rPr sz="1900" spc="-310" dirty="0">
                <a:solidFill>
                  <a:srgbClr val="0000CC"/>
                </a:solidFill>
                <a:latin typeface="Times New Roman"/>
                <a:cs typeface="Times New Roman"/>
              </a:rPr>
              <a:t> </a:t>
            </a:r>
            <a:r>
              <a:rPr sz="1900" spc="-50" dirty="0">
                <a:solidFill>
                  <a:srgbClr val="0000CC"/>
                </a:solidFill>
                <a:latin typeface="Times New Roman"/>
                <a:cs typeface="Times New Roman"/>
              </a:rPr>
              <a:t>Away</a:t>
            </a:r>
            <a:endParaRPr sz="1900">
              <a:latin typeface="Times New Roman"/>
              <a:cs typeface="Times New Roman"/>
            </a:endParaRPr>
          </a:p>
        </p:txBody>
      </p:sp>
      <p:sp>
        <p:nvSpPr>
          <p:cNvPr id="5" name="object 5"/>
          <p:cNvSpPr/>
          <p:nvPr/>
        </p:nvSpPr>
        <p:spPr>
          <a:xfrm>
            <a:off x="2193289" y="480568"/>
            <a:ext cx="4487926" cy="353949"/>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879092" y="181355"/>
            <a:ext cx="5106924" cy="7650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822450"/>
            <a:ext cx="8271509" cy="4507865"/>
          </a:xfrm>
          <a:prstGeom prst="rect">
            <a:avLst/>
          </a:prstGeom>
        </p:spPr>
        <p:txBody>
          <a:bodyPr vert="horz" wrap="square" lIns="0" tIns="13335" rIns="0" bIns="0" rtlCol="0">
            <a:spAutoFit/>
          </a:bodyPr>
          <a:lstStyle/>
          <a:p>
            <a:pPr marL="12700">
              <a:lnSpc>
                <a:spcPct val="100000"/>
              </a:lnSpc>
              <a:spcBef>
                <a:spcPts val="105"/>
              </a:spcBef>
              <a:tabLst>
                <a:tab pos="1884045" algn="l"/>
              </a:tabLst>
            </a:pPr>
            <a:r>
              <a:rPr sz="2000" dirty="0">
                <a:solidFill>
                  <a:srgbClr val="0000CC"/>
                </a:solidFill>
                <a:latin typeface="Times New Roman"/>
                <a:cs typeface="Times New Roman"/>
              </a:rPr>
              <a:t>Prenata</a:t>
            </a:r>
            <a:r>
              <a:rPr sz="2000" spc="-30" dirty="0">
                <a:solidFill>
                  <a:srgbClr val="0000CC"/>
                </a:solidFill>
                <a:latin typeface="Times New Roman"/>
                <a:cs typeface="Times New Roman"/>
              </a:rPr>
              <a:t> </a:t>
            </a:r>
            <a:r>
              <a:rPr sz="2000" dirty="0">
                <a:solidFill>
                  <a:srgbClr val="0000CC"/>
                </a:solidFill>
                <a:latin typeface="Times New Roman"/>
                <a:cs typeface="Times New Roman"/>
              </a:rPr>
              <a:t>l</a:t>
            </a:r>
            <a:r>
              <a:rPr sz="2000" spc="-10" dirty="0">
                <a:solidFill>
                  <a:srgbClr val="0000CC"/>
                </a:solidFill>
                <a:latin typeface="Times New Roman"/>
                <a:cs typeface="Times New Roman"/>
              </a:rPr>
              <a:t> </a:t>
            </a:r>
            <a:r>
              <a:rPr sz="2000" dirty="0">
                <a:solidFill>
                  <a:srgbClr val="0000CC"/>
                </a:solidFill>
                <a:latin typeface="Times New Roman"/>
                <a:cs typeface="Times New Roman"/>
              </a:rPr>
              <a:t>causes	-</a:t>
            </a:r>
            <a:r>
              <a:rPr sz="2000" dirty="0">
                <a:latin typeface="Times New Roman"/>
                <a:cs typeface="Times New Roman"/>
              </a:rPr>
              <a:t>Hereditary</a:t>
            </a:r>
            <a:endParaRPr sz="2000">
              <a:latin typeface="Times New Roman"/>
              <a:cs typeface="Times New Roman"/>
            </a:endParaRPr>
          </a:p>
          <a:p>
            <a:pPr>
              <a:lnSpc>
                <a:spcPct val="100000"/>
              </a:lnSpc>
              <a:spcBef>
                <a:spcPts val="15"/>
              </a:spcBef>
            </a:pPr>
            <a:endParaRPr sz="2700">
              <a:latin typeface="Times New Roman"/>
              <a:cs typeface="Times New Roman"/>
            </a:endParaRPr>
          </a:p>
          <a:p>
            <a:pPr marL="12700">
              <a:lnSpc>
                <a:spcPct val="100000"/>
              </a:lnSpc>
            </a:pPr>
            <a:r>
              <a:rPr sz="2000" dirty="0">
                <a:solidFill>
                  <a:srgbClr val="0000CC"/>
                </a:solidFill>
                <a:latin typeface="Times New Roman"/>
                <a:cs typeface="Times New Roman"/>
              </a:rPr>
              <a:t>Postnatal causes – </a:t>
            </a:r>
            <a:r>
              <a:rPr sz="2000" dirty="0">
                <a:latin typeface="Times New Roman"/>
                <a:cs typeface="Times New Roman"/>
              </a:rPr>
              <a:t>Rickets, </a:t>
            </a:r>
            <a:r>
              <a:rPr sz="2000" spc="-5" dirty="0">
                <a:latin typeface="Times New Roman"/>
                <a:cs typeface="Times New Roman"/>
              </a:rPr>
              <a:t>anaemia,</a:t>
            </a:r>
            <a:r>
              <a:rPr sz="2000" spc="-95" dirty="0">
                <a:latin typeface="Times New Roman"/>
                <a:cs typeface="Times New Roman"/>
              </a:rPr>
              <a:t> </a:t>
            </a:r>
            <a:r>
              <a:rPr sz="2000" dirty="0">
                <a:latin typeface="Times New Roman"/>
                <a:cs typeface="Times New Roman"/>
              </a:rPr>
              <a:t>tuberculosis,</a:t>
            </a:r>
            <a:endParaRPr sz="2000">
              <a:latin typeface="Times New Roman"/>
              <a:cs typeface="Times New Roman"/>
            </a:endParaRPr>
          </a:p>
          <a:p>
            <a:pPr marL="1915795" marR="4373880">
              <a:lnSpc>
                <a:spcPct val="114999"/>
              </a:lnSpc>
            </a:pPr>
            <a:r>
              <a:rPr sz="2000" dirty="0">
                <a:latin typeface="Times New Roman"/>
                <a:cs typeface="Times New Roman"/>
              </a:rPr>
              <a:t>congenital</a:t>
            </a:r>
            <a:r>
              <a:rPr sz="2000" spc="-130" dirty="0">
                <a:latin typeface="Times New Roman"/>
                <a:cs typeface="Times New Roman"/>
              </a:rPr>
              <a:t> </a:t>
            </a:r>
            <a:r>
              <a:rPr sz="2000" dirty="0">
                <a:latin typeface="Times New Roman"/>
                <a:cs typeface="Times New Roman"/>
              </a:rPr>
              <a:t>syphilis,  </a:t>
            </a:r>
            <a:r>
              <a:rPr sz="2000" spc="-5" dirty="0">
                <a:latin typeface="Times New Roman"/>
                <a:cs typeface="Times New Roman"/>
              </a:rPr>
              <a:t>malnutrition</a:t>
            </a:r>
            <a:endParaRPr sz="2000">
              <a:latin typeface="Times New Roman"/>
              <a:cs typeface="Times New Roman"/>
            </a:endParaRPr>
          </a:p>
          <a:p>
            <a:pPr>
              <a:lnSpc>
                <a:spcPct val="100000"/>
              </a:lnSpc>
            </a:pPr>
            <a:endParaRPr sz="2950">
              <a:latin typeface="Times New Roman"/>
              <a:cs typeface="Times New Roman"/>
            </a:endParaRPr>
          </a:p>
          <a:p>
            <a:pPr marL="286385" marR="5080" indent="-274320">
              <a:lnSpc>
                <a:spcPts val="2160"/>
              </a:lnSpc>
              <a:spcBef>
                <a:spcPts val="5"/>
              </a:spcBef>
            </a:pPr>
            <a:r>
              <a:rPr sz="2000" dirty="0">
                <a:solidFill>
                  <a:srgbClr val="0000CC"/>
                </a:solidFill>
                <a:latin typeface="Times New Roman"/>
                <a:cs typeface="Times New Roman"/>
              </a:rPr>
              <a:t>Endocrinal disorders – </a:t>
            </a:r>
            <a:r>
              <a:rPr sz="2000" spc="-5" dirty="0">
                <a:latin typeface="Times New Roman"/>
                <a:cs typeface="Times New Roman"/>
              </a:rPr>
              <a:t>Hypothyroidism, hypopituitarism, </a:t>
            </a:r>
            <a:r>
              <a:rPr sz="2000" dirty="0">
                <a:latin typeface="Times New Roman"/>
                <a:cs typeface="Times New Roman"/>
              </a:rPr>
              <a:t>achondroplasia </a:t>
            </a:r>
            <a:r>
              <a:rPr sz="2000" dirty="0">
                <a:solidFill>
                  <a:srgbClr val="0000CC"/>
                </a:solidFill>
                <a:latin typeface="Times New Roman"/>
                <a:cs typeface="Times New Roman"/>
              </a:rPr>
              <a:t>(Due</a:t>
            </a:r>
            <a:r>
              <a:rPr sz="2000" spc="-114" dirty="0">
                <a:solidFill>
                  <a:srgbClr val="0000CC"/>
                </a:solidFill>
                <a:latin typeface="Times New Roman"/>
                <a:cs typeface="Times New Roman"/>
              </a:rPr>
              <a:t> </a:t>
            </a:r>
            <a:r>
              <a:rPr sz="2000" dirty="0">
                <a:solidFill>
                  <a:srgbClr val="0000CC"/>
                </a:solidFill>
                <a:latin typeface="Times New Roman"/>
                <a:cs typeface="Times New Roman"/>
              </a:rPr>
              <a:t>to  </a:t>
            </a:r>
            <a:r>
              <a:rPr sz="2000" spc="-5" dirty="0">
                <a:solidFill>
                  <a:srgbClr val="0000CC"/>
                </a:solidFill>
                <a:latin typeface="Times New Roman"/>
                <a:cs typeface="Times New Roman"/>
              </a:rPr>
              <a:t>lack </a:t>
            </a:r>
            <a:r>
              <a:rPr sz="2000" dirty="0">
                <a:solidFill>
                  <a:srgbClr val="0000CC"/>
                </a:solidFill>
                <a:latin typeface="Times New Roman"/>
                <a:cs typeface="Times New Roman"/>
              </a:rPr>
              <a:t>of </a:t>
            </a:r>
            <a:r>
              <a:rPr sz="2000" spc="-5" dirty="0">
                <a:solidFill>
                  <a:srgbClr val="0000CC"/>
                </a:solidFill>
                <a:latin typeface="Times New Roman"/>
                <a:cs typeface="Times New Roman"/>
              </a:rPr>
              <a:t>osteoclastic</a:t>
            </a:r>
            <a:r>
              <a:rPr sz="2000" spc="-55" dirty="0">
                <a:solidFill>
                  <a:srgbClr val="0000CC"/>
                </a:solidFill>
                <a:latin typeface="Times New Roman"/>
                <a:cs typeface="Times New Roman"/>
              </a:rPr>
              <a:t> </a:t>
            </a:r>
            <a:r>
              <a:rPr sz="2000" spc="-5" dirty="0">
                <a:solidFill>
                  <a:srgbClr val="0000CC"/>
                </a:solidFill>
                <a:latin typeface="Times New Roman"/>
                <a:cs typeface="Times New Roman"/>
              </a:rPr>
              <a:t>activity)</a:t>
            </a:r>
            <a:endParaRPr sz="2000">
              <a:latin typeface="Times New Roman"/>
              <a:cs typeface="Times New Roman"/>
            </a:endParaRPr>
          </a:p>
          <a:p>
            <a:pPr>
              <a:lnSpc>
                <a:spcPct val="100000"/>
              </a:lnSpc>
              <a:spcBef>
                <a:spcPts val="55"/>
              </a:spcBef>
            </a:pPr>
            <a:endParaRPr sz="2800">
              <a:latin typeface="Times New Roman"/>
              <a:cs typeface="Times New Roman"/>
            </a:endParaRPr>
          </a:p>
          <a:p>
            <a:pPr marL="286385" marR="337185" indent="-274320">
              <a:lnSpc>
                <a:spcPct val="90100"/>
              </a:lnSpc>
            </a:pPr>
            <a:r>
              <a:rPr sz="2000" dirty="0">
                <a:solidFill>
                  <a:srgbClr val="0000CC"/>
                </a:solidFill>
                <a:latin typeface="Times New Roman"/>
                <a:cs typeface="Times New Roman"/>
              </a:rPr>
              <a:t>Hereditary linked disorders </a:t>
            </a:r>
            <a:r>
              <a:rPr sz="2000" dirty="0">
                <a:latin typeface="Times New Roman"/>
                <a:cs typeface="Times New Roman"/>
              </a:rPr>
              <a:t>– Down </a:t>
            </a:r>
            <a:r>
              <a:rPr sz="2000" spc="-5" dirty="0">
                <a:latin typeface="Times New Roman"/>
                <a:cs typeface="Times New Roman"/>
              </a:rPr>
              <a:t>syndrome, </a:t>
            </a:r>
            <a:r>
              <a:rPr sz="2000" dirty="0">
                <a:latin typeface="Times New Roman"/>
                <a:cs typeface="Times New Roman"/>
              </a:rPr>
              <a:t>Hurlers </a:t>
            </a:r>
            <a:r>
              <a:rPr sz="2000" spc="-5" dirty="0">
                <a:latin typeface="Times New Roman"/>
                <a:cs typeface="Times New Roman"/>
              </a:rPr>
              <a:t>syndrome,</a:t>
            </a:r>
            <a:r>
              <a:rPr sz="2000" spc="375" dirty="0">
                <a:latin typeface="Times New Roman"/>
                <a:cs typeface="Times New Roman"/>
              </a:rPr>
              <a:t> </a:t>
            </a:r>
            <a:r>
              <a:rPr sz="2000" spc="35" dirty="0">
                <a:latin typeface="Times New Roman"/>
                <a:cs typeface="Times New Roman"/>
              </a:rPr>
              <a:t>Gardner’s  </a:t>
            </a:r>
            <a:r>
              <a:rPr sz="2000" spc="80" dirty="0">
                <a:latin typeface="Times New Roman"/>
                <a:cs typeface="Times New Roman"/>
              </a:rPr>
              <a:t>syndrome, </a:t>
            </a:r>
            <a:r>
              <a:rPr sz="2000" spc="30" dirty="0">
                <a:latin typeface="Times New Roman"/>
                <a:cs typeface="Times New Roman"/>
              </a:rPr>
              <a:t>Aarskog </a:t>
            </a:r>
            <a:r>
              <a:rPr sz="2000" spc="80" dirty="0">
                <a:latin typeface="Times New Roman"/>
                <a:cs typeface="Times New Roman"/>
              </a:rPr>
              <a:t>syndrome, </a:t>
            </a:r>
            <a:r>
              <a:rPr sz="2000" spc="85" dirty="0">
                <a:latin typeface="Times New Roman"/>
                <a:cs typeface="Times New Roman"/>
              </a:rPr>
              <a:t>Zimmerman-Laband syndrome </a:t>
            </a:r>
            <a:r>
              <a:rPr sz="2000" spc="120" dirty="0">
                <a:latin typeface="Times New Roman"/>
                <a:cs typeface="Times New Roman"/>
              </a:rPr>
              <a:t>and  </a:t>
            </a:r>
            <a:r>
              <a:rPr sz="2000" spc="25" dirty="0">
                <a:latin typeface="Times New Roman"/>
                <a:cs typeface="Times New Roman"/>
              </a:rPr>
              <a:t>Noonan’s </a:t>
            </a:r>
            <a:r>
              <a:rPr sz="2000" spc="80" dirty="0">
                <a:latin typeface="Times New Roman"/>
                <a:cs typeface="Times New Roman"/>
              </a:rPr>
              <a:t>syndrome,</a:t>
            </a:r>
            <a:r>
              <a:rPr sz="2000" spc="-330" dirty="0">
                <a:latin typeface="Times New Roman"/>
                <a:cs typeface="Times New Roman"/>
              </a:rPr>
              <a:t> </a:t>
            </a:r>
            <a:r>
              <a:rPr sz="2000" dirty="0">
                <a:latin typeface="Times New Roman"/>
                <a:cs typeface="Times New Roman"/>
              </a:rPr>
              <a:t>Osteopetrosis, Cleidocranial dysostosis, </a:t>
            </a:r>
            <a:r>
              <a:rPr sz="2000" spc="-5" dirty="0">
                <a:latin typeface="Times New Roman"/>
                <a:cs typeface="Times New Roman"/>
              </a:rPr>
              <a:t>Cleft</a:t>
            </a:r>
            <a:endParaRPr sz="2000">
              <a:latin typeface="Times New Roman"/>
              <a:cs typeface="Times New Roman"/>
            </a:endParaRPr>
          </a:p>
          <a:p>
            <a:pPr marL="286385" marR="220345">
              <a:lnSpc>
                <a:spcPts val="2160"/>
              </a:lnSpc>
              <a:spcBef>
                <a:spcPts val="80"/>
              </a:spcBef>
            </a:pPr>
            <a:r>
              <a:rPr sz="2000" dirty="0">
                <a:latin typeface="Times New Roman"/>
                <a:cs typeface="Times New Roman"/>
              </a:rPr>
              <a:t>palate</a:t>
            </a:r>
            <a:r>
              <a:rPr sz="2000" dirty="0">
                <a:solidFill>
                  <a:srgbClr val="0000CC"/>
                </a:solidFill>
                <a:latin typeface="Times New Roman"/>
                <a:cs typeface="Times New Roman"/>
              </a:rPr>
              <a:t>.(Due to failure of overlying bone to resorb and to develop an</a:t>
            </a:r>
            <a:r>
              <a:rPr sz="2000" spc="-235" dirty="0">
                <a:solidFill>
                  <a:srgbClr val="0000CC"/>
                </a:solidFill>
                <a:latin typeface="Times New Roman"/>
                <a:cs typeface="Times New Roman"/>
              </a:rPr>
              <a:t> </a:t>
            </a:r>
            <a:r>
              <a:rPr sz="2000" dirty="0">
                <a:solidFill>
                  <a:srgbClr val="0000CC"/>
                </a:solidFill>
                <a:latin typeface="Times New Roman"/>
                <a:cs typeface="Times New Roman"/>
              </a:rPr>
              <a:t>eruption  pathway)</a:t>
            </a:r>
            <a:endParaRPr sz="2000">
              <a:latin typeface="Times New Roman"/>
              <a:cs typeface="Times New Roman"/>
            </a:endParaRPr>
          </a:p>
        </p:txBody>
      </p:sp>
      <p:sp>
        <p:nvSpPr>
          <p:cNvPr id="3" name="object 3"/>
          <p:cNvSpPr/>
          <p:nvPr/>
        </p:nvSpPr>
        <p:spPr>
          <a:xfrm>
            <a:off x="2699130" y="1304797"/>
            <a:ext cx="3139694" cy="24917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67355" y="1094232"/>
            <a:ext cx="3587496" cy="537972"/>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032761" y="246379"/>
            <a:ext cx="5360035" cy="856615"/>
          </a:xfrm>
          <a:prstGeom prst="rect">
            <a:avLst/>
          </a:prstGeom>
        </p:spPr>
        <p:txBody>
          <a:bodyPr vert="horz" wrap="square" lIns="0" tIns="12700" rIns="0" bIns="0" rtlCol="0">
            <a:spAutoFit/>
          </a:bodyPr>
          <a:lstStyle/>
          <a:p>
            <a:pPr algn="ctr">
              <a:lnSpc>
                <a:spcPct val="100000"/>
              </a:lnSpc>
              <a:spcBef>
                <a:spcPts val="100"/>
              </a:spcBef>
            </a:pPr>
            <a:r>
              <a:rPr sz="3600" b="1" dirty="0">
                <a:solidFill>
                  <a:srgbClr val="FFFF00"/>
                </a:solidFill>
                <a:latin typeface="Times New Roman"/>
                <a:cs typeface="Times New Roman"/>
              </a:rPr>
              <a:t>CAUSES </a:t>
            </a:r>
            <a:r>
              <a:rPr sz="3600" b="1" spc="-10" dirty="0">
                <a:solidFill>
                  <a:srgbClr val="FFFF00"/>
                </a:solidFill>
                <a:latin typeface="Times New Roman"/>
                <a:cs typeface="Times New Roman"/>
              </a:rPr>
              <a:t>OF</a:t>
            </a:r>
            <a:r>
              <a:rPr sz="3600" b="1" spc="-220" dirty="0">
                <a:solidFill>
                  <a:srgbClr val="FFFF00"/>
                </a:solidFill>
                <a:latin typeface="Times New Roman"/>
                <a:cs typeface="Times New Roman"/>
              </a:rPr>
              <a:t> </a:t>
            </a:r>
            <a:r>
              <a:rPr sz="3600" b="1" spc="-30" dirty="0">
                <a:solidFill>
                  <a:srgbClr val="FFFF00"/>
                </a:solidFill>
                <a:latin typeface="Times New Roman"/>
                <a:cs typeface="Times New Roman"/>
              </a:rPr>
              <a:t>IMPACTION</a:t>
            </a:r>
            <a:endParaRPr sz="3600">
              <a:latin typeface="Times New Roman"/>
              <a:cs typeface="Times New Roman"/>
            </a:endParaRPr>
          </a:p>
          <a:p>
            <a:pPr marR="36830" algn="ctr">
              <a:lnSpc>
                <a:spcPct val="100000"/>
              </a:lnSpc>
              <a:spcBef>
                <a:spcPts val="60"/>
              </a:spcBef>
            </a:pPr>
            <a:r>
              <a:rPr sz="1800" dirty="0"/>
              <a:t>Archer </a:t>
            </a:r>
            <a:r>
              <a:rPr sz="1800" spc="-5" dirty="0"/>
              <a:t>has </a:t>
            </a:r>
            <a:r>
              <a:rPr sz="1800" dirty="0"/>
              <a:t>classified into local </a:t>
            </a:r>
            <a:r>
              <a:rPr sz="1800" spc="-5" dirty="0"/>
              <a:t>and </a:t>
            </a:r>
            <a:r>
              <a:rPr sz="1800" dirty="0"/>
              <a:t>systemic</a:t>
            </a:r>
            <a:r>
              <a:rPr sz="1800" spc="-85" dirty="0"/>
              <a:t> </a:t>
            </a:r>
            <a:r>
              <a:rPr sz="1800" dirty="0"/>
              <a:t>causes</a:t>
            </a:r>
            <a:endParaRPr sz="180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253227"/>
            <a:ext cx="7727315" cy="3302635"/>
          </a:xfrm>
          <a:prstGeom prst="rect">
            <a:avLst/>
          </a:prstGeom>
        </p:spPr>
        <p:txBody>
          <a:bodyPr vert="horz" wrap="square" lIns="0" tIns="88265" rIns="0" bIns="0" rtlCol="0">
            <a:spAutoFit/>
          </a:bodyPr>
          <a:lstStyle/>
          <a:p>
            <a:pPr marL="12700">
              <a:lnSpc>
                <a:spcPct val="100000"/>
              </a:lnSpc>
              <a:spcBef>
                <a:spcPts val="695"/>
              </a:spcBef>
            </a:pPr>
            <a:r>
              <a:rPr sz="2000" spc="-15" dirty="0">
                <a:solidFill>
                  <a:srgbClr val="FFFF00"/>
                </a:solidFill>
                <a:latin typeface="Times New Roman"/>
                <a:cs typeface="Times New Roman"/>
              </a:rPr>
              <a:t>MAGNIFICATION:</a:t>
            </a:r>
            <a:endParaRPr sz="2000">
              <a:latin typeface="Times New Roman"/>
              <a:cs typeface="Times New Roman"/>
            </a:endParaRPr>
          </a:p>
          <a:p>
            <a:pPr marL="12700">
              <a:lnSpc>
                <a:spcPct val="100000"/>
              </a:lnSpc>
              <a:spcBef>
                <a:spcPts val="605"/>
              </a:spcBef>
            </a:pPr>
            <a:r>
              <a:rPr sz="2000" spc="-5" dirty="0">
                <a:solidFill>
                  <a:srgbClr val="0000CC"/>
                </a:solidFill>
                <a:latin typeface="Times New Roman"/>
                <a:cs typeface="Times New Roman"/>
              </a:rPr>
              <a:t>Based </a:t>
            </a:r>
            <a:r>
              <a:rPr sz="2000" dirty="0">
                <a:solidFill>
                  <a:srgbClr val="0000CC"/>
                </a:solidFill>
                <a:latin typeface="Times New Roman"/>
                <a:cs typeface="Times New Roman"/>
              </a:rPr>
              <a:t>on the principle of </a:t>
            </a:r>
            <a:r>
              <a:rPr sz="2000" spc="-5" dirty="0">
                <a:solidFill>
                  <a:srgbClr val="0000CC"/>
                </a:solidFill>
                <a:latin typeface="Times New Roman"/>
                <a:cs typeface="Times New Roman"/>
              </a:rPr>
              <a:t>image size</a:t>
            </a:r>
            <a:r>
              <a:rPr sz="2000" spc="-110" dirty="0">
                <a:solidFill>
                  <a:srgbClr val="0000CC"/>
                </a:solidFill>
                <a:latin typeface="Times New Roman"/>
                <a:cs typeface="Times New Roman"/>
              </a:rPr>
              <a:t> </a:t>
            </a:r>
            <a:r>
              <a:rPr sz="2000" dirty="0">
                <a:solidFill>
                  <a:srgbClr val="0000CC"/>
                </a:solidFill>
                <a:latin typeface="Times New Roman"/>
                <a:cs typeface="Times New Roman"/>
              </a:rPr>
              <a:t>distortion.</a:t>
            </a:r>
            <a:endParaRPr sz="2000">
              <a:latin typeface="Times New Roman"/>
              <a:cs typeface="Times New Roman"/>
            </a:endParaRPr>
          </a:p>
          <a:p>
            <a:pPr marL="286385" marR="5080" indent="-274320">
              <a:lnSpc>
                <a:spcPct val="100000"/>
              </a:lnSpc>
              <a:spcBef>
                <a:spcPts val="600"/>
              </a:spcBef>
            </a:pPr>
            <a:r>
              <a:rPr sz="2000" dirty="0">
                <a:solidFill>
                  <a:srgbClr val="0000CC"/>
                </a:solidFill>
                <a:latin typeface="Times New Roman"/>
                <a:cs typeface="Times New Roman"/>
              </a:rPr>
              <a:t>For a given FSFD, objects further away from the film will be depicted</a:t>
            </a:r>
            <a:r>
              <a:rPr sz="2000" spc="-265" dirty="0">
                <a:solidFill>
                  <a:srgbClr val="0000CC"/>
                </a:solidFill>
                <a:latin typeface="Times New Roman"/>
                <a:cs typeface="Times New Roman"/>
              </a:rPr>
              <a:t> </a:t>
            </a:r>
            <a:r>
              <a:rPr sz="2000" spc="-5" dirty="0">
                <a:solidFill>
                  <a:srgbClr val="0000CC"/>
                </a:solidFill>
                <a:latin typeface="Times New Roman"/>
                <a:cs typeface="Times New Roman"/>
              </a:rPr>
              <a:t>more  magnified </a:t>
            </a:r>
            <a:r>
              <a:rPr sz="2000" dirty="0">
                <a:solidFill>
                  <a:srgbClr val="0000CC"/>
                </a:solidFill>
                <a:latin typeface="Times New Roman"/>
                <a:cs typeface="Times New Roman"/>
              </a:rPr>
              <a:t>than objects </a:t>
            </a:r>
            <a:r>
              <a:rPr sz="2000" spc="-5" dirty="0">
                <a:solidFill>
                  <a:srgbClr val="0000CC"/>
                </a:solidFill>
                <a:latin typeface="Times New Roman"/>
                <a:cs typeface="Times New Roman"/>
              </a:rPr>
              <a:t>closer </a:t>
            </a:r>
            <a:r>
              <a:rPr sz="2000" dirty="0">
                <a:solidFill>
                  <a:srgbClr val="0000CC"/>
                </a:solidFill>
                <a:latin typeface="Times New Roman"/>
                <a:cs typeface="Times New Roman"/>
              </a:rPr>
              <a:t>to the</a:t>
            </a:r>
            <a:r>
              <a:rPr sz="2000" spc="-140" dirty="0">
                <a:solidFill>
                  <a:srgbClr val="0000CC"/>
                </a:solidFill>
                <a:latin typeface="Times New Roman"/>
                <a:cs typeface="Times New Roman"/>
              </a:rPr>
              <a:t> </a:t>
            </a:r>
            <a:r>
              <a:rPr sz="2000" spc="-5" dirty="0">
                <a:solidFill>
                  <a:srgbClr val="0000CC"/>
                </a:solidFill>
                <a:latin typeface="Times New Roman"/>
                <a:cs typeface="Times New Roman"/>
              </a:rPr>
              <a:t>film.</a:t>
            </a:r>
            <a:endParaRPr sz="2000">
              <a:latin typeface="Times New Roman"/>
              <a:cs typeface="Times New Roman"/>
            </a:endParaRPr>
          </a:p>
          <a:p>
            <a:pPr>
              <a:lnSpc>
                <a:spcPct val="100000"/>
              </a:lnSpc>
              <a:spcBef>
                <a:spcPts val="35"/>
              </a:spcBef>
            </a:pPr>
            <a:endParaRPr sz="3100">
              <a:latin typeface="Times New Roman"/>
              <a:cs typeface="Times New Roman"/>
            </a:endParaRPr>
          </a:p>
          <a:p>
            <a:pPr marL="12700">
              <a:lnSpc>
                <a:spcPct val="100000"/>
              </a:lnSpc>
            </a:pPr>
            <a:r>
              <a:rPr sz="2000" spc="-25" dirty="0">
                <a:solidFill>
                  <a:srgbClr val="FFFF00"/>
                </a:solidFill>
                <a:latin typeface="Times New Roman"/>
                <a:cs typeface="Times New Roman"/>
              </a:rPr>
              <a:t>CBCT: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Identify and </a:t>
            </a:r>
            <a:r>
              <a:rPr sz="2000" spc="-5" dirty="0">
                <a:solidFill>
                  <a:srgbClr val="0000CC"/>
                </a:solidFill>
                <a:latin typeface="Times New Roman"/>
                <a:cs typeface="Times New Roman"/>
              </a:rPr>
              <a:t>locate </a:t>
            </a:r>
            <a:r>
              <a:rPr sz="2000" dirty="0">
                <a:solidFill>
                  <a:srgbClr val="0000CC"/>
                </a:solidFill>
                <a:latin typeface="Times New Roman"/>
                <a:cs typeface="Times New Roman"/>
              </a:rPr>
              <a:t>the position of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canine</a:t>
            </a:r>
            <a:r>
              <a:rPr sz="2000" spc="-155" dirty="0">
                <a:solidFill>
                  <a:srgbClr val="0000CC"/>
                </a:solidFill>
                <a:latin typeface="Times New Roman"/>
                <a:cs typeface="Times New Roman"/>
              </a:rPr>
              <a:t> </a:t>
            </a:r>
            <a:r>
              <a:rPr sz="2000" spc="-15" dirty="0">
                <a:solidFill>
                  <a:srgbClr val="0000CC"/>
                </a:solidFill>
                <a:latin typeface="Times New Roman"/>
                <a:cs typeface="Times New Roman"/>
              </a:rPr>
              <a:t>accurately.</a:t>
            </a:r>
            <a:endParaRPr sz="2000">
              <a:latin typeface="Times New Roman"/>
              <a:cs typeface="Times New Roman"/>
            </a:endParaRPr>
          </a:p>
          <a:p>
            <a:pPr marL="287020" marR="310515" indent="-274320">
              <a:lnSpc>
                <a:spcPct val="100000"/>
              </a:lnSpc>
              <a:spcBef>
                <a:spcPts val="600"/>
              </a:spcBef>
              <a:buClr>
                <a:srgbClr val="F3A346"/>
              </a:buClr>
              <a:buSzPct val="85000"/>
              <a:buFont typeface="Arial"/>
              <a:buChar char=""/>
              <a:tabLst>
                <a:tab pos="286385" algn="l"/>
                <a:tab pos="287020" algn="l"/>
              </a:tabLst>
            </a:pPr>
            <a:r>
              <a:rPr sz="2000" spc="-70" dirty="0">
                <a:solidFill>
                  <a:srgbClr val="0000CC"/>
                </a:solidFill>
                <a:latin typeface="Times New Roman"/>
                <a:cs typeface="Times New Roman"/>
              </a:rPr>
              <a:t>We </a:t>
            </a:r>
            <a:r>
              <a:rPr sz="2000" dirty="0">
                <a:solidFill>
                  <a:srgbClr val="0000CC"/>
                </a:solidFill>
                <a:latin typeface="Times New Roman"/>
                <a:cs typeface="Times New Roman"/>
              </a:rPr>
              <a:t>can assess any </a:t>
            </a:r>
            <a:r>
              <a:rPr sz="2000" spc="-5" dirty="0">
                <a:solidFill>
                  <a:srgbClr val="0000CC"/>
                </a:solidFill>
                <a:latin typeface="Times New Roman"/>
                <a:cs typeface="Times New Roman"/>
              </a:rPr>
              <a:t>damage </a:t>
            </a:r>
            <a:r>
              <a:rPr sz="2000" dirty="0">
                <a:solidFill>
                  <a:srgbClr val="0000CC"/>
                </a:solidFill>
                <a:latin typeface="Times New Roman"/>
                <a:cs typeface="Times New Roman"/>
              </a:rPr>
              <a:t>to adjacent tooth roots and </a:t>
            </a:r>
            <a:r>
              <a:rPr sz="2000" spc="-5" dirty="0">
                <a:solidFill>
                  <a:srgbClr val="0000CC"/>
                </a:solidFill>
                <a:latin typeface="Times New Roman"/>
                <a:cs typeface="Times New Roman"/>
              </a:rPr>
              <a:t>amount </a:t>
            </a:r>
            <a:r>
              <a:rPr sz="2000" dirty="0">
                <a:solidFill>
                  <a:srgbClr val="0000CC"/>
                </a:solidFill>
                <a:latin typeface="Times New Roman"/>
                <a:cs typeface="Times New Roman"/>
              </a:rPr>
              <a:t>of</a:t>
            </a:r>
            <a:r>
              <a:rPr sz="2000" spc="-125" dirty="0">
                <a:solidFill>
                  <a:srgbClr val="0000CC"/>
                </a:solidFill>
                <a:latin typeface="Times New Roman"/>
                <a:cs typeface="Times New Roman"/>
              </a:rPr>
              <a:t> </a:t>
            </a:r>
            <a:r>
              <a:rPr sz="2000" dirty="0">
                <a:solidFill>
                  <a:srgbClr val="0000CC"/>
                </a:solidFill>
                <a:latin typeface="Times New Roman"/>
                <a:cs typeface="Times New Roman"/>
              </a:rPr>
              <a:t>bone  surrounding each</a:t>
            </a:r>
            <a:r>
              <a:rPr sz="2000" spc="-60" dirty="0">
                <a:solidFill>
                  <a:srgbClr val="0000CC"/>
                </a:solidFill>
                <a:latin typeface="Times New Roman"/>
                <a:cs typeface="Times New Roman"/>
              </a:rPr>
              <a:t> </a:t>
            </a:r>
            <a:r>
              <a:rPr sz="2000" dirty="0">
                <a:solidFill>
                  <a:srgbClr val="0000CC"/>
                </a:solidFill>
                <a:latin typeface="Times New Roman"/>
                <a:cs typeface="Times New Roman"/>
              </a:rPr>
              <a:t>tooth.</a:t>
            </a:r>
            <a:endParaRPr sz="2000">
              <a:latin typeface="Times New Roman"/>
              <a:cs typeface="Times New Roman"/>
            </a:endParaRPr>
          </a:p>
        </p:txBody>
      </p:sp>
      <p:sp>
        <p:nvSpPr>
          <p:cNvPr id="3" name="object 3"/>
          <p:cNvSpPr/>
          <p:nvPr/>
        </p:nvSpPr>
        <p:spPr>
          <a:xfrm>
            <a:off x="457200" y="4038600"/>
            <a:ext cx="4093845" cy="18288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953000" y="4038600"/>
            <a:ext cx="3920617" cy="187452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9008" y="344550"/>
            <a:ext cx="6528435" cy="36652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17675" y="106679"/>
            <a:ext cx="7019544" cy="6111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867400" y="1066800"/>
            <a:ext cx="2819400" cy="25908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943600" y="4038600"/>
            <a:ext cx="2819400" cy="251460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840739" y="1545082"/>
            <a:ext cx="1443990" cy="848994"/>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0000CC"/>
                </a:solidFill>
                <a:latin typeface="Times New Roman"/>
                <a:cs typeface="Times New Roman"/>
              </a:rPr>
              <a:t>Grade </a:t>
            </a:r>
            <a:r>
              <a:rPr sz="1800" spc="-15" dirty="0">
                <a:solidFill>
                  <a:srgbClr val="0000CC"/>
                </a:solidFill>
                <a:latin typeface="Times New Roman"/>
                <a:cs typeface="Times New Roman"/>
              </a:rPr>
              <a:t>I:</a:t>
            </a:r>
            <a:r>
              <a:rPr sz="1800" spc="-135" dirty="0">
                <a:solidFill>
                  <a:srgbClr val="0000CC"/>
                </a:solidFill>
                <a:latin typeface="Times New Roman"/>
                <a:cs typeface="Times New Roman"/>
              </a:rPr>
              <a:t> </a:t>
            </a:r>
            <a:r>
              <a:rPr sz="1800" spc="-80" dirty="0">
                <a:solidFill>
                  <a:srgbClr val="0000CC"/>
                </a:solidFill>
                <a:latin typeface="Times New Roman"/>
                <a:cs typeface="Times New Roman"/>
              </a:rPr>
              <a:t>0-15</a:t>
            </a:r>
            <a:endParaRPr sz="1800">
              <a:latin typeface="Times New Roman"/>
              <a:cs typeface="Times New Roman"/>
            </a:endParaRPr>
          </a:p>
          <a:p>
            <a:pPr marL="12700">
              <a:lnSpc>
                <a:spcPct val="100000"/>
              </a:lnSpc>
            </a:pPr>
            <a:r>
              <a:rPr sz="1800" spc="50" dirty="0">
                <a:solidFill>
                  <a:srgbClr val="0000CC"/>
                </a:solidFill>
                <a:latin typeface="Times New Roman"/>
                <a:cs typeface="Times New Roman"/>
              </a:rPr>
              <a:t>Grade </a:t>
            </a:r>
            <a:r>
              <a:rPr sz="1800" spc="-5" dirty="0">
                <a:solidFill>
                  <a:srgbClr val="0000CC"/>
                </a:solidFill>
                <a:latin typeface="Times New Roman"/>
                <a:cs typeface="Times New Roman"/>
              </a:rPr>
              <a:t>II:</a:t>
            </a:r>
            <a:r>
              <a:rPr sz="1800" spc="-180" dirty="0">
                <a:solidFill>
                  <a:srgbClr val="0000CC"/>
                </a:solidFill>
                <a:latin typeface="Times New Roman"/>
                <a:cs typeface="Times New Roman"/>
              </a:rPr>
              <a:t> </a:t>
            </a:r>
            <a:r>
              <a:rPr sz="1800" spc="-50" dirty="0">
                <a:solidFill>
                  <a:srgbClr val="0000CC"/>
                </a:solidFill>
                <a:latin typeface="Times New Roman"/>
                <a:cs typeface="Times New Roman"/>
              </a:rPr>
              <a:t>16-30</a:t>
            </a:r>
            <a:endParaRPr sz="1800">
              <a:latin typeface="Times New Roman"/>
              <a:cs typeface="Times New Roman"/>
            </a:endParaRPr>
          </a:p>
          <a:p>
            <a:pPr marL="12700">
              <a:lnSpc>
                <a:spcPct val="100000"/>
              </a:lnSpc>
            </a:pPr>
            <a:r>
              <a:rPr sz="1800" spc="50" dirty="0">
                <a:solidFill>
                  <a:srgbClr val="0000CC"/>
                </a:solidFill>
                <a:latin typeface="Times New Roman"/>
                <a:cs typeface="Times New Roman"/>
              </a:rPr>
              <a:t>Grade </a:t>
            </a:r>
            <a:r>
              <a:rPr sz="1800" dirty="0">
                <a:solidFill>
                  <a:srgbClr val="0000CC"/>
                </a:solidFill>
                <a:latin typeface="Times New Roman"/>
                <a:cs typeface="Times New Roman"/>
              </a:rPr>
              <a:t>III:</a:t>
            </a:r>
            <a:r>
              <a:rPr sz="1800" spc="-150" dirty="0">
                <a:solidFill>
                  <a:srgbClr val="0000CC"/>
                </a:solidFill>
                <a:latin typeface="Times New Roman"/>
                <a:cs typeface="Times New Roman"/>
              </a:rPr>
              <a:t> </a:t>
            </a:r>
            <a:r>
              <a:rPr sz="1800" spc="-110" dirty="0">
                <a:solidFill>
                  <a:srgbClr val="0000CC"/>
                </a:solidFill>
                <a:latin typeface="Times New Roman"/>
                <a:cs typeface="Times New Roman"/>
              </a:rPr>
              <a:t>&gt;31</a:t>
            </a:r>
            <a:r>
              <a:rPr sz="1800" spc="-110" dirty="0">
                <a:solidFill>
                  <a:srgbClr val="0000CC"/>
                </a:solidFill>
                <a:latin typeface="DejaVu Sans"/>
                <a:cs typeface="DejaVu Sans"/>
              </a:rPr>
              <a:t>̊</a:t>
            </a:r>
            <a:endParaRPr sz="1800">
              <a:latin typeface="DejaVu Sans"/>
              <a:cs typeface="DejaVu Sans"/>
            </a:endParaRPr>
          </a:p>
        </p:txBody>
      </p:sp>
      <p:sp>
        <p:nvSpPr>
          <p:cNvPr id="7" name="object 7"/>
          <p:cNvSpPr txBox="1"/>
          <p:nvPr/>
        </p:nvSpPr>
        <p:spPr>
          <a:xfrm>
            <a:off x="383540" y="4438269"/>
            <a:ext cx="5005070" cy="848360"/>
          </a:xfrm>
          <a:prstGeom prst="rect">
            <a:avLst/>
          </a:prstGeom>
        </p:spPr>
        <p:txBody>
          <a:bodyPr vert="horz" wrap="square" lIns="0" tIns="12700" rIns="0" bIns="0" rtlCol="0">
            <a:spAutoFit/>
          </a:bodyPr>
          <a:lstStyle/>
          <a:p>
            <a:pPr marL="12700" marR="297180">
              <a:lnSpc>
                <a:spcPct val="100000"/>
              </a:lnSpc>
              <a:spcBef>
                <a:spcPts val="100"/>
              </a:spcBef>
            </a:pPr>
            <a:r>
              <a:rPr sz="1800" spc="50" dirty="0">
                <a:solidFill>
                  <a:srgbClr val="0000CC"/>
                </a:solidFill>
                <a:latin typeface="Times New Roman"/>
                <a:cs typeface="Times New Roman"/>
              </a:rPr>
              <a:t>Grade</a:t>
            </a:r>
            <a:r>
              <a:rPr sz="1800" spc="-60" dirty="0">
                <a:solidFill>
                  <a:srgbClr val="0000CC"/>
                </a:solidFill>
                <a:latin typeface="Times New Roman"/>
                <a:cs typeface="Times New Roman"/>
              </a:rPr>
              <a:t> </a:t>
            </a:r>
            <a:r>
              <a:rPr sz="1800" spc="-15" dirty="0">
                <a:solidFill>
                  <a:srgbClr val="0000CC"/>
                </a:solidFill>
                <a:latin typeface="Times New Roman"/>
                <a:cs typeface="Times New Roman"/>
              </a:rPr>
              <a:t>I:</a:t>
            </a:r>
            <a:r>
              <a:rPr sz="1800" spc="-25" dirty="0">
                <a:solidFill>
                  <a:srgbClr val="0000CC"/>
                </a:solidFill>
                <a:latin typeface="Times New Roman"/>
                <a:cs typeface="Times New Roman"/>
              </a:rPr>
              <a:t> </a:t>
            </a:r>
            <a:r>
              <a:rPr sz="1800" spc="5" dirty="0">
                <a:solidFill>
                  <a:srgbClr val="0000CC"/>
                </a:solidFill>
                <a:latin typeface="Times New Roman"/>
                <a:cs typeface="Times New Roman"/>
              </a:rPr>
              <a:t>Above</a:t>
            </a:r>
            <a:r>
              <a:rPr sz="1800" spc="-55"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85" dirty="0">
                <a:solidFill>
                  <a:srgbClr val="0000CC"/>
                </a:solidFill>
                <a:latin typeface="Times New Roman"/>
                <a:cs typeface="Times New Roman"/>
              </a:rPr>
              <a:t> </a:t>
            </a:r>
            <a:r>
              <a:rPr sz="1800" spc="60" dirty="0">
                <a:solidFill>
                  <a:srgbClr val="0000CC"/>
                </a:solidFill>
                <a:latin typeface="Times New Roman"/>
                <a:cs typeface="Times New Roman"/>
              </a:rPr>
              <a:t>region</a:t>
            </a:r>
            <a:r>
              <a:rPr sz="1800" spc="-70"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30"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105" dirty="0">
                <a:solidFill>
                  <a:srgbClr val="0000CC"/>
                </a:solidFill>
                <a:latin typeface="Times New Roman"/>
                <a:cs typeface="Times New Roman"/>
              </a:rPr>
              <a:t> </a:t>
            </a:r>
            <a:r>
              <a:rPr sz="1800" spc="70" dirty="0">
                <a:solidFill>
                  <a:srgbClr val="0000CC"/>
                </a:solidFill>
                <a:latin typeface="Times New Roman"/>
                <a:cs typeface="Times New Roman"/>
              </a:rPr>
              <a:t>canine</a:t>
            </a:r>
            <a:r>
              <a:rPr sz="1800" spc="-55" dirty="0">
                <a:solidFill>
                  <a:srgbClr val="0000CC"/>
                </a:solidFill>
                <a:latin typeface="Times New Roman"/>
                <a:cs typeface="Times New Roman"/>
              </a:rPr>
              <a:t> </a:t>
            </a:r>
            <a:r>
              <a:rPr sz="1800" spc="70" dirty="0">
                <a:solidFill>
                  <a:srgbClr val="0000CC"/>
                </a:solidFill>
                <a:latin typeface="Times New Roman"/>
                <a:cs typeface="Times New Roman"/>
              </a:rPr>
              <a:t>position  </a:t>
            </a:r>
            <a:r>
              <a:rPr sz="1800" spc="50" dirty="0">
                <a:solidFill>
                  <a:srgbClr val="0000CC"/>
                </a:solidFill>
                <a:latin typeface="Times New Roman"/>
                <a:cs typeface="Times New Roman"/>
              </a:rPr>
              <a:t>Grade</a:t>
            </a:r>
            <a:r>
              <a:rPr sz="1800" spc="-55" dirty="0">
                <a:solidFill>
                  <a:srgbClr val="0000CC"/>
                </a:solidFill>
                <a:latin typeface="Times New Roman"/>
                <a:cs typeface="Times New Roman"/>
              </a:rPr>
              <a:t> </a:t>
            </a:r>
            <a:r>
              <a:rPr sz="1800" spc="-5" dirty="0">
                <a:solidFill>
                  <a:srgbClr val="0000CC"/>
                </a:solidFill>
                <a:latin typeface="Times New Roman"/>
                <a:cs typeface="Times New Roman"/>
              </a:rPr>
              <a:t>II:</a:t>
            </a:r>
            <a:r>
              <a:rPr sz="1800" spc="-25" dirty="0">
                <a:solidFill>
                  <a:srgbClr val="0000CC"/>
                </a:solidFill>
                <a:latin typeface="Times New Roman"/>
                <a:cs typeface="Times New Roman"/>
              </a:rPr>
              <a:t> </a:t>
            </a:r>
            <a:r>
              <a:rPr sz="1800" spc="5" dirty="0">
                <a:solidFill>
                  <a:srgbClr val="0000CC"/>
                </a:solidFill>
                <a:latin typeface="Times New Roman"/>
                <a:cs typeface="Times New Roman"/>
              </a:rPr>
              <a:t>Above</a:t>
            </a:r>
            <a:r>
              <a:rPr sz="1800" spc="-55"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65" dirty="0">
                <a:solidFill>
                  <a:srgbClr val="0000CC"/>
                </a:solidFill>
                <a:latin typeface="Times New Roman"/>
                <a:cs typeface="Times New Roman"/>
              </a:rPr>
              <a:t> </a:t>
            </a:r>
            <a:r>
              <a:rPr sz="1800" spc="45" dirty="0">
                <a:solidFill>
                  <a:srgbClr val="0000CC"/>
                </a:solidFill>
                <a:latin typeface="Times New Roman"/>
                <a:cs typeface="Times New Roman"/>
              </a:rPr>
              <a:t>first</a:t>
            </a:r>
            <a:r>
              <a:rPr sz="1800" spc="-65" dirty="0">
                <a:solidFill>
                  <a:srgbClr val="0000CC"/>
                </a:solidFill>
                <a:latin typeface="Times New Roman"/>
                <a:cs typeface="Times New Roman"/>
              </a:rPr>
              <a:t> </a:t>
            </a:r>
            <a:r>
              <a:rPr sz="1800" spc="75" dirty="0">
                <a:solidFill>
                  <a:srgbClr val="0000CC"/>
                </a:solidFill>
                <a:latin typeface="Times New Roman"/>
                <a:cs typeface="Times New Roman"/>
              </a:rPr>
              <a:t>premolar</a:t>
            </a:r>
            <a:r>
              <a:rPr sz="1800" spc="-100" dirty="0">
                <a:solidFill>
                  <a:srgbClr val="0000CC"/>
                </a:solidFill>
                <a:latin typeface="Times New Roman"/>
                <a:cs typeface="Times New Roman"/>
              </a:rPr>
              <a:t> </a:t>
            </a:r>
            <a:r>
              <a:rPr sz="1800" spc="60" dirty="0">
                <a:solidFill>
                  <a:srgbClr val="0000CC"/>
                </a:solidFill>
                <a:latin typeface="Times New Roman"/>
                <a:cs typeface="Times New Roman"/>
              </a:rPr>
              <a:t>region</a:t>
            </a:r>
            <a:endParaRPr sz="1800">
              <a:latin typeface="Times New Roman"/>
              <a:cs typeface="Times New Roman"/>
            </a:endParaRPr>
          </a:p>
          <a:p>
            <a:pPr marL="12700">
              <a:lnSpc>
                <a:spcPct val="100000"/>
              </a:lnSpc>
            </a:pPr>
            <a:r>
              <a:rPr sz="1800" spc="50" dirty="0">
                <a:solidFill>
                  <a:srgbClr val="0000CC"/>
                </a:solidFill>
                <a:latin typeface="Times New Roman"/>
                <a:cs typeface="Times New Roman"/>
              </a:rPr>
              <a:t>Grade</a:t>
            </a:r>
            <a:r>
              <a:rPr sz="1800" spc="-55" dirty="0">
                <a:solidFill>
                  <a:srgbClr val="0000CC"/>
                </a:solidFill>
                <a:latin typeface="Times New Roman"/>
                <a:cs typeface="Times New Roman"/>
              </a:rPr>
              <a:t> </a:t>
            </a:r>
            <a:r>
              <a:rPr sz="1800" spc="-5" dirty="0">
                <a:solidFill>
                  <a:srgbClr val="0000CC"/>
                </a:solidFill>
                <a:latin typeface="Times New Roman"/>
                <a:cs typeface="Times New Roman"/>
              </a:rPr>
              <a:t>III:</a:t>
            </a:r>
            <a:r>
              <a:rPr sz="1800" spc="-20" dirty="0">
                <a:solidFill>
                  <a:srgbClr val="0000CC"/>
                </a:solidFill>
                <a:latin typeface="Times New Roman"/>
                <a:cs typeface="Times New Roman"/>
              </a:rPr>
              <a:t> </a:t>
            </a:r>
            <a:r>
              <a:rPr sz="1800" spc="5" dirty="0">
                <a:solidFill>
                  <a:srgbClr val="0000CC"/>
                </a:solidFill>
                <a:latin typeface="Times New Roman"/>
                <a:cs typeface="Times New Roman"/>
              </a:rPr>
              <a:t>Above</a:t>
            </a:r>
            <a:r>
              <a:rPr sz="1800" spc="-50"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75" dirty="0">
                <a:solidFill>
                  <a:srgbClr val="0000CC"/>
                </a:solidFill>
                <a:latin typeface="Times New Roman"/>
                <a:cs typeface="Times New Roman"/>
              </a:rPr>
              <a:t> </a:t>
            </a:r>
            <a:r>
              <a:rPr sz="1800" spc="90" dirty="0">
                <a:solidFill>
                  <a:srgbClr val="0000CC"/>
                </a:solidFill>
                <a:latin typeface="Times New Roman"/>
                <a:cs typeface="Times New Roman"/>
              </a:rPr>
              <a:t>upper</a:t>
            </a:r>
            <a:r>
              <a:rPr sz="1800" spc="-90" dirty="0">
                <a:solidFill>
                  <a:srgbClr val="0000CC"/>
                </a:solidFill>
                <a:latin typeface="Times New Roman"/>
                <a:cs typeface="Times New Roman"/>
              </a:rPr>
              <a:t> </a:t>
            </a:r>
            <a:r>
              <a:rPr sz="1800" spc="70" dirty="0">
                <a:solidFill>
                  <a:srgbClr val="0000CC"/>
                </a:solidFill>
                <a:latin typeface="Times New Roman"/>
                <a:cs typeface="Times New Roman"/>
              </a:rPr>
              <a:t>second</a:t>
            </a:r>
            <a:r>
              <a:rPr sz="1800" spc="-30" dirty="0">
                <a:solidFill>
                  <a:srgbClr val="0000CC"/>
                </a:solidFill>
                <a:latin typeface="Times New Roman"/>
                <a:cs typeface="Times New Roman"/>
              </a:rPr>
              <a:t> </a:t>
            </a:r>
            <a:r>
              <a:rPr sz="1800" spc="75" dirty="0">
                <a:solidFill>
                  <a:srgbClr val="0000CC"/>
                </a:solidFill>
                <a:latin typeface="Times New Roman"/>
                <a:cs typeface="Times New Roman"/>
              </a:rPr>
              <a:t>premolar</a:t>
            </a:r>
            <a:r>
              <a:rPr sz="1800" spc="-95" dirty="0">
                <a:solidFill>
                  <a:srgbClr val="0000CC"/>
                </a:solidFill>
                <a:latin typeface="Times New Roman"/>
                <a:cs typeface="Times New Roman"/>
              </a:rPr>
              <a:t> </a:t>
            </a:r>
            <a:r>
              <a:rPr sz="1800" spc="60" dirty="0">
                <a:solidFill>
                  <a:srgbClr val="0000CC"/>
                </a:solidFill>
                <a:latin typeface="Times New Roman"/>
                <a:cs typeface="Times New Roman"/>
              </a:rPr>
              <a:t>region</a:t>
            </a:r>
            <a:endParaRPr sz="1800">
              <a:latin typeface="Times New Roman"/>
              <a:cs typeface="Times New Roman"/>
            </a:endParaRPr>
          </a:p>
        </p:txBody>
      </p:sp>
      <p:sp>
        <p:nvSpPr>
          <p:cNvPr id="8" name="object 8"/>
          <p:cNvSpPr txBox="1"/>
          <p:nvPr/>
        </p:nvSpPr>
        <p:spPr>
          <a:xfrm>
            <a:off x="383540" y="3675964"/>
            <a:ext cx="5672455" cy="300355"/>
          </a:xfrm>
          <a:prstGeom prst="rect">
            <a:avLst/>
          </a:prstGeom>
        </p:spPr>
        <p:txBody>
          <a:bodyPr vert="horz" wrap="square" lIns="0" tIns="12700" rIns="0" bIns="0" rtlCol="0">
            <a:spAutoFit/>
          </a:bodyPr>
          <a:lstStyle/>
          <a:p>
            <a:pPr marL="12700">
              <a:lnSpc>
                <a:spcPct val="100000"/>
              </a:lnSpc>
              <a:spcBef>
                <a:spcPts val="100"/>
              </a:spcBef>
            </a:pPr>
            <a:r>
              <a:rPr sz="1800" spc="40" dirty="0">
                <a:solidFill>
                  <a:srgbClr val="FFFF00"/>
                </a:solidFill>
                <a:latin typeface="Times New Roman"/>
                <a:cs typeface="Times New Roman"/>
              </a:rPr>
              <a:t>2.Position</a:t>
            </a:r>
            <a:r>
              <a:rPr sz="1800" spc="-65" dirty="0">
                <a:solidFill>
                  <a:srgbClr val="FFFF00"/>
                </a:solidFill>
                <a:latin typeface="Times New Roman"/>
                <a:cs typeface="Times New Roman"/>
              </a:rPr>
              <a:t> </a:t>
            </a:r>
            <a:r>
              <a:rPr sz="1800" spc="15" dirty="0">
                <a:solidFill>
                  <a:srgbClr val="FFFF00"/>
                </a:solidFill>
                <a:latin typeface="Times New Roman"/>
                <a:cs typeface="Times New Roman"/>
              </a:rPr>
              <a:t>of</a:t>
            </a:r>
            <a:r>
              <a:rPr sz="1800" spc="35" dirty="0">
                <a:solidFill>
                  <a:srgbClr val="FFFF00"/>
                </a:solidFill>
                <a:latin typeface="Times New Roman"/>
                <a:cs typeface="Times New Roman"/>
              </a:rPr>
              <a:t> </a:t>
            </a:r>
            <a:r>
              <a:rPr sz="1800" spc="114" dirty="0">
                <a:solidFill>
                  <a:srgbClr val="FFFF00"/>
                </a:solidFill>
                <a:latin typeface="Times New Roman"/>
                <a:cs typeface="Times New Roman"/>
              </a:rPr>
              <a:t>the</a:t>
            </a:r>
            <a:r>
              <a:rPr sz="1800" spc="-95" dirty="0">
                <a:solidFill>
                  <a:srgbClr val="FFFF00"/>
                </a:solidFill>
                <a:latin typeface="Times New Roman"/>
                <a:cs typeface="Times New Roman"/>
              </a:rPr>
              <a:t> </a:t>
            </a:r>
            <a:r>
              <a:rPr sz="1800" spc="70" dirty="0">
                <a:solidFill>
                  <a:srgbClr val="FFFF00"/>
                </a:solidFill>
                <a:latin typeface="Times New Roman"/>
                <a:cs typeface="Times New Roman"/>
              </a:rPr>
              <a:t>canine</a:t>
            </a:r>
            <a:r>
              <a:rPr sz="1800" spc="-85" dirty="0">
                <a:solidFill>
                  <a:srgbClr val="FFFF00"/>
                </a:solidFill>
                <a:latin typeface="Times New Roman"/>
                <a:cs typeface="Times New Roman"/>
              </a:rPr>
              <a:t> </a:t>
            </a:r>
            <a:r>
              <a:rPr sz="1800" spc="50" dirty="0">
                <a:solidFill>
                  <a:srgbClr val="FFFF00"/>
                </a:solidFill>
                <a:latin typeface="Times New Roman"/>
                <a:cs typeface="Times New Roman"/>
              </a:rPr>
              <a:t>apex</a:t>
            </a:r>
            <a:r>
              <a:rPr sz="1800" spc="-65" dirty="0">
                <a:solidFill>
                  <a:srgbClr val="FFFF00"/>
                </a:solidFill>
                <a:latin typeface="Times New Roman"/>
                <a:cs typeface="Times New Roman"/>
              </a:rPr>
              <a:t> </a:t>
            </a:r>
            <a:r>
              <a:rPr sz="1800" spc="35" dirty="0">
                <a:solidFill>
                  <a:srgbClr val="FFFF00"/>
                </a:solidFill>
                <a:latin typeface="Times New Roman"/>
                <a:cs typeface="Times New Roman"/>
              </a:rPr>
              <a:t>relative</a:t>
            </a:r>
            <a:r>
              <a:rPr sz="1800" spc="-55" dirty="0">
                <a:solidFill>
                  <a:srgbClr val="FFFF00"/>
                </a:solidFill>
                <a:latin typeface="Times New Roman"/>
                <a:cs typeface="Times New Roman"/>
              </a:rPr>
              <a:t> </a:t>
            </a:r>
            <a:r>
              <a:rPr sz="1800" spc="90" dirty="0">
                <a:solidFill>
                  <a:srgbClr val="FFFF00"/>
                </a:solidFill>
                <a:latin typeface="Times New Roman"/>
                <a:cs typeface="Times New Roman"/>
              </a:rPr>
              <a:t>to</a:t>
            </a:r>
            <a:r>
              <a:rPr sz="1800" spc="-65" dirty="0">
                <a:solidFill>
                  <a:srgbClr val="FFFF00"/>
                </a:solidFill>
                <a:latin typeface="Times New Roman"/>
                <a:cs typeface="Times New Roman"/>
              </a:rPr>
              <a:t> </a:t>
            </a:r>
            <a:r>
              <a:rPr sz="1800" spc="114" dirty="0">
                <a:solidFill>
                  <a:srgbClr val="FFFF00"/>
                </a:solidFill>
                <a:latin typeface="Times New Roman"/>
                <a:cs typeface="Times New Roman"/>
              </a:rPr>
              <a:t>the</a:t>
            </a:r>
            <a:r>
              <a:rPr sz="1800" spc="-95" dirty="0">
                <a:solidFill>
                  <a:srgbClr val="FFFF00"/>
                </a:solidFill>
                <a:latin typeface="Times New Roman"/>
                <a:cs typeface="Times New Roman"/>
              </a:rPr>
              <a:t> </a:t>
            </a:r>
            <a:r>
              <a:rPr sz="1800" spc="70" dirty="0">
                <a:solidFill>
                  <a:srgbClr val="FFFF00"/>
                </a:solidFill>
                <a:latin typeface="Times New Roman"/>
                <a:cs typeface="Times New Roman"/>
              </a:rPr>
              <a:t>adjacent</a:t>
            </a:r>
            <a:r>
              <a:rPr sz="1800" spc="-65" dirty="0">
                <a:solidFill>
                  <a:srgbClr val="FFFF00"/>
                </a:solidFill>
                <a:latin typeface="Times New Roman"/>
                <a:cs typeface="Times New Roman"/>
              </a:rPr>
              <a:t> </a:t>
            </a:r>
            <a:r>
              <a:rPr sz="1800" spc="100" dirty="0">
                <a:solidFill>
                  <a:srgbClr val="FFFF00"/>
                </a:solidFill>
                <a:latin typeface="Times New Roman"/>
                <a:cs typeface="Times New Roman"/>
              </a:rPr>
              <a:t>teeth</a:t>
            </a:r>
            <a:endParaRPr sz="1800">
              <a:latin typeface="Times New Roman"/>
              <a:cs typeface="Times New Roman"/>
            </a:endParaRPr>
          </a:p>
        </p:txBody>
      </p:sp>
      <p:sp>
        <p:nvSpPr>
          <p:cNvPr id="9" name="object 9"/>
          <p:cNvSpPr txBox="1">
            <a:spLocks noGrp="1"/>
          </p:cNvSpPr>
          <p:nvPr>
            <p:ph type="title"/>
          </p:nvPr>
        </p:nvSpPr>
        <p:spPr>
          <a:xfrm>
            <a:off x="459740" y="780034"/>
            <a:ext cx="5573395"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FFFF00"/>
                </a:solidFill>
              </a:rPr>
              <a:t>1.Angulation</a:t>
            </a:r>
            <a:r>
              <a:rPr sz="1800" spc="-60" dirty="0">
                <a:solidFill>
                  <a:srgbClr val="FFFF00"/>
                </a:solidFill>
              </a:rPr>
              <a:t> </a:t>
            </a:r>
            <a:r>
              <a:rPr sz="1800" spc="15" dirty="0">
                <a:solidFill>
                  <a:srgbClr val="FFFF00"/>
                </a:solidFill>
              </a:rPr>
              <a:t>of</a:t>
            </a:r>
            <a:r>
              <a:rPr sz="1800" spc="35" dirty="0">
                <a:solidFill>
                  <a:srgbClr val="FFFF00"/>
                </a:solidFill>
              </a:rPr>
              <a:t> </a:t>
            </a:r>
            <a:r>
              <a:rPr sz="1800" spc="110" dirty="0">
                <a:solidFill>
                  <a:srgbClr val="FFFF00"/>
                </a:solidFill>
              </a:rPr>
              <a:t>the</a:t>
            </a:r>
            <a:r>
              <a:rPr sz="1800" spc="-90" dirty="0">
                <a:solidFill>
                  <a:srgbClr val="FFFF00"/>
                </a:solidFill>
              </a:rPr>
              <a:t> </a:t>
            </a:r>
            <a:r>
              <a:rPr sz="1800" spc="70" dirty="0">
                <a:solidFill>
                  <a:srgbClr val="FFFF00"/>
                </a:solidFill>
              </a:rPr>
              <a:t>canine</a:t>
            </a:r>
            <a:r>
              <a:rPr sz="1800" spc="-30" dirty="0">
                <a:solidFill>
                  <a:srgbClr val="FFFF00"/>
                </a:solidFill>
              </a:rPr>
              <a:t> </a:t>
            </a:r>
            <a:r>
              <a:rPr sz="1800" spc="55" dirty="0">
                <a:solidFill>
                  <a:srgbClr val="FFFF00"/>
                </a:solidFill>
              </a:rPr>
              <a:t>long</a:t>
            </a:r>
            <a:r>
              <a:rPr sz="1800" spc="-40" dirty="0">
                <a:solidFill>
                  <a:srgbClr val="FFFF00"/>
                </a:solidFill>
              </a:rPr>
              <a:t> </a:t>
            </a:r>
            <a:r>
              <a:rPr sz="1800" spc="10" dirty="0">
                <a:solidFill>
                  <a:srgbClr val="FFFF00"/>
                </a:solidFill>
              </a:rPr>
              <a:t>axis</a:t>
            </a:r>
            <a:r>
              <a:rPr sz="1800" spc="-50" dirty="0">
                <a:solidFill>
                  <a:srgbClr val="FFFF00"/>
                </a:solidFill>
              </a:rPr>
              <a:t> </a:t>
            </a:r>
            <a:r>
              <a:rPr sz="1800" spc="90" dirty="0">
                <a:solidFill>
                  <a:srgbClr val="FFFF00"/>
                </a:solidFill>
              </a:rPr>
              <a:t>to</a:t>
            </a:r>
            <a:r>
              <a:rPr sz="1800" spc="-50" dirty="0">
                <a:solidFill>
                  <a:srgbClr val="FFFF00"/>
                </a:solidFill>
              </a:rPr>
              <a:t> </a:t>
            </a:r>
            <a:r>
              <a:rPr sz="1800" spc="110" dirty="0">
                <a:solidFill>
                  <a:srgbClr val="FFFF00"/>
                </a:solidFill>
              </a:rPr>
              <a:t>the</a:t>
            </a:r>
            <a:r>
              <a:rPr sz="1800" spc="-75" dirty="0">
                <a:solidFill>
                  <a:srgbClr val="FFFF00"/>
                </a:solidFill>
              </a:rPr>
              <a:t> </a:t>
            </a:r>
            <a:r>
              <a:rPr sz="1800" spc="90" dirty="0">
                <a:solidFill>
                  <a:srgbClr val="FFFF00"/>
                </a:solidFill>
              </a:rPr>
              <a:t>upper</a:t>
            </a:r>
            <a:r>
              <a:rPr sz="1800" spc="-65" dirty="0">
                <a:solidFill>
                  <a:srgbClr val="FFFF00"/>
                </a:solidFill>
              </a:rPr>
              <a:t> </a:t>
            </a:r>
            <a:r>
              <a:rPr sz="1800" spc="65" dirty="0">
                <a:solidFill>
                  <a:srgbClr val="FFFF00"/>
                </a:solidFill>
              </a:rPr>
              <a:t>midline</a:t>
            </a:r>
            <a:endParaRPr sz="18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52476"/>
            <a:ext cx="6529070" cy="330835"/>
          </a:xfrm>
          <a:prstGeom prst="rect">
            <a:avLst/>
          </a:prstGeom>
        </p:spPr>
        <p:txBody>
          <a:bodyPr vert="horz" wrap="square" lIns="0" tIns="12700" rIns="0" bIns="0" rtlCol="0">
            <a:spAutoFit/>
          </a:bodyPr>
          <a:lstStyle/>
          <a:p>
            <a:pPr marL="12700">
              <a:lnSpc>
                <a:spcPct val="100000"/>
              </a:lnSpc>
              <a:spcBef>
                <a:spcPts val="100"/>
              </a:spcBef>
            </a:pPr>
            <a:r>
              <a:rPr dirty="0">
                <a:solidFill>
                  <a:srgbClr val="FFFF00"/>
                </a:solidFill>
              </a:rPr>
              <a:t>3. Depth of </a:t>
            </a:r>
            <a:r>
              <a:rPr spc="-5" dirty="0">
                <a:solidFill>
                  <a:srgbClr val="FFFF00"/>
                </a:solidFill>
              </a:rPr>
              <a:t>impaction </a:t>
            </a:r>
            <a:r>
              <a:rPr dirty="0">
                <a:solidFill>
                  <a:srgbClr val="FFFF00"/>
                </a:solidFill>
              </a:rPr>
              <a:t>of canine relative to root of </a:t>
            </a:r>
            <a:r>
              <a:rPr spc="-5" dirty="0">
                <a:solidFill>
                  <a:srgbClr val="FFFF00"/>
                </a:solidFill>
              </a:rPr>
              <a:t>lateral</a:t>
            </a:r>
            <a:r>
              <a:rPr spc="-180" dirty="0">
                <a:solidFill>
                  <a:srgbClr val="FFFF00"/>
                </a:solidFill>
              </a:rPr>
              <a:t> </a:t>
            </a:r>
            <a:r>
              <a:rPr dirty="0">
                <a:solidFill>
                  <a:srgbClr val="FFFF00"/>
                </a:solidFill>
              </a:rPr>
              <a:t>incisor</a:t>
            </a:r>
          </a:p>
        </p:txBody>
      </p:sp>
      <p:sp>
        <p:nvSpPr>
          <p:cNvPr id="3" name="object 3"/>
          <p:cNvSpPr/>
          <p:nvPr/>
        </p:nvSpPr>
        <p:spPr>
          <a:xfrm>
            <a:off x="6019800" y="838200"/>
            <a:ext cx="2743200" cy="24384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19800" y="3810000"/>
            <a:ext cx="2743200" cy="25146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59740" y="1319530"/>
            <a:ext cx="5400040" cy="5215890"/>
          </a:xfrm>
          <a:prstGeom prst="rect">
            <a:avLst/>
          </a:prstGeom>
        </p:spPr>
        <p:txBody>
          <a:bodyPr vert="horz" wrap="square" lIns="0" tIns="13335" rIns="0" bIns="0" rtlCol="0">
            <a:spAutoFit/>
          </a:bodyPr>
          <a:lstStyle/>
          <a:p>
            <a:pPr marL="88900" marR="378460">
              <a:lnSpc>
                <a:spcPct val="100000"/>
              </a:lnSpc>
              <a:spcBef>
                <a:spcPts val="105"/>
              </a:spcBef>
            </a:pPr>
            <a:r>
              <a:rPr sz="2000" dirty="0">
                <a:solidFill>
                  <a:srgbClr val="0000CC"/>
                </a:solidFill>
                <a:latin typeface="Times New Roman"/>
                <a:cs typeface="Times New Roman"/>
              </a:rPr>
              <a:t>Grade 1: Below </a:t>
            </a:r>
            <a:r>
              <a:rPr sz="2000" spc="-5" dirty="0">
                <a:solidFill>
                  <a:srgbClr val="0000CC"/>
                </a:solidFill>
                <a:latin typeface="Times New Roman"/>
                <a:cs typeface="Times New Roman"/>
              </a:rPr>
              <a:t>the level </a:t>
            </a:r>
            <a:r>
              <a:rPr sz="2000" dirty="0">
                <a:solidFill>
                  <a:srgbClr val="0000CC"/>
                </a:solidFill>
                <a:latin typeface="Times New Roman"/>
                <a:cs typeface="Times New Roman"/>
              </a:rPr>
              <a:t>of the</a:t>
            </a:r>
            <a:r>
              <a:rPr sz="2000" spc="-70" dirty="0">
                <a:solidFill>
                  <a:srgbClr val="0000CC"/>
                </a:solidFill>
                <a:latin typeface="Times New Roman"/>
                <a:cs typeface="Times New Roman"/>
              </a:rPr>
              <a:t> </a:t>
            </a:r>
            <a:r>
              <a:rPr sz="2000" spc="-5" dirty="0">
                <a:solidFill>
                  <a:srgbClr val="0000CC"/>
                </a:solidFill>
                <a:latin typeface="Times New Roman"/>
                <a:cs typeface="Times New Roman"/>
              </a:rPr>
              <a:t>cemento-enamel  junction</a:t>
            </a:r>
            <a:r>
              <a:rPr sz="2000" spc="-55" dirty="0">
                <a:solidFill>
                  <a:srgbClr val="0000CC"/>
                </a:solidFill>
                <a:latin typeface="Times New Roman"/>
                <a:cs typeface="Times New Roman"/>
              </a:rPr>
              <a:t> </a:t>
            </a:r>
            <a:r>
              <a:rPr sz="2000" dirty="0">
                <a:solidFill>
                  <a:srgbClr val="0000CC"/>
                </a:solidFill>
                <a:latin typeface="Times New Roman"/>
                <a:cs typeface="Times New Roman"/>
              </a:rPr>
              <a:t>(CEJ).</a:t>
            </a:r>
            <a:endParaRPr sz="2000">
              <a:latin typeface="Times New Roman"/>
              <a:cs typeface="Times New Roman"/>
            </a:endParaRPr>
          </a:p>
          <a:p>
            <a:pPr marL="88900">
              <a:lnSpc>
                <a:spcPct val="100000"/>
              </a:lnSpc>
            </a:pPr>
            <a:r>
              <a:rPr sz="2000" dirty="0">
                <a:solidFill>
                  <a:srgbClr val="0000CC"/>
                </a:solidFill>
                <a:latin typeface="Times New Roman"/>
                <a:cs typeface="Times New Roman"/>
              </a:rPr>
              <a:t>Grade 2: </a:t>
            </a:r>
            <a:r>
              <a:rPr sz="2000" spc="5" dirty="0">
                <a:solidFill>
                  <a:srgbClr val="0000CC"/>
                </a:solidFill>
                <a:latin typeface="Times New Roman"/>
                <a:cs typeface="Times New Roman"/>
              </a:rPr>
              <a:t>Above </a:t>
            </a:r>
            <a:r>
              <a:rPr sz="2000" dirty="0">
                <a:solidFill>
                  <a:srgbClr val="0000CC"/>
                </a:solidFill>
                <a:latin typeface="Times New Roman"/>
                <a:cs typeface="Times New Roman"/>
              </a:rPr>
              <a:t>the CEJ, </a:t>
            </a:r>
            <a:r>
              <a:rPr sz="2000" spc="5" dirty="0">
                <a:solidFill>
                  <a:srgbClr val="0000CC"/>
                </a:solidFill>
                <a:latin typeface="Times New Roman"/>
                <a:cs typeface="Times New Roman"/>
              </a:rPr>
              <a:t>but </a:t>
            </a:r>
            <a:r>
              <a:rPr sz="2000" spc="-5" dirty="0">
                <a:solidFill>
                  <a:srgbClr val="0000CC"/>
                </a:solidFill>
                <a:latin typeface="Times New Roman"/>
                <a:cs typeface="Times New Roman"/>
              </a:rPr>
              <a:t>less </a:t>
            </a:r>
            <a:r>
              <a:rPr sz="2000" dirty="0">
                <a:solidFill>
                  <a:srgbClr val="0000CC"/>
                </a:solidFill>
                <a:latin typeface="Times New Roman"/>
                <a:cs typeface="Times New Roman"/>
              </a:rPr>
              <a:t>than halfway</a:t>
            </a:r>
            <a:r>
              <a:rPr sz="2000" spc="-305" dirty="0">
                <a:solidFill>
                  <a:srgbClr val="0000CC"/>
                </a:solidFill>
                <a:latin typeface="Times New Roman"/>
                <a:cs typeface="Times New Roman"/>
              </a:rPr>
              <a:t> </a:t>
            </a:r>
            <a:r>
              <a:rPr sz="2000" dirty="0">
                <a:solidFill>
                  <a:srgbClr val="0000CC"/>
                </a:solidFill>
                <a:latin typeface="Times New Roman"/>
                <a:cs typeface="Times New Roman"/>
              </a:rPr>
              <a:t>up</a:t>
            </a:r>
            <a:endParaRPr sz="2000">
              <a:latin typeface="Times New Roman"/>
              <a:cs typeface="Times New Roman"/>
            </a:endParaRPr>
          </a:p>
          <a:p>
            <a:pPr marL="88900">
              <a:lnSpc>
                <a:spcPct val="100000"/>
              </a:lnSpc>
            </a:pPr>
            <a:r>
              <a:rPr sz="2000" dirty="0">
                <a:solidFill>
                  <a:srgbClr val="0000CC"/>
                </a:solidFill>
                <a:latin typeface="Times New Roman"/>
                <a:cs typeface="Times New Roman"/>
              </a:rPr>
              <a:t>the</a:t>
            </a:r>
            <a:r>
              <a:rPr sz="2000" spc="-30"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a:p>
            <a:pPr marL="88900" marR="309880">
              <a:lnSpc>
                <a:spcPct val="100000"/>
              </a:lnSpc>
            </a:pPr>
            <a:r>
              <a:rPr sz="2000" dirty="0">
                <a:solidFill>
                  <a:srgbClr val="0000CC"/>
                </a:solidFill>
                <a:latin typeface="Times New Roman"/>
                <a:cs typeface="Times New Roman"/>
              </a:rPr>
              <a:t>Grade 3: More than half way up the root, </a:t>
            </a:r>
            <a:r>
              <a:rPr sz="2000" spc="5" dirty="0">
                <a:solidFill>
                  <a:srgbClr val="0000CC"/>
                </a:solidFill>
                <a:latin typeface="Times New Roman"/>
                <a:cs typeface="Times New Roman"/>
              </a:rPr>
              <a:t>but</a:t>
            </a:r>
            <a:r>
              <a:rPr sz="2000" spc="-195" dirty="0">
                <a:solidFill>
                  <a:srgbClr val="0000CC"/>
                </a:solidFill>
                <a:latin typeface="Times New Roman"/>
                <a:cs typeface="Times New Roman"/>
              </a:rPr>
              <a:t> </a:t>
            </a:r>
            <a:r>
              <a:rPr sz="2000" spc="-5" dirty="0">
                <a:solidFill>
                  <a:srgbClr val="0000CC"/>
                </a:solidFill>
                <a:latin typeface="Times New Roman"/>
                <a:cs typeface="Times New Roman"/>
              </a:rPr>
              <a:t>less  </a:t>
            </a:r>
            <a:r>
              <a:rPr sz="2000" dirty="0">
                <a:solidFill>
                  <a:srgbClr val="0000CC"/>
                </a:solidFill>
                <a:latin typeface="Times New Roman"/>
                <a:cs typeface="Times New Roman"/>
              </a:rPr>
              <a:t>than the full root</a:t>
            </a:r>
            <a:r>
              <a:rPr sz="2000" spc="-110" dirty="0">
                <a:solidFill>
                  <a:srgbClr val="0000CC"/>
                </a:solidFill>
                <a:latin typeface="Times New Roman"/>
                <a:cs typeface="Times New Roman"/>
              </a:rPr>
              <a:t> </a:t>
            </a:r>
            <a:r>
              <a:rPr sz="2000" dirty="0">
                <a:solidFill>
                  <a:srgbClr val="0000CC"/>
                </a:solidFill>
                <a:latin typeface="Times New Roman"/>
                <a:cs typeface="Times New Roman"/>
              </a:rPr>
              <a:t>length.</a:t>
            </a:r>
            <a:endParaRPr sz="2000">
              <a:latin typeface="Times New Roman"/>
              <a:cs typeface="Times New Roman"/>
            </a:endParaRPr>
          </a:p>
          <a:p>
            <a:pPr marL="88900">
              <a:lnSpc>
                <a:spcPct val="100000"/>
              </a:lnSpc>
            </a:pPr>
            <a:r>
              <a:rPr sz="2000" dirty="0">
                <a:solidFill>
                  <a:srgbClr val="0000CC"/>
                </a:solidFill>
                <a:latin typeface="Times New Roman"/>
                <a:cs typeface="Times New Roman"/>
              </a:rPr>
              <a:t>Grade 4: </a:t>
            </a:r>
            <a:r>
              <a:rPr sz="2000" spc="5" dirty="0">
                <a:solidFill>
                  <a:srgbClr val="0000CC"/>
                </a:solidFill>
                <a:latin typeface="Times New Roman"/>
                <a:cs typeface="Times New Roman"/>
              </a:rPr>
              <a:t>Above </a:t>
            </a:r>
            <a:r>
              <a:rPr sz="2000" dirty="0">
                <a:solidFill>
                  <a:srgbClr val="0000CC"/>
                </a:solidFill>
                <a:latin typeface="Times New Roman"/>
                <a:cs typeface="Times New Roman"/>
              </a:rPr>
              <a:t>the full length of the</a:t>
            </a:r>
            <a:r>
              <a:rPr sz="2000" spc="-300"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a:p>
            <a:pPr>
              <a:lnSpc>
                <a:spcPct val="100000"/>
              </a:lnSpc>
            </a:pPr>
            <a:endParaRPr sz="2200">
              <a:latin typeface="Times New Roman"/>
              <a:cs typeface="Times New Roman"/>
            </a:endParaRPr>
          </a:p>
          <a:p>
            <a:pPr marL="12700" marR="1223010" indent="76200">
              <a:lnSpc>
                <a:spcPct val="125000"/>
              </a:lnSpc>
              <a:spcBef>
                <a:spcPts val="1675"/>
              </a:spcBef>
              <a:buAutoNum type="arabicPeriod" startAt="4"/>
              <a:tabLst>
                <a:tab pos="342265" algn="l"/>
              </a:tabLst>
            </a:pPr>
            <a:r>
              <a:rPr sz="2000" dirty="0">
                <a:solidFill>
                  <a:srgbClr val="FFFF00"/>
                </a:solidFill>
                <a:latin typeface="Times New Roman"/>
                <a:cs typeface="Times New Roman"/>
              </a:rPr>
              <a:t>Mesiodistal position of the canine</a:t>
            </a:r>
            <a:r>
              <a:rPr sz="2000" spc="-185" dirty="0">
                <a:solidFill>
                  <a:srgbClr val="FFFF00"/>
                </a:solidFill>
                <a:latin typeface="Times New Roman"/>
                <a:cs typeface="Times New Roman"/>
              </a:rPr>
              <a:t> </a:t>
            </a:r>
            <a:r>
              <a:rPr sz="2000" spc="-5" dirty="0">
                <a:solidFill>
                  <a:srgbClr val="FFFF00"/>
                </a:solidFill>
                <a:latin typeface="Times New Roman"/>
                <a:cs typeface="Times New Roman"/>
              </a:rPr>
              <a:t>tip. </a:t>
            </a:r>
            <a:r>
              <a:rPr sz="2000" spc="-5" dirty="0">
                <a:solidFill>
                  <a:srgbClr val="0000CC"/>
                </a:solidFill>
                <a:latin typeface="Times New Roman"/>
                <a:cs typeface="Times New Roman"/>
              </a:rPr>
              <a:t> </a:t>
            </a:r>
            <a:r>
              <a:rPr sz="2000" dirty="0">
                <a:solidFill>
                  <a:srgbClr val="0000CC"/>
                </a:solidFill>
                <a:latin typeface="Times New Roman"/>
                <a:cs typeface="Times New Roman"/>
              </a:rPr>
              <a:t>Grade 1: No horizontal</a:t>
            </a:r>
            <a:r>
              <a:rPr sz="2000" spc="-114" dirty="0">
                <a:solidFill>
                  <a:srgbClr val="0000CC"/>
                </a:solidFill>
                <a:latin typeface="Times New Roman"/>
                <a:cs typeface="Times New Roman"/>
              </a:rPr>
              <a:t> </a:t>
            </a:r>
            <a:r>
              <a:rPr sz="2000" dirty="0">
                <a:solidFill>
                  <a:srgbClr val="0000CC"/>
                </a:solidFill>
                <a:latin typeface="Times New Roman"/>
                <a:cs typeface="Times New Roman"/>
              </a:rPr>
              <a:t>overlap</a:t>
            </a:r>
            <a:endParaRPr sz="2000">
              <a:latin typeface="Times New Roman"/>
              <a:cs typeface="Times New Roman"/>
            </a:endParaRPr>
          </a:p>
          <a:p>
            <a:pPr marL="12700">
              <a:lnSpc>
                <a:spcPct val="100000"/>
              </a:lnSpc>
            </a:pPr>
            <a:r>
              <a:rPr sz="2000" dirty="0">
                <a:solidFill>
                  <a:srgbClr val="0000CC"/>
                </a:solidFill>
                <a:latin typeface="Times New Roman"/>
                <a:cs typeface="Times New Roman"/>
              </a:rPr>
              <a:t>Grade 2: Less than half the root</a:t>
            </a:r>
            <a:r>
              <a:rPr sz="2000" spc="-140" dirty="0">
                <a:solidFill>
                  <a:srgbClr val="0000CC"/>
                </a:solidFill>
                <a:latin typeface="Times New Roman"/>
                <a:cs typeface="Times New Roman"/>
              </a:rPr>
              <a:t> </a:t>
            </a:r>
            <a:r>
              <a:rPr sz="2000" dirty="0">
                <a:solidFill>
                  <a:srgbClr val="0000CC"/>
                </a:solidFill>
                <a:latin typeface="Times New Roman"/>
                <a:cs typeface="Times New Roman"/>
              </a:rPr>
              <a:t>width</a:t>
            </a:r>
            <a:endParaRPr sz="2000">
              <a:latin typeface="Times New Roman"/>
              <a:cs typeface="Times New Roman"/>
            </a:endParaRPr>
          </a:p>
          <a:p>
            <a:pPr marL="12700">
              <a:lnSpc>
                <a:spcPct val="100000"/>
              </a:lnSpc>
            </a:pPr>
            <a:r>
              <a:rPr sz="2000" dirty="0">
                <a:solidFill>
                  <a:srgbClr val="0000CC"/>
                </a:solidFill>
                <a:latin typeface="Times New Roman"/>
                <a:cs typeface="Times New Roman"/>
              </a:rPr>
              <a:t>Grade 3: More than half, </a:t>
            </a:r>
            <a:r>
              <a:rPr sz="2000" spc="5" dirty="0">
                <a:solidFill>
                  <a:srgbClr val="0000CC"/>
                </a:solidFill>
                <a:latin typeface="Times New Roman"/>
                <a:cs typeface="Times New Roman"/>
              </a:rPr>
              <a:t>but </a:t>
            </a:r>
            <a:r>
              <a:rPr sz="2000" spc="-5" dirty="0">
                <a:solidFill>
                  <a:srgbClr val="0000CC"/>
                </a:solidFill>
                <a:latin typeface="Times New Roman"/>
                <a:cs typeface="Times New Roman"/>
              </a:rPr>
              <a:t>less </a:t>
            </a:r>
            <a:r>
              <a:rPr sz="2000" dirty="0">
                <a:solidFill>
                  <a:srgbClr val="0000CC"/>
                </a:solidFill>
                <a:latin typeface="Times New Roman"/>
                <a:cs typeface="Times New Roman"/>
              </a:rPr>
              <a:t>than </a:t>
            </a:r>
            <a:r>
              <a:rPr sz="2000" spc="-5" dirty="0">
                <a:solidFill>
                  <a:srgbClr val="0000CC"/>
                </a:solidFill>
                <a:latin typeface="Times New Roman"/>
                <a:cs typeface="Times New Roman"/>
              </a:rPr>
              <a:t>the </a:t>
            </a:r>
            <a:r>
              <a:rPr sz="2000" dirty="0">
                <a:solidFill>
                  <a:srgbClr val="0000CC"/>
                </a:solidFill>
                <a:latin typeface="Times New Roman"/>
                <a:cs typeface="Times New Roman"/>
              </a:rPr>
              <a:t>whole</a:t>
            </a:r>
            <a:r>
              <a:rPr sz="2000" spc="-170"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a:p>
            <a:pPr marL="963294">
              <a:lnSpc>
                <a:spcPct val="100000"/>
              </a:lnSpc>
            </a:pPr>
            <a:r>
              <a:rPr sz="2000" dirty="0">
                <a:solidFill>
                  <a:srgbClr val="0000CC"/>
                </a:solidFill>
                <a:latin typeface="Times New Roman"/>
                <a:cs typeface="Times New Roman"/>
              </a:rPr>
              <a:t>width</a:t>
            </a:r>
            <a:endParaRPr sz="2000">
              <a:latin typeface="Times New Roman"/>
              <a:cs typeface="Times New Roman"/>
            </a:endParaRPr>
          </a:p>
          <a:p>
            <a:pPr marL="12700">
              <a:lnSpc>
                <a:spcPts val="2370"/>
              </a:lnSpc>
            </a:pPr>
            <a:r>
              <a:rPr sz="2000" dirty="0">
                <a:solidFill>
                  <a:srgbClr val="0000CC"/>
                </a:solidFill>
                <a:latin typeface="Times New Roman"/>
                <a:cs typeface="Times New Roman"/>
              </a:rPr>
              <a:t>Grade 4: </a:t>
            </a:r>
            <a:r>
              <a:rPr sz="2000" spc="-5" dirty="0">
                <a:solidFill>
                  <a:srgbClr val="0000CC"/>
                </a:solidFill>
                <a:latin typeface="Times New Roman"/>
                <a:cs typeface="Times New Roman"/>
              </a:rPr>
              <a:t>Complete </a:t>
            </a:r>
            <a:r>
              <a:rPr sz="2000" dirty="0">
                <a:solidFill>
                  <a:srgbClr val="0000CC"/>
                </a:solidFill>
                <a:latin typeface="Times New Roman"/>
                <a:cs typeface="Times New Roman"/>
              </a:rPr>
              <a:t>overlap of root width or</a:t>
            </a:r>
            <a:r>
              <a:rPr sz="2000" spc="-140" dirty="0">
                <a:solidFill>
                  <a:srgbClr val="0000CC"/>
                </a:solidFill>
                <a:latin typeface="Times New Roman"/>
                <a:cs typeface="Times New Roman"/>
              </a:rPr>
              <a:t> </a:t>
            </a:r>
            <a:r>
              <a:rPr sz="2000" spc="-5" dirty="0">
                <a:solidFill>
                  <a:srgbClr val="0000CC"/>
                </a:solidFill>
                <a:latin typeface="Times New Roman"/>
                <a:cs typeface="Times New Roman"/>
              </a:rPr>
              <a:t>more.</a:t>
            </a:r>
            <a:endParaRPr sz="2000">
              <a:latin typeface="Times New Roman"/>
              <a:cs typeface="Times New Roman"/>
            </a:endParaRPr>
          </a:p>
          <a:p>
            <a:pPr marL="317500" marR="1025525">
              <a:lnSpc>
                <a:spcPts val="2160"/>
              </a:lnSpc>
              <a:spcBef>
                <a:spcPts val="40"/>
              </a:spcBef>
              <a:buSzPct val="94444"/>
              <a:buAutoNum type="arabicPeriod" startAt="5"/>
              <a:tabLst>
                <a:tab pos="489584" algn="l"/>
              </a:tabLst>
            </a:pPr>
            <a:r>
              <a:rPr sz="1800" dirty="0">
                <a:solidFill>
                  <a:srgbClr val="FFFF00"/>
                </a:solidFill>
                <a:latin typeface="Times New Roman"/>
                <a:cs typeface="Times New Roman"/>
              </a:rPr>
              <a:t>Root resorption of adjacent incisor  6.Labio-palatal position of the canine</a:t>
            </a:r>
            <a:r>
              <a:rPr sz="1800" spc="-120" dirty="0">
                <a:solidFill>
                  <a:srgbClr val="FFFF00"/>
                </a:solidFill>
                <a:latin typeface="Times New Roman"/>
                <a:cs typeface="Times New Roman"/>
              </a:rPr>
              <a:t> </a:t>
            </a:r>
            <a:r>
              <a:rPr sz="1800" spc="-5" dirty="0">
                <a:solidFill>
                  <a:srgbClr val="FFFF00"/>
                </a:solidFill>
                <a:latin typeface="Times New Roman"/>
                <a:cs typeface="Times New Roman"/>
              </a:rPr>
              <a:t>crown</a:t>
            </a:r>
            <a:endParaRPr sz="1800">
              <a:latin typeface="Times New Roman"/>
              <a:cs typeface="Times New Roman"/>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700530"/>
            <a:ext cx="7359650" cy="4446905"/>
          </a:xfrm>
          <a:prstGeom prst="rect">
            <a:avLst/>
          </a:prstGeom>
        </p:spPr>
        <p:txBody>
          <a:bodyPr vert="horz" wrap="square" lIns="0" tIns="13335" rIns="0" bIns="0" rtlCol="0">
            <a:spAutoFit/>
          </a:bodyPr>
          <a:lstStyle/>
          <a:p>
            <a:pPr marL="286385" marR="5080" indent="-274320">
              <a:lnSpc>
                <a:spcPct val="100000"/>
              </a:lnSpc>
              <a:spcBef>
                <a:spcPts val="105"/>
              </a:spcBef>
            </a:pPr>
            <a:r>
              <a:rPr sz="2000" dirty="0">
                <a:solidFill>
                  <a:srgbClr val="0000CC"/>
                </a:solidFill>
                <a:latin typeface="Times New Roman"/>
                <a:cs typeface="Times New Roman"/>
              </a:rPr>
              <a:t>The </a:t>
            </a:r>
            <a:r>
              <a:rPr sz="2000" spc="-5" dirty="0">
                <a:solidFill>
                  <a:srgbClr val="0000CC"/>
                </a:solidFill>
                <a:latin typeface="Times New Roman"/>
                <a:cs typeface="Times New Roman"/>
              </a:rPr>
              <a:t>management </a:t>
            </a:r>
            <a:r>
              <a:rPr sz="2000" dirty="0">
                <a:solidFill>
                  <a:srgbClr val="0000CC"/>
                </a:solidFill>
                <a:latin typeface="Times New Roman"/>
                <a:cs typeface="Times New Roman"/>
              </a:rPr>
              <a:t>of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canine is a </a:t>
            </a:r>
            <a:r>
              <a:rPr sz="2000" spc="-5" dirty="0">
                <a:solidFill>
                  <a:srgbClr val="0000CC"/>
                </a:solidFill>
                <a:latin typeface="Times New Roman"/>
                <a:cs typeface="Times New Roman"/>
              </a:rPr>
              <a:t>complex </a:t>
            </a:r>
            <a:r>
              <a:rPr sz="2000" dirty="0">
                <a:solidFill>
                  <a:srgbClr val="0000CC"/>
                </a:solidFill>
                <a:latin typeface="Times New Roman"/>
                <a:cs typeface="Times New Roman"/>
              </a:rPr>
              <a:t>procedure requiring</a:t>
            </a:r>
            <a:r>
              <a:rPr sz="2000" spc="-120" dirty="0">
                <a:solidFill>
                  <a:srgbClr val="0000CC"/>
                </a:solidFill>
                <a:latin typeface="Times New Roman"/>
                <a:cs typeface="Times New Roman"/>
              </a:rPr>
              <a:t> </a:t>
            </a:r>
            <a:r>
              <a:rPr sz="2000" dirty="0">
                <a:solidFill>
                  <a:srgbClr val="0000CC"/>
                </a:solidFill>
                <a:latin typeface="Times New Roman"/>
                <a:cs typeface="Times New Roman"/>
              </a:rPr>
              <a:t>a  </a:t>
            </a:r>
            <a:r>
              <a:rPr sz="2000" spc="-5" dirty="0">
                <a:solidFill>
                  <a:srgbClr val="0000CC"/>
                </a:solidFill>
                <a:latin typeface="Times New Roman"/>
                <a:cs typeface="Times New Roman"/>
              </a:rPr>
              <a:t>multidisciplinary</a:t>
            </a:r>
            <a:r>
              <a:rPr sz="2000" spc="-60" dirty="0">
                <a:solidFill>
                  <a:srgbClr val="0000CC"/>
                </a:solidFill>
                <a:latin typeface="Times New Roman"/>
                <a:cs typeface="Times New Roman"/>
              </a:rPr>
              <a:t> </a:t>
            </a:r>
            <a:r>
              <a:rPr sz="2000" dirty="0">
                <a:solidFill>
                  <a:srgbClr val="0000CC"/>
                </a:solidFill>
                <a:latin typeface="Times New Roman"/>
                <a:cs typeface="Times New Roman"/>
              </a:rPr>
              <a:t>approach.</a:t>
            </a:r>
            <a:endParaRPr sz="2000">
              <a:latin typeface="Times New Roman"/>
              <a:cs typeface="Times New Roman"/>
            </a:endParaRPr>
          </a:p>
          <a:p>
            <a:pPr>
              <a:lnSpc>
                <a:spcPct val="100000"/>
              </a:lnSpc>
              <a:spcBef>
                <a:spcPts val="35"/>
              </a:spcBef>
            </a:pPr>
            <a:endParaRPr sz="3100">
              <a:latin typeface="Times New Roman"/>
              <a:cs typeface="Times New Roman"/>
            </a:endParaRPr>
          </a:p>
          <a:p>
            <a:pPr marL="506095" indent="-356235">
              <a:lnSpc>
                <a:spcPct val="100000"/>
              </a:lnSpc>
              <a:buAutoNum type="arabicParenBoth"/>
              <a:tabLst>
                <a:tab pos="506730" algn="l"/>
              </a:tabLst>
            </a:pPr>
            <a:r>
              <a:rPr sz="2000" dirty="0">
                <a:solidFill>
                  <a:srgbClr val="0000CC"/>
                </a:solidFill>
                <a:latin typeface="Times New Roman"/>
                <a:cs typeface="Times New Roman"/>
              </a:rPr>
              <a:t>No </a:t>
            </a:r>
            <a:r>
              <a:rPr sz="2000" spc="-5" dirty="0">
                <a:solidFill>
                  <a:srgbClr val="0000CC"/>
                </a:solidFill>
                <a:latin typeface="Times New Roman"/>
                <a:cs typeface="Times New Roman"/>
              </a:rPr>
              <a:t>treatment </a:t>
            </a:r>
            <a:r>
              <a:rPr sz="2000" dirty="0">
                <a:solidFill>
                  <a:srgbClr val="0000CC"/>
                </a:solidFill>
                <a:latin typeface="Times New Roman"/>
                <a:cs typeface="Times New Roman"/>
              </a:rPr>
              <a:t>except</a:t>
            </a:r>
            <a:r>
              <a:rPr sz="2000" spc="-35" dirty="0">
                <a:solidFill>
                  <a:srgbClr val="0000CC"/>
                </a:solidFill>
                <a:latin typeface="Times New Roman"/>
                <a:cs typeface="Times New Roman"/>
              </a:rPr>
              <a:t> </a:t>
            </a:r>
            <a:r>
              <a:rPr sz="2000" spc="-5" dirty="0">
                <a:solidFill>
                  <a:srgbClr val="0000CC"/>
                </a:solidFill>
                <a:latin typeface="Times New Roman"/>
                <a:cs typeface="Times New Roman"/>
              </a:rPr>
              <a:t>monitoring</a:t>
            </a:r>
            <a:endParaRPr sz="2000">
              <a:latin typeface="Times New Roman"/>
              <a:cs typeface="Times New Roman"/>
            </a:endParaRPr>
          </a:p>
          <a:p>
            <a:pPr>
              <a:lnSpc>
                <a:spcPct val="100000"/>
              </a:lnSpc>
              <a:spcBef>
                <a:spcPts val="35"/>
              </a:spcBef>
              <a:buClr>
                <a:srgbClr val="0000CC"/>
              </a:buClr>
              <a:buFont typeface="Times New Roman"/>
              <a:buAutoNum type="arabicParenBoth"/>
            </a:pPr>
            <a:endParaRPr sz="3100">
              <a:latin typeface="Times New Roman"/>
              <a:cs typeface="Times New Roman"/>
            </a:endParaRPr>
          </a:p>
          <a:p>
            <a:pPr marL="368935" indent="-356235">
              <a:lnSpc>
                <a:spcPct val="100000"/>
              </a:lnSpc>
              <a:buAutoNum type="arabicParenBoth"/>
              <a:tabLst>
                <a:tab pos="369570" algn="l"/>
              </a:tabLst>
            </a:pPr>
            <a:r>
              <a:rPr sz="2000" dirty="0">
                <a:solidFill>
                  <a:srgbClr val="0000CC"/>
                </a:solidFill>
                <a:latin typeface="Times New Roman"/>
                <a:cs typeface="Times New Roman"/>
              </a:rPr>
              <a:t>Interceptive removal of </a:t>
            </a:r>
            <a:r>
              <a:rPr sz="2000" spc="-5" dirty="0">
                <a:solidFill>
                  <a:srgbClr val="0000CC"/>
                </a:solidFill>
                <a:latin typeface="Times New Roman"/>
                <a:cs typeface="Times New Roman"/>
              </a:rPr>
              <a:t>primary</a:t>
            </a:r>
            <a:r>
              <a:rPr sz="2000" spc="-95" dirty="0">
                <a:solidFill>
                  <a:srgbClr val="0000CC"/>
                </a:solidFill>
                <a:latin typeface="Times New Roman"/>
                <a:cs typeface="Times New Roman"/>
              </a:rPr>
              <a:t> </a:t>
            </a:r>
            <a:r>
              <a:rPr sz="2000" dirty="0">
                <a:solidFill>
                  <a:srgbClr val="0000CC"/>
                </a:solidFill>
                <a:latin typeface="Times New Roman"/>
                <a:cs typeface="Times New Roman"/>
              </a:rPr>
              <a:t>canine</a:t>
            </a:r>
            <a:endParaRPr sz="2000">
              <a:latin typeface="Times New Roman"/>
              <a:cs typeface="Times New Roman"/>
            </a:endParaRPr>
          </a:p>
          <a:p>
            <a:pPr>
              <a:lnSpc>
                <a:spcPct val="100000"/>
              </a:lnSpc>
              <a:spcBef>
                <a:spcPts val="35"/>
              </a:spcBef>
              <a:buClr>
                <a:srgbClr val="0000CC"/>
              </a:buClr>
              <a:buFont typeface="Times New Roman"/>
              <a:buAutoNum type="arabicParenBoth"/>
            </a:pPr>
            <a:endParaRPr sz="3100">
              <a:latin typeface="Times New Roman"/>
              <a:cs typeface="Times New Roman"/>
            </a:endParaRPr>
          </a:p>
          <a:p>
            <a:pPr marL="433070" indent="-358140">
              <a:lnSpc>
                <a:spcPct val="100000"/>
              </a:lnSpc>
              <a:spcBef>
                <a:spcPts val="5"/>
              </a:spcBef>
              <a:buAutoNum type="arabicParenBoth"/>
              <a:tabLst>
                <a:tab pos="433705" algn="l"/>
              </a:tabLst>
            </a:pPr>
            <a:r>
              <a:rPr sz="2000" spc="-5" dirty="0">
                <a:solidFill>
                  <a:srgbClr val="0000CC"/>
                </a:solidFill>
                <a:latin typeface="Times New Roman"/>
                <a:cs typeface="Times New Roman"/>
              </a:rPr>
              <a:t>Surgical </a:t>
            </a:r>
            <a:r>
              <a:rPr sz="2000" dirty="0">
                <a:solidFill>
                  <a:srgbClr val="0000CC"/>
                </a:solidFill>
                <a:latin typeface="Times New Roman"/>
                <a:cs typeface="Times New Roman"/>
              </a:rPr>
              <a:t>removal of the </a:t>
            </a:r>
            <a:r>
              <a:rPr sz="2000" spc="-5" dirty="0">
                <a:solidFill>
                  <a:srgbClr val="0000CC"/>
                </a:solidFill>
                <a:latin typeface="Times New Roman"/>
                <a:cs typeface="Times New Roman"/>
              </a:rPr>
              <a:t>impacted</a:t>
            </a:r>
            <a:r>
              <a:rPr sz="2000" spc="-100" dirty="0">
                <a:solidFill>
                  <a:srgbClr val="0000CC"/>
                </a:solidFill>
                <a:latin typeface="Times New Roman"/>
                <a:cs typeface="Times New Roman"/>
              </a:rPr>
              <a:t> </a:t>
            </a:r>
            <a:r>
              <a:rPr sz="2000" dirty="0">
                <a:solidFill>
                  <a:srgbClr val="0000CC"/>
                </a:solidFill>
                <a:latin typeface="Times New Roman"/>
                <a:cs typeface="Times New Roman"/>
              </a:rPr>
              <a:t>canine</a:t>
            </a:r>
            <a:endParaRPr sz="2000">
              <a:latin typeface="Times New Roman"/>
              <a:cs typeface="Times New Roman"/>
            </a:endParaRPr>
          </a:p>
          <a:p>
            <a:pPr>
              <a:lnSpc>
                <a:spcPct val="100000"/>
              </a:lnSpc>
              <a:spcBef>
                <a:spcPts val="35"/>
              </a:spcBef>
              <a:buClr>
                <a:srgbClr val="0000CC"/>
              </a:buClr>
              <a:buFont typeface="Times New Roman"/>
              <a:buAutoNum type="arabicParenBoth"/>
            </a:pPr>
            <a:endParaRPr sz="3100">
              <a:latin typeface="Times New Roman"/>
              <a:cs typeface="Times New Roman"/>
            </a:endParaRPr>
          </a:p>
          <a:p>
            <a:pPr marL="433070" indent="-358140">
              <a:lnSpc>
                <a:spcPct val="100000"/>
              </a:lnSpc>
              <a:buAutoNum type="arabicParenBoth"/>
              <a:tabLst>
                <a:tab pos="433705" algn="l"/>
              </a:tabLst>
            </a:pPr>
            <a:r>
              <a:rPr sz="2000" spc="-5" dirty="0">
                <a:solidFill>
                  <a:srgbClr val="0000CC"/>
                </a:solidFill>
                <a:latin typeface="Times New Roman"/>
                <a:cs typeface="Times New Roman"/>
              </a:rPr>
              <a:t>Surgical </a:t>
            </a:r>
            <a:r>
              <a:rPr sz="2000" dirty="0">
                <a:solidFill>
                  <a:srgbClr val="0000CC"/>
                </a:solidFill>
                <a:latin typeface="Times New Roman"/>
                <a:cs typeface="Times New Roman"/>
              </a:rPr>
              <a:t>exposure with orthodontic</a:t>
            </a:r>
            <a:r>
              <a:rPr sz="2000" spc="-170" dirty="0">
                <a:solidFill>
                  <a:srgbClr val="0000CC"/>
                </a:solidFill>
                <a:latin typeface="Times New Roman"/>
                <a:cs typeface="Times New Roman"/>
              </a:rPr>
              <a:t> </a:t>
            </a:r>
            <a:r>
              <a:rPr sz="2000" spc="-5" dirty="0">
                <a:solidFill>
                  <a:srgbClr val="0000CC"/>
                </a:solidFill>
                <a:latin typeface="Times New Roman"/>
                <a:cs typeface="Times New Roman"/>
              </a:rPr>
              <a:t>alignment</a:t>
            </a:r>
            <a:endParaRPr sz="2000">
              <a:latin typeface="Times New Roman"/>
              <a:cs typeface="Times New Roman"/>
            </a:endParaRPr>
          </a:p>
          <a:p>
            <a:pPr>
              <a:lnSpc>
                <a:spcPct val="100000"/>
              </a:lnSpc>
              <a:spcBef>
                <a:spcPts val="35"/>
              </a:spcBef>
              <a:buClr>
                <a:srgbClr val="0000CC"/>
              </a:buClr>
              <a:buFont typeface="Times New Roman"/>
              <a:buAutoNum type="arabicParenBoth"/>
            </a:pPr>
            <a:endParaRPr sz="3100">
              <a:latin typeface="Times New Roman"/>
              <a:cs typeface="Times New Roman"/>
            </a:endParaRPr>
          </a:p>
          <a:p>
            <a:pPr marL="419100" indent="-344170">
              <a:lnSpc>
                <a:spcPct val="100000"/>
              </a:lnSpc>
              <a:buAutoNum type="arabicParenBoth"/>
              <a:tabLst>
                <a:tab pos="419734" algn="l"/>
              </a:tabLst>
            </a:pPr>
            <a:r>
              <a:rPr sz="2000" spc="-5" dirty="0">
                <a:solidFill>
                  <a:srgbClr val="0000CC"/>
                </a:solidFill>
                <a:latin typeface="Times New Roman"/>
                <a:cs typeface="Times New Roman"/>
              </a:rPr>
              <a:t>Autotransplantation </a:t>
            </a:r>
            <a:r>
              <a:rPr sz="2000" dirty="0">
                <a:solidFill>
                  <a:srgbClr val="0000CC"/>
                </a:solidFill>
                <a:latin typeface="Times New Roman"/>
                <a:cs typeface="Times New Roman"/>
              </a:rPr>
              <a:t>of the</a:t>
            </a:r>
            <a:r>
              <a:rPr sz="2000" spc="-70" dirty="0">
                <a:solidFill>
                  <a:srgbClr val="0000CC"/>
                </a:solidFill>
                <a:latin typeface="Times New Roman"/>
                <a:cs typeface="Times New Roman"/>
              </a:rPr>
              <a:t> </a:t>
            </a:r>
            <a:r>
              <a:rPr sz="2000" dirty="0">
                <a:solidFill>
                  <a:srgbClr val="0000CC"/>
                </a:solidFill>
                <a:latin typeface="Times New Roman"/>
                <a:cs typeface="Times New Roman"/>
              </a:rPr>
              <a:t>canine</a:t>
            </a:r>
            <a:endParaRPr sz="2000">
              <a:latin typeface="Times New Roman"/>
              <a:cs typeface="Times New Roman"/>
            </a:endParaRPr>
          </a:p>
        </p:txBody>
      </p:sp>
      <p:sp>
        <p:nvSpPr>
          <p:cNvPr id="3" name="object 3"/>
          <p:cNvSpPr/>
          <p:nvPr/>
        </p:nvSpPr>
        <p:spPr>
          <a:xfrm>
            <a:off x="327672" y="907796"/>
            <a:ext cx="8286864" cy="3200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4196" y="638555"/>
            <a:ext cx="8852916" cy="6888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48130"/>
            <a:ext cx="7910195" cy="3227070"/>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If the canine is in good position and without contact with the </a:t>
            </a:r>
            <a:r>
              <a:rPr sz="2000" spc="-5" dirty="0">
                <a:solidFill>
                  <a:srgbClr val="0000CC"/>
                </a:solidFill>
                <a:latin typeface="Times New Roman"/>
                <a:cs typeface="Times New Roman"/>
              </a:rPr>
              <a:t>lateral</a:t>
            </a:r>
            <a:r>
              <a:rPr sz="2000" spc="-245" dirty="0">
                <a:solidFill>
                  <a:srgbClr val="0000CC"/>
                </a:solidFill>
                <a:latin typeface="Times New Roman"/>
                <a:cs typeface="Times New Roman"/>
              </a:rPr>
              <a:t> </a:t>
            </a:r>
            <a:r>
              <a:rPr sz="2000" dirty="0">
                <a:solidFill>
                  <a:srgbClr val="0000CC"/>
                </a:solidFill>
                <a:latin typeface="Times New Roman"/>
                <a:cs typeface="Times New Roman"/>
              </a:rPr>
              <a:t>incisor  and first</a:t>
            </a:r>
            <a:r>
              <a:rPr sz="2000" spc="-55" dirty="0">
                <a:solidFill>
                  <a:srgbClr val="0000CC"/>
                </a:solidFill>
                <a:latin typeface="Times New Roman"/>
                <a:cs typeface="Times New Roman"/>
              </a:rPr>
              <a:t> </a:t>
            </a:r>
            <a:r>
              <a:rPr sz="2000" spc="-15" dirty="0">
                <a:solidFill>
                  <a:srgbClr val="0000CC"/>
                </a:solidFill>
                <a:latin typeface="Times New Roman"/>
                <a:cs typeface="Times New Roman"/>
              </a:rPr>
              <a:t>premolar.</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If there is no evidence of pathology or root resorption of the adjacent</a:t>
            </a:r>
            <a:r>
              <a:rPr sz="2000" spc="-254" dirty="0">
                <a:solidFill>
                  <a:srgbClr val="0000CC"/>
                </a:solidFill>
                <a:latin typeface="Times New Roman"/>
                <a:cs typeface="Times New Roman"/>
              </a:rPr>
              <a:t> </a:t>
            </a:r>
            <a:r>
              <a:rPr sz="2000" spc="-5" dirty="0">
                <a:solidFill>
                  <a:srgbClr val="0000CC"/>
                </a:solidFill>
                <a:latin typeface="Times New Roman"/>
                <a:cs typeface="Times New Roman"/>
              </a:rPr>
              <a:t>teeth</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patient refuses</a:t>
            </a:r>
            <a:r>
              <a:rPr sz="2000" spc="-90" dirty="0">
                <a:solidFill>
                  <a:srgbClr val="0000CC"/>
                </a:solidFill>
                <a:latin typeface="Times New Roman"/>
                <a:cs typeface="Times New Roman"/>
              </a:rPr>
              <a:t> </a:t>
            </a:r>
            <a:r>
              <a:rPr sz="2000" spc="-5" dirty="0">
                <a:solidFill>
                  <a:srgbClr val="0000CC"/>
                </a:solidFill>
                <a:latin typeface="Times New Roman"/>
                <a:cs typeface="Times New Roman"/>
              </a:rPr>
              <a:t>treatment</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217804"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If the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canine is severely displaced and </a:t>
            </a:r>
            <a:r>
              <a:rPr sz="2000" spc="-5" dirty="0">
                <a:solidFill>
                  <a:srgbClr val="0000CC"/>
                </a:solidFill>
                <a:latin typeface="Times New Roman"/>
                <a:cs typeface="Times New Roman"/>
              </a:rPr>
              <a:t>remote </a:t>
            </a:r>
            <a:r>
              <a:rPr sz="2000" dirty="0">
                <a:solidFill>
                  <a:srgbClr val="0000CC"/>
                </a:solidFill>
                <a:latin typeface="Times New Roman"/>
                <a:cs typeface="Times New Roman"/>
              </a:rPr>
              <a:t>from the</a:t>
            </a:r>
            <a:r>
              <a:rPr sz="2000" spc="-195" dirty="0">
                <a:solidFill>
                  <a:srgbClr val="0000CC"/>
                </a:solidFill>
                <a:latin typeface="Times New Roman"/>
                <a:cs typeface="Times New Roman"/>
              </a:rPr>
              <a:t> </a:t>
            </a:r>
            <a:r>
              <a:rPr sz="2000" dirty="0">
                <a:solidFill>
                  <a:srgbClr val="0000CC"/>
                </a:solidFill>
                <a:latin typeface="Times New Roman"/>
                <a:cs typeface="Times New Roman"/>
              </a:rPr>
              <a:t>anterior  </a:t>
            </a:r>
            <a:r>
              <a:rPr sz="2000" spc="-5" dirty="0">
                <a:solidFill>
                  <a:srgbClr val="0000CC"/>
                </a:solidFill>
                <a:latin typeface="Times New Roman"/>
                <a:cs typeface="Times New Roman"/>
              </a:rPr>
              <a:t>teeth </a:t>
            </a:r>
            <a:r>
              <a:rPr sz="2000" dirty="0">
                <a:solidFill>
                  <a:srgbClr val="0000CC"/>
                </a:solidFill>
                <a:latin typeface="Times New Roman"/>
                <a:cs typeface="Times New Roman"/>
              </a:rPr>
              <a:t>and is </a:t>
            </a:r>
            <a:r>
              <a:rPr sz="2000" spc="-5" dirty="0">
                <a:solidFill>
                  <a:srgbClr val="0000CC"/>
                </a:solidFill>
                <a:latin typeface="Times New Roman"/>
                <a:cs typeface="Times New Roman"/>
              </a:rPr>
              <a:t>difficult </a:t>
            </a:r>
            <a:r>
              <a:rPr sz="2000" dirty="0">
                <a:solidFill>
                  <a:srgbClr val="0000CC"/>
                </a:solidFill>
                <a:latin typeface="Times New Roman"/>
                <a:cs typeface="Times New Roman"/>
              </a:rPr>
              <a:t>to remove or</a:t>
            </a:r>
            <a:r>
              <a:rPr sz="2000" spc="-125" dirty="0">
                <a:solidFill>
                  <a:srgbClr val="0000CC"/>
                </a:solidFill>
                <a:latin typeface="Times New Roman"/>
                <a:cs typeface="Times New Roman"/>
              </a:rPr>
              <a:t> </a:t>
            </a:r>
            <a:r>
              <a:rPr sz="2000" dirty="0">
                <a:solidFill>
                  <a:srgbClr val="0000CC"/>
                </a:solidFill>
                <a:latin typeface="Times New Roman"/>
                <a:cs typeface="Times New Roman"/>
              </a:rPr>
              <a:t>expose</a:t>
            </a:r>
            <a:endParaRPr sz="2000">
              <a:latin typeface="Times New Roman"/>
              <a:cs typeface="Times New Roman"/>
            </a:endParaRPr>
          </a:p>
        </p:txBody>
      </p:sp>
      <p:sp>
        <p:nvSpPr>
          <p:cNvPr id="3" name="object 3"/>
          <p:cNvSpPr/>
          <p:nvPr/>
        </p:nvSpPr>
        <p:spPr>
          <a:xfrm>
            <a:off x="1011872" y="837946"/>
            <a:ext cx="6915467" cy="4795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84276" y="524255"/>
            <a:ext cx="7559040" cy="8031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548130"/>
            <a:ext cx="4398010" cy="330835"/>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5" dirty="0">
                <a:solidFill>
                  <a:srgbClr val="F3A346"/>
                </a:solidFill>
                <a:latin typeface="Arial"/>
                <a:cs typeface="Arial"/>
              </a:rPr>
              <a:t>	</a:t>
            </a:r>
            <a:r>
              <a:rPr dirty="0"/>
              <a:t>If the patient is between 10 and 13</a:t>
            </a:r>
            <a:r>
              <a:rPr spc="-150" dirty="0"/>
              <a:t> </a:t>
            </a:r>
            <a:r>
              <a:rPr spc="-5" dirty="0"/>
              <a:t>years</a:t>
            </a:r>
            <a:endParaRPr sz="1700">
              <a:latin typeface="Arial"/>
              <a:cs typeface="Arial"/>
            </a:endParaRPr>
          </a:p>
        </p:txBody>
      </p:sp>
      <p:sp>
        <p:nvSpPr>
          <p:cNvPr id="3" name="object 3"/>
          <p:cNvSpPr/>
          <p:nvPr/>
        </p:nvSpPr>
        <p:spPr>
          <a:xfrm>
            <a:off x="861593" y="731773"/>
            <a:ext cx="7615275" cy="4347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62355" y="449580"/>
            <a:ext cx="8203692" cy="7254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419600" y="3124200"/>
            <a:ext cx="3962400" cy="3124200"/>
          </a:xfrm>
          <a:custGeom>
            <a:avLst/>
            <a:gdLst/>
            <a:ahLst/>
            <a:cxnLst/>
            <a:rect l="l" t="t" r="r" b="b"/>
            <a:pathLst>
              <a:path w="3962400" h="3124200">
                <a:moveTo>
                  <a:pt x="1981200" y="0"/>
                </a:moveTo>
                <a:lnTo>
                  <a:pt x="1927555" y="561"/>
                </a:lnTo>
                <a:lnTo>
                  <a:pt x="1874262" y="2236"/>
                </a:lnTo>
                <a:lnTo>
                  <a:pt x="1821340" y="5011"/>
                </a:lnTo>
                <a:lnTo>
                  <a:pt x="1768806" y="8870"/>
                </a:lnTo>
                <a:lnTo>
                  <a:pt x="1716678" y="13801"/>
                </a:lnTo>
                <a:lnTo>
                  <a:pt x="1664974" y="19789"/>
                </a:lnTo>
                <a:lnTo>
                  <a:pt x="1613712" y="26819"/>
                </a:lnTo>
                <a:lnTo>
                  <a:pt x="1562910" y="34878"/>
                </a:lnTo>
                <a:lnTo>
                  <a:pt x="1512586" y="43951"/>
                </a:lnTo>
                <a:lnTo>
                  <a:pt x="1462758" y="54025"/>
                </a:lnTo>
                <a:lnTo>
                  <a:pt x="1413443" y="65085"/>
                </a:lnTo>
                <a:lnTo>
                  <a:pt x="1364661" y="77116"/>
                </a:lnTo>
                <a:lnTo>
                  <a:pt x="1316428" y="90105"/>
                </a:lnTo>
                <a:lnTo>
                  <a:pt x="1268763" y="104038"/>
                </a:lnTo>
                <a:lnTo>
                  <a:pt x="1221684" y="118900"/>
                </a:lnTo>
                <a:lnTo>
                  <a:pt x="1175209" y="134677"/>
                </a:lnTo>
                <a:lnTo>
                  <a:pt x="1129355" y="151355"/>
                </a:lnTo>
                <a:lnTo>
                  <a:pt x="1084141" y="168920"/>
                </a:lnTo>
                <a:lnTo>
                  <a:pt x="1039584" y="187358"/>
                </a:lnTo>
                <a:lnTo>
                  <a:pt x="995703" y="206654"/>
                </a:lnTo>
                <a:lnTo>
                  <a:pt x="952516" y="226795"/>
                </a:lnTo>
                <a:lnTo>
                  <a:pt x="910040" y="247766"/>
                </a:lnTo>
                <a:lnTo>
                  <a:pt x="868294" y="269553"/>
                </a:lnTo>
                <a:lnTo>
                  <a:pt x="827295" y="292141"/>
                </a:lnTo>
                <a:lnTo>
                  <a:pt x="787062" y="315517"/>
                </a:lnTo>
                <a:lnTo>
                  <a:pt x="747612" y="339667"/>
                </a:lnTo>
                <a:lnTo>
                  <a:pt x="708963" y="364576"/>
                </a:lnTo>
                <a:lnTo>
                  <a:pt x="671134" y="390230"/>
                </a:lnTo>
                <a:lnTo>
                  <a:pt x="634141" y="416616"/>
                </a:lnTo>
                <a:lnTo>
                  <a:pt x="598005" y="443718"/>
                </a:lnTo>
                <a:lnTo>
                  <a:pt x="562741" y="471522"/>
                </a:lnTo>
                <a:lnTo>
                  <a:pt x="528369" y="500015"/>
                </a:lnTo>
                <a:lnTo>
                  <a:pt x="494905" y="529183"/>
                </a:lnTo>
                <a:lnTo>
                  <a:pt x="462369" y="559010"/>
                </a:lnTo>
                <a:lnTo>
                  <a:pt x="430778" y="589483"/>
                </a:lnTo>
                <a:lnTo>
                  <a:pt x="400150" y="620589"/>
                </a:lnTo>
                <a:lnTo>
                  <a:pt x="370503" y="652311"/>
                </a:lnTo>
                <a:lnTo>
                  <a:pt x="341855" y="684638"/>
                </a:lnTo>
                <a:lnTo>
                  <a:pt x="314224" y="717553"/>
                </a:lnTo>
                <a:lnTo>
                  <a:pt x="287628" y="751044"/>
                </a:lnTo>
                <a:lnTo>
                  <a:pt x="262085" y="785095"/>
                </a:lnTo>
                <a:lnTo>
                  <a:pt x="237613" y="819694"/>
                </a:lnTo>
                <a:lnTo>
                  <a:pt x="214229" y="854825"/>
                </a:lnTo>
                <a:lnTo>
                  <a:pt x="191953" y="890474"/>
                </a:lnTo>
                <a:lnTo>
                  <a:pt x="170801" y="926628"/>
                </a:lnTo>
                <a:lnTo>
                  <a:pt x="150791" y="963271"/>
                </a:lnTo>
                <a:lnTo>
                  <a:pt x="131943" y="1000391"/>
                </a:lnTo>
                <a:lnTo>
                  <a:pt x="114273" y="1037972"/>
                </a:lnTo>
                <a:lnTo>
                  <a:pt x="97800" y="1076001"/>
                </a:lnTo>
                <a:lnTo>
                  <a:pt x="82541" y="1114463"/>
                </a:lnTo>
                <a:lnTo>
                  <a:pt x="68515" y="1153345"/>
                </a:lnTo>
                <a:lnTo>
                  <a:pt x="55740" y="1192631"/>
                </a:lnTo>
                <a:lnTo>
                  <a:pt x="44233" y="1232309"/>
                </a:lnTo>
                <a:lnTo>
                  <a:pt x="34012" y="1272363"/>
                </a:lnTo>
                <a:lnTo>
                  <a:pt x="25096" y="1312780"/>
                </a:lnTo>
                <a:lnTo>
                  <a:pt x="17503" y="1353545"/>
                </a:lnTo>
                <a:lnTo>
                  <a:pt x="11250" y="1394644"/>
                </a:lnTo>
                <a:lnTo>
                  <a:pt x="6355" y="1436063"/>
                </a:lnTo>
                <a:lnTo>
                  <a:pt x="2836" y="1477788"/>
                </a:lnTo>
                <a:lnTo>
                  <a:pt x="712" y="1519805"/>
                </a:lnTo>
                <a:lnTo>
                  <a:pt x="0" y="1562100"/>
                </a:lnTo>
                <a:lnTo>
                  <a:pt x="923" y="1609820"/>
                </a:lnTo>
                <a:lnTo>
                  <a:pt x="3685" y="1657361"/>
                </a:lnTo>
                <a:lnTo>
                  <a:pt x="8268" y="1704693"/>
                </a:lnTo>
                <a:lnTo>
                  <a:pt x="14657" y="1751785"/>
                </a:lnTo>
                <a:lnTo>
                  <a:pt x="22836" y="1798607"/>
                </a:lnTo>
                <a:lnTo>
                  <a:pt x="32790" y="1845130"/>
                </a:lnTo>
                <a:lnTo>
                  <a:pt x="44502" y="1891323"/>
                </a:lnTo>
                <a:lnTo>
                  <a:pt x="57957" y="1937158"/>
                </a:lnTo>
                <a:lnTo>
                  <a:pt x="73140" y="1982603"/>
                </a:lnTo>
                <a:lnTo>
                  <a:pt x="90034" y="2027629"/>
                </a:lnTo>
                <a:lnTo>
                  <a:pt x="108624" y="2072206"/>
                </a:lnTo>
                <a:lnTo>
                  <a:pt x="128894" y="2116305"/>
                </a:lnTo>
                <a:lnTo>
                  <a:pt x="150828" y="2159895"/>
                </a:lnTo>
                <a:lnTo>
                  <a:pt x="174411" y="2202946"/>
                </a:lnTo>
                <a:lnTo>
                  <a:pt x="199626" y="2245429"/>
                </a:lnTo>
                <a:lnTo>
                  <a:pt x="226459" y="2287313"/>
                </a:lnTo>
                <a:lnTo>
                  <a:pt x="254893" y="2328570"/>
                </a:lnTo>
                <a:lnTo>
                  <a:pt x="284912" y="2369167"/>
                </a:lnTo>
                <a:lnTo>
                  <a:pt x="316502" y="2409077"/>
                </a:lnTo>
                <a:lnTo>
                  <a:pt x="349645" y="2448269"/>
                </a:lnTo>
                <a:lnTo>
                  <a:pt x="384327" y="2486713"/>
                </a:lnTo>
                <a:lnTo>
                  <a:pt x="420532" y="2524380"/>
                </a:lnTo>
                <a:lnTo>
                  <a:pt x="458244" y="2561238"/>
                </a:lnTo>
                <a:lnTo>
                  <a:pt x="497446" y="2597259"/>
                </a:lnTo>
                <a:lnTo>
                  <a:pt x="538125" y="2632413"/>
                </a:lnTo>
                <a:lnTo>
                  <a:pt x="580263" y="2666669"/>
                </a:lnTo>
                <a:lnTo>
                  <a:pt x="0" y="2666669"/>
                </a:lnTo>
                <a:lnTo>
                  <a:pt x="0" y="3124200"/>
                </a:lnTo>
                <a:lnTo>
                  <a:pt x="1981200" y="3124200"/>
                </a:lnTo>
                <a:lnTo>
                  <a:pt x="2034844" y="3123638"/>
                </a:lnTo>
                <a:lnTo>
                  <a:pt x="2088137" y="3121963"/>
                </a:lnTo>
                <a:lnTo>
                  <a:pt x="2141059" y="3119188"/>
                </a:lnTo>
                <a:lnTo>
                  <a:pt x="2193593" y="3115329"/>
                </a:lnTo>
                <a:lnTo>
                  <a:pt x="2245721" y="3110398"/>
                </a:lnTo>
                <a:lnTo>
                  <a:pt x="2297425" y="3104410"/>
                </a:lnTo>
                <a:lnTo>
                  <a:pt x="2348687" y="3097380"/>
                </a:lnTo>
                <a:lnTo>
                  <a:pt x="2399489" y="3089321"/>
                </a:lnTo>
                <a:lnTo>
                  <a:pt x="2449813" y="3080248"/>
                </a:lnTo>
                <a:lnTo>
                  <a:pt x="2499641" y="3070174"/>
                </a:lnTo>
                <a:lnTo>
                  <a:pt x="2548956" y="3059114"/>
                </a:lnTo>
                <a:lnTo>
                  <a:pt x="2597738" y="3047083"/>
                </a:lnTo>
                <a:lnTo>
                  <a:pt x="2645971" y="3034094"/>
                </a:lnTo>
                <a:lnTo>
                  <a:pt x="2693636" y="3020161"/>
                </a:lnTo>
                <a:lnTo>
                  <a:pt x="2740715" y="3005299"/>
                </a:lnTo>
                <a:lnTo>
                  <a:pt x="2787190" y="2989522"/>
                </a:lnTo>
                <a:lnTo>
                  <a:pt x="2833044" y="2972844"/>
                </a:lnTo>
                <a:lnTo>
                  <a:pt x="2878258" y="2955279"/>
                </a:lnTo>
                <a:lnTo>
                  <a:pt x="2922815" y="2936841"/>
                </a:lnTo>
                <a:lnTo>
                  <a:pt x="2966696" y="2917545"/>
                </a:lnTo>
                <a:lnTo>
                  <a:pt x="3009883" y="2897404"/>
                </a:lnTo>
                <a:lnTo>
                  <a:pt x="3052359" y="2876433"/>
                </a:lnTo>
                <a:lnTo>
                  <a:pt x="3094105" y="2854646"/>
                </a:lnTo>
                <a:lnTo>
                  <a:pt x="3135104" y="2832058"/>
                </a:lnTo>
                <a:lnTo>
                  <a:pt x="3175337" y="2808682"/>
                </a:lnTo>
                <a:lnTo>
                  <a:pt x="3214787" y="2784532"/>
                </a:lnTo>
                <a:lnTo>
                  <a:pt x="3253436" y="2759623"/>
                </a:lnTo>
                <a:lnTo>
                  <a:pt x="3291265" y="2733969"/>
                </a:lnTo>
                <a:lnTo>
                  <a:pt x="3328258" y="2707583"/>
                </a:lnTo>
                <a:lnTo>
                  <a:pt x="3364394" y="2680481"/>
                </a:lnTo>
                <a:lnTo>
                  <a:pt x="3399658" y="2652677"/>
                </a:lnTo>
                <a:lnTo>
                  <a:pt x="3434030" y="2624184"/>
                </a:lnTo>
                <a:lnTo>
                  <a:pt x="3467494" y="2595016"/>
                </a:lnTo>
                <a:lnTo>
                  <a:pt x="3500030" y="2565189"/>
                </a:lnTo>
                <a:lnTo>
                  <a:pt x="3531621" y="2534716"/>
                </a:lnTo>
                <a:lnTo>
                  <a:pt x="3562249" y="2503610"/>
                </a:lnTo>
                <a:lnTo>
                  <a:pt x="3591896" y="2471888"/>
                </a:lnTo>
                <a:lnTo>
                  <a:pt x="3620544" y="2439561"/>
                </a:lnTo>
                <a:lnTo>
                  <a:pt x="3648175" y="2406646"/>
                </a:lnTo>
                <a:lnTo>
                  <a:pt x="3674771" y="2373155"/>
                </a:lnTo>
                <a:lnTo>
                  <a:pt x="3700314" y="2339104"/>
                </a:lnTo>
                <a:lnTo>
                  <a:pt x="3724786" y="2304505"/>
                </a:lnTo>
                <a:lnTo>
                  <a:pt x="3748170" y="2269374"/>
                </a:lnTo>
                <a:lnTo>
                  <a:pt x="3770446" y="2233725"/>
                </a:lnTo>
                <a:lnTo>
                  <a:pt x="3791598" y="2197571"/>
                </a:lnTo>
                <a:lnTo>
                  <a:pt x="3811608" y="2160928"/>
                </a:lnTo>
                <a:lnTo>
                  <a:pt x="3830456" y="2123808"/>
                </a:lnTo>
                <a:lnTo>
                  <a:pt x="3848126" y="2086227"/>
                </a:lnTo>
                <a:lnTo>
                  <a:pt x="3864599" y="2048198"/>
                </a:lnTo>
                <a:lnTo>
                  <a:pt x="3879858" y="2009736"/>
                </a:lnTo>
                <a:lnTo>
                  <a:pt x="3893884" y="1970854"/>
                </a:lnTo>
                <a:lnTo>
                  <a:pt x="3906659" y="1931568"/>
                </a:lnTo>
                <a:lnTo>
                  <a:pt x="3918166" y="1891890"/>
                </a:lnTo>
                <a:lnTo>
                  <a:pt x="3928387" y="1851836"/>
                </a:lnTo>
                <a:lnTo>
                  <a:pt x="3937303" y="1811419"/>
                </a:lnTo>
                <a:lnTo>
                  <a:pt x="3944896" y="1770654"/>
                </a:lnTo>
                <a:lnTo>
                  <a:pt x="3951149" y="1729555"/>
                </a:lnTo>
                <a:lnTo>
                  <a:pt x="3956044" y="1688136"/>
                </a:lnTo>
                <a:lnTo>
                  <a:pt x="3959563" y="1646411"/>
                </a:lnTo>
                <a:lnTo>
                  <a:pt x="3961687" y="1604394"/>
                </a:lnTo>
                <a:lnTo>
                  <a:pt x="3962400" y="1562100"/>
                </a:lnTo>
                <a:lnTo>
                  <a:pt x="3961687" y="1519805"/>
                </a:lnTo>
                <a:lnTo>
                  <a:pt x="3959563" y="1477788"/>
                </a:lnTo>
                <a:lnTo>
                  <a:pt x="3956044" y="1436063"/>
                </a:lnTo>
                <a:lnTo>
                  <a:pt x="3951149" y="1394644"/>
                </a:lnTo>
                <a:lnTo>
                  <a:pt x="3944896" y="1353545"/>
                </a:lnTo>
                <a:lnTo>
                  <a:pt x="3937303" y="1312780"/>
                </a:lnTo>
                <a:lnTo>
                  <a:pt x="3928387" y="1272363"/>
                </a:lnTo>
                <a:lnTo>
                  <a:pt x="3918166" y="1232309"/>
                </a:lnTo>
                <a:lnTo>
                  <a:pt x="3906659" y="1192631"/>
                </a:lnTo>
                <a:lnTo>
                  <a:pt x="3893884" y="1153345"/>
                </a:lnTo>
                <a:lnTo>
                  <a:pt x="3879858" y="1114463"/>
                </a:lnTo>
                <a:lnTo>
                  <a:pt x="3864599" y="1076001"/>
                </a:lnTo>
                <a:lnTo>
                  <a:pt x="3848126" y="1037972"/>
                </a:lnTo>
                <a:lnTo>
                  <a:pt x="3830456" y="1000391"/>
                </a:lnTo>
                <a:lnTo>
                  <a:pt x="3811608" y="963271"/>
                </a:lnTo>
                <a:lnTo>
                  <a:pt x="3791598" y="926628"/>
                </a:lnTo>
                <a:lnTo>
                  <a:pt x="3770446" y="890474"/>
                </a:lnTo>
                <a:lnTo>
                  <a:pt x="3748170" y="854825"/>
                </a:lnTo>
                <a:lnTo>
                  <a:pt x="3724786" y="819694"/>
                </a:lnTo>
                <a:lnTo>
                  <a:pt x="3700314" y="785095"/>
                </a:lnTo>
                <a:lnTo>
                  <a:pt x="3674771" y="751044"/>
                </a:lnTo>
                <a:lnTo>
                  <a:pt x="3648175" y="717553"/>
                </a:lnTo>
                <a:lnTo>
                  <a:pt x="3620544" y="684638"/>
                </a:lnTo>
                <a:lnTo>
                  <a:pt x="3591896" y="652311"/>
                </a:lnTo>
                <a:lnTo>
                  <a:pt x="3562249" y="620589"/>
                </a:lnTo>
                <a:lnTo>
                  <a:pt x="3531621" y="589483"/>
                </a:lnTo>
                <a:lnTo>
                  <a:pt x="3500030" y="559010"/>
                </a:lnTo>
                <a:lnTo>
                  <a:pt x="3467494" y="529183"/>
                </a:lnTo>
                <a:lnTo>
                  <a:pt x="3434030" y="500015"/>
                </a:lnTo>
                <a:lnTo>
                  <a:pt x="3399658" y="471522"/>
                </a:lnTo>
                <a:lnTo>
                  <a:pt x="3364394" y="443718"/>
                </a:lnTo>
                <a:lnTo>
                  <a:pt x="3328258" y="416616"/>
                </a:lnTo>
                <a:lnTo>
                  <a:pt x="3291265" y="390230"/>
                </a:lnTo>
                <a:lnTo>
                  <a:pt x="3253436" y="364576"/>
                </a:lnTo>
                <a:lnTo>
                  <a:pt x="3214787" y="339667"/>
                </a:lnTo>
                <a:lnTo>
                  <a:pt x="3175337" y="315517"/>
                </a:lnTo>
                <a:lnTo>
                  <a:pt x="3135104" y="292141"/>
                </a:lnTo>
                <a:lnTo>
                  <a:pt x="3094105" y="269553"/>
                </a:lnTo>
                <a:lnTo>
                  <a:pt x="3052359" y="247766"/>
                </a:lnTo>
                <a:lnTo>
                  <a:pt x="3009883" y="226795"/>
                </a:lnTo>
                <a:lnTo>
                  <a:pt x="2966696" y="206654"/>
                </a:lnTo>
                <a:lnTo>
                  <a:pt x="2922815" y="187358"/>
                </a:lnTo>
                <a:lnTo>
                  <a:pt x="2878258" y="168920"/>
                </a:lnTo>
                <a:lnTo>
                  <a:pt x="2833044" y="151355"/>
                </a:lnTo>
                <a:lnTo>
                  <a:pt x="2787190" y="134677"/>
                </a:lnTo>
                <a:lnTo>
                  <a:pt x="2740715" y="118900"/>
                </a:lnTo>
                <a:lnTo>
                  <a:pt x="2693636" y="104038"/>
                </a:lnTo>
                <a:lnTo>
                  <a:pt x="2645971" y="90105"/>
                </a:lnTo>
                <a:lnTo>
                  <a:pt x="2597738" y="77116"/>
                </a:lnTo>
                <a:lnTo>
                  <a:pt x="2548956" y="65085"/>
                </a:lnTo>
                <a:lnTo>
                  <a:pt x="2499641" y="54025"/>
                </a:lnTo>
                <a:lnTo>
                  <a:pt x="2449813" y="43951"/>
                </a:lnTo>
                <a:lnTo>
                  <a:pt x="2399489" y="34878"/>
                </a:lnTo>
                <a:lnTo>
                  <a:pt x="2348687" y="26819"/>
                </a:lnTo>
                <a:lnTo>
                  <a:pt x="2297425" y="19789"/>
                </a:lnTo>
                <a:lnTo>
                  <a:pt x="2245721" y="13801"/>
                </a:lnTo>
                <a:lnTo>
                  <a:pt x="2193593" y="8870"/>
                </a:lnTo>
                <a:lnTo>
                  <a:pt x="2141059" y="5011"/>
                </a:lnTo>
                <a:lnTo>
                  <a:pt x="2088137" y="2236"/>
                </a:lnTo>
                <a:lnTo>
                  <a:pt x="2034844" y="561"/>
                </a:lnTo>
                <a:lnTo>
                  <a:pt x="1981200" y="0"/>
                </a:lnTo>
                <a:close/>
              </a:path>
            </a:pathLst>
          </a:custGeom>
          <a:solidFill>
            <a:srgbClr val="00AFEF"/>
          </a:solidFill>
        </p:spPr>
        <p:txBody>
          <a:bodyPr wrap="square" lIns="0" tIns="0" rIns="0" bIns="0" rtlCol="0"/>
          <a:lstStyle/>
          <a:p>
            <a:endParaRPr/>
          </a:p>
        </p:txBody>
      </p:sp>
      <p:sp>
        <p:nvSpPr>
          <p:cNvPr id="6" name="object 6"/>
          <p:cNvSpPr/>
          <p:nvPr/>
        </p:nvSpPr>
        <p:spPr>
          <a:xfrm>
            <a:off x="4419600" y="3124200"/>
            <a:ext cx="3962400" cy="3124200"/>
          </a:xfrm>
          <a:custGeom>
            <a:avLst/>
            <a:gdLst/>
            <a:ahLst/>
            <a:cxnLst/>
            <a:rect l="l" t="t" r="r" b="b"/>
            <a:pathLst>
              <a:path w="3962400" h="3124200">
                <a:moveTo>
                  <a:pt x="1981200" y="3124200"/>
                </a:moveTo>
                <a:lnTo>
                  <a:pt x="2034844" y="3123638"/>
                </a:lnTo>
                <a:lnTo>
                  <a:pt x="2088137" y="3121963"/>
                </a:lnTo>
                <a:lnTo>
                  <a:pt x="2141059" y="3119188"/>
                </a:lnTo>
                <a:lnTo>
                  <a:pt x="2193593" y="3115329"/>
                </a:lnTo>
                <a:lnTo>
                  <a:pt x="2245721" y="3110398"/>
                </a:lnTo>
                <a:lnTo>
                  <a:pt x="2297425" y="3104410"/>
                </a:lnTo>
                <a:lnTo>
                  <a:pt x="2348687" y="3097380"/>
                </a:lnTo>
                <a:lnTo>
                  <a:pt x="2399489" y="3089321"/>
                </a:lnTo>
                <a:lnTo>
                  <a:pt x="2449813" y="3080248"/>
                </a:lnTo>
                <a:lnTo>
                  <a:pt x="2499641" y="3070174"/>
                </a:lnTo>
                <a:lnTo>
                  <a:pt x="2548956" y="3059114"/>
                </a:lnTo>
                <a:lnTo>
                  <a:pt x="2597738" y="3047083"/>
                </a:lnTo>
                <a:lnTo>
                  <a:pt x="2645971" y="3034094"/>
                </a:lnTo>
                <a:lnTo>
                  <a:pt x="2693636" y="3020161"/>
                </a:lnTo>
                <a:lnTo>
                  <a:pt x="2740715" y="3005299"/>
                </a:lnTo>
                <a:lnTo>
                  <a:pt x="2787190" y="2989522"/>
                </a:lnTo>
                <a:lnTo>
                  <a:pt x="2833044" y="2972844"/>
                </a:lnTo>
                <a:lnTo>
                  <a:pt x="2878258" y="2955279"/>
                </a:lnTo>
                <a:lnTo>
                  <a:pt x="2922815" y="2936841"/>
                </a:lnTo>
                <a:lnTo>
                  <a:pt x="2966696" y="2917545"/>
                </a:lnTo>
                <a:lnTo>
                  <a:pt x="3009883" y="2897404"/>
                </a:lnTo>
                <a:lnTo>
                  <a:pt x="3052359" y="2876433"/>
                </a:lnTo>
                <a:lnTo>
                  <a:pt x="3094105" y="2854646"/>
                </a:lnTo>
                <a:lnTo>
                  <a:pt x="3135104" y="2832058"/>
                </a:lnTo>
                <a:lnTo>
                  <a:pt x="3175337" y="2808682"/>
                </a:lnTo>
                <a:lnTo>
                  <a:pt x="3214787" y="2784532"/>
                </a:lnTo>
                <a:lnTo>
                  <a:pt x="3253436" y="2759623"/>
                </a:lnTo>
                <a:lnTo>
                  <a:pt x="3291265" y="2733969"/>
                </a:lnTo>
                <a:lnTo>
                  <a:pt x="3328258" y="2707583"/>
                </a:lnTo>
                <a:lnTo>
                  <a:pt x="3364394" y="2680481"/>
                </a:lnTo>
                <a:lnTo>
                  <a:pt x="3399658" y="2652677"/>
                </a:lnTo>
                <a:lnTo>
                  <a:pt x="3434030" y="2624184"/>
                </a:lnTo>
                <a:lnTo>
                  <a:pt x="3467494" y="2595016"/>
                </a:lnTo>
                <a:lnTo>
                  <a:pt x="3500030" y="2565189"/>
                </a:lnTo>
                <a:lnTo>
                  <a:pt x="3531621" y="2534716"/>
                </a:lnTo>
                <a:lnTo>
                  <a:pt x="3562249" y="2503610"/>
                </a:lnTo>
                <a:lnTo>
                  <a:pt x="3591896" y="2471888"/>
                </a:lnTo>
                <a:lnTo>
                  <a:pt x="3620544" y="2439561"/>
                </a:lnTo>
                <a:lnTo>
                  <a:pt x="3648175" y="2406646"/>
                </a:lnTo>
                <a:lnTo>
                  <a:pt x="3674771" y="2373155"/>
                </a:lnTo>
                <a:lnTo>
                  <a:pt x="3700314" y="2339104"/>
                </a:lnTo>
                <a:lnTo>
                  <a:pt x="3724786" y="2304505"/>
                </a:lnTo>
                <a:lnTo>
                  <a:pt x="3748170" y="2269374"/>
                </a:lnTo>
                <a:lnTo>
                  <a:pt x="3770446" y="2233725"/>
                </a:lnTo>
                <a:lnTo>
                  <a:pt x="3791598" y="2197571"/>
                </a:lnTo>
                <a:lnTo>
                  <a:pt x="3811608" y="2160928"/>
                </a:lnTo>
                <a:lnTo>
                  <a:pt x="3830456" y="2123808"/>
                </a:lnTo>
                <a:lnTo>
                  <a:pt x="3848126" y="2086227"/>
                </a:lnTo>
                <a:lnTo>
                  <a:pt x="3864599" y="2048198"/>
                </a:lnTo>
                <a:lnTo>
                  <a:pt x="3879858" y="2009736"/>
                </a:lnTo>
                <a:lnTo>
                  <a:pt x="3893884" y="1970854"/>
                </a:lnTo>
                <a:lnTo>
                  <a:pt x="3906659" y="1931568"/>
                </a:lnTo>
                <a:lnTo>
                  <a:pt x="3918166" y="1891890"/>
                </a:lnTo>
                <a:lnTo>
                  <a:pt x="3928387" y="1851836"/>
                </a:lnTo>
                <a:lnTo>
                  <a:pt x="3937303" y="1811419"/>
                </a:lnTo>
                <a:lnTo>
                  <a:pt x="3944896" y="1770654"/>
                </a:lnTo>
                <a:lnTo>
                  <a:pt x="3951149" y="1729555"/>
                </a:lnTo>
                <a:lnTo>
                  <a:pt x="3956044" y="1688136"/>
                </a:lnTo>
                <a:lnTo>
                  <a:pt x="3959563" y="1646411"/>
                </a:lnTo>
                <a:lnTo>
                  <a:pt x="3961687" y="1604394"/>
                </a:lnTo>
                <a:lnTo>
                  <a:pt x="3962400" y="1562100"/>
                </a:lnTo>
                <a:lnTo>
                  <a:pt x="3961687" y="1519805"/>
                </a:lnTo>
                <a:lnTo>
                  <a:pt x="3959563" y="1477788"/>
                </a:lnTo>
                <a:lnTo>
                  <a:pt x="3956044" y="1436063"/>
                </a:lnTo>
                <a:lnTo>
                  <a:pt x="3951149" y="1394644"/>
                </a:lnTo>
                <a:lnTo>
                  <a:pt x="3944896" y="1353545"/>
                </a:lnTo>
                <a:lnTo>
                  <a:pt x="3937303" y="1312780"/>
                </a:lnTo>
                <a:lnTo>
                  <a:pt x="3928387" y="1272363"/>
                </a:lnTo>
                <a:lnTo>
                  <a:pt x="3918166" y="1232309"/>
                </a:lnTo>
                <a:lnTo>
                  <a:pt x="3906659" y="1192631"/>
                </a:lnTo>
                <a:lnTo>
                  <a:pt x="3893884" y="1153345"/>
                </a:lnTo>
                <a:lnTo>
                  <a:pt x="3879858" y="1114463"/>
                </a:lnTo>
                <a:lnTo>
                  <a:pt x="3864599" y="1076001"/>
                </a:lnTo>
                <a:lnTo>
                  <a:pt x="3848126" y="1037972"/>
                </a:lnTo>
                <a:lnTo>
                  <a:pt x="3830456" y="1000391"/>
                </a:lnTo>
                <a:lnTo>
                  <a:pt x="3811608" y="963271"/>
                </a:lnTo>
                <a:lnTo>
                  <a:pt x="3791598" y="926628"/>
                </a:lnTo>
                <a:lnTo>
                  <a:pt x="3770446" y="890474"/>
                </a:lnTo>
                <a:lnTo>
                  <a:pt x="3748170" y="854825"/>
                </a:lnTo>
                <a:lnTo>
                  <a:pt x="3724786" y="819694"/>
                </a:lnTo>
                <a:lnTo>
                  <a:pt x="3700314" y="785095"/>
                </a:lnTo>
                <a:lnTo>
                  <a:pt x="3674771" y="751044"/>
                </a:lnTo>
                <a:lnTo>
                  <a:pt x="3648175" y="717553"/>
                </a:lnTo>
                <a:lnTo>
                  <a:pt x="3620544" y="684638"/>
                </a:lnTo>
                <a:lnTo>
                  <a:pt x="3591896" y="652311"/>
                </a:lnTo>
                <a:lnTo>
                  <a:pt x="3562249" y="620589"/>
                </a:lnTo>
                <a:lnTo>
                  <a:pt x="3531621" y="589483"/>
                </a:lnTo>
                <a:lnTo>
                  <a:pt x="3500030" y="559010"/>
                </a:lnTo>
                <a:lnTo>
                  <a:pt x="3467494" y="529183"/>
                </a:lnTo>
                <a:lnTo>
                  <a:pt x="3434030" y="500015"/>
                </a:lnTo>
                <a:lnTo>
                  <a:pt x="3399658" y="471522"/>
                </a:lnTo>
                <a:lnTo>
                  <a:pt x="3364394" y="443718"/>
                </a:lnTo>
                <a:lnTo>
                  <a:pt x="3328258" y="416616"/>
                </a:lnTo>
                <a:lnTo>
                  <a:pt x="3291265" y="390230"/>
                </a:lnTo>
                <a:lnTo>
                  <a:pt x="3253436" y="364576"/>
                </a:lnTo>
                <a:lnTo>
                  <a:pt x="3214787" y="339667"/>
                </a:lnTo>
                <a:lnTo>
                  <a:pt x="3175337" y="315517"/>
                </a:lnTo>
                <a:lnTo>
                  <a:pt x="3135104" y="292141"/>
                </a:lnTo>
                <a:lnTo>
                  <a:pt x="3094105" y="269553"/>
                </a:lnTo>
                <a:lnTo>
                  <a:pt x="3052359" y="247766"/>
                </a:lnTo>
                <a:lnTo>
                  <a:pt x="3009883" y="226795"/>
                </a:lnTo>
                <a:lnTo>
                  <a:pt x="2966696" y="206654"/>
                </a:lnTo>
                <a:lnTo>
                  <a:pt x="2922815" y="187358"/>
                </a:lnTo>
                <a:lnTo>
                  <a:pt x="2878258" y="168920"/>
                </a:lnTo>
                <a:lnTo>
                  <a:pt x="2833044" y="151355"/>
                </a:lnTo>
                <a:lnTo>
                  <a:pt x="2787190" y="134677"/>
                </a:lnTo>
                <a:lnTo>
                  <a:pt x="2740715" y="118900"/>
                </a:lnTo>
                <a:lnTo>
                  <a:pt x="2693636" y="104038"/>
                </a:lnTo>
                <a:lnTo>
                  <a:pt x="2645971" y="90105"/>
                </a:lnTo>
                <a:lnTo>
                  <a:pt x="2597738" y="77116"/>
                </a:lnTo>
                <a:lnTo>
                  <a:pt x="2548956" y="65085"/>
                </a:lnTo>
                <a:lnTo>
                  <a:pt x="2499641" y="54025"/>
                </a:lnTo>
                <a:lnTo>
                  <a:pt x="2449813" y="43951"/>
                </a:lnTo>
                <a:lnTo>
                  <a:pt x="2399489" y="34878"/>
                </a:lnTo>
                <a:lnTo>
                  <a:pt x="2348687" y="26819"/>
                </a:lnTo>
                <a:lnTo>
                  <a:pt x="2297425" y="19789"/>
                </a:lnTo>
                <a:lnTo>
                  <a:pt x="2245721" y="13801"/>
                </a:lnTo>
                <a:lnTo>
                  <a:pt x="2193593" y="8870"/>
                </a:lnTo>
                <a:lnTo>
                  <a:pt x="2141059" y="5011"/>
                </a:lnTo>
                <a:lnTo>
                  <a:pt x="2088137" y="2236"/>
                </a:lnTo>
                <a:lnTo>
                  <a:pt x="2034844" y="561"/>
                </a:lnTo>
                <a:lnTo>
                  <a:pt x="1981200" y="0"/>
                </a:lnTo>
                <a:lnTo>
                  <a:pt x="1927555" y="561"/>
                </a:lnTo>
                <a:lnTo>
                  <a:pt x="1874262" y="2236"/>
                </a:lnTo>
                <a:lnTo>
                  <a:pt x="1821340" y="5011"/>
                </a:lnTo>
                <a:lnTo>
                  <a:pt x="1768806" y="8870"/>
                </a:lnTo>
                <a:lnTo>
                  <a:pt x="1716678" y="13801"/>
                </a:lnTo>
                <a:lnTo>
                  <a:pt x="1664974" y="19789"/>
                </a:lnTo>
                <a:lnTo>
                  <a:pt x="1613712" y="26819"/>
                </a:lnTo>
                <a:lnTo>
                  <a:pt x="1562910" y="34878"/>
                </a:lnTo>
                <a:lnTo>
                  <a:pt x="1512586" y="43951"/>
                </a:lnTo>
                <a:lnTo>
                  <a:pt x="1462758" y="54025"/>
                </a:lnTo>
                <a:lnTo>
                  <a:pt x="1413443" y="65085"/>
                </a:lnTo>
                <a:lnTo>
                  <a:pt x="1364661" y="77116"/>
                </a:lnTo>
                <a:lnTo>
                  <a:pt x="1316428" y="90105"/>
                </a:lnTo>
                <a:lnTo>
                  <a:pt x="1268763" y="104038"/>
                </a:lnTo>
                <a:lnTo>
                  <a:pt x="1221684" y="118900"/>
                </a:lnTo>
                <a:lnTo>
                  <a:pt x="1175209" y="134677"/>
                </a:lnTo>
                <a:lnTo>
                  <a:pt x="1129355" y="151355"/>
                </a:lnTo>
                <a:lnTo>
                  <a:pt x="1084141" y="168920"/>
                </a:lnTo>
                <a:lnTo>
                  <a:pt x="1039584" y="187358"/>
                </a:lnTo>
                <a:lnTo>
                  <a:pt x="995703" y="206654"/>
                </a:lnTo>
                <a:lnTo>
                  <a:pt x="952516" y="226795"/>
                </a:lnTo>
                <a:lnTo>
                  <a:pt x="910040" y="247766"/>
                </a:lnTo>
                <a:lnTo>
                  <a:pt x="868294" y="269553"/>
                </a:lnTo>
                <a:lnTo>
                  <a:pt x="827295" y="292141"/>
                </a:lnTo>
                <a:lnTo>
                  <a:pt x="787062" y="315517"/>
                </a:lnTo>
                <a:lnTo>
                  <a:pt x="747612" y="339667"/>
                </a:lnTo>
                <a:lnTo>
                  <a:pt x="708963" y="364576"/>
                </a:lnTo>
                <a:lnTo>
                  <a:pt x="671134" y="390230"/>
                </a:lnTo>
                <a:lnTo>
                  <a:pt x="634141" y="416616"/>
                </a:lnTo>
                <a:lnTo>
                  <a:pt x="598005" y="443718"/>
                </a:lnTo>
                <a:lnTo>
                  <a:pt x="562741" y="471522"/>
                </a:lnTo>
                <a:lnTo>
                  <a:pt x="528369" y="500015"/>
                </a:lnTo>
                <a:lnTo>
                  <a:pt x="494905" y="529183"/>
                </a:lnTo>
                <a:lnTo>
                  <a:pt x="462369" y="559010"/>
                </a:lnTo>
                <a:lnTo>
                  <a:pt x="430778" y="589483"/>
                </a:lnTo>
                <a:lnTo>
                  <a:pt x="400150" y="620589"/>
                </a:lnTo>
                <a:lnTo>
                  <a:pt x="370503" y="652311"/>
                </a:lnTo>
                <a:lnTo>
                  <a:pt x="341855" y="684638"/>
                </a:lnTo>
                <a:lnTo>
                  <a:pt x="314224" y="717553"/>
                </a:lnTo>
                <a:lnTo>
                  <a:pt x="287628" y="751044"/>
                </a:lnTo>
                <a:lnTo>
                  <a:pt x="262085" y="785095"/>
                </a:lnTo>
                <a:lnTo>
                  <a:pt x="237613" y="819694"/>
                </a:lnTo>
                <a:lnTo>
                  <a:pt x="214229" y="854825"/>
                </a:lnTo>
                <a:lnTo>
                  <a:pt x="191953" y="890474"/>
                </a:lnTo>
                <a:lnTo>
                  <a:pt x="170801" y="926628"/>
                </a:lnTo>
                <a:lnTo>
                  <a:pt x="150791" y="963271"/>
                </a:lnTo>
                <a:lnTo>
                  <a:pt x="131943" y="1000391"/>
                </a:lnTo>
                <a:lnTo>
                  <a:pt x="114273" y="1037972"/>
                </a:lnTo>
                <a:lnTo>
                  <a:pt x="97800" y="1076001"/>
                </a:lnTo>
                <a:lnTo>
                  <a:pt x="82541" y="1114463"/>
                </a:lnTo>
                <a:lnTo>
                  <a:pt x="68515" y="1153345"/>
                </a:lnTo>
                <a:lnTo>
                  <a:pt x="55740" y="1192631"/>
                </a:lnTo>
                <a:lnTo>
                  <a:pt x="44233" y="1232309"/>
                </a:lnTo>
                <a:lnTo>
                  <a:pt x="34012" y="1272363"/>
                </a:lnTo>
                <a:lnTo>
                  <a:pt x="25096" y="1312780"/>
                </a:lnTo>
                <a:lnTo>
                  <a:pt x="17503" y="1353545"/>
                </a:lnTo>
                <a:lnTo>
                  <a:pt x="11250" y="1394644"/>
                </a:lnTo>
                <a:lnTo>
                  <a:pt x="6355" y="1436063"/>
                </a:lnTo>
                <a:lnTo>
                  <a:pt x="2836" y="1477788"/>
                </a:lnTo>
                <a:lnTo>
                  <a:pt x="712" y="1519805"/>
                </a:lnTo>
                <a:lnTo>
                  <a:pt x="0" y="1562100"/>
                </a:lnTo>
                <a:lnTo>
                  <a:pt x="923" y="1609820"/>
                </a:lnTo>
                <a:lnTo>
                  <a:pt x="3685" y="1657361"/>
                </a:lnTo>
                <a:lnTo>
                  <a:pt x="8268" y="1704693"/>
                </a:lnTo>
                <a:lnTo>
                  <a:pt x="14657" y="1751785"/>
                </a:lnTo>
                <a:lnTo>
                  <a:pt x="22836" y="1798607"/>
                </a:lnTo>
                <a:lnTo>
                  <a:pt x="32790" y="1845130"/>
                </a:lnTo>
                <a:lnTo>
                  <a:pt x="44502" y="1891323"/>
                </a:lnTo>
                <a:lnTo>
                  <a:pt x="57957" y="1937158"/>
                </a:lnTo>
                <a:lnTo>
                  <a:pt x="73140" y="1982603"/>
                </a:lnTo>
                <a:lnTo>
                  <a:pt x="90034" y="2027629"/>
                </a:lnTo>
                <a:lnTo>
                  <a:pt x="108624" y="2072206"/>
                </a:lnTo>
                <a:lnTo>
                  <a:pt x="128894" y="2116305"/>
                </a:lnTo>
                <a:lnTo>
                  <a:pt x="150828" y="2159895"/>
                </a:lnTo>
                <a:lnTo>
                  <a:pt x="174411" y="2202946"/>
                </a:lnTo>
                <a:lnTo>
                  <a:pt x="199626" y="2245429"/>
                </a:lnTo>
                <a:lnTo>
                  <a:pt x="226459" y="2287313"/>
                </a:lnTo>
                <a:lnTo>
                  <a:pt x="254893" y="2328570"/>
                </a:lnTo>
                <a:lnTo>
                  <a:pt x="284912" y="2369167"/>
                </a:lnTo>
                <a:lnTo>
                  <a:pt x="316502" y="2409077"/>
                </a:lnTo>
                <a:lnTo>
                  <a:pt x="349645" y="2448269"/>
                </a:lnTo>
                <a:lnTo>
                  <a:pt x="384327" y="2486713"/>
                </a:lnTo>
                <a:lnTo>
                  <a:pt x="420532" y="2524380"/>
                </a:lnTo>
                <a:lnTo>
                  <a:pt x="458244" y="2561238"/>
                </a:lnTo>
                <a:lnTo>
                  <a:pt x="497446" y="2597259"/>
                </a:lnTo>
                <a:lnTo>
                  <a:pt x="538125" y="2632413"/>
                </a:lnTo>
                <a:lnTo>
                  <a:pt x="580263" y="2666669"/>
                </a:lnTo>
                <a:lnTo>
                  <a:pt x="0" y="2666669"/>
                </a:lnTo>
                <a:lnTo>
                  <a:pt x="0" y="3124200"/>
                </a:lnTo>
                <a:lnTo>
                  <a:pt x="1981200" y="3124200"/>
                </a:lnTo>
                <a:close/>
              </a:path>
            </a:pathLst>
          </a:custGeom>
          <a:ln w="38100">
            <a:solidFill>
              <a:srgbClr val="78846A"/>
            </a:solidFill>
          </a:ln>
        </p:spPr>
        <p:txBody>
          <a:bodyPr wrap="square" lIns="0" tIns="0" rIns="0" bIns="0" rtlCol="0"/>
          <a:lstStyle/>
          <a:p>
            <a:endParaRPr/>
          </a:p>
        </p:txBody>
      </p:sp>
      <p:sp>
        <p:nvSpPr>
          <p:cNvPr id="7" name="object 7"/>
          <p:cNvSpPr txBox="1"/>
          <p:nvPr/>
        </p:nvSpPr>
        <p:spPr>
          <a:xfrm>
            <a:off x="535940" y="2310206"/>
            <a:ext cx="7112634" cy="306070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a:t>
            </a:r>
            <a:r>
              <a:rPr sz="2000" spc="-5" dirty="0">
                <a:solidFill>
                  <a:srgbClr val="0000CC"/>
                </a:solidFill>
                <a:latin typeface="Times New Roman"/>
                <a:cs typeface="Times New Roman"/>
              </a:rPr>
              <a:t>maxillary </a:t>
            </a:r>
            <a:r>
              <a:rPr sz="2000" dirty="0">
                <a:solidFill>
                  <a:srgbClr val="0000CC"/>
                </a:solidFill>
                <a:latin typeface="Times New Roman"/>
                <a:cs typeface="Times New Roman"/>
              </a:rPr>
              <a:t>canine is not</a:t>
            </a:r>
            <a:r>
              <a:rPr sz="2000" spc="-105" dirty="0">
                <a:solidFill>
                  <a:srgbClr val="0000CC"/>
                </a:solidFill>
                <a:latin typeface="Times New Roman"/>
                <a:cs typeface="Times New Roman"/>
              </a:rPr>
              <a:t> </a:t>
            </a:r>
            <a:r>
              <a:rPr sz="2000" dirty="0">
                <a:solidFill>
                  <a:srgbClr val="0000CC"/>
                </a:solidFill>
                <a:latin typeface="Times New Roman"/>
                <a:cs typeface="Times New Roman"/>
              </a:rPr>
              <a:t>palpable</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Localization </a:t>
            </a:r>
            <a:r>
              <a:rPr sz="2000" spc="-5" dirty="0">
                <a:solidFill>
                  <a:srgbClr val="0000CC"/>
                </a:solidFill>
                <a:latin typeface="Times New Roman"/>
                <a:cs typeface="Times New Roman"/>
              </a:rPr>
              <a:t>confirms </a:t>
            </a:r>
            <a:r>
              <a:rPr sz="2000" dirty="0">
                <a:solidFill>
                  <a:srgbClr val="0000CC"/>
                </a:solidFill>
                <a:latin typeface="Times New Roman"/>
                <a:cs typeface="Times New Roman"/>
              </a:rPr>
              <a:t>a </a:t>
            </a:r>
            <a:r>
              <a:rPr sz="2000" spc="-5" dirty="0">
                <a:solidFill>
                  <a:srgbClr val="0000CC"/>
                </a:solidFill>
                <a:latin typeface="Times New Roman"/>
                <a:cs typeface="Times New Roman"/>
              </a:rPr>
              <a:t>palatal</a:t>
            </a:r>
            <a:r>
              <a:rPr sz="2000" spc="-100" dirty="0">
                <a:solidFill>
                  <a:srgbClr val="0000CC"/>
                </a:solidFill>
                <a:latin typeface="Times New Roman"/>
                <a:cs typeface="Times New Roman"/>
              </a:rPr>
              <a:t> </a:t>
            </a:r>
            <a:r>
              <a:rPr sz="2000" dirty="0">
                <a:solidFill>
                  <a:srgbClr val="0000CC"/>
                </a:solidFill>
                <a:latin typeface="Times New Roman"/>
                <a:cs typeface="Times New Roman"/>
              </a:rPr>
              <a:t>position</a:t>
            </a:r>
            <a:endParaRPr sz="2000">
              <a:latin typeface="Times New Roman"/>
              <a:cs typeface="Times New Roman"/>
            </a:endParaRPr>
          </a:p>
          <a:p>
            <a:pPr>
              <a:lnSpc>
                <a:spcPct val="100000"/>
              </a:lnSpc>
            </a:pPr>
            <a:endParaRPr sz="2200">
              <a:latin typeface="Times New Roman"/>
              <a:cs typeface="Times New Roman"/>
            </a:endParaRPr>
          </a:p>
          <a:p>
            <a:pPr>
              <a:lnSpc>
                <a:spcPct val="100000"/>
              </a:lnSpc>
              <a:spcBef>
                <a:spcPts val="30"/>
              </a:spcBef>
            </a:pPr>
            <a:endParaRPr sz="1850">
              <a:latin typeface="Times New Roman"/>
              <a:cs typeface="Times New Roman"/>
            </a:endParaRPr>
          </a:p>
          <a:p>
            <a:pPr marL="4555490" marR="5080">
              <a:lnSpc>
                <a:spcPct val="100000"/>
              </a:lnSpc>
              <a:spcBef>
                <a:spcPts val="5"/>
              </a:spcBef>
            </a:pPr>
            <a:r>
              <a:rPr sz="1800" b="1" spc="20" dirty="0">
                <a:solidFill>
                  <a:srgbClr val="0000CC"/>
                </a:solidFill>
                <a:latin typeface="Times New Roman"/>
                <a:cs typeface="Times New Roman"/>
              </a:rPr>
              <a:t>If </a:t>
            </a:r>
            <a:r>
              <a:rPr sz="1800" b="1" spc="135" dirty="0">
                <a:solidFill>
                  <a:srgbClr val="0000CC"/>
                </a:solidFill>
                <a:latin typeface="Times New Roman"/>
                <a:cs typeface="Times New Roman"/>
              </a:rPr>
              <a:t>the </a:t>
            </a:r>
            <a:r>
              <a:rPr sz="1800" b="1" spc="110" dirty="0">
                <a:solidFill>
                  <a:srgbClr val="0000CC"/>
                </a:solidFill>
                <a:latin typeface="Times New Roman"/>
                <a:cs typeface="Times New Roman"/>
              </a:rPr>
              <a:t>canine </a:t>
            </a:r>
            <a:r>
              <a:rPr sz="1800" b="1" spc="125" dirty="0">
                <a:solidFill>
                  <a:srgbClr val="0000CC"/>
                </a:solidFill>
                <a:latin typeface="Times New Roman"/>
                <a:cs typeface="Times New Roman"/>
              </a:rPr>
              <a:t>position  </a:t>
            </a:r>
            <a:r>
              <a:rPr sz="1800" b="1" spc="140" dirty="0">
                <a:solidFill>
                  <a:srgbClr val="0000CC"/>
                </a:solidFill>
                <a:latin typeface="Times New Roman"/>
                <a:cs typeface="Times New Roman"/>
              </a:rPr>
              <a:t>does</a:t>
            </a:r>
            <a:r>
              <a:rPr sz="1800" b="1" spc="-100" dirty="0">
                <a:solidFill>
                  <a:srgbClr val="0000CC"/>
                </a:solidFill>
                <a:latin typeface="Times New Roman"/>
                <a:cs typeface="Times New Roman"/>
              </a:rPr>
              <a:t> </a:t>
            </a:r>
            <a:r>
              <a:rPr sz="1800" b="1" spc="140" dirty="0">
                <a:solidFill>
                  <a:srgbClr val="0000CC"/>
                </a:solidFill>
                <a:latin typeface="Times New Roman"/>
                <a:cs typeface="Times New Roman"/>
              </a:rPr>
              <a:t>not</a:t>
            </a:r>
            <a:r>
              <a:rPr sz="1800" b="1" spc="-100" dirty="0">
                <a:solidFill>
                  <a:srgbClr val="0000CC"/>
                </a:solidFill>
                <a:latin typeface="Times New Roman"/>
                <a:cs typeface="Times New Roman"/>
              </a:rPr>
              <a:t> </a:t>
            </a:r>
            <a:r>
              <a:rPr sz="1800" b="1" spc="90" dirty="0">
                <a:solidFill>
                  <a:srgbClr val="0000CC"/>
                </a:solidFill>
                <a:latin typeface="Times New Roman"/>
                <a:cs typeface="Times New Roman"/>
              </a:rPr>
              <a:t>improve</a:t>
            </a:r>
            <a:r>
              <a:rPr sz="1800" b="1" spc="-125" dirty="0">
                <a:solidFill>
                  <a:srgbClr val="0000CC"/>
                </a:solidFill>
                <a:latin typeface="Times New Roman"/>
                <a:cs typeface="Times New Roman"/>
              </a:rPr>
              <a:t> </a:t>
            </a:r>
            <a:r>
              <a:rPr sz="1800" b="1" spc="70" dirty="0">
                <a:solidFill>
                  <a:srgbClr val="0000CC"/>
                </a:solidFill>
                <a:latin typeface="Times New Roman"/>
                <a:cs typeface="Times New Roman"/>
              </a:rPr>
              <a:t>over</a:t>
            </a:r>
            <a:r>
              <a:rPr sz="1800" b="1" spc="-140" dirty="0">
                <a:solidFill>
                  <a:srgbClr val="0000CC"/>
                </a:solidFill>
                <a:latin typeface="Times New Roman"/>
                <a:cs typeface="Times New Roman"/>
              </a:rPr>
              <a:t> </a:t>
            </a:r>
            <a:r>
              <a:rPr sz="1800" b="1" spc="60" dirty="0">
                <a:solidFill>
                  <a:srgbClr val="0000CC"/>
                </a:solidFill>
                <a:latin typeface="Times New Roman"/>
                <a:cs typeface="Times New Roman"/>
              </a:rPr>
              <a:t>a  12-month </a:t>
            </a:r>
            <a:r>
              <a:rPr sz="1800" b="1" spc="95" dirty="0">
                <a:solidFill>
                  <a:srgbClr val="0000CC"/>
                </a:solidFill>
                <a:latin typeface="Times New Roman"/>
                <a:cs typeface="Times New Roman"/>
              </a:rPr>
              <a:t>period,  </a:t>
            </a:r>
            <a:r>
              <a:rPr sz="1800" b="1" spc="80" dirty="0">
                <a:solidFill>
                  <a:srgbClr val="0000CC"/>
                </a:solidFill>
                <a:latin typeface="Times New Roman"/>
                <a:cs typeface="Times New Roman"/>
              </a:rPr>
              <a:t>alternative </a:t>
            </a:r>
            <a:r>
              <a:rPr sz="1800" b="1" spc="105" dirty="0">
                <a:solidFill>
                  <a:srgbClr val="0000CC"/>
                </a:solidFill>
                <a:latin typeface="Times New Roman"/>
                <a:cs typeface="Times New Roman"/>
              </a:rPr>
              <a:t>treatment</a:t>
            </a:r>
            <a:r>
              <a:rPr sz="1800" b="1" spc="-295" dirty="0">
                <a:solidFill>
                  <a:srgbClr val="0000CC"/>
                </a:solidFill>
                <a:latin typeface="Times New Roman"/>
                <a:cs typeface="Times New Roman"/>
              </a:rPr>
              <a:t> </a:t>
            </a:r>
            <a:r>
              <a:rPr sz="1800" b="1" spc="105" dirty="0">
                <a:solidFill>
                  <a:srgbClr val="0000CC"/>
                </a:solidFill>
                <a:latin typeface="Times New Roman"/>
                <a:cs typeface="Times New Roman"/>
              </a:rPr>
              <a:t>is  </a:t>
            </a:r>
            <a:r>
              <a:rPr sz="1800" b="1" spc="100" dirty="0">
                <a:solidFill>
                  <a:srgbClr val="0000CC"/>
                </a:solidFill>
                <a:latin typeface="Times New Roman"/>
                <a:cs typeface="Times New Roman"/>
              </a:rPr>
              <a:t>indicated.</a:t>
            </a:r>
            <a:endParaRPr sz="1800">
              <a:latin typeface="Times New Roman"/>
              <a:cs typeface="Times New Roman"/>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494790"/>
            <a:ext cx="7922895" cy="4067175"/>
          </a:xfrm>
          <a:prstGeom prst="rect">
            <a:avLst/>
          </a:prstGeom>
        </p:spPr>
        <p:txBody>
          <a:bodyPr vert="horz" wrap="square" lIns="0" tIns="12700" rIns="0" bIns="0" rtlCol="0">
            <a:spAutoFit/>
          </a:bodyPr>
          <a:lstStyle/>
          <a:p>
            <a:pPr marL="287020" indent="-274320">
              <a:lnSpc>
                <a:spcPct val="100000"/>
              </a:lnSpc>
              <a:spcBef>
                <a:spcPts val="100"/>
              </a:spcBef>
              <a:buClr>
                <a:srgbClr val="F3A346"/>
              </a:buClr>
              <a:buSzPct val="83333"/>
              <a:buFont typeface="Arial"/>
              <a:buChar char=""/>
              <a:tabLst>
                <a:tab pos="286385" algn="l"/>
                <a:tab pos="287020" algn="l"/>
              </a:tabLst>
            </a:pPr>
            <a:r>
              <a:rPr sz="1800" dirty="0">
                <a:solidFill>
                  <a:srgbClr val="0000CC"/>
                </a:solidFill>
                <a:latin typeface="Times New Roman"/>
                <a:cs typeface="Times New Roman"/>
              </a:rPr>
              <a:t>If it </a:t>
            </a:r>
            <a:r>
              <a:rPr sz="1800" spc="-5" dirty="0">
                <a:solidFill>
                  <a:srgbClr val="0000CC"/>
                </a:solidFill>
                <a:latin typeface="Times New Roman"/>
                <a:cs typeface="Times New Roman"/>
              </a:rPr>
              <a:t>is </a:t>
            </a:r>
            <a:r>
              <a:rPr sz="1800" dirty="0">
                <a:solidFill>
                  <a:srgbClr val="0000CC"/>
                </a:solidFill>
                <a:latin typeface="Times New Roman"/>
                <a:cs typeface="Times New Roman"/>
              </a:rPr>
              <a:t>ankylosed and cannot be</a:t>
            </a:r>
            <a:r>
              <a:rPr sz="1800" spc="-50" dirty="0">
                <a:solidFill>
                  <a:srgbClr val="0000CC"/>
                </a:solidFill>
                <a:latin typeface="Times New Roman"/>
                <a:cs typeface="Times New Roman"/>
              </a:rPr>
              <a:t> </a:t>
            </a:r>
            <a:r>
              <a:rPr sz="1800" dirty="0">
                <a:solidFill>
                  <a:srgbClr val="0000CC"/>
                </a:solidFill>
                <a:latin typeface="Times New Roman"/>
                <a:cs typeface="Times New Roman"/>
              </a:rPr>
              <a:t>transplanted.</a:t>
            </a:r>
            <a:endParaRPr sz="1800">
              <a:latin typeface="Times New Roman"/>
              <a:cs typeface="Times New Roman"/>
            </a:endParaRPr>
          </a:p>
          <a:p>
            <a:pPr>
              <a:lnSpc>
                <a:spcPct val="100000"/>
              </a:lnSpc>
              <a:spcBef>
                <a:spcPts val="20"/>
              </a:spcBef>
              <a:buClr>
                <a:srgbClr val="F3A346"/>
              </a:buClr>
              <a:buFont typeface="Arial"/>
              <a:buChar char=""/>
            </a:pPr>
            <a:endParaRPr sz="2150">
              <a:latin typeface="Times New Roman"/>
              <a:cs typeface="Times New Roman"/>
            </a:endParaRPr>
          </a:p>
          <a:p>
            <a:pPr marL="287020" indent="-274320">
              <a:lnSpc>
                <a:spcPct val="100000"/>
              </a:lnSpc>
              <a:buClr>
                <a:srgbClr val="F3A346"/>
              </a:buClr>
              <a:buSzPct val="83333"/>
              <a:buFont typeface="Arial"/>
              <a:buChar char=""/>
              <a:tabLst>
                <a:tab pos="286385" algn="l"/>
                <a:tab pos="287020" algn="l"/>
              </a:tabLst>
            </a:pPr>
            <a:r>
              <a:rPr sz="1800" dirty="0">
                <a:solidFill>
                  <a:srgbClr val="0000CC"/>
                </a:solidFill>
                <a:latin typeface="Times New Roman"/>
                <a:cs typeface="Times New Roman"/>
              </a:rPr>
              <a:t>If it </a:t>
            </a:r>
            <a:r>
              <a:rPr sz="1800" spc="-5" dirty="0">
                <a:solidFill>
                  <a:srgbClr val="0000CC"/>
                </a:solidFill>
                <a:latin typeface="Times New Roman"/>
                <a:cs typeface="Times New Roman"/>
              </a:rPr>
              <a:t>is undergoing </a:t>
            </a:r>
            <a:r>
              <a:rPr sz="1800" dirty="0">
                <a:solidFill>
                  <a:srgbClr val="0000CC"/>
                </a:solidFill>
                <a:latin typeface="Times New Roman"/>
                <a:cs typeface="Times New Roman"/>
              </a:rPr>
              <a:t>external or internal root</a:t>
            </a:r>
            <a:r>
              <a:rPr sz="1800" spc="-45" dirty="0">
                <a:solidFill>
                  <a:srgbClr val="0000CC"/>
                </a:solidFill>
                <a:latin typeface="Times New Roman"/>
                <a:cs typeface="Times New Roman"/>
              </a:rPr>
              <a:t> </a:t>
            </a:r>
            <a:r>
              <a:rPr sz="1800" dirty="0">
                <a:solidFill>
                  <a:srgbClr val="0000CC"/>
                </a:solidFill>
                <a:latin typeface="Times New Roman"/>
                <a:cs typeface="Times New Roman"/>
              </a:rPr>
              <a:t>resorption.</a:t>
            </a:r>
            <a:endParaRPr sz="1800">
              <a:latin typeface="Times New Roman"/>
              <a:cs typeface="Times New Roman"/>
            </a:endParaRPr>
          </a:p>
          <a:p>
            <a:pPr>
              <a:lnSpc>
                <a:spcPct val="100000"/>
              </a:lnSpc>
              <a:spcBef>
                <a:spcPts val="30"/>
              </a:spcBef>
              <a:buClr>
                <a:srgbClr val="F3A346"/>
              </a:buClr>
              <a:buFont typeface="Arial"/>
              <a:buChar char=""/>
            </a:pPr>
            <a:endParaRPr sz="2150">
              <a:latin typeface="Times New Roman"/>
              <a:cs typeface="Times New Roman"/>
            </a:endParaRPr>
          </a:p>
          <a:p>
            <a:pPr marL="287020" indent="-274320">
              <a:lnSpc>
                <a:spcPct val="100000"/>
              </a:lnSpc>
              <a:buClr>
                <a:srgbClr val="F3A346"/>
              </a:buClr>
              <a:buSzPct val="83333"/>
              <a:buFont typeface="Arial"/>
              <a:buChar char=""/>
              <a:tabLst>
                <a:tab pos="286385" algn="l"/>
                <a:tab pos="287020" algn="l"/>
              </a:tabLst>
            </a:pPr>
            <a:r>
              <a:rPr sz="1800" dirty="0">
                <a:solidFill>
                  <a:srgbClr val="0000CC"/>
                </a:solidFill>
                <a:latin typeface="Times New Roman"/>
                <a:cs typeface="Times New Roman"/>
              </a:rPr>
              <a:t>If its root </a:t>
            </a:r>
            <a:r>
              <a:rPr sz="1800" spc="-5" dirty="0">
                <a:solidFill>
                  <a:srgbClr val="0000CC"/>
                </a:solidFill>
                <a:latin typeface="Times New Roman"/>
                <a:cs typeface="Times New Roman"/>
              </a:rPr>
              <a:t>is </a:t>
            </a:r>
            <a:r>
              <a:rPr sz="1800" dirty="0">
                <a:solidFill>
                  <a:srgbClr val="0000CC"/>
                </a:solidFill>
                <a:latin typeface="Times New Roman"/>
                <a:cs typeface="Times New Roman"/>
              </a:rPr>
              <a:t>severely</a:t>
            </a:r>
            <a:r>
              <a:rPr sz="1800" spc="-45" dirty="0">
                <a:solidFill>
                  <a:srgbClr val="0000CC"/>
                </a:solidFill>
                <a:latin typeface="Times New Roman"/>
                <a:cs typeface="Times New Roman"/>
              </a:rPr>
              <a:t> </a:t>
            </a:r>
            <a:r>
              <a:rPr sz="1800" dirty="0">
                <a:solidFill>
                  <a:srgbClr val="0000CC"/>
                </a:solidFill>
                <a:latin typeface="Times New Roman"/>
                <a:cs typeface="Times New Roman"/>
              </a:rPr>
              <a:t>dilacerated.</a:t>
            </a:r>
            <a:endParaRPr sz="1800">
              <a:latin typeface="Times New Roman"/>
              <a:cs typeface="Times New Roman"/>
            </a:endParaRPr>
          </a:p>
          <a:p>
            <a:pPr>
              <a:lnSpc>
                <a:spcPct val="100000"/>
              </a:lnSpc>
              <a:spcBef>
                <a:spcPts val="50"/>
              </a:spcBef>
              <a:buClr>
                <a:srgbClr val="F3A346"/>
              </a:buClr>
              <a:buFont typeface="Arial"/>
              <a:buChar char=""/>
            </a:pPr>
            <a:endParaRPr sz="2500">
              <a:latin typeface="Times New Roman"/>
              <a:cs typeface="Times New Roman"/>
            </a:endParaRPr>
          </a:p>
          <a:p>
            <a:pPr marL="287020" marR="5080" indent="-274320">
              <a:lnSpc>
                <a:spcPct val="80000"/>
              </a:lnSpc>
              <a:buClr>
                <a:srgbClr val="F3A346"/>
              </a:buClr>
              <a:buSzPct val="83333"/>
              <a:buFont typeface="Arial"/>
              <a:buChar char=""/>
              <a:tabLst>
                <a:tab pos="286385" algn="l"/>
                <a:tab pos="287020" algn="l"/>
              </a:tabLst>
            </a:pPr>
            <a:r>
              <a:rPr sz="1800" dirty="0">
                <a:solidFill>
                  <a:srgbClr val="0000CC"/>
                </a:solidFill>
                <a:latin typeface="Times New Roman"/>
                <a:cs typeface="Times New Roman"/>
              </a:rPr>
              <a:t>If the impaction </a:t>
            </a:r>
            <a:r>
              <a:rPr sz="1800" spc="-5" dirty="0">
                <a:solidFill>
                  <a:srgbClr val="0000CC"/>
                </a:solidFill>
                <a:latin typeface="Times New Roman"/>
                <a:cs typeface="Times New Roman"/>
              </a:rPr>
              <a:t>is </a:t>
            </a:r>
            <a:r>
              <a:rPr sz="1800" dirty="0">
                <a:solidFill>
                  <a:srgbClr val="0000CC"/>
                </a:solidFill>
                <a:latin typeface="Times New Roman"/>
                <a:cs typeface="Times New Roman"/>
              </a:rPr>
              <a:t>severe ,e.g., the canine </a:t>
            </a:r>
            <a:r>
              <a:rPr sz="1800" spc="-5" dirty="0">
                <a:solidFill>
                  <a:srgbClr val="0000CC"/>
                </a:solidFill>
                <a:latin typeface="Times New Roman"/>
                <a:cs typeface="Times New Roman"/>
              </a:rPr>
              <a:t>is </a:t>
            </a:r>
            <a:r>
              <a:rPr sz="1800" dirty="0">
                <a:solidFill>
                  <a:srgbClr val="0000CC"/>
                </a:solidFill>
                <a:latin typeface="Times New Roman"/>
                <a:cs typeface="Times New Roman"/>
              </a:rPr>
              <a:t>lodged between the roots of the</a:t>
            </a:r>
            <a:r>
              <a:rPr sz="1800" spc="-160" dirty="0">
                <a:solidFill>
                  <a:srgbClr val="0000CC"/>
                </a:solidFill>
                <a:latin typeface="Times New Roman"/>
                <a:cs typeface="Times New Roman"/>
              </a:rPr>
              <a:t> </a:t>
            </a:r>
            <a:r>
              <a:rPr sz="1800" dirty="0">
                <a:solidFill>
                  <a:srgbClr val="0000CC"/>
                </a:solidFill>
                <a:latin typeface="Times New Roman"/>
                <a:cs typeface="Times New Roman"/>
              </a:rPr>
              <a:t>central  and lateral</a:t>
            </a:r>
            <a:r>
              <a:rPr sz="1800" spc="-35" dirty="0">
                <a:solidFill>
                  <a:srgbClr val="0000CC"/>
                </a:solidFill>
                <a:latin typeface="Times New Roman"/>
                <a:cs typeface="Times New Roman"/>
              </a:rPr>
              <a:t> </a:t>
            </a:r>
            <a:r>
              <a:rPr sz="1800" dirty="0">
                <a:solidFill>
                  <a:srgbClr val="0000CC"/>
                </a:solidFill>
                <a:latin typeface="Times New Roman"/>
                <a:cs typeface="Times New Roman"/>
              </a:rPr>
              <a:t>incisors.</a:t>
            </a:r>
            <a:endParaRPr sz="1800">
              <a:latin typeface="Times New Roman"/>
              <a:cs typeface="Times New Roman"/>
            </a:endParaRPr>
          </a:p>
          <a:p>
            <a:pPr>
              <a:lnSpc>
                <a:spcPct val="100000"/>
              </a:lnSpc>
              <a:spcBef>
                <a:spcPts val="25"/>
              </a:spcBef>
              <a:buClr>
                <a:srgbClr val="F3A346"/>
              </a:buClr>
              <a:buFont typeface="Arial"/>
              <a:buChar char=""/>
            </a:pPr>
            <a:endParaRPr sz="2150">
              <a:latin typeface="Times New Roman"/>
              <a:cs typeface="Times New Roman"/>
            </a:endParaRPr>
          </a:p>
          <a:p>
            <a:pPr marL="287020" indent="-274320">
              <a:lnSpc>
                <a:spcPct val="100000"/>
              </a:lnSpc>
              <a:spcBef>
                <a:spcPts val="5"/>
              </a:spcBef>
              <a:buClr>
                <a:srgbClr val="F3A346"/>
              </a:buClr>
              <a:buSzPct val="83333"/>
              <a:buFont typeface="Arial"/>
              <a:buChar char=""/>
              <a:tabLst>
                <a:tab pos="286385" algn="l"/>
                <a:tab pos="287020" algn="l"/>
              </a:tabLst>
            </a:pPr>
            <a:r>
              <a:rPr sz="1800" dirty="0">
                <a:solidFill>
                  <a:srgbClr val="0000CC"/>
                </a:solidFill>
                <a:latin typeface="Times New Roman"/>
                <a:cs typeface="Times New Roman"/>
              </a:rPr>
              <a:t>If the occlusion </a:t>
            </a:r>
            <a:r>
              <a:rPr sz="1800" spc="-5" dirty="0">
                <a:solidFill>
                  <a:srgbClr val="0000CC"/>
                </a:solidFill>
                <a:latin typeface="Times New Roman"/>
                <a:cs typeface="Times New Roman"/>
              </a:rPr>
              <a:t>is </a:t>
            </a:r>
            <a:r>
              <a:rPr sz="1800" dirty="0">
                <a:solidFill>
                  <a:srgbClr val="0000CC"/>
                </a:solidFill>
                <a:latin typeface="Times New Roman"/>
                <a:cs typeface="Times New Roman"/>
              </a:rPr>
              <a:t>acceptable, with the </a:t>
            </a:r>
            <a:r>
              <a:rPr sz="1800" spc="-5" dirty="0">
                <a:solidFill>
                  <a:srgbClr val="0000CC"/>
                </a:solidFill>
                <a:latin typeface="Times New Roman"/>
                <a:cs typeface="Times New Roman"/>
              </a:rPr>
              <a:t>first </a:t>
            </a:r>
            <a:r>
              <a:rPr sz="1800" dirty="0">
                <a:solidFill>
                  <a:srgbClr val="0000CC"/>
                </a:solidFill>
                <a:latin typeface="Times New Roman"/>
                <a:cs typeface="Times New Roman"/>
              </a:rPr>
              <a:t>premolar in the </a:t>
            </a:r>
            <a:r>
              <a:rPr sz="1800" spc="-5" dirty="0">
                <a:solidFill>
                  <a:srgbClr val="0000CC"/>
                </a:solidFill>
                <a:latin typeface="Times New Roman"/>
                <a:cs typeface="Times New Roman"/>
              </a:rPr>
              <a:t>position </a:t>
            </a:r>
            <a:r>
              <a:rPr sz="1800" dirty="0">
                <a:solidFill>
                  <a:srgbClr val="0000CC"/>
                </a:solidFill>
                <a:latin typeface="Times New Roman"/>
                <a:cs typeface="Times New Roman"/>
              </a:rPr>
              <a:t>of the</a:t>
            </a:r>
            <a:r>
              <a:rPr sz="1800" spc="-60" dirty="0">
                <a:solidFill>
                  <a:srgbClr val="0000CC"/>
                </a:solidFill>
                <a:latin typeface="Times New Roman"/>
                <a:cs typeface="Times New Roman"/>
              </a:rPr>
              <a:t> </a:t>
            </a:r>
            <a:r>
              <a:rPr sz="1800" dirty="0">
                <a:solidFill>
                  <a:srgbClr val="0000CC"/>
                </a:solidFill>
                <a:latin typeface="Times New Roman"/>
                <a:cs typeface="Times New Roman"/>
              </a:rPr>
              <a:t>canine.</a:t>
            </a:r>
            <a:endParaRPr sz="1800">
              <a:latin typeface="Times New Roman"/>
              <a:cs typeface="Times New Roman"/>
            </a:endParaRPr>
          </a:p>
          <a:p>
            <a:pPr>
              <a:lnSpc>
                <a:spcPct val="100000"/>
              </a:lnSpc>
              <a:spcBef>
                <a:spcPts val="20"/>
              </a:spcBef>
              <a:buClr>
                <a:srgbClr val="F3A346"/>
              </a:buClr>
              <a:buFont typeface="Arial"/>
              <a:buChar char=""/>
            </a:pPr>
            <a:endParaRPr sz="2150">
              <a:latin typeface="Times New Roman"/>
              <a:cs typeface="Times New Roman"/>
            </a:endParaRPr>
          </a:p>
          <a:p>
            <a:pPr marL="287020" indent="-274320">
              <a:lnSpc>
                <a:spcPct val="100000"/>
              </a:lnSpc>
              <a:buClr>
                <a:srgbClr val="F3A346"/>
              </a:buClr>
              <a:buSzPct val="83333"/>
              <a:buFont typeface="Arial"/>
              <a:buChar char=""/>
              <a:tabLst>
                <a:tab pos="286385" algn="l"/>
                <a:tab pos="287020" algn="l"/>
              </a:tabLst>
            </a:pPr>
            <a:r>
              <a:rPr sz="1800" dirty="0">
                <a:solidFill>
                  <a:srgbClr val="0000CC"/>
                </a:solidFill>
                <a:latin typeface="Times New Roman"/>
                <a:cs typeface="Times New Roman"/>
              </a:rPr>
              <a:t>If there are pathologic changes (e.g., cystic </a:t>
            </a:r>
            <a:r>
              <a:rPr sz="1800" spc="-5" dirty="0">
                <a:solidFill>
                  <a:srgbClr val="0000CC"/>
                </a:solidFill>
                <a:latin typeface="Times New Roman"/>
                <a:cs typeface="Times New Roman"/>
              </a:rPr>
              <a:t>formation,</a:t>
            </a:r>
            <a:r>
              <a:rPr sz="1800" spc="-130" dirty="0">
                <a:solidFill>
                  <a:srgbClr val="0000CC"/>
                </a:solidFill>
                <a:latin typeface="Times New Roman"/>
                <a:cs typeface="Times New Roman"/>
              </a:rPr>
              <a:t> </a:t>
            </a:r>
            <a:r>
              <a:rPr sz="1800" dirty="0">
                <a:solidFill>
                  <a:srgbClr val="0000CC"/>
                </a:solidFill>
                <a:latin typeface="Times New Roman"/>
                <a:cs typeface="Times New Roman"/>
              </a:rPr>
              <a:t>infection)</a:t>
            </a:r>
            <a:endParaRPr sz="1800">
              <a:latin typeface="Times New Roman"/>
              <a:cs typeface="Times New Roman"/>
            </a:endParaRPr>
          </a:p>
          <a:p>
            <a:pPr>
              <a:lnSpc>
                <a:spcPct val="100000"/>
              </a:lnSpc>
              <a:spcBef>
                <a:spcPts val="15"/>
              </a:spcBef>
              <a:buClr>
                <a:srgbClr val="F3A346"/>
              </a:buClr>
              <a:buFont typeface="Arial"/>
              <a:buChar char=""/>
            </a:pPr>
            <a:endParaRPr sz="2150">
              <a:latin typeface="Times New Roman"/>
              <a:cs typeface="Times New Roman"/>
            </a:endParaRPr>
          </a:p>
          <a:p>
            <a:pPr marL="287020" indent="-274320">
              <a:lnSpc>
                <a:spcPct val="100000"/>
              </a:lnSpc>
              <a:buClr>
                <a:srgbClr val="F3A346"/>
              </a:buClr>
              <a:buSzPct val="83333"/>
              <a:buFont typeface="Arial"/>
              <a:buChar char=""/>
              <a:tabLst>
                <a:tab pos="286385" algn="l"/>
                <a:tab pos="287020" algn="l"/>
              </a:tabLst>
            </a:pPr>
            <a:r>
              <a:rPr sz="1800" dirty="0">
                <a:solidFill>
                  <a:srgbClr val="0000CC"/>
                </a:solidFill>
                <a:latin typeface="Times New Roman"/>
                <a:cs typeface="Times New Roman"/>
              </a:rPr>
              <a:t>If the patient does not </a:t>
            </a:r>
            <a:r>
              <a:rPr sz="1800" spc="-5" dirty="0">
                <a:solidFill>
                  <a:srgbClr val="0000CC"/>
                </a:solidFill>
                <a:latin typeface="Times New Roman"/>
                <a:cs typeface="Times New Roman"/>
              </a:rPr>
              <a:t>desire </a:t>
            </a:r>
            <a:r>
              <a:rPr sz="1800" dirty="0">
                <a:solidFill>
                  <a:srgbClr val="0000CC"/>
                </a:solidFill>
                <a:latin typeface="Times New Roman"/>
                <a:cs typeface="Times New Roman"/>
              </a:rPr>
              <a:t>orthodontic</a:t>
            </a:r>
            <a:r>
              <a:rPr sz="1800" spc="-65" dirty="0">
                <a:solidFill>
                  <a:srgbClr val="0000CC"/>
                </a:solidFill>
                <a:latin typeface="Times New Roman"/>
                <a:cs typeface="Times New Roman"/>
              </a:rPr>
              <a:t> </a:t>
            </a:r>
            <a:r>
              <a:rPr sz="1800" dirty="0">
                <a:solidFill>
                  <a:srgbClr val="0000CC"/>
                </a:solidFill>
                <a:latin typeface="Times New Roman"/>
                <a:cs typeface="Times New Roman"/>
              </a:rPr>
              <a:t>treatment.</a:t>
            </a:r>
            <a:endParaRPr sz="1800">
              <a:latin typeface="Times New Roman"/>
              <a:cs typeface="Times New Roman"/>
            </a:endParaRPr>
          </a:p>
        </p:txBody>
      </p:sp>
      <p:sp>
        <p:nvSpPr>
          <p:cNvPr id="3" name="object 3"/>
          <p:cNvSpPr/>
          <p:nvPr/>
        </p:nvSpPr>
        <p:spPr>
          <a:xfrm>
            <a:off x="724522" y="503173"/>
            <a:ext cx="7770634" cy="4347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09955" y="220979"/>
            <a:ext cx="8374380" cy="7254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162800" y="1371600"/>
            <a:ext cx="1428750" cy="1905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325627"/>
            <a:ext cx="2329180" cy="422275"/>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FFFF00"/>
                </a:solidFill>
                <a:latin typeface="Times New Roman"/>
                <a:cs typeface="Times New Roman"/>
              </a:rPr>
              <a:t>FLAP</a:t>
            </a:r>
            <a:r>
              <a:rPr sz="2600" b="1" spc="-229" dirty="0">
                <a:solidFill>
                  <a:srgbClr val="FFFF00"/>
                </a:solidFill>
                <a:latin typeface="Times New Roman"/>
                <a:cs typeface="Times New Roman"/>
              </a:rPr>
              <a:t> </a:t>
            </a:r>
            <a:r>
              <a:rPr sz="2600" b="1" dirty="0">
                <a:solidFill>
                  <a:srgbClr val="FFFF00"/>
                </a:solidFill>
                <a:latin typeface="Times New Roman"/>
                <a:cs typeface="Times New Roman"/>
              </a:rPr>
              <a:t>DESIGN:</a:t>
            </a:r>
            <a:endParaRPr sz="2600">
              <a:latin typeface="Times New Roman"/>
              <a:cs typeface="Times New Roman"/>
            </a:endParaRPr>
          </a:p>
        </p:txBody>
      </p:sp>
      <p:sp>
        <p:nvSpPr>
          <p:cNvPr id="3" name="object 3"/>
          <p:cNvSpPr txBox="1"/>
          <p:nvPr/>
        </p:nvSpPr>
        <p:spPr>
          <a:xfrm>
            <a:off x="535940" y="801370"/>
            <a:ext cx="2723515"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canine is located</a:t>
            </a:r>
            <a:r>
              <a:rPr sz="2000" spc="-140" dirty="0">
                <a:solidFill>
                  <a:srgbClr val="0000CC"/>
                </a:solidFill>
                <a:latin typeface="Times New Roman"/>
                <a:cs typeface="Times New Roman"/>
              </a:rPr>
              <a:t> </a:t>
            </a:r>
            <a:r>
              <a:rPr sz="2000" dirty="0">
                <a:solidFill>
                  <a:srgbClr val="0000CC"/>
                </a:solidFill>
                <a:latin typeface="Times New Roman"/>
                <a:cs typeface="Times New Roman"/>
              </a:rPr>
              <a:t>buccally-</a:t>
            </a:r>
            <a:endParaRPr sz="2000">
              <a:latin typeface="Times New Roman"/>
              <a:cs typeface="Times New Roman"/>
            </a:endParaRPr>
          </a:p>
        </p:txBody>
      </p:sp>
      <p:sp>
        <p:nvSpPr>
          <p:cNvPr id="4" name="object 4"/>
          <p:cNvSpPr txBox="1"/>
          <p:nvPr/>
        </p:nvSpPr>
        <p:spPr>
          <a:xfrm>
            <a:off x="3851275" y="801370"/>
            <a:ext cx="1543050"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Angulated</a:t>
            </a:r>
            <a:r>
              <a:rPr sz="2000" spc="-95" dirty="0">
                <a:solidFill>
                  <a:srgbClr val="0000CC"/>
                </a:solidFill>
                <a:latin typeface="Times New Roman"/>
                <a:cs typeface="Times New Roman"/>
              </a:rPr>
              <a:t> </a:t>
            </a:r>
            <a:r>
              <a:rPr sz="2000" dirty="0">
                <a:solidFill>
                  <a:srgbClr val="0000CC"/>
                </a:solidFill>
                <a:latin typeface="Times New Roman"/>
                <a:cs typeface="Times New Roman"/>
              </a:rPr>
              <a:t>flap</a:t>
            </a:r>
            <a:endParaRPr sz="2000">
              <a:latin typeface="Times New Roman"/>
              <a:cs typeface="Times New Roman"/>
            </a:endParaRPr>
          </a:p>
        </p:txBody>
      </p:sp>
      <p:sp>
        <p:nvSpPr>
          <p:cNvPr id="5" name="object 5"/>
          <p:cNvSpPr txBox="1"/>
          <p:nvPr/>
        </p:nvSpPr>
        <p:spPr>
          <a:xfrm>
            <a:off x="535940" y="3849700"/>
            <a:ext cx="28073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canine is high </a:t>
            </a:r>
            <a:r>
              <a:rPr sz="2000" spc="5" dirty="0">
                <a:solidFill>
                  <a:srgbClr val="0000CC"/>
                </a:solidFill>
                <a:latin typeface="Times New Roman"/>
                <a:cs typeface="Times New Roman"/>
              </a:rPr>
              <a:t>&amp; </a:t>
            </a:r>
            <a:r>
              <a:rPr sz="2000" dirty="0">
                <a:solidFill>
                  <a:srgbClr val="0000CC"/>
                </a:solidFill>
                <a:latin typeface="Times New Roman"/>
                <a:cs typeface="Times New Roman"/>
              </a:rPr>
              <a:t>buccally</a:t>
            </a:r>
            <a:r>
              <a:rPr sz="2000" spc="-165"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p:txBody>
      </p:sp>
      <p:sp>
        <p:nvSpPr>
          <p:cNvPr id="6" name="object 6"/>
          <p:cNvSpPr txBox="1"/>
          <p:nvPr/>
        </p:nvSpPr>
        <p:spPr>
          <a:xfrm>
            <a:off x="4078351" y="3849700"/>
            <a:ext cx="1527175" cy="3314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0000CC"/>
                </a:solidFill>
                <a:latin typeface="Times New Roman"/>
                <a:cs typeface="Times New Roman"/>
              </a:rPr>
              <a:t>Semilunar</a:t>
            </a:r>
            <a:r>
              <a:rPr sz="2000" spc="-65" dirty="0">
                <a:solidFill>
                  <a:srgbClr val="0000CC"/>
                </a:solidFill>
                <a:latin typeface="Times New Roman"/>
                <a:cs typeface="Times New Roman"/>
              </a:rPr>
              <a:t> </a:t>
            </a:r>
            <a:r>
              <a:rPr sz="2000" dirty="0">
                <a:solidFill>
                  <a:srgbClr val="0000CC"/>
                </a:solidFill>
                <a:latin typeface="Times New Roman"/>
                <a:cs typeface="Times New Roman"/>
              </a:rPr>
              <a:t>flap</a:t>
            </a:r>
            <a:endParaRPr sz="2000">
              <a:latin typeface="Times New Roman"/>
              <a:cs typeface="Times New Roman"/>
            </a:endParaRPr>
          </a:p>
        </p:txBody>
      </p:sp>
      <p:sp>
        <p:nvSpPr>
          <p:cNvPr id="7" name="object 7"/>
          <p:cNvSpPr/>
          <p:nvPr/>
        </p:nvSpPr>
        <p:spPr>
          <a:xfrm>
            <a:off x="4038600" y="1148461"/>
            <a:ext cx="2105025" cy="228053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4038600" y="4272026"/>
            <a:ext cx="2133600" cy="22240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76276"/>
            <a:ext cx="3529965" cy="330835"/>
          </a:xfrm>
          <a:prstGeom prst="rect">
            <a:avLst/>
          </a:prstGeom>
        </p:spPr>
        <p:txBody>
          <a:bodyPr vert="horz" wrap="square" lIns="0" tIns="12700" rIns="0" bIns="0" rtlCol="0">
            <a:spAutoFit/>
          </a:bodyPr>
          <a:lstStyle/>
          <a:p>
            <a:pPr marL="12700">
              <a:lnSpc>
                <a:spcPct val="100000"/>
              </a:lnSpc>
              <a:spcBef>
                <a:spcPts val="100"/>
              </a:spcBef>
              <a:tabLst>
                <a:tab pos="286385" algn="l"/>
              </a:tabLst>
            </a:pPr>
            <a:r>
              <a:rPr sz="1700" spc="-445" dirty="0">
                <a:solidFill>
                  <a:srgbClr val="F3A346"/>
                </a:solidFill>
                <a:latin typeface="Arial"/>
                <a:cs typeface="Arial"/>
              </a:rPr>
              <a:t>	</a:t>
            </a:r>
            <a:r>
              <a:rPr dirty="0"/>
              <a:t>If the </a:t>
            </a:r>
            <a:r>
              <a:rPr spc="-5" dirty="0"/>
              <a:t>impacted </a:t>
            </a:r>
            <a:r>
              <a:rPr dirty="0"/>
              <a:t>canine is</a:t>
            </a:r>
            <a:r>
              <a:rPr spc="-130" dirty="0"/>
              <a:t> </a:t>
            </a:r>
            <a:r>
              <a:rPr dirty="0"/>
              <a:t>palatal</a:t>
            </a:r>
            <a:endParaRPr sz="1700">
              <a:latin typeface="Arial"/>
              <a:cs typeface="Arial"/>
            </a:endParaRPr>
          </a:p>
        </p:txBody>
      </p:sp>
      <p:sp>
        <p:nvSpPr>
          <p:cNvPr id="3" name="object 3"/>
          <p:cNvSpPr txBox="1"/>
          <p:nvPr/>
        </p:nvSpPr>
        <p:spPr>
          <a:xfrm>
            <a:off x="535940" y="2462911"/>
            <a:ext cx="7651115" cy="635635"/>
          </a:xfrm>
          <a:prstGeom prst="rect">
            <a:avLst/>
          </a:prstGeom>
        </p:spPr>
        <p:txBody>
          <a:bodyPr vert="horz" wrap="square" lIns="0" tIns="13335" rIns="0" bIns="0" rtlCol="0">
            <a:spAutoFit/>
          </a:bodyPr>
          <a:lstStyle/>
          <a:p>
            <a:pPr marL="286385" marR="5080" indent="-274320">
              <a:lnSpc>
                <a:spcPct val="100000"/>
              </a:lnSpc>
              <a:spcBef>
                <a:spcPts val="105"/>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If the both </a:t>
            </a:r>
            <a:r>
              <a:rPr sz="2000" spc="-5" dirty="0">
                <a:solidFill>
                  <a:srgbClr val="0000CC"/>
                </a:solidFill>
                <a:latin typeface="Times New Roman"/>
                <a:cs typeface="Times New Roman"/>
              </a:rPr>
              <a:t>maxillary </a:t>
            </a:r>
            <a:r>
              <a:rPr sz="2000" dirty="0">
                <a:solidFill>
                  <a:srgbClr val="0000CC"/>
                </a:solidFill>
                <a:latin typeface="Times New Roman"/>
                <a:cs typeface="Times New Roman"/>
              </a:rPr>
              <a:t>canines are </a:t>
            </a:r>
            <a:r>
              <a:rPr sz="2000" spc="-5" dirty="0">
                <a:solidFill>
                  <a:srgbClr val="0000CC"/>
                </a:solidFill>
                <a:latin typeface="Times New Roman"/>
                <a:cs typeface="Times New Roman"/>
              </a:rPr>
              <a:t>impaced </a:t>
            </a:r>
            <a:r>
              <a:rPr sz="2000" dirty="0">
                <a:solidFill>
                  <a:srgbClr val="0000CC"/>
                </a:solidFill>
                <a:latin typeface="Times New Roman"/>
                <a:cs typeface="Times New Roman"/>
              </a:rPr>
              <a:t>&amp; planned to remove in</a:t>
            </a:r>
            <a:r>
              <a:rPr sz="2000" spc="-160" dirty="0">
                <a:solidFill>
                  <a:srgbClr val="0000CC"/>
                </a:solidFill>
                <a:latin typeface="Times New Roman"/>
                <a:cs typeface="Times New Roman"/>
              </a:rPr>
              <a:t> </a:t>
            </a:r>
            <a:r>
              <a:rPr sz="2000" dirty="0">
                <a:solidFill>
                  <a:srgbClr val="0000CC"/>
                </a:solidFill>
                <a:latin typeface="Times New Roman"/>
                <a:cs typeface="Times New Roman"/>
              </a:rPr>
              <a:t>single  </a:t>
            </a:r>
            <a:r>
              <a:rPr sz="2000" spc="-5" dirty="0">
                <a:solidFill>
                  <a:srgbClr val="0000CC"/>
                </a:solidFill>
                <a:latin typeface="Times New Roman"/>
                <a:cs typeface="Times New Roman"/>
              </a:rPr>
              <a:t>sitting</a:t>
            </a:r>
            <a:endParaRPr sz="2000">
              <a:latin typeface="Times New Roman"/>
              <a:cs typeface="Times New Roman"/>
            </a:endParaRPr>
          </a:p>
        </p:txBody>
      </p:sp>
      <p:sp>
        <p:nvSpPr>
          <p:cNvPr id="4" name="object 4"/>
          <p:cNvSpPr txBox="1"/>
          <p:nvPr/>
        </p:nvSpPr>
        <p:spPr>
          <a:xfrm>
            <a:off x="535940" y="5359370"/>
            <a:ext cx="6283960" cy="788035"/>
          </a:xfrm>
          <a:prstGeom prst="rect">
            <a:avLst/>
          </a:prstGeom>
        </p:spPr>
        <p:txBody>
          <a:bodyPr vert="horz" wrap="square" lIns="0" tIns="88900" rIns="0" bIns="0" rtlCol="0">
            <a:spAutoFit/>
          </a:bodyPr>
          <a:lstStyle/>
          <a:p>
            <a:pPr marL="12700">
              <a:lnSpc>
                <a:spcPct val="100000"/>
              </a:lnSpc>
              <a:spcBef>
                <a:spcPts val="700"/>
              </a:spcBef>
              <a:tabLst>
                <a:tab pos="286385" algn="l"/>
              </a:tabLst>
            </a:pPr>
            <a:r>
              <a:rPr sz="1700" spc="-440" dirty="0">
                <a:solidFill>
                  <a:srgbClr val="F3A346"/>
                </a:solidFill>
                <a:latin typeface="Arial"/>
                <a:cs typeface="Arial"/>
              </a:rPr>
              <a:t>	</a:t>
            </a:r>
            <a:r>
              <a:rPr sz="2000" dirty="0">
                <a:solidFill>
                  <a:srgbClr val="0000CC"/>
                </a:solidFill>
                <a:latin typeface="Times New Roman"/>
                <a:cs typeface="Times New Roman"/>
              </a:rPr>
              <a:t>positioned transversely in the</a:t>
            </a:r>
            <a:r>
              <a:rPr sz="2000" spc="-145" dirty="0">
                <a:solidFill>
                  <a:srgbClr val="0000CC"/>
                </a:solidFill>
                <a:latin typeface="Times New Roman"/>
                <a:cs typeface="Times New Roman"/>
              </a:rPr>
              <a:t> </a:t>
            </a:r>
            <a:r>
              <a:rPr sz="2000" dirty="0">
                <a:solidFill>
                  <a:srgbClr val="0000CC"/>
                </a:solidFill>
                <a:latin typeface="Times New Roman"/>
                <a:cs typeface="Times New Roman"/>
              </a:rPr>
              <a:t>alveolus</a:t>
            </a:r>
            <a:endParaRPr sz="2000">
              <a:latin typeface="Times New Roman"/>
              <a:cs typeface="Times New Roman"/>
            </a:endParaRPr>
          </a:p>
          <a:p>
            <a:pPr marL="327660">
              <a:lnSpc>
                <a:spcPct val="100000"/>
              </a:lnSpc>
              <a:spcBef>
                <a:spcPts val="600"/>
              </a:spcBef>
            </a:pPr>
            <a:r>
              <a:rPr sz="2000" dirty="0">
                <a:solidFill>
                  <a:srgbClr val="0000CC"/>
                </a:solidFill>
                <a:latin typeface="Times New Roman"/>
                <a:cs typeface="Times New Roman"/>
              </a:rPr>
              <a:t>require mucoperiosteal flaps on the palatal and </a:t>
            </a:r>
            <a:r>
              <a:rPr sz="2000" spc="-5" dirty="0">
                <a:solidFill>
                  <a:srgbClr val="0000CC"/>
                </a:solidFill>
                <a:latin typeface="Times New Roman"/>
                <a:cs typeface="Times New Roman"/>
              </a:rPr>
              <a:t>labial</a:t>
            </a:r>
            <a:r>
              <a:rPr sz="2000" spc="-180" dirty="0">
                <a:solidFill>
                  <a:srgbClr val="0000CC"/>
                </a:solidFill>
                <a:latin typeface="Times New Roman"/>
                <a:cs typeface="Times New Roman"/>
              </a:rPr>
              <a:t> </a:t>
            </a:r>
            <a:r>
              <a:rPr sz="2000" dirty="0">
                <a:solidFill>
                  <a:srgbClr val="0000CC"/>
                </a:solidFill>
                <a:latin typeface="Times New Roman"/>
                <a:cs typeface="Times New Roman"/>
              </a:rPr>
              <a:t>sides</a:t>
            </a:r>
            <a:endParaRPr sz="2000">
              <a:latin typeface="Times New Roman"/>
              <a:cs typeface="Times New Roman"/>
            </a:endParaRPr>
          </a:p>
        </p:txBody>
      </p:sp>
      <p:sp>
        <p:nvSpPr>
          <p:cNvPr id="5" name="object 5"/>
          <p:cNvSpPr/>
          <p:nvPr/>
        </p:nvSpPr>
        <p:spPr>
          <a:xfrm>
            <a:off x="5410200" y="381000"/>
            <a:ext cx="2514600" cy="19812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344414" y="2971800"/>
            <a:ext cx="2580386" cy="1828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31747" y="1301750"/>
            <a:ext cx="6088253" cy="304165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729742"/>
            <a:ext cx="7906384" cy="5088890"/>
          </a:xfrm>
          <a:prstGeom prst="rect">
            <a:avLst/>
          </a:prstGeom>
        </p:spPr>
        <p:txBody>
          <a:bodyPr vert="horz" wrap="square" lIns="0" tIns="12065" rIns="0" bIns="0" rtlCol="0">
            <a:spAutoFit/>
          </a:bodyPr>
          <a:lstStyle/>
          <a:p>
            <a:pPr marL="12700">
              <a:lnSpc>
                <a:spcPct val="100000"/>
              </a:lnSpc>
              <a:spcBef>
                <a:spcPts val="95"/>
              </a:spcBef>
            </a:pPr>
            <a:r>
              <a:rPr sz="1900" spc="-5" dirty="0">
                <a:solidFill>
                  <a:srgbClr val="0000CC"/>
                </a:solidFill>
                <a:latin typeface="Times New Roman"/>
                <a:cs typeface="Times New Roman"/>
              </a:rPr>
              <a:t>Inadequate space in the dental arch for eruption – </a:t>
            </a:r>
            <a:r>
              <a:rPr sz="1900" spc="-5" dirty="0">
                <a:latin typeface="Times New Roman"/>
                <a:cs typeface="Times New Roman"/>
              </a:rPr>
              <a:t>Crowding, supernumerary</a:t>
            </a:r>
            <a:r>
              <a:rPr sz="1900" spc="150" dirty="0">
                <a:latin typeface="Times New Roman"/>
                <a:cs typeface="Times New Roman"/>
              </a:rPr>
              <a:t> </a:t>
            </a:r>
            <a:r>
              <a:rPr sz="1900" spc="-5" dirty="0">
                <a:latin typeface="Times New Roman"/>
                <a:cs typeface="Times New Roman"/>
              </a:rPr>
              <a:t>teeth</a:t>
            </a:r>
            <a:endParaRPr sz="1900">
              <a:latin typeface="Times New Roman"/>
              <a:cs typeface="Times New Roman"/>
            </a:endParaRPr>
          </a:p>
          <a:p>
            <a:pPr>
              <a:lnSpc>
                <a:spcPct val="100000"/>
              </a:lnSpc>
              <a:spcBef>
                <a:spcPts val="35"/>
              </a:spcBef>
            </a:pPr>
            <a:endParaRPr sz="2200">
              <a:latin typeface="Times New Roman"/>
              <a:cs typeface="Times New Roman"/>
            </a:endParaRPr>
          </a:p>
          <a:p>
            <a:pPr marL="12700">
              <a:lnSpc>
                <a:spcPct val="100000"/>
              </a:lnSpc>
              <a:spcBef>
                <a:spcPts val="5"/>
              </a:spcBef>
            </a:pPr>
            <a:r>
              <a:rPr sz="1900" spc="-5" dirty="0">
                <a:solidFill>
                  <a:srgbClr val="0000CC"/>
                </a:solidFill>
                <a:latin typeface="Times New Roman"/>
                <a:cs typeface="Times New Roman"/>
              </a:rPr>
              <a:t>Inclination – </a:t>
            </a:r>
            <a:r>
              <a:rPr sz="1900" spc="-5" dirty="0">
                <a:latin typeface="Times New Roman"/>
                <a:cs typeface="Times New Roman"/>
              </a:rPr>
              <a:t>Failure to upright from </a:t>
            </a:r>
            <a:r>
              <a:rPr sz="1900" spc="-10" dirty="0">
                <a:latin typeface="Times New Roman"/>
                <a:cs typeface="Times New Roman"/>
              </a:rPr>
              <a:t>mesial</a:t>
            </a:r>
            <a:r>
              <a:rPr sz="1900" spc="60" dirty="0">
                <a:latin typeface="Times New Roman"/>
                <a:cs typeface="Times New Roman"/>
              </a:rPr>
              <a:t> </a:t>
            </a:r>
            <a:r>
              <a:rPr sz="1900" spc="-5" dirty="0">
                <a:latin typeface="Times New Roman"/>
                <a:cs typeface="Times New Roman"/>
              </a:rPr>
              <a:t>inclination</a:t>
            </a:r>
            <a:endParaRPr sz="1900">
              <a:latin typeface="Times New Roman"/>
              <a:cs typeface="Times New Roman"/>
            </a:endParaRPr>
          </a:p>
          <a:p>
            <a:pPr>
              <a:lnSpc>
                <a:spcPct val="100000"/>
              </a:lnSpc>
              <a:spcBef>
                <a:spcPts val="30"/>
              </a:spcBef>
            </a:pPr>
            <a:endParaRPr sz="2600">
              <a:latin typeface="Times New Roman"/>
              <a:cs typeface="Times New Roman"/>
            </a:endParaRPr>
          </a:p>
          <a:p>
            <a:pPr marL="286385" marR="81280" indent="-274320">
              <a:lnSpc>
                <a:spcPct val="80100"/>
              </a:lnSpc>
            </a:pPr>
            <a:r>
              <a:rPr sz="1900" spc="-5" dirty="0">
                <a:solidFill>
                  <a:srgbClr val="0000CC"/>
                </a:solidFill>
                <a:latin typeface="Times New Roman"/>
                <a:cs typeface="Times New Roman"/>
              </a:rPr>
              <a:t>Obstruction of tooth eruption – </a:t>
            </a:r>
            <a:r>
              <a:rPr sz="1900" spc="-5" dirty="0">
                <a:latin typeface="Times New Roman"/>
                <a:cs typeface="Times New Roman"/>
              </a:rPr>
              <a:t>Irregularity in position &amp; presence of an adjacent  tooth , Density of the overlying &amp; surrounding bone , Cysts &amp; tumours,  Odontomes, Supernumerary</a:t>
            </a:r>
            <a:r>
              <a:rPr sz="1900" spc="55" dirty="0">
                <a:latin typeface="Times New Roman"/>
                <a:cs typeface="Times New Roman"/>
              </a:rPr>
              <a:t> </a:t>
            </a:r>
            <a:r>
              <a:rPr sz="1900" spc="-5" dirty="0">
                <a:latin typeface="Times New Roman"/>
                <a:cs typeface="Times New Roman"/>
              </a:rPr>
              <a:t>teeth</a:t>
            </a:r>
            <a:endParaRPr sz="1900">
              <a:latin typeface="Times New Roman"/>
              <a:cs typeface="Times New Roman"/>
            </a:endParaRPr>
          </a:p>
          <a:p>
            <a:pPr marL="12700" marR="3571240">
              <a:lnSpc>
                <a:spcPts val="4850"/>
              </a:lnSpc>
              <a:spcBef>
                <a:spcPts val="590"/>
              </a:spcBef>
            </a:pPr>
            <a:r>
              <a:rPr sz="1900" spc="-5" dirty="0">
                <a:solidFill>
                  <a:srgbClr val="0000CC"/>
                </a:solidFill>
                <a:latin typeface="Times New Roman"/>
                <a:cs typeface="Times New Roman"/>
              </a:rPr>
              <a:t>Nonabsorbing, over retained deciduous teeth  Ankylosis of primary or permanent teeth  Dilaceration of</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roots(trauma)</a:t>
            </a:r>
            <a:endParaRPr sz="1900">
              <a:latin typeface="Times New Roman"/>
              <a:cs typeface="Times New Roman"/>
            </a:endParaRPr>
          </a:p>
          <a:p>
            <a:pPr>
              <a:lnSpc>
                <a:spcPct val="100000"/>
              </a:lnSpc>
              <a:spcBef>
                <a:spcPts val="20"/>
              </a:spcBef>
            </a:pPr>
            <a:endParaRPr sz="1700">
              <a:latin typeface="Times New Roman"/>
              <a:cs typeface="Times New Roman"/>
            </a:endParaRPr>
          </a:p>
          <a:p>
            <a:pPr marL="12700">
              <a:lnSpc>
                <a:spcPct val="100000"/>
              </a:lnSpc>
            </a:pPr>
            <a:r>
              <a:rPr sz="1900" spc="-5" dirty="0">
                <a:solidFill>
                  <a:srgbClr val="0000CC"/>
                </a:solidFill>
                <a:latin typeface="Times New Roman"/>
                <a:cs typeface="Times New Roman"/>
              </a:rPr>
              <a:t>Ectopic position of tooth</a:t>
            </a:r>
            <a:r>
              <a:rPr sz="1900" spc="-30" dirty="0">
                <a:solidFill>
                  <a:srgbClr val="0000CC"/>
                </a:solidFill>
                <a:latin typeface="Times New Roman"/>
                <a:cs typeface="Times New Roman"/>
              </a:rPr>
              <a:t> </a:t>
            </a:r>
            <a:r>
              <a:rPr sz="1900" spc="-5" dirty="0">
                <a:solidFill>
                  <a:srgbClr val="0000CC"/>
                </a:solidFill>
                <a:latin typeface="Times New Roman"/>
                <a:cs typeface="Times New Roman"/>
              </a:rPr>
              <a:t>bud</a:t>
            </a:r>
            <a:endParaRPr sz="1900">
              <a:latin typeface="Times New Roman"/>
              <a:cs typeface="Times New Roman"/>
            </a:endParaRPr>
          </a:p>
          <a:p>
            <a:pPr>
              <a:lnSpc>
                <a:spcPct val="100000"/>
              </a:lnSpc>
              <a:spcBef>
                <a:spcPts val="40"/>
              </a:spcBef>
            </a:pPr>
            <a:endParaRPr sz="2200">
              <a:latin typeface="Times New Roman"/>
              <a:cs typeface="Times New Roman"/>
            </a:endParaRPr>
          </a:p>
          <a:p>
            <a:pPr marL="12700">
              <a:lnSpc>
                <a:spcPct val="100000"/>
              </a:lnSpc>
            </a:pPr>
            <a:r>
              <a:rPr sz="1900" spc="-5" dirty="0">
                <a:solidFill>
                  <a:srgbClr val="0000CC"/>
                </a:solidFill>
                <a:latin typeface="Times New Roman"/>
                <a:cs typeface="Times New Roman"/>
              </a:rPr>
              <a:t>Non absorbing alveolar</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bone</a:t>
            </a:r>
            <a:endParaRPr sz="1900">
              <a:latin typeface="Times New Roman"/>
              <a:cs typeface="Times New Roman"/>
            </a:endParaRPr>
          </a:p>
        </p:txBody>
      </p:sp>
      <p:sp>
        <p:nvSpPr>
          <p:cNvPr id="3" name="object 3"/>
          <p:cNvSpPr/>
          <p:nvPr/>
        </p:nvSpPr>
        <p:spPr>
          <a:xfrm>
            <a:off x="2840608" y="268477"/>
            <a:ext cx="3261232" cy="2849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89276" y="30480"/>
            <a:ext cx="3759708"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464919"/>
            <a:ext cx="7612380" cy="4293870"/>
          </a:xfrm>
          <a:prstGeom prst="rect">
            <a:avLst/>
          </a:prstGeom>
        </p:spPr>
        <p:txBody>
          <a:bodyPr vert="horz" wrap="square" lIns="0" tIns="88900" rIns="0" bIns="0" rtlCol="0">
            <a:spAutoFit/>
          </a:bodyPr>
          <a:lstStyle/>
          <a:p>
            <a:pPr marL="12700">
              <a:lnSpc>
                <a:spcPct val="100000"/>
              </a:lnSpc>
              <a:spcBef>
                <a:spcPts val="700"/>
              </a:spcBef>
            </a:pPr>
            <a:r>
              <a:rPr sz="2000" spc="-90" dirty="0">
                <a:latin typeface="Times New Roman"/>
                <a:cs typeface="Times New Roman"/>
              </a:rPr>
              <a:t>3</a:t>
            </a:r>
            <a:r>
              <a:rPr sz="2000" spc="-15" dirty="0">
                <a:latin typeface="Times New Roman"/>
                <a:cs typeface="Times New Roman"/>
              </a:rPr>
              <a:t> </a:t>
            </a:r>
            <a:r>
              <a:rPr sz="2000" spc="110" dirty="0">
                <a:latin typeface="Times New Roman"/>
                <a:cs typeface="Times New Roman"/>
              </a:rPr>
              <a:t>methods</a:t>
            </a:r>
            <a:endParaRPr sz="2000">
              <a:latin typeface="Times New Roman"/>
              <a:cs typeface="Times New Roman"/>
            </a:endParaRPr>
          </a:p>
          <a:p>
            <a:pPr marL="287020" indent="-137160">
              <a:lnSpc>
                <a:spcPct val="100000"/>
              </a:lnSpc>
              <a:spcBef>
                <a:spcPts val="600"/>
              </a:spcBef>
              <a:buAutoNum type="arabicParenBoth"/>
              <a:tabLst>
                <a:tab pos="473709" algn="l"/>
              </a:tabLst>
            </a:pPr>
            <a:r>
              <a:rPr sz="2000" spc="105" dirty="0">
                <a:solidFill>
                  <a:srgbClr val="0000CC"/>
                </a:solidFill>
                <a:latin typeface="Times New Roman"/>
                <a:cs typeface="Times New Roman"/>
              </a:rPr>
              <a:t>open </a:t>
            </a:r>
            <a:r>
              <a:rPr sz="2000" spc="50" dirty="0">
                <a:solidFill>
                  <a:srgbClr val="0000CC"/>
                </a:solidFill>
                <a:latin typeface="Times New Roman"/>
                <a:cs typeface="Times New Roman"/>
              </a:rPr>
              <a:t>surgical</a:t>
            </a:r>
            <a:r>
              <a:rPr sz="2000" spc="-330" dirty="0">
                <a:solidFill>
                  <a:srgbClr val="0000CC"/>
                </a:solidFill>
                <a:latin typeface="Times New Roman"/>
                <a:cs typeface="Times New Roman"/>
              </a:rPr>
              <a:t> </a:t>
            </a:r>
            <a:r>
              <a:rPr sz="2000" spc="65" dirty="0">
                <a:solidFill>
                  <a:srgbClr val="0000CC"/>
                </a:solidFill>
                <a:latin typeface="Times New Roman"/>
                <a:cs typeface="Times New Roman"/>
              </a:rPr>
              <a:t>exposure</a:t>
            </a:r>
            <a:endParaRPr sz="2000">
              <a:latin typeface="Times New Roman"/>
              <a:cs typeface="Times New Roman"/>
            </a:endParaRPr>
          </a:p>
          <a:p>
            <a:pPr>
              <a:lnSpc>
                <a:spcPct val="100000"/>
              </a:lnSpc>
              <a:buClr>
                <a:srgbClr val="0000CC"/>
              </a:buClr>
              <a:buFont typeface="Times New Roman"/>
              <a:buAutoNum type="arabicParenBoth"/>
            </a:pPr>
            <a:endParaRPr sz="2000">
              <a:latin typeface="Times New Roman"/>
              <a:cs typeface="Times New Roman"/>
            </a:endParaRPr>
          </a:p>
          <a:p>
            <a:pPr marL="287020" marR="814069" indent="-274320">
              <a:lnSpc>
                <a:spcPct val="100000"/>
              </a:lnSpc>
              <a:spcBef>
                <a:spcPts val="1300"/>
              </a:spcBef>
              <a:buAutoNum type="arabicParenBoth"/>
              <a:tabLst>
                <a:tab pos="381635" algn="l"/>
              </a:tabLst>
            </a:pPr>
            <a:r>
              <a:rPr sz="2000" spc="50" dirty="0">
                <a:solidFill>
                  <a:srgbClr val="0000CC"/>
                </a:solidFill>
                <a:latin typeface="Times New Roman"/>
                <a:cs typeface="Times New Roman"/>
              </a:rPr>
              <a:t>surgical</a:t>
            </a:r>
            <a:r>
              <a:rPr sz="2000" spc="-90" dirty="0">
                <a:solidFill>
                  <a:srgbClr val="0000CC"/>
                </a:solidFill>
                <a:latin typeface="Times New Roman"/>
                <a:cs typeface="Times New Roman"/>
              </a:rPr>
              <a:t> </a:t>
            </a:r>
            <a:r>
              <a:rPr sz="2000" spc="65" dirty="0">
                <a:solidFill>
                  <a:srgbClr val="0000CC"/>
                </a:solidFill>
                <a:latin typeface="Times New Roman"/>
                <a:cs typeface="Times New Roman"/>
              </a:rPr>
              <a:t>exposure</a:t>
            </a:r>
            <a:r>
              <a:rPr sz="2000" spc="-100" dirty="0">
                <a:solidFill>
                  <a:srgbClr val="0000CC"/>
                </a:solidFill>
                <a:latin typeface="Times New Roman"/>
                <a:cs typeface="Times New Roman"/>
              </a:rPr>
              <a:t> </a:t>
            </a:r>
            <a:r>
              <a:rPr sz="2000" spc="80" dirty="0">
                <a:solidFill>
                  <a:srgbClr val="0000CC"/>
                </a:solidFill>
                <a:latin typeface="Times New Roman"/>
                <a:cs typeface="Times New Roman"/>
              </a:rPr>
              <a:t>with</a:t>
            </a:r>
            <a:r>
              <a:rPr sz="2000" spc="-80" dirty="0">
                <a:solidFill>
                  <a:srgbClr val="0000CC"/>
                </a:solidFill>
                <a:latin typeface="Times New Roman"/>
                <a:cs typeface="Times New Roman"/>
              </a:rPr>
              <a:t> </a:t>
            </a:r>
            <a:r>
              <a:rPr sz="2000" spc="65" dirty="0">
                <a:solidFill>
                  <a:srgbClr val="0000CC"/>
                </a:solidFill>
                <a:latin typeface="Times New Roman"/>
                <a:cs typeface="Times New Roman"/>
              </a:rPr>
              <a:t>packing</a:t>
            </a:r>
            <a:r>
              <a:rPr sz="2000" spc="-40" dirty="0">
                <a:solidFill>
                  <a:srgbClr val="0000CC"/>
                </a:solidFill>
                <a:latin typeface="Times New Roman"/>
                <a:cs typeface="Times New Roman"/>
              </a:rPr>
              <a:t> </a:t>
            </a:r>
            <a:r>
              <a:rPr sz="2000" spc="125" dirty="0">
                <a:solidFill>
                  <a:srgbClr val="0000CC"/>
                </a:solidFill>
                <a:latin typeface="Times New Roman"/>
                <a:cs typeface="Times New Roman"/>
              </a:rPr>
              <a:t>and</a:t>
            </a:r>
            <a:r>
              <a:rPr sz="2000" spc="-65" dirty="0">
                <a:solidFill>
                  <a:srgbClr val="0000CC"/>
                </a:solidFill>
                <a:latin typeface="Times New Roman"/>
                <a:cs typeface="Times New Roman"/>
              </a:rPr>
              <a:t> </a:t>
            </a:r>
            <a:r>
              <a:rPr sz="2000" spc="50" dirty="0">
                <a:solidFill>
                  <a:srgbClr val="0000CC"/>
                </a:solidFill>
                <a:latin typeface="Times New Roman"/>
                <a:cs typeface="Times New Roman"/>
              </a:rPr>
              <a:t>delayed</a:t>
            </a:r>
            <a:r>
              <a:rPr sz="2000" dirty="0">
                <a:solidFill>
                  <a:srgbClr val="0000CC"/>
                </a:solidFill>
                <a:latin typeface="Times New Roman"/>
                <a:cs typeface="Times New Roman"/>
              </a:rPr>
              <a:t> </a:t>
            </a:r>
            <a:r>
              <a:rPr sz="2000" spc="95" dirty="0">
                <a:solidFill>
                  <a:srgbClr val="0000CC"/>
                </a:solidFill>
                <a:latin typeface="Times New Roman"/>
                <a:cs typeface="Times New Roman"/>
              </a:rPr>
              <a:t>bonding</a:t>
            </a:r>
            <a:r>
              <a:rPr sz="2000" spc="-90" dirty="0">
                <a:solidFill>
                  <a:srgbClr val="0000CC"/>
                </a:solidFill>
                <a:latin typeface="Times New Roman"/>
                <a:cs typeface="Times New Roman"/>
              </a:rPr>
              <a:t> </a:t>
            </a:r>
            <a:r>
              <a:rPr sz="2000" spc="15" dirty="0">
                <a:solidFill>
                  <a:srgbClr val="0000CC"/>
                </a:solidFill>
                <a:latin typeface="Times New Roman"/>
                <a:cs typeface="Times New Roman"/>
              </a:rPr>
              <a:t>of</a:t>
            </a:r>
            <a:r>
              <a:rPr sz="2000" spc="20" dirty="0">
                <a:solidFill>
                  <a:srgbClr val="0000CC"/>
                </a:solidFill>
                <a:latin typeface="Times New Roman"/>
                <a:cs typeface="Times New Roman"/>
              </a:rPr>
              <a:t> </a:t>
            </a:r>
            <a:r>
              <a:rPr sz="2000" spc="120" dirty="0">
                <a:solidFill>
                  <a:srgbClr val="0000CC"/>
                </a:solidFill>
                <a:latin typeface="Times New Roman"/>
                <a:cs typeface="Times New Roman"/>
              </a:rPr>
              <a:t>the  </a:t>
            </a:r>
            <a:r>
              <a:rPr sz="2000" spc="100" dirty="0">
                <a:solidFill>
                  <a:srgbClr val="0000CC"/>
                </a:solidFill>
                <a:latin typeface="Times New Roman"/>
                <a:cs typeface="Times New Roman"/>
              </a:rPr>
              <a:t>orthodontic</a:t>
            </a:r>
            <a:r>
              <a:rPr sz="2000" spc="-100" dirty="0">
                <a:solidFill>
                  <a:srgbClr val="0000CC"/>
                </a:solidFill>
                <a:latin typeface="Times New Roman"/>
                <a:cs typeface="Times New Roman"/>
              </a:rPr>
              <a:t> </a:t>
            </a:r>
            <a:r>
              <a:rPr sz="2000" spc="75" dirty="0">
                <a:solidFill>
                  <a:srgbClr val="0000CC"/>
                </a:solidFill>
                <a:latin typeface="Times New Roman"/>
                <a:cs typeface="Times New Roman"/>
              </a:rPr>
              <a:t>bracket</a:t>
            </a:r>
            <a:endParaRPr sz="2000">
              <a:latin typeface="Times New Roman"/>
              <a:cs typeface="Times New Roman"/>
            </a:endParaRPr>
          </a:p>
          <a:p>
            <a:pPr>
              <a:lnSpc>
                <a:spcPct val="100000"/>
              </a:lnSpc>
              <a:buClr>
                <a:srgbClr val="0000CC"/>
              </a:buClr>
              <a:buFont typeface="Times New Roman"/>
              <a:buAutoNum type="arabicParenBoth"/>
            </a:pPr>
            <a:endParaRPr sz="2000">
              <a:latin typeface="Times New Roman"/>
              <a:cs typeface="Times New Roman"/>
            </a:endParaRPr>
          </a:p>
          <a:p>
            <a:pPr marL="436245" indent="-361315">
              <a:lnSpc>
                <a:spcPct val="100000"/>
              </a:lnSpc>
              <a:spcBef>
                <a:spcPts val="1305"/>
              </a:spcBef>
              <a:buAutoNum type="arabicParenBoth"/>
              <a:tabLst>
                <a:tab pos="436880" algn="l"/>
              </a:tabLst>
            </a:pPr>
            <a:r>
              <a:rPr sz="2000" spc="45" dirty="0">
                <a:solidFill>
                  <a:srgbClr val="0000CC"/>
                </a:solidFill>
                <a:latin typeface="Times New Roman"/>
                <a:cs typeface="Times New Roman"/>
              </a:rPr>
              <a:t>surgical</a:t>
            </a:r>
            <a:r>
              <a:rPr sz="2000" spc="-70" dirty="0">
                <a:solidFill>
                  <a:srgbClr val="0000CC"/>
                </a:solidFill>
                <a:latin typeface="Times New Roman"/>
                <a:cs typeface="Times New Roman"/>
              </a:rPr>
              <a:t> </a:t>
            </a:r>
            <a:r>
              <a:rPr sz="2000" spc="65" dirty="0">
                <a:solidFill>
                  <a:srgbClr val="0000CC"/>
                </a:solidFill>
                <a:latin typeface="Times New Roman"/>
                <a:cs typeface="Times New Roman"/>
              </a:rPr>
              <a:t>exposure</a:t>
            </a:r>
            <a:r>
              <a:rPr sz="2000" spc="-105" dirty="0">
                <a:solidFill>
                  <a:srgbClr val="0000CC"/>
                </a:solidFill>
                <a:latin typeface="Times New Roman"/>
                <a:cs typeface="Times New Roman"/>
              </a:rPr>
              <a:t> </a:t>
            </a:r>
            <a:r>
              <a:rPr sz="2000" spc="120" dirty="0">
                <a:solidFill>
                  <a:srgbClr val="0000CC"/>
                </a:solidFill>
                <a:latin typeface="Times New Roman"/>
                <a:cs typeface="Times New Roman"/>
              </a:rPr>
              <a:t>and</a:t>
            </a:r>
            <a:r>
              <a:rPr sz="2000" dirty="0">
                <a:solidFill>
                  <a:srgbClr val="0000CC"/>
                </a:solidFill>
                <a:latin typeface="Times New Roman"/>
                <a:cs typeface="Times New Roman"/>
              </a:rPr>
              <a:t> </a:t>
            </a:r>
            <a:r>
              <a:rPr sz="2000" spc="95" dirty="0">
                <a:solidFill>
                  <a:srgbClr val="0000CC"/>
                </a:solidFill>
                <a:latin typeface="Times New Roman"/>
                <a:cs typeface="Times New Roman"/>
              </a:rPr>
              <a:t>bonding</a:t>
            </a:r>
            <a:r>
              <a:rPr sz="2000" spc="-90" dirty="0">
                <a:solidFill>
                  <a:srgbClr val="0000CC"/>
                </a:solidFill>
                <a:latin typeface="Times New Roman"/>
                <a:cs typeface="Times New Roman"/>
              </a:rPr>
              <a:t> </a:t>
            </a:r>
            <a:r>
              <a:rPr sz="2000" spc="15" dirty="0">
                <a:solidFill>
                  <a:srgbClr val="0000CC"/>
                </a:solidFill>
                <a:latin typeface="Times New Roman"/>
                <a:cs typeface="Times New Roman"/>
              </a:rPr>
              <a:t>of</a:t>
            </a:r>
            <a:r>
              <a:rPr sz="2000" spc="-5" dirty="0">
                <a:solidFill>
                  <a:srgbClr val="0000CC"/>
                </a:solidFill>
                <a:latin typeface="Times New Roman"/>
                <a:cs typeface="Times New Roman"/>
              </a:rPr>
              <a:t> </a:t>
            </a:r>
            <a:r>
              <a:rPr sz="2000" spc="100" dirty="0">
                <a:solidFill>
                  <a:srgbClr val="0000CC"/>
                </a:solidFill>
                <a:latin typeface="Times New Roman"/>
                <a:cs typeface="Times New Roman"/>
              </a:rPr>
              <a:t>orthodontic</a:t>
            </a:r>
            <a:r>
              <a:rPr sz="2000" spc="-95" dirty="0">
                <a:solidFill>
                  <a:srgbClr val="0000CC"/>
                </a:solidFill>
                <a:latin typeface="Times New Roman"/>
                <a:cs typeface="Times New Roman"/>
              </a:rPr>
              <a:t> </a:t>
            </a:r>
            <a:r>
              <a:rPr sz="2000" spc="75" dirty="0">
                <a:solidFill>
                  <a:srgbClr val="0000CC"/>
                </a:solidFill>
                <a:latin typeface="Times New Roman"/>
                <a:cs typeface="Times New Roman"/>
              </a:rPr>
              <a:t>bracket</a:t>
            </a:r>
            <a:endParaRPr sz="2000">
              <a:latin typeface="Times New Roman"/>
              <a:cs typeface="Times New Roman"/>
            </a:endParaRPr>
          </a:p>
          <a:p>
            <a:pPr marL="286385">
              <a:lnSpc>
                <a:spcPct val="100000"/>
              </a:lnSpc>
            </a:pPr>
            <a:r>
              <a:rPr sz="2000" spc="55" dirty="0">
                <a:solidFill>
                  <a:srgbClr val="0000CC"/>
                </a:solidFill>
                <a:latin typeface="Times New Roman"/>
                <a:cs typeface="Times New Roman"/>
              </a:rPr>
              <a:t>intraoperatively</a:t>
            </a:r>
            <a:endParaRPr sz="2000">
              <a:latin typeface="Times New Roman"/>
              <a:cs typeface="Times New Roman"/>
            </a:endParaRPr>
          </a:p>
          <a:p>
            <a:pPr>
              <a:lnSpc>
                <a:spcPct val="100000"/>
              </a:lnSpc>
            </a:pPr>
            <a:endParaRPr sz="2000">
              <a:latin typeface="Times New Roman"/>
              <a:cs typeface="Times New Roman"/>
            </a:endParaRPr>
          </a:p>
          <a:p>
            <a:pPr marL="286385" marR="5080" indent="-274320">
              <a:lnSpc>
                <a:spcPct val="100000"/>
              </a:lnSpc>
              <a:spcBef>
                <a:spcPts val="1300"/>
              </a:spcBef>
            </a:pPr>
            <a:r>
              <a:rPr sz="2000" spc="-40" dirty="0">
                <a:solidFill>
                  <a:srgbClr val="FFFF00"/>
                </a:solidFill>
                <a:latin typeface="Times New Roman"/>
                <a:cs typeface="Times New Roman"/>
              </a:rPr>
              <a:t>GOAL:</a:t>
            </a:r>
            <a:r>
              <a:rPr sz="2000" spc="-10" dirty="0">
                <a:solidFill>
                  <a:srgbClr val="FFFF00"/>
                </a:solidFill>
                <a:latin typeface="Times New Roman"/>
                <a:cs typeface="Times New Roman"/>
              </a:rPr>
              <a:t> </a:t>
            </a:r>
            <a:r>
              <a:rPr sz="2000" spc="35" dirty="0">
                <a:solidFill>
                  <a:srgbClr val="0000CC"/>
                </a:solidFill>
                <a:latin typeface="Times New Roman"/>
                <a:cs typeface="Times New Roman"/>
              </a:rPr>
              <a:t>Flap</a:t>
            </a:r>
            <a:r>
              <a:rPr sz="2000" spc="-95" dirty="0">
                <a:solidFill>
                  <a:srgbClr val="0000CC"/>
                </a:solidFill>
                <a:latin typeface="Times New Roman"/>
                <a:cs typeface="Times New Roman"/>
              </a:rPr>
              <a:t> </a:t>
            </a:r>
            <a:r>
              <a:rPr sz="2000" spc="60" dirty="0">
                <a:solidFill>
                  <a:srgbClr val="0000CC"/>
                </a:solidFill>
                <a:latin typeface="Times New Roman"/>
                <a:cs typeface="Times New Roman"/>
              </a:rPr>
              <a:t>designs</a:t>
            </a:r>
            <a:r>
              <a:rPr sz="2000" spc="-100" dirty="0">
                <a:solidFill>
                  <a:srgbClr val="0000CC"/>
                </a:solidFill>
                <a:latin typeface="Times New Roman"/>
                <a:cs typeface="Times New Roman"/>
              </a:rPr>
              <a:t> </a:t>
            </a:r>
            <a:r>
              <a:rPr sz="2000" spc="90" dirty="0">
                <a:solidFill>
                  <a:srgbClr val="0000CC"/>
                </a:solidFill>
                <a:latin typeface="Times New Roman"/>
                <a:cs typeface="Times New Roman"/>
              </a:rPr>
              <a:t>should</a:t>
            </a:r>
            <a:r>
              <a:rPr sz="2000" spc="-40" dirty="0">
                <a:solidFill>
                  <a:srgbClr val="0000CC"/>
                </a:solidFill>
                <a:latin typeface="Times New Roman"/>
                <a:cs typeface="Times New Roman"/>
              </a:rPr>
              <a:t> </a:t>
            </a:r>
            <a:r>
              <a:rPr sz="2000" spc="60" dirty="0">
                <a:solidFill>
                  <a:srgbClr val="0000CC"/>
                </a:solidFill>
                <a:latin typeface="Times New Roman"/>
                <a:cs typeface="Times New Roman"/>
              </a:rPr>
              <a:t>preserve</a:t>
            </a:r>
            <a:r>
              <a:rPr sz="2000" spc="-75" dirty="0">
                <a:solidFill>
                  <a:srgbClr val="0000CC"/>
                </a:solidFill>
                <a:latin typeface="Times New Roman"/>
                <a:cs typeface="Times New Roman"/>
              </a:rPr>
              <a:t> </a:t>
            </a:r>
            <a:r>
              <a:rPr sz="2000" spc="125" dirty="0">
                <a:solidFill>
                  <a:srgbClr val="0000CC"/>
                </a:solidFill>
                <a:latin typeface="Times New Roman"/>
                <a:cs typeface="Times New Roman"/>
              </a:rPr>
              <a:t>the</a:t>
            </a:r>
            <a:r>
              <a:rPr sz="2000" spc="-50" dirty="0">
                <a:solidFill>
                  <a:srgbClr val="0000CC"/>
                </a:solidFill>
                <a:latin typeface="Times New Roman"/>
                <a:cs typeface="Times New Roman"/>
              </a:rPr>
              <a:t> </a:t>
            </a:r>
            <a:r>
              <a:rPr sz="2000" spc="114" dirty="0">
                <a:solidFill>
                  <a:srgbClr val="0000CC"/>
                </a:solidFill>
                <a:latin typeface="Times New Roman"/>
                <a:cs typeface="Times New Roman"/>
              </a:rPr>
              <a:t>band</a:t>
            </a:r>
            <a:r>
              <a:rPr sz="2000" spc="-55" dirty="0">
                <a:solidFill>
                  <a:srgbClr val="0000CC"/>
                </a:solidFill>
                <a:latin typeface="Times New Roman"/>
                <a:cs typeface="Times New Roman"/>
              </a:rPr>
              <a:t> </a:t>
            </a:r>
            <a:r>
              <a:rPr sz="2000" spc="15" dirty="0">
                <a:solidFill>
                  <a:srgbClr val="0000CC"/>
                </a:solidFill>
                <a:latin typeface="Times New Roman"/>
                <a:cs typeface="Times New Roman"/>
              </a:rPr>
              <a:t>of</a:t>
            </a:r>
            <a:r>
              <a:rPr sz="2000" spc="5" dirty="0">
                <a:solidFill>
                  <a:srgbClr val="0000CC"/>
                </a:solidFill>
                <a:latin typeface="Times New Roman"/>
                <a:cs typeface="Times New Roman"/>
              </a:rPr>
              <a:t> </a:t>
            </a:r>
            <a:r>
              <a:rPr sz="2000" spc="100" dirty="0">
                <a:solidFill>
                  <a:srgbClr val="0000CC"/>
                </a:solidFill>
                <a:latin typeface="Times New Roman"/>
                <a:cs typeface="Times New Roman"/>
              </a:rPr>
              <a:t>attached</a:t>
            </a:r>
            <a:r>
              <a:rPr sz="2000" spc="-50" dirty="0">
                <a:solidFill>
                  <a:srgbClr val="0000CC"/>
                </a:solidFill>
                <a:latin typeface="Times New Roman"/>
                <a:cs typeface="Times New Roman"/>
              </a:rPr>
              <a:t> </a:t>
            </a:r>
            <a:r>
              <a:rPr sz="2000" spc="30" dirty="0">
                <a:solidFill>
                  <a:srgbClr val="0000CC"/>
                </a:solidFill>
                <a:latin typeface="Times New Roman"/>
                <a:cs typeface="Times New Roman"/>
              </a:rPr>
              <a:t>gingiva</a:t>
            </a:r>
            <a:r>
              <a:rPr sz="2000" spc="-65" dirty="0">
                <a:solidFill>
                  <a:srgbClr val="0000CC"/>
                </a:solidFill>
                <a:latin typeface="Times New Roman"/>
                <a:cs typeface="Times New Roman"/>
              </a:rPr>
              <a:t> </a:t>
            </a:r>
            <a:r>
              <a:rPr sz="2000" dirty="0">
                <a:solidFill>
                  <a:srgbClr val="0000CC"/>
                </a:solidFill>
                <a:latin typeface="Times New Roman"/>
                <a:cs typeface="Times New Roman"/>
              </a:rPr>
              <a:t>(2-3  </a:t>
            </a:r>
            <a:r>
              <a:rPr sz="2000" spc="135" dirty="0">
                <a:solidFill>
                  <a:srgbClr val="0000CC"/>
                </a:solidFill>
                <a:latin typeface="Times New Roman"/>
                <a:cs typeface="Times New Roman"/>
              </a:rPr>
              <a:t>mm)and </a:t>
            </a:r>
            <a:r>
              <a:rPr sz="2000" spc="90" dirty="0">
                <a:solidFill>
                  <a:srgbClr val="0000CC"/>
                </a:solidFill>
                <a:latin typeface="Times New Roman"/>
                <a:cs typeface="Times New Roman"/>
              </a:rPr>
              <a:t>should </a:t>
            </a:r>
            <a:r>
              <a:rPr sz="2000" spc="75" dirty="0">
                <a:solidFill>
                  <a:srgbClr val="0000CC"/>
                </a:solidFill>
                <a:latin typeface="Times New Roman"/>
                <a:cs typeface="Times New Roman"/>
              </a:rPr>
              <a:t>guide </a:t>
            </a:r>
            <a:r>
              <a:rPr sz="2000" spc="114" dirty="0">
                <a:solidFill>
                  <a:srgbClr val="0000CC"/>
                </a:solidFill>
                <a:latin typeface="Times New Roman"/>
                <a:cs typeface="Times New Roman"/>
              </a:rPr>
              <a:t>tooth </a:t>
            </a:r>
            <a:r>
              <a:rPr sz="2000" spc="105" dirty="0">
                <a:solidFill>
                  <a:srgbClr val="0000CC"/>
                </a:solidFill>
                <a:latin typeface="Times New Roman"/>
                <a:cs typeface="Times New Roman"/>
              </a:rPr>
              <a:t>to </a:t>
            </a:r>
            <a:r>
              <a:rPr sz="2000" spc="114" dirty="0">
                <a:solidFill>
                  <a:srgbClr val="0000CC"/>
                </a:solidFill>
                <a:latin typeface="Times New Roman"/>
                <a:cs typeface="Times New Roman"/>
              </a:rPr>
              <a:t>erupt </a:t>
            </a:r>
            <a:r>
              <a:rPr sz="2000" spc="105" dirty="0">
                <a:solidFill>
                  <a:srgbClr val="0000CC"/>
                </a:solidFill>
                <a:latin typeface="Times New Roman"/>
                <a:cs typeface="Times New Roman"/>
              </a:rPr>
              <a:t>through </a:t>
            </a:r>
            <a:r>
              <a:rPr sz="2000" spc="60" dirty="0">
                <a:solidFill>
                  <a:srgbClr val="0000CC"/>
                </a:solidFill>
                <a:latin typeface="Times New Roman"/>
                <a:cs typeface="Times New Roman"/>
              </a:rPr>
              <a:t>its </a:t>
            </a:r>
            <a:r>
              <a:rPr sz="2000" spc="90" dirty="0">
                <a:solidFill>
                  <a:srgbClr val="0000CC"/>
                </a:solidFill>
                <a:latin typeface="Times New Roman"/>
                <a:cs typeface="Times New Roman"/>
              </a:rPr>
              <a:t>natural </a:t>
            </a:r>
            <a:r>
              <a:rPr sz="2000" spc="120" dirty="0">
                <a:solidFill>
                  <a:srgbClr val="0000CC"/>
                </a:solidFill>
                <a:latin typeface="Times New Roman"/>
                <a:cs typeface="Times New Roman"/>
              </a:rPr>
              <a:t>path </a:t>
            </a:r>
            <a:r>
              <a:rPr sz="2000" spc="15" dirty="0">
                <a:solidFill>
                  <a:srgbClr val="0000CC"/>
                </a:solidFill>
                <a:latin typeface="Times New Roman"/>
                <a:cs typeface="Times New Roman"/>
              </a:rPr>
              <a:t>of  </a:t>
            </a:r>
            <a:r>
              <a:rPr sz="2000" spc="105" dirty="0">
                <a:solidFill>
                  <a:srgbClr val="0000CC"/>
                </a:solidFill>
                <a:latin typeface="Times New Roman"/>
                <a:cs typeface="Times New Roman"/>
              </a:rPr>
              <a:t>eruption</a:t>
            </a:r>
            <a:endParaRPr sz="2000">
              <a:latin typeface="Times New Roman"/>
              <a:cs typeface="Times New Roman"/>
            </a:endParaRPr>
          </a:p>
        </p:txBody>
      </p:sp>
      <p:sp>
        <p:nvSpPr>
          <p:cNvPr id="3" name="object 3"/>
          <p:cNvSpPr/>
          <p:nvPr/>
        </p:nvSpPr>
        <p:spPr>
          <a:xfrm>
            <a:off x="1175829" y="305054"/>
            <a:ext cx="6717855" cy="4347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78420" y="884174"/>
            <a:ext cx="1941969" cy="43472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67155" y="22859"/>
            <a:ext cx="7415783" cy="72542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67155" y="601980"/>
            <a:ext cx="2534412" cy="72542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3501" y="2273300"/>
            <a:ext cx="2284730" cy="2284730"/>
          </a:xfrm>
          <a:custGeom>
            <a:avLst/>
            <a:gdLst/>
            <a:ahLst/>
            <a:cxnLst/>
            <a:rect l="l" t="t" r="r" b="b"/>
            <a:pathLst>
              <a:path w="2284730" h="2284729">
                <a:moveTo>
                  <a:pt x="1142326" y="0"/>
                </a:moveTo>
                <a:lnTo>
                  <a:pt x="1094035" y="1002"/>
                </a:lnTo>
                <a:lnTo>
                  <a:pt x="1046255" y="3982"/>
                </a:lnTo>
                <a:lnTo>
                  <a:pt x="999026" y="8900"/>
                </a:lnTo>
                <a:lnTo>
                  <a:pt x="952388" y="15716"/>
                </a:lnTo>
                <a:lnTo>
                  <a:pt x="906379" y="24392"/>
                </a:lnTo>
                <a:lnTo>
                  <a:pt x="861040" y="34887"/>
                </a:lnTo>
                <a:lnTo>
                  <a:pt x="816411" y="47161"/>
                </a:lnTo>
                <a:lnTo>
                  <a:pt x="772531" y="61176"/>
                </a:lnTo>
                <a:lnTo>
                  <a:pt x="729439" y="76891"/>
                </a:lnTo>
                <a:lnTo>
                  <a:pt x="687176" y="94266"/>
                </a:lnTo>
                <a:lnTo>
                  <a:pt x="645780" y="113263"/>
                </a:lnTo>
                <a:lnTo>
                  <a:pt x="605292" y="133841"/>
                </a:lnTo>
                <a:lnTo>
                  <a:pt x="565752" y="155960"/>
                </a:lnTo>
                <a:lnTo>
                  <a:pt x="527198" y="179582"/>
                </a:lnTo>
                <a:lnTo>
                  <a:pt x="489670" y="204666"/>
                </a:lnTo>
                <a:lnTo>
                  <a:pt x="453209" y="231173"/>
                </a:lnTo>
                <a:lnTo>
                  <a:pt x="417853" y="259064"/>
                </a:lnTo>
                <a:lnTo>
                  <a:pt x="383643" y="288298"/>
                </a:lnTo>
                <a:lnTo>
                  <a:pt x="350618" y="318836"/>
                </a:lnTo>
                <a:lnTo>
                  <a:pt x="318817" y="350638"/>
                </a:lnTo>
                <a:lnTo>
                  <a:pt x="288281" y="383664"/>
                </a:lnTo>
                <a:lnTo>
                  <a:pt x="259048" y="417876"/>
                </a:lnTo>
                <a:lnTo>
                  <a:pt x="231159" y="453233"/>
                </a:lnTo>
                <a:lnTo>
                  <a:pt x="204654" y="489696"/>
                </a:lnTo>
                <a:lnTo>
                  <a:pt x="179571" y="527225"/>
                </a:lnTo>
                <a:lnTo>
                  <a:pt x="155950" y="565780"/>
                </a:lnTo>
                <a:lnTo>
                  <a:pt x="133832" y="605322"/>
                </a:lnTo>
                <a:lnTo>
                  <a:pt x="113255" y="645811"/>
                </a:lnTo>
                <a:lnTo>
                  <a:pt x="94260" y="687208"/>
                </a:lnTo>
                <a:lnTo>
                  <a:pt x="76885" y="729472"/>
                </a:lnTo>
                <a:lnTo>
                  <a:pt x="61172" y="772565"/>
                </a:lnTo>
                <a:lnTo>
                  <a:pt x="47158" y="816446"/>
                </a:lnTo>
                <a:lnTo>
                  <a:pt x="34884" y="861076"/>
                </a:lnTo>
                <a:lnTo>
                  <a:pt x="24390" y="906416"/>
                </a:lnTo>
                <a:lnTo>
                  <a:pt x="15715" y="952425"/>
                </a:lnTo>
                <a:lnTo>
                  <a:pt x="8899" y="999064"/>
                </a:lnTo>
                <a:lnTo>
                  <a:pt x="3981" y="1046293"/>
                </a:lnTo>
                <a:lnTo>
                  <a:pt x="1002" y="1094073"/>
                </a:lnTo>
                <a:lnTo>
                  <a:pt x="0" y="1142364"/>
                </a:lnTo>
                <a:lnTo>
                  <a:pt x="1002" y="1190646"/>
                </a:lnTo>
                <a:lnTo>
                  <a:pt x="3981" y="1238417"/>
                </a:lnTo>
                <a:lnTo>
                  <a:pt x="8899" y="1285638"/>
                </a:lnTo>
                <a:lnTo>
                  <a:pt x="15715" y="1332269"/>
                </a:lnTo>
                <a:lnTo>
                  <a:pt x="24390" y="1378271"/>
                </a:lnTo>
                <a:lnTo>
                  <a:pt x="34884" y="1423603"/>
                </a:lnTo>
                <a:lnTo>
                  <a:pt x="47158" y="1468226"/>
                </a:lnTo>
                <a:lnTo>
                  <a:pt x="61172" y="1512101"/>
                </a:lnTo>
                <a:lnTo>
                  <a:pt x="76885" y="1555188"/>
                </a:lnTo>
                <a:lnTo>
                  <a:pt x="94260" y="1597447"/>
                </a:lnTo>
                <a:lnTo>
                  <a:pt x="113255" y="1638838"/>
                </a:lnTo>
                <a:lnTo>
                  <a:pt x="133832" y="1679322"/>
                </a:lnTo>
                <a:lnTo>
                  <a:pt x="155950" y="1718860"/>
                </a:lnTo>
                <a:lnTo>
                  <a:pt x="179571" y="1757411"/>
                </a:lnTo>
                <a:lnTo>
                  <a:pt x="204654" y="1794936"/>
                </a:lnTo>
                <a:lnTo>
                  <a:pt x="231159" y="1831395"/>
                </a:lnTo>
                <a:lnTo>
                  <a:pt x="259048" y="1866749"/>
                </a:lnTo>
                <a:lnTo>
                  <a:pt x="288281" y="1900958"/>
                </a:lnTo>
                <a:lnTo>
                  <a:pt x="318817" y="1933982"/>
                </a:lnTo>
                <a:lnTo>
                  <a:pt x="350618" y="1965781"/>
                </a:lnTo>
                <a:lnTo>
                  <a:pt x="383643" y="1996317"/>
                </a:lnTo>
                <a:lnTo>
                  <a:pt x="417853" y="2025549"/>
                </a:lnTo>
                <a:lnTo>
                  <a:pt x="453209" y="2053437"/>
                </a:lnTo>
                <a:lnTo>
                  <a:pt x="489670" y="2079943"/>
                </a:lnTo>
                <a:lnTo>
                  <a:pt x="527198" y="2105026"/>
                </a:lnTo>
                <a:lnTo>
                  <a:pt x="565752" y="2128647"/>
                </a:lnTo>
                <a:lnTo>
                  <a:pt x="605292" y="2150765"/>
                </a:lnTo>
                <a:lnTo>
                  <a:pt x="645780" y="2171342"/>
                </a:lnTo>
                <a:lnTo>
                  <a:pt x="687176" y="2190338"/>
                </a:lnTo>
                <a:lnTo>
                  <a:pt x="729439" y="2207713"/>
                </a:lnTo>
                <a:lnTo>
                  <a:pt x="772531" y="2223427"/>
                </a:lnTo>
                <a:lnTo>
                  <a:pt x="816411" y="2237441"/>
                </a:lnTo>
                <a:lnTo>
                  <a:pt x="861040" y="2249716"/>
                </a:lnTo>
                <a:lnTo>
                  <a:pt x="906379" y="2260210"/>
                </a:lnTo>
                <a:lnTo>
                  <a:pt x="952388" y="2268886"/>
                </a:lnTo>
                <a:lnTo>
                  <a:pt x="999026" y="2275702"/>
                </a:lnTo>
                <a:lnTo>
                  <a:pt x="1046255" y="2280620"/>
                </a:lnTo>
                <a:lnTo>
                  <a:pt x="1094035" y="2283600"/>
                </a:lnTo>
                <a:lnTo>
                  <a:pt x="1142326" y="2284603"/>
                </a:lnTo>
                <a:lnTo>
                  <a:pt x="1190608" y="2283600"/>
                </a:lnTo>
                <a:lnTo>
                  <a:pt x="1238379" y="2280620"/>
                </a:lnTo>
                <a:lnTo>
                  <a:pt x="1285600" y="2275702"/>
                </a:lnTo>
                <a:lnTo>
                  <a:pt x="1332231" y="2268886"/>
                </a:lnTo>
                <a:lnTo>
                  <a:pt x="1378233" y="2260210"/>
                </a:lnTo>
                <a:lnTo>
                  <a:pt x="1423565" y="2249716"/>
                </a:lnTo>
                <a:lnTo>
                  <a:pt x="1468188" y="2237441"/>
                </a:lnTo>
                <a:lnTo>
                  <a:pt x="1512063" y="2223427"/>
                </a:lnTo>
                <a:lnTo>
                  <a:pt x="1555150" y="2207713"/>
                </a:lnTo>
                <a:lnTo>
                  <a:pt x="1597409" y="2190338"/>
                </a:lnTo>
                <a:lnTo>
                  <a:pt x="1638800" y="2171342"/>
                </a:lnTo>
                <a:lnTo>
                  <a:pt x="1679284" y="2150765"/>
                </a:lnTo>
                <a:lnTo>
                  <a:pt x="1718822" y="2128647"/>
                </a:lnTo>
                <a:lnTo>
                  <a:pt x="1757373" y="2105026"/>
                </a:lnTo>
                <a:lnTo>
                  <a:pt x="1794898" y="2079943"/>
                </a:lnTo>
                <a:lnTo>
                  <a:pt x="1831357" y="2053437"/>
                </a:lnTo>
                <a:lnTo>
                  <a:pt x="1866711" y="2025549"/>
                </a:lnTo>
                <a:lnTo>
                  <a:pt x="1900919" y="1996317"/>
                </a:lnTo>
                <a:lnTo>
                  <a:pt x="1933943" y="1965781"/>
                </a:lnTo>
                <a:lnTo>
                  <a:pt x="1965743" y="1933982"/>
                </a:lnTo>
                <a:lnTo>
                  <a:pt x="1996279" y="1900958"/>
                </a:lnTo>
                <a:lnTo>
                  <a:pt x="2025511" y="1866749"/>
                </a:lnTo>
                <a:lnTo>
                  <a:pt x="2053399" y="1831395"/>
                </a:lnTo>
                <a:lnTo>
                  <a:pt x="2079905" y="1794936"/>
                </a:lnTo>
                <a:lnTo>
                  <a:pt x="2104988" y="1757411"/>
                </a:lnTo>
                <a:lnTo>
                  <a:pt x="2128608" y="1718860"/>
                </a:lnTo>
                <a:lnTo>
                  <a:pt x="2150727" y="1679322"/>
                </a:lnTo>
                <a:lnTo>
                  <a:pt x="2171304" y="1638838"/>
                </a:lnTo>
                <a:lnTo>
                  <a:pt x="2190300" y="1597447"/>
                </a:lnTo>
                <a:lnTo>
                  <a:pt x="2207675" y="1555188"/>
                </a:lnTo>
                <a:lnTo>
                  <a:pt x="2223389" y="1512101"/>
                </a:lnTo>
                <a:lnTo>
                  <a:pt x="2237403" y="1468226"/>
                </a:lnTo>
                <a:lnTo>
                  <a:pt x="2249677" y="1423603"/>
                </a:lnTo>
                <a:lnTo>
                  <a:pt x="2260172" y="1378271"/>
                </a:lnTo>
                <a:lnTo>
                  <a:pt x="2268848" y="1332269"/>
                </a:lnTo>
                <a:lnTo>
                  <a:pt x="2275664" y="1285638"/>
                </a:lnTo>
                <a:lnTo>
                  <a:pt x="2280582" y="1238417"/>
                </a:lnTo>
                <a:lnTo>
                  <a:pt x="2283562" y="1190646"/>
                </a:lnTo>
                <a:lnTo>
                  <a:pt x="2284564" y="1142364"/>
                </a:lnTo>
                <a:lnTo>
                  <a:pt x="2283562" y="1094073"/>
                </a:lnTo>
                <a:lnTo>
                  <a:pt x="2280582" y="1046293"/>
                </a:lnTo>
                <a:lnTo>
                  <a:pt x="2275664" y="999064"/>
                </a:lnTo>
                <a:lnTo>
                  <a:pt x="2268848" y="952425"/>
                </a:lnTo>
                <a:lnTo>
                  <a:pt x="2260172" y="906416"/>
                </a:lnTo>
                <a:lnTo>
                  <a:pt x="2249677" y="861076"/>
                </a:lnTo>
                <a:lnTo>
                  <a:pt x="2237403" y="816446"/>
                </a:lnTo>
                <a:lnTo>
                  <a:pt x="2223389" y="772565"/>
                </a:lnTo>
                <a:lnTo>
                  <a:pt x="2207675" y="729472"/>
                </a:lnTo>
                <a:lnTo>
                  <a:pt x="2190300" y="687208"/>
                </a:lnTo>
                <a:lnTo>
                  <a:pt x="2171304" y="645811"/>
                </a:lnTo>
                <a:lnTo>
                  <a:pt x="2150727" y="605322"/>
                </a:lnTo>
                <a:lnTo>
                  <a:pt x="2128608" y="565780"/>
                </a:lnTo>
                <a:lnTo>
                  <a:pt x="2104988" y="527225"/>
                </a:lnTo>
                <a:lnTo>
                  <a:pt x="2079905" y="489696"/>
                </a:lnTo>
                <a:lnTo>
                  <a:pt x="2053399" y="453233"/>
                </a:lnTo>
                <a:lnTo>
                  <a:pt x="2025511" y="417876"/>
                </a:lnTo>
                <a:lnTo>
                  <a:pt x="1996279" y="383664"/>
                </a:lnTo>
                <a:lnTo>
                  <a:pt x="1965743" y="350638"/>
                </a:lnTo>
                <a:lnTo>
                  <a:pt x="1933943" y="318836"/>
                </a:lnTo>
                <a:lnTo>
                  <a:pt x="1900919" y="288298"/>
                </a:lnTo>
                <a:lnTo>
                  <a:pt x="1866711" y="259064"/>
                </a:lnTo>
                <a:lnTo>
                  <a:pt x="1831357" y="231173"/>
                </a:lnTo>
                <a:lnTo>
                  <a:pt x="1794898" y="204666"/>
                </a:lnTo>
                <a:lnTo>
                  <a:pt x="1757373" y="179582"/>
                </a:lnTo>
                <a:lnTo>
                  <a:pt x="1718822" y="155960"/>
                </a:lnTo>
                <a:lnTo>
                  <a:pt x="1679284" y="133841"/>
                </a:lnTo>
                <a:lnTo>
                  <a:pt x="1638800" y="113263"/>
                </a:lnTo>
                <a:lnTo>
                  <a:pt x="1597409" y="94266"/>
                </a:lnTo>
                <a:lnTo>
                  <a:pt x="1555150" y="76891"/>
                </a:lnTo>
                <a:lnTo>
                  <a:pt x="1512063" y="61176"/>
                </a:lnTo>
                <a:lnTo>
                  <a:pt x="1468188" y="47161"/>
                </a:lnTo>
                <a:lnTo>
                  <a:pt x="1423565" y="34887"/>
                </a:lnTo>
                <a:lnTo>
                  <a:pt x="1378233" y="24392"/>
                </a:lnTo>
                <a:lnTo>
                  <a:pt x="1332231" y="15716"/>
                </a:lnTo>
                <a:lnTo>
                  <a:pt x="1285600" y="8900"/>
                </a:lnTo>
                <a:lnTo>
                  <a:pt x="1238379" y="3982"/>
                </a:lnTo>
                <a:lnTo>
                  <a:pt x="1190608" y="1002"/>
                </a:lnTo>
                <a:lnTo>
                  <a:pt x="1142326" y="0"/>
                </a:lnTo>
                <a:close/>
              </a:path>
            </a:pathLst>
          </a:custGeom>
          <a:solidFill>
            <a:srgbClr val="638BC7"/>
          </a:solidFill>
        </p:spPr>
        <p:txBody>
          <a:bodyPr wrap="square" lIns="0" tIns="0" rIns="0" bIns="0" rtlCol="0"/>
          <a:lstStyle/>
          <a:p>
            <a:endParaRPr/>
          </a:p>
        </p:txBody>
      </p:sp>
      <p:sp>
        <p:nvSpPr>
          <p:cNvPr id="3" name="object 3"/>
          <p:cNvSpPr/>
          <p:nvPr/>
        </p:nvSpPr>
        <p:spPr>
          <a:xfrm>
            <a:off x="783501" y="2273300"/>
            <a:ext cx="2284730" cy="2284730"/>
          </a:xfrm>
          <a:custGeom>
            <a:avLst/>
            <a:gdLst/>
            <a:ahLst/>
            <a:cxnLst/>
            <a:rect l="l" t="t" r="r" b="b"/>
            <a:pathLst>
              <a:path w="2284730" h="2284729">
                <a:moveTo>
                  <a:pt x="0" y="1142364"/>
                </a:moveTo>
                <a:lnTo>
                  <a:pt x="1002" y="1094073"/>
                </a:lnTo>
                <a:lnTo>
                  <a:pt x="3981" y="1046293"/>
                </a:lnTo>
                <a:lnTo>
                  <a:pt x="8899" y="999064"/>
                </a:lnTo>
                <a:lnTo>
                  <a:pt x="15715" y="952425"/>
                </a:lnTo>
                <a:lnTo>
                  <a:pt x="24390" y="906416"/>
                </a:lnTo>
                <a:lnTo>
                  <a:pt x="34884" y="861076"/>
                </a:lnTo>
                <a:lnTo>
                  <a:pt x="47158" y="816446"/>
                </a:lnTo>
                <a:lnTo>
                  <a:pt x="61172" y="772565"/>
                </a:lnTo>
                <a:lnTo>
                  <a:pt x="76885" y="729472"/>
                </a:lnTo>
                <a:lnTo>
                  <a:pt x="94260" y="687208"/>
                </a:lnTo>
                <a:lnTo>
                  <a:pt x="113255" y="645811"/>
                </a:lnTo>
                <a:lnTo>
                  <a:pt x="133832" y="605322"/>
                </a:lnTo>
                <a:lnTo>
                  <a:pt x="155950" y="565780"/>
                </a:lnTo>
                <a:lnTo>
                  <a:pt x="179571" y="527225"/>
                </a:lnTo>
                <a:lnTo>
                  <a:pt x="204654" y="489696"/>
                </a:lnTo>
                <a:lnTo>
                  <a:pt x="231159" y="453233"/>
                </a:lnTo>
                <a:lnTo>
                  <a:pt x="259048" y="417876"/>
                </a:lnTo>
                <a:lnTo>
                  <a:pt x="288281" y="383664"/>
                </a:lnTo>
                <a:lnTo>
                  <a:pt x="318817" y="350638"/>
                </a:lnTo>
                <a:lnTo>
                  <a:pt x="350618" y="318836"/>
                </a:lnTo>
                <a:lnTo>
                  <a:pt x="383643" y="288298"/>
                </a:lnTo>
                <a:lnTo>
                  <a:pt x="417853" y="259064"/>
                </a:lnTo>
                <a:lnTo>
                  <a:pt x="453209" y="231173"/>
                </a:lnTo>
                <a:lnTo>
                  <a:pt x="489670" y="204666"/>
                </a:lnTo>
                <a:lnTo>
                  <a:pt x="527198" y="179582"/>
                </a:lnTo>
                <a:lnTo>
                  <a:pt x="565752" y="155960"/>
                </a:lnTo>
                <a:lnTo>
                  <a:pt x="605292" y="133841"/>
                </a:lnTo>
                <a:lnTo>
                  <a:pt x="645780" y="113263"/>
                </a:lnTo>
                <a:lnTo>
                  <a:pt x="687176" y="94266"/>
                </a:lnTo>
                <a:lnTo>
                  <a:pt x="729439" y="76891"/>
                </a:lnTo>
                <a:lnTo>
                  <a:pt x="772531" y="61176"/>
                </a:lnTo>
                <a:lnTo>
                  <a:pt x="816411" y="47161"/>
                </a:lnTo>
                <a:lnTo>
                  <a:pt x="861040" y="34887"/>
                </a:lnTo>
                <a:lnTo>
                  <a:pt x="906379" y="24392"/>
                </a:lnTo>
                <a:lnTo>
                  <a:pt x="952388" y="15716"/>
                </a:lnTo>
                <a:lnTo>
                  <a:pt x="999026" y="8900"/>
                </a:lnTo>
                <a:lnTo>
                  <a:pt x="1046255" y="3982"/>
                </a:lnTo>
                <a:lnTo>
                  <a:pt x="1094035" y="1002"/>
                </a:lnTo>
                <a:lnTo>
                  <a:pt x="1142326" y="0"/>
                </a:lnTo>
                <a:lnTo>
                  <a:pt x="1190608" y="1002"/>
                </a:lnTo>
                <a:lnTo>
                  <a:pt x="1238379" y="3982"/>
                </a:lnTo>
                <a:lnTo>
                  <a:pt x="1285600" y="8900"/>
                </a:lnTo>
                <a:lnTo>
                  <a:pt x="1332231" y="15716"/>
                </a:lnTo>
                <a:lnTo>
                  <a:pt x="1378233" y="24392"/>
                </a:lnTo>
                <a:lnTo>
                  <a:pt x="1423565" y="34887"/>
                </a:lnTo>
                <a:lnTo>
                  <a:pt x="1468188" y="47161"/>
                </a:lnTo>
                <a:lnTo>
                  <a:pt x="1512063" y="61176"/>
                </a:lnTo>
                <a:lnTo>
                  <a:pt x="1555150" y="76891"/>
                </a:lnTo>
                <a:lnTo>
                  <a:pt x="1597409" y="94266"/>
                </a:lnTo>
                <a:lnTo>
                  <a:pt x="1638800" y="113263"/>
                </a:lnTo>
                <a:lnTo>
                  <a:pt x="1679284" y="133841"/>
                </a:lnTo>
                <a:lnTo>
                  <a:pt x="1718822" y="155960"/>
                </a:lnTo>
                <a:lnTo>
                  <a:pt x="1757373" y="179582"/>
                </a:lnTo>
                <a:lnTo>
                  <a:pt x="1794898" y="204666"/>
                </a:lnTo>
                <a:lnTo>
                  <a:pt x="1831357" y="231173"/>
                </a:lnTo>
                <a:lnTo>
                  <a:pt x="1866711" y="259064"/>
                </a:lnTo>
                <a:lnTo>
                  <a:pt x="1900919" y="288298"/>
                </a:lnTo>
                <a:lnTo>
                  <a:pt x="1933943" y="318836"/>
                </a:lnTo>
                <a:lnTo>
                  <a:pt x="1965743" y="350638"/>
                </a:lnTo>
                <a:lnTo>
                  <a:pt x="1996279" y="383664"/>
                </a:lnTo>
                <a:lnTo>
                  <a:pt x="2025511" y="417876"/>
                </a:lnTo>
                <a:lnTo>
                  <a:pt x="2053399" y="453233"/>
                </a:lnTo>
                <a:lnTo>
                  <a:pt x="2079905" y="489696"/>
                </a:lnTo>
                <a:lnTo>
                  <a:pt x="2104988" y="527225"/>
                </a:lnTo>
                <a:lnTo>
                  <a:pt x="2128608" y="565780"/>
                </a:lnTo>
                <a:lnTo>
                  <a:pt x="2150727" y="605322"/>
                </a:lnTo>
                <a:lnTo>
                  <a:pt x="2171304" y="645811"/>
                </a:lnTo>
                <a:lnTo>
                  <a:pt x="2190300" y="687208"/>
                </a:lnTo>
                <a:lnTo>
                  <a:pt x="2207675" y="729472"/>
                </a:lnTo>
                <a:lnTo>
                  <a:pt x="2223389" y="772565"/>
                </a:lnTo>
                <a:lnTo>
                  <a:pt x="2237403" y="816446"/>
                </a:lnTo>
                <a:lnTo>
                  <a:pt x="2249677" y="861076"/>
                </a:lnTo>
                <a:lnTo>
                  <a:pt x="2260172" y="906416"/>
                </a:lnTo>
                <a:lnTo>
                  <a:pt x="2268848" y="952425"/>
                </a:lnTo>
                <a:lnTo>
                  <a:pt x="2275664" y="999064"/>
                </a:lnTo>
                <a:lnTo>
                  <a:pt x="2280582" y="1046293"/>
                </a:lnTo>
                <a:lnTo>
                  <a:pt x="2283562" y="1094073"/>
                </a:lnTo>
                <a:lnTo>
                  <a:pt x="2284564" y="1142364"/>
                </a:lnTo>
                <a:lnTo>
                  <a:pt x="2283562" y="1190646"/>
                </a:lnTo>
                <a:lnTo>
                  <a:pt x="2280582" y="1238417"/>
                </a:lnTo>
                <a:lnTo>
                  <a:pt x="2275664" y="1285638"/>
                </a:lnTo>
                <a:lnTo>
                  <a:pt x="2268848" y="1332269"/>
                </a:lnTo>
                <a:lnTo>
                  <a:pt x="2260172" y="1378271"/>
                </a:lnTo>
                <a:lnTo>
                  <a:pt x="2249677" y="1423603"/>
                </a:lnTo>
                <a:lnTo>
                  <a:pt x="2237403" y="1468226"/>
                </a:lnTo>
                <a:lnTo>
                  <a:pt x="2223389" y="1512101"/>
                </a:lnTo>
                <a:lnTo>
                  <a:pt x="2207675" y="1555188"/>
                </a:lnTo>
                <a:lnTo>
                  <a:pt x="2190300" y="1597447"/>
                </a:lnTo>
                <a:lnTo>
                  <a:pt x="2171304" y="1638838"/>
                </a:lnTo>
                <a:lnTo>
                  <a:pt x="2150727" y="1679322"/>
                </a:lnTo>
                <a:lnTo>
                  <a:pt x="2128608" y="1718860"/>
                </a:lnTo>
                <a:lnTo>
                  <a:pt x="2104988" y="1757411"/>
                </a:lnTo>
                <a:lnTo>
                  <a:pt x="2079905" y="1794936"/>
                </a:lnTo>
                <a:lnTo>
                  <a:pt x="2053399" y="1831395"/>
                </a:lnTo>
                <a:lnTo>
                  <a:pt x="2025511" y="1866749"/>
                </a:lnTo>
                <a:lnTo>
                  <a:pt x="1996279" y="1900958"/>
                </a:lnTo>
                <a:lnTo>
                  <a:pt x="1965743" y="1933982"/>
                </a:lnTo>
                <a:lnTo>
                  <a:pt x="1933943" y="1965781"/>
                </a:lnTo>
                <a:lnTo>
                  <a:pt x="1900919" y="1996317"/>
                </a:lnTo>
                <a:lnTo>
                  <a:pt x="1866711" y="2025549"/>
                </a:lnTo>
                <a:lnTo>
                  <a:pt x="1831357" y="2053437"/>
                </a:lnTo>
                <a:lnTo>
                  <a:pt x="1794898" y="2079943"/>
                </a:lnTo>
                <a:lnTo>
                  <a:pt x="1757373" y="2105026"/>
                </a:lnTo>
                <a:lnTo>
                  <a:pt x="1718822" y="2128647"/>
                </a:lnTo>
                <a:lnTo>
                  <a:pt x="1679284" y="2150765"/>
                </a:lnTo>
                <a:lnTo>
                  <a:pt x="1638800" y="2171342"/>
                </a:lnTo>
                <a:lnTo>
                  <a:pt x="1597409" y="2190338"/>
                </a:lnTo>
                <a:lnTo>
                  <a:pt x="1555150" y="2207713"/>
                </a:lnTo>
                <a:lnTo>
                  <a:pt x="1512063" y="2223427"/>
                </a:lnTo>
                <a:lnTo>
                  <a:pt x="1468188" y="2237441"/>
                </a:lnTo>
                <a:lnTo>
                  <a:pt x="1423565" y="2249716"/>
                </a:lnTo>
                <a:lnTo>
                  <a:pt x="1378233" y="2260210"/>
                </a:lnTo>
                <a:lnTo>
                  <a:pt x="1332231" y="2268886"/>
                </a:lnTo>
                <a:lnTo>
                  <a:pt x="1285600" y="2275702"/>
                </a:lnTo>
                <a:lnTo>
                  <a:pt x="1238379" y="2280620"/>
                </a:lnTo>
                <a:lnTo>
                  <a:pt x="1190608" y="2283600"/>
                </a:lnTo>
                <a:lnTo>
                  <a:pt x="1142326" y="2284603"/>
                </a:lnTo>
                <a:lnTo>
                  <a:pt x="1094035" y="2283600"/>
                </a:lnTo>
                <a:lnTo>
                  <a:pt x="1046255" y="2280620"/>
                </a:lnTo>
                <a:lnTo>
                  <a:pt x="999026" y="2275702"/>
                </a:lnTo>
                <a:lnTo>
                  <a:pt x="952388" y="2268886"/>
                </a:lnTo>
                <a:lnTo>
                  <a:pt x="906379" y="2260210"/>
                </a:lnTo>
                <a:lnTo>
                  <a:pt x="861040" y="2249716"/>
                </a:lnTo>
                <a:lnTo>
                  <a:pt x="816411" y="2237441"/>
                </a:lnTo>
                <a:lnTo>
                  <a:pt x="772531" y="2223427"/>
                </a:lnTo>
                <a:lnTo>
                  <a:pt x="729439" y="2207713"/>
                </a:lnTo>
                <a:lnTo>
                  <a:pt x="687176" y="2190338"/>
                </a:lnTo>
                <a:lnTo>
                  <a:pt x="645780" y="2171342"/>
                </a:lnTo>
                <a:lnTo>
                  <a:pt x="605292" y="2150765"/>
                </a:lnTo>
                <a:lnTo>
                  <a:pt x="565752" y="2128647"/>
                </a:lnTo>
                <a:lnTo>
                  <a:pt x="527198" y="2105026"/>
                </a:lnTo>
                <a:lnTo>
                  <a:pt x="489670" y="2079943"/>
                </a:lnTo>
                <a:lnTo>
                  <a:pt x="453209" y="2053437"/>
                </a:lnTo>
                <a:lnTo>
                  <a:pt x="417853" y="2025549"/>
                </a:lnTo>
                <a:lnTo>
                  <a:pt x="383643" y="1996317"/>
                </a:lnTo>
                <a:lnTo>
                  <a:pt x="350618" y="1965781"/>
                </a:lnTo>
                <a:lnTo>
                  <a:pt x="318817" y="1933982"/>
                </a:lnTo>
                <a:lnTo>
                  <a:pt x="288281" y="1900958"/>
                </a:lnTo>
                <a:lnTo>
                  <a:pt x="259048" y="1866749"/>
                </a:lnTo>
                <a:lnTo>
                  <a:pt x="231159" y="1831395"/>
                </a:lnTo>
                <a:lnTo>
                  <a:pt x="204654" y="1794936"/>
                </a:lnTo>
                <a:lnTo>
                  <a:pt x="179571" y="1757411"/>
                </a:lnTo>
                <a:lnTo>
                  <a:pt x="155950" y="1718860"/>
                </a:lnTo>
                <a:lnTo>
                  <a:pt x="133832" y="1679322"/>
                </a:lnTo>
                <a:lnTo>
                  <a:pt x="113255" y="1638838"/>
                </a:lnTo>
                <a:lnTo>
                  <a:pt x="94260" y="1597447"/>
                </a:lnTo>
                <a:lnTo>
                  <a:pt x="76885" y="1555188"/>
                </a:lnTo>
                <a:lnTo>
                  <a:pt x="61172" y="1512101"/>
                </a:lnTo>
                <a:lnTo>
                  <a:pt x="47158" y="1468226"/>
                </a:lnTo>
                <a:lnTo>
                  <a:pt x="34884" y="1423603"/>
                </a:lnTo>
                <a:lnTo>
                  <a:pt x="24390" y="1378271"/>
                </a:lnTo>
                <a:lnTo>
                  <a:pt x="15715" y="1332269"/>
                </a:lnTo>
                <a:lnTo>
                  <a:pt x="8899" y="1285638"/>
                </a:lnTo>
                <a:lnTo>
                  <a:pt x="3981" y="1238417"/>
                </a:lnTo>
                <a:lnTo>
                  <a:pt x="1002" y="1190646"/>
                </a:lnTo>
                <a:lnTo>
                  <a:pt x="0" y="1142364"/>
                </a:lnTo>
                <a:close/>
              </a:path>
            </a:pathLst>
          </a:custGeom>
          <a:ln w="38100">
            <a:solidFill>
              <a:srgbClr val="FFFFFF"/>
            </a:solidFill>
          </a:ln>
        </p:spPr>
        <p:txBody>
          <a:bodyPr wrap="square" lIns="0" tIns="0" rIns="0" bIns="0" rtlCol="0"/>
          <a:lstStyle/>
          <a:p>
            <a:endParaRPr/>
          </a:p>
        </p:txBody>
      </p:sp>
      <p:sp>
        <p:nvSpPr>
          <p:cNvPr id="4" name="object 4"/>
          <p:cNvSpPr txBox="1"/>
          <p:nvPr/>
        </p:nvSpPr>
        <p:spPr>
          <a:xfrm>
            <a:off x="920902" y="2857880"/>
            <a:ext cx="2122170" cy="1009650"/>
          </a:xfrm>
          <a:prstGeom prst="rect">
            <a:avLst/>
          </a:prstGeom>
        </p:spPr>
        <p:txBody>
          <a:bodyPr vert="horz" wrap="square" lIns="0" tIns="71120" rIns="0" bIns="0" rtlCol="0">
            <a:spAutoFit/>
          </a:bodyPr>
          <a:lstStyle/>
          <a:p>
            <a:pPr marL="12700" marR="5080" indent="412750">
              <a:lnSpc>
                <a:spcPts val="3670"/>
              </a:lnSpc>
              <a:spcBef>
                <a:spcPts val="560"/>
              </a:spcBef>
            </a:pPr>
            <a:r>
              <a:rPr sz="3400" b="1" spc="85" dirty="0">
                <a:solidFill>
                  <a:srgbClr val="0000CC"/>
                </a:solidFill>
                <a:latin typeface="Times New Roman"/>
                <a:cs typeface="Times New Roman"/>
              </a:rPr>
              <a:t>Labial  </a:t>
            </a:r>
            <a:r>
              <a:rPr sz="3400" b="1" spc="204" dirty="0">
                <a:solidFill>
                  <a:srgbClr val="0000CC"/>
                </a:solidFill>
                <a:latin typeface="Times New Roman"/>
                <a:cs typeface="Times New Roman"/>
              </a:rPr>
              <a:t>impacti</a:t>
            </a:r>
            <a:r>
              <a:rPr sz="3400" b="1" spc="210" dirty="0">
                <a:solidFill>
                  <a:srgbClr val="0000CC"/>
                </a:solidFill>
                <a:latin typeface="Times New Roman"/>
                <a:cs typeface="Times New Roman"/>
              </a:rPr>
              <a:t>o</a:t>
            </a:r>
            <a:r>
              <a:rPr sz="3400" b="1" spc="280" dirty="0">
                <a:solidFill>
                  <a:srgbClr val="0000CC"/>
                </a:solidFill>
                <a:latin typeface="Times New Roman"/>
                <a:cs typeface="Times New Roman"/>
              </a:rPr>
              <a:t>n</a:t>
            </a:r>
            <a:endParaRPr sz="3400">
              <a:latin typeface="Times New Roman"/>
              <a:cs typeface="Times New Roman"/>
            </a:endParaRPr>
          </a:p>
        </p:txBody>
      </p:sp>
      <p:sp>
        <p:nvSpPr>
          <p:cNvPr id="5" name="object 5"/>
          <p:cNvSpPr/>
          <p:nvPr/>
        </p:nvSpPr>
        <p:spPr>
          <a:xfrm>
            <a:off x="3021076" y="1285494"/>
            <a:ext cx="1390015" cy="4293870"/>
          </a:xfrm>
          <a:custGeom>
            <a:avLst/>
            <a:gdLst/>
            <a:ahLst/>
            <a:cxnLst/>
            <a:rect l="l" t="t" r="r" b="b"/>
            <a:pathLst>
              <a:path w="1390014" h="4293870">
                <a:moveTo>
                  <a:pt x="123062" y="0"/>
                </a:moveTo>
                <a:lnTo>
                  <a:pt x="11175" y="231393"/>
                </a:lnTo>
                <a:lnTo>
                  <a:pt x="54456" y="255041"/>
                </a:lnTo>
                <a:lnTo>
                  <a:pt x="97108" y="279718"/>
                </a:lnTo>
                <a:lnTo>
                  <a:pt x="139118" y="305409"/>
                </a:lnTo>
                <a:lnTo>
                  <a:pt x="180471" y="332098"/>
                </a:lnTo>
                <a:lnTo>
                  <a:pt x="221154" y="359771"/>
                </a:lnTo>
                <a:lnTo>
                  <a:pt x="261151" y="388413"/>
                </a:lnTo>
                <a:lnTo>
                  <a:pt x="300449" y="418008"/>
                </a:lnTo>
                <a:lnTo>
                  <a:pt x="339033" y="448542"/>
                </a:lnTo>
                <a:lnTo>
                  <a:pt x="376888" y="479998"/>
                </a:lnTo>
                <a:lnTo>
                  <a:pt x="414002" y="512363"/>
                </a:lnTo>
                <a:lnTo>
                  <a:pt x="450358" y="545620"/>
                </a:lnTo>
                <a:lnTo>
                  <a:pt x="485944" y="579755"/>
                </a:lnTo>
                <a:lnTo>
                  <a:pt x="520744" y="614753"/>
                </a:lnTo>
                <a:lnTo>
                  <a:pt x="554744" y="650598"/>
                </a:lnTo>
                <a:lnTo>
                  <a:pt x="587930" y="687276"/>
                </a:lnTo>
                <a:lnTo>
                  <a:pt x="620287" y="724770"/>
                </a:lnTo>
                <a:lnTo>
                  <a:pt x="651802" y="763067"/>
                </a:lnTo>
                <a:lnTo>
                  <a:pt x="682460" y="802150"/>
                </a:lnTo>
                <a:lnTo>
                  <a:pt x="712246" y="842006"/>
                </a:lnTo>
                <a:lnTo>
                  <a:pt x="741147" y="882617"/>
                </a:lnTo>
                <a:lnTo>
                  <a:pt x="769147" y="923971"/>
                </a:lnTo>
                <a:lnTo>
                  <a:pt x="796234" y="966051"/>
                </a:lnTo>
                <a:lnTo>
                  <a:pt x="822391" y="1008841"/>
                </a:lnTo>
                <a:lnTo>
                  <a:pt x="847606" y="1052328"/>
                </a:lnTo>
                <a:lnTo>
                  <a:pt x="871863" y="1096496"/>
                </a:lnTo>
                <a:lnTo>
                  <a:pt x="895148" y="1141330"/>
                </a:lnTo>
                <a:lnTo>
                  <a:pt x="917448" y="1186814"/>
                </a:lnTo>
                <a:lnTo>
                  <a:pt x="937927" y="1231081"/>
                </a:lnTo>
                <a:lnTo>
                  <a:pt x="957352" y="1275596"/>
                </a:lnTo>
                <a:lnTo>
                  <a:pt x="975729" y="1320343"/>
                </a:lnTo>
                <a:lnTo>
                  <a:pt x="993062" y="1365305"/>
                </a:lnTo>
                <a:lnTo>
                  <a:pt x="1009356" y="1410468"/>
                </a:lnTo>
                <a:lnTo>
                  <a:pt x="1024617" y="1455814"/>
                </a:lnTo>
                <a:lnTo>
                  <a:pt x="1038849" y="1501330"/>
                </a:lnTo>
                <a:lnTo>
                  <a:pt x="1052057" y="1546997"/>
                </a:lnTo>
                <a:lnTo>
                  <a:pt x="1064247" y="1592802"/>
                </a:lnTo>
                <a:lnTo>
                  <a:pt x="1075424" y="1638727"/>
                </a:lnTo>
                <a:lnTo>
                  <a:pt x="1085592" y="1684758"/>
                </a:lnTo>
                <a:lnTo>
                  <a:pt x="1094757" y="1730877"/>
                </a:lnTo>
                <a:lnTo>
                  <a:pt x="1102924" y="1777070"/>
                </a:lnTo>
                <a:lnTo>
                  <a:pt x="1110098" y="1823320"/>
                </a:lnTo>
                <a:lnTo>
                  <a:pt x="1116283" y="1869612"/>
                </a:lnTo>
                <a:lnTo>
                  <a:pt x="1121486" y="1915929"/>
                </a:lnTo>
                <a:lnTo>
                  <a:pt x="1125710" y="1962257"/>
                </a:lnTo>
                <a:lnTo>
                  <a:pt x="1128962" y="2008578"/>
                </a:lnTo>
                <a:lnTo>
                  <a:pt x="1131246" y="2054877"/>
                </a:lnTo>
                <a:lnTo>
                  <a:pt x="1132567" y="2101139"/>
                </a:lnTo>
                <a:lnTo>
                  <a:pt x="1132930" y="2147347"/>
                </a:lnTo>
                <a:lnTo>
                  <a:pt x="1132341" y="2193486"/>
                </a:lnTo>
                <a:lnTo>
                  <a:pt x="1130804" y="2239539"/>
                </a:lnTo>
                <a:lnTo>
                  <a:pt x="1128324" y="2285491"/>
                </a:lnTo>
                <a:lnTo>
                  <a:pt x="1124907" y="2331327"/>
                </a:lnTo>
                <a:lnTo>
                  <a:pt x="1120557" y="2377029"/>
                </a:lnTo>
                <a:lnTo>
                  <a:pt x="1115280" y="2422583"/>
                </a:lnTo>
                <a:lnTo>
                  <a:pt x="1109081" y="2467972"/>
                </a:lnTo>
                <a:lnTo>
                  <a:pt x="1101964" y="2513181"/>
                </a:lnTo>
                <a:lnTo>
                  <a:pt x="1093936" y="2558193"/>
                </a:lnTo>
                <a:lnTo>
                  <a:pt x="1085000" y="2602993"/>
                </a:lnTo>
                <a:lnTo>
                  <a:pt x="1075162" y="2647565"/>
                </a:lnTo>
                <a:lnTo>
                  <a:pt x="1064427" y="2691894"/>
                </a:lnTo>
                <a:lnTo>
                  <a:pt x="1052800" y="2735962"/>
                </a:lnTo>
                <a:lnTo>
                  <a:pt x="1040286" y="2779755"/>
                </a:lnTo>
                <a:lnTo>
                  <a:pt x="1026890" y="2823257"/>
                </a:lnTo>
                <a:lnTo>
                  <a:pt x="1012617" y="2866451"/>
                </a:lnTo>
                <a:lnTo>
                  <a:pt x="997473" y="2909323"/>
                </a:lnTo>
                <a:lnTo>
                  <a:pt x="981462" y="2951855"/>
                </a:lnTo>
                <a:lnTo>
                  <a:pt x="964589" y="2994032"/>
                </a:lnTo>
                <a:lnTo>
                  <a:pt x="946860" y="3035839"/>
                </a:lnTo>
                <a:lnTo>
                  <a:pt x="928279" y="3077259"/>
                </a:lnTo>
                <a:lnTo>
                  <a:pt x="908852" y="3118277"/>
                </a:lnTo>
                <a:lnTo>
                  <a:pt x="888583" y="3158876"/>
                </a:lnTo>
                <a:lnTo>
                  <a:pt x="867478" y="3199041"/>
                </a:lnTo>
                <a:lnTo>
                  <a:pt x="845542" y="3238757"/>
                </a:lnTo>
                <a:lnTo>
                  <a:pt x="822780" y="3278006"/>
                </a:lnTo>
                <a:lnTo>
                  <a:pt x="799196" y="3316774"/>
                </a:lnTo>
                <a:lnTo>
                  <a:pt x="774797" y="3355044"/>
                </a:lnTo>
                <a:lnTo>
                  <a:pt x="749586" y="3392801"/>
                </a:lnTo>
                <a:lnTo>
                  <a:pt x="723569" y="3430028"/>
                </a:lnTo>
                <a:lnTo>
                  <a:pt x="696752" y="3466710"/>
                </a:lnTo>
                <a:lnTo>
                  <a:pt x="669139" y="3502832"/>
                </a:lnTo>
                <a:lnTo>
                  <a:pt x="640734" y="3538376"/>
                </a:lnTo>
                <a:lnTo>
                  <a:pt x="611544" y="3573328"/>
                </a:lnTo>
                <a:lnTo>
                  <a:pt x="581574" y="3607671"/>
                </a:lnTo>
                <a:lnTo>
                  <a:pt x="550828" y="3641390"/>
                </a:lnTo>
                <a:lnTo>
                  <a:pt x="519311" y="3674469"/>
                </a:lnTo>
                <a:lnTo>
                  <a:pt x="487028" y="3706891"/>
                </a:lnTo>
                <a:lnTo>
                  <a:pt x="453986" y="3738641"/>
                </a:lnTo>
                <a:lnTo>
                  <a:pt x="420188" y="3769704"/>
                </a:lnTo>
                <a:lnTo>
                  <a:pt x="385639" y="3800063"/>
                </a:lnTo>
                <a:lnTo>
                  <a:pt x="350345" y="3829702"/>
                </a:lnTo>
                <a:lnTo>
                  <a:pt x="314311" y="3858606"/>
                </a:lnTo>
                <a:lnTo>
                  <a:pt x="277542" y="3886759"/>
                </a:lnTo>
                <a:lnTo>
                  <a:pt x="240043" y="3914144"/>
                </a:lnTo>
                <a:lnTo>
                  <a:pt x="201819" y="3940747"/>
                </a:lnTo>
                <a:lnTo>
                  <a:pt x="162875" y="3966550"/>
                </a:lnTo>
                <a:lnTo>
                  <a:pt x="123216" y="3991539"/>
                </a:lnTo>
                <a:lnTo>
                  <a:pt x="82847" y="4015698"/>
                </a:lnTo>
                <a:lnTo>
                  <a:pt x="41773" y="4039010"/>
                </a:lnTo>
                <a:lnTo>
                  <a:pt x="0" y="4061459"/>
                </a:lnTo>
                <a:lnTo>
                  <a:pt x="110490" y="4293616"/>
                </a:lnTo>
                <a:lnTo>
                  <a:pt x="154823" y="4270059"/>
                </a:lnTo>
                <a:lnTo>
                  <a:pt x="198586" y="4245550"/>
                </a:lnTo>
                <a:lnTo>
                  <a:pt x="241766" y="4220101"/>
                </a:lnTo>
                <a:lnTo>
                  <a:pt x="284351" y="4193725"/>
                </a:lnTo>
                <a:lnTo>
                  <a:pt x="326328" y="4166433"/>
                </a:lnTo>
                <a:lnTo>
                  <a:pt x="367687" y="4138240"/>
                </a:lnTo>
                <a:lnTo>
                  <a:pt x="408414" y="4109156"/>
                </a:lnTo>
                <a:lnTo>
                  <a:pt x="448498" y="4079196"/>
                </a:lnTo>
                <a:lnTo>
                  <a:pt x="487926" y="4048371"/>
                </a:lnTo>
                <a:lnTo>
                  <a:pt x="526687" y="4016694"/>
                </a:lnTo>
                <a:lnTo>
                  <a:pt x="564769" y="3984178"/>
                </a:lnTo>
                <a:lnTo>
                  <a:pt x="602158" y="3950835"/>
                </a:lnTo>
                <a:lnTo>
                  <a:pt x="638844" y="3916678"/>
                </a:lnTo>
                <a:lnTo>
                  <a:pt x="674814" y="3881720"/>
                </a:lnTo>
                <a:lnTo>
                  <a:pt x="710056" y="3845972"/>
                </a:lnTo>
                <a:lnTo>
                  <a:pt x="744559" y="3809448"/>
                </a:lnTo>
                <a:lnTo>
                  <a:pt x="778309" y="3772161"/>
                </a:lnTo>
                <a:lnTo>
                  <a:pt x="811295" y="3734122"/>
                </a:lnTo>
                <a:lnTo>
                  <a:pt x="843505" y="3695344"/>
                </a:lnTo>
                <a:lnTo>
                  <a:pt x="874926" y="3655840"/>
                </a:lnTo>
                <a:lnTo>
                  <a:pt x="905547" y="3615623"/>
                </a:lnTo>
                <a:lnTo>
                  <a:pt x="935356" y="3574705"/>
                </a:lnTo>
                <a:lnTo>
                  <a:pt x="964340" y="3533099"/>
                </a:lnTo>
                <a:lnTo>
                  <a:pt x="992487" y="3490817"/>
                </a:lnTo>
                <a:lnTo>
                  <a:pt x="1019786" y="3447872"/>
                </a:lnTo>
                <a:lnTo>
                  <a:pt x="1046224" y="3404276"/>
                </a:lnTo>
                <a:lnTo>
                  <a:pt x="1071789" y="3360043"/>
                </a:lnTo>
                <a:lnTo>
                  <a:pt x="1096469" y="3315184"/>
                </a:lnTo>
                <a:lnTo>
                  <a:pt x="1120252" y="3269712"/>
                </a:lnTo>
                <a:lnTo>
                  <a:pt x="1143127" y="3223641"/>
                </a:lnTo>
                <a:lnTo>
                  <a:pt x="1163852" y="3179676"/>
                </a:lnTo>
                <a:lnTo>
                  <a:pt x="1183640" y="3135487"/>
                </a:lnTo>
                <a:lnTo>
                  <a:pt x="1202495" y="3091086"/>
                </a:lnTo>
                <a:lnTo>
                  <a:pt x="1220420" y="3046485"/>
                </a:lnTo>
                <a:lnTo>
                  <a:pt x="1237421" y="3001697"/>
                </a:lnTo>
                <a:lnTo>
                  <a:pt x="1253501" y="2956734"/>
                </a:lnTo>
                <a:lnTo>
                  <a:pt x="1268663" y="2911608"/>
                </a:lnTo>
                <a:lnTo>
                  <a:pt x="1282912" y="2866334"/>
                </a:lnTo>
                <a:lnTo>
                  <a:pt x="1296251" y="2820921"/>
                </a:lnTo>
                <a:lnTo>
                  <a:pt x="1308685" y="2775384"/>
                </a:lnTo>
                <a:lnTo>
                  <a:pt x="1320218" y="2729735"/>
                </a:lnTo>
                <a:lnTo>
                  <a:pt x="1330853" y="2683986"/>
                </a:lnTo>
                <a:lnTo>
                  <a:pt x="1340595" y="2638150"/>
                </a:lnTo>
                <a:lnTo>
                  <a:pt x="1349447" y="2592239"/>
                </a:lnTo>
                <a:lnTo>
                  <a:pt x="1357413" y="2546265"/>
                </a:lnTo>
                <a:lnTo>
                  <a:pt x="1364498" y="2500242"/>
                </a:lnTo>
                <a:lnTo>
                  <a:pt x="1370705" y="2454181"/>
                </a:lnTo>
                <a:lnTo>
                  <a:pt x="1376038" y="2408096"/>
                </a:lnTo>
                <a:lnTo>
                  <a:pt x="1380501" y="2361998"/>
                </a:lnTo>
                <a:lnTo>
                  <a:pt x="1384099" y="2315900"/>
                </a:lnTo>
                <a:lnTo>
                  <a:pt x="1386834" y="2269815"/>
                </a:lnTo>
                <a:lnTo>
                  <a:pt x="1388711" y="2223754"/>
                </a:lnTo>
                <a:lnTo>
                  <a:pt x="1389735" y="2177732"/>
                </a:lnTo>
                <a:lnTo>
                  <a:pt x="1389908" y="2131759"/>
                </a:lnTo>
                <a:lnTo>
                  <a:pt x="1389235" y="2085849"/>
                </a:lnTo>
                <a:lnTo>
                  <a:pt x="1387720" y="2040014"/>
                </a:lnTo>
                <a:lnTo>
                  <a:pt x="1385367" y="1994266"/>
                </a:lnTo>
                <a:lnTo>
                  <a:pt x="1382180" y="1948619"/>
                </a:lnTo>
                <a:lnTo>
                  <a:pt x="1378162" y="1903084"/>
                </a:lnTo>
                <a:lnTo>
                  <a:pt x="1373318" y="1857674"/>
                </a:lnTo>
                <a:lnTo>
                  <a:pt x="1367651" y="1812401"/>
                </a:lnTo>
                <a:lnTo>
                  <a:pt x="1361166" y="1767278"/>
                </a:lnTo>
                <a:lnTo>
                  <a:pt x="1353866" y="1722318"/>
                </a:lnTo>
                <a:lnTo>
                  <a:pt x="1345756" y="1677533"/>
                </a:lnTo>
                <a:lnTo>
                  <a:pt x="1336840" y="1632935"/>
                </a:lnTo>
                <a:lnTo>
                  <a:pt x="1327120" y="1588537"/>
                </a:lnTo>
                <a:lnTo>
                  <a:pt x="1316602" y="1544351"/>
                </a:lnTo>
                <a:lnTo>
                  <a:pt x="1305289" y="1500391"/>
                </a:lnTo>
                <a:lnTo>
                  <a:pt x="1293185" y="1456667"/>
                </a:lnTo>
                <a:lnTo>
                  <a:pt x="1280295" y="1413194"/>
                </a:lnTo>
                <a:lnTo>
                  <a:pt x="1266621" y="1369982"/>
                </a:lnTo>
                <a:lnTo>
                  <a:pt x="1252169" y="1327046"/>
                </a:lnTo>
                <a:lnTo>
                  <a:pt x="1236941" y="1284397"/>
                </a:lnTo>
                <a:lnTo>
                  <a:pt x="1220943" y="1242048"/>
                </a:lnTo>
                <a:lnTo>
                  <a:pt x="1204177" y="1200010"/>
                </a:lnTo>
                <a:lnTo>
                  <a:pt x="1186648" y="1158298"/>
                </a:lnTo>
                <a:lnTo>
                  <a:pt x="1168360" y="1116923"/>
                </a:lnTo>
                <a:lnTo>
                  <a:pt x="1149317" y="1075898"/>
                </a:lnTo>
                <a:lnTo>
                  <a:pt x="1129523" y="1035235"/>
                </a:lnTo>
                <a:lnTo>
                  <a:pt x="1108981" y="994947"/>
                </a:lnTo>
                <a:lnTo>
                  <a:pt x="1087696" y="955046"/>
                </a:lnTo>
                <a:lnTo>
                  <a:pt x="1065671" y="915544"/>
                </a:lnTo>
                <a:lnTo>
                  <a:pt x="1042911" y="876455"/>
                </a:lnTo>
                <a:lnTo>
                  <a:pt x="1019419" y="837790"/>
                </a:lnTo>
                <a:lnTo>
                  <a:pt x="995200" y="799563"/>
                </a:lnTo>
                <a:lnTo>
                  <a:pt x="970257" y="761785"/>
                </a:lnTo>
                <a:lnTo>
                  <a:pt x="944594" y="724469"/>
                </a:lnTo>
                <a:lnTo>
                  <a:pt x="918216" y="687628"/>
                </a:lnTo>
                <a:lnTo>
                  <a:pt x="891126" y="651274"/>
                </a:lnTo>
                <a:lnTo>
                  <a:pt x="863328" y="615420"/>
                </a:lnTo>
                <a:lnTo>
                  <a:pt x="834826" y="580078"/>
                </a:lnTo>
                <a:lnTo>
                  <a:pt x="805625" y="545260"/>
                </a:lnTo>
                <a:lnTo>
                  <a:pt x="775727" y="510980"/>
                </a:lnTo>
                <a:lnTo>
                  <a:pt x="745137" y="477248"/>
                </a:lnTo>
                <a:lnTo>
                  <a:pt x="713859" y="444079"/>
                </a:lnTo>
                <a:lnTo>
                  <a:pt x="681897" y="411485"/>
                </a:lnTo>
                <a:lnTo>
                  <a:pt x="649255" y="379477"/>
                </a:lnTo>
                <a:lnTo>
                  <a:pt x="615937" y="348069"/>
                </a:lnTo>
                <a:lnTo>
                  <a:pt x="581947" y="317273"/>
                </a:lnTo>
                <a:lnTo>
                  <a:pt x="547288" y="287101"/>
                </a:lnTo>
                <a:lnTo>
                  <a:pt x="511965" y="257567"/>
                </a:lnTo>
                <a:lnTo>
                  <a:pt x="475981" y="228682"/>
                </a:lnTo>
                <a:lnTo>
                  <a:pt x="439341" y="200458"/>
                </a:lnTo>
                <a:lnTo>
                  <a:pt x="402048" y="172909"/>
                </a:lnTo>
                <a:lnTo>
                  <a:pt x="364107" y="146047"/>
                </a:lnTo>
                <a:lnTo>
                  <a:pt x="325522" y="119885"/>
                </a:lnTo>
                <a:lnTo>
                  <a:pt x="286295" y="94434"/>
                </a:lnTo>
                <a:lnTo>
                  <a:pt x="246432" y="69708"/>
                </a:lnTo>
                <a:lnTo>
                  <a:pt x="205936" y="45718"/>
                </a:lnTo>
                <a:lnTo>
                  <a:pt x="164812" y="22478"/>
                </a:lnTo>
                <a:lnTo>
                  <a:pt x="123062" y="0"/>
                </a:lnTo>
                <a:close/>
              </a:path>
            </a:pathLst>
          </a:custGeom>
          <a:solidFill>
            <a:srgbClr val="A4B592"/>
          </a:solidFill>
        </p:spPr>
        <p:txBody>
          <a:bodyPr wrap="square" lIns="0" tIns="0" rIns="0" bIns="0" rtlCol="0"/>
          <a:lstStyle/>
          <a:p>
            <a:endParaRPr/>
          </a:p>
        </p:txBody>
      </p:sp>
      <p:sp>
        <p:nvSpPr>
          <p:cNvPr id="6" name="object 6"/>
          <p:cNvSpPr/>
          <p:nvPr/>
        </p:nvSpPr>
        <p:spPr>
          <a:xfrm>
            <a:off x="3021076" y="1285494"/>
            <a:ext cx="1390015" cy="4293870"/>
          </a:xfrm>
          <a:custGeom>
            <a:avLst/>
            <a:gdLst/>
            <a:ahLst/>
            <a:cxnLst/>
            <a:rect l="l" t="t" r="r" b="b"/>
            <a:pathLst>
              <a:path w="1390014" h="4293870">
                <a:moveTo>
                  <a:pt x="123062" y="0"/>
                </a:moveTo>
                <a:lnTo>
                  <a:pt x="164812" y="22478"/>
                </a:lnTo>
                <a:lnTo>
                  <a:pt x="205936" y="45718"/>
                </a:lnTo>
                <a:lnTo>
                  <a:pt x="246432" y="69708"/>
                </a:lnTo>
                <a:lnTo>
                  <a:pt x="286295" y="94434"/>
                </a:lnTo>
                <a:lnTo>
                  <a:pt x="325522" y="119885"/>
                </a:lnTo>
                <a:lnTo>
                  <a:pt x="364107" y="146047"/>
                </a:lnTo>
                <a:lnTo>
                  <a:pt x="402048" y="172909"/>
                </a:lnTo>
                <a:lnTo>
                  <a:pt x="439341" y="200458"/>
                </a:lnTo>
                <a:lnTo>
                  <a:pt x="475981" y="228682"/>
                </a:lnTo>
                <a:lnTo>
                  <a:pt x="511965" y="257567"/>
                </a:lnTo>
                <a:lnTo>
                  <a:pt x="547288" y="287101"/>
                </a:lnTo>
                <a:lnTo>
                  <a:pt x="581947" y="317273"/>
                </a:lnTo>
                <a:lnTo>
                  <a:pt x="615937" y="348069"/>
                </a:lnTo>
                <a:lnTo>
                  <a:pt x="649255" y="379477"/>
                </a:lnTo>
                <a:lnTo>
                  <a:pt x="681897" y="411485"/>
                </a:lnTo>
                <a:lnTo>
                  <a:pt x="713859" y="444079"/>
                </a:lnTo>
                <a:lnTo>
                  <a:pt x="745137" y="477248"/>
                </a:lnTo>
                <a:lnTo>
                  <a:pt x="775727" y="510980"/>
                </a:lnTo>
                <a:lnTo>
                  <a:pt x="805625" y="545260"/>
                </a:lnTo>
                <a:lnTo>
                  <a:pt x="834826" y="580078"/>
                </a:lnTo>
                <a:lnTo>
                  <a:pt x="863328" y="615420"/>
                </a:lnTo>
                <a:lnTo>
                  <a:pt x="891126" y="651274"/>
                </a:lnTo>
                <a:lnTo>
                  <a:pt x="918216" y="687628"/>
                </a:lnTo>
                <a:lnTo>
                  <a:pt x="944594" y="724469"/>
                </a:lnTo>
                <a:lnTo>
                  <a:pt x="970257" y="761785"/>
                </a:lnTo>
                <a:lnTo>
                  <a:pt x="995200" y="799563"/>
                </a:lnTo>
                <a:lnTo>
                  <a:pt x="1019419" y="837790"/>
                </a:lnTo>
                <a:lnTo>
                  <a:pt x="1042911" y="876455"/>
                </a:lnTo>
                <a:lnTo>
                  <a:pt x="1065671" y="915544"/>
                </a:lnTo>
                <a:lnTo>
                  <a:pt x="1087696" y="955046"/>
                </a:lnTo>
                <a:lnTo>
                  <a:pt x="1108981" y="994947"/>
                </a:lnTo>
                <a:lnTo>
                  <a:pt x="1129523" y="1035235"/>
                </a:lnTo>
                <a:lnTo>
                  <a:pt x="1149317" y="1075898"/>
                </a:lnTo>
                <a:lnTo>
                  <a:pt x="1168360" y="1116923"/>
                </a:lnTo>
                <a:lnTo>
                  <a:pt x="1186648" y="1158298"/>
                </a:lnTo>
                <a:lnTo>
                  <a:pt x="1204177" y="1200010"/>
                </a:lnTo>
                <a:lnTo>
                  <a:pt x="1220943" y="1242048"/>
                </a:lnTo>
                <a:lnTo>
                  <a:pt x="1236941" y="1284397"/>
                </a:lnTo>
                <a:lnTo>
                  <a:pt x="1252169" y="1327046"/>
                </a:lnTo>
                <a:lnTo>
                  <a:pt x="1266621" y="1369982"/>
                </a:lnTo>
                <a:lnTo>
                  <a:pt x="1280295" y="1413194"/>
                </a:lnTo>
                <a:lnTo>
                  <a:pt x="1293185" y="1456667"/>
                </a:lnTo>
                <a:lnTo>
                  <a:pt x="1305289" y="1500391"/>
                </a:lnTo>
                <a:lnTo>
                  <a:pt x="1316602" y="1544351"/>
                </a:lnTo>
                <a:lnTo>
                  <a:pt x="1327120" y="1588537"/>
                </a:lnTo>
                <a:lnTo>
                  <a:pt x="1336840" y="1632935"/>
                </a:lnTo>
                <a:lnTo>
                  <a:pt x="1345756" y="1677533"/>
                </a:lnTo>
                <a:lnTo>
                  <a:pt x="1353866" y="1722318"/>
                </a:lnTo>
                <a:lnTo>
                  <a:pt x="1361166" y="1767278"/>
                </a:lnTo>
                <a:lnTo>
                  <a:pt x="1367651" y="1812401"/>
                </a:lnTo>
                <a:lnTo>
                  <a:pt x="1373318" y="1857674"/>
                </a:lnTo>
                <a:lnTo>
                  <a:pt x="1378162" y="1903084"/>
                </a:lnTo>
                <a:lnTo>
                  <a:pt x="1382180" y="1948619"/>
                </a:lnTo>
                <a:lnTo>
                  <a:pt x="1385367" y="1994266"/>
                </a:lnTo>
                <a:lnTo>
                  <a:pt x="1387720" y="2040014"/>
                </a:lnTo>
                <a:lnTo>
                  <a:pt x="1389235" y="2085849"/>
                </a:lnTo>
                <a:lnTo>
                  <a:pt x="1389908" y="2131759"/>
                </a:lnTo>
                <a:lnTo>
                  <a:pt x="1389735" y="2177732"/>
                </a:lnTo>
                <a:lnTo>
                  <a:pt x="1388711" y="2223754"/>
                </a:lnTo>
                <a:lnTo>
                  <a:pt x="1386834" y="2269815"/>
                </a:lnTo>
                <a:lnTo>
                  <a:pt x="1384099" y="2315900"/>
                </a:lnTo>
                <a:lnTo>
                  <a:pt x="1380501" y="2361998"/>
                </a:lnTo>
                <a:lnTo>
                  <a:pt x="1376038" y="2408096"/>
                </a:lnTo>
                <a:lnTo>
                  <a:pt x="1370705" y="2454181"/>
                </a:lnTo>
                <a:lnTo>
                  <a:pt x="1364498" y="2500242"/>
                </a:lnTo>
                <a:lnTo>
                  <a:pt x="1357413" y="2546265"/>
                </a:lnTo>
                <a:lnTo>
                  <a:pt x="1349447" y="2592239"/>
                </a:lnTo>
                <a:lnTo>
                  <a:pt x="1340595" y="2638150"/>
                </a:lnTo>
                <a:lnTo>
                  <a:pt x="1330853" y="2683986"/>
                </a:lnTo>
                <a:lnTo>
                  <a:pt x="1320218" y="2729735"/>
                </a:lnTo>
                <a:lnTo>
                  <a:pt x="1308685" y="2775384"/>
                </a:lnTo>
                <a:lnTo>
                  <a:pt x="1296251" y="2820921"/>
                </a:lnTo>
                <a:lnTo>
                  <a:pt x="1282912" y="2866334"/>
                </a:lnTo>
                <a:lnTo>
                  <a:pt x="1268663" y="2911608"/>
                </a:lnTo>
                <a:lnTo>
                  <a:pt x="1253501" y="2956734"/>
                </a:lnTo>
                <a:lnTo>
                  <a:pt x="1237421" y="3001697"/>
                </a:lnTo>
                <a:lnTo>
                  <a:pt x="1220420" y="3046485"/>
                </a:lnTo>
                <a:lnTo>
                  <a:pt x="1202495" y="3091086"/>
                </a:lnTo>
                <a:lnTo>
                  <a:pt x="1183640" y="3135487"/>
                </a:lnTo>
                <a:lnTo>
                  <a:pt x="1163852" y="3179676"/>
                </a:lnTo>
                <a:lnTo>
                  <a:pt x="1143127" y="3223641"/>
                </a:lnTo>
                <a:lnTo>
                  <a:pt x="1120252" y="3269712"/>
                </a:lnTo>
                <a:lnTo>
                  <a:pt x="1096469" y="3315184"/>
                </a:lnTo>
                <a:lnTo>
                  <a:pt x="1071789" y="3360043"/>
                </a:lnTo>
                <a:lnTo>
                  <a:pt x="1046224" y="3404276"/>
                </a:lnTo>
                <a:lnTo>
                  <a:pt x="1019786" y="3447872"/>
                </a:lnTo>
                <a:lnTo>
                  <a:pt x="992487" y="3490817"/>
                </a:lnTo>
                <a:lnTo>
                  <a:pt x="964340" y="3533099"/>
                </a:lnTo>
                <a:lnTo>
                  <a:pt x="935356" y="3574705"/>
                </a:lnTo>
                <a:lnTo>
                  <a:pt x="905547" y="3615623"/>
                </a:lnTo>
                <a:lnTo>
                  <a:pt x="874926" y="3655840"/>
                </a:lnTo>
                <a:lnTo>
                  <a:pt x="843505" y="3695344"/>
                </a:lnTo>
                <a:lnTo>
                  <a:pt x="811295" y="3734122"/>
                </a:lnTo>
                <a:lnTo>
                  <a:pt x="778309" y="3772161"/>
                </a:lnTo>
                <a:lnTo>
                  <a:pt x="744559" y="3809448"/>
                </a:lnTo>
                <a:lnTo>
                  <a:pt x="710056" y="3845972"/>
                </a:lnTo>
                <a:lnTo>
                  <a:pt x="674814" y="3881720"/>
                </a:lnTo>
                <a:lnTo>
                  <a:pt x="638844" y="3916678"/>
                </a:lnTo>
                <a:lnTo>
                  <a:pt x="602158" y="3950835"/>
                </a:lnTo>
                <a:lnTo>
                  <a:pt x="564769" y="3984178"/>
                </a:lnTo>
                <a:lnTo>
                  <a:pt x="526687" y="4016694"/>
                </a:lnTo>
                <a:lnTo>
                  <a:pt x="487926" y="4048371"/>
                </a:lnTo>
                <a:lnTo>
                  <a:pt x="448498" y="4079196"/>
                </a:lnTo>
                <a:lnTo>
                  <a:pt x="408414" y="4109156"/>
                </a:lnTo>
                <a:lnTo>
                  <a:pt x="367687" y="4138240"/>
                </a:lnTo>
                <a:lnTo>
                  <a:pt x="326328" y="4166433"/>
                </a:lnTo>
                <a:lnTo>
                  <a:pt x="284351" y="4193725"/>
                </a:lnTo>
                <a:lnTo>
                  <a:pt x="241766" y="4220101"/>
                </a:lnTo>
                <a:lnTo>
                  <a:pt x="198586" y="4245550"/>
                </a:lnTo>
                <a:lnTo>
                  <a:pt x="154823" y="4270059"/>
                </a:lnTo>
                <a:lnTo>
                  <a:pt x="110490" y="4293616"/>
                </a:lnTo>
                <a:lnTo>
                  <a:pt x="0" y="4061459"/>
                </a:lnTo>
                <a:lnTo>
                  <a:pt x="41773" y="4039010"/>
                </a:lnTo>
                <a:lnTo>
                  <a:pt x="82847" y="4015698"/>
                </a:lnTo>
                <a:lnTo>
                  <a:pt x="123216" y="3991539"/>
                </a:lnTo>
                <a:lnTo>
                  <a:pt x="162875" y="3966550"/>
                </a:lnTo>
                <a:lnTo>
                  <a:pt x="201819" y="3940747"/>
                </a:lnTo>
                <a:lnTo>
                  <a:pt x="240043" y="3914144"/>
                </a:lnTo>
                <a:lnTo>
                  <a:pt x="277542" y="3886759"/>
                </a:lnTo>
                <a:lnTo>
                  <a:pt x="314311" y="3858606"/>
                </a:lnTo>
                <a:lnTo>
                  <a:pt x="350345" y="3829702"/>
                </a:lnTo>
                <a:lnTo>
                  <a:pt x="385639" y="3800063"/>
                </a:lnTo>
                <a:lnTo>
                  <a:pt x="420188" y="3769704"/>
                </a:lnTo>
                <a:lnTo>
                  <a:pt x="453986" y="3738641"/>
                </a:lnTo>
                <a:lnTo>
                  <a:pt x="487028" y="3706891"/>
                </a:lnTo>
                <a:lnTo>
                  <a:pt x="519311" y="3674469"/>
                </a:lnTo>
                <a:lnTo>
                  <a:pt x="550828" y="3641390"/>
                </a:lnTo>
                <a:lnTo>
                  <a:pt x="581574" y="3607671"/>
                </a:lnTo>
                <a:lnTo>
                  <a:pt x="611544" y="3573328"/>
                </a:lnTo>
                <a:lnTo>
                  <a:pt x="640734" y="3538376"/>
                </a:lnTo>
                <a:lnTo>
                  <a:pt x="669139" y="3502832"/>
                </a:lnTo>
                <a:lnTo>
                  <a:pt x="696752" y="3466710"/>
                </a:lnTo>
                <a:lnTo>
                  <a:pt x="723569" y="3430028"/>
                </a:lnTo>
                <a:lnTo>
                  <a:pt x="749586" y="3392801"/>
                </a:lnTo>
                <a:lnTo>
                  <a:pt x="774797" y="3355044"/>
                </a:lnTo>
                <a:lnTo>
                  <a:pt x="799196" y="3316774"/>
                </a:lnTo>
                <a:lnTo>
                  <a:pt x="822780" y="3278006"/>
                </a:lnTo>
                <a:lnTo>
                  <a:pt x="845542" y="3238757"/>
                </a:lnTo>
                <a:lnTo>
                  <a:pt x="867478" y="3199041"/>
                </a:lnTo>
                <a:lnTo>
                  <a:pt x="888583" y="3158876"/>
                </a:lnTo>
                <a:lnTo>
                  <a:pt x="908852" y="3118277"/>
                </a:lnTo>
                <a:lnTo>
                  <a:pt x="928279" y="3077259"/>
                </a:lnTo>
                <a:lnTo>
                  <a:pt x="946860" y="3035839"/>
                </a:lnTo>
                <a:lnTo>
                  <a:pt x="964589" y="2994032"/>
                </a:lnTo>
                <a:lnTo>
                  <a:pt x="981462" y="2951855"/>
                </a:lnTo>
                <a:lnTo>
                  <a:pt x="997473" y="2909323"/>
                </a:lnTo>
                <a:lnTo>
                  <a:pt x="1012617" y="2866451"/>
                </a:lnTo>
                <a:lnTo>
                  <a:pt x="1026890" y="2823257"/>
                </a:lnTo>
                <a:lnTo>
                  <a:pt x="1040286" y="2779755"/>
                </a:lnTo>
                <a:lnTo>
                  <a:pt x="1052800" y="2735962"/>
                </a:lnTo>
                <a:lnTo>
                  <a:pt x="1064427" y="2691894"/>
                </a:lnTo>
                <a:lnTo>
                  <a:pt x="1075162" y="2647565"/>
                </a:lnTo>
                <a:lnTo>
                  <a:pt x="1085000" y="2602993"/>
                </a:lnTo>
                <a:lnTo>
                  <a:pt x="1093936" y="2558193"/>
                </a:lnTo>
                <a:lnTo>
                  <a:pt x="1101964" y="2513181"/>
                </a:lnTo>
                <a:lnTo>
                  <a:pt x="1109081" y="2467972"/>
                </a:lnTo>
                <a:lnTo>
                  <a:pt x="1115280" y="2422583"/>
                </a:lnTo>
                <a:lnTo>
                  <a:pt x="1120557" y="2377029"/>
                </a:lnTo>
                <a:lnTo>
                  <a:pt x="1124907" y="2331327"/>
                </a:lnTo>
                <a:lnTo>
                  <a:pt x="1128324" y="2285491"/>
                </a:lnTo>
                <a:lnTo>
                  <a:pt x="1130804" y="2239539"/>
                </a:lnTo>
                <a:lnTo>
                  <a:pt x="1132341" y="2193486"/>
                </a:lnTo>
                <a:lnTo>
                  <a:pt x="1132930" y="2147347"/>
                </a:lnTo>
                <a:lnTo>
                  <a:pt x="1132567" y="2101139"/>
                </a:lnTo>
                <a:lnTo>
                  <a:pt x="1131246" y="2054877"/>
                </a:lnTo>
                <a:lnTo>
                  <a:pt x="1128962" y="2008578"/>
                </a:lnTo>
                <a:lnTo>
                  <a:pt x="1125710" y="1962257"/>
                </a:lnTo>
                <a:lnTo>
                  <a:pt x="1121486" y="1915929"/>
                </a:lnTo>
                <a:lnTo>
                  <a:pt x="1116283" y="1869612"/>
                </a:lnTo>
                <a:lnTo>
                  <a:pt x="1110098" y="1823320"/>
                </a:lnTo>
                <a:lnTo>
                  <a:pt x="1102924" y="1777070"/>
                </a:lnTo>
                <a:lnTo>
                  <a:pt x="1094757" y="1730877"/>
                </a:lnTo>
                <a:lnTo>
                  <a:pt x="1085592" y="1684758"/>
                </a:lnTo>
                <a:lnTo>
                  <a:pt x="1075424" y="1638727"/>
                </a:lnTo>
                <a:lnTo>
                  <a:pt x="1064247" y="1592802"/>
                </a:lnTo>
                <a:lnTo>
                  <a:pt x="1052057" y="1546997"/>
                </a:lnTo>
                <a:lnTo>
                  <a:pt x="1038849" y="1501330"/>
                </a:lnTo>
                <a:lnTo>
                  <a:pt x="1024617" y="1455814"/>
                </a:lnTo>
                <a:lnTo>
                  <a:pt x="1009356" y="1410468"/>
                </a:lnTo>
                <a:lnTo>
                  <a:pt x="993062" y="1365305"/>
                </a:lnTo>
                <a:lnTo>
                  <a:pt x="975729" y="1320343"/>
                </a:lnTo>
                <a:lnTo>
                  <a:pt x="957352" y="1275596"/>
                </a:lnTo>
                <a:lnTo>
                  <a:pt x="937927" y="1231081"/>
                </a:lnTo>
                <a:lnTo>
                  <a:pt x="917448" y="1186814"/>
                </a:lnTo>
                <a:lnTo>
                  <a:pt x="895148" y="1141330"/>
                </a:lnTo>
                <a:lnTo>
                  <a:pt x="871863" y="1096496"/>
                </a:lnTo>
                <a:lnTo>
                  <a:pt x="847606" y="1052328"/>
                </a:lnTo>
                <a:lnTo>
                  <a:pt x="822391" y="1008841"/>
                </a:lnTo>
                <a:lnTo>
                  <a:pt x="796234" y="966051"/>
                </a:lnTo>
                <a:lnTo>
                  <a:pt x="769147" y="923971"/>
                </a:lnTo>
                <a:lnTo>
                  <a:pt x="741147" y="882617"/>
                </a:lnTo>
                <a:lnTo>
                  <a:pt x="712246" y="842006"/>
                </a:lnTo>
                <a:lnTo>
                  <a:pt x="682460" y="802150"/>
                </a:lnTo>
                <a:lnTo>
                  <a:pt x="651802" y="763067"/>
                </a:lnTo>
                <a:lnTo>
                  <a:pt x="620287" y="724770"/>
                </a:lnTo>
                <a:lnTo>
                  <a:pt x="587930" y="687276"/>
                </a:lnTo>
                <a:lnTo>
                  <a:pt x="554744" y="650598"/>
                </a:lnTo>
                <a:lnTo>
                  <a:pt x="520744" y="614753"/>
                </a:lnTo>
                <a:lnTo>
                  <a:pt x="485944" y="579755"/>
                </a:lnTo>
                <a:lnTo>
                  <a:pt x="450358" y="545620"/>
                </a:lnTo>
                <a:lnTo>
                  <a:pt x="414002" y="512363"/>
                </a:lnTo>
                <a:lnTo>
                  <a:pt x="376888" y="479998"/>
                </a:lnTo>
                <a:lnTo>
                  <a:pt x="339033" y="448542"/>
                </a:lnTo>
                <a:lnTo>
                  <a:pt x="300449" y="418008"/>
                </a:lnTo>
                <a:lnTo>
                  <a:pt x="261151" y="388413"/>
                </a:lnTo>
                <a:lnTo>
                  <a:pt x="221154" y="359771"/>
                </a:lnTo>
                <a:lnTo>
                  <a:pt x="180471" y="332098"/>
                </a:lnTo>
                <a:lnTo>
                  <a:pt x="139118" y="305409"/>
                </a:lnTo>
                <a:lnTo>
                  <a:pt x="97108" y="279718"/>
                </a:lnTo>
                <a:lnTo>
                  <a:pt x="54456" y="255041"/>
                </a:lnTo>
                <a:lnTo>
                  <a:pt x="11175" y="231393"/>
                </a:lnTo>
                <a:lnTo>
                  <a:pt x="123062" y="0"/>
                </a:lnTo>
                <a:close/>
              </a:path>
            </a:pathLst>
          </a:custGeom>
          <a:ln w="38100">
            <a:solidFill>
              <a:srgbClr val="FFFFFF"/>
            </a:solidFill>
          </a:ln>
        </p:spPr>
        <p:txBody>
          <a:bodyPr wrap="square" lIns="0" tIns="0" rIns="0" bIns="0" rtlCol="0"/>
          <a:lstStyle/>
          <a:p>
            <a:endParaRPr/>
          </a:p>
        </p:txBody>
      </p:sp>
      <p:sp>
        <p:nvSpPr>
          <p:cNvPr id="7" name="object 7"/>
          <p:cNvSpPr/>
          <p:nvPr/>
        </p:nvSpPr>
        <p:spPr>
          <a:xfrm>
            <a:off x="2985389" y="1562100"/>
            <a:ext cx="1798447" cy="1757552"/>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985389" y="1562100"/>
            <a:ext cx="1798955" cy="1757680"/>
          </a:xfrm>
          <a:custGeom>
            <a:avLst/>
            <a:gdLst/>
            <a:ahLst/>
            <a:cxnLst/>
            <a:rect l="l" t="t" r="r" b="b"/>
            <a:pathLst>
              <a:path w="1798954" h="1757679">
                <a:moveTo>
                  <a:pt x="0" y="878839"/>
                </a:moveTo>
                <a:lnTo>
                  <a:pt x="1330" y="830618"/>
                </a:lnTo>
                <a:lnTo>
                  <a:pt x="5276" y="783076"/>
                </a:lnTo>
                <a:lnTo>
                  <a:pt x="11769" y="736281"/>
                </a:lnTo>
                <a:lnTo>
                  <a:pt x="20739" y="690300"/>
                </a:lnTo>
                <a:lnTo>
                  <a:pt x="32120" y="645201"/>
                </a:lnTo>
                <a:lnTo>
                  <a:pt x="45841" y="601049"/>
                </a:lnTo>
                <a:lnTo>
                  <a:pt x="61835" y="557912"/>
                </a:lnTo>
                <a:lnTo>
                  <a:pt x="80033" y="515857"/>
                </a:lnTo>
                <a:lnTo>
                  <a:pt x="100366" y="474951"/>
                </a:lnTo>
                <a:lnTo>
                  <a:pt x="122766" y="435261"/>
                </a:lnTo>
                <a:lnTo>
                  <a:pt x="147164" y="396855"/>
                </a:lnTo>
                <a:lnTo>
                  <a:pt x="173492" y="359798"/>
                </a:lnTo>
                <a:lnTo>
                  <a:pt x="201680" y="324158"/>
                </a:lnTo>
                <a:lnTo>
                  <a:pt x="231661" y="290002"/>
                </a:lnTo>
                <a:lnTo>
                  <a:pt x="263366" y="257397"/>
                </a:lnTo>
                <a:lnTo>
                  <a:pt x="296726" y="226410"/>
                </a:lnTo>
                <a:lnTo>
                  <a:pt x="331672" y="197108"/>
                </a:lnTo>
                <a:lnTo>
                  <a:pt x="368137" y="169558"/>
                </a:lnTo>
                <a:lnTo>
                  <a:pt x="406051" y="143827"/>
                </a:lnTo>
                <a:lnTo>
                  <a:pt x="445346" y="119982"/>
                </a:lnTo>
                <a:lnTo>
                  <a:pt x="485954" y="98089"/>
                </a:lnTo>
                <a:lnTo>
                  <a:pt x="527805" y="78217"/>
                </a:lnTo>
                <a:lnTo>
                  <a:pt x="570831" y="60432"/>
                </a:lnTo>
                <a:lnTo>
                  <a:pt x="614964" y="44801"/>
                </a:lnTo>
                <a:lnTo>
                  <a:pt x="660135" y="31391"/>
                </a:lnTo>
                <a:lnTo>
                  <a:pt x="706275" y="20269"/>
                </a:lnTo>
                <a:lnTo>
                  <a:pt x="753317" y="11501"/>
                </a:lnTo>
                <a:lnTo>
                  <a:pt x="801190" y="5156"/>
                </a:lnTo>
                <a:lnTo>
                  <a:pt x="849827" y="1300"/>
                </a:lnTo>
                <a:lnTo>
                  <a:pt x="899160" y="0"/>
                </a:lnTo>
                <a:lnTo>
                  <a:pt x="948504" y="1300"/>
                </a:lnTo>
                <a:lnTo>
                  <a:pt x="997153" y="5156"/>
                </a:lnTo>
                <a:lnTo>
                  <a:pt x="1045037" y="11501"/>
                </a:lnTo>
                <a:lnTo>
                  <a:pt x="1092088" y="20269"/>
                </a:lnTo>
                <a:lnTo>
                  <a:pt x="1138238" y="31391"/>
                </a:lnTo>
                <a:lnTo>
                  <a:pt x="1183417" y="44801"/>
                </a:lnTo>
                <a:lnTo>
                  <a:pt x="1227558" y="60432"/>
                </a:lnTo>
                <a:lnTo>
                  <a:pt x="1270591" y="78217"/>
                </a:lnTo>
                <a:lnTo>
                  <a:pt x="1312449" y="98089"/>
                </a:lnTo>
                <a:lnTo>
                  <a:pt x="1353062" y="119982"/>
                </a:lnTo>
                <a:lnTo>
                  <a:pt x="1392363" y="143827"/>
                </a:lnTo>
                <a:lnTo>
                  <a:pt x="1430282" y="169558"/>
                </a:lnTo>
                <a:lnTo>
                  <a:pt x="1466751" y="197108"/>
                </a:lnTo>
                <a:lnTo>
                  <a:pt x="1501701" y="226410"/>
                </a:lnTo>
                <a:lnTo>
                  <a:pt x="1535064" y="257397"/>
                </a:lnTo>
                <a:lnTo>
                  <a:pt x="1566772" y="290002"/>
                </a:lnTo>
                <a:lnTo>
                  <a:pt x="1596756" y="324158"/>
                </a:lnTo>
                <a:lnTo>
                  <a:pt x="1624946" y="359798"/>
                </a:lnTo>
                <a:lnTo>
                  <a:pt x="1651276" y="396855"/>
                </a:lnTo>
                <a:lnTo>
                  <a:pt x="1675675" y="435261"/>
                </a:lnTo>
                <a:lnTo>
                  <a:pt x="1698076" y="474951"/>
                </a:lnTo>
                <a:lnTo>
                  <a:pt x="1718410" y="515857"/>
                </a:lnTo>
                <a:lnTo>
                  <a:pt x="1736609" y="557912"/>
                </a:lnTo>
                <a:lnTo>
                  <a:pt x="1752604" y="601049"/>
                </a:lnTo>
                <a:lnTo>
                  <a:pt x="1766325" y="645201"/>
                </a:lnTo>
                <a:lnTo>
                  <a:pt x="1777706" y="690300"/>
                </a:lnTo>
                <a:lnTo>
                  <a:pt x="1786677" y="736281"/>
                </a:lnTo>
                <a:lnTo>
                  <a:pt x="1793170" y="783076"/>
                </a:lnTo>
                <a:lnTo>
                  <a:pt x="1797116" y="830618"/>
                </a:lnTo>
                <a:lnTo>
                  <a:pt x="1798447" y="878839"/>
                </a:lnTo>
                <a:lnTo>
                  <a:pt x="1797116" y="927049"/>
                </a:lnTo>
                <a:lnTo>
                  <a:pt x="1793170" y="974579"/>
                </a:lnTo>
                <a:lnTo>
                  <a:pt x="1786677" y="1021363"/>
                </a:lnTo>
                <a:lnTo>
                  <a:pt x="1777706" y="1067334"/>
                </a:lnTo>
                <a:lnTo>
                  <a:pt x="1766325" y="1112425"/>
                </a:lnTo>
                <a:lnTo>
                  <a:pt x="1752604" y="1156568"/>
                </a:lnTo>
                <a:lnTo>
                  <a:pt x="1736609" y="1199697"/>
                </a:lnTo>
                <a:lnTo>
                  <a:pt x="1718410" y="1241745"/>
                </a:lnTo>
                <a:lnTo>
                  <a:pt x="1698076" y="1282644"/>
                </a:lnTo>
                <a:lnTo>
                  <a:pt x="1675675" y="1322328"/>
                </a:lnTo>
                <a:lnTo>
                  <a:pt x="1651276" y="1360730"/>
                </a:lnTo>
                <a:lnTo>
                  <a:pt x="1624946" y="1397782"/>
                </a:lnTo>
                <a:lnTo>
                  <a:pt x="1596756" y="1433417"/>
                </a:lnTo>
                <a:lnTo>
                  <a:pt x="1566772" y="1467570"/>
                </a:lnTo>
                <a:lnTo>
                  <a:pt x="1535064" y="1500171"/>
                </a:lnTo>
                <a:lnTo>
                  <a:pt x="1501701" y="1531155"/>
                </a:lnTo>
                <a:lnTo>
                  <a:pt x="1466751" y="1560455"/>
                </a:lnTo>
                <a:lnTo>
                  <a:pt x="1430282" y="1588002"/>
                </a:lnTo>
                <a:lnTo>
                  <a:pt x="1392363" y="1613732"/>
                </a:lnTo>
                <a:lnTo>
                  <a:pt x="1353062" y="1637575"/>
                </a:lnTo>
                <a:lnTo>
                  <a:pt x="1312449" y="1659466"/>
                </a:lnTo>
                <a:lnTo>
                  <a:pt x="1270591" y="1679337"/>
                </a:lnTo>
                <a:lnTo>
                  <a:pt x="1227558" y="1697121"/>
                </a:lnTo>
                <a:lnTo>
                  <a:pt x="1183417" y="1712752"/>
                </a:lnTo>
                <a:lnTo>
                  <a:pt x="1138238" y="1726162"/>
                </a:lnTo>
                <a:lnTo>
                  <a:pt x="1092088" y="1737284"/>
                </a:lnTo>
                <a:lnTo>
                  <a:pt x="1045037" y="1746051"/>
                </a:lnTo>
                <a:lnTo>
                  <a:pt x="997153" y="1752396"/>
                </a:lnTo>
                <a:lnTo>
                  <a:pt x="948504" y="1756252"/>
                </a:lnTo>
                <a:lnTo>
                  <a:pt x="899160" y="1757552"/>
                </a:lnTo>
                <a:lnTo>
                  <a:pt x="849827" y="1756252"/>
                </a:lnTo>
                <a:lnTo>
                  <a:pt x="801190" y="1752396"/>
                </a:lnTo>
                <a:lnTo>
                  <a:pt x="753317" y="1746051"/>
                </a:lnTo>
                <a:lnTo>
                  <a:pt x="706275" y="1737284"/>
                </a:lnTo>
                <a:lnTo>
                  <a:pt x="660135" y="1726162"/>
                </a:lnTo>
                <a:lnTo>
                  <a:pt x="614964" y="1712752"/>
                </a:lnTo>
                <a:lnTo>
                  <a:pt x="570831" y="1697121"/>
                </a:lnTo>
                <a:lnTo>
                  <a:pt x="527805" y="1679337"/>
                </a:lnTo>
                <a:lnTo>
                  <a:pt x="485954" y="1659466"/>
                </a:lnTo>
                <a:lnTo>
                  <a:pt x="445346" y="1637575"/>
                </a:lnTo>
                <a:lnTo>
                  <a:pt x="406051" y="1613732"/>
                </a:lnTo>
                <a:lnTo>
                  <a:pt x="368137" y="1588002"/>
                </a:lnTo>
                <a:lnTo>
                  <a:pt x="331672" y="1560455"/>
                </a:lnTo>
                <a:lnTo>
                  <a:pt x="296726" y="1531155"/>
                </a:lnTo>
                <a:lnTo>
                  <a:pt x="263366" y="1500171"/>
                </a:lnTo>
                <a:lnTo>
                  <a:pt x="231661" y="1467570"/>
                </a:lnTo>
                <a:lnTo>
                  <a:pt x="201680" y="1433417"/>
                </a:lnTo>
                <a:lnTo>
                  <a:pt x="173492" y="1397782"/>
                </a:lnTo>
                <a:lnTo>
                  <a:pt x="147164" y="1360730"/>
                </a:lnTo>
                <a:lnTo>
                  <a:pt x="122766" y="1322328"/>
                </a:lnTo>
                <a:lnTo>
                  <a:pt x="100366" y="1282644"/>
                </a:lnTo>
                <a:lnTo>
                  <a:pt x="80033" y="1241745"/>
                </a:lnTo>
                <a:lnTo>
                  <a:pt x="61835" y="1199697"/>
                </a:lnTo>
                <a:lnTo>
                  <a:pt x="45841" y="1156568"/>
                </a:lnTo>
                <a:lnTo>
                  <a:pt x="32120" y="1112425"/>
                </a:lnTo>
                <a:lnTo>
                  <a:pt x="20739" y="1067334"/>
                </a:lnTo>
                <a:lnTo>
                  <a:pt x="11769" y="1021363"/>
                </a:lnTo>
                <a:lnTo>
                  <a:pt x="5276" y="974579"/>
                </a:lnTo>
                <a:lnTo>
                  <a:pt x="1330" y="927049"/>
                </a:lnTo>
                <a:lnTo>
                  <a:pt x="0" y="878839"/>
                </a:lnTo>
                <a:close/>
              </a:path>
            </a:pathLst>
          </a:custGeom>
          <a:ln w="38099">
            <a:solidFill>
              <a:srgbClr val="FFFFFF"/>
            </a:solidFill>
          </a:ln>
        </p:spPr>
        <p:txBody>
          <a:bodyPr wrap="square" lIns="0" tIns="0" rIns="0" bIns="0" rtlCol="0"/>
          <a:lstStyle/>
          <a:p>
            <a:endParaRPr/>
          </a:p>
        </p:txBody>
      </p:sp>
      <p:sp>
        <p:nvSpPr>
          <p:cNvPr id="9" name="object 9"/>
          <p:cNvSpPr txBox="1"/>
          <p:nvPr/>
        </p:nvSpPr>
        <p:spPr>
          <a:xfrm>
            <a:off x="4985765" y="1696974"/>
            <a:ext cx="3835400" cy="1153795"/>
          </a:xfrm>
          <a:prstGeom prst="rect">
            <a:avLst/>
          </a:prstGeom>
        </p:spPr>
        <p:txBody>
          <a:bodyPr vert="horz" wrap="square" lIns="0" tIns="47625" rIns="0" bIns="0" rtlCol="0">
            <a:spAutoFit/>
          </a:bodyPr>
          <a:lstStyle/>
          <a:p>
            <a:pPr marL="12700" marR="5080">
              <a:lnSpc>
                <a:spcPts val="2160"/>
              </a:lnSpc>
              <a:spcBef>
                <a:spcPts val="375"/>
              </a:spcBef>
            </a:pPr>
            <a:r>
              <a:rPr sz="2000" spc="60" dirty="0">
                <a:solidFill>
                  <a:srgbClr val="0000CC"/>
                </a:solidFill>
                <a:latin typeface="Times New Roman"/>
                <a:cs typeface="Times New Roman"/>
              </a:rPr>
              <a:t>Initial </a:t>
            </a:r>
            <a:r>
              <a:rPr sz="2000" spc="100" dirty="0">
                <a:solidFill>
                  <a:srgbClr val="0000CC"/>
                </a:solidFill>
                <a:latin typeface="Times New Roman"/>
                <a:cs typeface="Times New Roman"/>
              </a:rPr>
              <a:t>orthodontic </a:t>
            </a:r>
            <a:r>
              <a:rPr sz="2000" spc="120" dirty="0">
                <a:solidFill>
                  <a:srgbClr val="0000CC"/>
                </a:solidFill>
                <a:latin typeface="Times New Roman"/>
                <a:cs typeface="Times New Roman"/>
              </a:rPr>
              <a:t>treatment </a:t>
            </a:r>
            <a:r>
              <a:rPr sz="2000" spc="30" dirty="0">
                <a:solidFill>
                  <a:srgbClr val="0000CC"/>
                </a:solidFill>
                <a:latin typeface="Times New Roman"/>
                <a:cs typeface="Times New Roman"/>
              </a:rPr>
              <a:t>was  </a:t>
            </a:r>
            <a:r>
              <a:rPr sz="2000" spc="95" dirty="0">
                <a:solidFill>
                  <a:srgbClr val="0000CC"/>
                </a:solidFill>
                <a:latin typeface="Times New Roman"/>
                <a:cs typeface="Times New Roman"/>
              </a:rPr>
              <a:t>aimed </a:t>
            </a:r>
            <a:r>
              <a:rPr sz="2000" spc="110" dirty="0">
                <a:solidFill>
                  <a:srgbClr val="0000CC"/>
                </a:solidFill>
                <a:latin typeface="Times New Roman"/>
                <a:cs typeface="Times New Roman"/>
              </a:rPr>
              <a:t>at </a:t>
            </a:r>
            <a:r>
              <a:rPr sz="2000" spc="70" dirty="0">
                <a:solidFill>
                  <a:srgbClr val="0000CC"/>
                </a:solidFill>
                <a:latin typeface="Times New Roman"/>
                <a:cs typeface="Times New Roman"/>
              </a:rPr>
              <a:t>creating </a:t>
            </a:r>
            <a:r>
              <a:rPr sz="2000" spc="55" dirty="0">
                <a:solidFill>
                  <a:srgbClr val="0000CC"/>
                </a:solidFill>
                <a:latin typeface="Times New Roman"/>
                <a:cs typeface="Times New Roman"/>
              </a:rPr>
              <a:t>space </a:t>
            </a:r>
            <a:r>
              <a:rPr sz="2000" spc="85" dirty="0">
                <a:solidFill>
                  <a:srgbClr val="0000CC"/>
                </a:solidFill>
                <a:latin typeface="Times New Roman"/>
                <a:cs typeface="Times New Roman"/>
              </a:rPr>
              <a:t>in </a:t>
            </a:r>
            <a:r>
              <a:rPr sz="2000" spc="120" dirty="0">
                <a:solidFill>
                  <a:srgbClr val="0000CC"/>
                </a:solidFill>
                <a:latin typeface="Times New Roman"/>
                <a:cs typeface="Times New Roman"/>
              </a:rPr>
              <a:t>the  </a:t>
            </a:r>
            <a:r>
              <a:rPr sz="2000" spc="40" dirty="0">
                <a:solidFill>
                  <a:srgbClr val="0000CC"/>
                </a:solidFill>
                <a:latin typeface="Times New Roman"/>
                <a:cs typeface="Times New Roman"/>
              </a:rPr>
              <a:t>maxillary</a:t>
            </a:r>
            <a:r>
              <a:rPr sz="2000" spc="-114" dirty="0">
                <a:solidFill>
                  <a:srgbClr val="0000CC"/>
                </a:solidFill>
                <a:latin typeface="Times New Roman"/>
                <a:cs typeface="Times New Roman"/>
              </a:rPr>
              <a:t> </a:t>
            </a:r>
            <a:r>
              <a:rPr sz="2000" spc="80" dirty="0">
                <a:solidFill>
                  <a:srgbClr val="0000CC"/>
                </a:solidFill>
                <a:latin typeface="Times New Roman"/>
                <a:cs typeface="Times New Roman"/>
              </a:rPr>
              <a:t>arch</a:t>
            </a:r>
            <a:r>
              <a:rPr sz="2000" spc="-90" dirty="0">
                <a:solidFill>
                  <a:srgbClr val="0000CC"/>
                </a:solidFill>
                <a:latin typeface="Times New Roman"/>
                <a:cs typeface="Times New Roman"/>
              </a:rPr>
              <a:t> </a:t>
            </a:r>
            <a:r>
              <a:rPr sz="2000" spc="80" dirty="0">
                <a:solidFill>
                  <a:srgbClr val="0000CC"/>
                </a:solidFill>
                <a:latin typeface="Times New Roman"/>
                <a:cs typeface="Times New Roman"/>
              </a:rPr>
              <a:t>with</a:t>
            </a:r>
            <a:r>
              <a:rPr sz="2000" spc="-60" dirty="0">
                <a:solidFill>
                  <a:srgbClr val="0000CC"/>
                </a:solidFill>
                <a:latin typeface="Times New Roman"/>
                <a:cs typeface="Times New Roman"/>
              </a:rPr>
              <a:t> </a:t>
            </a:r>
            <a:r>
              <a:rPr sz="2000" spc="20" dirty="0">
                <a:solidFill>
                  <a:srgbClr val="0000CC"/>
                </a:solidFill>
                <a:latin typeface="Times New Roman"/>
                <a:cs typeface="Times New Roman"/>
              </a:rPr>
              <a:t>fixed</a:t>
            </a:r>
            <a:r>
              <a:rPr sz="2000" spc="-45" dirty="0">
                <a:solidFill>
                  <a:srgbClr val="0000CC"/>
                </a:solidFill>
                <a:latin typeface="Times New Roman"/>
                <a:cs typeface="Times New Roman"/>
              </a:rPr>
              <a:t> </a:t>
            </a:r>
            <a:r>
              <a:rPr sz="2000" spc="65" dirty="0">
                <a:solidFill>
                  <a:srgbClr val="0000CC"/>
                </a:solidFill>
                <a:latin typeface="Times New Roman"/>
                <a:cs typeface="Times New Roman"/>
              </a:rPr>
              <a:t>appliance  </a:t>
            </a:r>
            <a:r>
              <a:rPr sz="2000" spc="45" dirty="0">
                <a:solidFill>
                  <a:srgbClr val="0000CC"/>
                </a:solidFill>
                <a:latin typeface="Times New Roman"/>
                <a:cs typeface="Times New Roman"/>
              </a:rPr>
              <a:t>therapy.</a:t>
            </a:r>
            <a:endParaRPr sz="2000">
              <a:latin typeface="Times New Roman"/>
              <a:cs typeface="Times New Roman"/>
            </a:endParaRPr>
          </a:p>
        </p:txBody>
      </p:sp>
      <p:sp>
        <p:nvSpPr>
          <p:cNvPr id="10" name="object 10"/>
          <p:cNvSpPr/>
          <p:nvPr/>
        </p:nvSpPr>
        <p:spPr>
          <a:xfrm>
            <a:off x="3047238" y="3408553"/>
            <a:ext cx="1852549" cy="179844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047238" y="3408553"/>
            <a:ext cx="1852930" cy="1798955"/>
          </a:xfrm>
          <a:custGeom>
            <a:avLst/>
            <a:gdLst/>
            <a:ahLst/>
            <a:cxnLst/>
            <a:rect l="l" t="t" r="r" b="b"/>
            <a:pathLst>
              <a:path w="1852929" h="1798954">
                <a:moveTo>
                  <a:pt x="0" y="899287"/>
                </a:moveTo>
                <a:lnTo>
                  <a:pt x="1284" y="851523"/>
                </a:lnTo>
                <a:lnTo>
                  <a:pt x="5093" y="804410"/>
                </a:lnTo>
                <a:lnTo>
                  <a:pt x="11365" y="758008"/>
                </a:lnTo>
                <a:lnTo>
                  <a:pt x="20034" y="712380"/>
                </a:lnTo>
                <a:lnTo>
                  <a:pt x="31036" y="667588"/>
                </a:lnTo>
                <a:lnTo>
                  <a:pt x="44307" y="623694"/>
                </a:lnTo>
                <a:lnTo>
                  <a:pt x="59784" y="580761"/>
                </a:lnTo>
                <a:lnTo>
                  <a:pt x="77402" y="538850"/>
                </a:lnTo>
                <a:lnTo>
                  <a:pt x="97097" y="498024"/>
                </a:lnTo>
                <a:lnTo>
                  <a:pt x="118805" y="458345"/>
                </a:lnTo>
                <a:lnTo>
                  <a:pt x="142462" y="419874"/>
                </a:lnTo>
                <a:lnTo>
                  <a:pt x="168004" y="382674"/>
                </a:lnTo>
                <a:lnTo>
                  <a:pt x="195367" y="346808"/>
                </a:lnTo>
                <a:lnTo>
                  <a:pt x="224486" y="312337"/>
                </a:lnTo>
                <a:lnTo>
                  <a:pt x="255298" y="279323"/>
                </a:lnTo>
                <a:lnTo>
                  <a:pt x="287739" y="247828"/>
                </a:lnTo>
                <a:lnTo>
                  <a:pt x="321744" y="217915"/>
                </a:lnTo>
                <a:lnTo>
                  <a:pt x="357250" y="189646"/>
                </a:lnTo>
                <a:lnTo>
                  <a:pt x="394192" y="163083"/>
                </a:lnTo>
                <a:lnTo>
                  <a:pt x="432506" y="138288"/>
                </a:lnTo>
                <a:lnTo>
                  <a:pt x="472129" y="115323"/>
                </a:lnTo>
                <a:lnTo>
                  <a:pt x="512996" y="94250"/>
                </a:lnTo>
                <a:lnTo>
                  <a:pt x="555042" y="75132"/>
                </a:lnTo>
                <a:lnTo>
                  <a:pt x="598205" y="58030"/>
                </a:lnTo>
                <a:lnTo>
                  <a:pt x="642420" y="43007"/>
                </a:lnTo>
                <a:lnTo>
                  <a:pt x="687622" y="30125"/>
                </a:lnTo>
                <a:lnTo>
                  <a:pt x="733749" y="19445"/>
                </a:lnTo>
                <a:lnTo>
                  <a:pt x="780735" y="11031"/>
                </a:lnTo>
                <a:lnTo>
                  <a:pt x="828517" y="4944"/>
                </a:lnTo>
                <a:lnTo>
                  <a:pt x="877030" y="1246"/>
                </a:lnTo>
                <a:lnTo>
                  <a:pt x="926211" y="0"/>
                </a:lnTo>
                <a:lnTo>
                  <a:pt x="975403" y="1246"/>
                </a:lnTo>
                <a:lnTo>
                  <a:pt x="1023928" y="4944"/>
                </a:lnTo>
                <a:lnTo>
                  <a:pt x="1071720" y="11031"/>
                </a:lnTo>
                <a:lnTo>
                  <a:pt x="1118715" y="19445"/>
                </a:lnTo>
                <a:lnTo>
                  <a:pt x="1164851" y="30125"/>
                </a:lnTo>
                <a:lnTo>
                  <a:pt x="1210062" y="43007"/>
                </a:lnTo>
                <a:lnTo>
                  <a:pt x="1254284" y="58030"/>
                </a:lnTo>
                <a:lnTo>
                  <a:pt x="1297454" y="75132"/>
                </a:lnTo>
                <a:lnTo>
                  <a:pt x="1339507" y="94250"/>
                </a:lnTo>
                <a:lnTo>
                  <a:pt x="1380380" y="115323"/>
                </a:lnTo>
                <a:lnTo>
                  <a:pt x="1420008" y="138288"/>
                </a:lnTo>
                <a:lnTo>
                  <a:pt x="1458327" y="163083"/>
                </a:lnTo>
                <a:lnTo>
                  <a:pt x="1495273" y="189646"/>
                </a:lnTo>
                <a:lnTo>
                  <a:pt x="1530783" y="217915"/>
                </a:lnTo>
                <a:lnTo>
                  <a:pt x="1564791" y="247828"/>
                </a:lnTo>
                <a:lnTo>
                  <a:pt x="1597235" y="279323"/>
                </a:lnTo>
                <a:lnTo>
                  <a:pt x="1628050" y="312337"/>
                </a:lnTo>
                <a:lnTo>
                  <a:pt x="1657172" y="346808"/>
                </a:lnTo>
                <a:lnTo>
                  <a:pt x="1684537" y="382674"/>
                </a:lnTo>
                <a:lnTo>
                  <a:pt x="1710080" y="419874"/>
                </a:lnTo>
                <a:lnTo>
                  <a:pt x="1733739" y="458345"/>
                </a:lnTo>
                <a:lnTo>
                  <a:pt x="1755448" y="498024"/>
                </a:lnTo>
                <a:lnTo>
                  <a:pt x="1775144" y="538850"/>
                </a:lnTo>
                <a:lnTo>
                  <a:pt x="1792762" y="580761"/>
                </a:lnTo>
                <a:lnTo>
                  <a:pt x="1808240" y="623694"/>
                </a:lnTo>
                <a:lnTo>
                  <a:pt x="1821512" y="667588"/>
                </a:lnTo>
                <a:lnTo>
                  <a:pt x="1832514" y="712380"/>
                </a:lnTo>
                <a:lnTo>
                  <a:pt x="1841183" y="758008"/>
                </a:lnTo>
                <a:lnTo>
                  <a:pt x="1847455" y="804410"/>
                </a:lnTo>
                <a:lnTo>
                  <a:pt x="1851264" y="851523"/>
                </a:lnTo>
                <a:lnTo>
                  <a:pt x="1852549" y="899287"/>
                </a:lnTo>
                <a:lnTo>
                  <a:pt x="1851264" y="947038"/>
                </a:lnTo>
                <a:lnTo>
                  <a:pt x="1847455" y="994140"/>
                </a:lnTo>
                <a:lnTo>
                  <a:pt x="1841183" y="1040532"/>
                </a:lnTo>
                <a:lnTo>
                  <a:pt x="1832514" y="1086150"/>
                </a:lnTo>
                <a:lnTo>
                  <a:pt x="1821512" y="1130933"/>
                </a:lnTo>
                <a:lnTo>
                  <a:pt x="1808240" y="1174818"/>
                </a:lnTo>
                <a:lnTo>
                  <a:pt x="1792762" y="1217744"/>
                </a:lnTo>
                <a:lnTo>
                  <a:pt x="1775144" y="1259647"/>
                </a:lnTo>
                <a:lnTo>
                  <a:pt x="1755448" y="1300467"/>
                </a:lnTo>
                <a:lnTo>
                  <a:pt x="1733739" y="1340141"/>
                </a:lnTo>
                <a:lnTo>
                  <a:pt x="1710080" y="1378606"/>
                </a:lnTo>
                <a:lnTo>
                  <a:pt x="1684537" y="1415801"/>
                </a:lnTo>
                <a:lnTo>
                  <a:pt x="1657172" y="1451663"/>
                </a:lnTo>
                <a:lnTo>
                  <a:pt x="1628050" y="1486130"/>
                </a:lnTo>
                <a:lnTo>
                  <a:pt x="1597235" y="1519141"/>
                </a:lnTo>
                <a:lnTo>
                  <a:pt x="1564791" y="1550632"/>
                </a:lnTo>
                <a:lnTo>
                  <a:pt x="1530783" y="1580542"/>
                </a:lnTo>
                <a:lnTo>
                  <a:pt x="1495273" y="1608809"/>
                </a:lnTo>
                <a:lnTo>
                  <a:pt x="1458327" y="1635370"/>
                </a:lnTo>
                <a:lnTo>
                  <a:pt x="1420008" y="1660164"/>
                </a:lnTo>
                <a:lnTo>
                  <a:pt x="1380380" y="1683127"/>
                </a:lnTo>
                <a:lnTo>
                  <a:pt x="1339507" y="1704199"/>
                </a:lnTo>
                <a:lnTo>
                  <a:pt x="1297454" y="1723316"/>
                </a:lnTo>
                <a:lnTo>
                  <a:pt x="1254284" y="1740417"/>
                </a:lnTo>
                <a:lnTo>
                  <a:pt x="1210062" y="1755440"/>
                </a:lnTo>
                <a:lnTo>
                  <a:pt x="1164851" y="1768322"/>
                </a:lnTo>
                <a:lnTo>
                  <a:pt x="1118715" y="1779001"/>
                </a:lnTo>
                <a:lnTo>
                  <a:pt x="1071720" y="1787415"/>
                </a:lnTo>
                <a:lnTo>
                  <a:pt x="1023928" y="1793502"/>
                </a:lnTo>
                <a:lnTo>
                  <a:pt x="975403" y="1797200"/>
                </a:lnTo>
                <a:lnTo>
                  <a:pt x="926211" y="1798447"/>
                </a:lnTo>
                <a:lnTo>
                  <a:pt x="877030" y="1797200"/>
                </a:lnTo>
                <a:lnTo>
                  <a:pt x="828517" y="1793502"/>
                </a:lnTo>
                <a:lnTo>
                  <a:pt x="780735" y="1787415"/>
                </a:lnTo>
                <a:lnTo>
                  <a:pt x="733749" y="1779001"/>
                </a:lnTo>
                <a:lnTo>
                  <a:pt x="687622" y="1768322"/>
                </a:lnTo>
                <a:lnTo>
                  <a:pt x="642420" y="1755440"/>
                </a:lnTo>
                <a:lnTo>
                  <a:pt x="598205" y="1740417"/>
                </a:lnTo>
                <a:lnTo>
                  <a:pt x="555042" y="1723316"/>
                </a:lnTo>
                <a:lnTo>
                  <a:pt x="512996" y="1704199"/>
                </a:lnTo>
                <a:lnTo>
                  <a:pt x="472129" y="1683127"/>
                </a:lnTo>
                <a:lnTo>
                  <a:pt x="432506" y="1660164"/>
                </a:lnTo>
                <a:lnTo>
                  <a:pt x="394192" y="1635370"/>
                </a:lnTo>
                <a:lnTo>
                  <a:pt x="357250" y="1608809"/>
                </a:lnTo>
                <a:lnTo>
                  <a:pt x="321744" y="1580542"/>
                </a:lnTo>
                <a:lnTo>
                  <a:pt x="287739" y="1550632"/>
                </a:lnTo>
                <a:lnTo>
                  <a:pt x="255298" y="1519141"/>
                </a:lnTo>
                <a:lnTo>
                  <a:pt x="224486" y="1486130"/>
                </a:lnTo>
                <a:lnTo>
                  <a:pt x="195367" y="1451663"/>
                </a:lnTo>
                <a:lnTo>
                  <a:pt x="168004" y="1415801"/>
                </a:lnTo>
                <a:lnTo>
                  <a:pt x="142462" y="1378606"/>
                </a:lnTo>
                <a:lnTo>
                  <a:pt x="118805" y="1340141"/>
                </a:lnTo>
                <a:lnTo>
                  <a:pt x="97097" y="1300467"/>
                </a:lnTo>
                <a:lnTo>
                  <a:pt x="77402" y="1259647"/>
                </a:lnTo>
                <a:lnTo>
                  <a:pt x="59784" y="1217744"/>
                </a:lnTo>
                <a:lnTo>
                  <a:pt x="44307" y="1174818"/>
                </a:lnTo>
                <a:lnTo>
                  <a:pt x="31036" y="1130933"/>
                </a:lnTo>
                <a:lnTo>
                  <a:pt x="20034" y="1086150"/>
                </a:lnTo>
                <a:lnTo>
                  <a:pt x="11365" y="1040532"/>
                </a:lnTo>
                <a:lnTo>
                  <a:pt x="5093" y="994140"/>
                </a:lnTo>
                <a:lnTo>
                  <a:pt x="1284" y="947038"/>
                </a:lnTo>
                <a:lnTo>
                  <a:pt x="0" y="899287"/>
                </a:lnTo>
                <a:close/>
              </a:path>
            </a:pathLst>
          </a:custGeom>
          <a:ln w="38099">
            <a:solidFill>
              <a:srgbClr val="FFFFFF"/>
            </a:solidFill>
          </a:ln>
        </p:spPr>
        <p:txBody>
          <a:bodyPr wrap="square" lIns="0" tIns="0" rIns="0" bIns="0" rtlCol="0"/>
          <a:lstStyle/>
          <a:p>
            <a:endParaRPr/>
          </a:p>
        </p:txBody>
      </p:sp>
      <p:sp>
        <p:nvSpPr>
          <p:cNvPr id="12" name="object 12"/>
          <p:cNvSpPr txBox="1"/>
          <p:nvPr/>
        </p:nvSpPr>
        <p:spPr>
          <a:xfrm>
            <a:off x="5152390" y="3966717"/>
            <a:ext cx="3788410" cy="605155"/>
          </a:xfrm>
          <a:prstGeom prst="rect">
            <a:avLst/>
          </a:prstGeom>
        </p:spPr>
        <p:txBody>
          <a:bodyPr vert="horz" wrap="square" lIns="0" tIns="47625" rIns="0" bIns="0" rtlCol="0">
            <a:spAutoFit/>
          </a:bodyPr>
          <a:lstStyle/>
          <a:p>
            <a:pPr marL="12700" marR="5080">
              <a:lnSpc>
                <a:spcPts val="2160"/>
              </a:lnSpc>
              <a:spcBef>
                <a:spcPts val="375"/>
              </a:spcBef>
            </a:pPr>
            <a:r>
              <a:rPr sz="2000" spc="30" dirty="0">
                <a:solidFill>
                  <a:srgbClr val="0000CC"/>
                </a:solidFill>
                <a:latin typeface="Times New Roman"/>
                <a:cs typeface="Times New Roman"/>
              </a:rPr>
              <a:t>Surgical </a:t>
            </a:r>
            <a:r>
              <a:rPr sz="2000" spc="65" dirty="0">
                <a:solidFill>
                  <a:srgbClr val="0000CC"/>
                </a:solidFill>
                <a:latin typeface="Times New Roman"/>
                <a:cs typeface="Times New Roman"/>
              </a:rPr>
              <a:t>exposure </a:t>
            </a:r>
            <a:r>
              <a:rPr sz="2000" spc="125" dirty="0">
                <a:solidFill>
                  <a:srgbClr val="0000CC"/>
                </a:solidFill>
                <a:latin typeface="Times New Roman"/>
                <a:cs typeface="Times New Roman"/>
              </a:rPr>
              <a:t>and</a:t>
            </a:r>
            <a:r>
              <a:rPr sz="2000" spc="-360" dirty="0">
                <a:solidFill>
                  <a:srgbClr val="0000CC"/>
                </a:solidFill>
                <a:latin typeface="Times New Roman"/>
                <a:cs typeface="Times New Roman"/>
              </a:rPr>
              <a:t> </a:t>
            </a:r>
            <a:r>
              <a:rPr sz="2000" spc="100" dirty="0">
                <a:solidFill>
                  <a:srgbClr val="0000CC"/>
                </a:solidFill>
                <a:latin typeface="Times New Roman"/>
                <a:cs typeface="Times New Roman"/>
              </a:rPr>
              <a:t>orthodontic  </a:t>
            </a:r>
            <a:r>
              <a:rPr sz="2000" spc="80" dirty="0">
                <a:solidFill>
                  <a:srgbClr val="0000CC"/>
                </a:solidFill>
                <a:latin typeface="Times New Roman"/>
                <a:cs typeface="Times New Roman"/>
              </a:rPr>
              <a:t>traction.</a:t>
            </a:r>
            <a:endParaRPr sz="2000">
              <a:latin typeface="Times New Roman"/>
              <a:cs typeface="Times New Roman"/>
            </a:endParaRPr>
          </a:p>
        </p:txBody>
      </p:sp>
      <p:sp>
        <p:nvSpPr>
          <p:cNvPr id="13" name="object 13"/>
          <p:cNvSpPr txBox="1">
            <a:spLocks noGrp="1"/>
          </p:cNvSpPr>
          <p:nvPr>
            <p:ph type="title"/>
          </p:nvPr>
        </p:nvSpPr>
        <p:spPr>
          <a:xfrm>
            <a:off x="1450594" y="401828"/>
            <a:ext cx="507428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00"/>
                </a:solidFill>
                <a:latin typeface="Times New Roman"/>
                <a:cs typeface="Times New Roman"/>
              </a:rPr>
              <a:t>Labial impaction of upper</a:t>
            </a:r>
            <a:r>
              <a:rPr sz="2800" b="1" spc="-35" dirty="0">
                <a:solidFill>
                  <a:srgbClr val="FFFF00"/>
                </a:solidFill>
                <a:latin typeface="Times New Roman"/>
                <a:cs typeface="Times New Roman"/>
              </a:rPr>
              <a:t> </a:t>
            </a:r>
            <a:r>
              <a:rPr sz="2800" b="1" spc="-5" dirty="0">
                <a:solidFill>
                  <a:srgbClr val="FFFF00"/>
                </a:solidFill>
                <a:latin typeface="Times New Roman"/>
                <a:cs typeface="Times New Roman"/>
              </a:rPr>
              <a:t>canine</a:t>
            </a:r>
            <a:endParaRPr sz="2800">
              <a:latin typeface="Times New Roman"/>
              <a:cs typeface="Times New Roman"/>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45360" y="585597"/>
            <a:ext cx="3579749" cy="5017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88235" y="257556"/>
            <a:ext cx="4273296" cy="8412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05400" y="1752600"/>
            <a:ext cx="3243072" cy="171869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105400" y="1752600"/>
            <a:ext cx="3243580" cy="1718945"/>
          </a:xfrm>
          <a:custGeom>
            <a:avLst/>
            <a:gdLst/>
            <a:ahLst/>
            <a:cxnLst/>
            <a:rect l="l" t="t" r="r" b="b"/>
            <a:pathLst>
              <a:path w="3243579" h="1718945">
                <a:moveTo>
                  <a:pt x="3243072" y="286512"/>
                </a:moveTo>
                <a:lnTo>
                  <a:pt x="3243072" y="1432305"/>
                </a:lnTo>
                <a:lnTo>
                  <a:pt x="3239322" y="1478746"/>
                </a:lnTo>
                <a:lnTo>
                  <a:pt x="3228465" y="1522806"/>
                </a:lnTo>
                <a:lnTo>
                  <a:pt x="3211093" y="1563893"/>
                </a:lnTo>
                <a:lnTo>
                  <a:pt x="3187793" y="1601419"/>
                </a:lnTo>
                <a:lnTo>
                  <a:pt x="3159156" y="1634791"/>
                </a:lnTo>
                <a:lnTo>
                  <a:pt x="3125772" y="1663420"/>
                </a:lnTo>
                <a:lnTo>
                  <a:pt x="3088231" y="1686715"/>
                </a:lnTo>
                <a:lnTo>
                  <a:pt x="3047122" y="1704085"/>
                </a:lnTo>
                <a:lnTo>
                  <a:pt x="3003035" y="1714941"/>
                </a:lnTo>
                <a:lnTo>
                  <a:pt x="2956559" y="1718690"/>
                </a:lnTo>
                <a:lnTo>
                  <a:pt x="0" y="1718690"/>
                </a:lnTo>
                <a:lnTo>
                  <a:pt x="0" y="0"/>
                </a:lnTo>
                <a:lnTo>
                  <a:pt x="2956559" y="0"/>
                </a:lnTo>
                <a:lnTo>
                  <a:pt x="3003035" y="3749"/>
                </a:lnTo>
                <a:lnTo>
                  <a:pt x="3047122" y="14606"/>
                </a:lnTo>
                <a:lnTo>
                  <a:pt x="3088231" y="31978"/>
                </a:lnTo>
                <a:lnTo>
                  <a:pt x="3125772" y="55278"/>
                </a:lnTo>
                <a:lnTo>
                  <a:pt x="3159156" y="83915"/>
                </a:lnTo>
                <a:lnTo>
                  <a:pt x="3187793" y="117299"/>
                </a:lnTo>
                <a:lnTo>
                  <a:pt x="3211093" y="154840"/>
                </a:lnTo>
                <a:lnTo>
                  <a:pt x="3228465" y="195949"/>
                </a:lnTo>
                <a:lnTo>
                  <a:pt x="3239322" y="240036"/>
                </a:lnTo>
                <a:lnTo>
                  <a:pt x="3243072" y="286512"/>
                </a:lnTo>
                <a:close/>
              </a:path>
            </a:pathLst>
          </a:custGeom>
          <a:ln w="38100">
            <a:solidFill>
              <a:srgbClr val="E0E4DC"/>
            </a:solidFill>
          </a:ln>
        </p:spPr>
        <p:txBody>
          <a:bodyPr wrap="square" lIns="0" tIns="0" rIns="0" bIns="0" rtlCol="0"/>
          <a:lstStyle/>
          <a:p>
            <a:endParaRPr/>
          </a:p>
        </p:txBody>
      </p:sp>
      <p:sp>
        <p:nvSpPr>
          <p:cNvPr id="6" name="object 6"/>
          <p:cNvSpPr txBox="1"/>
          <p:nvPr/>
        </p:nvSpPr>
        <p:spPr>
          <a:xfrm>
            <a:off x="5341111" y="2255266"/>
            <a:ext cx="2714625" cy="650875"/>
          </a:xfrm>
          <a:prstGeom prst="rect">
            <a:avLst/>
          </a:prstGeom>
        </p:spPr>
        <p:txBody>
          <a:bodyPr vert="horz" wrap="square" lIns="0" tIns="10795" rIns="0" bIns="0" rtlCol="0">
            <a:spAutoFit/>
          </a:bodyPr>
          <a:lstStyle/>
          <a:p>
            <a:pPr marL="299085" marR="5080" indent="-299085">
              <a:lnSpc>
                <a:spcPts val="2520"/>
              </a:lnSpc>
              <a:spcBef>
                <a:spcPts val="85"/>
              </a:spcBef>
              <a:buFont typeface="Times New Roman"/>
              <a:buChar char="•"/>
              <a:tabLst>
                <a:tab pos="299085" algn="l"/>
                <a:tab pos="299720" algn="l"/>
              </a:tabLst>
            </a:pPr>
            <a:r>
              <a:rPr sz="2000" b="1" spc="80" dirty="0">
                <a:latin typeface="Times New Roman"/>
                <a:cs typeface="Times New Roman"/>
              </a:rPr>
              <a:t>Excisional</a:t>
            </a:r>
            <a:r>
              <a:rPr sz="2000" b="1" spc="-105" dirty="0">
                <a:latin typeface="Times New Roman"/>
                <a:cs typeface="Times New Roman"/>
              </a:rPr>
              <a:t> </a:t>
            </a:r>
            <a:r>
              <a:rPr sz="2000" b="1" spc="85" dirty="0">
                <a:latin typeface="Times New Roman"/>
                <a:cs typeface="Times New Roman"/>
              </a:rPr>
              <a:t>approach  </a:t>
            </a:r>
            <a:r>
              <a:rPr sz="2000" b="1" spc="90" dirty="0">
                <a:latin typeface="Times New Roman"/>
                <a:cs typeface="Times New Roman"/>
              </a:rPr>
              <a:t>(Gingivectomy)</a:t>
            </a:r>
            <a:endParaRPr sz="2000">
              <a:latin typeface="Times New Roman"/>
              <a:cs typeface="Times New Roman"/>
            </a:endParaRPr>
          </a:p>
        </p:txBody>
      </p:sp>
      <p:sp>
        <p:nvSpPr>
          <p:cNvPr id="7" name="object 7"/>
          <p:cNvSpPr/>
          <p:nvPr/>
        </p:nvSpPr>
        <p:spPr>
          <a:xfrm>
            <a:off x="152400" y="1552575"/>
            <a:ext cx="4867275" cy="2286000"/>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596900" y="1716125"/>
            <a:ext cx="3987800" cy="1824355"/>
          </a:xfrm>
          <a:prstGeom prst="rect">
            <a:avLst/>
          </a:prstGeom>
        </p:spPr>
        <p:txBody>
          <a:bodyPr vert="horz" wrap="square" lIns="0" tIns="12700" rIns="0" bIns="0" rtlCol="0">
            <a:spAutoFit/>
          </a:bodyPr>
          <a:lstStyle/>
          <a:p>
            <a:pPr marL="763905" marR="612140" indent="-144780">
              <a:lnSpc>
                <a:spcPct val="125000"/>
              </a:lnSpc>
              <a:spcBef>
                <a:spcPts val="100"/>
              </a:spcBef>
              <a:buSzPct val="95000"/>
              <a:buFont typeface="Arial"/>
              <a:buChar char="•"/>
              <a:tabLst>
                <a:tab pos="709295" algn="l"/>
              </a:tabLst>
            </a:pPr>
            <a:r>
              <a:rPr sz="2000" spc="70" dirty="0">
                <a:solidFill>
                  <a:srgbClr val="0000CC"/>
                </a:solidFill>
                <a:latin typeface="Times New Roman"/>
                <a:cs typeface="Times New Roman"/>
              </a:rPr>
              <a:t>Canine</a:t>
            </a:r>
            <a:r>
              <a:rPr sz="2000" spc="-140" dirty="0">
                <a:solidFill>
                  <a:srgbClr val="0000CC"/>
                </a:solidFill>
                <a:latin typeface="Times New Roman"/>
                <a:cs typeface="Times New Roman"/>
              </a:rPr>
              <a:t> </a:t>
            </a:r>
            <a:r>
              <a:rPr sz="2000" spc="65" dirty="0">
                <a:solidFill>
                  <a:srgbClr val="0000CC"/>
                </a:solidFill>
                <a:latin typeface="Times New Roman"/>
                <a:cs typeface="Times New Roman"/>
              </a:rPr>
              <a:t>crown</a:t>
            </a:r>
            <a:r>
              <a:rPr sz="2000" spc="-125" dirty="0">
                <a:solidFill>
                  <a:srgbClr val="0000CC"/>
                </a:solidFill>
                <a:latin typeface="Times New Roman"/>
                <a:cs typeface="Times New Roman"/>
              </a:rPr>
              <a:t> </a:t>
            </a:r>
            <a:r>
              <a:rPr sz="2000" spc="65" dirty="0">
                <a:solidFill>
                  <a:srgbClr val="0000CC"/>
                </a:solidFill>
                <a:latin typeface="Times New Roman"/>
                <a:cs typeface="Times New Roman"/>
              </a:rPr>
              <a:t>coronal</a:t>
            </a:r>
            <a:r>
              <a:rPr sz="2000" spc="-65" dirty="0">
                <a:solidFill>
                  <a:srgbClr val="0000CC"/>
                </a:solidFill>
                <a:latin typeface="Times New Roman"/>
                <a:cs typeface="Times New Roman"/>
              </a:rPr>
              <a:t> </a:t>
            </a:r>
            <a:r>
              <a:rPr sz="2000" spc="105" dirty="0">
                <a:solidFill>
                  <a:srgbClr val="0000CC"/>
                </a:solidFill>
                <a:latin typeface="Times New Roman"/>
                <a:cs typeface="Times New Roman"/>
              </a:rPr>
              <a:t>to  </a:t>
            </a:r>
            <a:r>
              <a:rPr sz="2000" spc="50" dirty="0">
                <a:solidFill>
                  <a:srgbClr val="0000CC"/>
                </a:solidFill>
                <a:latin typeface="Times New Roman"/>
                <a:cs typeface="Times New Roman"/>
              </a:rPr>
              <a:t>mucogingival</a:t>
            </a:r>
            <a:r>
              <a:rPr sz="2000" spc="-70" dirty="0">
                <a:solidFill>
                  <a:srgbClr val="0000CC"/>
                </a:solidFill>
                <a:latin typeface="Times New Roman"/>
                <a:cs typeface="Times New Roman"/>
              </a:rPr>
              <a:t> </a:t>
            </a:r>
            <a:r>
              <a:rPr sz="2000" spc="85" dirty="0">
                <a:solidFill>
                  <a:srgbClr val="0000CC"/>
                </a:solidFill>
                <a:latin typeface="Times New Roman"/>
                <a:cs typeface="Times New Roman"/>
              </a:rPr>
              <a:t>junction</a:t>
            </a:r>
            <a:endParaRPr sz="2000">
              <a:latin typeface="Times New Roman"/>
              <a:cs typeface="Times New Roman"/>
            </a:endParaRPr>
          </a:p>
          <a:p>
            <a:pPr marL="102235" indent="-89535">
              <a:lnSpc>
                <a:spcPct val="100000"/>
              </a:lnSpc>
              <a:spcBef>
                <a:spcPts val="600"/>
              </a:spcBef>
              <a:buSzPct val="95000"/>
              <a:buFont typeface="Arial"/>
              <a:buChar char="•"/>
              <a:tabLst>
                <a:tab pos="102870" algn="l"/>
              </a:tabLst>
            </a:pPr>
            <a:r>
              <a:rPr sz="2000" spc="-15" dirty="0">
                <a:solidFill>
                  <a:srgbClr val="0000CC"/>
                </a:solidFill>
                <a:latin typeface="Times New Roman"/>
                <a:cs typeface="Times New Roman"/>
              </a:rPr>
              <a:t>If</a:t>
            </a:r>
            <a:r>
              <a:rPr sz="2000" dirty="0">
                <a:solidFill>
                  <a:srgbClr val="0000CC"/>
                </a:solidFill>
                <a:latin typeface="Times New Roman"/>
                <a:cs typeface="Times New Roman"/>
              </a:rPr>
              <a:t> </a:t>
            </a:r>
            <a:r>
              <a:rPr sz="2000" spc="125" dirty="0">
                <a:solidFill>
                  <a:srgbClr val="0000CC"/>
                </a:solidFill>
                <a:latin typeface="Times New Roman"/>
                <a:cs typeface="Times New Roman"/>
              </a:rPr>
              <a:t>the</a:t>
            </a:r>
            <a:r>
              <a:rPr sz="2000" spc="-110" dirty="0">
                <a:solidFill>
                  <a:srgbClr val="0000CC"/>
                </a:solidFill>
                <a:latin typeface="Times New Roman"/>
                <a:cs typeface="Times New Roman"/>
              </a:rPr>
              <a:t> </a:t>
            </a:r>
            <a:r>
              <a:rPr sz="2000" spc="80" dirty="0">
                <a:solidFill>
                  <a:srgbClr val="0000CC"/>
                </a:solidFill>
                <a:latin typeface="Times New Roman"/>
                <a:cs typeface="Times New Roman"/>
              </a:rPr>
              <a:t>canine</a:t>
            </a:r>
            <a:r>
              <a:rPr sz="2000" spc="-45" dirty="0">
                <a:solidFill>
                  <a:srgbClr val="0000CC"/>
                </a:solidFill>
                <a:latin typeface="Times New Roman"/>
                <a:cs typeface="Times New Roman"/>
              </a:rPr>
              <a:t> </a:t>
            </a:r>
            <a:r>
              <a:rPr sz="2000" spc="90" dirty="0">
                <a:solidFill>
                  <a:srgbClr val="0000CC"/>
                </a:solidFill>
                <a:latin typeface="Times New Roman"/>
                <a:cs typeface="Times New Roman"/>
              </a:rPr>
              <a:t>has</a:t>
            </a:r>
            <a:r>
              <a:rPr sz="2000" spc="-95" dirty="0">
                <a:solidFill>
                  <a:srgbClr val="0000CC"/>
                </a:solidFill>
                <a:latin typeface="Times New Roman"/>
                <a:cs typeface="Times New Roman"/>
              </a:rPr>
              <a:t> </a:t>
            </a:r>
            <a:r>
              <a:rPr sz="2000" spc="70" dirty="0">
                <a:solidFill>
                  <a:srgbClr val="0000CC"/>
                </a:solidFill>
                <a:latin typeface="Times New Roman"/>
                <a:cs typeface="Times New Roman"/>
              </a:rPr>
              <a:t>correct</a:t>
            </a:r>
            <a:r>
              <a:rPr sz="2000" spc="-85" dirty="0">
                <a:solidFill>
                  <a:srgbClr val="0000CC"/>
                </a:solidFill>
                <a:latin typeface="Times New Roman"/>
                <a:cs typeface="Times New Roman"/>
              </a:rPr>
              <a:t> </a:t>
            </a:r>
            <a:r>
              <a:rPr sz="2000" spc="75" dirty="0">
                <a:solidFill>
                  <a:srgbClr val="0000CC"/>
                </a:solidFill>
                <a:latin typeface="Times New Roman"/>
                <a:cs typeface="Times New Roman"/>
              </a:rPr>
              <a:t>inclination</a:t>
            </a:r>
            <a:endParaRPr sz="2000">
              <a:latin typeface="Times New Roman"/>
              <a:cs typeface="Times New Roman"/>
            </a:endParaRPr>
          </a:p>
          <a:p>
            <a:pPr marL="281305" marR="184150" lvl="1" indent="-281305">
              <a:lnSpc>
                <a:spcPts val="2160"/>
              </a:lnSpc>
              <a:spcBef>
                <a:spcPts val="869"/>
              </a:spcBef>
              <a:buSzPct val="95000"/>
              <a:buFont typeface="Arial"/>
              <a:buChar char="•"/>
              <a:tabLst>
                <a:tab pos="281305" algn="l"/>
              </a:tabLst>
            </a:pPr>
            <a:r>
              <a:rPr sz="2000" spc="70" dirty="0">
                <a:solidFill>
                  <a:srgbClr val="0000CC"/>
                </a:solidFill>
                <a:latin typeface="Times New Roman"/>
                <a:cs typeface="Times New Roman"/>
              </a:rPr>
              <a:t>Adequate </a:t>
            </a:r>
            <a:r>
              <a:rPr sz="2000" spc="130" dirty="0">
                <a:solidFill>
                  <a:srgbClr val="0000CC"/>
                </a:solidFill>
                <a:latin typeface="Times New Roman"/>
                <a:cs typeface="Times New Roman"/>
              </a:rPr>
              <a:t>amount</a:t>
            </a:r>
            <a:r>
              <a:rPr sz="2000" spc="-315" dirty="0">
                <a:solidFill>
                  <a:srgbClr val="0000CC"/>
                </a:solidFill>
                <a:latin typeface="Times New Roman"/>
                <a:cs typeface="Times New Roman"/>
              </a:rPr>
              <a:t> </a:t>
            </a:r>
            <a:r>
              <a:rPr sz="2000" spc="15" dirty="0">
                <a:solidFill>
                  <a:srgbClr val="0000CC"/>
                </a:solidFill>
                <a:latin typeface="Times New Roman"/>
                <a:cs typeface="Times New Roman"/>
              </a:rPr>
              <a:t>of </a:t>
            </a:r>
            <a:r>
              <a:rPr sz="2000" spc="70" dirty="0">
                <a:solidFill>
                  <a:srgbClr val="0000CC"/>
                </a:solidFill>
                <a:latin typeface="Times New Roman"/>
                <a:cs typeface="Times New Roman"/>
              </a:rPr>
              <a:t>keratinised  </a:t>
            </a:r>
            <a:r>
              <a:rPr sz="2000" spc="30" dirty="0">
                <a:solidFill>
                  <a:srgbClr val="0000CC"/>
                </a:solidFill>
                <a:latin typeface="Times New Roman"/>
                <a:cs typeface="Times New Roman"/>
              </a:rPr>
              <a:t>gingiva </a:t>
            </a:r>
            <a:r>
              <a:rPr sz="2000" spc="15" dirty="0">
                <a:solidFill>
                  <a:srgbClr val="0000CC"/>
                </a:solidFill>
                <a:latin typeface="Times New Roman"/>
                <a:cs typeface="Times New Roman"/>
              </a:rPr>
              <a:t>is</a:t>
            </a:r>
            <a:r>
              <a:rPr sz="2000" spc="-195" dirty="0">
                <a:solidFill>
                  <a:srgbClr val="0000CC"/>
                </a:solidFill>
                <a:latin typeface="Times New Roman"/>
                <a:cs typeface="Times New Roman"/>
              </a:rPr>
              <a:t> </a:t>
            </a:r>
            <a:r>
              <a:rPr sz="2000" spc="95" dirty="0">
                <a:solidFill>
                  <a:srgbClr val="0000CC"/>
                </a:solidFill>
                <a:latin typeface="Times New Roman"/>
                <a:cs typeface="Times New Roman"/>
              </a:rPr>
              <a:t>present</a:t>
            </a:r>
            <a:endParaRPr sz="2000">
              <a:latin typeface="Times New Roman"/>
              <a:cs typeface="Times New Roman"/>
            </a:endParaRPr>
          </a:p>
        </p:txBody>
      </p:sp>
      <p:sp>
        <p:nvSpPr>
          <p:cNvPr id="9" name="object 9"/>
          <p:cNvSpPr/>
          <p:nvPr/>
        </p:nvSpPr>
        <p:spPr>
          <a:xfrm>
            <a:off x="5029200" y="3886200"/>
            <a:ext cx="3418967" cy="1718729"/>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5029200" y="3886200"/>
            <a:ext cx="3419475" cy="1718945"/>
          </a:xfrm>
          <a:custGeom>
            <a:avLst/>
            <a:gdLst/>
            <a:ahLst/>
            <a:cxnLst/>
            <a:rect l="l" t="t" r="r" b="b"/>
            <a:pathLst>
              <a:path w="3419475" h="1718945">
                <a:moveTo>
                  <a:pt x="3418967" y="286512"/>
                </a:moveTo>
                <a:lnTo>
                  <a:pt x="3418967" y="1432306"/>
                </a:lnTo>
                <a:lnTo>
                  <a:pt x="3415217" y="1478747"/>
                </a:lnTo>
                <a:lnTo>
                  <a:pt x="3404360" y="1522810"/>
                </a:lnTo>
                <a:lnTo>
                  <a:pt x="3386988" y="1563902"/>
                </a:lnTo>
                <a:lnTo>
                  <a:pt x="3363688" y="1601432"/>
                </a:lnTo>
                <a:lnTo>
                  <a:pt x="3335051" y="1634810"/>
                </a:lnTo>
                <a:lnTo>
                  <a:pt x="3301667" y="1663445"/>
                </a:lnTo>
                <a:lnTo>
                  <a:pt x="3264126" y="1686745"/>
                </a:lnTo>
                <a:lnTo>
                  <a:pt x="3223017" y="1704120"/>
                </a:lnTo>
                <a:lnTo>
                  <a:pt x="3178930" y="1714978"/>
                </a:lnTo>
                <a:lnTo>
                  <a:pt x="3132454" y="1718729"/>
                </a:lnTo>
                <a:lnTo>
                  <a:pt x="0" y="1718729"/>
                </a:lnTo>
                <a:lnTo>
                  <a:pt x="0" y="0"/>
                </a:lnTo>
                <a:lnTo>
                  <a:pt x="3132454" y="0"/>
                </a:lnTo>
                <a:lnTo>
                  <a:pt x="3178930" y="3749"/>
                </a:lnTo>
                <a:lnTo>
                  <a:pt x="3223017" y="14606"/>
                </a:lnTo>
                <a:lnTo>
                  <a:pt x="3264126" y="31978"/>
                </a:lnTo>
                <a:lnTo>
                  <a:pt x="3301667" y="55278"/>
                </a:lnTo>
                <a:lnTo>
                  <a:pt x="3335051" y="83915"/>
                </a:lnTo>
                <a:lnTo>
                  <a:pt x="3363688" y="117299"/>
                </a:lnTo>
                <a:lnTo>
                  <a:pt x="3386988" y="154840"/>
                </a:lnTo>
                <a:lnTo>
                  <a:pt x="3404360" y="195949"/>
                </a:lnTo>
                <a:lnTo>
                  <a:pt x="3415217" y="240036"/>
                </a:lnTo>
                <a:lnTo>
                  <a:pt x="3418967" y="286512"/>
                </a:lnTo>
                <a:close/>
              </a:path>
            </a:pathLst>
          </a:custGeom>
          <a:ln w="38100">
            <a:solidFill>
              <a:srgbClr val="E0E4DC"/>
            </a:solidFill>
          </a:ln>
        </p:spPr>
        <p:txBody>
          <a:bodyPr wrap="square" lIns="0" tIns="0" rIns="0" bIns="0" rtlCol="0"/>
          <a:lstStyle/>
          <a:p>
            <a:endParaRPr/>
          </a:p>
        </p:txBody>
      </p:sp>
      <p:sp>
        <p:nvSpPr>
          <p:cNvPr id="11" name="object 11"/>
          <p:cNvSpPr txBox="1"/>
          <p:nvPr/>
        </p:nvSpPr>
        <p:spPr>
          <a:xfrm>
            <a:off x="5634354" y="4412107"/>
            <a:ext cx="2624455" cy="605790"/>
          </a:xfrm>
          <a:prstGeom prst="rect">
            <a:avLst/>
          </a:prstGeom>
        </p:spPr>
        <p:txBody>
          <a:bodyPr vert="horz" wrap="square" lIns="0" tIns="47625" rIns="0" bIns="0" rtlCol="0">
            <a:spAutoFit/>
          </a:bodyPr>
          <a:lstStyle/>
          <a:p>
            <a:pPr marL="299085" marR="5080" indent="-286385">
              <a:lnSpc>
                <a:spcPts val="2160"/>
              </a:lnSpc>
              <a:spcBef>
                <a:spcPts val="375"/>
              </a:spcBef>
              <a:buFont typeface="Times New Roman"/>
              <a:buChar char="•"/>
              <a:tabLst>
                <a:tab pos="299085" algn="l"/>
                <a:tab pos="299720" algn="l"/>
              </a:tabLst>
            </a:pPr>
            <a:r>
              <a:rPr sz="2000" b="1" spc="50" dirty="0">
                <a:latin typeface="Times New Roman"/>
                <a:cs typeface="Times New Roman"/>
              </a:rPr>
              <a:t>Apically</a:t>
            </a:r>
            <a:r>
              <a:rPr sz="2000" b="1" spc="-140" dirty="0">
                <a:latin typeface="Times New Roman"/>
                <a:cs typeface="Times New Roman"/>
              </a:rPr>
              <a:t> </a:t>
            </a:r>
            <a:r>
              <a:rPr sz="2000" b="1" spc="140" dirty="0">
                <a:latin typeface="Times New Roman"/>
                <a:cs typeface="Times New Roman"/>
              </a:rPr>
              <a:t>positioned  </a:t>
            </a:r>
            <a:r>
              <a:rPr sz="2000" b="1" spc="114" dirty="0">
                <a:latin typeface="Times New Roman"/>
                <a:cs typeface="Times New Roman"/>
              </a:rPr>
              <a:t>flap</a:t>
            </a:r>
            <a:endParaRPr sz="2000">
              <a:latin typeface="Times New Roman"/>
              <a:cs typeface="Times New Roman"/>
            </a:endParaRPr>
          </a:p>
        </p:txBody>
      </p:sp>
      <p:sp>
        <p:nvSpPr>
          <p:cNvPr id="12" name="object 12"/>
          <p:cNvSpPr/>
          <p:nvPr/>
        </p:nvSpPr>
        <p:spPr>
          <a:xfrm>
            <a:off x="304800" y="3762375"/>
            <a:ext cx="4638675" cy="228600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838301" y="4222241"/>
            <a:ext cx="3575685" cy="1260475"/>
          </a:xfrm>
          <a:prstGeom prst="rect">
            <a:avLst/>
          </a:prstGeom>
        </p:spPr>
        <p:txBody>
          <a:bodyPr vert="horz" wrap="square" lIns="0" tIns="47625" rIns="0" bIns="0" rtlCol="0">
            <a:spAutoFit/>
          </a:bodyPr>
          <a:lstStyle/>
          <a:p>
            <a:pPr marL="561340" marR="487045" indent="-56515">
              <a:lnSpc>
                <a:spcPts val="2160"/>
              </a:lnSpc>
              <a:spcBef>
                <a:spcPts val="375"/>
              </a:spcBef>
              <a:buSzPct val="95000"/>
              <a:buFont typeface="Arial"/>
              <a:buChar char="•"/>
              <a:tabLst>
                <a:tab pos="594995" algn="l"/>
              </a:tabLst>
            </a:pPr>
            <a:r>
              <a:rPr sz="2000" spc="70" dirty="0">
                <a:solidFill>
                  <a:srgbClr val="0000CC"/>
                </a:solidFill>
                <a:latin typeface="Times New Roman"/>
                <a:cs typeface="Times New Roman"/>
              </a:rPr>
              <a:t>Canine</a:t>
            </a:r>
            <a:r>
              <a:rPr sz="2000" spc="-145" dirty="0">
                <a:solidFill>
                  <a:srgbClr val="0000CC"/>
                </a:solidFill>
                <a:latin typeface="Times New Roman"/>
                <a:cs typeface="Times New Roman"/>
              </a:rPr>
              <a:t> </a:t>
            </a:r>
            <a:r>
              <a:rPr sz="2000" spc="65" dirty="0">
                <a:solidFill>
                  <a:srgbClr val="0000CC"/>
                </a:solidFill>
                <a:latin typeface="Times New Roman"/>
                <a:cs typeface="Times New Roman"/>
              </a:rPr>
              <a:t>crown</a:t>
            </a:r>
            <a:r>
              <a:rPr sz="2000" spc="-130" dirty="0">
                <a:solidFill>
                  <a:srgbClr val="0000CC"/>
                </a:solidFill>
                <a:latin typeface="Times New Roman"/>
                <a:cs typeface="Times New Roman"/>
              </a:rPr>
              <a:t> </a:t>
            </a:r>
            <a:r>
              <a:rPr sz="2000" spc="50" dirty="0">
                <a:solidFill>
                  <a:srgbClr val="0000CC"/>
                </a:solidFill>
                <a:latin typeface="Times New Roman"/>
                <a:cs typeface="Times New Roman"/>
              </a:rPr>
              <a:t>apical</a:t>
            </a:r>
            <a:r>
              <a:rPr sz="2000" spc="-40" dirty="0">
                <a:solidFill>
                  <a:srgbClr val="0000CC"/>
                </a:solidFill>
                <a:latin typeface="Times New Roman"/>
                <a:cs typeface="Times New Roman"/>
              </a:rPr>
              <a:t> </a:t>
            </a:r>
            <a:r>
              <a:rPr sz="2000" spc="105" dirty="0">
                <a:solidFill>
                  <a:srgbClr val="0000CC"/>
                </a:solidFill>
                <a:latin typeface="Times New Roman"/>
                <a:cs typeface="Times New Roman"/>
              </a:rPr>
              <a:t>to  </a:t>
            </a:r>
            <a:r>
              <a:rPr sz="2000" spc="50" dirty="0">
                <a:solidFill>
                  <a:srgbClr val="0000CC"/>
                </a:solidFill>
                <a:latin typeface="Times New Roman"/>
                <a:cs typeface="Times New Roman"/>
              </a:rPr>
              <a:t>mucogingival</a:t>
            </a:r>
            <a:r>
              <a:rPr sz="2000" spc="-85" dirty="0">
                <a:solidFill>
                  <a:srgbClr val="0000CC"/>
                </a:solidFill>
                <a:latin typeface="Times New Roman"/>
                <a:cs typeface="Times New Roman"/>
              </a:rPr>
              <a:t> </a:t>
            </a:r>
            <a:r>
              <a:rPr sz="2000" spc="85" dirty="0">
                <a:solidFill>
                  <a:srgbClr val="0000CC"/>
                </a:solidFill>
                <a:latin typeface="Times New Roman"/>
                <a:cs typeface="Times New Roman"/>
              </a:rPr>
              <a:t>junction</a:t>
            </a:r>
            <a:endParaRPr sz="2000">
              <a:latin typeface="Times New Roman"/>
              <a:cs typeface="Times New Roman"/>
            </a:endParaRPr>
          </a:p>
          <a:p>
            <a:pPr marL="102870" marR="5080" indent="-102870">
              <a:lnSpc>
                <a:spcPts val="2160"/>
              </a:lnSpc>
              <a:spcBef>
                <a:spcPts val="840"/>
              </a:spcBef>
              <a:buSzPct val="95000"/>
              <a:buFont typeface="Arial"/>
              <a:buChar char="•"/>
              <a:tabLst>
                <a:tab pos="102870" algn="l"/>
              </a:tabLst>
            </a:pPr>
            <a:r>
              <a:rPr sz="2000" spc="135" dirty="0">
                <a:solidFill>
                  <a:srgbClr val="0000CC"/>
                </a:solidFill>
                <a:latin typeface="Times New Roman"/>
                <a:cs typeface="Times New Roman"/>
              </a:rPr>
              <a:t>When</a:t>
            </a:r>
            <a:r>
              <a:rPr sz="2000" spc="-105" dirty="0">
                <a:solidFill>
                  <a:srgbClr val="0000CC"/>
                </a:solidFill>
                <a:latin typeface="Times New Roman"/>
                <a:cs typeface="Times New Roman"/>
              </a:rPr>
              <a:t> </a:t>
            </a:r>
            <a:r>
              <a:rPr sz="2000" spc="120" dirty="0">
                <a:solidFill>
                  <a:srgbClr val="0000CC"/>
                </a:solidFill>
                <a:latin typeface="Times New Roman"/>
                <a:cs typeface="Times New Roman"/>
              </a:rPr>
              <a:t>an</a:t>
            </a:r>
            <a:r>
              <a:rPr sz="2000" spc="-40" dirty="0">
                <a:solidFill>
                  <a:srgbClr val="0000CC"/>
                </a:solidFill>
                <a:latin typeface="Times New Roman"/>
                <a:cs typeface="Times New Roman"/>
              </a:rPr>
              <a:t> </a:t>
            </a:r>
            <a:r>
              <a:rPr sz="2000" spc="90" dirty="0">
                <a:solidFill>
                  <a:srgbClr val="0000CC"/>
                </a:solidFill>
                <a:latin typeface="Times New Roman"/>
                <a:cs typeface="Times New Roman"/>
              </a:rPr>
              <a:t>inadequate</a:t>
            </a:r>
            <a:r>
              <a:rPr sz="2000" spc="-110" dirty="0">
                <a:solidFill>
                  <a:srgbClr val="0000CC"/>
                </a:solidFill>
                <a:latin typeface="Times New Roman"/>
                <a:cs typeface="Times New Roman"/>
              </a:rPr>
              <a:t> </a:t>
            </a:r>
            <a:r>
              <a:rPr sz="2000" spc="130" dirty="0">
                <a:solidFill>
                  <a:srgbClr val="0000CC"/>
                </a:solidFill>
                <a:latin typeface="Times New Roman"/>
                <a:cs typeface="Times New Roman"/>
              </a:rPr>
              <a:t>amount</a:t>
            </a:r>
            <a:r>
              <a:rPr sz="2000" spc="-114" dirty="0">
                <a:solidFill>
                  <a:srgbClr val="0000CC"/>
                </a:solidFill>
                <a:latin typeface="Times New Roman"/>
                <a:cs typeface="Times New Roman"/>
              </a:rPr>
              <a:t> </a:t>
            </a:r>
            <a:r>
              <a:rPr sz="2000" spc="15" dirty="0">
                <a:solidFill>
                  <a:srgbClr val="0000CC"/>
                </a:solidFill>
                <a:latin typeface="Times New Roman"/>
                <a:cs typeface="Times New Roman"/>
              </a:rPr>
              <a:t>of  </a:t>
            </a:r>
            <a:r>
              <a:rPr sz="2000" spc="-145" dirty="0">
                <a:solidFill>
                  <a:srgbClr val="0000CC"/>
                </a:solidFill>
                <a:latin typeface="Times New Roman"/>
                <a:cs typeface="Times New Roman"/>
              </a:rPr>
              <a:t>KG </a:t>
            </a:r>
            <a:r>
              <a:rPr sz="2000" spc="15" dirty="0">
                <a:solidFill>
                  <a:srgbClr val="0000CC"/>
                </a:solidFill>
                <a:latin typeface="Times New Roman"/>
                <a:cs typeface="Times New Roman"/>
              </a:rPr>
              <a:t>is</a:t>
            </a:r>
            <a:r>
              <a:rPr sz="2000" spc="-320" dirty="0">
                <a:solidFill>
                  <a:srgbClr val="0000CC"/>
                </a:solidFill>
                <a:latin typeface="Times New Roman"/>
                <a:cs typeface="Times New Roman"/>
              </a:rPr>
              <a:t> </a:t>
            </a:r>
            <a:r>
              <a:rPr sz="2000" spc="95" dirty="0">
                <a:solidFill>
                  <a:srgbClr val="0000CC"/>
                </a:solidFill>
                <a:latin typeface="Times New Roman"/>
                <a:cs typeface="Times New Roman"/>
              </a:rPr>
              <a:t>present</a:t>
            </a:r>
            <a:endParaRPr sz="2000">
              <a:latin typeface="Times New Roman"/>
              <a:cs typeface="Times New Roman"/>
            </a:endParaRPr>
          </a:p>
        </p:txBody>
      </p:sp>
      <p:sp>
        <p:nvSpPr>
          <p:cNvPr id="14" name="object 14"/>
          <p:cNvSpPr/>
          <p:nvPr/>
        </p:nvSpPr>
        <p:spPr>
          <a:xfrm>
            <a:off x="6704076" y="13716"/>
            <a:ext cx="2439924" cy="166420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3501" y="77216"/>
            <a:ext cx="4931410"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00"/>
                </a:solidFill>
              </a:rPr>
              <a:t>Apically </a:t>
            </a:r>
            <a:r>
              <a:rPr sz="4000" dirty="0">
                <a:solidFill>
                  <a:srgbClr val="FFFF00"/>
                </a:solidFill>
              </a:rPr>
              <a:t>positioned</a:t>
            </a:r>
            <a:r>
              <a:rPr sz="4000" spc="-85" dirty="0">
                <a:solidFill>
                  <a:srgbClr val="FFFF00"/>
                </a:solidFill>
              </a:rPr>
              <a:t> </a:t>
            </a:r>
            <a:r>
              <a:rPr sz="4000" spc="-5" dirty="0">
                <a:solidFill>
                  <a:srgbClr val="FFFF00"/>
                </a:solidFill>
              </a:rPr>
              <a:t>flap</a:t>
            </a:r>
            <a:endParaRPr sz="4000"/>
          </a:p>
        </p:txBody>
      </p:sp>
      <p:sp>
        <p:nvSpPr>
          <p:cNvPr id="3" name="object 3"/>
          <p:cNvSpPr/>
          <p:nvPr/>
        </p:nvSpPr>
        <p:spPr>
          <a:xfrm>
            <a:off x="4724400" y="914400"/>
            <a:ext cx="3124200" cy="24955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2000" y="3962400"/>
            <a:ext cx="3200400" cy="2438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724400" y="3810000"/>
            <a:ext cx="3200400" cy="26670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2000" y="914400"/>
            <a:ext cx="3124200" cy="26670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10182" y="175768"/>
            <a:ext cx="5370322" cy="4555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385316" y="0"/>
            <a:ext cx="5999988" cy="6416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371600" y="1752600"/>
            <a:ext cx="4928616" cy="7726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71600" y="1752600"/>
            <a:ext cx="4928870" cy="772795"/>
          </a:xfrm>
          <a:custGeom>
            <a:avLst/>
            <a:gdLst/>
            <a:ahLst/>
            <a:cxnLst/>
            <a:rect l="l" t="t" r="r" b="b"/>
            <a:pathLst>
              <a:path w="4928870" h="772794">
                <a:moveTo>
                  <a:pt x="0" y="77215"/>
                </a:moveTo>
                <a:lnTo>
                  <a:pt x="6064" y="47148"/>
                </a:lnTo>
                <a:lnTo>
                  <a:pt x="22606" y="22605"/>
                </a:lnTo>
                <a:lnTo>
                  <a:pt x="47148" y="6064"/>
                </a:lnTo>
                <a:lnTo>
                  <a:pt x="77215" y="0"/>
                </a:lnTo>
                <a:lnTo>
                  <a:pt x="4851400" y="0"/>
                </a:lnTo>
                <a:lnTo>
                  <a:pt x="4881467" y="6064"/>
                </a:lnTo>
                <a:lnTo>
                  <a:pt x="4906010" y="22606"/>
                </a:lnTo>
                <a:lnTo>
                  <a:pt x="4922551" y="47148"/>
                </a:lnTo>
                <a:lnTo>
                  <a:pt x="4928616" y="77215"/>
                </a:lnTo>
                <a:lnTo>
                  <a:pt x="4928616" y="695451"/>
                </a:lnTo>
                <a:lnTo>
                  <a:pt x="4922551" y="725519"/>
                </a:lnTo>
                <a:lnTo>
                  <a:pt x="4906009" y="750062"/>
                </a:lnTo>
                <a:lnTo>
                  <a:pt x="4881467" y="766603"/>
                </a:lnTo>
                <a:lnTo>
                  <a:pt x="4851400" y="772667"/>
                </a:lnTo>
                <a:lnTo>
                  <a:pt x="77215" y="772667"/>
                </a:lnTo>
                <a:lnTo>
                  <a:pt x="47148" y="766603"/>
                </a:lnTo>
                <a:lnTo>
                  <a:pt x="22606" y="750061"/>
                </a:lnTo>
                <a:lnTo>
                  <a:pt x="6064" y="725519"/>
                </a:lnTo>
                <a:lnTo>
                  <a:pt x="0" y="695451"/>
                </a:lnTo>
                <a:lnTo>
                  <a:pt x="0" y="77215"/>
                </a:lnTo>
                <a:close/>
              </a:path>
            </a:pathLst>
          </a:custGeom>
          <a:ln w="38099">
            <a:solidFill>
              <a:srgbClr val="FFFFFF"/>
            </a:solidFill>
          </a:ln>
        </p:spPr>
        <p:txBody>
          <a:bodyPr wrap="square" lIns="0" tIns="0" rIns="0" bIns="0" rtlCol="0"/>
          <a:lstStyle/>
          <a:p>
            <a:endParaRPr/>
          </a:p>
        </p:txBody>
      </p:sp>
      <p:sp>
        <p:nvSpPr>
          <p:cNvPr id="6" name="object 6"/>
          <p:cNvSpPr txBox="1">
            <a:spLocks noGrp="1"/>
          </p:cNvSpPr>
          <p:nvPr>
            <p:ph type="title"/>
          </p:nvPr>
        </p:nvSpPr>
        <p:spPr>
          <a:xfrm>
            <a:off x="1461642" y="1933702"/>
            <a:ext cx="1774189" cy="345440"/>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FFFFFF"/>
                </a:solidFill>
              </a:rPr>
              <a:t>Flap </a:t>
            </a:r>
            <a:r>
              <a:rPr sz="2100" spc="15" dirty="0">
                <a:solidFill>
                  <a:srgbClr val="FFFFFF"/>
                </a:solidFill>
              </a:rPr>
              <a:t>is</a:t>
            </a:r>
            <a:r>
              <a:rPr sz="2100" spc="-225" dirty="0">
                <a:solidFill>
                  <a:srgbClr val="FFFFFF"/>
                </a:solidFill>
              </a:rPr>
              <a:t> </a:t>
            </a:r>
            <a:r>
              <a:rPr sz="2100" spc="60" dirty="0">
                <a:solidFill>
                  <a:srgbClr val="FFFFFF"/>
                </a:solidFill>
              </a:rPr>
              <a:t>elevated</a:t>
            </a:r>
            <a:endParaRPr sz="2100"/>
          </a:p>
        </p:txBody>
      </p:sp>
      <p:sp>
        <p:nvSpPr>
          <p:cNvPr id="7" name="object 7"/>
          <p:cNvSpPr/>
          <p:nvPr/>
        </p:nvSpPr>
        <p:spPr>
          <a:xfrm>
            <a:off x="1905000" y="2743200"/>
            <a:ext cx="4928616" cy="77266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905000" y="2743200"/>
            <a:ext cx="4928870" cy="772795"/>
          </a:xfrm>
          <a:custGeom>
            <a:avLst/>
            <a:gdLst/>
            <a:ahLst/>
            <a:cxnLst/>
            <a:rect l="l" t="t" r="r" b="b"/>
            <a:pathLst>
              <a:path w="4928870" h="772795">
                <a:moveTo>
                  <a:pt x="0" y="77215"/>
                </a:moveTo>
                <a:lnTo>
                  <a:pt x="6064" y="47148"/>
                </a:lnTo>
                <a:lnTo>
                  <a:pt x="22606" y="22605"/>
                </a:lnTo>
                <a:lnTo>
                  <a:pt x="47148" y="6064"/>
                </a:lnTo>
                <a:lnTo>
                  <a:pt x="77216" y="0"/>
                </a:lnTo>
                <a:lnTo>
                  <a:pt x="4851400" y="0"/>
                </a:lnTo>
                <a:lnTo>
                  <a:pt x="4881467" y="6064"/>
                </a:lnTo>
                <a:lnTo>
                  <a:pt x="4906010" y="22606"/>
                </a:lnTo>
                <a:lnTo>
                  <a:pt x="4922551" y="47148"/>
                </a:lnTo>
                <a:lnTo>
                  <a:pt x="4928616" y="77215"/>
                </a:lnTo>
                <a:lnTo>
                  <a:pt x="4928616" y="695451"/>
                </a:lnTo>
                <a:lnTo>
                  <a:pt x="4922551" y="725519"/>
                </a:lnTo>
                <a:lnTo>
                  <a:pt x="4906010" y="750062"/>
                </a:lnTo>
                <a:lnTo>
                  <a:pt x="4881467" y="766603"/>
                </a:lnTo>
                <a:lnTo>
                  <a:pt x="4851400" y="772667"/>
                </a:lnTo>
                <a:lnTo>
                  <a:pt x="77216" y="772667"/>
                </a:lnTo>
                <a:lnTo>
                  <a:pt x="47148" y="766603"/>
                </a:lnTo>
                <a:lnTo>
                  <a:pt x="22606" y="750061"/>
                </a:lnTo>
                <a:lnTo>
                  <a:pt x="6064" y="725519"/>
                </a:lnTo>
                <a:lnTo>
                  <a:pt x="0" y="695451"/>
                </a:lnTo>
                <a:lnTo>
                  <a:pt x="0" y="77215"/>
                </a:lnTo>
                <a:close/>
              </a:path>
            </a:pathLst>
          </a:custGeom>
          <a:ln w="38099">
            <a:solidFill>
              <a:srgbClr val="FFFFFF"/>
            </a:solidFill>
          </a:ln>
        </p:spPr>
        <p:txBody>
          <a:bodyPr wrap="square" lIns="0" tIns="0" rIns="0" bIns="0" rtlCol="0"/>
          <a:lstStyle/>
          <a:p>
            <a:endParaRPr/>
          </a:p>
        </p:txBody>
      </p:sp>
      <p:sp>
        <p:nvSpPr>
          <p:cNvPr id="9" name="object 9"/>
          <p:cNvSpPr/>
          <p:nvPr/>
        </p:nvSpPr>
        <p:spPr>
          <a:xfrm>
            <a:off x="2667000" y="3657600"/>
            <a:ext cx="4928616" cy="772668"/>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667000" y="3657600"/>
            <a:ext cx="4928870" cy="772795"/>
          </a:xfrm>
          <a:custGeom>
            <a:avLst/>
            <a:gdLst/>
            <a:ahLst/>
            <a:cxnLst/>
            <a:rect l="l" t="t" r="r" b="b"/>
            <a:pathLst>
              <a:path w="4928870" h="772795">
                <a:moveTo>
                  <a:pt x="0" y="77216"/>
                </a:moveTo>
                <a:lnTo>
                  <a:pt x="6064" y="47148"/>
                </a:lnTo>
                <a:lnTo>
                  <a:pt x="22606" y="22606"/>
                </a:lnTo>
                <a:lnTo>
                  <a:pt x="47148" y="6064"/>
                </a:lnTo>
                <a:lnTo>
                  <a:pt x="77216" y="0"/>
                </a:lnTo>
                <a:lnTo>
                  <a:pt x="4851400" y="0"/>
                </a:lnTo>
                <a:lnTo>
                  <a:pt x="4881467" y="6064"/>
                </a:lnTo>
                <a:lnTo>
                  <a:pt x="4906010" y="22606"/>
                </a:lnTo>
                <a:lnTo>
                  <a:pt x="4922551" y="47148"/>
                </a:lnTo>
                <a:lnTo>
                  <a:pt x="4928616" y="77216"/>
                </a:lnTo>
                <a:lnTo>
                  <a:pt x="4928616" y="695451"/>
                </a:lnTo>
                <a:lnTo>
                  <a:pt x="4922551" y="725519"/>
                </a:lnTo>
                <a:lnTo>
                  <a:pt x="4906010" y="750062"/>
                </a:lnTo>
                <a:lnTo>
                  <a:pt x="4881467" y="766603"/>
                </a:lnTo>
                <a:lnTo>
                  <a:pt x="4851400" y="772668"/>
                </a:lnTo>
                <a:lnTo>
                  <a:pt x="77216" y="772668"/>
                </a:lnTo>
                <a:lnTo>
                  <a:pt x="47148" y="766603"/>
                </a:lnTo>
                <a:lnTo>
                  <a:pt x="22606" y="750062"/>
                </a:lnTo>
                <a:lnTo>
                  <a:pt x="6064" y="725519"/>
                </a:lnTo>
                <a:lnTo>
                  <a:pt x="0" y="695451"/>
                </a:lnTo>
                <a:lnTo>
                  <a:pt x="0" y="77216"/>
                </a:lnTo>
                <a:close/>
              </a:path>
            </a:pathLst>
          </a:custGeom>
          <a:ln w="38100">
            <a:solidFill>
              <a:srgbClr val="FFFFFF"/>
            </a:solidFill>
          </a:ln>
        </p:spPr>
        <p:txBody>
          <a:bodyPr wrap="square" lIns="0" tIns="0" rIns="0" bIns="0" rtlCol="0"/>
          <a:lstStyle/>
          <a:p>
            <a:endParaRPr/>
          </a:p>
        </p:txBody>
      </p:sp>
      <p:sp>
        <p:nvSpPr>
          <p:cNvPr id="11" name="object 11"/>
          <p:cNvSpPr/>
          <p:nvPr/>
        </p:nvSpPr>
        <p:spPr>
          <a:xfrm>
            <a:off x="3200400" y="4724400"/>
            <a:ext cx="4928616" cy="772668"/>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3200400" y="4724400"/>
            <a:ext cx="4928870" cy="772795"/>
          </a:xfrm>
          <a:custGeom>
            <a:avLst/>
            <a:gdLst/>
            <a:ahLst/>
            <a:cxnLst/>
            <a:rect l="l" t="t" r="r" b="b"/>
            <a:pathLst>
              <a:path w="4928870" h="772795">
                <a:moveTo>
                  <a:pt x="0" y="77216"/>
                </a:moveTo>
                <a:lnTo>
                  <a:pt x="6064" y="47148"/>
                </a:lnTo>
                <a:lnTo>
                  <a:pt x="22606" y="22606"/>
                </a:lnTo>
                <a:lnTo>
                  <a:pt x="47148" y="6064"/>
                </a:lnTo>
                <a:lnTo>
                  <a:pt x="77215" y="0"/>
                </a:lnTo>
                <a:lnTo>
                  <a:pt x="4851400" y="0"/>
                </a:lnTo>
                <a:lnTo>
                  <a:pt x="4881467" y="6064"/>
                </a:lnTo>
                <a:lnTo>
                  <a:pt x="4906010" y="22606"/>
                </a:lnTo>
                <a:lnTo>
                  <a:pt x="4922551" y="47148"/>
                </a:lnTo>
                <a:lnTo>
                  <a:pt x="4928616" y="77216"/>
                </a:lnTo>
                <a:lnTo>
                  <a:pt x="4928616" y="695452"/>
                </a:lnTo>
                <a:lnTo>
                  <a:pt x="4922551" y="725519"/>
                </a:lnTo>
                <a:lnTo>
                  <a:pt x="4906010" y="750062"/>
                </a:lnTo>
                <a:lnTo>
                  <a:pt x="4881467" y="766603"/>
                </a:lnTo>
                <a:lnTo>
                  <a:pt x="4851400" y="772668"/>
                </a:lnTo>
                <a:lnTo>
                  <a:pt x="77215" y="772668"/>
                </a:lnTo>
                <a:lnTo>
                  <a:pt x="47148" y="766603"/>
                </a:lnTo>
                <a:lnTo>
                  <a:pt x="22606" y="750062"/>
                </a:lnTo>
                <a:lnTo>
                  <a:pt x="6064" y="725519"/>
                </a:lnTo>
                <a:lnTo>
                  <a:pt x="0" y="695452"/>
                </a:lnTo>
                <a:lnTo>
                  <a:pt x="0" y="77216"/>
                </a:lnTo>
                <a:close/>
              </a:path>
            </a:pathLst>
          </a:custGeom>
          <a:ln w="38100">
            <a:solidFill>
              <a:srgbClr val="FFFFFF"/>
            </a:solidFill>
          </a:ln>
        </p:spPr>
        <p:txBody>
          <a:bodyPr wrap="square" lIns="0" tIns="0" rIns="0" bIns="0" rtlCol="0"/>
          <a:lstStyle/>
          <a:p>
            <a:endParaRPr/>
          </a:p>
        </p:txBody>
      </p:sp>
      <p:sp>
        <p:nvSpPr>
          <p:cNvPr id="13" name="object 13"/>
          <p:cNvSpPr/>
          <p:nvPr/>
        </p:nvSpPr>
        <p:spPr>
          <a:xfrm>
            <a:off x="3352800" y="5715000"/>
            <a:ext cx="4928616" cy="772668"/>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3352800" y="5715000"/>
            <a:ext cx="4928870" cy="772795"/>
          </a:xfrm>
          <a:custGeom>
            <a:avLst/>
            <a:gdLst/>
            <a:ahLst/>
            <a:cxnLst/>
            <a:rect l="l" t="t" r="r" b="b"/>
            <a:pathLst>
              <a:path w="4928870" h="772795">
                <a:moveTo>
                  <a:pt x="0" y="77266"/>
                </a:moveTo>
                <a:lnTo>
                  <a:pt x="6064" y="47191"/>
                </a:lnTo>
                <a:lnTo>
                  <a:pt x="22606" y="22631"/>
                </a:lnTo>
                <a:lnTo>
                  <a:pt x="47148" y="6072"/>
                </a:lnTo>
                <a:lnTo>
                  <a:pt x="77215" y="0"/>
                </a:lnTo>
                <a:lnTo>
                  <a:pt x="4851400" y="0"/>
                </a:lnTo>
                <a:lnTo>
                  <a:pt x="4881467" y="6072"/>
                </a:lnTo>
                <a:lnTo>
                  <a:pt x="4906010" y="22631"/>
                </a:lnTo>
                <a:lnTo>
                  <a:pt x="4922551" y="47191"/>
                </a:lnTo>
                <a:lnTo>
                  <a:pt x="4928616" y="77266"/>
                </a:lnTo>
                <a:lnTo>
                  <a:pt x="4928616" y="695401"/>
                </a:lnTo>
                <a:lnTo>
                  <a:pt x="4922551" y="725476"/>
                </a:lnTo>
                <a:lnTo>
                  <a:pt x="4906010" y="750036"/>
                </a:lnTo>
                <a:lnTo>
                  <a:pt x="4881467" y="766595"/>
                </a:lnTo>
                <a:lnTo>
                  <a:pt x="4851400" y="772668"/>
                </a:lnTo>
                <a:lnTo>
                  <a:pt x="77215" y="772668"/>
                </a:lnTo>
                <a:lnTo>
                  <a:pt x="47148" y="766595"/>
                </a:lnTo>
                <a:lnTo>
                  <a:pt x="22605" y="750036"/>
                </a:lnTo>
                <a:lnTo>
                  <a:pt x="6064" y="725476"/>
                </a:lnTo>
                <a:lnTo>
                  <a:pt x="0" y="695401"/>
                </a:lnTo>
                <a:lnTo>
                  <a:pt x="0" y="77266"/>
                </a:lnTo>
                <a:close/>
              </a:path>
            </a:pathLst>
          </a:custGeom>
          <a:ln w="38100">
            <a:solidFill>
              <a:srgbClr val="FFFFFF"/>
            </a:solidFill>
          </a:ln>
        </p:spPr>
        <p:txBody>
          <a:bodyPr wrap="square" lIns="0" tIns="0" rIns="0" bIns="0" rtlCol="0"/>
          <a:lstStyle/>
          <a:p>
            <a:endParaRPr/>
          </a:p>
        </p:txBody>
      </p:sp>
      <p:sp>
        <p:nvSpPr>
          <p:cNvPr id="15" name="object 15"/>
          <p:cNvSpPr txBox="1"/>
          <p:nvPr/>
        </p:nvSpPr>
        <p:spPr>
          <a:xfrm>
            <a:off x="1995297" y="2780538"/>
            <a:ext cx="4989195" cy="3606800"/>
          </a:xfrm>
          <a:prstGeom prst="rect">
            <a:avLst/>
          </a:prstGeom>
        </p:spPr>
        <p:txBody>
          <a:bodyPr vert="horz" wrap="square" lIns="0" tIns="48260" rIns="0" bIns="0" rtlCol="0">
            <a:spAutoFit/>
          </a:bodyPr>
          <a:lstStyle/>
          <a:p>
            <a:pPr marL="12700" marR="1287780">
              <a:lnSpc>
                <a:spcPts val="2270"/>
              </a:lnSpc>
              <a:spcBef>
                <a:spcPts val="380"/>
              </a:spcBef>
            </a:pPr>
            <a:r>
              <a:rPr sz="2100" spc="100" dirty="0">
                <a:solidFill>
                  <a:srgbClr val="FFFFFF"/>
                </a:solidFill>
                <a:latin typeface="Times New Roman"/>
                <a:cs typeface="Times New Roman"/>
              </a:rPr>
              <a:t>Attachment</a:t>
            </a:r>
            <a:r>
              <a:rPr sz="2100" spc="-114" dirty="0">
                <a:solidFill>
                  <a:srgbClr val="FFFFFF"/>
                </a:solidFill>
                <a:latin typeface="Times New Roman"/>
                <a:cs typeface="Times New Roman"/>
              </a:rPr>
              <a:t> </a:t>
            </a:r>
            <a:r>
              <a:rPr sz="2100" spc="70" dirty="0">
                <a:solidFill>
                  <a:srgbClr val="FFFFFF"/>
                </a:solidFill>
                <a:latin typeface="Times New Roman"/>
                <a:cs typeface="Times New Roman"/>
              </a:rPr>
              <a:t>placed</a:t>
            </a:r>
            <a:r>
              <a:rPr sz="2100" spc="-90" dirty="0">
                <a:solidFill>
                  <a:srgbClr val="FFFFFF"/>
                </a:solidFill>
                <a:latin typeface="Times New Roman"/>
                <a:cs typeface="Times New Roman"/>
              </a:rPr>
              <a:t> </a:t>
            </a:r>
            <a:r>
              <a:rPr sz="2100" spc="125" dirty="0">
                <a:solidFill>
                  <a:srgbClr val="FFFFFF"/>
                </a:solidFill>
                <a:latin typeface="Times New Roman"/>
                <a:cs typeface="Times New Roman"/>
              </a:rPr>
              <a:t>on</a:t>
            </a:r>
            <a:r>
              <a:rPr sz="2100" spc="-45" dirty="0">
                <a:solidFill>
                  <a:srgbClr val="FFFFFF"/>
                </a:solidFill>
                <a:latin typeface="Times New Roman"/>
                <a:cs typeface="Times New Roman"/>
              </a:rPr>
              <a:t> </a:t>
            </a:r>
            <a:r>
              <a:rPr sz="2100" spc="95" dirty="0">
                <a:solidFill>
                  <a:srgbClr val="FFFFFF"/>
                </a:solidFill>
                <a:latin typeface="Times New Roman"/>
                <a:cs typeface="Times New Roman"/>
              </a:rPr>
              <a:t>impacted  </a:t>
            </a:r>
            <a:r>
              <a:rPr sz="2100" spc="120" dirty="0">
                <a:solidFill>
                  <a:srgbClr val="FFFFFF"/>
                </a:solidFill>
                <a:latin typeface="Times New Roman"/>
                <a:cs typeface="Times New Roman"/>
              </a:rPr>
              <a:t>tooth</a:t>
            </a:r>
            <a:endParaRPr sz="2100">
              <a:latin typeface="Times New Roman"/>
              <a:cs typeface="Times New Roman"/>
            </a:endParaRPr>
          </a:p>
          <a:p>
            <a:pPr>
              <a:lnSpc>
                <a:spcPct val="100000"/>
              </a:lnSpc>
              <a:spcBef>
                <a:spcPts val="5"/>
              </a:spcBef>
            </a:pPr>
            <a:endParaRPr sz="2550">
              <a:latin typeface="Times New Roman"/>
              <a:cs typeface="Times New Roman"/>
            </a:endParaRPr>
          </a:p>
          <a:p>
            <a:pPr marL="980440">
              <a:lnSpc>
                <a:spcPts val="2395"/>
              </a:lnSpc>
            </a:pPr>
            <a:r>
              <a:rPr sz="2100" spc="55" dirty="0">
                <a:solidFill>
                  <a:srgbClr val="FFFFFF"/>
                </a:solidFill>
                <a:latin typeface="Times New Roman"/>
                <a:cs typeface="Times New Roman"/>
              </a:rPr>
              <a:t>Ligature</a:t>
            </a:r>
            <a:r>
              <a:rPr sz="2100" spc="-135" dirty="0">
                <a:solidFill>
                  <a:srgbClr val="FFFFFF"/>
                </a:solidFill>
                <a:latin typeface="Times New Roman"/>
                <a:cs typeface="Times New Roman"/>
              </a:rPr>
              <a:t> </a:t>
            </a:r>
            <a:r>
              <a:rPr sz="2100" spc="95" dirty="0">
                <a:solidFill>
                  <a:srgbClr val="FFFFFF"/>
                </a:solidFill>
                <a:latin typeface="Times New Roman"/>
                <a:cs typeface="Times New Roman"/>
              </a:rPr>
              <a:t>or</a:t>
            </a:r>
            <a:r>
              <a:rPr sz="2100" spc="-135" dirty="0">
                <a:solidFill>
                  <a:srgbClr val="FFFFFF"/>
                </a:solidFill>
                <a:latin typeface="Times New Roman"/>
                <a:cs typeface="Times New Roman"/>
              </a:rPr>
              <a:t> </a:t>
            </a:r>
            <a:r>
              <a:rPr sz="2100" spc="85" dirty="0">
                <a:solidFill>
                  <a:srgbClr val="FFFFFF"/>
                </a:solidFill>
                <a:latin typeface="Times New Roman"/>
                <a:cs typeface="Times New Roman"/>
              </a:rPr>
              <a:t>chain</a:t>
            </a:r>
            <a:r>
              <a:rPr sz="2100" spc="-65" dirty="0">
                <a:solidFill>
                  <a:srgbClr val="FFFFFF"/>
                </a:solidFill>
                <a:latin typeface="Times New Roman"/>
                <a:cs typeface="Times New Roman"/>
              </a:rPr>
              <a:t> </a:t>
            </a:r>
            <a:r>
              <a:rPr sz="2100" spc="70" dirty="0">
                <a:solidFill>
                  <a:srgbClr val="FFFFFF"/>
                </a:solidFill>
                <a:latin typeface="Times New Roman"/>
                <a:cs typeface="Times New Roman"/>
              </a:rPr>
              <a:t>placed</a:t>
            </a:r>
            <a:r>
              <a:rPr sz="2100" spc="-65" dirty="0">
                <a:solidFill>
                  <a:srgbClr val="FFFFFF"/>
                </a:solidFill>
                <a:latin typeface="Times New Roman"/>
                <a:cs typeface="Times New Roman"/>
              </a:rPr>
              <a:t> </a:t>
            </a:r>
            <a:r>
              <a:rPr sz="2100" spc="35" dirty="0">
                <a:solidFill>
                  <a:srgbClr val="FFFFFF"/>
                </a:solidFill>
                <a:latin typeface="Times New Roman"/>
                <a:cs typeface="Times New Roman"/>
              </a:rPr>
              <a:t>over</a:t>
            </a:r>
            <a:r>
              <a:rPr sz="2100" spc="-125" dirty="0">
                <a:solidFill>
                  <a:srgbClr val="FFFFFF"/>
                </a:solidFill>
                <a:latin typeface="Times New Roman"/>
                <a:cs typeface="Times New Roman"/>
              </a:rPr>
              <a:t> </a:t>
            </a:r>
            <a:r>
              <a:rPr sz="2100" spc="125" dirty="0">
                <a:solidFill>
                  <a:srgbClr val="FFFFFF"/>
                </a:solidFill>
                <a:latin typeface="Times New Roman"/>
                <a:cs typeface="Times New Roman"/>
              </a:rPr>
              <a:t>the</a:t>
            </a:r>
            <a:endParaRPr sz="2100">
              <a:latin typeface="Times New Roman"/>
              <a:cs typeface="Times New Roman"/>
            </a:endParaRPr>
          </a:p>
          <a:p>
            <a:pPr marL="980440">
              <a:lnSpc>
                <a:spcPts val="2395"/>
              </a:lnSpc>
            </a:pPr>
            <a:r>
              <a:rPr sz="2100" spc="120" dirty="0">
                <a:solidFill>
                  <a:srgbClr val="FFFFFF"/>
                </a:solidFill>
                <a:latin typeface="Times New Roman"/>
                <a:cs typeface="Times New Roman"/>
              </a:rPr>
              <a:t>attachment</a:t>
            </a:r>
            <a:r>
              <a:rPr sz="2100" spc="-95" dirty="0">
                <a:solidFill>
                  <a:srgbClr val="FFFFFF"/>
                </a:solidFill>
                <a:latin typeface="Times New Roman"/>
                <a:cs typeface="Times New Roman"/>
              </a:rPr>
              <a:t> </a:t>
            </a:r>
            <a:r>
              <a:rPr sz="2100" spc="100" dirty="0">
                <a:solidFill>
                  <a:srgbClr val="FFFFFF"/>
                </a:solidFill>
                <a:latin typeface="Times New Roman"/>
                <a:cs typeface="Times New Roman"/>
              </a:rPr>
              <a:t>to</a:t>
            </a:r>
            <a:r>
              <a:rPr sz="2100" spc="-100" dirty="0">
                <a:solidFill>
                  <a:srgbClr val="FFFFFF"/>
                </a:solidFill>
                <a:latin typeface="Times New Roman"/>
                <a:cs typeface="Times New Roman"/>
              </a:rPr>
              <a:t> </a:t>
            </a:r>
            <a:r>
              <a:rPr sz="2100" spc="55" dirty="0">
                <a:solidFill>
                  <a:srgbClr val="FFFFFF"/>
                </a:solidFill>
                <a:latin typeface="Times New Roman"/>
                <a:cs typeface="Times New Roman"/>
              </a:rPr>
              <a:t>activate</a:t>
            </a:r>
            <a:r>
              <a:rPr sz="2100" spc="-105" dirty="0">
                <a:solidFill>
                  <a:srgbClr val="FFFFFF"/>
                </a:solidFill>
                <a:latin typeface="Times New Roman"/>
                <a:cs typeface="Times New Roman"/>
              </a:rPr>
              <a:t> </a:t>
            </a:r>
            <a:r>
              <a:rPr sz="2100" spc="60" dirty="0">
                <a:solidFill>
                  <a:srgbClr val="FFFFFF"/>
                </a:solidFill>
                <a:latin typeface="Times New Roman"/>
                <a:cs typeface="Times New Roman"/>
              </a:rPr>
              <a:t>after</a:t>
            </a:r>
            <a:r>
              <a:rPr sz="2100" spc="-130" dirty="0">
                <a:solidFill>
                  <a:srgbClr val="FFFFFF"/>
                </a:solidFill>
                <a:latin typeface="Times New Roman"/>
                <a:cs typeface="Times New Roman"/>
              </a:rPr>
              <a:t> </a:t>
            </a:r>
            <a:r>
              <a:rPr sz="2100" spc="75" dirty="0">
                <a:solidFill>
                  <a:srgbClr val="FFFFFF"/>
                </a:solidFill>
                <a:latin typeface="Times New Roman"/>
                <a:cs typeface="Times New Roman"/>
              </a:rPr>
              <a:t>a</a:t>
            </a:r>
            <a:r>
              <a:rPr sz="2100" spc="-105" dirty="0">
                <a:solidFill>
                  <a:srgbClr val="FFFFFF"/>
                </a:solidFill>
                <a:latin typeface="Times New Roman"/>
                <a:cs typeface="Times New Roman"/>
              </a:rPr>
              <a:t> </a:t>
            </a:r>
            <a:r>
              <a:rPr sz="2100" spc="45" dirty="0">
                <a:solidFill>
                  <a:srgbClr val="FFFFFF"/>
                </a:solidFill>
                <a:latin typeface="Times New Roman"/>
                <a:cs typeface="Times New Roman"/>
              </a:rPr>
              <a:t>week</a:t>
            </a:r>
            <a:endParaRPr sz="2100">
              <a:latin typeface="Times New Roman"/>
              <a:cs typeface="Times New Roman"/>
            </a:endParaRPr>
          </a:p>
          <a:p>
            <a:pPr>
              <a:lnSpc>
                <a:spcPct val="100000"/>
              </a:lnSpc>
              <a:spcBef>
                <a:spcPts val="5"/>
              </a:spcBef>
            </a:pPr>
            <a:endParaRPr sz="2900">
              <a:latin typeface="Times New Roman"/>
              <a:cs typeface="Times New Roman"/>
            </a:endParaRPr>
          </a:p>
          <a:p>
            <a:pPr marL="1308100" marR="5080">
              <a:lnSpc>
                <a:spcPts val="2270"/>
              </a:lnSpc>
            </a:pPr>
            <a:r>
              <a:rPr sz="2100" spc="35" dirty="0">
                <a:solidFill>
                  <a:srgbClr val="FFFFFF"/>
                </a:solidFill>
                <a:latin typeface="Times New Roman"/>
                <a:cs typeface="Times New Roman"/>
              </a:rPr>
              <a:t>Raised</a:t>
            </a:r>
            <a:r>
              <a:rPr sz="2100" spc="-30" dirty="0">
                <a:solidFill>
                  <a:srgbClr val="FFFFFF"/>
                </a:solidFill>
                <a:latin typeface="Times New Roman"/>
                <a:cs typeface="Times New Roman"/>
              </a:rPr>
              <a:t> </a:t>
            </a:r>
            <a:r>
              <a:rPr sz="2100" spc="75" dirty="0">
                <a:solidFill>
                  <a:srgbClr val="FFFFFF"/>
                </a:solidFill>
                <a:latin typeface="Times New Roman"/>
                <a:cs typeface="Times New Roman"/>
              </a:rPr>
              <a:t>flap</a:t>
            </a:r>
            <a:r>
              <a:rPr sz="2100" spc="-65" dirty="0">
                <a:solidFill>
                  <a:srgbClr val="FFFFFF"/>
                </a:solidFill>
                <a:latin typeface="Times New Roman"/>
                <a:cs typeface="Times New Roman"/>
              </a:rPr>
              <a:t> </a:t>
            </a:r>
            <a:r>
              <a:rPr sz="2100" spc="15" dirty="0">
                <a:solidFill>
                  <a:srgbClr val="FFFFFF"/>
                </a:solidFill>
                <a:latin typeface="Times New Roman"/>
                <a:cs typeface="Times New Roman"/>
              </a:rPr>
              <a:t>is</a:t>
            </a:r>
            <a:r>
              <a:rPr sz="2100" spc="-70" dirty="0">
                <a:solidFill>
                  <a:srgbClr val="FFFFFF"/>
                </a:solidFill>
                <a:latin typeface="Times New Roman"/>
                <a:cs typeface="Times New Roman"/>
              </a:rPr>
              <a:t> </a:t>
            </a:r>
            <a:r>
              <a:rPr sz="2100" spc="85" dirty="0">
                <a:solidFill>
                  <a:srgbClr val="FFFFFF"/>
                </a:solidFill>
                <a:latin typeface="Times New Roman"/>
                <a:cs typeface="Times New Roman"/>
              </a:rPr>
              <a:t>repositioned</a:t>
            </a:r>
            <a:r>
              <a:rPr sz="2100" spc="-40" dirty="0">
                <a:solidFill>
                  <a:srgbClr val="FFFFFF"/>
                </a:solidFill>
                <a:latin typeface="Times New Roman"/>
                <a:cs typeface="Times New Roman"/>
              </a:rPr>
              <a:t> </a:t>
            </a:r>
            <a:r>
              <a:rPr sz="2100" spc="85" dirty="0">
                <a:solidFill>
                  <a:srgbClr val="FFFFFF"/>
                </a:solidFill>
                <a:latin typeface="Times New Roman"/>
                <a:cs typeface="Times New Roman"/>
              </a:rPr>
              <a:t>in</a:t>
            </a:r>
            <a:r>
              <a:rPr sz="2100" spc="-25" dirty="0">
                <a:solidFill>
                  <a:srgbClr val="FFFFFF"/>
                </a:solidFill>
                <a:latin typeface="Times New Roman"/>
                <a:cs typeface="Times New Roman"/>
              </a:rPr>
              <a:t> </a:t>
            </a:r>
            <a:r>
              <a:rPr sz="2100" spc="65" dirty="0">
                <a:solidFill>
                  <a:srgbClr val="FFFFFF"/>
                </a:solidFill>
                <a:latin typeface="Times New Roman"/>
                <a:cs typeface="Times New Roman"/>
              </a:rPr>
              <a:t>its  </a:t>
            </a:r>
            <a:r>
              <a:rPr sz="2100" spc="55" dirty="0">
                <a:solidFill>
                  <a:srgbClr val="FFFFFF"/>
                </a:solidFill>
                <a:latin typeface="Times New Roman"/>
                <a:cs typeface="Times New Roman"/>
              </a:rPr>
              <a:t>original</a:t>
            </a:r>
            <a:r>
              <a:rPr sz="2100" spc="-30" dirty="0">
                <a:solidFill>
                  <a:srgbClr val="FFFFFF"/>
                </a:solidFill>
                <a:latin typeface="Times New Roman"/>
                <a:cs typeface="Times New Roman"/>
              </a:rPr>
              <a:t> </a:t>
            </a:r>
            <a:r>
              <a:rPr sz="2100" spc="75" dirty="0">
                <a:solidFill>
                  <a:srgbClr val="FFFFFF"/>
                </a:solidFill>
                <a:latin typeface="Times New Roman"/>
                <a:cs typeface="Times New Roman"/>
              </a:rPr>
              <a:t>location</a:t>
            </a:r>
            <a:endParaRPr sz="2100">
              <a:latin typeface="Times New Roman"/>
              <a:cs typeface="Times New Roman"/>
            </a:endParaRPr>
          </a:p>
          <a:p>
            <a:pPr>
              <a:lnSpc>
                <a:spcPct val="100000"/>
              </a:lnSpc>
              <a:spcBef>
                <a:spcPts val="45"/>
              </a:spcBef>
            </a:pPr>
            <a:endParaRPr sz="2550">
              <a:latin typeface="Times New Roman"/>
              <a:cs typeface="Times New Roman"/>
            </a:endParaRPr>
          </a:p>
          <a:p>
            <a:pPr marL="1460500">
              <a:lnSpc>
                <a:spcPts val="2395"/>
              </a:lnSpc>
            </a:pPr>
            <a:r>
              <a:rPr sz="2100" spc="85" dirty="0">
                <a:solidFill>
                  <a:srgbClr val="FFFFFF"/>
                </a:solidFill>
                <a:latin typeface="Times New Roman"/>
                <a:cs typeface="Times New Roman"/>
              </a:rPr>
              <a:t>Permit </a:t>
            </a:r>
            <a:r>
              <a:rPr sz="2100" spc="110" dirty="0">
                <a:solidFill>
                  <a:srgbClr val="FFFFFF"/>
                </a:solidFill>
                <a:latin typeface="Times New Roman"/>
                <a:cs typeface="Times New Roman"/>
              </a:rPr>
              <a:t>eruption</a:t>
            </a:r>
            <a:r>
              <a:rPr sz="2100" spc="-290" dirty="0">
                <a:solidFill>
                  <a:srgbClr val="FFFFFF"/>
                </a:solidFill>
                <a:latin typeface="Times New Roman"/>
                <a:cs typeface="Times New Roman"/>
              </a:rPr>
              <a:t> </a:t>
            </a:r>
            <a:r>
              <a:rPr sz="2100" spc="15" dirty="0">
                <a:solidFill>
                  <a:srgbClr val="FFFFFF"/>
                </a:solidFill>
                <a:latin typeface="Times New Roman"/>
                <a:cs typeface="Times New Roman"/>
              </a:rPr>
              <a:t>of </a:t>
            </a:r>
            <a:r>
              <a:rPr sz="2100" spc="95" dirty="0">
                <a:solidFill>
                  <a:srgbClr val="FFFFFF"/>
                </a:solidFill>
                <a:latin typeface="Times New Roman"/>
                <a:cs typeface="Times New Roman"/>
              </a:rPr>
              <a:t>impacted</a:t>
            </a:r>
            <a:endParaRPr sz="2100">
              <a:latin typeface="Times New Roman"/>
              <a:cs typeface="Times New Roman"/>
            </a:endParaRPr>
          </a:p>
          <a:p>
            <a:pPr marL="1460500">
              <a:lnSpc>
                <a:spcPts val="2395"/>
              </a:lnSpc>
            </a:pPr>
            <a:r>
              <a:rPr sz="2100" spc="85" dirty="0">
                <a:solidFill>
                  <a:srgbClr val="FFFFFF"/>
                </a:solidFill>
                <a:latin typeface="Times New Roman"/>
                <a:cs typeface="Times New Roman"/>
              </a:rPr>
              <a:t>canine </a:t>
            </a:r>
            <a:r>
              <a:rPr sz="2100" spc="90" dirty="0">
                <a:solidFill>
                  <a:srgbClr val="FFFFFF"/>
                </a:solidFill>
                <a:latin typeface="Times New Roman"/>
                <a:cs typeface="Times New Roman"/>
              </a:rPr>
              <a:t>in </a:t>
            </a:r>
            <a:r>
              <a:rPr sz="2100" spc="100" dirty="0">
                <a:solidFill>
                  <a:srgbClr val="FFFFFF"/>
                </a:solidFill>
                <a:latin typeface="Times New Roman"/>
                <a:cs typeface="Times New Roman"/>
              </a:rPr>
              <a:t>normal</a:t>
            </a:r>
            <a:r>
              <a:rPr sz="2100" spc="-335" dirty="0">
                <a:solidFill>
                  <a:srgbClr val="FFFFFF"/>
                </a:solidFill>
                <a:latin typeface="Times New Roman"/>
                <a:cs typeface="Times New Roman"/>
              </a:rPr>
              <a:t> </a:t>
            </a:r>
            <a:r>
              <a:rPr sz="2100" spc="85" dirty="0">
                <a:solidFill>
                  <a:srgbClr val="FFFFFF"/>
                </a:solidFill>
                <a:latin typeface="Times New Roman"/>
                <a:cs typeface="Times New Roman"/>
              </a:rPr>
              <a:t>direction</a:t>
            </a:r>
            <a:endParaRPr sz="2100">
              <a:latin typeface="Times New Roman"/>
              <a:cs typeface="Times New Roman"/>
            </a:endParaRPr>
          </a:p>
        </p:txBody>
      </p:sp>
      <p:sp>
        <p:nvSpPr>
          <p:cNvPr id="16" name="object 16"/>
          <p:cNvSpPr/>
          <p:nvPr/>
        </p:nvSpPr>
        <p:spPr>
          <a:xfrm>
            <a:off x="5791200" y="2314575"/>
            <a:ext cx="638175" cy="638175"/>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6400800" y="3305175"/>
            <a:ext cx="638175" cy="638175"/>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7010400" y="4295775"/>
            <a:ext cx="638175" cy="638175"/>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7620000" y="5362575"/>
            <a:ext cx="638175" cy="638175"/>
          </a:xfrm>
          <a:prstGeom prst="rect">
            <a:avLst/>
          </a:prstGeom>
          <a:blipFill>
            <a:blip r:embed="rId9" cstate="print"/>
            <a:stretch>
              <a:fillRect/>
            </a:stretch>
          </a:blipFill>
        </p:spPr>
        <p:txBody>
          <a:bodyPr wrap="square" lIns="0" tIns="0" rIns="0" bIns="0" rtlCol="0"/>
          <a:lstStyle/>
          <a:p>
            <a:endParaRPr/>
          </a:p>
        </p:txBody>
      </p:sp>
      <p:sp>
        <p:nvSpPr>
          <p:cNvPr id="20" name="object 20"/>
          <p:cNvSpPr txBox="1"/>
          <p:nvPr/>
        </p:nvSpPr>
        <p:spPr>
          <a:xfrm>
            <a:off x="688340" y="780034"/>
            <a:ext cx="8181975" cy="574040"/>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0000CC"/>
                </a:solidFill>
                <a:latin typeface="Times New Roman"/>
                <a:cs typeface="Times New Roman"/>
              </a:rPr>
              <a:t>Indicated</a:t>
            </a:r>
            <a:r>
              <a:rPr sz="1800" spc="10" dirty="0">
                <a:solidFill>
                  <a:srgbClr val="0000CC"/>
                </a:solidFill>
                <a:latin typeface="Times New Roman"/>
                <a:cs typeface="Times New Roman"/>
              </a:rPr>
              <a:t> </a:t>
            </a:r>
            <a:r>
              <a:rPr sz="1800" spc="-20" dirty="0">
                <a:solidFill>
                  <a:srgbClr val="0000CC"/>
                </a:solidFill>
                <a:latin typeface="Times New Roman"/>
                <a:cs typeface="Times New Roman"/>
              </a:rPr>
              <a:t>if</a:t>
            </a:r>
            <a:r>
              <a:rPr sz="1800" spc="30" dirty="0">
                <a:solidFill>
                  <a:srgbClr val="0000CC"/>
                </a:solidFill>
                <a:latin typeface="Times New Roman"/>
                <a:cs typeface="Times New Roman"/>
              </a:rPr>
              <a:t> </a:t>
            </a:r>
            <a:r>
              <a:rPr sz="1800" spc="105" dirty="0">
                <a:solidFill>
                  <a:srgbClr val="0000CC"/>
                </a:solidFill>
                <a:latin typeface="Times New Roman"/>
                <a:cs typeface="Times New Roman"/>
              </a:rPr>
              <a:t>tooth</a:t>
            </a:r>
            <a:r>
              <a:rPr sz="1800" spc="-15" dirty="0">
                <a:solidFill>
                  <a:srgbClr val="0000CC"/>
                </a:solidFill>
                <a:latin typeface="Times New Roman"/>
                <a:cs typeface="Times New Roman"/>
              </a:rPr>
              <a:t> </a:t>
            </a:r>
            <a:r>
              <a:rPr sz="1800" spc="15" dirty="0">
                <a:solidFill>
                  <a:srgbClr val="0000CC"/>
                </a:solidFill>
                <a:latin typeface="Times New Roman"/>
                <a:cs typeface="Times New Roman"/>
              </a:rPr>
              <a:t>is</a:t>
            </a:r>
            <a:r>
              <a:rPr sz="1800" spc="-35" dirty="0">
                <a:solidFill>
                  <a:srgbClr val="0000CC"/>
                </a:solidFill>
                <a:latin typeface="Times New Roman"/>
                <a:cs typeface="Times New Roman"/>
              </a:rPr>
              <a:t> </a:t>
            </a:r>
            <a:r>
              <a:rPr sz="1800" spc="75" dirty="0">
                <a:solidFill>
                  <a:srgbClr val="0000CC"/>
                </a:solidFill>
                <a:latin typeface="Times New Roman"/>
                <a:cs typeface="Times New Roman"/>
              </a:rPr>
              <a:t>impacted</a:t>
            </a:r>
            <a:r>
              <a:rPr sz="1800" spc="20" dirty="0">
                <a:solidFill>
                  <a:srgbClr val="0000CC"/>
                </a:solidFill>
                <a:latin typeface="Times New Roman"/>
                <a:cs typeface="Times New Roman"/>
              </a:rPr>
              <a:t> </a:t>
            </a:r>
            <a:r>
              <a:rPr sz="1800" spc="75" dirty="0">
                <a:solidFill>
                  <a:srgbClr val="0000CC"/>
                </a:solidFill>
                <a:latin typeface="Times New Roman"/>
                <a:cs typeface="Times New Roman"/>
              </a:rPr>
              <a:t>in</a:t>
            </a:r>
            <a:r>
              <a:rPr sz="1800" spc="-30"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85" dirty="0">
                <a:solidFill>
                  <a:srgbClr val="0000CC"/>
                </a:solidFill>
                <a:latin typeface="Times New Roman"/>
                <a:cs typeface="Times New Roman"/>
              </a:rPr>
              <a:t> </a:t>
            </a:r>
            <a:r>
              <a:rPr sz="1800" spc="75" dirty="0">
                <a:solidFill>
                  <a:srgbClr val="0000CC"/>
                </a:solidFill>
                <a:latin typeface="Times New Roman"/>
                <a:cs typeface="Times New Roman"/>
              </a:rPr>
              <a:t>centre</a:t>
            </a:r>
            <a:r>
              <a:rPr sz="1800" spc="-100"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35"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85" dirty="0">
                <a:solidFill>
                  <a:srgbClr val="0000CC"/>
                </a:solidFill>
                <a:latin typeface="Times New Roman"/>
                <a:cs typeface="Times New Roman"/>
              </a:rPr>
              <a:t> </a:t>
            </a:r>
            <a:r>
              <a:rPr sz="1800" spc="30" dirty="0">
                <a:solidFill>
                  <a:srgbClr val="0000CC"/>
                </a:solidFill>
                <a:latin typeface="Times New Roman"/>
                <a:cs typeface="Times New Roman"/>
              </a:rPr>
              <a:t>alveolus</a:t>
            </a:r>
            <a:r>
              <a:rPr sz="1800" spc="-80" dirty="0">
                <a:solidFill>
                  <a:srgbClr val="0000CC"/>
                </a:solidFill>
                <a:latin typeface="Times New Roman"/>
                <a:cs typeface="Times New Roman"/>
              </a:rPr>
              <a:t> </a:t>
            </a:r>
            <a:r>
              <a:rPr sz="1800" spc="80" dirty="0">
                <a:solidFill>
                  <a:srgbClr val="0000CC"/>
                </a:solidFill>
                <a:latin typeface="Times New Roman"/>
                <a:cs typeface="Times New Roman"/>
              </a:rPr>
              <a:t>or</a:t>
            </a:r>
            <a:r>
              <a:rPr sz="1800" spc="-60" dirty="0">
                <a:solidFill>
                  <a:srgbClr val="0000CC"/>
                </a:solidFill>
                <a:latin typeface="Times New Roman"/>
                <a:cs typeface="Times New Roman"/>
              </a:rPr>
              <a:t> </a:t>
            </a:r>
            <a:r>
              <a:rPr sz="1800" spc="85" dirty="0">
                <a:solidFill>
                  <a:srgbClr val="0000CC"/>
                </a:solidFill>
                <a:latin typeface="Times New Roman"/>
                <a:cs typeface="Times New Roman"/>
              </a:rPr>
              <a:t>more</a:t>
            </a:r>
            <a:r>
              <a:rPr sz="1800" spc="-85" dirty="0">
                <a:solidFill>
                  <a:srgbClr val="0000CC"/>
                </a:solidFill>
                <a:latin typeface="Times New Roman"/>
                <a:cs typeface="Times New Roman"/>
              </a:rPr>
              <a:t> </a:t>
            </a:r>
            <a:r>
              <a:rPr sz="1800" spc="25" dirty="0">
                <a:solidFill>
                  <a:srgbClr val="0000CC"/>
                </a:solidFill>
                <a:latin typeface="Times New Roman"/>
                <a:cs typeface="Times New Roman"/>
              </a:rPr>
              <a:t>apically</a:t>
            </a:r>
            <a:r>
              <a:rPr sz="1800" spc="-55" dirty="0">
                <a:solidFill>
                  <a:srgbClr val="0000CC"/>
                </a:solidFill>
                <a:latin typeface="Times New Roman"/>
                <a:cs typeface="Times New Roman"/>
              </a:rPr>
              <a:t> </a:t>
            </a:r>
            <a:r>
              <a:rPr sz="1800" spc="85" dirty="0">
                <a:solidFill>
                  <a:srgbClr val="0000CC"/>
                </a:solidFill>
                <a:latin typeface="Times New Roman"/>
                <a:cs typeface="Times New Roman"/>
              </a:rPr>
              <a:t>near</a:t>
            </a:r>
            <a:r>
              <a:rPr sz="1800" spc="-70" dirty="0">
                <a:solidFill>
                  <a:srgbClr val="0000CC"/>
                </a:solidFill>
                <a:latin typeface="Times New Roman"/>
                <a:cs typeface="Times New Roman"/>
              </a:rPr>
              <a:t> </a:t>
            </a:r>
            <a:r>
              <a:rPr sz="1800" spc="110" dirty="0">
                <a:solidFill>
                  <a:srgbClr val="0000CC"/>
                </a:solidFill>
                <a:latin typeface="Times New Roman"/>
                <a:cs typeface="Times New Roman"/>
              </a:rPr>
              <a:t>the  </a:t>
            </a:r>
            <a:r>
              <a:rPr sz="1800" spc="55" dirty="0">
                <a:solidFill>
                  <a:srgbClr val="0000CC"/>
                </a:solidFill>
                <a:latin typeface="Times New Roman"/>
                <a:cs typeface="Times New Roman"/>
              </a:rPr>
              <a:t>nasal</a:t>
            </a:r>
            <a:r>
              <a:rPr sz="1800" spc="-65" dirty="0">
                <a:solidFill>
                  <a:srgbClr val="0000CC"/>
                </a:solidFill>
                <a:latin typeface="Times New Roman"/>
                <a:cs typeface="Times New Roman"/>
              </a:rPr>
              <a:t> </a:t>
            </a:r>
            <a:r>
              <a:rPr sz="1800" spc="70" dirty="0">
                <a:solidFill>
                  <a:srgbClr val="0000CC"/>
                </a:solidFill>
                <a:latin typeface="Times New Roman"/>
                <a:cs typeface="Times New Roman"/>
              </a:rPr>
              <a:t>spine</a:t>
            </a:r>
            <a:endParaRPr sz="1800">
              <a:latin typeface="Times New Roman"/>
              <a:cs typeface="Times New Roman"/>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1314" y="509397"/>
            <a:ext cx="7635138" cy="50177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1836" y="181355"/>
            <a:ext cx="8321040" cy="8412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362325" y="1495425"/>
            <a:ext cx="5210175" cy="1743075"/>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544570" y="1637538"/>
            <a:ext cx="4818380" cy="1428115"/>
          </a:xfrm>
          <a:prstGeom prst="rect">
            <a:avLst/>
          </a:prstGeom>
        </p:spPr>
        <p:txBody>
          <a:bodyPr vert="horz" wrap="square" lIns="0" tIns="47625" rIns="0" bIns="0" rtlCol="0">
            <a:spAutoFit/>
          </a:bodyPr>
          <a:lstStyle/>
          <a:p>
            <a:pPr marL="184785" marR="5080" indent="-172085">
              <a:lnSpc>
                <a:spcPts val="2160"/>
              </a:lnSpc>
              <a:spcBef>
                <a:spcPts val="375"/>
              </a:spcBef>
              <a:buChar char="•"/>
              <a:tabLst>
                <a:tab pos="185420" algn="l"/>
              </a:tabLst>
            </a:pPr>
            <a:r>
              <a:rPr sz="2000" dirty="0">
                <a:solidFill>
                  <a:srgbClr val="0000CC"/>
                </a:solidFill>
                <a:latin typeface="Times New Roman"/>
                <a:cs typeface="Times New Roman"/>
              </a:rPr>
              <a:t>Crown is </a:t>
            </a:r>
            <a:r>
              <a:rPr sz="2000" spc="-5" dirty="0">
                <a:solidFill>
                  <a:srgbClr val="0000CC"/>
                </a:solidFill>
                <a:latin typeface="Times New Roman"/>
                <a:cs typeface="Times New Roman"/>
              </a:rPr>
              <a:t>surgically </a:t>
            </a:r>
            <a:r>
              <a:rPr sz="2000" dirty="0">
                <a:solidFill>
                  <a:srgbClr val="0000CC"/>
                </a:solidFill>
                <a:latin typeface="Times New Roman"/>
                <a:cs typeface="Times New Roman"/>
              </a:rPr>
              <a:t>exposed, an </a:t>
            </a:r>
            <a:r>
              <a:rPr sz="2000" spc="-5" dirty="0">
                <a:solidFill>
                  <a:srgbClr val="0000CC"/>
                </a:solidFill>
                <a:latin typeface="Times New Roman"/>
                <a:cs typeface="Times New Roman"/>
              </a:rPr>
              <a:t>attachment  </a:t>
            </a:r>
            <a:r>
              <a:rPr sz="2000" dirty="0">
                <a:solidFill>
                  <a:srgbClr val="0000CC"/>
                </a:solidFill>
                <a:latin typeface="Times New Roman"/>
                <a:cs typeface="Times New Roman"/>
              </a:rPr>
              <a:t>is </a:t>
            </a:r>
            <a:r>
              <a:rPr sz="2000" spc="5" dirty="0">
                <a:solidFill>
                  <a:srgbClr val="0000CC"/>
                </a:solidFill>
                <a:latin typeface="Times New Roman"/>
                <a:cs typeface="Times New Roman"/>
              </a:rPr>
              <a:t>bonded </a:t>
            </a:r>
            <a:r>
              <a:rPr sz="2000" dirty="0">
                <a:solidFill>
                  <a:srgbClr val="0000CC"/>
                </a:solidFill>
                <a:latin typeface="Times New Roman"/>
                <a:cs typeface="Times New Roman"/>
              </a:rPr>
              <a:t>during the exposure, flap is</a:t>
            </a:r>
            <a:r>
              <a:rPr sz="2000" spc="-225" dirty="0">
                <a:solidFill>
                  <a:srgbClr val="0000CC"/>
                </a:solidFill>
                <a:latin typeface="Times New Roman"/>
                <a:cs typeface="Times New Roman"/>
              </a:rPr>
              <a:t> </a:t>
            </a:r>
            <a:r>
              <a:rPr sz="2000" dirty="0">
                <a:solidFill>
                  <a:srgbClr val="0000CC"/>
                </a:solidFill>
                <a:latin typeface="Times New Roman"/>
                <a:cs typeface="Times New Roman"/>
              </a:rPr>
              <a:t>sutured  back, leaving a twisted ligature wire passing  through the </a:t>
            </a:r>
            <a:r>
              <a:rPr sz="2000" spc="-5" dirty="0">
                <a:solidFill>
                  <a:srgbClr val="0000CC"/>
                </a:solidFill>
                <a:latin typeface="Times New Roman"/>
                <a:cs typeface="Times New Roman"/>
              </a:rPr>
              <a:t>mucosa </a:t>
            </a:r>
            <a:r>
              <a:rPr sz="2000" dirty="0">
                <a:solidFill>
                  <a:srgbClr val="0000CC"/>
                </a:solidFill>
                <a:latin typeface="Times New Roman"/>
                <a:cs typeface="Times New Roman"/>
              </a:rPr>
              <a:t>to apply orthodontic  traction.</a:t>
            </a:r>
            <a:endParaRPr sz="2000">
              <a:latin typeface="Times New Roman"/>
              <a:cs typeface="Times New Roman"/>
            </a:endParaRPr>
          </a:p>
        </p:txBody>
      </p:sp>
      <p:sp>
        <p:nvSpPr>
          <p:cNvPr id="6" name="object 6"/>
          <p:cNvSpPr txBox="1"/>
          <p:nvPr/>
        </p:nvSpPr>
        <p:spPr>
          <a:xfrm>
            <a:off x="865124" y="2185543"/>
            <a:ext cx="2338070" cy="330835"/>
          </a:xfrm>
          <a:prstGeom prst="rect">
            <a:avLst/>
          </a:prstGeom>
        </p:spPr>
        <p:txBody>
          <a:bodyPr vert="horz" wrap="square" lIns="0" tIns="13335" rIns="0" bIns="0" rtlCol="0">
            <a:spAutoFit/>
          </a:bodyPr>
          <a:lstStyle/>
          <a:p>
            <a:pPr marL="12700">
              <a:lnSpc>
                <a:spcPct val="100000"/>
              </a:lnSpc>
              <a:spcBef>
                <a:spcPts val="105"/>
              </a:spcBef>
            </a:pPr>
            <a:r>
              <a:rPr sz="2000" dirty="0">
                <a:latin typeface="Times New Roman"/>
                <a:cs typeface="Times New Roman"/>
              </a:rPr>
              <a:t>CLOSED</a:t>
            </a:r>
            <a:r>
              <a:rPr sz="2000" spc="-55" dirty="0">
                <a:latin typeface="Times New Roman"/>
                <a:cs typeface="Times New Roman"/>
              </a:rPr>
              <a:t> </a:t>
            </a:r>
            <a:r>
              <a:rPr sz="2000" dirty="0">
                <a:latin typeface="Times New Roman"/>
                <a:cs typeface="Times New Roman"/>
              </a:rPr>
              <a:t>ERUPTION</a:t>
            </a:r>
            <a:endParaRPr sz="2000">
              <a:latin typeface="Times New Roman"/>
              <a:cs typeface="Times New Roman"/>
            </a:endParaRPr>
          </a:p>
        </p:txBody>
      </p:sp>
      <p:sp>
        <p:nvSpPr>
          <p:cNvPr id="7" name="object 7"/>
          <p:cNvSpPr/>
          <p:nvPr/>
        </p:nvSpPr>
        <p:spPr>
          <a:xfrm>
            <a:off x="3362325" y="3609975"/>
            <a:ext cx="5210175" cy="1743075"/>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3544570" y="3881120"/>
            <a:ext cx="4745355" cy="1154430"/>
          </a:xfrm>
          <a:prstGeom prst="rect">
            <a:avLst/>
          </a:prstGeom>
        </p:spPr>
        <p:txBody>
          <a:bodyPr vert="horz" wrap="square" lIns="0" tIns="43180" rIns="0" bIns="0" rtlCol="0">
            <a:spAutoFit/>
          </a:bodyPr>
          <a:lstStyle/>
          <a:p>
            <a:pPr marL="241300" marR="5080" indent="-228600">
              <a:lnSpc>
                <a:spcPct val="90000"/>
              </a:lnSpc>
              <a:spcBef>
                <a:spcPts val="340"/>
              </a:spcBef>
              <a:buChar char="•"/>
              <a:tabLst>
                <a:tab pos="240665" algn="l"/>
                <a:tab pos="241300" algn="l"/>
              </a:tabLst>
            </a:pPr>
            <a:r>
              <a:rPr sz="2000" dirty="0">
                <a:solidFill>
                  <a:srgbClr val="0000CC"/>
                </a:solidFill>
                <a:latin typeface="Times New Roman"/>
                <a:cs typeface="Times New Roman"/>
              </a:rPr>
              <a:t>A flap is raised, bone covering crown is  removed, </a:t>
            </a:r>
            <a:r>
              <a:rPr sz="2000" spc="-10" dirty="0">
                <a:solidFill>
                  <a:srgbClr val="0000CC"/>
                </a:solidFill>
                <a:latin typeface="Times New Roman"/>
                <a:cs typeface="Times New Roman"/>
              </a:rPr>
              <a:t>small </a:t>
            </a:r>
            <a:r>
              <a:rPr sz="2000" dirty="0">
                <a:solidFill>
                  <a:srgbClr val="0000CC"/>
                </a:solidFill>
                <a:latin typeface="Times New Roman"/>
                <a:cs typeface="Times New Roman"/>
              </a:rPr>
              <a:t>window or fenestration is  </a:t>
            </a:r>
            <a:r>
              <a:rPr sz="2000" spc="-5" dirty="0">
                <a:solidFill>
                  <a:srgbClr val="0000CC"/>
                </a:solidFill>
                <a:latin typeface="Times New Roman"/>
                <a:cs typeface="Times New Roman"/>
              </a:rPr>
              <a:t>made, </a:t>
            </a:r>
            <a:r>
              <a:rPr sz="2000" dirty="0">
                <a:solidFill>
                  <a:srgbClr val="0000CC"/>
                </a:solidFill>
                <a:latin typeface="Times New Roman"/>
                <a:cs typeface="Times New Roman"/>
              </a:rPr>
              <a:t>orthodontic </a:t>
            </a:r>
            <a:r>
              <a:rPr sz="2000" spc="-5" dirty="0">
                <a:solidFill>
                  <a:srgbClr val="0000CC"/>
                </a:solidFill>
                <a:latin typeface="Times New Roman"/>
                <a:cs typeface="Times New Roman"/>
              </a:rPr>
              <a:t>attachment </a:t>
            </a:r>
            <a:r>
              <a:rPr sz="2000" dirty="0">
                <a:solidFill>
                  <a:srgbClr val="0000CC"/>
                </a:solidFill>
                <a:latin typeface="Times New Roman"/>
                <a:cs typeface="Times New Roman"/>
              </a:rPr>
              <a:t>is bonded</a:t>
            </a:r>
            <a:r>
              <a:rPr sz="2000" spc="-125" dirty="0">
                <a:solidFill>
                  <a:srgbClr val="0000CC"/>
                </a:solidFill>
                <a:latin typeface="Times New Roman"/>
                <a:cs typeface="Times New Roman"/>
              </a:rPr>
              <a:t> </a:t>
            </a:r>
            <a:r>
              <a:rPr sz="2000" dirty="0">
                <a:solidFill>
                  <a:srgbClr val="0000CC"/>
                </a:solidFill>
                <a:latin typeface="Times New Roman"/>
                <a:cs typeface="Times New Roman"/>
              </a:rPr>
              <a:t>and  flap is sutured in to</a:t>
            </a:r>
            <a:r>
              <a:rPr sz="2000" spc="-110" dirty="0">
                <a:solidFill>
                  <a:srgbClr val="0000CC"/>
                </a:solidFill>
                <a:latin typeface="Times New Roman"/>
                <a:cs typeface="Times New Roman"/>
              </a:rPr>
              <a:t> </a:t>
            </a:r>
            <a:r>
              <a:rPr sz="2000" dirty="0">
                <a:solidFill>
                  <a:srgbClr val="0000CC"/>
                </a:solidFill>
                <a:latin typeface="Times New Roman"/>
                <a:cs typeface="Times New Roman"/>
              </a:rPr>
              <a:t>place.</a:t>
            </a:r>
            <a:endParaRPr sz="2000">
              <a:latin typeface="Times New Roman"/>
              <a:cs typeface="Times New Roman"/>
            </a:endParaRPr>
          </a:p>
        </p:txBody>
      </p:sp>
      <p:sp>
        <p:nvSpPr>
          <p:cNvPr id="9" name="object 9"/>
          <p:cNvSpPr/>
          <p:nvPr/>
        </p:nvSpPr>
        <p:spPr>
          <a:xfrm>
            <a:off x="533400" y="1323975"/>
            <a:ext cx="2990850" cy="4257675"/>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1014475" y="3881373"/>
            <a:ext cx="2040255" cy="1154430"/>
          </a:xfrm>
          <a:prstGeom prst="rect">
            <a:avLst/>
          </a:prstGeom>
        </p:spPr>
        <p:txBody>
          <a:bodyPr vert="horz" wrap="square" lIns="0" tIns="47625" rIns="0" bIns="0" rtlCol="0">
            <a:spAutoFit/>
          </a:bodyPr>
          <a:lstStyle/>
          <a:p>
            <a:pPr marL="12700" marR="5080" indent="4445" algn="ctr">
              <a:lnSpc>
                <a:spcPts val="2160"/>
              </a:lnSpc>
              <a:spcBef>
                <a:spcPts val="375"/>
              </a:spcBef>
            </a:pPr>
            <a:r>
              <a:rPr sz="2000" dirty="0">
                <a:latin typeface="Times New Roman"/>
                <a:cs typeface="Times New Roman"/>
              </a:rPr>
              <a:t>OPEN </a:t>
            </a:r>
            <a:r>
              <a:rPr sz="2000" spc="5" dirty="0">
                <a:latin typeface="Times New Roman"/>
                <a:cs typeface="Times New Roman"/>
              </a:rPr>
              <a:t>WINDOW  </a:t>
            </a:r>
            <a:r>
              <a:rPr sz="2000" dirty="0">
                <a:latin typeface="Times New Roman"/>
                <a:cs typeface="Times New Roman"/>
              </a:rPr>
              <a:t>ERUPTION  TECHN</a:t>
            </a:r>
            <a:r>
              <a:rPr sz="2000" spc="5" dirty="0">
                <a:latin typeface="Times New Roman"/>
                <a:cs typeface="Times New Roman"/>
              </a:rPr>
              <a:t>I</a:t>
            </a:r>
            <a:r>
              <a:rPr sz="2000" dirty="0">
                <a:latin typeface="Times New Roman"/>
                <a:cs typeface="Times New Roman"/>
              </a:rPr>
              <a:t>Q</a:t>
            </a:r>
            <a:r>
              <a:rPr sz="2000" spc="5" dirty="0">
                <a:latin typeface="Times New Roman"/>
                <a:cs typeface="Times New Roman"/>
              </a:rPr>
              <a:t>U</a:t>
            </a:r>
            <a:r>
              <a:rPr sz="2000" dirty="0">
                <a:latin typeface="Times New Roman"/>
                <a:cs typeface="Times New Roman"/>
              </a:rPr>
              <a:t>E(</a:t>
            </a:r>
            <a:r>
              <a:rPr sz="2000" spc="-70" dirty="0">
                <a:latin typeface="Times New Roman"/>
                <a:cs typeface="Times New Roman"/>
              </a:rPr>
              <a:t>T</a:t>
            </a:r>
            <a:r>
              <a:rPr sz="2000" dirty="0">
                <a:latin typeface="Times New Roman"/>
                <a:cs typeface="Times New Roman"/>
              </a:rPr>
              <a:t>rap</a:t>
            </a:r>
            <a:endParaRPr sz="2000">
              <a:latin typeface="Times New Roman"/>
              <a:cs typeface="Times New Roman"/>
            </a:endParaRPr>
          </a:p>
          <a:p>
            <a:pPr marL="1270" algn="ctr">
              <a:lnSpc>
                <a:spcPts val="2130"/>
              </a:lnSpc>
            </a:pPr>
            <a:r>
              <a:rPr sz="2000" dirty="0">
                <a:latin typeface="Times New Roman"/>
                <a:cs typeface="Times New Roman"/>
              </a:rPr>
              <a:t>door</a:t>
            </a:r>
            <a:r>
              <a:rPr sz="2000" spc="-55" dirty="0">
                <a:latin typeface="Times New Roman"/>
                <a:cs typeface="Times New Roman"/>
              </a:rPr>
              <a:t> </a:t>
            </a:r>
            <a:r>
              <a:rPr sz="2000" dirty="0">
                <a:latin typeface="Times New Roman"/>
                <a:cs typeface="Times New Roman"/>
              </a:rPr>
              <a:t>approach)</a:t>
            </a:r>
            <a:endParaRPr sz="2000">
              <a:latin typeface="Times New Roman"/>
              <a:cs typeface="Times New Roman"/>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01798" y="533145"/>
            <a:ext cx="3422268" cy="4785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60676" y="219456"/>
            <a:ext cx="4087367" cy="8031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371600" y="1524000"/>
            <a:ext cx="2876550" cy="23622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62600" y="1524000"/>
            <a:ext cx="2819400" cy="22860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200400" y="4191000"/>
            <a:ext cx="3429000" cy="23622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4117" y="356997"/>
            <a:ext cx="6576034" cy="5027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97636" y="28955"/>
            <a:ext cx="7261859" cy="8412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85800" y="990600"/>
            <a:ext cx="4733925" cy="28718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48400" y="838200"/>
            <a:ext cx="2286000" cy="24479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91200" y="4343463"/>
            <a:ext cx="2881249" cy="183349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676400" y="4424946"/>
            <a:ext cx="2819400" cy="1884933"/>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1222044" y="2380615"/>
            <a:ext cx="1319530" cy="299720"/>
          </a:xfrm>
          <a:prstGeom prst="rect">
            <a:avLst/>
          </a:prstGeom>
        </p:spPr>
        <p:txBody>
          <a:bodyPr vert="horz" wrap="square" lIns="0" tIns="12700" rIns="0" bIns="0" rtlCol="0">
            <a:spAutoFit/>
          </a:bodyPr>
          <a:lstStyle/>
          <a:p>
            <a:pPr marL="12700">
              <a:lnSpc>
                <a:spcPct val="100000"/>
              </a:lnSpc>
              <a:spcBef>
                <a:spcPts val="100"/>
              </a:spcBef>
            </a:pPr>
            <a:r>
              <a:rPr sz="1800" spc="40" dirty="0">
                <a:solidFill>
                  <a:srgbClr val="0000CC"/>
                </a:solidFill>
                <a:latin typeface="Times New Roman"/>
                <a:cs typeface="Times New Roman"/>
              </a:rPr>
              <a:t>Ligature</a:t>
            </a:r>
            <a:r>
              <a:rPr sz="1800" spc="-140" dirty="0">
                <a:solidFill>
                  <a:srgbClr val="0000CC"/>
                </a:solidFill>
                <a:latin typeface="Times New Roman"/>
                <a:cs typeface="Times New Roman"/>
              </a:rPr>
              <a:t> </a:t>
            </a:r>
            <a:r>
              <a:rPr sz="1800" spc="40" dirty="0">
                <a:solidFill>
                  <a:srgbClr val="0000CC"/>
                </a:solidFill>
                <a:latin typeface="Times New Roman"/>
                <a:cs typeface="Times New Roman"/>
              </a:rPr>
              <a:t>wire</a:t>
            </a:r>
            <a:endParaRPr sz="1800">
              <a:latin typeface="Times New Roman"/>
              <a:cs typeface="Times New Roman"/>
            </a:endParaRPr>
          </a:p>
        </p:txBody>
      </p:sp>
      <p:sp>
        <p:nvSpPr>
          <p:cNvPr id="9" name="object 9"/>
          <p:cNvSpPr txBox="1">
            <a:spLocks noGrp="1"/>
          </p:cNvSpPr>
          <p:nvPr>
            <p:ph type="title"/>
          </p:nvPr>
        </p:nvSpPr>
        <p:spPr>
          <a:xfrm>
            <a:off x="3660775" y="2380615"/>
            <a:ext cx="1258570" cy="299720"/>
          </a:xfrm>
          <a:prstGeom prst="rect">
            <a:avLst/>
          </a:prstGeom>
        </p:spPr>
        <p:txBody>
          <a:bodyPr vert="horz" wrap="square" lIns="0" tIns="12700" rIns="0" bIns="0" rtlCol="0">
            <a:spAutoFit/>
          </a:bodyPr>
          <a:lstStyle/>
          <a:p>
            <a:pPr marL="12700">
              <a:lnSpc>
                <a:spcPct val="100000"/>
              </a:lnSpc>
              <a:spcBef>
                <a:spcPts val="100"/>
              </a:spcBef>
            </a:pPr>
            <a:r>
              <a:rPr sz="1800" spc="60" dirty="0"/>
              <a:t>Rubber</a:t>
            </a:r>
            <a:r>
              <a:rPr sz="1800" spc="-150" dirty="0"/>
              <a:t> </a:t>
            </a:r>
            <a:r>
              <a:rPr sz="1800" spc="85" dirty="0"/>
              <a:t>bans</a:t>
            </a:r>
            <a:endParaRPr sz="1800"/>
          </a:p>
        </p:txBody>
      </p:sp>
      <p:sp>
        <p:nvSpPr>
          <p:cNvPr id="10" name="object 10"/>
          <p:cNvSpPr txBox="1"/>
          <p:nvPr/>
        </p:nvSpPr>
        <p:spPr>
          <a:xfrm>
            <a:off x="6556629" y="3447415"/>
            <a:ext cx="1506220" cy="299720"/>
          </a:xfrm>
          <a:prstGeom prst="rect">
            <a:avLst/>
          </a:prstGeom>
        </p:spPr>
        <p:txBody>
          <a:bodyPr vert="horz" wrap="square" lIns="0" tIns="12700" rIns="0" bIns="0" rtlCol="0">
            <a:spAutoFit/>
          </a:bodyPr>
          <a:lstStyle/>
          <a:p>
            <a:pPr marL="12700">
              <a:lnSpc>
                <a:spcPct val="100000"/>
              </a:lnSpc>
              <a:spcBef>
                <a:spcPts val="100"/>
              </a:spcBef>
            </a:pPr>
            <a:r>
              <a:rPr sz="1800" spc="20" dirty="0">
                <a:solidFill>
                  <a:srgbClr val="0000CC"/>
                </a:solidFill>
                <a:latin typeface="Times New Roman"/>
                <a:cs typeface="Times New Roman"/>
              </a:rPr>
              <a:t>Ballista</a:t>
            </a:r>
            <a:r>
              <a:rPr sz="1800" spc="-140" dirty="0">
                <a:solidFill>
                  <a:srgbClr val="0000CC"/>
                </a:solidFill>
                <a:latin typeface="Times New Roman"/>
                <a:cs typeface="Times New Roman"/>
              </a:rPr>
              <a:t> </a:t>
            </a:r>
            <a:r>
              <a:rPr sz="1800" spc="55" dirty="0">
                <a:solidFill>
                  <a:srgbClr val="0000CC"/>
                </a:solidFill>
                <a:latin typeface="Times New Roman"/>
                <a:cs typeface="Times New Roman"/>
              </a:rPr>
              <a:t>springs</a:t>
            </a:r>
            <a:endParaRPr sz="1800">
              <a:latin typeface="Times New Roman"/>
              <a:cs typeface="Times New Roman"/>
            </a:endParaRPr>
          </a:p>
        </p:txBody>
      </p:sp>
      <p:sp>
        <p:nvSpPr>
          <p:cNvPr id="11" name="object 11"/>
          <p:cNvSpPr txBox="1"/>
          <p:nvPr/>
        </p:nvSpPr>
        <p:spPr>
          <a:xfrm>
            <a:off x="1755394" y="6343599"/>
            <a:ext cx="2412365"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0000CC"/>
                </a:solidFill>
                <a:latin typeface="Times New Roman"/>
                <a:cs typeface="Times New Roman"/>
              </a:rPr>
              <a:t>TMA </a:t>
            </a:r>
            <a:r>
              <a:rPr sz="1800" spc="60" dirty="0">
                <a:solidFill>
                  <a:srgbClr val="0000CC"/>
                </a:solidFill>
                <a:latin typeface="Times New Roman"/>
                <a:cs typeface="Times New Roman"/>
              </a:rPr>
              <a:t>sectional </a:t>
            </a:r>
            <a:r>
              <a:rPr sz="1800" spc="75" dirty="0">
                <a:solidFill>
                  <a:srgbClr val="0000CC"/>
                </a:solidFill>
                <a:latin typeface="Times New Roman"/>
                <a:cs typeface="Times New Roman"/>
              </a:rPr>
              <a:t>arch</a:t>
            </a:r>
            <a:r>
              <a:rPr sz="1800" spc="-330" dirty="0">
                <a:solidFill>
                  <a:srgbClr val="0000CC"/>
                </a:solidFill>
                <a:latin typeface="Times New Roman"/>
                <a:cs typeface="Times New Roman"/>
              </a:rPr>
              <a:t> </a:t>
            </a:r>
            <a:r>
              <a:rPr sz="1800" spc="40" dirty="0">
                <a:solidFill>
                  <a:srgbClr val="0000CC"/>
                </a:solidFill>
                <a:latin typeface="Times New Roman"/>
                <a:cs typeface="Times New Roman"/>
              </a:rPr>
              <a:t>wire</a:t>
            </a:r>
            <a:endParaRPr sz="1800">
              <a:latin typeface="Times New Roman"/>
              <a:cs typeface="Times New Roman"/>
            </a:endParaRPr>
          </a:p>
        </p:txBody>
      </p:sp>
      <p:sp>
        <p:nvSpPr>
          <p:cNvPr id="12" name="object 12"/>
          <p:cNvSpPr txBox="1"/>
          <p:nvPr/>
        </p:nvSpPr>
        <p:spPr>
          <a:xfrm>
            <a:off x="6480428" y="6267399"/>
            <a:ext cx="1802764"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0000CC"/>
                </a:solidFill>
                <a:latin typeface="Times New Roman"/>
                <a:cs typeface="Times New Roman"/>
              </a:rPr>
              <a:t>Eyelet</a:t>
            </a:r>
            <a:r>
              <a:rPr sz="1800" spc="-155" dirty="0">
                <a:solidFill>
                  <a:srgbClr val="0000CC"/>
                </a:solidFill>
                <a:latin typeface="Times New Roman"/>
                <a:cs typeface="Times New Roman"/>
              </a:rPr>
              <a:t> </a:t>
            </a:r>
            <a:r>
              <a:rPr sz="1800" spc="105" dirty="0">
                <a:solidFill>
                  <a:srgbClr val="0000CC"/>
                </a:solidFill>
                <a:latin typeface="Times New Roman"/>
                <a:cs typeface="Times New Roman"/>
              </a:rPr>
              <a:t>attachment</a:t>
            </a:r>
            <a:endParaRPr sz="1800">
              <a:latin typeface="Times New Roman"/>
              <a:cs typeface="Times New Roman"/>
            </a:endParaRPr>
          </a:p>
        </p:txBody>
      </p:sp>
      <p:sp>
        <p:nvSpPr>
          <p:cNvPr id="13" name="object 13"/>
          <p:cNvSpPr txBox="1"/>
          <p:nvPr/>
        </p:nvSpPr>
        <p:spPr>
          <a:xfrm>
            <a:off x="2136394" y="3981069"/>
            <a:ext cx="1356360" cy="299720"/>
          </a:xfrm>
          <a:prstGeom prst="rect">
            <a:avLst/>
          </a:prstGeom>
        </p:spPr>
        <p:txBody>
          <a:bodyPr vert="horz" wrap="square" lIns="0" tIns="12700" rIns="0" bIns="0" rtlCol="0">
            <a:spAutoFit/>
          </a:bodyPr>
          <a:lstStyle/>
          <a:p>
            <a:pPr marL="12700">
              <a:lnSpc>
                <a:spcPct val="100000"/>
              </a:lnSpc>
              <a:spcBef>
                <a:spcPts val="100"/>
              </a:spcBef>
            </a:pPr>
            <a:r>
              <a:rPr sz="1800" spc="30" dirty="0">
                <a:solidFill>
                  <a:srgbClr val="0000CC"/>
                </a:solidFill>
                <a:latin typeface="Times New Roman"/>
                <a:cs typeface="Times New Roman"/>
              </a:rPr>
              <a:t>Elastic</a:t>
            </a:r>
            <a:r>
              <a:rPr sz="1800" spc="-180" dirty="0">
                <a:solidFill>
                  <a:srgbClr val="0000CC"/>
                </a:solidFill>
                <a:latin typeface="Times New Roman"/>
                <a:cs typeface="Times New Roman"/>
              </a:rPr>
              <a:t> </a:t>
            </a:r>
            <a:r>
              <a:rPr sz="1800" spc="65" dirty="0">
                <a:solidFill>
                  <a:srgbClr val="0000CC"/>
                </a:solidFill>
                <a:latin typeface="Times New Roman"/>
                <a:cs typeface="Times New Roman"/>
              </a:rPr>
              <a:t>chains</a:t>
            </a:r>
            <a:endParaRPr sz="1800">
              <a:latin typeface="Times New Roman"/>
              <a:cs typeface="Times New Roman"/>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74722" y="584962"/>
            <a:ext cx="3490214" cy="3840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32076" y="295656"/>
            <a:ext cx="4151376" cy="8031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8200" y="1447800"/>
            <a:ext cx="7543800" cy="4953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691386"/>
            <a:ext cx="8073390" cy="263271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Thorough debridement of the socket by Periapical</a:t>
            </a:r>
            <a:r>
              <a:rPr sz="2000" spc="-185" dirty="0">
                <a:solidFill>
                  <a:srgbClr val="0000CC"/>
                </a:solidFill>
                <a:latin typeface="Times New Roman"/>
                <a:cs typeface="Times New Roman"/>
              </a:rPr>
              <a:t> </a:t>
            </a:r>
            <a:r>
              <a:rPr sz="2000" dirty="0">
                <a:solidFill>
                  <a:srgbClr val="0000CC"/>
                </a:solidFill>
                <a:latin typeface="Times New Roman"/>
                <a:cs typeface="Times New Roman"/>
              </a:rPr>
              <a:t>curettage.</a:t>
            </a:r>
            <a:endParaRPr sz="2000">
              <a:latin typeface="Times New Roman"/>
              <a:cs typeface="Times New Roman"/>
            </a:endParaRPr>
          </a:p>
          <a:p>
            <a:pPr>
              <a:lnSpc>
                <a:spcPct val="100000"/>
              </a:lnSpc>
              <a:spcBef>
                <a:spcPts val="35"/>
              </a:spcBef>
              <a:buClr>
                <a:srgbClr val="F3A346"/>
              </a:buClr>
              <a:buFont typeface="Arial"/>
              <a:buChar char=""/>
            </a:pPr>
            <a:endParaRPr sz="195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Smoothening of sharp </a:t>
            </a:r>
            <a:r>
              <a:rPr sz="2000" spc="5" dirty="0">
                <a:solidFill>
                  <a:srgbClr val="0000CC"/>
                </a:solidFill>
                <a:latin typeface="Times New Roman"/>
                <a:cs typeface="Times New Roman"/>
              </a:rPr>
              <a:t>bony </a:t>
            </a:r>
            <a:r>
              <a:rPr sz="2000" spc="-10" dirty="0">
                <a:solidFill>
                  <a:srgbClr val="0000CC"/>
                </a:solidFill>
                <a:latin typeface="Times New Roman"/>
                <a:cs typeface="Times New Roman"/>
              </a:rPr>
              <a:t>margins </a:t>
            </a:r>
            <a:r>
              <a:rPr sz="2000" dirty="0">
                <a:solidFill>
                  <a:srgbClr val="0000CC"/>
                </a:solidFill>
                <a:latin typeface="Times New Roman"/>
                <a:cs typeface="Times New Roman"/>
              </a:rPr>
              <a:t>by Bone file /</a:t>
            </a:r>
            <a:r>
              <a:rPr sz="2000" spc="-175" dirty="0">
                <a:solidFill>
                  <a:srgbClr val="0000CC"/>
                </a:solidFill>
                <a:latin typeface="Times New Roman"/>
                <a:cs typeface="Times New Roman"/>
              </a:rPr>
              <a:t> </a:t>
            </a:r>
            <a:r>
              <a:rPr sz="2000" dirty="0">
                <a:solidFill>
                  <a:srgbClr val="0000CC"/>
                </a:solidFill>
                <a:latin typeface="Times New Roman"/>
                <a:cs typeface="Times New Roman"/>
              </a:rPr>
              <a:t>burs.</a:t>
            </a:r>
            <a:endParaRPr sz="2000">
              <a:latin typeface="Times New Roman"/>
              <a:cs typeface="Times New Roman"/>
            </a:endParaRPr>
          </a:p>
          <a:p>
            <a:pPr>
              <a:lnSpc>
                <a:spcPct val="100000"/>
              </a:lnSpc>
              <a:spcBef>
                <a:spcPts val="35"/>
              </a:spcBef>
              <a:buClr>
                <a:srgbClr val="F3A346"/>
              </a:buClr>
              <a:buFont typeface="Arial"/>
              <a:buChar char=""/>
            </a:pPr>
            <a:endParaRPr sz="195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Thorough irrigation of the socket </a:t>
            </a:r>
            <a:r>
              <a:rPr sz="2000" spc="-5" dirty="0">
                <a:solidFill>
                  <a:srgbClr val="0000CC"/>
                </a:solidFill>
                <a:latin typeface="Times New Roman"/>
                <a:cs typeface="Times New Roman"/>
              </a:rPr>
              <a:t>Betadine </a:t>
            </a:r>
            <a:r>
              <a:rPr sz="2000" dirty="0">
                <a:solidFill>
                  <a:srgbClr val="0000CC"/>
                </a:solidFill>
                <a:latin typeface="Times New Roman"/>
                <a:cs typeface="Times New Roman"/>
              </a:rPr>
              <a:t>solution + </a:t>
            </a:r>
            <a:r>
              <a:rPr sz="2000" spc="-5" dirty="0">
                <a:solidFill>
                  <a:srgbClr val="0000CC"/>
                </a:solidFill>
                <a:latin typeface="Times New Roman"/>
                <a:cs typeface="Times New Roman"/>
              </a:rPr>
              <a:t>Saline</a:t>
            </a:r>
            <a:r>
              <a:rPr sz="2000" spc="-195"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a:p>
            <a:pPr marL="287020" marR="5080" indent="-274320">
              <a:lnSpc>
                <a:spcPct val="170100"/>
              </a:lnSpc>
              <a:spcBef>
                <a:spcPts val="6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Initial </a:t>
            </a:r>
            <a:r>
              <a:rPr sz="2000" dirty="0">
                <a:solidFill>
                  <a:srgbClr val="0000CC"/>
                </a:solidFill>
                <a:latin typeface="Times New Roman"/>
                <a:cs typeface="Times New Roman"/>
              </a:rPr>
              <a:t>wound </a:t>
            </a:r>
            <a:r>
              <a:rPr sz="2000" spc="-5" dirty="0">
                <a:solidFill>
                  <a:srgbClr val="0000CC"/>
                </a:solidFill>
                <a:latin typeface="Times New Roman"/>
                <a:cs typeface="Times New Roman"/>
              </a:rPr>
              <a:t>closure </a:t>
            </a:r>
            <a:r>
              <a:rPr sz="2000" spc="-10" dirty="0">
                <a:solidFill>
                  <a:srgbClr val="0000CC"/>
                </a:solidFill>
                <a:latin typeface="Times New Roman"/>
                <a:cs typeface="Times New Roman"/>
              </a:rPr>
              <a:t>is </a:t>
            </a:r>
            <a:r>
              <a:rPr sz="2000" spc="-5" dirty="0">
                <a:solidFill>
                  <a:srgbClr val="0000CC"/>
                </a:solidFill>
                <a:latin typeface="Times New Roman"/>
                <a:cs typeface="Times New Roman"/>
              </a:rPr>
              <a:t>achieved </a:t>
            </a:r>
            <a:r>
              <a:rPr sz="2000" dirty="0">
                <a:solidFill>
                  <a:srgbClr val="0000CC"/>
                </a:solidFill>
                <a:latin typeface="Times New Roman"/>
                <a:cs typeface="Times New Roman"/>
              </a:rPr>
              <a:t>by </a:t>
            </a:r>
            <a:r>
              <a:rPr sz="2000" spc="-5" dirty="0">
                <a:solidFill>
                  <a:srgbClr val="0000CC"/>
                </a:solidFill>
                <a:latin typeface="Times New Roman"/>
                <a:cs typeface="Times New Roman"/>
              </a:rPr>
              <a:t>placing </a:t>
            </a:r>
            <a:r>
              <a:rPr sz="2000" dirty="0">
                <a:solidFill>
                  <a:srgbClr val="0000CC"/>
                </a:solidFill>
                <a:latin typeface="Times New Roman"/>
                <a:cs typeface="Times New Roman"/>
              </a:rPr>
              <a:t>1</a:t>
            </a:r>
            <a:r>
              <a:rPr sz="1950" baseline="25641" dirty="0">
                <a:solidFill>
                  <a:srgbClr val="0000CC"/>
                </a:solidFill>
                <a:latin typeface="Times New Roman"/>
                <a:cs typeface="Times New Roman"/>
              </a:rPr>
              <a:t>st</a:t>
            </a:r>
            <a:r>
              <a:rPr sz="2000" dirty="0">
                <a:solidFill>
                  <a:srgbClr val="0000CC"/>
                </a:solidFill>
                <a:latin typeface="Times New Roman"/>
                <a:cs typeface="Times New Roman"/>
              </a:rPr>
              <a:t>suture </a:t>
            </a:r>
            <a:r>
              <a:rPr sz="2000" spc="-5" dirty="0">
                <a:solidFill>
                  <a:srgbClr val="0000CC"/>
                </a:solidFill>
                <a:latin typeface="Times New Roman"/>
                <a:cs typeface="Times New Roman"/>
              </a:rPr>
              <a:t>just distal </a:t>
            </a:r>
            <a:r>
              <a:rPr sz="2000" spc="-10" dirty="0">
                <a:solidFill>
                  <a:srgbClr val="0000CC"/>
                </a:solidFill>
                <a:latin typeface="Times New Roman"/>
                <a:cs typeface="Times New Roman"/>
              </a:rPr>
              <a:t>to 2</a:t>
            </a:r>
            <a:r>
              <a:rPr sz="1950" spc="-15" baseline="25641" dirty="0">
                <a:solidFill>
                  <a:srgbClr val="0000CC"/>
                </a:solidFill>
                <a:latin typeface="Times New Roman"/>
                <a:cs typeface="Times New Roman"/>
              </a:rPr>
              <a:t>nd</a:t>
            </a:r>
            <a:r>
              <a:rPr sz="2000" spc="-10" dirty="0">
                <a:solidFill>
                  <a:srgbClr val="0000CC"/>
                </a:solidFill>
                <a:latin typeface="Times New Roman"/>
                <a:cs typeface="Times New Roman"/>
              </a:rPr>
              <a:t>molar,  </a:t>
            </a:r>
            <a:r>
              <a:rPr sz="2000" spc="-5" dirty="0">
                <a:solidFill>
                  <a:srgbClr val="0000CC"/>
                </a:solidFill>
                <a:latin typeface="Times New Roman"/>
                <a:cs typeface="Times New Roman"/>
              </a:rPr>
              <a:t>sufficient number </a:t>
            </a:r>
            <a:r>
              <a:rPr sz="2000" dirty="0">
                <a:solidFill>
                  <a:srgbClr val="0000CC"/>
                </a:solidFill>
                <a:latin typeface="Times New Roman"/>
                <a:cs typeface="Times New Roman"/>
              </a:rPr>
              <a:t>of sutures </a:t>
            </a:r>
            <a:r>
              <a:rPr sz="2000" spc="-5" dirty="0">
                <a:solidFill>
                  <a:srgbClr val="0000CC"/>
                </a:solidFill>
                <a:latin typeface="Times New Roman"/>
                <a:cs typeface="Times New Roman"/>
              </a:rPr>
              <a:t>to </a:t>
            </a:r>
            <a:r>
              <a:rPr sz="2000" dirty="0">
                <a:solidFill>
                  <a:srgbClr val="0000CC"/>
                </a:solidFill>
                <a:latin typeface="Times New Roman"/>
                <a:cs typeface="Times New Roman"/>
              </a:rPr>
              <a:t>get a proper</a:t>
            </a:r>
            <a:r>
              <a:rPr sz="2000" spc="-135" dirty="0">
                <a:solidFill>
                  <a:srgbClr val="0000CC"/>
                </a:solidFill>
                <a:latin typeface="Times New Roman"/>
                <a:cs typeface="Times New Roman"/>
              </a:rPr>
              <a:t> </a:t>
            </a:r>
            <a:r>
              <a:rPr sz="2000" dirty="0">
                <a:solidFill>
                  <a:srgbClr val="0000CC"/>
                </a:solidFill>
                <a:latin typeface="Times New Roman"/>
                <a:cs typeface="Times New Roman"/>
              </a:rPr>
              <a:t>closure.</a:t>
            </a:r>
            <a:endParaRPr sz="2000">
              <a:latin typeface="Times New Roman"/>
              <a:cs typeface="Times New Roman"/>
            </a:endParaRPr>
          </a:p>
        </p:txBody>
      </p:sp>
      <p:sp>
        <p:nvSpPr>
          <p:cNvPr id="3" name="object 3"/>
          <p:cNvSpPr/>
          <p:nvPr/>
        </p:nvSpPr>
        <p:spPr>
          <a:xfrm>
            <a:off x="1314450" y="877950"/>
            <a:ext cx="5589651" cy="28486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65275" y="640080"/>
            <a:ext cx="6080760"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472539"/>
            <a:ext cx="4337050" cy="2693670"/>
          </a:xfrm>
          <a:prstGeom prst="rect">
            <a:avLst/>
          </a:prstGeom>
        </p:spPr>
        <p:txBody>
          <a:bodyPr vert="horz" wrap="square" lIns="0" tIns="88900" rIns="0" bIns="0" rtlCol="0">
            <a:spAutoFit/>
          </a:bodyPr>
          <a:lstStyle/>
          <a:p>
            <a:pPr marL="622300" indent="-609600">
              <a:lnSpc>
                <a:spcPct val="100000"/>
              </a:lnSpc>
              <a:spcBef>
                <a:spcPts val="700"/>
              </a:spcBef>
              <a:buClr>
                <a:srgbClr val="EAEAEA"/>
              </a:buClr>
              <a:buSzPct val="85000"/>
              <a:buFont typeface="Wingdings"/>
              <a:buChar char=""/>
              <a:tabLst>
                <a:tab pos="622300" algn="l"/>
                <a:tab pos="622935" algn="l"/>
              </a:tabLst>
            </a:pP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3rd</a:t>
            </a:r>
            <a:r>
              <a:rPr sz="2000" spc="-50" dirty="0">
                <a:solidFill>
                  <a:srgbClr val="0000CC"/>
                </a:solidFill>
                <a:latin typeface="Times New Roman"/>
                <a:cs typeface="Times New Roman"/>
              </a:rPr>
              <a:t> </a:t>
            </a:r>
            <a:r>
              <a:rPr sz="2000" spc="-5" dirty="0">
                <a:solidFill>
                  <a:srgbClr val="0000CC"/>
                </a:solidFill>
                <a:latin typeface="Times New Roman"/>
                <a:cs typeface="Times New Roman"/>
              </a:rPr>
              <a:t>molars</a:t>
            </a:r>
            <a:endParaRPr sz="2000">
              <a:latin typeface="Times New Roman"/>
              <a:cs typeface="Times New Roman"/>
            </a:endParaRPr>
          </a:p>
          <a:p>
            <a:pPr marL="622300" indent="-609600">
              <a:lnSpc>
                <a:spcPct val="100000"/>
              </a:lnSpc>
              <a:spcBef>
                <a:spcPts val="600"/>
              </a:spcBef>
              <a:buClr>
                <a:srgbClr val="FCECDA"/>
              </a:buClr>
              <a:buSzPct val="85000"/>
              <a:buFont typeface="Wingdings"/>
              <a:buChar char=""/>
              <a:tabLst>
                <a:tab pos="622300" algn="l"/>
                <a:tab pos="622935" algn="l"/>
              </a:tabLst>
            </a:pPr>
            <a:r>
              <a:rPr sz="2000" spc="-5" dirty="0">
                <a:solidFill>
                  <a:srgbClr val="0000CC"/>
                </a:solidFill>
                <a:latin typeface="Times New Roman"/>
                <a:cs typeface="Times New Roman"/>
              </a:rPr>
              <a:t>maxillary </a:t>
            </a:r>
            <a:r>
              <a:rPr sz="2000" dirty="0">
                <a:solidFill>
                  <a:srgbClr val="0000CC"/>
                </a:solidFill>
                <a:latin typeface="Times New Roman"/>
                <a:cs typeface="Times New Roman"/>
              </a:rPr>
              <a:t>3rd</a:t>
            </a:r>
            <a:r>
              <a:rPr sz="2000" spc="-40" dirty="0">
                <a:solidFill>
                  <a:srgbClr val="0000CC"/>
                </a:solidFill>
                <a:latin typeface="Times New Roman"/>
                <a:cs typeface="Times New Roman"/>
              </a:rPr>
              <a:t> </a:t>
            </a:r>
            <a:r>
              <a:rPr sz="2000" spc="-5" dirty="0">
                <a:solidFill>
                  <a:srgbClr val="0000CC"/>
                </a:solidFill>
                <a:latin typeface="Times New Roman"/>
                <a:cs typeface="Times New Roman"/>
              </a:rPr>
              <a:t>molars</a:t>
            </a:r>
            <a:endParaRPr sz="2000">
              <a:latin typeface="Times New Roman"/>
              <a:cs typeface="Times New Roman"/>
            </a:endParaRPr>
          </a:p>
          <a:p>
            <a:pPr marL="622300" indent="-609600">
              <a:lnSpc>
                <a:spcPct val="100000"/>
              </a:lnSpc>
              <a:spcBef>
                <a:spcPts val="600"/>
              </a:spcBef>
              <a:buClr>
                <a:srgbClr val="FCECDA"/>
              </a:buClr>
              <a:buSzPct val="85000"/>
              <a:buFont typeface="Wingdings"/>
              <a:buChar char=""/>
              <a:tabLst>
                <a:tab pos="622300" algn="l"/>
                <a:tab pos="622935" algn="l"/>
              </a:tabLst>
            </a:pPr>
            <a:r>
              <a:rPr sz="2000" spc="-5" dirty="0">
                <a:solidFill>
                  <a:srgbClr val="0000CC"/>
                </a:solidFill>
                <a:latin typeface="Times New Roman"/>
                <a:cs typeface="Times New Roman"/>
              </a:rPr>
              <a:t>maxillary</a:t>
            </a:r>
            <a:r>
              <a:rPr sz="2000" spc="-30" dirty="0">
                <a:solidFill>
                  <a:srgbClr val="0000CC"/>
                </a:solidFill>
                <a:latin typeface="Times New Roman"/>
                <a:cs typeface="Times New Roman"/>
              </a:rPr>
              <a:t> </a:t>
            </a:r>
            <a:r>
              <a:rPr sz="2000" dirty="0">
                <a:solidFill>
                  <a:srgbClr val="0000CC"/>
                </a:solidFill>
                <a:latin typeface="Times New Roman"/>
                <a:cs typeface="Times New Roman"/>
              </a:rPr>
              <a:t>cuspid</a:t>
            </a:r>
            <a:endParaRPr sz="2000">
              <a:latin typeface="Times New Roman"/>
              <a:cs typeface="Times New Roman"/>
            </a:endParaRPr>
          </a:p>
          <a:p>
            <a:pPr marL="622300" indent="-609600">
              <a:lnSpc>
                <a:spcPct val="100000"/>
              </a:lnSpc>
              <a:spcBef>
                <a:spcPts val="600"/>
              </a:spcBef>
              <a:buClr>
                <a:srgbClr val="FCECDA"/>
              </a:buClr>
              <a:buSzPct val="85000"/>
              <a:buFont typeface="Wingdings"/>
              <a:buChar char=""/>
              <a:tabLst>
                <a:tab pos="622300" algn="l"/>
                <a:tab pos="622935" algn="l"/>
              </a:tabLst>
            </a:pPr>
            <a:r>
              <a:rPr sz="2000" spc="-5" dirty="0">
                <a:solidFill>
                  <a:srgbClr val="0000CC"/>
                </a:solidFill>
                <a:latin typeface="Times New Roman"/>
                <a:cs typeface="Times New Roman"/>
              </a:rPr>
              <a:t>mandibular</a:t>
            </a:r>
            <a:r>
              <a:rPr sz="2000" spc="-40" dirty="0">
                <a:solidFill>
                  <a:srgbClr val="0000CC"/>
                </a:solidFill>
                <a:latin typeface="Times New Roman"/>
                <a:cs typeface="Times New Roman"/>
              </a:rPr>
              <a:t> </a:t>
            </a:r>
            <a:r>
              <a:rPr sz="2000" dirty="0">
                <a:solidFill>
                  <a:srgbClr val="0000CC"/>
                </a:solidFill>
                <a:latin typeface="Times New Roman"/>
                <a:cs typeface="Times New Roman"/>
              </a:rPr>
              <a:t>bicuspids</a:t>
            </a:r>
            <a:endParaRPr sz="2000">
              <a:latin typeface="Times New Roman"/>
              <a:cs typeface="Times New Roman"/>
            </a:endParaRPr>
          </a:p>
          <a:p>
            <a:pPr marL="622300" indent="-609600">
              <a:lnSpc>
                <a:spcPct val="100000"/>
              </a:lnSpc>
              <a:spcBef>
                <a:spcPts val="600"/>
              </a:spcBef>
              <a:buClr>
                <a:srgbClr val="FCECDA"/>
              </a:buClr>
              <a:buSzPct val="85000"/>
              <a:buFont typeface="Wingdings"/>
              <a:buChar char=""/>
              <a:tabLst>
                <a:tab pos="622300" algn="l"/>
                <a:tab pos="622935" algn="l"/>
              </a:tabLst>
            </a:pPr>
            <a:r>
              <a:rPr sz="2000" spc="-5" dirty="0">
                <a:solidFill>
                  <a:srgbClr val="0000CC"/>
                </a:solidFill>
                <a:latin typeface="Times New Roman"/>
                <a:cs typeface="Times New Roman"/>
              </a:rPr>
              <a:t>Maxillary</a:t>
            </a:r>
            <a:r>
              <a:rPr sz="2000" spc="-40" dirty="0">
                <a:solidFill>
                  <a:srgbClr val="0000CC"/>
                </a:solidFill>
                <a:latin typeface="Times New Roman"/>
                <a:cs typeface="Times New Roman"/>
              </a:rPr>
              <a:t> </a:t>
            </a:r>
            <a:r>
              <a:rPr sz="2000" dirty="0">
                <a:solidFill>
                  <a:srgbClr val="0000CC"/>
                </a:solidFill>
                <a:latin typeface="Times New Roman"/>
                <a:cs typeface="Times New Roman"/>
              </a:rPr>
              <a:t>bicuspids</a:t>
            </a:r>
            <a:endParaRPr sz="2000">
              <a:latin typeface="Times New Roman"/>
              <a:cs typeface="Times New Roman"/>
            </a:endParaRPr>
          </a:p>
          <a:p>
            <a:pPr marL="622300" indent="-609600">
              <a:lnSpc>
                <a:spcPct val="100000"/>
              </a:lnSpc>
              <a:spcBef>
                <a:spcPts val="600"/>
              </a:spcBef>
              <a:buClr>
                <a:srgbClr val="FCECDA"/>
              </a:buClr>
              <a:buSzPct val="85000"/>
              <a:buFont typeface="Wingdings"/>
              <a:buChar char=""/>
              <a:tabLst>
                <a:tab pos="622300" algn="l"/>
                <a:tab pos="622935" algn="l"/>
              </a:tabLst>
            </a:pPr>
            <a:r>
              <a:rPr sz="2000" dirty="0">
                <a:solidFill>
                  <a:srgbClr val="0000CC"/>
                </a:solidFill>
                <a:latin typeface="Times New Roman"/>
                <a:cs typeface="Times New Roman"/>
              </a:rPr>
              <a:t>Mandibular</a:t>
            </a:r>
            <a:r>
              <a:rPr sz="2000" spc="-55" dirty="0">
                <a:solidFill>
                  <a:srgbClr val="0000CC"/>
                </a:solidFill>
                <a:latin typeface="Times New Roman"/>
                <a:cs typeface="Times New Roman"/>
              </a:rPr>
              <a:t> </a:t>
            </a:r>
            <a:r>
              <a:rPr sz="2000" dirty="0">
                <a:solidFill>
                  <a:srgbClr val="0000CC"/>
                </a:solidFill>
                <a:latin typeface="Times New Roman"/>
                <a:cs typeface="Times New Roman"/>
              </a:rPr>
              <a:t>canine</a:t>
            </a:r>
            <a:endParaRPr sz="2000">
              <a:latin typeface="Times New Roman"/>
              <a:cs typeface="Times New Roman"/>
            </a:endParaRPr>
          </a:p>
          <a:p>
            <a:pPr marL="622300" indent="-609600">
              <a:lnSpc>
                <a:spcPct val="100000"/>
              </a:lnSpc>
              <a:spcBef>
                <a:spcPts val="605"/>
              </a:spcBef>
              <a:buClr>
                <a:srgbClr val="FCECDA"/>
              </a:buClr>
              <a:buSzPct val="85000"/>
              <a:buFont typeface="Wingdings"/>
              <a:buChar char=""/>
              <a:tabLst>
                <a:tab pos="622300" algn="l"/>
                <a:tab pos="622935" algn="l"/>
              </a:tabLst>
            </a:pPr>
            <a:r>
              <a:rPr sz="2000" spc="-5" dirty="0">
                <a:solidFill>
                  <a:srgbClr val="0000CC"/>
                </a:solidFill>
                <a:latin typeface="Times New Roman"/>
                <a:cs typeface="Times New Roman"/>
              </a:rPr>
              <a:t>maxillary </a:t>
            </a:r>
            <a:r>
              <a:rPr sz="2000" dirty="0">
                <a:solidFill>
                  <a:srgbClr val="0000CC"/>
                </a:solidFill>
                <a:latin typeface="Times New Roman"/>
                <a:cs typeface="Times New Roman"/>
              </a:rPr>
              <a:t>central and </a:t>
            </a:r>
            <a:r>
              <a:rPr sz="2000" spc="-5" dirty="0">
                <a:solidFill>
                  <a:srgbClr val="0000CC"/>
                </a:solidFill>
                <a:latin typeface="Times New Roman"/>
                <a:cs typeface="Times New Roman"/>
              </a:rPr>
              <a:t>lateral</a:t>
            </a:r>
            <a:r>
              <a:rPr sz="2000" spc="-105" dirty="0">
                <a:solidFill>
                  <a:srgbClr val="0000CC"/>
                </a:solidFill>
                <a:latin typeface="Times New Roman"/>
                <a:cs typeface="Times New Roman"/>
              </a:rPr>
              <a:t> </a:t>
            </a:r>
            <a:r>
              <a:rPr sz="2000" dirty="0">
                <a:solidFill>
                  <a:srgbClr val="0000CC"/>
                </a:solidFill>
                <a:latin typeface="Times New Roman"/>
                <a:cs typeface="Times New Roman"/>
              </a:rPr>
              <a:t>incisors</a:t>
            </a:r>
            <a:endParaRPr sz="2000">
              <a:latin typeface="Times New Roman"/>
              <a:cs typeface="Times New Roman"/>
            </a:endParaRPr>
          </a:p>
        </p:txBody>
      </p:sp>
      <p:sp>
        <p:nvSpPr>
          <p:cNvPr id="3" name="object 3"/>
          <p:cNvSpPr/>
          <p:nvPr/>
        </p:nvSpPr>
        <p:spPr>
          <a:xfrm>
            <a:off x="1698879" y="908050"/>
            <a:ext cx="6129274" cy="39522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14272" y="638555"/>
            <a:ext cx="6687311" cy="6888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82673" y="450595"/>
            <a:ext cx="5034533" cy="41071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96795" y="181355"/>
            <a:ext cx="5597652" cy="6888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743200" y="1219200"/>
            <a:ext cx="1752600" cy="16002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58000" y="3124200"/>
            <a:ext cx="1828800" cy="16002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5800" y="3200400"/>
            <a:ext cx="1676400" cy="167640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934200" y="1143000"/>
            <a:ext cx="1752600" cy="167640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800600" y="1143000"/>
            <a:ext cx="1752600" cy="16764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800600" y="3124200"/>
            <a:ext cx="1752600" cy="160020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743200" y="3124200"/>
            <a:ext cx="1752600" cy="16002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914400" y="5105400"/>
            <a:ext cx="7772400" cy="1219200"/>
          </a:xfrm>
          <a:custGeom>
            <a:avLst/>
            <a:gdLst/>
            <a:ahLst/>
            <a:cxnLst/>
            <a:rect l="l" t="t" r="r" b="b"/>
            <a:pathLst>
              <a:path w="7772400" h="1219200">
                <a:moveTo>
                  <a:pt x="7569200" y="0"/>
                </a:moveTo>
                <a:lnTo>
                  <a:pt x="203200" y="0"/>
                </a:lnTo>
                <a:lnTo>
                  <a:pt x="156610" y="5364"/>
                </a:lnTo>
                <a:lnTo>
                  <a:pt x="113840" y="20645"/>
                </a:lnTo>
                <a:lnTo>
                  <a:pt x="76111" y="44626"/>
                </a:lnTo>
                <a:lnTo>
                  <a:pt x="44642" y="76090"/>
                </a:lnTo>
                <a:lnTo>
                  <a:pt x="20654" y="113818"/>
                </a:lnTo>
                <a:lnTo>
                  <a:pt x="5367" y="156594"/>
                </a:lnTo>
                <a:lnTo>
                  <a:pt x="0" y="203200"/>
                </a:lnTo>
                <a:lnTo>
                  <a:pt x="0" y="1016000"/>
                </a:lnTo>
                <a:lnTo>
                  <a:pt x="5367" y="1062589"/>
                </a:lnTo>
                <a:lnTo>
                  <a:pt x="20654" y="1105359"/>
                </a:lnTo>
                <a:lnTo>
                  <a:pt x="44642" y="1143088"/>
                </a:lnTo>
                <a:lnTo>
                  <a:pt x="76111" y="1174557"/>
                </a:lnTo>
                <a:lnTo>
                  <a:pt x="113840" y="1198545"/>
                </a:lnTo>
                <a:lnTo>
                  <a:pt x="156610" y="1213832"/>
                </a:lnTo>
                <a:lnTo>
                  <a:pt x="203200" y="1219200"/>
                </a:lnTo>
                <a:lnTo>
                  <a:pt x="7569200" y="1219200"/>
                </a:lnTo>
                <a:lnTo>
                  <a:pt x="7615805" y="1213832"/>
                </a:lnTo>
                <a:lnTo>
                  <a:pt x="7658581" y="1198545"/>
                </a:lnTo>
                <a:lnTo>
                  <a:pt x="7696309" y="1174557"/>
                </a:lnTo>
                <a:lnTo>
                  <a:pt x="7727773" y="1143088"/>
                </a:lnTo>
                <a:lnTo>
                  <a:pt x="7751754" y="1105359"/>
                </a:lnTo>
                <a:lnTo>
                  <a:pt x="7767035" y="1062589"/>
                </a:lnTo>
                <a:lnTo>
                  <a:pt x="7772400" y="1016000"/>
                </a:lnTo>
                <a:lnTo>
                  <a:pt x="7772400" y="203200"/>
                </a:lnTo>
                <a:lnTo>
                  <a:pt x="7767035" y="156594"/>
                </a:lnTo>
                <a:lnTo>
                  <a:pt x="7751754" y="113818"/>
                </a:lnTo>
                <a:lnTo>
                  <a:pt x="7727773" y="76090"/>
                </a:lnTo>
                <a:lnTo>
                  <a:pt x="7696309" y="44626"/>
                </a:lnTo>
                <a:lnTo>
                  <a:pt x="7658581" y="20645"/>
                </a:lnTo>
                <a:lnTo>
                  <a:pt x="7615805" y="5364"/>
                </a:lnTo>
                <a:lnTo>
                  <a:pt x="7569200" y="0"/>
                </a:lnTo>
                <a:close/>
              </a:path>
            </a:pathLst>
          </a:custGeom>
          <a:solidFill>
            <a:srgbClr val="FFFF00"/>
          </a:solidFill>
        </p:spPr>
        <p:txBody>
          <a:bodyPr wrap="square" lIns="0" tIns="0" rIns="0" bIns="0" rtlCol="0"/>
          <a:lstStyle/>
          <a:p>
            <a:endParaRPr/>
          </a:p>
        </p:txBody>
      </p:sp>
      <p:sp>
        <p:nvSpPr>
          <p:cNvPr id="12" name="object 12"/>
          <p:cNvSpPr/>
          <p:nvPr/>
        </p:nvSpPr>
        <p:spPr>
          <a:xfrm>
            <a:off x="914400" y="5105400"/>
            <a:ext cx="7772400" cy="1219200"/>
          </a:xfrm>
          <a:custGeom>
            <a:avLst/>
            <a:gdLst/>
            <a:ahLst/>
            <a:cxnLst/>
            <a:rect l="l" t="t" r="r" b="b"/>
            <a:pathLst>
              <a:path w="7772400" h="1219200">
                <a:moveTo>
                  <a:pt x="0" y="203200"/>
                </a:moveTo>
                <a:lnTo>
                  <a:pt x="5367" y="156594"/>
                </a:lnTo>
                <a:lnTo>
                  <a:pt x="20654" y="113818"/>
                </a:lnTo>
                <a:lnTo>
                  <a:pt x="44642" y="76090"/>
                </a:lnTo>
                <a:lnTo>
                  <a:pt x="76111" y="44626"/>
                </a:lnTo>
                <a:lnTo>
                  <a:pt x="113840" y="20645"/>
                </a:lnTo>
                <a:lnTo>
                  <a:pt x="156610" y="5364"/>
                </a:lnTo>
                <a:lnTo>
                  <a:pt x="203200" y="0"/>
                </a:lnTo>
                <a:lnTo>
                  <a:pt x="7569200" y="0"/>
                </a:lnTo>
                <a:lnTo>
                  <a:pt x="7615805" y="5364"/>
                </a:lnTo>
                <a:lnTo>
                  <a:pt x="7658581" y="20645"/>
                </a:lnTo>
                <a:lnTo>
                  <a:pt x="7696309" y="44626"/>
                </a:lnTo>
                <a:lnTo>
                  <a:pt x="7727773" y="76090"/>
                </a:lnTo>
                <a:lnTo>
                  <a:pt x="7751754" y="113818"/>
                </a:lnTo>
                <a:lnTo>
                  <a:pt x="7767035" y="156594"/>
                </a:lnTo>
                <a:lnTo>
                  <a:pt x="7772400" y="203200"/>
                </a:lnTo>
                <a:lnTo>
                  <a:pt x="7772400" y="1016000"/>
                </a:lnTo>
                <a:lnTo>
                  <a:pt x="7767035" y="1062589"/>
                </a:lnTo>
                <a:lnTo>
                  <a:pt x="7751754" y="1105359"/>
                </a:lnTo>
                <a:lnTo>
                  <a:pt x="7727773" y="1143088"/>
                </a:lnTo>
                <a:lnTo>
                  <a:pt x="7696309" y="1174557"/>
                </a:lnTo>
                <a:lnTo>
                  <a:pt x="7658581" y="1198545"/>
                </a:lnTo>
                <a:lnTo>
                  <a:pt x="7615805" y="1213832"/>
                </a:lnTo>
                <a:lnTo>
                  <a:pt x="7569200" y="1219200"/>
                </a:lnTo>
                <a:lnTo>
                  <a:pt x="203200" y="1219200"/>
                </a:lnTo>
                <a:lnTo>
                  <a:pt x="156610" y="1213832"/>
                </a:lnTo>
                <a:lnTo>
                  <a:pt x="113840" y="1198545"/>
                </a:lnTo>
                <a:lnTo>
                  <a:pt x="76111" y="1174557"/>
                </a:lnTo>
                <a:lnTo>
                  <a:pt x="44642" y="1143088"/>
                </a:lnTo>
                <a:lnTo>
                  <a:pt x="20654" y="1105359"/>
                </a:lnTo>
                <a:lnTo>
                  <a:pt x="5367" y="1062589"/>
                </a:lnTo>
                <a:lnTo>
                  <a:pt x="0" y="1016000"/>
                </a:lnTo>
                <a:lnTo>
                  <a:pt x="0" y="203200"/>
                </a:lnTo>
                <a:close/>
              </a:path>
            </a:pathLst>
          </a:custGeom>
          <a:ln w="38100">
            <a:solidFill>
              <a:srgbClr val="78846A"/>
            </a:solidFill>
          </a:ln>
        </p:spPr>
        <p:txBody>
          <a:bodyPr wrap="square" lIns="0" tIns="0" rIns="0" bIns="0" rtlCol="0"/>
          <a:lstStyle/>
          <a:p>
            <a:endParaRPr/>
          </a:p>
        </p:txBody>
      </p:sp>
      <p:sp>
        <p:nvSpPr>
          <p:cNvPr id="13" name="object 13"/>
          <p:cNvSpPr txBox="1"/>
          <p:nvPr/>
        </p:nvSpPr>
        <p:spPr>
          <a:xfrm>
            <a:off x="1052880" y="5276545"/>
            <a:ext cx="6854190" cy="848994"/>
          </a:xfrm>
          <a:prstGeom prst="rect">
            <a:avLst/>
          </a:prstGeom>
        </p:spPr>
        <p:txBody>
          <a:bodyPr vert="horz" wrap="square" lIns="0" tIns="12700" rIns="0" bIns="0" rtlCol="0">
            <a:spAutoFit/>
          </a:bodyPr>
          <a:lstStyle/>
          <a:p>
            <a:pPr marL="12700" marR="5080" algn="just">
              <a:lnSpc>
                <a:spcPct val="100000"/>
              </a:lnSpc>
              <a:spcBef>
                <a:spcPts val="100"/>
              </a:spcBef>
            </a:pPr>
            <a:r>
              <a:rPr sz="1800" spc="114" dirty="0">
                <a:solidFill>
                  <a:srgbClr val="0000CC"/>
                </a:solidFill>
                <a:latin typeface="Times New Roman"/>
                <a:cs typeface="Times New Roman"/>
              </a:rPr>
              <a:t>the</a:t>
            </a:r>
            <a:r>
              <a:rPr sz="1800" spc="-65" dirty="0">
                <a:solidFill>
                  <a:srgbClr val="0000CC"/>
                </a:solidFill>
                <a:latin typeface="Times New Roman"/>
                <a:cs typeface="Times New Roman"/>
              </a:rPr>
              <a:t> </a:t>
            </a:r>
            <a:r>
              <a:rPr sz="1800" spc="55" dirty="0">
                <a:solidFill>
                  <a:srgbClr val="0000CC"/>
                </a:solidFill>
                <a:latin typeface="Times New Roman"/>
                <a:cs typeface="Times New Roman"/>
              </a:rPr>
              <a:t>incidence</a:t>
            </a:r>
            <a:r>
              <a:rPr sz="1800" spc="-45"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5" dirty="0">
                <a:solidFill>
                  <a:srgbClr val="0000CC"/>
                </a:solidFill>
                <a:latin typeface="Times New Roman"/>
                <a:cs typeface="Times New Roman"/>
              </a:rPr>
              <a:t> </a:t>
            </a:r>
            <a:r>
              <a:rPr sz="1800" spc="65" dirty="0">
                <a:solidFill>
                  <a:srgbClr val="0000CC"/>
                </a:solidFill>
                <a:latin typeface="Times New Roman"/>
                <a:cs typeface="Times New Roman"/>
              </a:rPr>
              <a:t>dry</a:t>
            </a:r>
            <a:r>
              <a:rPr sz="1800" spc="-75" dirty="0">
                <a:solidFill>
                  <a:srgbClr val="0000CC"/>
                </a:solidFill>
                <a:latin typeface="Times New Roman"/>
                <a:cs typeface="Times New Roman"/>
              </a:rPr>
              <a:t> </a:t>
            </a:r>
            <a:r>
              <a:rPr sz="1800" spc="55" dirty="0">
                <a:solidFill>
                  <a:srgbClr val="0000CC"/>
                </a:solidFill>
                <a:latin typeface="Times New Roman"/>
                <a:cs typeface="Times New Roman"/>
              </a:rPr>
              <a:t>socket</a:t>
            </a:r>
            <a:r>
              <a:rPr sz="1800" spc="-100" dirty="0">
                <a:solidFill>
                  <a:srgbClr val="0000CC"/>
                </a:solidFill>
                <a:latin typeface="Times New Roman"/>
                <a:cs typeface="Times New Roman"/>
              </a:rPr>
              <a:t> </a:t>
            </a:r>
            <a:r>
              <a:rPr sz="1800" spc="75" dirty="0">
                <a:solidFill>
                  <a:srgbClr val="0000CC"/>
                </a:solidFill>
                <a:latin typeface="Times New Roman"/>
                <a:cs typeface="Times New Roman"/>
              </a:rPr>
              <a:t>can</a:t>
            </a:r>
            <a:r>
              <a:rPr sz="1800" spc="-25" dirty="0">
                <a:solidFill>
                  <a:srgbClr val="0000CC"/>
                </a:solidFill>
                <a:latin typeface="Times New Roman"/>
                <a:cs typeface="Times New Roman"/>
              </a:rPr>
              <a:t> </a:t>
            </a:r>
            <a:r>
              <a:rPr sz="1800" spc="85" dirty="0">
                <a:solidFill>
                  <a:srgbClr val="0000CC"/>
                </a:solidFill>
                <a:latin typeface="Times New Roman"/>
                <a:cs typeface="Times New Roman"/>
              </a:rPr>
              <a:t>be</a:t>
            </a:r>
            <a:r>
              <a:rPr sz="1800" spc="-75" dirty="0">
                <a:solidFill>
                  <a:srgbClr val="0000CC"/>
                </a:solidFill>
                <a:latin typeface="Times New Roman"/>
                <a:cs typeface="Times New Roman"/>
              </a:rPr>
              <a:t> </a:t>
            </a:r>
            <a:r>
              <a:rPr sz="1800" spc="75" dirty="0">
                <a:solidFill>
                  <a:srgbClr val="0000CC"/>
                </a:solidFill>
                <a:latin typeface="Times New Roman"/>
                <a:cs typeface="Times New Roman"/>
              </a:rPr>
              <a:t>reduced</a:t>
            </a:r>
            <a:r>
              <a:rPr sz="1800" spc="-35" dirty="0">
                <a:solidFill>
                  <a:srgbClr val="0000CC"/>
                </a:solidFill>
                <a:latin typeface="Times New Roman"/>
                <a:cs typeface="Times New Roman"/>
              </a:rPr>
              <a:t> </a:t>
            </a:r>
            <a:r>
              <a:rPr sz="1800" spc="35" dirty="0">
                <a:solidFill>
                  <a:srgbClr val="0000CC"/>
                </a:solidFill>
                <a:latin typeface="Times New Roman"/>
                <a:cs typeface="Times New Roman"/>
              </a:rPr>
              <a:t>significantly</a:t>
            </a:r>
            <a:r>
              <a:rPr sz="1800" spc="-15" dirty="0">
                <a:solidFill>
                  <a:srgbClr val="0000CC"/>
                </a:solidFill>
                <a:latin typeface="Times New Roman"/>
                <a:cs typeface="Times New Roman"/>
              </a:rPr>
              <a:t> </a:t>
            </a:r>
            <a:r>
              <a:rPr sz="1800" spc="30" dirty="0">
                <a:solidFill>
                  <a:srgbClr val="0000CC"/>
                </a:solidFill>
                <a:latin typeface="Times New Roman"/>
                <a:cs typeface="Times New Roman"/>
              </a:rPr>
              <a:t>by</a:t>
            </a:r>
            <a:r>
              <a:rPr sz="1800" spc="-90" dirty="0">
                <a:solidFill>
                  <a:srgbClr val="0000CC"/>
                </a:solidFill>
                <a:latin typeface="Times New Roman"/>
                <a:cs typeface="Times New Roman"/>
              </a:rPr>
              <a:t> </a:t>
            </a:r>
            <a:r>
              <a:rPr sz="1800" spc="60" dirty="0">
                <a:solidFill>
                  <a:srgbClr val="0000CC"/>
                </a:solidFill>
                <a:latin typeface="Times New Roman"/>
                <a:cs typeface="Times New Roman"/>
              </a:rPr>
              <a:t>using</a:t>
            </a:r>
            <a:r>
              <a:rPr sz="1800" spc="20" dirty="0">
                <a:solidFill>
                  <a:srgbClr val="0000CC"/>
                </a:solidFill>
                <a:latin typeface="Times New Roman"/>
                <a:cs typeface="Times New Roman"/>
              </a:rPr>
              <a:t> </a:t>
            </a:r>
            <a:r>
              <a:rPr sz="1800" spc="5" dirty="0">
                <a:solidFill>
                  <a:srgbClr val="0000CC"/>
                </a:solidFill>
                <a:latin typeface="Times New Roman"/>
                <a:cs typeface="Times New Roman"/>
              </a:rPr>
              <a:t>0.2%  </a:t>
            </a:r>
            <a:r>
              <a:rPr sz="1800" spc="65" dirty="0">
                <a:solidFill>
                  <a:srgbClr val="0000CC"/>
                </a:solidFill>
                <a:latin typeface="Times New Roman"/>
                <a:cs typeface="Times New Roman"/>
              </a:rPr>
              <a:t>chlorhexidne</a:t>
            </a:r>
            <a:r>
              <a:rPr sz="1800" spc="-114" dirty="0">
                <a:solidFill>
                  <a:srgbClr val="0000CC"/>
                </a:solidFill>
                <a:latin typeface="Times New Roman"/>
                <a:cs typeface="Times New Roman"/>
              </a:rPr>
              <a:t> </a:t>
            </a:r>
            <a:r>
              <a:rPr sz="1800" spc="60" dirty="0">
                <a:solidFill>
                  <a:srgbClr val="0000CC"/>
                </a:solidFill>
                <a:latin typeface="Times New Roman"/>
                <a:cs typeface="Times New Roman"/>
              </a:rPr>
              <a:t>gluconate</a:t>
            </a:r>
            <a:r>
              <a:rPr sz="1800" spc="-40" dirty="0">
                <a:solidFill>
                  <a:srgbClr val="0000CC"/>
                </a:solidFill>
                <a:latin typeface="Times New Roman"/>
                <a:cs typeface="Times New Roman"/>
              </a:rPr>
              <a:t> </a:t>
            </a:r>
            <a:r>
              <a:rPr sz="1800" spc="120" dirty="0">
                <a:solidFill>
                  <a:srgbClr val="0000CC"/>
                </a:solidFill>
                <a:latin typeface="Times New Roman"/>
                <a:cs typeface="Times New Roman"/>
              </a:rPr>
              <a:t>mouth</a:t>
            </a:r>
            <a:r>
              <a:rPr sz="1800" spc="-55" dirty="0">
                <a:solidFill>
                  <a:srgbClr val="0000CC"/>
                </a:solidFill>
                <a:latin typeface="Times New Roman"/>
                <a:cs typeface="Times New Roman"/>
              </a:rPr>
              <a:t> </a:t>
            </a:r>
            <a:r>
              <a:rPr sz="1800" spc="60" dirty="0">
                <a:solidFill>
                  <a:srgbClr val="0000CC"/>
                </a:solidFill>
                <a:latin typeface="Times New Roman"/>
                <a:cs typeface="Times New Roman"/>
              </a:rPr>
              <a:t>rinse</a:t>
            </a:r>
            <a:r>
              <a:rPr sz="1800" spc="-55" dirty="0">
                <a:solidFill>
                  <a:srgbClr val="0000CC"/>
                </a:solidFill>
                <a:latin typeface="Times New Roman"/>
                <a:cs typeface="Times New Roman"/>
              </a:rPr>
              <a:t> </a:t>
            </a:r>
            <a:r>
              <a:rPr sz="1800" spc="45" dirty="0">
                <a:solidFill>
                  <a:srgbClr val="0000CC"/>
                </a:solidFill>
                <a:latin typeface="Times New Roman"/>
                <a:cs typeface="Times New Roman"/>
              </a:rPr>
              <a:t>perioperatively</a:t>
            </a:r>
            <a:r>
              <a:rPr sz="1800" spc="-45" dirty="0">
                <a:solidFill>
                  <a:srgbClr val="0000CC"/>
                </a:solidFill>
                <a:latin typeface="Times New Roman"/>
                <a:cs typeface="Times New Roman"/>
              </a:rPr>
              <a:t> </a:t>
            </a:r>
            <a:r>
              <a:rPr sz="1800" spc="45" dirty="0">
                <a:solidFill>
                  <a:srgbClr val="0000CC"/>
                </a:solidFill>
                <a:latin typeface="Times New Roman"/>
                <a:cs typeface="Times New Roman"/>
              </a:rPr>
              <a:t>(twice</a:t>
            </a:r>
            <a:r>
              <a:rPr sz="1800" spc="-80" dirty="0">
                <a:solidFill>
                  <a:srgbClr val="0000CC"/>
                </a:solidFill>
                <a:latin typeface="Times New Roman"/>
                <a:cs typeface="Times New Roman"/>
              </a:rPr>
              <a:t> </a:t>
            </a:r>
            <a:r>
              <a:rPr sz="1800" spc="-5" dirty="0">
                <a:solidFill>
                  <a:srgbClr val="0000CC"/>
                </a:solidFill>
                <a:latin typeface="Times New Roman"/>
                <a:cs typeface="Times New Roman"/>
              </a:rPr>
              <a:t>daily,</a:t>
            </a:r>
            <a:r>
              <a:rPr sz="1800" dirty="0">
                <a:solidFill>
                  <a:srgbClr val="0000CC"/>
                </a:solidFill>
                <a:latin typeface="Times New Roman"/>
                <a:cs typeface="Times New Roman"/>
              </a:rPr>
              <a:t> </a:t>
            </a:r>
            <a:r>
              <a:rPr sz="1800" spc="-340" dirty="0">
                <a:solidFill>
                  <a:srgbClr val="0000CC"/>
                </a:solidFill>
                <a:latin typeface="Times New Roman"/>
                <a:cs typeface="Times New Roman"/>
              </a:rPr>
              <a:t>1</a:t>
            </a:r>
            <a:r>
              <a:rPr sz="1800" spc="-270" dirty="0">
                <a:solidFill>
                  <a:srgbClr val="0000CC"/>
                </a:solidFill>
                <a:latin typeface="Times New Roman"/>
                <a:cs typeface="Times New Roman"/>
              </a:rPr>
              <a:t> </a:t>
            </a:r>
            <a:r>
              <a:rPr sz="1800" spc="35" dirty="0">
                <a:solidFill>
                  <a:srgbClr val="0000CC"/>
                </a:solidFill>
                <a:latin typeface="Times New Roman"/>
                <a:cs typeface="Times New Roman"/>
              </a:rPr>
              <a:t>day  </a:t>
            </a:r>
            <a:r>
              <a:rPr sz="1800" spc="50" dirty="0">
                <a:solidFill>
                  <a:srgbClr val="0000CC"/>
                </a:solidFill>
                <a:latin typeface="Times New Roman"/>
                <a:cs typeface="Times New Roman"/>
              </a:rPr>
              <a:t>before</a:t>
            </a:r>
            <a:r>
              <a:rPr sz="1800" spc="-120" dirty="0">
                <a:solidFill>
                  <a:srgbClr val="0000CC"/>
                </a:solidFill>
                <a:latin typeface="Times New Roman"/>
                <a:cs typeface="Times New Roman"/>
              </a:rPr>
              <a:t> </a:t>
            </a:r>
            <a:r>
              <a:rPr sz="1800" spc="110" dirty="0">
                <a:solidFill>
                  <a:srgbClr val="0000CC"/>
                </a:solidFill>
                <a:latin typeface="Times New Roman"/>
                <a:cs typeface="Times New Roman"/>
              </a:rPr>
              <a:t>and</a:t>
            </a:r>
            <a:r>
              <a:rPr sz="1800" spc="10" dirty="0">
                <a:solidFill>
                  <a:srgbClr val="0000CC"/>
                </a:solidFill>
                <a:latin typeface="Times New Roman"/>
                <a:cs typeface="Times New Roman"/>
              </a:rPr>
              <a:t> </a:t>
            </a:r>
            <a:r>
              <a:rPr sz="1800" spc="-30" dirty="0">
                <a:solidFill>
                  <a:srgbClr val="0000CC"/>
                </a:solidFill>
                <a:latin typeface="Times New Roman"/>
                <a:cs typeface="Times New Roman"/>
              </a:rPr>
              <a:t>7</a:t>
            </a:r>
            <a:r>
              <a:rPr sz="1800" spc="-50" dirty="0">
                <a:solidFill>
                  <a:srgbClr val="0000CC"/>
                </a:solidFill>
                <a:latin typeface="Times New Roman"/>
                <a:cs typeface="Times New Roman"/>
              </a:rPr>
              <a:t> </a:t>
            </a:r>
            <a:r>
              <a:rPr sz="1800" spc="25" dirty="0">
                <a:solidFill>
                  <a:srgbClr val="0000CC"/>
                </a:solidFill>
                <a:latin typeface="Times New Roman"/>
                <a:cs typeface="Times New Roman"/>
              </a:rPr>
              <a:t>days</a:t>
            </a:r>
            <a:r>
              <a:rPr sz="1800" spc="-75" dirty="0">
                <a:solidFill>
                  <a:srgbClr val="0000CC"/>
                </a:solidFill>
                <a:latin typeface="Times New Roman"/>
                <a:cs typeface="Times New Roman"/>
              </a:rPr>
              <a:t> </a:t>
            </a:r>
            <a:r>
              <a:rPr sz="1800" spc="55" dirty="0">
                <a:solidFill>
                  <a:srgbClr val="0000CC"/>
                </a:solidFill>
                <a:latin typeface="Times New Roman"/>
                <a:cs typeface="Times New Roman"/>
              </a:rPr>
              <a:t>after</a:t>
            </a:r>
            <a:r>
              <a:rPr sz="1800" spc="-95" dirty="0">
                <a:solidFill>
                  <a:srgbClr val="0000CC"/>
                </a:solidFill>
                <a:latin typeface="Times New Roman"/>
                <a:cs typeface="Times New Roman"/>
              </a:rPr>
              <a:t> </a:t>
            </a:r>
            <a:r>
              <a:rPr sz="1800" spc="40" dirty="0">
                <a:solidFill>
                  <a:srgbClr val="0000CC"/>
                </a:solidFill>
                <a:latin typeface="Times New Roman"/>
                <a:cs typeface="Times New Roman"/>
              </a:rPr>
              <a:t>surgical</a:t>
            </a:r>
            <a:r>
              <a:rPr sz="1800" spc="-60" dirty="0">
                <a:solidFill>
                  <a:srgbClr val="0000CC"/>
                </a:solidFill>
                <a:latin typeface="Times New Roman"/>
                <a:cs typeface="Times New Roman"/>
              </a:rPr>
              <a:t> </a:t>
            </a:r>
            <a:r>
              <a:rPr sz="1800" spc="60" dirty="0">
                <a:solidFill>
                  <a:srgbClr val="0000CC"/>
                </a:solidFill>
                <a:latin typeface="Times New Roman"/>
                <a:cs typeface="Times New Roman"/>
              </a:rPr>
              <a:t>extraction.</a:t>
            </a:r>
            <a:endParaRPr sz="1800">
              <a:latin typeface="Times New Roman"/>
              <a:cs typeface="Times New Roman"/>
            </a:endParaRPr>
          </a:p>
        </p:txBody>
      </p:sp>
      <p:sp>
        <p:nvSpPr>
          <p:cNvPr id="14" name="object 14"/>
          <p:cNvSpPr/>
          <p:nvPr/>
        </p:nvSpPr>
        <p:spPr>
          <a:xfrm>
            <a:off x="685800" y="1219200"/>
            <a:ext cx="1828800" cy="1600200"/>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761746"/>
            <a:ext cx="6548120" cy="5297805"/>
          </a:xfrm>
          <a:prstGeom prst="rect">
            <a:avLst/>
          </a:prstGeom>
        </p:spPr>
        <p:txBody>
          <a:bodyPr vert="horz" wrap="square" lIns="0" tIns="12065" rIns="0" bIns="0" rtlCol="0">
            <a:spAutoFit/>
          </a:bodyPr>
          <a:lstStyle/>
          <a:p>
            <a:pPr marL="12700">
              <a:lnSpc>
                <a:spcPts val="2125"/>
              </a:lnSpc>
              <a:spcBef>
                <a:spcPts val="95"/>
              </a:spcBef>
            </a:pPr>
            <a:r>
              <a:rPr sz="1900" b="1" i="1" spc="-5" dirty="0">
                <a:solidFill>
                  <a:srgbClr val="FFFF00"/>
                </a:solidFill>
                <a:latin typeface="Times New Roman"/>
                <a:cs typeface="Times New Roman"/>
              </a:rPr>
              <a:t>Intra Operative</a:t>
            </a:r>
            <a:endParaRPr sz="1900">
              <a:latin typeface="Times New Roman"/>
              <a:cs typeface="Times New Roman"/>
            </a:endParaRPr>
          </a:p>
          <a:p>
            <a:pPr marL="586740" indent="-240665">
              <a:lnSpc>
                <a:spcPts val="1970"/>
              </a:lnSpc>
              <a:buAutoNum type="arabicPeriod"/>
              <a:tabLst>
                <a:tab pos="587375" algn="l"/>
              </a:tabLst>
            </a:pPr>
            <a:r>
              <a:rPr sz="1900" spc="-5" dirty="0">
                <a:solidFill>
                  <a:srgbClr val="0000CC"/>
                </a:solidFill>
                <a:latin typeface="Times New Roman"/>
                <a:cs typeface="Times New Roman"/>
              </a:rPr>
              <a:t>During</a:t>
            </a:r>
            <a:r>
              <a:rPr sz="1900" dirty="0">
                <a:solidFill>
                  <a:srgbClr val="0000CC"/>
                </a:solidFill>
                <a:latin typeface="Times New Roman"/>
                <a:cs typeface="Times New Roman"/>
              </a:rPr>
              <a:t> </a:t>
            </a:r>
            <a:r>
              <a:rPr sz="1900" spc="-5" dirty="0">
                <a:solidFill>
                  <a:srgbClr val="0000CC"/>
                </a:solidFill>
                <a:latin typeface="Times New Roman"/>
                <a:cs typeface="Times New Roman"/>
              </a:rPr>
              <a:t>incision</a:t>
            </a:r>
            <a:endParaRPr sz="1900">
              <a:latin typeface="Times New Roman"/>
              <a:cs typeface="Times New Roman"/>
            </a:endParaRPr>
          </a:p>
          <a:p>
            <a:pPr marL="1152525" lvl="1" indent="-225425">
              <a:lnSpc>
                <a:spcPts val="1970"/>
              </a:lnSpc>
              <a:buAutoNum type="alphaLcPeriod"/>
              <a:tabLst>
                <a:tab pos="1153160" algn="l"/>
              </a:tabLst>
            </a:pPr>
            <a:r>
              <a:rPr sz="1900" dirty="0">
                <a:solidFill>
                  <a:srgbClr val="0000CC"/>
                </a:solidFill>
                <a:latin typeface="Times New Roman"/>
                <a:cs typeface="Times New Roman"/>
              </a:rPr>
              <a:t>Injury </a:t>
            </a:r>
            <a:r>
              <a:rPr sz="1900" spc="-5" dirty="0">
                <a:solidFill>
                  <a:srgbClr val="0000CC"/>
                </a:solidFill>
                <a:latin typeface="Times New Roman"/>
                <a:cs typeface="Times New Roman"/>
              </a:rPr>
              <a:t>to facial</a:t>
            </a:r>
            <a:r>
              <a:rPr sz="1900" spc="-20" dirty="0">
                <a:solidFill>
                  <a:srgbClr val="0000CC"/>
                </a:solidFill>
                <a:latin typeface="Times New Roman"/>
                <a:cs typeface="Times New Roman"/>
              </a:rPr>
              <a:t> </a:t>
            </a:r>
            <a:r>
              <a:rPr sz="1900" spc="-5" dirty="0">
                <a:solidFill>
                  <a:srgbClr val="0000CC"/>
                </a:solidFill>
                <a:latin typeface="Times New Roman"/>
                <a:cs typeface="Times New Roman"/>
              </a:rPr>
              <a:t>artery</a:t>
            </a:r>
            <a:endParaRPr sz="1900">
              <a:latin typeface="Times New Roman"/>
              <a:cs typeface="Times New Roman"/>
            </a:endParaRPr>
          </a:p>
          <a:p>
            <a:pPr marL="1165860" lvl="1" indent="-238760">
              <a:lnSpc>
                <a:spcPts val="1970"/>
              </a:lnSpc>
              <a:buAutoNum type="alphaLcPeriod"/>
              <a:tabLst>
                <a:tab pos="1166495" algn="l"/>
              </a:tabLst>
            </a:pPr>
            <a:r>
              <a:rPr sz="1900" dirty="0">
                <a:solidFill>
                  <a:srgbClr val="0000CC"/>
                </a:solidFill>
                <a:latin typeface="Times New Roman"/>
                <a:cs typeface="Times New Roman"/>
              </a:rPr>
              <a:t>Injury </a:t>
            </a:r>
            <a:r>
              <a:rPr sz="1900" spc="-5" dirty="0">
                <a:solidFill>
                  <a:srgbClr val="0000CC"/>
                </a:solidFill>
                <a:latin typeface="Times New Roman"/>
                <a:cs typeface="Times New Roman"/>
              </a:rPr>
              <a:t>to lingual nerve</a:t>
            </a:r>
            <a:endParaRPr sz="1900">
              <a:latin typeface="Times New Roman"/>
              <a:cs typeface="Times New Roman"/>
            </a:endParaRPr>
          </a:p>
          <a:p>
            <a:pPr marL="1152525" lvl="1" indent="-225425">
              <a:lnSpc>
                <a:spcPts val="2125"/>
              </a:lnSpc>
              <a:buAutoNum type="alphaLcPeriod"/>
              <a:tabLst>
                <a:tab pos="1153160" algn="l"/>
              </a:tabLst>
            </a:pPr>
            <a:r>
              <a:rPr sz="1900" spc="-5" dirty="0">
                <a:solidFill>
                  <a:srgbClr val="0000CC"/>
                </a:solidFill>
                <a:latin typeface="Times New Roman"/>
                <a:cs typeface="Times New Roman"/>
              </a:rPr>
              <a:t>Hemorrhage – careful</a:t>
            </a:r>
            <a:r>
              <a:rPr sz="1900" spc="30" dirty="0">
                <a:solidFill>
                  <a:srgbClr val="0000CC"/>
                </a:solidFill>
                <a:latin typeface="Times New Roman"/>
                <a:cs typeface="Times New Roman"/>
              </a:rPr>
              <a:t> </a:t>
            </a:r>
            <a:r>
              <a:rPr sz="1900" spc="-5" dirty="0">
                <a:solidFill>
                  <a:srgbClr val="0000CC"/>
                </a:solidFill>
                <a:latin typeface="Times New Roman"/>
                <a:cs typeface="Times New Roman"/>
              </a:rPr>
              <a:t>history</a:t>
            </a:r>
            <a:endParaRPr sz="1900">
              <a:latin typeface="Times New Roman"/>
              <a:cs typeface="Times New Roman"/>
            </a:endParaRPr>
          </a:p>
          <a:p>
            <a:pPr marL="586740" indent="-240665">
              <a:lnSpc>
                <a:spcPts val="1975"/>
              </a:lnSpc>
              <a:spcBef>
                <a:spcPts val="1660"/>
              </a:spcBef>
              <a:buAutoNum type="arabicPeriod"/>
              <a:tabLst>
                <a:tab pos="587375" algn="l"/>
              </a:tabLst>
            </a:pPr>
            <a:r>
              <a:rPr sz="1900" spc="-5" dirty="0">
                <a:solidFill>
                  <a:srgbClr val="0000CC"/>
                </a:solidFill>
                <a:latin typeface="Times New Roman"/>
                <a:cs typeface="Times New Roman"/>
              </a:rPr>
              <a:t>During bone</a:t>
            </a:r>
            <a:r>
              <a:rPr sz="1900" dirty="0">
                <a:solidFill>
                  <a:srgbClr val="0000CC"/>
                </a:solidFill>
                <a:latin typeface="Times New Roman"/>
                <a:cs typeface="Times New Roman"/>
              </a:rPr>
              <a:t> </a:t>
            </a:r>
            <a:r>
              <a:rPr sz="1900" spc="-5" dirty="0">
                <a:solidFill>
                  <a:srgbClr val="0000CC"/>
                </a:solidFill>
                <a:latin typeface="Times New Roman"/>
                <a:cs typeface="Times New Roman"/>
              </a:rPr>
              <a:t>removal</a:t>
            </a:r>
            <a:endParaRPr sz="1900">
              <a:latin typeface="Times New Roman"/>
              <a:cs typeface="Times New Roman"/>
            </a:endParaRPr>
          </a:p>
          <a:p>
            <a:pPr marL="999490" lvl="1" indent="-287020">
              <a:lnSpc>
                <a:spcPts val="1670"/>
              </a:lnSpc>
              <a:buAutoNum type="alphaLcPeriod"/>
              <a:tabLst>
                <a:tab pos="1000125" algn="l"/>
              </a:tabLst>
            </a:pPr>
            <a:r>
              <a:rPr sz="1900" spc="-10" dirty="0">
                <a:solidFill>
                  <a:srgbClr val="0000CC"/>
                </a:solidFill>
                <a:latin typeface="Times New Roman"/>
                <a:cs typeface="Times New Roman"/>
              </a:rPr>
              <a:t>Damage </a:t>
            </a:r>
            <a:r>
              <a:rPr sz="1900" spc="-5" dirty="0">
                <a:solidFill>
                  <a:srgbClr val="0000CC"/>
                </a:solidFill>
                <a:latin typeface="Times New Roman"/>
                <a:cs typeface="Times New Roman"/>
              </a:rPr>
              <a:t>to second</a:t>
            </a:r>
            <a:r>
              <a:rPr sz="1900" spc="10" dirty="0">
                <a:solidFill>
                  <a:srgbClr val="0000CC"/>
                </a:solidFill>
                <a:latin typeface="Times New Roman"/>
                <a:cs typeface="Times New Roman"/>
              </a:rPr>
              <a:t> </a:t>
            </a:r>
            <a:r>
              <a:rPr sz="1900" spc="-10" dirty="0">
                <a:solidFill>
                  <a:srgbClr val="0000CC"/>
                </a:solidFill>
                <a:latin typeface="Times New Roman"/>
                <a:cs typeface="Times New Roman"/>
              </a:rPr>
              <a:t>molar</a:t>
            </a:r>
            <a:endParaRPr sz="1900">
              <a:latin typeface="Times New Roman"/>
              <a:cs typeface="Times New Roman"/>
            </a:endParaRPr>
          </a:p>
          <a:p>
            <a:pPr marL="1013460" lvl="1" indent="-300990">
              <a:lnSpc>
                <a:spcPts val="1670"/>
              </a:lnSpc>
              <a:buAutoNum type="alphaLcPeriod"/>
              <a:tabLst>
                <a:tab pos="1014094" algn="l"/>
              </a:tabLst>
            </a:pPr>
            <a:r>
              <a:rPr sz="1900" spc="-5" dirty="0">
                <a:solidFill>
                  <a:srgbClr val="0000CC"/>
                </a:solidFill>
                <a:latin typeface="Times New Roman"/>
                <a:cs typeface="Times New Roman"/>
              </a:rPr>
              <a:t>Slipping of bur into soft tissue &amp; causing</a:t>
            </a:r>
            <a:r>
              <a:rPr sz="1900" spc="35" dirty="0">
                <a:solidFill>
                  <a:srgbClr val="0000CC"/>
                </a:solidFill>
                <a:latin typeface="Times New Roman"/>
                <a:cs typeface="Times New Roman"/>
              </a:rPr>
              <a:t> </a:t>
            </a:r>
            <a:r>
              <a:rPr sz="1900" dirty="0">
                <a:solidFill>
                  <a:srgbClr val="0000CC"/>
                </a:solidFill>
                <a:latin typeface="Times New Roman"/>
                <a:cs typeface="Times New Roman"/>
              </a:rPr>
              <a:t>injury</a:t>
            </a:r>
            <a:endParaRPr sz="1900">
              <a:latin typeface="Times New Roman"/>
              <a:cs typeface="Times New Roman"/>
            </a:endParaRPr>
          </a:p>
          <a:p>
            <a:pPr marL="999490" lvl="1" indent="-287020">
              <a:lnSpc>
                <a:spcPts val="1670"/>
              </a:lnSpc>
              <a:buAutoNum type="alphaLcPeriod"/>
              <a:tabLst>
                <a:tab pos="1000125" algn="l"/>
              </a:tabLst>
            </a:pPr>
            <a:r>
              <a:rPr sz="1900" spc="-5" dirty="0">
                <a:solidFill>
                  <a:srgbClr val="0000CC"/>
                </a:solidFill>
                <a:latin typeface="Times New Roman"/>
                <a:cs typeface="Times New Roman"/>
              </a:rPr>
              <a:t>Extra oral/ </a:t>
            </a:r>
            <a:r>
              <a:rPr sz="1900" spc="-10" dirty="0">
                <a:solidFill>
                  <a:srgbClr val="0000CC"/>
                </a:solidFill>
                <a:latin typeface="Times New Roman"/>
                <a:cs typeface="Times New Roman"/>
              </a:rPr>
              <a:t>mucosal</a:t>
            </a:r>
            <a:r>
              <a:rPr sz="1900" dirty="0">
                <a:solidFill>
                  <a:srgbClr val="0000CC"/>
                </a:solidFill>
                <a:latin typeface="Times New Roman"/>
                <a:cs typeface="Times New Roman"/>
              </a:rPr>
              <a:t> </a:t>
            </a:r>
            <a:r>
              <a:rPr sz="1900" spc="-5" dirty="0">
                <a:solidFill>
                  <a:srgbClr val="0000CC"/>
                </a:solidFill>
                <a:latin typeface="Times New Roman"/>
                <a:cs typeface="Times New Roman"/>
              </a:rPr>
              <a:t>burns</a:t>
            </a:r>
            <a:endParaRPr sz="1900">
              <a:latin typeface="Times New Roman"/>
              <a:cs typeface="Times New Roman"/>
            </a:endParaRPr>
          </a:p>
          <a:p>
            <a:pPr marL="1013460" lvl="1" indent="-300990">
              <a:lnSpc>
                <a:spcPts val="1670"/>
              </a:lnSpc>
              <a:buAutoNum type="alphaLcPeriod"/>
              <a:tabLst>
                <a:tab pos="1014094" algn="l"/>
              </a:tabLst>
            </a:pPr>
            <a:r>
              <a:rPr sz="1900" spc="-5" dirty="0">
                <a:solidFill>
                  <a:srgbClr val="0000CC"/>
                </a:solidFill>
                <a:latin typeface="Times New Roman"/>
                <a:cs typeface="Times New Roman"/>
              </a:rPr>
              <a:t>Fracture of the mandible when using chisel &amp;</a:t>
            </a:r>
            <a:r>
              <a:rPr sz="1900" spc="25" dirty="0">
                <a:solidFill>
                  <a:srgbClr val="0000CC"/>
                </a:solidFill>
                <a:latin typeface="Times New Roman"/>
                <a:cs typeface="Times New Roman"/>
              </a:rPr>
              <a:t> </a:t>
            </a:r>
            <a:r>
              <a:rPr sz="1900" spc="-10" dirty="0">
                <a:solidFill>
                  <a:srgbClr val="0000CC"/>
                </a:solidFill>
                <a:latin typeface="Times New Roman"/>
                <a:cs typeface="Times New Roman"/>
              </a:rPr>
              <a:t>mallet</a:t>
            </a:r>
            <a:endParaRPr sz="1900">
              <a:latin typeface="Times New Roman"/>
              <a:cs typeface="Times New Roman"/>
            </a:endParaRPr>
          </a:p>
          <a:p>
            <a:pPr marL="999490" lvl="1" indent="-287020">
              <a:lnSpc>
                <a:spcPts val="1975"/>
              </a:lnSpc>
              <a:buAutoNum type="alphaLcPeriod"/>
              <a:tabLst>
                <a:tab pos="1000125" algn="l"/>
              </a:tabLst>
            </a:pPr>
            <a:r>
              <a:rPr sz="1900" spc="-5" dirty="0">
                <a:solidFill>
                  <a:srgbClr val="0000CC"/>
                </a:solidFill>
                <a:latin typeface="Times New Roman"/>
                <a:cs typeface="Times New Roman"/>
              </a:rPr>
              <a:t>Subcutaneous</a:t>
            </a:r>
            <a:r>
              <a:rPr sz="1900" spc="-15" dirty="0">
                <a:solidFill>
                  <a:srgbClr val="0000CC"/>
                </a:solidFill>
                <a:latin typeface="Times New Roman"/>
                <a:cs typeface="Times New Roman"/>
              </a:rPr>
              <a:t> </a:t>
            </a:r>
            <a:r>
              <a:rPr sz="1900" spc="-10" dirty="0">
                <a:solidFill>
                  <a:srgbClr val="0000CC"/>
                </a:solidFill>
                <a:latin typeface="Times New Roman"/>
                <a:cs typeface="Times New Roman"/>
              </a:rPr>
              <a:t>emphysema</a:t>
            </a:r>
            <a:endParaRPr sz="1900">
              <a:latin typeface="Times New Roman"/>
              <a:cs typeface="Times New Roman"/>
            </a:endParaRPr>
          </a:p>
          <a:p>
            <a:pPr marL="617220" indent="-238760">
              <a:lnSpc>
                <a:spcPts val="2125"/>
              </a:lnSpc>
              <a:spcBef>
                <a:spcPts val="1055"/>
              </a:spcBef>
              <a:buAutoNum type="arabicPeriod"/>
              <a:tabLst>
                <a:tab pos="617855" algn="l"/>
              </a:tabLst>
            </a:pPr>
            <a:r>
              <a:rPr sz="1900" spc="-5" dirty="0">
                <a:solidFill>
                  <a:srgbClr val="0000CC"/>
                </a:solidFill>
                <a:latin typeface="Times New Roman"/>
                <a:cs typeface="Times New Roman"/>
              </a:rPr>
              <a:t>During elevation or tooth removal</a:t>
            </a:r>
            <a:endParaRPr sz="1900">
              <a:latin typeface="Times New Roman"/>
              <a:cs typeface="Times New Roman"/>
            </a:endParaRPr>
          </a:p>
          <a:p>
            <a:pPr marL="1213485" lvl="1" indent="-286385">
              <a:lnSpc>
                <a:spcPts val="1970"/>
              </a:lnSpc>
              <a:buAutoNum type="alphaLcPeriod"/>
              <a:tabLst>
                <a:tab pos="1214120" algn="l"/>
              </a:tabLst>
            </a:pPr>
            <a:r>
              <a:rPr sz="1900" spc="-5" dirty="0">
                <a:solidFill>
                  <a:srgbClr val="0000CC"/>
                </a:solidFill>
                <a:latin typeface="Times New Roman"/>
                <a:cs typeface="Times New Roman"/>
              </a:rPr>
              <a:t>Luxation of neighbouring tooth/ fractured</a:t>
            </a:r>
            <a:r>
              <a:rPr sz="1900" spc="60" dirty="0">
                <a:solidFill>
                  <a:srgbClr val="0000CC"/>
                </a:solidFill>
                <a:latin typeface="Times New Roman"/>
                <a:cs typeface="Times New Roman"/>
              </a:rPr>
              <a:t> </a:t>
            </a:r>
            <a:r>
              <a:rPr sz="1900" spc="-5" dirty="0">
                <a:solidFill>
                  <a:srgbClr val="0000CC"/>
                </a:solidFill>
                <a:latin typeface="Times New Roman"/>
                <a:cs typeface="Times New Roman"/>
              </a:rPr>
              <a:t>restoration</a:t>
            </a:r>
            <a:endParaRPr sz="1900">
              <a:latin typeface="Times New Roman"/>
              <a:cs typeface="Times New Roman"/>
            </a:endParaRPr>
          </a:p>
          <a:p>
            <a:pPr marL="1226820" lvl="1" indent="-299720">
              <a:lnSpc>
                <a:spcPts val="1970"/>
              </a:lnSpc>
              <a:buAutoNum type="alphaLcPeriod"/>
              <a:tabLst>
                <a:tab pos="1227455" algn="l"/>
              </a:tabLst>
            </a:pPr>
            <a:r>
              <a:rPr sz="1900" spc="-5" dirty="0">
                <a:solidFill>
                  <a:srgbClr val="0000CC"/>
                </a:solidFill>
                <a:latin typeface="Times New Roman"/>
                <a:cs typeface="Times New Roman"/>
              </a:rPr>
              <a:t>Soft tissue </a:t>
            </a:r>
            <a:r>
              <a:rPr sz="1900" dirty="0">
                <a:solidFill>
                  <a:srgbClr val="0000CC"/>
                </a:solidFill>
                <a:latin typeface="Times New Roman"/>
                <a:cs typeface="Times New Roman"/>
              </a:rPr>
              <a:t>injury </a:t>
            </a:r>
            <a:r>
              <a:rPr sz="1900" spc="-5" dirty="0">
                <a:solidFill>
                  <a:srgbClr val="0000CC"/>
                </a:solidFill>
                <a:latin typeface="Times New Roman"/>
                <a:cs typeface="Times New Roman"/>
              </a:rPr>
              <a:t>due to slipping of</a:t>
            </a:r>
            <a:r>
              <a:rPr sz="1900" spc="15" dirty="0">
                <a:solidFill>
                  <a:srgbClr val="0000CC"/>
                </a:solidFill>
                <a:latin typeface="Times New Roman"/>
                <a:cs typeface="Times New Roman"/>
              </a:rPr>
              <a:t> </a:t>
            </a:r>
            <a:r>
              <a:rPr sz="1900" spc="-5" dirty="0">
                <a:solidFill>
                  <a:srgbClr val="0000CC"/>
                </a:solidFill>
                <a:latin typeface="Times New Roman"/>
                <a:cs typeface="Times New Roman"/>
              </a:rPr>
              <a:t>elevator</a:t>
            </a:r>
            <a:endParaRPr sz="1900">
              <a:latin typeface="Times New Roman"/>
              <a:cs typeface="Times New Roman"/>
            </a:endParaRPr>
          </a:p>
          <a:p>
            <a:pPr marL="1213485" lvl="1" indent="-286385">
              <a:lnSpc>
                <a:spcPts val="1970"/>
              </a:lnSpc>
              <a:buAutoNum type="alphaLcPeriod"/>
              <a:tabLst>
                <a:tab pos="1214120" algn="l"/>
              </a:tabLst>
            </a:pPr>
            <a:r>
              <a:rPr sz="1900" dirty="0">
                <a:solidFill>
                  <a:srgbClr val="0000CC"/>
                </a:solidFill>
                <a:latin typeface="Times New Roman"/>
                <a:cs typeface="Times New Roman"/>
              </a:rPr>
              <a:t>Injury </a:t>
            </a:r>
            <a:r>
              <a:rPr sz="1900" spc="-5" dirty="0">
                <a:solidFill>
                  <a:srgbClr val="0000CC"/>
                </a:solidFill>
                <a:latin typeface="Times New Roman"/>
                <a:cs typeface="Times New Roman"/>
              </a:rPr>
              <a:t>to inferior alveolar neurovascular</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bundle</a:t>
            </a:r>
            <a:endParaRPr sz="1900">
              <a:latin typeface="Times New Roman"/>
              <a:cs typeface="Times New Roman"/>
            </a:endParaRPr>
          </a:p>
          <a:p>
            <a:pPr marL="1226820" lvl="1" indent="-299720">
              <a:lnSpc>
                <a:spcPts val="1970"/>
              </a:lnSpc>
              <a:buAutoNum type="alphaLcPeriod"/>
              <a:tabLst>
                <a:tab pos="1227455" algn="l"/>
              </a:tabLst>
            </a:pPr>
            <a:r>
              <a:rPr sz="1900" spc="-5" dirty="0">
                <a:solidFill>
                  <a:srgbClr val="0000CC"/>
                </a:solidFill>
                <a:latin typeface="Times New Roman"/>
                <a:cs typeface="Times New Roman"/>
              </a:rPr>
              <a:t>Fracture of mandible</a:t>
            </a:r>
            <a:endParaRPr sz="1900">
              <a:latin typeface="Times New Roman"/>
              <a:cs typeface="Times New Roman"/>
            </a:endParaRPr>
          </a:p>
          <a:p>
            <a:pPr marL="1213485" lvl="1" indent="-286385">
              <a:lnSpc>
                <a:spcPts val="1970"/>
              </a:lnSpc>
              <a:buAutoNum type="alphaLcPeriod"/>
              <a:tabLst>
                <a:tab pos="1214120" algn="l"/>
              </a:tabLst>
            </a:pPr>
            <a:r>
              <a:rPr sz="1900" spc="-5" dirty="0">
                <a:solidFill>
                  <a:srgbClr val="0000CC"/>
                </a:solidFill>
                <a:latin typeface="Times New Roman"/>
                <a:cs typeface="Times New Roman"/>
              </a:rPr>
              <a:t>Forcing tooth root into submandibular space or</a:t>
            </a:r>
            <a:r>
              <a:rPr sz="1900" spc="75" dirty="0">
                <a:solidFill>
                  <a:srgbClr val="0000CC"/>
                </a:solidFill>
                <a:latin typeface="Times New Roman"/>
                <a:cs typeface="Times New Roman"/>
              </a:rPr>
              <a:t> </a:t>
            </a:r>
            <a:r>
              <a:rPr sz="1900" spc="-5" dirty="0">
                <a:solidFill>
                  <a:srgbClr val="0000CC"/>
                </a:solidFill>
                <a:latin typeface="Times New Roman"/>
                <a:cs typeface="Times New Roman"/>
              </a:rPr>
              <a:t>inferior</a:t>
            </a:r>
            <a:endParaRPr sz="1900">
              <a:latin typeface="Times New Roman"/>
              <a:cs typeface="Times New Roman"/>
            </a:endParaRPr>
          </a:p>
          <a:p>
            <a:pPr marL="1217930">
              <a:lnSpc>
                <a:spcPts val="1970"/>
              </a:lnSpc>
            </a:pPr>
            <a:r>
              <a:rPr sz="1900" spc="-5" dirty="0">
                <a:solidFill>
                  <a:srgbClr val="0000CC"/>
                </a:solidFill>
                <a:latin typeface="Times New Roman"/>
                <a:cs typeface="Times New Roman"/>
              </a:rPr>
              <a:t>alveolar nerve</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canal</a:t>
            </a:r>
            <a:endParaRPr sz="1900">
              <a:latin typeface="Times New Roman"/>
              <a:cs typeface="Times New Roman"/>
            </a:endParaRPr>
          </a:p>
          <a:p>
            <a:pPr marL="1187450" lvl="1" indent="-260350">
              <a:lnSpc>
                <a:spcPts val="1970"/>
              </a:lnSpc>
              <a:buAutoNum type="alphaLcPeriod" startAt="6"/>
              <a:tabLst>
                <a:tab pos="1188085" algn="l"/>
              </a:tabLst>
            </a:pPr>
            <a:r>
              <a:rPr sz="1900" spc="-5" dirty="0">
                <a:solidFill>
                  <a:srgbClr val="0000CC"/>
                </a:solidFill>
                <a:latin typeface="Times New Roman"/>
                <a:cs typeface="Times New Roman"/>
              </a:rPr>
              <a:t>Breakage of</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instruments</a:t>
            </a:r>
            <a:endParaRPr sz="1900">
              <a:latin typeface="Times New Roman"/>
              <a:cs typeface="Times New Roman"/>
            </a:endParaRPr>
          </a:p>
          <a:p>
            <a:pPr marL="1161415" lvl="1" indent="-234315">
              <a:lnSpc>
                <a:spcPts val="2125"/>
              </a:lnSpc>
              <a:buAutoNum type="alphaLcPeriod" startAt="6"/>
              <a:tabLst>
                <a:tab pos="1162050" algn="l"/>
              </a:tabLst>
            </a:pPr>
            <a:r>
              <a:rPr sz="1900" spc="-5" dirty="0">
                <a:solidFill>
                  <a:srgbClr val="0000CC"/>
                </a:solidFill>
                <a:latin typeface="Times New Roman"/>
                <a:cs typeface="Times New Roman"/>
              </a:rPr>
              <a:t>TMJ Dislocation – careful</a:t>
            </a:r>
            <a:r>
              <a:rPr sz="1900" spc="20" dirty="0">
                <a:solidFill>
                  <a:srgbClr val="0000CC"/>
                </a:solidFill>
                <a:latin typeface="Times New Roman"/>
                <a:cs typeface="Times New Roman"/>
              </a:rPr>
              <a:t> </a:t>
            </a:r>
            <a:r>
              <a:rPr sz="1900" spc="-5" dirty="0">
                <a:solidFill>
                  <a:srgbClr val="0000CC"/>
                </a:solidFill>
                <a:latin typeface="Times New Roman"/>
                <a:cs typeface="Times New Roman"/>
              </a:rPr>
              <a:t>history</a:t>
            </a:r>
            <a:endParaRPr sz="1900">
              <a:latin typeface="Times New Roman"/>
              <a:cs typeface="Times New Roman"/>
            </a:endParaRPr>
          </a:p>
        </p:txBody>
      </p:sp>
      <p:sp>
        <p:nvSpPr>
          <p:cNvPr id="3" name="object 3"/>
          <p:cNvSpPr/>
          <p:nvPr/>
        </p:nvSpPr>
        <p:spPr>
          <a:xfrm>
            <a:off x="3001645" y="450850"/>
            <a:ext cx="2329942" cy="36588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741676" y="213359"/>
            <a:ext cx="2834640" cy="61112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9294" y="438657"/>
            <a:ext cx="4183379" cy="42227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FF00"/>
                </a:solidFill>
                <a:latin typeface="Times New Roman"/>
                <a:cs typeface="Times New Roman"/>
              </a:rPr>
              <a:t>Post-operative</a:t>
            </a:r>
            <a:r>
              <a:rPr sz="2600" b="1" spc="-80" dirty="0">
                <a:solidFill>
                  <a:srgbClr val="FFFF00"/>
                </a:solidFill>
                <a:latin typeface="Times New Roman"/>
                <a:cs typeface="Times New Roman"/>
              </a:rPr>
              <a:t> </a:t>
            </a:r>
            <a:r>
              <a:rPr sz="2600" b="1" dirty="0">
                <a:solidFill>
                  <a:srgbClr val="FFFF00"/>
                </a:solidFill>
                <a:latin typeface="Times New Roman"/>
                <a:cs typeface="Times New Roman"/>
              </a:rPr>
              <a:t>Complications</a:t>
            </a:r>
            <a:endParaRPr sz="2600">
              <a:latin typeface="Times New Roman"/>
              <a:cs typeface="Times New Roman"/>
            </a:endParaRPr>
          </a:p>
        </p:txBody>
      </p:sp>
      <p:sp>
        <p:nvSpPr>
          <p:cNvPr id="3" name="object 3"/>
          <p:cNvSpPr txBox="1"/>
          <p:nvPr/>
        </p:nvSpPr>
        <p:spPr>
          <a:xfrm>
            <a:off x="535940" y="855319"/>
            <a:ext cx="2954020" cy="5170170"/>
          </a:xfrm>
          <a:prstGeom prst="rect">
            <a:avLst/>
          </a:prstGeom>
        </p:spPr>
        <p:txBody>
          <a:bodyPr vert="horz" wrap="square" lIns="0" tIns="187960" rIns="0" bIns="0" rtlCol="0">
            <a:spAutoFit/>
          </a:bodyPr>
          <a:lstStyle/>
          <a:p>
            <a:pPr marL="287020" indent="-274320">
              <a:lnSpc>
                <a:spcPct val="100000"/>
              </a:lnSpc>
              <a:spcBef>
                <a:spcPts val="1480"/>
              </a:spcBef>
              <a:buClr>
                <a:srgbClr val="F3A346"/>
              </a:buClr>
              <a:buSzPct val="84615"/>
              <a:buFont typeface="Arial"/>
              <a:buChar char=""/>
              <a:tabLst>
                <a:tab pos="287020" algn="l"/>
              </a:tabLst>
            </a:pPr>
            <a:r>
              <a:rPr sz="2600" spc="-5" dirty="0">
                <a:solidFill>
                  <a:srgbClr val="0000CC"/>
                </a:solidFill>
                <a:latin typeface="Times New Roman"/>
                <a:cs typeface="Times New Roman"/>
              </a:rPr>
              <a:t>Immediate</a:t>
            </a:r>
            <a:endParaRPr sz="2600">
              <a:latin typeface="Times New Roman"/>
              <a:cs typeface="Times New Roman"/>
            </a:endParaRPr>
          </a:p>
          <a:p>
            <a:pPr marL="1117600" lvl="1" indent="-190500">
              <a:lnSpc>
                <a:spcPct val="100000"/>
              </a:lnSpc>
              <a:spcBef>
                <a:spcPts val="1380"/>
              </a:spcBef>
              <a:buChar char="-"/>
              <a:tabLst>
                <a:tab pos="1118235" algn="l"/>
              </a:tabLst>
            </a:pPr>
            <a:r>
              <a:rPr sz="2600" dirty="0">
                <a:solidFill>
                  <a:srgbClr val="0000CC"/>
                </a:solidFill>
                <a:latin typeface="Times New Roman"/>
                <a:cs typeface="Times New Roman"/>
              </a:rPr>
              <a:t>Hemorrhage</a:t>
            </a:r>
            <a:endParaRPr sz="2600">
              <a:latin typeface="Times New Roman"/>
              <a:cs typeface="Times New Roman"/>
            </a:endParaRPr>
          </a:p>
          <a:p>
            <a:pPr marL="1117600" lvl="1" indent="-190500">
              <a:lnSpc>
                <a:spcPct val="100000"/>
              </a:lnSpc>
              <a:spcBef>
                <a:spcPts val="1380"/>
              </a:spcBef>
              <a:buChar char="-"/>
              <a:tabLst>
                <a:tab pos="1118235" algn="l"/>
              </a:tabLst>
            </a:pPr>
            <a:r>
              <a:rPr sz="2600" dirty="0">
                <a:solidFill>
                  <a:srgbClr val="0000CC"/>
                </a:solidFill>
                <a:latin typeface="Times New Roman"/>
                <a:cs typeface="Times New Roman"/>
              </a:rPr>
              <a:t>Pain</a:t>
            </a:r>
            <a:endParaRPr sz="2600">
              <a:latin typeface="Times New Roman"/>
              <a:cs typeface="Times New Roman"/>
            </a:endParaRPr>
          </a:p>
          <a:p>
            <a:pPr marL="1117600" lvl="1" indent="-190500">
              <a:lnSpc>
                <a:spcPct val="100000"/>
              </a:lnSpc>
              <a:spcBef>
                <a:spcPts val="1380"/>
              </a:spcBef>
              <a:buChar char="-"/>
              <a:tabLst>
                <a:tab pos="1118235" algn="l"/>
              </a:tabLst>
            </a:pPr>
            <a:r>
              <a:rPr sz="2600" dirty="0">
                <a:solidFill>
                  <a:srgbClr val="0000CC"/>
                </a:solidFill>
                <a:latin typeface="Times New Roman"/>
                <a:cs typeface="Times New Roman"/>
              </a:rPr>
              <a:t>Edema</a:t>
            </a:r>
            <a:endParaRPr sz="2600">
              <a:latin typeface="Times New Roman"/>
              <a:cs typeface="Times New Roman"/>
            </a:endParaRPr>
          </a:p>
          <a:p>
            <a:pPr marL="1117600" lvl="1" indent="-190500">
              <a:lnSpc>
                <a:spcPct val="100000"/>
              </a:lnSpc>
              <a:spcBef>
                <a:spcPts val="1380"/>
              </a:spcBef>
              <a:buChar char="-"/>
              <a:tabLst>
                <a:tab pos="1118235" algn="l"/>
              </a:tabLst>
            </a:pPr>
            <a:r>
              <a:rPr sz="2600" dirty="0">
                <a:solidFill>
                  <a:srgbClr val="0000CC"/>
                </a:solidFill>
                <a:latin typeface="Times New Roman"/>
                <a:cs typeface="Times New Roman"/>
              </a:rPr>
              <a:t>Drug</a:t>
            </a:r>
            <a:r>
              <a:rPr sz="2600" spc="-70" dirty="0">
                <a:solidFill>
                  <a:srgbClr val="0000CC"/>
                </a:solidFill>
                <a:latin typeface="Times New Roman"/>
                <a:cs typeface="Times New Roman"/>
              </a:rPr>
              <a:t> </a:t>
            </a:r>
            <a:r>
              <a:rPr sz="2600" spc="-5" dirty="0">
                <a:solidFill>
                  <a:srgbClr val="0000CC"/>
                </a:solidFill>
                <a:latin typeface="Times New Roman"/>
                <a:cs typeface="Times New Roman"/>
              </a:rPr>
              <a:t>reaction</a:t>
            </a:r>
            <a:endParaRPr sz="2600">
              <a:latin typeface="Times New Roman"/>
              <a:cs typeface="Times New Roman"/>
            </a:endParaRPr>
          </a:p>
          <a:p>
            <a:pPr marL="287020" indent="-274320">
              <a:lnSpc>
                <a:spcPct val="100000"/>
              </a:lnSpc>
              <a:spcBef>
                <a:spcPts val="1385"/>
              </a:spcBef>
              <a:buClr>
                <a:srgbClr val="F3A346"/>
              </a:buClr>
              <a:buSzPct val="84615"/>
              <a:buFont typeface="Arial"/>
              <a:buChar char=""/>
              <a:tabLst>
                <a:tab pos="287020" algn="l"/>
              </a:tabLst>
            </a:pPr>
            <a:r>
              <a:rPr sz="2600" dirty="0">
                <a:solidFill>
                  <a:srgbClr val="0000CC"/>
                </a:solidFill>
                <a:latin typeface="Times New Roman"/>
                <a:cs typeface="Times New Roman"/>
              </a:rPr>
              <a:t>Delayed</a:t>
            </a:r>
            <a:endParaRPr sz="2600">
              <a:latin typeface="Times New Roman"/>
              <a:cs typeface="Times New Roman"/>
            </a:endParaRPr>
          </a:p>
          <a:p>
            <a:pPr marL="1099185" lvl="1" indent="-172085">
              <a:lnSpc>
                <a:spcPct val="100000"/>
              </a:lnSpc>
              <a:spcBef>
                <a:spcPts val="1380"/>
              </a:spcBef>
              <a:buChar char="-"/>
              <a:tabLst>
                <a:tab pos="1099820" algn="l"/>
              </a:tabLst>
            </a:pPr>
            <a:r>
              <a:rPr sz="2600" dirty="0">
                <a:solidFill>
                  <a:srgbClr val="0000CC"/>
                </a:solidFill>
                <a:latin typeface="Times New Roman"/>
                <a:cs typeface="Times New Roman"/>
              </a:rPr>
              <a:t>Alveolitis</a:t>
            </a:r>
            <a:endParaRPr sz="2600">
              <a:latin typeface="Times New Roman"/>
              <a:cs typeface="Times New Roman"/>
            </a:endParaRPr>
          </a:p>
          <a:p>
            <a:pPr marL="1117600" lvl="1" indent="-190500">
              <a:lnSpc>
                <a:spcPct val="100000"/>
              </a:lnSpc>
              <a:spcBef>
                <a:spcPts val="1380"/>
              </a:spcBef>
              <a:buChar char="-"/>
              <a:tabLst>
                <a:tab pos="1118235" algn="l"/>
              </a:tabLst>
            </a:pPr>
            <a:r>
              <a:rPr sz="2600" spc="-5" dirty="0">
                <a:solidFill>
                  <a:srgbClr val="0000CC"/>
                </a:solidFill>
                <a:latin typeface="Times New Roman"/>
                <a:cs typeface="Times New Roman"/>
              </a:rPr>
              <a:t>Infection</a:t>
            </a:r>
            <a:endParaRPr sz="2600">
              <a:latin typeface="Times New Roman"/>
              <a:cs typeface="Times New Roman"/>
            </a:endParaRPr>
          </a:p>
          <a:p>
            <a:pPr marL="1111250" lvl="1" indent="-184150">
              <a:lnSpc>
                <a:spcPct val="100000"/>
              </a:lnSpc>
              <a:spcBef>
                <a:spcPts val="1380"/>
              </a:spcBef>
              <a:buChar char="-"/>
              <a:tabLst>
                <a:tab pos="1111885" algn="l"/>
              </a:tabLst>
            </a:pPr>
            <a:r>
              <a:rPr sz="2600" spc="-20" dirty="0">
                <a:solidFill>
                  <a:srgbClr val="0000CC"/>
                </a:solidFill>
                <a:latin typeface="Times New Roman"/>
                <a:cs typeface="Times New Roman"/>
              </a:rPr>
              <a:t>Trismus</a:t>
            </a:r>
            <a:endParaRPr sz="2600">
              <a:latin typeface="Times New Roman"/>
              <a:cs typeface="Times New Roman"/>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19530"/>
            <a:ext cx="7901940" cy="4294505"/>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Use good </a:t>
            </a:r>
            <a:r>
              <a:rPr sz="2000" spc="-5" dirty="0">
                <a:solidFill>
                  <a:srgbClr val="0000CC"/>
                </a:solidFill>
                <a:latin typeface="Times New Roman"/>
                <a:cs typeface="Times New Roman"/>
              </a:rPr>
              <a:t>surgical </a:t>
            </a:r>
            <a:r>
              <a:rPr sz="2000" dirty="0">
                <a:solidFill>
                  <a:srgbClr val="0000CC"/>
                </a:solidFill>
                <a:latin typeface="Times New Roman"/>
                <a:cs typeface="Times New Roman"/>
              </a:rPr>
              <a:t>technique, </a:t>
            </a:r>
            <a:r>
              <a:rPr sz="2000" spc="-10" dirty="0">
                <a:solidFill>
                  <a:srgbClr val="0000CC"/>
                </a:solidFill>
                <a:latin typeface="Times New Roman"/>
                <a:cs typeface="Times New Roman"/>
              </a:rPr>
              <a:t>minimize </a:t>
            </a:r>
            <a:r>
              <a:rPr sz="2000" spc="-5" dirty="0">
                <a:solidFill>
                  <a:srgbClr val="0000CC"/>
                </a:solidFill>
                <a:latin typeface="Times New Roman"/>
                <a:cs typeface="Times New Roman"/>
              </a:rPr>
              <a:t>trauma, </a:t>
            </a:r>
            <a:r>
              <a:rPr sz="2000" dirty="0">
                <a:solidFill>
                  <a:srgbClr val="0000CC"/>
                </a:solidFill>
                <a:latin typeface="Times New Roman"/>
                <a:cs typeface="Times New Roman"/>
              </a:rPr>
              <a:t>avoid </a:t>
            </a:r>
            <a:r>
              <a:rPr sz="2000" spc="-5" dirty="0">
                <a:solidFill>
                  <a:srgbClr val="0000CC"/>
                </a:solidFill>
                <a:latin typeface="Times New Roman"/>
                <a:cs typeface="Times New Roman"/>
              </a:rPr>
              <a:t>tears </a:t>
            </a:r>
            <a:r>
              <a:rPr sz="2000" dirty="0">
                <a:solidFill>
                  <a:srgbClr val="0000CC"/>
                </a:solidFill>
                <a:latin typeface="Times New Roman"/>
                <a:cs typeface="Times New Roman"/>
              </a:rPr>
              <a:t>of</a:t>
            </a:r>
            <a:r>
              <a:rPr sz="2000" spc="-155" dirty="0">
                <a:solidFill>
                  <a:srgbClr val="0000CC"/>
                </a:solidFill>
                <a:latin typeface="Times New Roman"/>
                <a:cs typeface="Times New Roman"/>
              </a:rPr>
              <a:t> </a:t>
            </a:r>
            <a:r>
              <a:rPr sz="2000" dirty="0">
                <a:solidFill>
                  <a:srgbClr val="0000CC"/>
                </a:solidFill>
                <a:latin typeface="Times New Roman"/>
                <a:cs typeface="Times New Roman"/>
              </a:rPr>
              <a:t>flaps.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127000" indent="-274320">
              <a:lnSpc>
                <a:spcPct val="100000"/>
              </a:lnSpc>
              <a:buClr>
                <a:srgbClr val="F3A346"/>
              </a:buClr>
              <a:buSzPct val="85000"/>
              <a:buFont typeface="Arial"/>
              <a:buChar char=""/>
              <a:tabLst>
                <a:tab pos="349250" algn="l"/>
                <a:tab pos="349885" algn="l"/>
              </a:tabLst>
            </a:pPr>
            <a:r>
              <a:rPr sz="2000" dirty="0">
                <a:solidFill>
                  <a:srgbClr val="0000CC"/>
                </a:solidFill>
                <a:latin typeface="Times New Roman"/>
                <a:cs typeface="Times New Roman"/>
              </a:rPr>
              <a:t>Most </a:t>
            </a:r>
            <a:r>
              <a:rPr sz="2000" spc="-5" dirty="0">
                <a:solidFill>
                  <a:srgbClr val="0000CC"/>
                </a:solidFill>
                <a:latin typeface="Times New Roman"/>
                <a:cs typeface="Times New Roman"/>
              </a:rPr>
              <a:t>effective measure </a:t>
            </a:r>
            <a:r>
              <a:rPr sz="2000" dirty="0">
                <a:solidFill>
                  <a:srgbClr val="0000CC"/>
                </a:solidFill>
                <a:latin typeface="Times New Roman"/>
                <a:cs typeface="Times New Roman"/>
              </a:rPr>
              <a:t>to achieve </a:t>
            </a:r>
            <a:r>
              <a:rPr sz="2000" spc="-5" dirty="0">
                <a:solidFill>
                  <a:srgbClr val="0000CC"/>
                </a:solidFill>
                <a:latin typeface="Times New Roman"/>
                <a:cs typeface="Times New Roman"/>
              </a:rPr>
              <a:t>hemostatis </a:t>
            </a:r>
            <a:r>
              <a:rPr sz="2000" dirty="0">
                <a:solidFill>
                  <a:srgbClr val="0000CC"/>
                </a:solidFill>
                <a:latin typeface="Times New Roman"/>
                <a:cs typeface="Times New Roman"/>
              </a:rPr>
              <a:t>is via </a:t>
            </a:r>
            <a:r>
              <a:rPr sz="2000" spc="-5" dirty="0">
                <a:solidFill>
                  <a:srgbClr val="0000CC"/>
                </a:solidFill>
                <a:latin typeface="Times New Roman"/>
                <a:cs typeface="Times New Roman"/>
              </a:rPr>
              <a:t>moist </a:t>
            </a:r>
            <a:r>
              <a:rPr sz="2000" dirty="0">
                <a:solidFill>
                  <a:srgbClr val="0000CC"/>
                </a:solidFill>
                <a:latin typeface="Times New Roman"/>
                <a:cs typeface="Times New Roman"/>
              </a:rPr>
              <a:t>gauze</a:t>
            </a:r>
            <a:r>
              <a:rPr sz="2000" spc="-120" dirty="0">
                <a:solidFill>
                  <a:srgbClr val="0000CC"/>
                </a:solidFill>
                <a:latin typeface="Times New Roman"/>
                <a:cs typeface="Times New Roman"/>
              </a:rPr>
              <a:t> </a:t>
            </a:r>
            <a:r>
              <a:rPr sz="2000" dirty="0">
                <a:solidFill>
                  <a:srgbClr val="0000CC"/>
                </a:solidFill>
                <a:latin typeface="Times New Roman"/>
                <a:cs typeface="Times New Roman"/>
              </a:rPr>
              <a:t>pressure  over</a:t>
            </a:r>
            <a:r>
              <a:rPr sz="2000" spc="-50" dirty="0">
                <a:solidFill>
                  <a:srgbClr val="0000CC"/>
                </a:solidFill>
                <a:latin typeface="Times New Roman"/>
                <a:cs typeface="Times New Roman"/>
              </a:rPr>
              <a:t> </a:t>
            </a:r>
            <a:r>
              <a:rPr sz="2000" spc="5" dirty="0">
                <a:solidFill>
                  <a:srgbClr val="0000CC"/>
                </a:solidFill>
                <a:latin typeface="Times New Roman"/>
                <a:cs typeface="Times New Roman"/>
              </a:rPr>
              <a:t>wound.</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334010" indent="-321310">
              <a:lnSpc>
                <a:spcPct val="100000"/>
              </a:lnSpc>
              <a:buClr>
                <a:srgbClr val="F3A346"/>
              </a:buClr>
              <a:buSzPct val="85000"/>
              <a:buFont typeface="Arial"/>
              <a:buChar char=""/>
              <a:tabLst>
                <a:tab pos="334010" algn="l"/>
                <a:tab pos="334645" algn="l"/>
              </a:tabLst>
            </a:pPr>
            <a:r>
              <a:rPr sz="2000" dirty="0">
                <a:solidFill>
                  <a:srgbClr val="0000CC"/>
                </a:solidFill>
                <a:latin typeface="Times New Roman"/>
                <a:cs typeface="Times New Roman"/>
              </a:rPr>
              <a:t>Application of topical thrombin on Gelfoam into socket and</a:t>
            </a:r>
            <a:r>
              <a:rPr sz="2000" spc="-204" dirty="0">
                <a:solidFill>
                  <a:srgbClr val="0000CC"/>
                </a:solidFill>
                <a:latin typeface="Times New Roman"/>
                <a:cs typeface="Times New Roman"/>
              </a:rPr>
              <a:t> </a:t>
            </a:r>
            <a:r>
              <a:rPr sz="2000" dirty="0">
                <a:solidFill>
                  <a:srgbClr val="0000CC"/>
                </a:solidFill>
                <a:latin typeface="Times New Roman"/>
                <a:cs typeface="Times New Roman"/>
              </a:rPr>
              <a:t>oversuturing.</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100330" indent="-274320">
              <a:lnSpc>
                <a:spcPct val="100000"/>
              </a:lnSpc>
              <a:spcBef>
                <a:spcPts val="5"/>
              </a:spcBef>
              <a:buClr>
                <a:srgbClr val="F3A346"/>
              </a:buClr>
              <a:buSzPct val="85000"/>
              <a:buFont typeface="Arial"/>
              <a:buChar char=""/>
              <a:tabLst>
                <a:tab pos="349250" algn="l"/>
                <a:tab pos="349885" algn="l"/>
              </a:tabLst>
            </a:pPr>
            <a:r>
              <a:rPr sz="2000" dirty="0">
                <a:solidFill>
                  <a:srgbClr val="0000CC"/>
                </a:solidFill>
                <a:latin typeface="Times New Roman"/>
                <a:cs typeface="Times New Roman"/>
              </a:rPr>
              <a:t>Other </a:t>
            </a:r>
            <a:r>
              <a:rPr sz="2000" spc="-5" dirty="0">
                <a:solidFill>
                  <a:srgbClr val="0000CC"/>
                </a:solidFill>
                <a:latin typeface="Times New Roman"/>
                <a:cs typeface="Times New Roman"/>
              </a:rPr>
              <a:t>hemostatics: </a:t>
            </a:r>
            <a:r>
              <a:rPr sz="2000" dirty="0">
                <a:solidFill>
                  <a:srgbClr val="0000CC"/>
                </a:solidFill>
                <a:latin typeface="Times New Roman"/>
                <a:cs typeface="Times New Roman"/>
              </a:rPr>
              <a:t>oxidized cellulose (Oxycel or </a:t>
            </a:r>
            <a:r>
              <a:rPr sz="2000" spc="-5" dirty="0">
                <a:solidFill>
                  <a:srgbClr val="0000CC"/>
                </a:solidFill>
                <a:latin typeface="Times New Roman"/>
                <a:cs typeface="Times New Roman"/>
              </a:rPr>
              <a:t>Surgicel),</a:t>
            </a:r>
            <a:r>
              <a:rPr sz="2000" spc="-125" dirty="0">
                <a:solidFill>
                  <a:srgbClr val="0000CC"/>
                </a:solidFill>
                <a:latin typeface="Times New Roman"/>
                <a:cs typeface="Times New Roman"/>
              </a:rPr>
              <a:t> </a:t>
            </a:r>
            <a:r>
              <a:rPr sz="2000" spc="-5" dirty="0">
                <a:solidFill>
                  <a:srgbClr val="0000CC"/>
                </a:solidFill>
                <a:latin typeface="Times New Roman"/>
                <a:cs typeface="Times New Roman"/>
              </a:rPr>
              <a:t>microfibriller  </a:t>
            </a:r>
            <a:r>
              <a:rPr sz="2000" spc="-10" dirty="0">
                <a:solidFill>
                  <a:srgbClr val="0000CC"/>
                </a:solidFill>
                <a:latin typeface="Times New Roman"/>
                <a:cs typeface="Times New Roman"/>
              </a:rPr>
              <a:t>collagen(Avitene).</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Patients with acquired or congenital coagulopathy </a:t>
            </a:r>
            <a:r>
              <a:rPr sz="2000" spc="-10" dirty="0">
                <a:solidFill>
                  <a:srgbClr val="0000CC"/>
                </a:solidFill>
                <a:latin typeface="Times New Roman"/>
                <a:cs typeface="Times New Roman"/>
              </a:rPr>
              <a:t>may </a:t>
            </a:r>
            <a:r>
              <a:rPr sz="2000" dirty="0">
                <a:solidFill>
                  <a:srgbClr val="0000CC"/>
                </a:solidFill>
                <a:latin typeface="Times New Roman"/>
                <a:cs typeface="Times New Roman"/>
              </a:rPr>
              <a:t>need blood</a:t>
            </a:r>
            <a:r>
              <a:rPr sz="2000" spc="-175" dirty="0">
                <a:solidFill>
                  <a:srgbClr val="0000CC"/>
                </a:solidFill>
                <a:latin typeface="Times New Roman"/>
                <a:cs typeface="Times New Roman"/>
              </a:rPr>
              <a:t> </a:t>
            </a:r>
            <a:r>
              <a:rPr sz="2000" dirty="0">
                <a:solidFill>
                  <a:srgbClr val="0000CC"/>
                </a:solidFill>
                <a:latin typeface="Times New Roman"/>
                <a:cs typeface="Times New Roman"/>
              </a:rPr>
              <a:t>product</a:t>
            </a:r>
            <a:endParaRPr sz="2000">
              <a:latin typeface="Times New Roman"/>
              <a:cs typeface="Times New Roman"/>
            </a:endParaRPr>
          </a:p>
          <a:p>
            <a:pPr marL="286385">
              <a:lnSpc>
                <a:spcPct val="100000"/>
              </a:lnSpc>
            </a:pPr>
            <a:r>
              <a:rPr sz="2000" spc="-5" dirty="0">
                <a:solidFill>
                  <a:srgbClr val="0000CC"/>
                </a:solidFill>
                <a:latin typeface="Times New Roman"/>
                <a:cs typeface="Times New Roman"/>
              </a:rPr>
              <a:t>replacement.</a:t>
            </a:r>
            <a:endParaRPr sz="2000">
              <a:latin typeface="Times New Roman"/>
              <a:cs typeface="Times New Roman"/>
            </a:endParaRPr>
          </a:p>
        </p:txBody>
      </p:sp>
      <p:sp>
        <p:nvSpPr>
          <p:cNvPr id="3" name="object 3"/>
          <p:cNvSpPr/>
          <p:nvPr/>
        </p:nvSpPr>
        <p:spPr>
          <a:xfrm>
            <a:off x="3375025" y="731901"/>
            <a:ext cx="2087372" cy="3601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22676" y="487680"/>
            <a:ext cx="2581655"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17650"/>
            <a:ext cx="7887970" cy="4309745"/>
          </a:xfrm>
          <a:prstGeom prst="rect">
            <a:avLst/>
          </a:prstGeom>
        </p:spPr>
        <p:txBody>
          <a:bodyPr vert="horz" wrap="square" lIns="0" tIns="47625" rIns="0" bIns="0" rtlCol="0">
            <a:spAutoFit/>
          </a:bodyPr>
          <a:lstStyle/>
          <a:p>
            <a:pPr marL="287020" marR="31750" indent="-274320">
              <a:lnSpc>
                <a:spcPts val="2160"/>
              </a:lnSpc>
              <a:spcBef>
                <a:spcPts val="37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0.6-5% of </a:t>
            </a:r>
            <a:r>
              <a:rPr sz="2000" spc="-5" dirty="0">
                <a:solidFill>
                  <a:srgbClr val="0000CC"/>
                </a:solidFill>
                <a:latin typeface="Times New Roman"/>
                <a:cs typeface="Times New Roman"/>
              </a:rPr>
              <a:t>all the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surgeries </a:t>
            </a:r>
            <a:r>
              <a:rPr sz="2000" dirty="0">
                <a:solidFill>
                  <a:srgbClr val="0000CC"/>
                </a:solidFill>
                <a:latin typeface="Times New Roman"/>
                <a:cs typeface="Times New Roman"/>
              </a:rPr>
              <a:t>are involved with nerve </a:t>
            </a:r>
            <a:r>
              <a:rPr sz="2000" spc="-5" dirty="0">
                <a:solidFill>
                  <a:srgbClr val="0000CC"/>
                </a:solidFill>
                <a:latin typeface="Times New Roman"/>
                <a:cs typeface="Times New Roman"/>
              </a:rPr>
              <a:t>damages</a:t>
            </a:r>
            <a:r>
              <a:rPr sz="2000" spc="-185" dirty="0">
                <a:solidFill>
                  <a:srgbClr val="0000CC"/>
                </a:solidFill>
                <a:latin typeface="Times New Roman"/>
                <a:cs typeface="Times New Roman"/>
              </a:rPr>
              <a:t> </a:t>
            </a:r>
            <a:r>
              <a:rPr sz="2000" dirty="0">
                <a:solidFill>
                  <a:srgbClr val="0000CC"/>
                </a:solidFill>
                <a:latin typeface="Times New Roman"/>
                <a:cs typeface="Times New Roman"/>
              </a:rPr>
              <a:t>of  which 0.2% are</a:t>
            </a:r>
            <a:r>
              <a:rPr sz="2000" spc="-75" dirty="0">
                <a:solidFill>
                  <a:srgbClr val="0000CC"/>
                </a:solidFill>
                <a:latin typeface="Times New Roman"/>
                <a:cs typeface="Times New Roman"/>
              </a:rPr>
              <a:t> </a:t>
            </a:r>
            <a:r>
              <a:rPr sz="2000" dirty="0">
                <a:solidFill>
                  <a:srgbClr val="0000CC"/>
                </a:solidFill>
                <a:latin typeface="Times New Roman"/>
                <a:cs typeface="Times New Roman"/>
              </a:rPr>
              <a:t>irreversible</a:t>
            </a:r>
            <a:endParaRPr sz="2000">
              <a:latin typeface="Times New Roman"/>
              <a:cs typeface="Times New Roman"/>
            </a:endParaRPr>
          </a:p>
          <a:p>
            <a:pPr>
              <a:lnSpc>
                <a:spcPct val="100000"/>
              </a:lnSpc>
              <a:spcBef>
                <a:spcPts val="25"/>
              </a:spcBef>
              <a:buClr>
                <a:srgbClr val="F3A346"/>
              </a:buClr>
              <a:buFont typeface="Arial"/>
              <a:buChar char=""/>
            </a:pPr>
            <a:endParaRPr sz="2350">
              <a:latin typeface="Times New Roman"/>
              <a:cs typeface="Times New Roman"/>
            </a:endParaRPr>
          </a:p>
          <a:p>
            <a:pPr marL="286385" marR="2462530" indent="-286385">
              <a:lnSpc>
                <a:spcPct val="114999"/>
              </a:lnSpc>
              <a:spcBef>
                <a:spcPts val="5"/>
              </a:spcBef>
              <a:buClr>
                <a:srgbClr val="F3A346"/>
              </a:buClr>
              <a:buSzPct val="85000"/>
              <a:buFont typeface="Arial"/>
              <a:buChar char=""/>
              <a:tabLst>
                <a:tab pos="286385" algn="l"/>
                <a:tab pos="287020" algn="l"/>
                <a:tab pos="3425190" algn="l"/>
                <a:tab pos="3664585" algn="l"/>
                <a:tab pos="3700779" algn="l"/>
              </a:tabLst>
            </a:pPr>
            <a:r>
              <a:rPr sz="2000" dirty="0">
                <a:solidFill>
                  <a:srgbClr val="0000CC"/>
                </a:solidFill>
                <a:latin typeface="Times New Roman"/>
                <a:cs typeface="Times New Roman"/>
              </a:rPr>
              <a:t>IAN:</a:t>
            </a:r>
            <a:r>
              <a:rPr sz="2000" spc="484" dirty="0">
                <a:solidFill>
                  <a:srgbClr val="0000CC"/>
                </a:solidFill>
                <a:latin typeface="Times New Roman"/>
                <a:cs typeface="Times New Roman"/>
              </a:rPr>
              <a:t> </a:t>
            </a:r>
            <a:r>
              <a:rPr sz="2000" spc="-10" dirty="0">
                <a:solidFill>
                  <a:srgbClr val="0000CC"/>
                </a:solidFill>
                <a:latin typeface="Times New Roman"/>
                <a:cs typeface="Times New Roman"/>
              </a:rPr>
              <a:t>immediate</a:t>
            </a:r>
            <a:r>
              <a:rPr sz="2000" spc="25" dirty="0">
                <a:solidFill>
                  <a:srgbClr val="0000CC"/>
                </a:solidFill>
                <a:latin typeface="Times New Roman"/>
                <a:cs typeface="Times New Roman"/>
              </a:rPr>
              <a:t> </a:t>
            </a:r>
            <a:r>
              <a:rPr sz="2000" dirty="0">
                <a:solidFill>
                  <a:srgbClr val="0000CC"/>
                </a:solidFill>
                <a:latin typeface="Times New Roman"/>
                <a:cs typeface="Times New Roman"/>
              </a:rPr>
              <a:t>disturbance	-		4-5%</a:t>
            </a:r>
            <a:r>
              <a:rPr sz="2000" spc="-70" dirty="0">
                <a:solidFill>
                  <a:srgbClr val="0000CC"/>
                </a:solidFill>
                <a:latin typeface="Times New Roman"/>
                <a:cs typeface="Times New Roman"/>
              </a:rPr>
              <a:t> </a:t>
            </a:r>
            <a:r>
              <a:rPr sz="2000" spc="-5" dirty="0">
                <a:solidFill>
                  <a:srgbClr val="0000CC"/>
                </a:solidFill>
                <a:latin typeface="Times New Roman"/>
                <a:cs typeface="Times New Roman"/>
              </a:rPr>
              <a:t>(1.3-7.8%)  </a:t>
            </a:r>
            <a:r>
              <a:rPr sz="2000" dirty="0">
                <a:solidFill>
                  <a:srgbClr val="0000CC"/>
                </a:solidFill>
                <a:latin typeface="Times New Roman"/>
                <a:cs typeface="Times New Roman"/>
              </a:rPr>
              <a:t>permanent</a:t>
            </a:r>
            <a:r>
              <a:rPr sz="2000" spc="-35" dirty="0">
                <a:solidFill>
                  <a:srgbClr val="0000CC"/>
                </a:solidFill>
                <a:latin typeface="Times New Roman"/>
                <a:cs typeface="Times New Roman"/>
              </a:rPr>
              <a:t> </a:t>
            </a:r>
            <a:r>
              <a:rPr sz="2000" dirty="0">
                <a:solidFill>
                  <a:srgbClr val="0000CC"/>
                </a:solidFill>
                <a:latin typeface="Times New Roman"/>
                <a:cs typeface="Times New Roman"/>
              </a:rPr>
              <a:t>disturbances</a:t>
            </a:r>
            <a:r>
              <a:rPr sz="2000" spc="-40" dirty="0">
                <a:solidFill>
                  <a:srgbClr val="0000CC"/>
                </a:solidFill>
                <a:latin typeface="Times New Roman"/>
                <a:cs typeface="Times New Roman"/>
              </a:rPr>
              <a:t> </a:t>
            </a:r>
            <a:r>
              <a:rPr sz="2000" dirty="0">
                <a:solidFill>
                  <a:srgbClr val="0000CC"/>
                </a:solidFill>
                <a:latin typeface="Times New Roman"/>
                <a:cs typeface="Times New Roman"/>
              </a:rPr>
              <a:t>-	&lt;1%</a:t>
            </a:r>
            <a:r>
              <a:rPr sz="2000" spc="-35" dirty="0">
                <a:solidFill>
                  <a:srgbClr val="0000CC"/>
                </a:solidFill>
                <a:latin typeface="Times New Roman"/>
                <a:cs typeface="Times New Roman"/>
              </a:rPr>
              <a:t> </a:t>
            </a:r>
            <a:r>
              <a:rPr sz="2000" dirty="0">
                <a:solidFill>
                  <a:srgbClr val="0000CC"/>
                </a:solidFill>
                <a:latin typeface="Times New Roman"/>
                <a:cs typeface="Times New Roman"/>
              </a:rPr>
              <a:t>(0-2.2%)</a:t>
            </a:r>
            <a:endParaRPr sz="2000">
              <a:latin typeface="Times New Roman"/>
              <a:cs typeface="Times New Roman"/>
            </a:endParaRPr>
          </a:p>
          <a:p>
            <a:pPr>
              <a:lnSpc>
                <a:spcPct val="100000"/>
              </a:lnSpc>
              <a:spcBef>
                <a:spcPts val="45"/>
              </a:spcBef>
              <a:buClr>
                <a:srgbClr val="F3A346"/>
              </a:buClr>
              <a:buFont typeface="Arial"/>
              <a:buChar char=""/>
            </a:pPr>
            <a:endParaRPr sz="215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 pos="1518285" algn="l"/>
                <a:tab pos="2715260" algn="l"/>
                <a:tab pos="2926715" algn="l"/>
              </a:tabLst>
            </a:pPr>
            <a:r>
              <a:rPr sz="2000" dirty="0">
                <a:solidFill>
                  <a:srgbClr val="0000CC"/>
                </a:solidFill>
                <a:latin typeface="Times New Roman"/>
                <a:cs typeface="Times New Roman"/>
              </a:rPr>
              <a:t>Lingual</a:t>
            </a:r>
            <a:r>
              <a:rPr sz="2000" spc="-45" dirty="0">
                <a:solidFill>
                  <a:srgbClr val="0000CC"/>
                </a:solidFill>
                <a:latin typeface="Times New Roman"/>
                <a:cs typeface="Times New Roman"/>
              </a:rPr>
              <a:t> </a:t>
            </a:r>
            <a:r>
              <a:rPr sz="2000" dirty="0">
                <a:solidFill>
                  <a:srgbClr val="0000CC"/>
                </a:solidFill>
                <a:latin typeface="Times New Roman"/>
                <a:cs typeface="Times New Roman"/>
              </a:rPr>
              <a:t>N:	</a:t>
            </a:r>
            <a:r>
              <a:rPr sz="2000" spc="-10" dirty="0">
                <a:solidFill>
                  <a:srgbClr val="0000CC"/>
                </a:solidFill>
                <a:latin typeface="Times New Roman"/>
                <a:cs typeface="Times New Roman"/>
              </a:rPr>
              <a:t>immediate	</a:t>
            </a:r>
            <a:r>
              <a:rPr sz="2000" dirty="0">
                <a:solidFill>
                  <a:srgbClr val="0000CC"/>
                </a:solidFill>
                <a:latin typeface="Times New Roman"/>
                <a:cs typeface="Times New Roman"/>
              </a:rPr>
              <a:t>-	0.2-22%</a:t>
            </a:r>
            <a:endParaRPr sz="2000">
              <a:latin typeface="Times New Roman"/>
              <a:cs typeface="Times New Roman"/>
            </a:endParaRPr>
          </a:p>
          <a:p>
            <a:pPr marL="1496695">
              <a:lnSpc>
                <a:spcPct val="100000"/>
              </a:lnSpc>
              <a:spcBef>
                <a:spcPts val="365"/>
              </a:spcBef>
            </a:pPr>
            <a:r>
              <a:rPr sz="2000" dirty="0">
                <a:solidFill>
                  <a:srgbClr val="0000CC"/>
                </a:solidFill>
                <a:latin typeface="Times New Roman"/>
                <a:cs typeface="Times New Roman"/>
              </a:rPr>
              <a:t>permanent -</a:t>
            </a:r>
            <a:r>
              <a:rPr sz="2000" spc="470" dirty="0">
                <a:solidFill>
                  <a:srgbClr val="0000CC"/>
                </a:solidFill>
                <a:latin typeface="Times New Roman"/>
                <a:cs typeface="Times New Roman"/>
              </a:rPr>
              <a:t> </a:t>
            </a:r>
            <a:r>
              <a:rPr sz="2000" dirty="0">
                <a:solidFill>
                  <a:srgbClr val="0000CC"/>
                </a:solidFill>
                <a:latin typeface="Times New Roman"/>
                <a:cs typeface="Times New Roman"/>
              </a:rPr>
              <a:t>0-2%</a:t>
            </a:r>
            <a:endParaRPr sz="2000">
              <a:latin typeface="Times New Roman"/>
              <a:cs typeface="Times New Roman"/>
            </a:endParaRPr>
          </a:p>
          <a:p>
            <a:pPr>
              <a:lnSpc>
                <a:spcPct val="100000"/>
              </a:lnSpc>
              <a:spcBef>
                <a:spcPts val="55"/>
              </a:spcBef>
            </a:pPr>
            <a:endParaRPr sz="2900">
              <a:latin typeface="Times New Roman"/>
              <a:cs typeface="Times New Roman"/>
            </a:endParaRPr>
          </a:p>
          <a:p>
            <a:pPr marL="287020" marR="5080" indent="-274320">
              <a:lnSpc>
                <a:spcPts val="2160"/>
              </a:lnSpc>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96% </a:t>
            </a:r>
            <a:r>
              <a:rPr sz="2000" dirty="0">
                <a:solidFill>
                  <a:srgbClr val="0000CC"/>
                </a:solidFill>
                <a:latin typeface="Times New Roman"/>
                <a:cs typeface="Times New Roman"/>
              </a:rPr>
              <a:t>IAN injuries show spontaneous recovery within 9 </a:t>
            </a:r>
            <a:r>
              <a:rPr sz="2000" spc="-5" dirty="0">
                <a:solidFill>
                  <a:srgbClr val="0000CC"/>
                </a:solidFill>
                <a:latin typeface="Times New Roman"/>
                <a:cs typeface="Times New Roman"/>
              </a:rPr>
              <a:t>months, better</a:t>
            </a:r>
            <a:r>
              <a:rPr sz="2000" spc="-180" dirty="0">
                <a:solidFill>
                  <a:srgbClr val="0000CC"/>
                </a:solidFill>
                <a:latin typeface="Times New Roman"/>
                <a:cs typeface="Times New Roman"/>
              </a:rPr>
              <a:t> </a:t>
            </a:r>
            <a:r>
              <a:rPr sz="2000" dirty="0">
                <a:solidFill>
                  <a:srgbClr val="0000CC"/>
                </a:solidFill>
                <a:latin typeface="Times New Roman"/>
                <a:cs typeface="Times New Roman"/>
              </a:rPr>
              <a:t>than  lingual nerve which is about</a:t>
            </a:r>
            <a:r>
              <a:rPr sz="2000" spc="-120" dirty="0">
                <a:solidFill>
                  <a:srgbClr val="0000CC"/>
                </a:solidFill>
                <a:latin typeface="Times New Roman"/>
                <a:cs typeface="Times New Roman"/>
              </a:rPr>
              <a:t> </a:t>
            </a:r>
            <a:r>
              <a:rPr sz="2000" spc="5" dirty="0">
                <a:solidFill>
                  <a:srgbClr val="0000CC"/>
                </a:solidFill>
                <a:latin typeface="Times New Roman"/>
                <a:cs typeface="Times New Roman"/>
              </a:rPr>
              <a:t>87%</a:t>
            </a:r>
            <a:endParaRPr sz="2000">
              <a:latin typeface="Times New Roman"/>
              <a:cs typeface="Times New Roman"/>
            </a:endParaRPr>
          </a:p>
          <a:p>
            <a:pPr>
              <a:lnSpc>
                <a:spcPct val="100000"/>
              </a:lnSpc>
              <a:spcBef>
                <a:spcPts val="45"/>
              </a:spcBef>
              <a:buClr>
                <a:srgbClr val="F3A346"/>
              </a:buClr>
              <a:buFont typeface="Arial"/>
              <a:buChar char=""/>
            </a:pPr>
            <a:endParaRPr sz="265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Beyond 2yrs recovery is</a:t>
            </a:r>
            <a:r>
              <a:rPr sz="2000" spc="-90" dirty="0">
                <a:solidFill>
                  <a:srgbClr val="0000CC"/>
                </a:solidFill>
                <a:latin typeface="Times New Roman"/>
                <a:cs typeface="Times New Roman"/>
              </a:rPr>
              <a:t> </a:t>
            </a:r>
            <a:r>
              <a:rPr sz="2000" dirty="0">
                <a:solidFill>
                  <a:srgbClr val="0000CC"/>
                </a:solidFill>
                <a:latin typeface="Times New Roman"/>
                <a:cs typeface="Times New Roman"/>
              </a:rPr>
              <a:t>unlikely</a:t>
            </a:r>
            <a:endParaRPr sz="2000">
              <a:latin typeface="Times New Roman"/>
              <a:cs typeface="Times New Roman"/>
            </a:endParaRPr>
          </a:p>
        </p:txBody>
      </p:sp>
      <p:sp>
        <p:nvSpPr>
          <p:cNvPr id="3" name="object 3"/>
          <p:cNvSpPr/>
          <p:nvPr/>
        </p:nvSpPr>
        <p:spPr>
          <a:xfrm>
            <a:off x="2991230" y="954277"/>
            <a:ext cx="3231007" cy="2849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741676" y="716280"/>
            <a:ext cx="3727704"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0196" y="3196208"/>
            <a:ext cx="961390" cy="316230"/>
          </a:xfrm>
          <a:custGeom>
            <a:avLst/>
            <a:gdLst/>
            <a:ahLst/>
            <a:cxnLst/>
            <a:rect l="l" t="t" r="r" b="b"/>
            <a:pathLst>
              <a:path w="961389" h="316229">
                <a:moveTo>
                  <a:pt x="635113" y="63880"/>
                </a:moveTo>
                <a:lnTo>
                  <a:pt x="542899" y="63880"/>
                </a:lnTo>
                <a:lnTo>
                  <a:pt x="747636" y="315849"/>
                </a:lnTo>
                <a:lnTo>
                  <a:pt x="755256" y="315849"/>
                </a:lnTo>
                <a:lnTo>
                  <a:pt x="755256" y="194055"/>
                </a:lnTo>
                <a:lnTo>
                  <a:pt x="738619" y="194055"/>
                </a:lnTo>
                <a:lnTo>
                  <a:pt x="635113" y="63880"/>
                </a:lnTo>
                <a:close/>
              </a:path>
              <a:path w="961389" h="316229">
                <a:moveTo>
                  <a:pt x="325729" y="0"/>
                </a:moveTo>
                <a:lnTo>
                  <a:pt x="321487" y="0"/>
                </a:lnTo>
                <a:lnTo>
                  <a:pt x="213220" y="241553"/>
                </a:lnTo>
                <a:lnTo>
                  <a:pt x="205821" y="257413"/>
                </a:lnTo>
                <a:lnTo>
                  <a:pt x="181714" y="292252"/>
                </a:lnTo>
                <a:lnTo>
                  <a:pt x="160528" y="300736"/>
                </a:lnTo>
                <a:lnTo>
                  <a:pt x="160528" y="308990"/>
                </a:lnTo>
                <a:lnTo>
                  <a:pt x="261213" y="308990"/>
                </a:lnTo>
                <a:lnTo>
                  <a:pt x="261213" y="300736"/>
                </a:lnTo>
                <a:lnTo>
                  <a:pt x="250485" y="299759"/>
                </a:lnTo>
                <a:lnTo>
                  <a:pt x="241961" y="298545"/>
                </a:lnTo>
                <a:lnTo>
                  <a:pt x="235640" y="297092"/>
                </a:lnTo>
                <a:lnTo>
                  <a:pt x="231520" y="295401"/>
                </a:lnTo>
                <a:lnTo>
                  <a:pt x="224675" y="291338"/>
                </a:lnTo>
                <a:lnTo>
                  <a:pt x="221259" y="285114"/>
                </a:lnTo>
                <a:lnTo>
                  <a:pt x="221259" y="270255"/>
                </a:lnTo>
                <a:lnTo>
                  <a:pt x="223342" y="262127"/>
                </a:lnTo>
                <a:lnTo>
                  <a:pt x="227507" y="252349"/>
                </a:lnTo>
                <a:lnTo>
                  <a:pt x="240233" y="222757"/>
                </a:lnTo>
                <a:lnTo>
                  <a:pt x="423674" y="222757"/>
                </a:lnTo>
                <a:lnTo>
                  <a:pt x="416415" y="206248"/>
                </a:lnTo>
                <a:lnTo>
                  <a:pt x="248043" y="206248"/>
                </a:lnTo>
                <a:lnTo>
                  <a:pt x="294474" y="102107"/>
                </a:lnTo>
                <a:lnTo>
                  <a:pt x="370625" y="102107"/>
                </a:lnTo>
                <a:lnTo>
                  <a:pt x="325729" y="0"/>
                </a:lnTo>
                <a:close/>
              </a:path>
              <a:path w="961389" h="316229">
                <a:moveTo>
                  <a:pt x="589267" y="300736"/>
                </a:moveTo>
                <a:lnTo>
                  <a:pt x="335559" y="300736"/>
                </a:lnTo>
                <a:lnTo>
                  <a:pt x="335559" y="308990"/>
                </a:lnTo>
                <a:lnTo>
                  <a:pt x="589267" y="308990"/>
                </a:lnTo>
                <a:lnTo>
                  <a:pt x="589267" y="300736"/>
                </a:lnTo>
                <a:close/>
              </a:path>
              <a:path w="961389" h="316229">
                <a:moveTo>
                  <a:pt x="423674" y="222757"/>
                </a:moveTo>
                <a:lnTo>
                  <a:pt x="347167" y="222757"/>
                </a:lnTo>
                <a:lnTo>
                  <a:pt x="367398" y="270382"/>
                </a:lnTo>
                <a:lnTo>
                  <a:pt x="369633" y="275970"/>
                </a:lnTo>
                <a:lnTo>
                  <a:pt x="369938" y="277240"/>
                </a:lnTo>
                <a:lnTo>
                  <a:pt x="370827" y="280162"/>
                </a:lnTo>
                <a:lnTo>
                  <a:pt x="371271" y="282828"/>
                </a:lnTo>
                <a:lnTo>
                  <a:pt x="371271" y="290067"/>
                </a:lnTo>
                <a:lnTo>
                  <a:pt x="369633" y="293496"/>
                </a:lnTo>
                <a:lnTo>
                  <a:pt x="361594" y="299085"/>
                </a:lnTo>
                <a:lnTo>
                  <a:pt x="353339" y="300736"/>
                </a:lnTo>
                <a:lnTo>
                  <a:pt x="481990" y="300736"/>
                </a:lnTo>
                <a:lnTo>
                  <a:pt x="449127" y="277034"/>
                </a:lnTo>
                <a:lnTo>
                  <a:pt x="434898" y="248285"/>
                </a:lnTo>
                <a:lnTo>
                  <a:pt x="423674" y="222757"/>
                </a:lnTo>
                <a:close/>
              </a:path>
              <a:path w="961389" h="316229">
                <a:moveTo>
                  <a:pt x="589267" y="6223"/>
                </a:moveTo>
                <a:lnTo>
                  <a:pt x="481952" y="6223"/>
                </a:lnTo>
                <a:lnTo>
                  <a:pt x="481952" y="14477"/>
                </a:lnTo>
                <a:lnTo>
                  <a:pt x="491172" y="14858"/>
                </a:lnTo>
                <a:lnTo>
                  <a:pt x="498246" y="16255"/>
                </a:lnTo>
                <a:lnTo>
                  <a:pt x="508063" y="21336"/>
                </a:lnTo>
                <a:lnTo>
                  <a:pt x="513727" y="26542"/>
                </a:lnTo>
                <a:lnTo>
                  <a:pt x="520128" y="34670"/>
                </a:lnTo>
                <a:lnTo>
                  <a:pt x="526592" y="42671"/>
                </a:lnTo>
                <a:lnTo>
                  <a:pt x="526531" y="257413"/>
                </a:lnTo>
                <a:lnTo>
                  <a:pt x="510922" y="294878"/>
                </a:lnTo>
                <a:lnTo>
                  <a:pt x="481990" y="300736"/>
                </a:lnTo>
                <a:lnTo>
                  <a:pt x="582155" y="300736"/>
                </a:lnTo>
                <a:lnTo>
                  <a:pt x="545882" y="278177"/>
                </a:lnTo>
                <a:lnTo>
                  <a:pt x="542899" y="63880"/>
                </a:lnTo>
                <a:lnTo>
                  <a:pt x="635113" y="63880"/>
                </a:lnTo>
                <a:lnTo>
                  <a:pt x="589267" y="6223"/>
                </a:lnTo>
                <a:close/>
              </a:path>
              <a:path w="961389" h="316229">
                <a:moveTo>
                  <a:pt x="370625" y="102107"/>
                </a:moveTo>
                <a:lnTo>
                  <a:pt x="294474" y="102107"/>
                </a:lnTo>
                <a:lnTo>
                  <a:pt x="339572" y="206248"/>
                </a:lnTo>
                <a:lnTo>
                  <a:pt x="416415" y="206248"/>
                </a:lnTo>
                <a:lnTo>
                  <a:pt x="370625" y="102107"/>
                </a:lnTo>
                <a:close/>
              </a:path>
              <a:path w="961389" h="316229">
                <a:moveTo>
                  <a:pt x="794880" y="6223"/>
                </a:moveTo>
                <a:lnTo>
                  <a:pt x="694931" y="6223"/>
                </a:lnTo>
                <a:lnTo>
                  <a:pt x="694931" y="14477"/>
                </a:lnTo>
                <a:lnTo>
                  <a:pt x="706619" y="15120"/>
                </a:lnTo>
                <a:lnTo>
                  <a:pt x="716521" y="17430"/>
                </a:lnTo>
                <a:lnTo>
                  <a:pt x="738141" y="51357"/>
                </a:lnTo>
                <a:lnTo>
                  <a:pt x="738619" y="63880"/>
                </a:lnTo>
                <a:lnTo>
                  <a:pt x="738619" y="194055"/>
                </a:lnTo>
                <a:lnTo>
                  <a:pt x="755256" y="194055"/>
                </a:lnTo>
                <a:lnTo>
                  <a:pt x="755256" y="63880"/>
                </a:lnTo>
                <a:lnTo>
                  <a:pt x="755474" y="53925"/>
                </a:lnTo>
                <a:lnTo>
                  <a:pt x="773216" y="19050"/>
                </a:lnTo>
                <a:lnTo>
                  <a:pt x="794880" y="14477"/>
                </a:lnTo>
                <a:lnTo>
                  <a:pt x="794880" y="6223"/>
                </a:lnTo>
                <a:close/>
              </a:path>
              <a:path w="961389" h="316229">
                <a:moveTo>
                  <a:pt x="961377" y="300736"/>
                </a:moveTo>
                <a:lnTo>
                  <a:pt x="803135" y="300736"/>
                </a:lnTo>
                <a:lnTo>
                  <a:pt x="803135" y="308990"/>
                </a:lnTo>
                <a:lnTo>
                  <a:pt x="961377" y="308990"/>
                </a:lnTo>
                <a:lnTo>
                  <a:pt x="961377" y="300736"/>
                </a:lnTo>
                <a:close/>
              </a:path>
              <a:path w="961389" h="316229">
                <a:moveTo>
                  <a:pt x="942581" y="14477"/>
                </a:moveTo>
                <a:lnTo>
                  <a:pt x="821677" y="14477"/>
                </a:lnTo>
                <a:lnTo>
                  <a:pt x="828408" y="16001"/>
                </a:lnTo>
                <a:lnTo>
                  <a:pt x="833361" y="18923"/>
                </a:lnTo>
                <a:lnTo>
                  <a:pt x="845807" y="58038"/>
                </a:lnTo>
                <a:lnTo>
                  <a:pt x="845807" y="257175"/>
                </a:lnTo>
                <a:lnTo>
                  <a:pt x="834377" y="296037"/>
                </a:lnTo>
                <a:lnTo>
                  <a:pt x="829043" y="299212"/>
                </a:lnTo>
                <a:lnTo>
                  <a:pt x="821931" y="300736"/>
                </a:lnTo>
                <a:lnTo>
                  <a:pt x="942835" y="300736"/>
                </a:lnTo>
                <a:lnTo>
                  <a:pt x="936104" y="299338"/>
                </a:lnTo>
                <a:lnTo>
                  <a:pt x="926198" y="293496"/>
                </a:lnTo>
                <a:lnTo>
                  <a:pt x="918578" y="257175"/>
                </a:lnTo>
                <a:lnTo>
                  <a:pt x="918578" y="58038"/>
                </a:lnTo>
                <a:lnTo>
                  <a:pt x="935469" y="16128"/>
                </a:lnTo>
                <a:lnTo>
                  <a:pt x="942581" y="14477"/>
                </a:lnTo>
                <a:close/>
              </a:path>
              <a:path w="961389" h="316229">
                <a:moveTo>
                  <a:pt x="961377" y="6223"/>
                </a:moveTo>
                <a:lnTo>
                  <a:pt x="803135" y="6223"/>
                </a:lnTo>
                <a:lnTo>
                  <a:pt x="803135" y="14477"/>
                </a:lnTo>
                <a:lnTo>
                  <a:pt x="961377" y="14477"/>
                </a:lnTo>
                <a:lnTo>
                  <a:pt x="961377" y="6223"/>
                </a:lnTo>
                <a:close/>
              </a:path>
              <a:path w="961389" h="316229">
                <a:moveTo>
                  <a:pt x="158280" y="300736"/>
                </a:moveTo>
                <a:lnTo>
                  <a:pt x="0" y="300736"/>
                </a:lnTo>
                <a:lnTo>
                  <a:pt x="0" y="308990"/>
                </a:lnTo>
                <a:lnTo>
                  <a:pt x="158280" y="308990"/>
                </a:lnTo>
                <a:lnTo>
                  <a:pt x="158280" y="300736"/>
                </a:lnTo>
                <a:close/>
              </a:path>
              <a:path w="961389" h="316229">
                <a:moveTo>
                  <a:pt x="139445" y="14477"/>
                </a:moveTo>
                <a:lnTo>
                  <a:pt x="18529" y="14477"/>
                </a:lnTo>
                <a:lnTo>
                  <a:pt x="25260" y="16001"/>
                </a:lnTo>
                <a:lnTo>
                  <a:pt x="35229" y="21843"/>
                </a:lnTo>
                <a:lnTo>
                  <a:pt x="42633" y="58038"/>
                </a:lnTo>
                <a:lnTo>
                  <a:pt x="42633" y="257175"/>
                </a:lnTo>
                <a:lnTo>
                  <a:pt x="31254" y="296037"/>
                </a:lnTo>
                <a:lnTo>
                  <a:pt x="25895" y="299212"/>
                </a:lnTo>
                <a:lnTo>
                  <a:pt x="18821" y="300736"/>
                </a:lnTo>
                <a:lnTo>
                  <a:pt x="139750" y="300736"/>
                </a:lnTo>
                <a:lnTo>
                  <a:pt x="133007" y="299338"/>
                </a:lnTo>
                <a:lnTo>
                  <a:pt x="123037" y="293496"/>
                </a:lnTo>
                <a:lnTo>
                  <a:pt x="115417" y="257175"/>
                </a:lnTo>
                <a:lnTo>
                  <a:pt x="115417" y="58038"/>
                </a:lnTo>
                <a:lnTo>
                  <a:pt x="127025" y="19176"/>
                </a:lnTo>
                <a:lnTo>
                  <a:pt x="132384" y="16128"/>
                </a:lnTo>
                <a:lnTo>
                  <a:pt x="139445" y="14477"/>
                </a:lnTo>
                <a:close/>
              </a:path>
              <a:path w="961389" h="316229">
                <a:moveTo>
                  <a:pt x="158280" y="6223"/>
                </a:moveTo>
                <a:lnTo>
                  <a:pt x="0" y="6223"/>
                </a:lnTo>
                <a:lnTo>
                  <a:pt x="0" y="14477"/>
                </a:lnTo>
                <a:lnTo>
                  <a:pt x="158280" y="14477"/>
                </a:lnTo>
                <a:lnTo>
                  <a:pt x="158280" y="6223"/>
                </a:lnTo>
                <a:close/>
              </a:path>
            </a:pathLst>
          </a:custGeom>
          <a:solidFill>
            <a:srgbClr val="FFFF00"/>
          </a:solidFill>
        </p:spPr>
        <p:txBody>
          <a:bodyPr wrap="square" lIns="0" tIns="0" rIns="0" bIns="0" rtlCol="0"/>
          <a:lstStyle/>
          <a:p>
            <a:endParaRPr/>
          </a:p>
        </p:txBody>
      </p:sp>
      <p:sp>
        <p:nvSpPr>
          <p:cNvPr id="3" name="object 3"/>
          <p:cNvSpPr/>
          <p:nvPr/>
        </p:nvSpPr>
        <p:spPr>
          <a:xfrm>
            <a:off x="958240" y="3298316"/>
            <a:ext cx="92075" cy="104139"/>
          </a:xfrm>
          <a:custGeom>
            <a:avLst/>
            <a:gdLst/>
            <a:ahLst/>
            <a:cxnLst/>
            <a:rect l="l" t="t" r="r" b="b"/>
            <a:pathLst>
              <a:path w="92075" h="104139">
                <a:moveTo>
                  <a:pt x="46431" y="0"/>
                </a:moveTo>
                <a:lnTo>
                  <a:pt x="0" y="104140"/>
                </a:lnTo>
                <a:lnTo>
                  <a:pt x="91528" y="104140"/>
                </a:lnTo>
                <a:lnTo>
                  <a:pt x="46431" y="0"/>
                </a:lnTo>
                <a:close/>
              </a:path>
            </a:pathLst>
          </a:custGeom>
          <a:ln w="3175">
            <a:solidFill>
              <a:srgbClr val="3A431F"/>
            </a:solidFill>
          </a:ln>
        </p:spPr>
        <p:txBody>
          <a:bodyPr wrap="square" lIns="0" tIns="0" rIns="0" bIns="0" rtlCol="0"/>
          <a:lstStyle/>
          <a:p>
            <a:endParaRPr/>
          </a:p>
        </p:txBody>
      </p:sp>
      <p:sp>
        <p:nvSpPr>
          <p:cNvPr id="4" name="object 4"/>
          <p:cNvSpPr/>
          <p:nvPr/>
        </p:nvSpPr>
        <p:spPr>
          <a:xfrm>
            <a:off x="1513332" y="3202432"/>
            <a:ext cx="158750" cy="302895"/>
          </a:xfrm>
          <a:custGeom>
            <a:avLst/>
            <a:gdLst/>
            <a:ahLst/>
            <a:cxnLst/>
            <a:rect l="l" t="t" r="r" b="b"/>
            <a:pathLst>
              <a:path w="158750" h="302895">
                <a:moveTo>
                  <a:pt x="0" y="0"/>
                </a:moveTo>
                <a:lnTo>
                  <a:pt x="158242" y="0"/>
                </a:lnTo>
                <a:lnTo>
                  <a:pt x="158242" y="8254"/>
                </a:lnTo>
                <a:lnTo>
                  <a:pt x="148209" y="8254"/>
                </a:lnTo>
                <a:lnTo>
                  <a:pt x="139445" y="8254"/>
                </a:lnTo>
                <a:lnTo>
                  <a:pt x="132334" y="9905"/>
                </a:lnTo>
                <a:lnTo>
                  <a:pt x="127000" y="12953"/>
                </a:lnTo>
                <a:lnTo>
                  <a:pt x="123190" y="15112"/>
                </a:lnTo>
                <a:lnTo>
                  <a:pt x="115443" y="51815"/>
                </a:lnTo>
                <a:lnTo>
                  <a:pt x="115443" y="250951"/>
                </a:lnTo>
                <a:lnTo>
                  <a:pt x="128016" y="290194"/>
                </a:lnTo>
                <a:lnTo>
                  <a:pt x="132969" y="293115"/>
                </a:lnTo>
                <a:lnTo>
                  <a:pt x="139700" y="294513"/>
                </a:lnTo>
                <a:lnTo>
                  <a:pt x="148209" y="294513"/>
                </a:lnTo>
                <a:lnTo>
                  <a:pt x="158242" y="294513"/>
                </a:lnTo>
                <a:lnTo>
                  <a:pt x="158242" y="302767"/>
                </a:lnTo>
                <a:lnTo>
                  <a:pt x="0" y="302767"/>
                </a:lnTo>
                <a:lnTo>
                  <a:pt x="0" y="294513"/>
                </a:lnTo>
                <a:lnTo>
                  <a:pt x="10033" y="294513"/>
                </a:lnTo>
                <a:lnTo>
                  <a:pt x="18796" y="294513"/>
                </a:lnTo>
                <a:lnTo>
                  <a:pt x="25908" y="292988"/>
                </a:lnTo>
                <a:lnTo>
                  <a:pt x="31242" y="289813"/>
                </a:lnTo>
                <a:lnTo>
                  <a:pt x="35179" y="287781"/>
                </a:lnTo>
                <a:lnTo>
                  <a:pt x="42671" y="250951"/>
                </a:lnTo>
                <a:lnTo>
                  <a:pt x="42671" y="51815"/>
                </a:lnTo>
                <a:lnTo>
                  <a:pt x="30226" y="12700"/>
                </a:lnTo>
                <a:lnTo>
                  <a:pt x="25273" y="9778"/>
                </a:lnTo>
                <a:lnTo>
                  <a:pt x="18542" y="8254"/>
                </a:lnTo>
                <a:lnTo>
                  <a:pt x="10033" y="8254"/>
                </a:lnTo>
                <a:lnTo>
                  <a:pt x="0" y="8254"/>
                </a:lnTo>
                <a:lnTo>
                  <a:pt x="0" y="0"/>
                </a:lnTo>
                <a:close/>
              </a:path>
            </a:pathLst>
          </a:custGeom>
          <a:ln w="3175">
            <a:solidFill>
              <a:srgbClr val="3A431F"/>
            </a:solidFill>
          </a:ln>
        </p:spPr>
        <p:txBody>
          <a:bodyPr wrap="square" lIns="0" tIns="0" rIns="0" bIns="0" rtlCol="0"/>
          <a:lstStyle/>
          <a:p>
            <a:endParaRPr/>
          </a:p>
        </p:txBody>
      </p:sp>
      <p:sp>
        <p:nvSpPr>
          <p:cNvPr id="5" name="object 5"/>
          <p:cNvSpPr/>
          <p:nvPr/>
        </p:nvSpPr>
        <p:spPr>
          <a:xfrm>
            <a:off x="710196" y="3202432"/>
            <a:ext cx="158750" cy="302895"/>
          </a:xfrm>
          <a:custGeom>
            <a:avLst/>
            <a:gdLst/>
            <a:ahLst/>
            <a:cxnLst/>
            <a:rect l="l" t="t" r="r" b="b"/>
            <a:pathLst>
              <a:path w="158750" h="302895">
                <a:moveTo>
                  <a:pt x="0" y="0"/>
                </a:moveTo>
                <a:lnTo>
                  <a:pt x="158280" y="0"/>
                </a:lnTo>
                <a:lnTo>
                  <a:pt x="158280" y="8254"/>
                </a:lnTo>
                <a:lnTo>
                  <a:pt x="148234" y="8254"/>
                </a:lnTo>
                <a:lnTo>
                  <a:pt x="139445" y="8254"/>
                </a:lnTo>
                <a:lnTo>
                  <a:pt x="132384" y="9905"/>
                </a:lnTo>
                <a:lnTo>
                  <a:pt x="127025" y="12953"/>
                </a:lnTo>
                <a:lnTo>
                  <a:pt x="123151" y="15112"/>
                </a:lnTo>
                <a:lnTo>
                  <a:pt x="115417" y="51815"/>
                </a:lnTo>
                <a:lnTo>
                  <a:pt x="115417" y="250951"/>
                </a:lnTo>
                <a:lnTo>
                  <a:pt x="128028" y="290194"/>
                </a:lnTo>
                <a:lnTo>
                  <a:pt x="133007" y="293115"/>
                </a:lnTo>
                <a:lnTo>
                  <a:pt x="139750" y="294513"/>
                </a:lnTo>
                <a:lnTo>
                  <a:pt x="148234" y="294513"/>
                </a:lnTo>
                <a:lnTo>
                  <a:pt x="158280" y="294513"/>
                </a:lnTo>
                <a:lnTo>
                  <a:pt x="158280" y="302767"/>
                </a:lnTo>
                <a:lnTo>
                  <a:pt x="0" y="302767"/>
                </a:lnTo>
                <a:lnTo>
                  <a:pt x="0" y="294513"/>
                </a:lnTo>
                <a:lnTo>
                  <a:pt x="10045" y="294513"/>
                </a:lnTo>
                <a:lnTo>
                  <a:pt x="18821" y="294513"/>
                </a:lnTo>
                <a:lnTo>
                  <a:pt x="25895" y="292988"/>
                </a:lnTo>
                <a:lnTo>
                  <a:pt x="31254" y="289813"/>
                </a:lnTo>
                <a:lnTo>
                  <a:pt x="35115" y="287781"/>
                </a:lnTo>
                <a:lnTo>
                  <a:pt x="42633" y="250951"/>
                </a:lnTo>
                <a:lnTo>
                  <a:pt x="42633" y="51815"/>
                </a:lnTo>
                <a:lnTo>
                  <a:pt x="30251" y="12700"/>
                </a:lnTo>
                <a:lnTo>
                  <a:pt x="18529" y="8254"/>
                </a:lnTo>
                <a:lnTo>
                  <a:pt x="10045" y="8254"/>
                </a:lnTo>
                <a:lnTo>
                  <a:pt x="0" y="8254"/>
                </a:lnTo>
                <a:lnTo>
                  <a:pt x="0" y="0"/>
                </a:lnTo>
                <a:close/>
              </a:path>
            </a:pathLst>
          </a:custGeom>
          <a:ln w="3175">
            <a:solidFill>
              <a:srgbClr val="3A431F"/>
            </a:solidFill>
          </a:ln>
        </p:spPr>
        <p:txBody>
          <a:bodyPr wrap="square" lIns="0" tIns="0" rIns="0" bIns="0" rtlCol="0"/>
          <a:lstStyle/>
          <a:p>
            <a:endParaRPr/>
          </a:p>
        </p:txBody>
      </p:sp>
      <p:sp>
        <p:nvSpPr>
          <p:cNvPr id="6" name="object 6"/>
          <p:cNvSpPr/>
          <p:nvPr/>
        </p:nvSpPr>
        <p:spPr>
          <a:xfrm>
            <a:off x="870724" y="3196208"/>
            <a:ext cx="634365" cy="316230"/>
          </a:xfrm>
          <a:custGeom>
            <a:avLst/>
            <a:gdLst/>
            <a:ahLst/>
            <a:cxnLst/>
            <a:rect l="l" t="t" r="r" b="b"/>
            <a:pathLst>
              <a:path w="634365" h="316229">
                <a:moveTo>
                  <a:pt x="160959" y="0"/>
                </a:moveTo>
                <a:lnTo>
                  <a:pt x="165201" y="0"/>
                </a:lnTo>
                <a:lnTo>
                  <a:pt x="274370" y="248285"/>
                </a:lnTo>
                <a:lnTo>
                  <a:pt x="281833" y="264285"/>
                </a:lnTo>
                <a:lnTo>
                  <a:pt x="305104" y="297306"/>
                </a:lnTo>
                <a:lnTo>
                  <a:pt x="321462" y="300736"/>
                </a:lnTo>
                <a:lnTo>
                  <a:pt x="333001" y="300021"/>
                </a:lnTo>
                <a:lnTo>
                  <a:pt x="363613" y="276891"/>
                </a:lnTo>
                <a:lnTo>
                  <a:pt x="366064" y="256286"/>
                </a:lnTo>
                <a:lnTo>
                  <a:pt x="366064" y="42671"/>
                </a:lnTo>
                <a:lnTo>
                  <a:pt x="359600" y="34670"/>
                </a:lnTo>
                <a:lnTo>
                  <a:pt x="353199" y="26542"/>
                </a:lnTo>
                <a:lnTo>
                  <a:pt x="321424" y="14477"/>
                </a:lnTo>
                <a:lnTo>
                  <a:pt x="321424" y="6223"/>
                </a:lnTo>
                <a:lnTo>
                  <a:pt x="428739" y="6223"/>
                </a:lnTo>
                <a:lnTo>
                  <a:pt x="578091" y="194055"/>
                </a:lnTo>
                <a:lnTo>
                  <a:pt x="578091" y="63880"/>
                </a:lnTo>
                <a:lnTo>
                  <a:pt x="564085" y="21407"/>
                </a:lnTo>
                <a:lnTo>
                  <a:pt x="534403" y="14477"/>
                </a:lnTo>
                <a:lnTo>
                  <a:pt x="534403" y="6223"/>
                </a:lnTo>
                <a:lnTo>
                  <a:pt x="634352" y="6223"/>
                </a:lnTo>
                <a:lnTo>
                  <a:pt x="634352" y="14477"/>
                </a:lnTo>
                <a:lnTo>
                  <a:pt x="625591" y="15811"/>
                </a:lnTo>
                <a:lnTo>
                  <a:pt x="618366" y="17335"/>
                </a:lnTo>
                <a:lnTo>
                  <a:pt x="594946" y="53925"/>
                </a:lnTo>
                <a:lnTo>
                  <a:pt x="594728" y="63880"/>
                </a:lnTo>
                <a:lnTo>
                  <a:pt x="594728" y="315849"/>
                </a:lnTo>
                <a:lnTo>
                  <a:pt x="587108" y="315849"/>
                </a:lnTo>
                <a:lnTo>
                  <a:pt x="382371" y="63880"/>
                </a:lnTo>
                <a:lnTo>
                  <a:pt x="382371" y="256286"/>
                </a:lnTo>
                <a:lnTo>
                  <a:pt x="400512" y="295592"/>
                </a:lnTo>
                <a:lnTo>
                  <a:pt x="428739" y="300736"/>
                </a:lnTo>
                <a:lnTo>
                  <a:pt x="428739" y="308990"/>
                </a:lnTo>
                <a:lnTo>
                  <a:pt x="321475" y="308990"/>
                </a:lnTo>
                <a:lnTo>
                  <a:pt x="175031" y="308990"/>
                </a:lnTo>
                <a:lnTo>
                  <a:pt x="175031" y="300736"/>
                </a:lnTo>
                <a:lnTo>
                  <a:pt x="181051" y="300736"/>
                </a:lnTo>
                <a:lnTo>
                  <a:pt x="192811" y="300736"/>
                </a:lnTo>
                <a:lnTo>
                  <a:pt x="201066" y="299085"/>
                </a:lnTo>
                <a:lnTo>
                  <a:pt x="205828" y="295782"/>
                </a:lnTo>
                <a:lnTo>
                  <a:pt x="209105" y="293496"/>
                </a:lnTo>
                <a:lnTo>
                  <a:pt x="210743" y="290067"/>
                </a:lnTo>
                <a:lnTo>
                  <a:pt x="210743" y="285495"/>
                </a:lnTo>
                <a:lnTo>
                  <a:pt x="210743" y="282828"/>
                </a:lnTo>
                <a:lnTo>
                  <a:pt x="210299" y="280162"/>
                </a:lnTo>
                <a:lnTo>
                  <a:pt x="209410" y="277240"/>
                </a:lnTo>
                <a:lnTo>
                  <a:pt x="209105" y="275970"/>
                </a:lnTo>
                <a:lnTo>
                  <a:pt x="206870" y="270382"/>
                </a:lnTo>
                <a:lnTo>
                  <a:pt x="202704" y="260603"/>
                </a:lnTo>
                <a:lnTo>
                  <a:pt x="186639" y="222757"/>
                </a:lnTo>
                <a:lnTo>
                  <a:pt x="79705" y="222757"/>
                </a:lnTo>
                <a:lnTo>
                  <a:pt x="66979" y="252349"/>
                </a:lnTo>
                <a:lnTo>
                  <a:pt x="62814" y="262127"/>
                </a:lnTo>
                <a:lnTo>
                  <a:pt x="60731" y="270255"/>
                </a:lnTo>
                <a:lnTo>
                  <a:pt x="60731" y="276605"/>
                </a:lnTo>
                <a:lnTo>
                  <a:pt x="60731" y="285114"/>
                </a:lnTo>
                <a:lnTo>
                  <a:pt x="100685" y="300736"/>
                </a:lnTo>
                <a:lnTo>
                  <a:pt x="100685" y="308990"/>
                </a:lnTo>
                <a:lnTo>
                  <a:pt x="0" y="308990"/>
                </a:lnTo>
                <a:lnTo>
                  <a:pt x="0" y="300736"/>
                </a:lnTo>
                <a:lnTo>
                  <a:pt x="7789" y="298971"/>
                </a:lnTo>
                <a:lnTo>
                  <a:pt x="14851" y="296148"/>
                </a:lnTo>
                <a:lnTo>
                  <a:pt x="45293" y="257413"/>
                </a:lnTo>
                <a:lnTo>
                  <a:pt x="52692" y="241553"/>
                </a:lnTo>
                <a:lnTo>
                  <a:pt x="160959" y="0"/>
                </a:lnTo>
                <a:close/>
              </a:path>
            </a:pathLst>
          </a:custGeom>
          <a:ln w="3175">
            <a:solidFill>
              <a:srgbClr val="3A431F"/>
            </a:solidFill>
          </a:ln>
        </p:spPr>
        <p:txBody>
          <a:bodyPr wrap="square" lIns="0" tIns="0" rIns="0" bIns="0" rtlCol="0"/>
          <a:lstStyle/>
          <a:p>
            <a:endParaRPr/>
          </a:p>
        </p:txBody>
      </p:sp>
      <p:sp>
        <p:nvSpPr>
          <p:cNvPr id="7" name="object 7"/>
          <p:cNvSpPr/>
          <p:nvPr/>
        </p:nvSpPr>
        <p:spPr>
          <a:xfrm>
            <a:off x="1679955" y="3193795"/>
            <a:ext cx="6806946" cy="32003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425195" y="2924555"/>
            <a:ext cx="1520952" cy="68884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394460" y="2924555"/>
            <a:ext cx="691896" cy="68884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534667" y="2924555"/>
            <a:ext cx="7231380" cy="68884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167130"/>
            <a:ext cx="8037195" cy="5132705"/>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 </a:t>
            </a:r>
            <a:r>
              <a:rPr sz="2000" spc="-5" dirty="0">
                <a:solidFill>
                  <a:srgbClr val="0000CC"/>
                </a:solidFill>
                <a:latin typeface="Times New Roman"/>
                <a:cs typeface="Times New Roman"/>
              </a:rPr>
              <a:t>method </a:t>
            </a:r>
            <a:r>
              <a:rPr sz="2000" dirty="0">
                <a:solidFill>
                  <a:srgbClr val="0000CC"/>
                </a:solidFill>
                <a:latin typeface="Times New Roman"/>
                <a:cs typeface="Times New Roman"/>
              </a:rPr>
              <a:t>of removing the crown of a tooth </a:t>
            </a:r>
            <a:r>
              <a:rPr sz="2000" spc="5" dirty="0">
                <a:solidFill>
                  <a:srgbClr val="0000CC"/>
                </a:solidFill>
                <a:latin typeface="Times New Roman"/>
                <a:cs typeface="Times New Roman"/>
              </a:rPr>
              <a:t>but </a:t>
            </a:r>
            <a:r>
              <a:rPr sz="2000" dirty="0">
                <a:solidFill>
                  <a:srgbClr val="0000CC"/>
                </a:solidFill>
                <a:latin typeface="Times New Roman"/>
                <a:cs typeface="Times New Roman"/>
              </a:rPr>
              <a:t>leaving the roots</a:t>
            </a:r>
            <a:r>
              <a:rPr sz="2000" spc="-320" dirty="0">
                <a:solidFill>
                  <a:srgbClr val="0000CC"/>
                </a:solidFill>
                <a:latin typeface="Times New Roman"/>
                <a:cs typeface="Times New Roman"/>
              </a:rPr>
              <a:t> </a:t>
            </a:r>
            <a:r>
              <a:rPr sz="2000" dirty="0">
                <a:solidFill>
                  <a:srgbClr val="0000CC"/>
                </a:solidFill>
                <a:latin typeface="Times New Roman"/>
                <a:cs typeface="Times New Roman"/>
              </a:rPr>
              <a:t>untouched,  which </a:t>
            </a:r>
            <a:r>
              <a:rPr sz="2000" spc="-10" dirty="0">
                <a:solidFill>
                  <a:srgbClr val="0000CC"/>
                </a:solidFill>
                <a:latin typeface="Times New Roman"/>
                <a:cs typeface="Times New Roman"/>
              </a:rPr>
              <a:t>may </a:t>
            </a:r>
            <a:r>
              <a:rPr sz="2000" dirty="0">
                <a:solidFill>
                  <a:srgbClr val="0000CC"/>
                </a:solidFill>
                <a:latin typeface="Times New Roman"/>
                <a:cs typeface="Times New Roman"/>
              </a:rPr>
              <a:t>be </a:t>
            </a:r>
            <a:r>
              <a:rPr sz="2000" spc="-5" dirty="0">
                <a:solidFill>
                  <a:srgbClr val="0000CC"/>
                </a:solidFill>
                <a:latin typeface="Times New Roman"/>
                <a:cs typeface="Times New Roman"/>
              </a:rPr>
              <a:t>intimately related </a:t>
            </a:r>
            <a:r>
              <a:rPr sz="2000" dirty="0">
                <a:solidFill>
                  <a:srgbClr val="0000CC"/>
                </a:solidFill>
                <a:latin typeface="Times New Roman"/>
                <a:cs typeface="Times New Roman"/>
              </a:rPr>
              <a:t>with the inferior </a:t>
            </a:r>
            <a:r>
              <a:rPr sz="2000" spc="-5" dirty="0">
                <a:solidFill>
                  <a:srgbClr val="0000CC"/>
                </a:solidFill>
                <a:latin typeface="Times New Roman"/>
                <a:cs typeface="Times New Roman"/>
              </a:rPr>
              <a:t>alveolar </a:t>
            </a:r>
            <a:r>
              <a:rPr sz="2000" dirty="0">
                <a:solidFill>
                  <a:srgbClr val="0000CC"/>
                </a:solidFill>
                <a:latin typeface="Times New Roman"/>
                <a:cs typeface="Times New Roman"/>
              </a:rPr>
              <a:t>nerve, so that the  </a:t>
            </a:r>
            <a:r>
              <a:rPr sz="2000" spc="-5" dirty="0">
                <a:solidFill>
                  <a:srgbClr val="0000CC"/>
                </a:solidFill>
                <a:latin typeface="Times New Roman"/>
                <a:cs typeface="Times New Roman"/>
              </a:rPr>
              <a:t>possibility </a:t>
            </a:r>
            <a:r>
              <a:rPr sz="2000" dirty="0">
                <a:solidFill>
                  <a:srgbClr val="0000CC"/>
                </a:solidFill>
                <a:latin typeface="Times New Roman"/>
                <a:cs typeface="Times New Roman"/>
              </a:rPr>
              <a:t>of nerve injury is</a:t>
            </a:r>
            <a:r>
              <a:rPr sz="2000" spc="-135" dirty="0">
                <a:solidFill>
                  <a:srgbClr val="0000CC"/>
                </a:solidFill>
                <a:latin typeface="Times New Roman"/>
                <a:cs typeface="Times New Roman"/>
              </a:rPr>
              <a:t> </a:t>
            </a:r>
            <a:r>
              <a:rPr sz="2000" dirty="0">
                <a:solidFill>
                  <a:srgbClr val="0000CC"/>
                </a:solidFill>
                <a:latin typeface="Times New Roman"/>
                <a:cs typeface="Times New Roman"/>
              </a:rPr>
              <a:t>reduced.</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first proposed in 1984 by </a:t>
            </a:r>
            <a:r>
              <a:rPr sz="2000" b="1" dirty="0">
                <a:solidFill>
                  <a:srgbClr val="FFFF00"/>
                </a:solidFill>
                <a:latin typeface="Times New Roman"/>
                <a:cs typeface="Times New Roman"/>
              </a:rPr>
              <a:t>Ecuyer and</a:t>
            </a:r>
            <a:r>
              <a:rPr sz="2000" b="1" spc="-190" dirty="0">
                <a:solidFill>
                  <a:srgbClr val="FFFF00"/>
                </a:solidFill>
                <a:latin typeface="Times New Roman"/>
                <a:cs typeface="Times New Roman"/>
              </a:rPr>
              <a:t> </a:t>
            </a:r>
            <a:r>
              <a:rPr sz="2000" b="1" dirty="0">
                <a:solidFill>
                  <a:srgbClr val="FFFF00"/>
                </a:solidFill>
                <a:latin typeface="Times New Roman"/>
                <a:cs typeface="Times New Roman"/>
              </a:rPr>
              <a:t>Debien.</a:t>
            </a:r>
            <a:endParaRPr sz="2000">
              <a:latin typeface="Times New Roman"/>
              <a:cs typeface="Times New Roman"/>
            </a:endParaRPr>
          </a:p>
          <a:p>
            <a:pPr marL="287020" marR="310515"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Also </a:t>
            </a:r>
            <a:r>
              <a:rPr sz="2000" spc="5" dirty="0">
                <a:solidFill>
                  <a:srgbClr val="0000CC"/>
                </a:solidFill>
                <a:latin typeface="Times New Roman"/>
                <a:cs typeface="Times New Roman"/>
              </a:rPr>
              <a:t>known </a:t>
            </a:r>
            <a:r>
              <a:rPr sz="2000" dirty="0">
                <a:solidFill>
                  <a:srgbClr val="0000CC"/>
                </a:solidFill>
                <a:latin typeface="Times New Roman"/>
                <a:cs typeface="Times New Roman"/>
              </a:rPr>
              <a:t>as intentional partial </a:t>
            </a:r>
            <a:r>
              <a:rPr sz="2000" spc="-10" dirty="0">
                <a:solidFill>
                  <a:srgbClr val="0000CC"/>
                </a:solidFill>
                <a:latin typeface="Times New Roman"/>
                <a:cs typeface="Times New Roman"/>
              </a:rPr>
              <a:t>odontoectomy, </a:t>
            </a:r>
            <a:r>
              <a:rPr sz="2000" dirty="0">
                <a:solidFill>
                  <a:srgbClr val="0000CC"/>
                </a:solidFill>
                <a:latin typeface="Times New Roman"/>
                <a:cs typeface="Times New Roman"/>
              </a:rPr>
              <a:t>partial root removal</a:t>
            </a:r>
            <a:r>
              <a:rPr sz="2000" spc="-275" dirty="0">
                <a:solidFill>
                  <a:srgbClr val="0000CC"/>
                </a:solidFill>
                <a:latin typeface="Times New Roman"/>
                <a:cs typeface="Times New Roman"/>
              </a:rPr>
              <a:t> </a:t>
            </a:r>
            <a:r>
              <a:rPr sz="2000" dirty="0">
                <a:solidFill>
                  <a:srgbClr val="0000CC"/>
                </a:solidFill>
                <a:latin typeface="Times New Roman"/>
                <a:cs typeface="Times New Roman"/>
              </a:rPr>
              <a:t>and  deliberate vital root</a:t>
            </a:r>
            <a:r>
              <a:rPr sz="2000" spc="-110" dirty="0">
                <a:solidFill>
                  <a:srgbClr val="0000CC"/>
                </a:solidFill>
                <a:latin typeface="Times New Roman"/>
                <a:cs typeface="Times New Roman"/>
              </a:rPr>
              <a:t> </a:t>
            </a:r>
            <a:r>
              <a:rPr sz="2000" dirty="0">
                <a:solidFill>
                  <a:srgbClr val="0000CC"/>
                </a:solidFill>
                <a:latin typeface="Times New Roman"/>
                <a:cs typeface="Times New Roman"/>
              </a:rPr>
              <a:t>retention</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12700">
              <a:lnSpc>
                <a:spcPct val="100000"/>
              </a:lnSpc>
              <a:spcBef>
                <a:spcPts val="5"/>
              </a:spcBef>
            </a:pPr>
            <a:r>
              <a:rPr sz="2000" b="1" dirty="0">
                <a:solidFill>
                  <a:srgbClr val="FFFF00"/>
                </a:solidFill>
                <a:latin typeface="Times New Roman"/>
                <a:cs typeface="Times New Roman"/>
              </a:rPr>
              <a:t>BASIS FOR</a:t>
            </a:r>
            <a:r>
              <a:rPr sz="2000" b="1" spc="-20" dirty="0">
                <a:solidFill>
                  <a:srgbClr val="FFFF00"/>
                </a:solidFill>
                <a:latin typeface="Times New Roman"/>
                <a:cs typeface="Times New Roman"/>
              </a:rPr>
              <a:t> </a:t>
            </a:r>
            <a:r>
              <a:rPr sz="2000" b="1" spc="-5" dirty="0">
                <a:solidFill>
                  <a:srgbClr val="FFFF00"/>
                </a:solidFill>
                <a:latin typeface="Times New Roman"/>
                <a:cs typeface="Times New Roman"/>
              </a:rPr>
              <a:t>CORONECTOMY</a:t>
            </a:r>
            <a:endParaRPr sz="2000">
              <a:latin typeface="Times New Roman"/>
              <a:cs typeface="Times New Roman"/>
            </a:endParaRPr>
          </a:p>
          <a:p>
            <a:pPr marL="286385" marR="186690" indent="-274320">
              <a:lnSpc>
                <a:spcPct val="100000"/>
              </a:lnSpc>
              <a:spcBef>
                <a:spcPts val="600"/>
              </a:spcBef>
            </a:pPr>
            <a:r>
              <a:rPr sz="2000" dirty="0">
                <a:solidFill>
                  <a:srgbClr val="0000CC"/>
                </a:solidFill>
                <a:latin typeface="Times New Roman"/>
                <a:cs typeface="Times New Roman"/>
              </a:rPr>
              <a:t>It is </a:t>
            </a:r>
            <a:r>
              <a:rPr sz="2000" spc="-10" dirty="0">
                <a:solidFill>
                  <a:srgbClr val="0000CC"/>
                </a:solidFill>
                <a:latin typeface="Times New Roman"/>
                <a:cs typeface="Times New Roman"/>
              </a:rPr>
              <a:t>common </a:t>
            </a:r>
            <a:r>
              <a:rPr sz="2000" dirty="0">
                <a:solidFill>
                  <a:srgbClr val="0000CC"/>
                </a:solidFill>
                <a:latin typeface="Times New Roman"/>
                <a:cs typeface="Times New Roman"/>
              </a:rPr>
              <a:t>practice for broken fragments of the root of vital </a:t>
            </a:r>
            <a:r>
              <a:rPr sz="2000" spc="-5" dirty="0">
                <a:solidFill>
                  <a:srgbClr val="0000CC"/>
                </a:solidFill>
                <a:latin typeface="Times New Roman"/>
                <a:cs typeface="Times New Roman"/>
              </a:rPr>
              <a:t>teeth to </a:t>
            </a:r>
            <a:r>
              <a:rPr sz="2000" dirty="0">
                <a:solidFill>
                  <a:srgbClr val="0000CC"/>
                </a:solidFill>
                <a:latin typeface="Times New Roman"/>
                <a:cs typeface="Times New Roman"/>
              </a:rPr>
              <a:t>be</a:t>
            </a:r>
            <a:r>
              <a:rPr sz="2000" spc="-200" dirty="0">
                <a:solidFill>
                  <a:srgbClr val="0000CC"/>
                </a:solidFill>
                <a:latin typeface="Times New Roman"/>
                <a:cs typeface="Times New Roman"/>
              </a:rPr>
              <a:t> </a:t>
            </a:r>
            <a:r>
              <a:rPr sz="2000" spc="-5" dirty="0">
                <a:solidFill>
                  <a:srgbClr val="0000CC"/>
                </a:solidFill>
                <a:latin typeface="Times New Roman"/>
                <a:cs typeface="Times New Roman"/>
              </a:rPr>
              <a:t>left  </a:t>
            </a:r>
            <a:r>
              <a:rPr sz="2000" dirty="0">
                <a:solidFill>
                  <a:srgbClr val="0000CC"/>
                </a:solidFill>
                <a:latin typeface="Times New Roman"/>
                <a:cs typeface="Times New Roman"/>
              </a:rPr>
              <a:t>in place and </a:t>
            </a:r>
            <a:r>
              <a:rPr sz="2000" spc="-5" dirty="0">
                <a:solidFill>
                  <a:srgbClr val="0000CC"/>
                </a:solidFill>
                <a:latin typeface="Times New Roman"/>
                <a:cs typeface="Times New Roman"/>
              </a:rPr>
              <a:t>most </a:t>
            </a:r>
            <a:r>
              <a:rPr sz="2000" dirty="0">
                <a:solidFill>
                  <a:srgbClr val="0000CC"/>
                </a:solidFill>
                <a:latin typeface="Times New Roman"/>
                <a:cs typeface="Times New Roman"/>
              </a:rPr>
              <a:t>heal</a:t>
            </a:r>
            <a:r>
              <a:rPr sz="2000" spc="-80" dirty="0">
                <a:solidFill>
                  <a:srgbClr val="0000CC"/>
                </a:solidFill>
                <a:latin typeface="Times New Roman"/>
                <a:cs typeface="Times New Roman"/>
              </a:rPr>
              <a:t> </a:t>
            </a:r>
            <a:r>
              <a:rPr sz="2000" spc="-10" dirty="0">
                <a:solidFill>
                  <a:srgbClr val="0000CC"/>
                </a:solidFill>
                <a:latin typeface="Times New Roman"/>
                <a:cs typeface="Times New Roman"/>
              </a:rPr>
              <a:t>uneventfully.</a:t>
            </a:r>
            <a:endParaRPr sz="2000">
              <a:latin typeface="Times New Roman"/>
              <a:cs typeface="Times New Roman"/>
            </a:endParaRPr>
          </a:p>
          <a:p>
            <a:pPr>
              <a:lnSpc>
                <a:spcPct val="100000"/>
              </a:lnSpc>
              <a:spcBef>
                <a:spcPts val="30"/>
              </a:spcBef>
            </a:pPr>
            <a:endParaRPr sz="3100">
              <a:latin typeface="Times New Roman"/>
              <a:cs typeface="Times New Roman"/>
            </a:endParaRPr>
          </a:p>
          <a:p>
            <a:pPr marL="287020" marR="81280" indent="-274320">
              <a:lnSpc>
                <a:spcPct val="100000"/>
              </a:lnSpc>
              <a:spcBef>
                <a:spcPts val="5"/>
              </a:spcBef>
              <a:buClr>
                <a:srgbClr val="F3A346"/>
              </a:buClr>
              <a:buSzPct val="85000"/>
              <a:buFont typeface="Arial"/>
              <a:buChar char=""/>
              <a:tabLst>
                <a:tab pos="286385" algn="l"/>
                <a:tab pos="287020" algn="l"/>
              </a:tabLst>
            </a:pPr>
            <a:r>
              <a:rPr sz="2000" dirty="0">
                <a:solidFill>
                  <a:srgbClr val="FFFF00"/>
                </a:solidFill>
                <a:latin typeface="Times New Roman"/>
                <a:cs typeface="Times New Roman"/>
              </a:rPr>
              <a:t>Renton </a:t>
            </a:r>
            <a:r>
              <a:rPr sz="2000" i="1" dirty="0">
                <a:solidFill>
                  <a:srgbClr val="FFFF00"/>
                </a:solidFill>
                <a:latin typeface="Times New Roman"/>
                <a:cs typeface="Times New Roman"/>
              </a:rPr>
              <a:t>et al</a:t>
            </a:r>
            <a:r>
              <a:rPr sz="2000" i="1" dirty="0">
                <a:solidFill>
                  <a:srgbClr val="0000CC"/>
                </a:solidFill>
                <a:latin typeface="Times New Roman"/>
                <a:cs typeface="Times New Roman"/>
              </a:rPr>
              <a:t>.and </a:t>
            </a:r>
            <a:r>
              <a:rPr sz="2000" i="1" dirty="0">
                <a:solidFill>
                  <a:srgbClr val="FFFF00"/>
                </a:solidFill>
                <a:latin typeface="Times New Roman"/>
                <a:cs typeface="Times New Roman"/>
              </a:rPr>
              <a:t>Leung et al</a:t>
            </a:r>
            <a:r>
              <a:rPr sz="2000" i="1" dirty="0">
                <a:solidFill>
                  <a:srgbClr val="0000CC"/>
                </a:solidFill>
                <a:latin typeface="Times New Roman"/>
                <a:cs typeface="Times New Roman"/>
              </a:rPr>
              <a:t>. </a:t>
            </a:r>
            <a:r>
              <a:rPr sz="2000" dirty="0">
                <a:solidFill>
                  <a:srgbClr val="0000CC"/>
                </a:solidFill>
                <a:latin typeface="Times New Roman"/>
                <a:cs typeface="Times New Roman"/>
              </a:rPr>
              <a:t>(randomised </a:t>
            </a:r>
            <a:r>
              <a:rPr sz="2000" spc="-5" dirty="0">
                <a:solidFill>
                  <a:srgbClr val="0000CC"/>
                </a:solidFill>
                <a:latin typeface="Times New Roman"/>
                <a:cs typeface="Times New Roman"/>
              </a:rPr>
              <a:t>clinical trial), </a:t>
            </a:r>
            <a:r>
              <a:rPr sz="2000" dirty="0">
                <a:solidFill>
                  <a:srgbClr val="FFFF00"/>
                </a:solidFill>
                <a:latin typeface="Times New Roman"/>
                <a:cs typeface="Times New Roman"/>
              </a:rPr>
              <a:t>Hatano </a:t>
            </a:r>
            <a:r>
              <a:rPr sz="2000" i="1" dirty="0">
                <a:solidFill>
                  <a:srgbClr val="FFFF00"/>
                </a:solidFill>
                <a:latin typeface="Times New Roman"/>
                <a:cs typeface="Times New Roman"/>
              </a:rPr>
              <a:t>et al</a:t>
            </a:r>
            <a:r>
              <a:rPr sz="2000" i="1" dirty="0">
                <a:solidFill>
                  <a:srgbClr val="0000CC"/>
                </a:solidFill>
                <a:latin typeface="Times New Roman"/>
                <a:cs typeface="Times New Roman"/>
              </a:rPr>
              <a:t>.</a:t>
            </a:r>
            <a:r>
              <a:rPr sz="2000" i="1" spc="-195" dirty="0">
                <a:solidFill>
                  <a:srgbClr val="0000CC"/>
                </a:solidFill>
                <a:latin typeface="Times New Roman"/>
                <a:cs typeface="Times New Roman"/>
              </a:rPr>
              <a:t> </a:t>
            </a:r>
            <a:r>
              <a:rPr sz="2000" dirty="0">
                <a:solidFill>
                  <a:srgbClr val="0000CC"/>
                </a:solidFill>
                <a:latin typeface="Times New Roman"/>
                <a:cs typeface="Times New Roman"/>
              </a:rPr>
              <a:t>(case  control study) and </a:t>
            </a:r>
            <a:r>
              <a:rPr sz="2000" spc="-114" dirty="0">
                <a:solidFill>
                  <a:srgbClr val="FFFF00"/>
                </a:solidFill>
                <a:latin typeface="Times New Roman"/>
                <a:cs typeface="Times New Roman"/>
              </a:rPr>
              <a:t>O‟Riordan </a:t>
            </a:r>
            <a:r>
              <a:rPr sz="2000" dirty="0">
                <a:solidFill>
                  <a:srgbClr val="0000CC"/>
                </a:solidFill>
                <a:latin typeface="Times New Roman"/>
                <a:cs typeface="Times New Roman"/>
              </a:rPr>
              <a:t>(retrospective study) provided evidence that  </a:t>
            </a:r>
            <a:r>
              <a:rPr sz="2000" spc="-5" dirty="0">
                <a:solidFill>
                  <a:srgbClr val="0000CC"/>
                </a:solidFill>
                <a:latin typeface="Times New Roman"/>
                <a:cs typeface="Times New Roman"/>
              </a:rPr>
              <a:t>coronectomy </a:t>
            </a:r>
            <a:r>
              <a:rPr sz="2000" dirty="0">
                <a:solidFill>
                  <a:srgbClr val="0000CC"/>
                </a:solidFill>
                <a:latin typeface="Times New Roman"/>
                <a:cs typeface="Times New Roman"/>
              </a:rPr>
              <a:t>decreases the risk of IDNI when compared to traditional  extraction of</a:t>
            </a:r>
            <a:r>
              <a:rPr sz="2000" spc="-70" dirty="0">
                <a:solidFill>
                  <a:srgbClr val="0000CC"/>
                </a:solidFill>
                <a:latin typeface="Times New Roman"/>
                <a:cs typeface="Times New Roman"/>
              </a:rPr>
              <a:t> </a:t>
            </a:r>
            <a:r>
              <a:rPr sz="2000" spc="-5" dirty="0">
                <a:solidFill>
                  <a:srgbClr val="0000CC"/>
                </a:solidFill>
                <a:latin typeface="Times New Roman"/>
                <a:cs typeface="Times New Roman"/>
              </a:rPr>
              <a:t>MTMs</a:t>
            </a:r>
            <a:endParaRPr sz="2000">
              <a:latin typeface="Times New Roman"/>
              <a:cs typeface="Times New Roman"/>
            </a:endParaRPr>
          </a:p>
        </p:txBody>
      </p:sp>
      <p:sp>
        <p:nvSpPr>
          <p:cNvPr id="3" name="object 3"/>
          <p:cNvSpPr/>
          <p:nvPr/>
        </p:nvSpPr>
        <p:spPr>
          <a:xfrm>
            <a:off x="563206" y="237997"/>
            <a:ext cx="2201329" cy="36639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32735" y="421049"/>
            <a:ext cx="210185" cy="0"/>
          </a:xfrm>
          <a:custGeom>
            <a:avLst/>
            <a:gdLst/>
            <a:ahLst/>
            <a:cxnLst/>
            <a:rect l="l" t="t" r="r" b="b"/>
            <a:pathLst>
              <a:path w="210185">
                <a:moveTo>
                  <a:pt x="0" y="0"/>
                </a:moveTo>
                <a:lnTo>
                  <a:pt x="210007" y="0"/>
                </a:lnTo>
              </a:path>
            </a:pathLst>
          </a:custGeom>
          <a:ln w="24041">
            <a:solidFill>
              <a:srgbClr val="FFFF00"/>
            </a:solidFill>
          </a:ln>
        </p:spPr>
        <p:txBody>
          <a:bodyPr wrap="square" lIns="0" tIns="0" rIns="0" bIns="0" rtlCol="0"/>
          <a:lstStyle/>
          <a:p>
            <a:endParaRPr/>
          </a:p>
        </p:txBody>
      </p:sp>
      <p:sp>
        <p:nvSpPr>
          <p:cNvPr id="5" name="object 5"/>
          <p:cNvSpPr/>
          <p:nvPr/>
        </p:nvSpPr>
        <p:spPr>
          <a:xfrm>
            <a:off x="2832735" y="409028"/>
            <a:ext cx="210185" cy="24130"/>
          </a:xfrm>
          <a:custGeom>
            <a:avLst/>
            <a:gdLst/>
            <a:ahLst/>
            <a:cxnLst/>
            <a:rect l="l" t="t" r="r" b="b"/>
            <a:pathLst>
              <a:path w="210185" h="24129">
                <a:moveTo>
                  <a:pt x="0" y="24041"/>
                </a:moveTo>
                <a:lnTo>
                  <a:pt x="210007" y="24041"/>
                </a:lnTo>
                <a:lnTo>
                  <a:pt x="210007" y="0"/>
                </a:lnTo>
                <a:lnTo>
                  <a:pt x="0" y="0"/>
                </a:lnTo>
                <a:lnTo>
                  <a:pt x="0" y="24041"/>
                </a:lnTo>
                <a:close/>
              </a:path>
            </a:pathLst>
          </a:custGeom>
          <a:ln w="3175">
            <a:solidFill>
              <a:srgbClr val="3A431F"/>
            </a:solidFill>
          </a:ln>
        </p:spPr>
        <p:txBody>
          <a:bodyPr wrap="square" lIns="0" tIns="0" rIns="0" bIns="0" rtlCol="0"/>
          <a:lstStyle/>
          <a:p>
            <a:endParaRPr/>
          </a:p>
        </p:txBody>
      </p:sp>
      <p:sp>
        <p:nvSpPr>
          <p:cNvPr id="6" name="object 6"/>
          <p:cNvSpPr/>
          <p:nvPr/>
        </p:nvSpPr>
        <p:spPr>
          <a:xfrm>
            <a:off x="3129788" y="237997"/>
            <a:ext cx="5247132" cy="36639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518155" y="725551"/>
            <a:ext cx="4231640" cy="366522"/>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03275" y="0"/>
            <a:ext cx="2695956" cy="61112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590800" y="0"/>
            <a:ext cx="682751" cy="611124"/>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2871216" y="0"/>
            <a:ext cx="6187439" cy="61112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258567" y="487680"/>
            <a:ext cx="4725924" cy="611124"/>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838200"/>
            <a:ext cx="3657600" cy="2362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 y="3886200"/>
            <a:ext cx="3810000" cy="23622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688340" y="3226434"/>
            <a:ext cx="2947035"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0000CC"/>
                </a:solidFill>
                <a:latin typeface="Times New Roman"/>
                <a:cs typeface="Times New Roman"/>
              </a:rPr>
              <a:t>DEVIATION </a:t>
            </a:r>
            <a:r>
              <a:rPr sz="1800" spc="-5" dirty="0">
                <a:solidFill>
                  <a:srgbClr val="0000CC"/>
                </a:solidFill>
                <a:latin typeface="Times New Roman"/>
                <a:cs typeface="Times New Roman"/>
              </a:rPr>
              <a:t>OF </a:t>
            </a:r>
            <a:r>
              <a:rPr sz="1800" dirty="0">
                <a:solidFill>
                  <a:srgbClr val="0000CC"/>
                </a:solidFill>
                <a:latin typeface="Times New Roman"/>
                <a:cs typeface="Times New Roman"/>
              </a:rPr>
              <a:t>THE</a:t>
            </a:r>
            <a:r>
              <a:rPr sz="1800" spc="-65" dirty="0">
                <a:solidFill>
                  <a:srgbClr val="0000CC"/>
                </a:solidFill>
                <a:latin typeface="Times New Roman"/>
                <a:cs typeface="Times New Roman"/>
              </a:rPr>
              <a:t> </a:t>
            </a:r>
            <a:r>
              <a:rPr sz="1800" spc="-5" dirty="0">
                <a:solidFill>
                  <a:srgbClr val="0000CC"/>
                </a:solidFill>
                <a:latin typeface="Times New Roman"/>
                <a:cs typeface="Times New Roman"/>
              </a:rPr>
              <a:t>CANAL</a:t>
            </a:r>
            <a:endParaRPr sz="1800">
              <a:latin typeface="Times New Roman"/>
              <a:cs typeface="Times New Roman"/>
            </a:endParaRPr>
          </a:p>
        </p:txBody>
      </p:sp>
      <p:sp>
        <p:nvSpPr>
          <p:cNvPr id="5" name="object 5"/>
          <p:cNvSpPr txBox="1"/>
          <p:nvPr/>
        </p:nvSpPr>
        <p:spPr>
          <a:xfrm>
            <a:off x="612140" y="6275019"/>
            <a:ext cx="313499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NARROWING OF </a:t>
            </a:r>
            <a:r>
              <a:rPr sz="1800" dirty="0">
                <a:solidFill>
                  <a:srgbClr val="0000CC"/>
                </a:solidFill>
                <a:latin typeface="Times New Roman"/>
                <a:cs typeface="Times New Roman"/>
              </a:rPr>
              <a:t>THE</a:t>
            </a:r>
            <a:r>
              <a:rPr sz="1800" spc="-90" dirty="0">
                <a:solidFill>
                  <a:srgbClr val="0000CC"/>
                </a:solidFill>
                <a:latin typeface="Times New Roman"/>
                <a:cs typeface="Times New Roman"/>
              </a:rPr>
              <a:t> </a:t>
            </a:r>
            <a:r>
              <a:rPr sz="1800" spc="-5" dirty="0">
                <a:solidFill>
                  <a:srgbClr val="0000CC"/>
                </a:solidFill>
                <a:latin typeface="Times New Roman"/>
                <a:cs typeface="Times New Roman"/>
              </a:rPr>
              <a:t>CANAL</a:t>
            </a:r>
            <a:endParaRPr sz="1800">
              <a:latin typeface="Times New Roman"/>
              <a:cs typeface="Times New Roman"/>
            </a:endParaRPr>
          </a:p>
        </p:txBody>
      </p:sp>
      <p:sp>
        <p:nvSpPr>
          <p:cNvPr id="6" name="object 6"/>
          <p:cNvSpPr/>
          <p:nvPr/>
        </p:nvSpPr>
        <p:spPr>
          <a:xfrm>
            <a:off x="4800600" y="3886200"/>
            <a:ext cx="3886200" cy="2286000"/>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4727575" y="3226434"/>
            <a:ext cx="3681729"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PERIAPICAL RADIOLUCENT</a:t>
            </a:r>
            <a:r>
              <a:rPr sz="1800" spc="-190" dirty="0">
                <a:solidFill>
                  <a:srgbClr val="0000CC"/>
                </a:solidFill>
                <a:latin typeface="Times New Roman"/>
                <a:cs typeface="Times New Roman"/>
              </a:rPr>
              <a:t> </a:t>
            </a:r>
            <a:r>
              <a:rPr sz="1800" spc="-5" dirty="0">
                <a:solidFill>
                  <a:srgbClr val="0000CC"/>
                </a:solidFill>
                <a:latin typeface="Times New Roman"/>
                <a:cs typeface="Times New Roman"/>
              </a:rPr>
              <a:t>AREA</a:t>
            </a:r>
            <a:endParaRPr sz="1800">
              <a:latin typeface="Times New Roman"/>
              <a:cs typeface="Times New Roman"/>
            </a:endParaRPr>
          </a:p>
        </p:txBody>
      </p:sp>
      <p:sp>
        <p:nvSpPr>
          <p:cNvPr id="8" name="object 8"/>
          <p:cNvSpPr txBox="1"/>
          <p:nvPr/>
        </p:nvSpPr>
        <p:spPr>
          <a:xfrm>
            <a:off x="5489828" y="6275019"/>
            <a:ext cx="247332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NARROWING OF</a:t>
            </a:r>
            <a:r>
              <a:rPr sz="1800" spc="-60" dirty="0">
                <a:solidFill>
                  <a:srgbClr val="0000CC"/>
                </a:solidFill>
                <a:latin typeface="Times New Roman"/>
                <a:cs typeface="Times New Roman"/>
              </a:rPr>
              <a:t> </a:t>
            </a:r>
            <a:r>
              <a:rPr sz="1800" spc="-5" dirty="0">
                <a:solidFill>
                  <a:srgbClr val="0000CC"/>
                </a:solidFill>
                <a:latin typeface="Times New Roman"/>
                <a:cs typeface="Times New Roman"/>
              </a:rPr>
              <a:t>ROOT</a:t>
            </a:r>
            <a:endParaRPr sz="1800">
              <a:latin typeface="Times New Roman"/>
              <a:cs typeface="Times New Roman"/>
            </a:endParaRPr>
          </a:p>
        </p:txBody>
      </p:sp>
      <p:sp>
        <p:nvSpPr>
          <p:cNvPr id="9" name="object 9"/>
          <p:cNvSpPr txBox="1">
            <a:spLocks noGrp="1"/>
          </p:cNvSpPr>
          <p:nvPr>
            <p:ph type="title"/>
          </p:nvPr>
        </p:nvSpPr>
        <p:spPr>
          <a:xfrm>
            <a:off x="307340" y="250952"/>
            <a:ext cx="8519160" cy="391160"/>
          </a:xfrm>
          <a:prstGeom prst="rect">
            <a:avLst/>
          </a:prstGeom>
        </p:spPr>
        <p:txBody>
          <a:bodyPr vert="horz" wrap="square" lIns="0" tIns="12700" rIns="0" bIns="0" rtlCol="0">
            <a:spAutoFit/>
          </a:bodyPr>
          <a:lstStyle/>
          <a:p>
            <a:pPr marL="12700">
              <a:lnSpc>
                <a:spcPct val="100000"/>
              </a:lnSpc>
              <a:spcBef>
                <a:spcPts val="100"/>
              </a:spcBef>
              <a:tabLst>
                <a:tab pos="5565775" algn="l"/>
              </a:tabLst>
            </a:pPr>
            <a:r>
              <a:rPr sz="2400" b="1" spc="-5" dirty="0">
                <a:solidFill>
                  <a:srgbClr val="FFFF00"/>
                </a:solidFill>
                <a:latin typeface="Times New Roman"/>
                <a:cs typeface="Times New Roman"/>
              </a:rPr>
              <a:t>RADIOGRAPHIC</a:t>
            </a:r>
            <a:r>
              <a:rPr sz="2400" b="1" spc="45" dirty="0">
                <a:solidFill>
                  <a:srgbClr val="FFFF00"/>
                </a:solidFill>
                <a:latin typeface="Times New Roman"/>
                <a:cs typeface="Times New Roman"/>
              </a:rPr>
              <a:t> </a:t>
            </a:r>
            <a:r>
              <a:rPr sz="2400" b="1" spc="-5" dirty="0">
                <a:solidFill>
                  <a:srgbClr val="FFFF00"/>
                </a:solidFill>
                <a:latin typeface="Times New Roman"/>
                <a:cs typeface="Times New Roman"/>
              </a:rPr>
              <a:t>SIGNS</a:t>
            </a:r>
            <a:r>
              <a:rPr sz="2400" b="1" spc="30" dirty="0">
                <a:solidFill>
                  <a:srgbClr val="FFFF00"/>
                </a:solidFill>
                <a:latin typeface="Times New Roman"/>
                <a:cs typeface="Times New Roman"/>
              </a:rPr>
              <a:t> </a:t>
            </a:r>
            <a:r>
              <a:rPr sz="2400" b="1" spc="-25" dirty="0">
                <a:solidFill>
                  <a:srgbClr val="FFFF00"/>
                </a:solidFill>
                <a:latin typeface="Times New Roman"/>
                <a:cs typeface="Times New Roman"/>
              </a:rPr>
              <a:t>INDICATING	</a:t>
            </a:r>
            <a:r>
              <a:rPr sz="2400" b="1" spc="-5" dirty="0">
                <a:solidFill>
                  <a:srgbClr val="FFFF00"/>
                </a:solidFill>
                <a:latin typeface="Times New Roman"/>
                <a:cs typeface="Times New Roman"/>
              </a:rPr>
              <a:t>PROXIMITY </a:t>
            </a:r>
            <a:r>
              <a:rPr sz="2400" b="1" spc="-30" dirty="0">
                <a:solidFill>
                  <a:srgbClr val="FFFF00"/>
                </a:solidFill>
                <a:latin typeface="Times New Roman"/>
                <a:cs typeface="Times New Roman"/>
              </a:rPr>
              <a:t>TO</a:t>
            </a:r>
            <a:r>
              <a:rPr sz="2400" b="1" spc="-170" dirty="0">
                <a:solidFill>
                  <a:srgbClr val="FFFF00"/>
                </a:solidFill>
                <a:latin typeface="Times New Roman"/>
                <a:cs typeface="Times New Roman"/>
              </a:rPr>
              <a:t> </a:t>
            </a:r>
            <a:r>
              <a:rPr sz="2400" b="1" spc="-5" dirty="0">
                <a:solidFill>
                  <a:srgbClr val="FFFF00"/>
                </a:solidFill>
                <a:latin typeface="Times New Roman"/>
                <a:cs typeface="Times New Roman"/>
              </a:rPr>
              <a:t>IAN</a:t>
            </a:r>
            <a:endParaRPr sz="2400">
              <a:latin typeface="Times New Roman"/>
              <a:cs typeface="Times New Roman"/>
            </a:endParaRPr>
          </a:p>
        </p:txBody>
      </p:sp>
      <p:sp>
        <p:nvSpPr>
          <p:cNvPr id="10" name="object 10"/>
          <p:cNvSpPr/>
          <p:nvPr/>
        </p:nvSpPr>
        <p:spPr>
          <a:xfrm>
            <a:off x="4800600" y="838200"/>
            <a:ext cx="3810000" cy="22860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457200"/>
            <a:ext cx="3505200" cy="2438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76800" y="533400"/>
            <a:ext cx="3733800" cy="23622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667000" y="3886200"/>
            <a:ext cx="4343400" cy="22860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916939" y="2997834"/>
            <a:ext cx="25406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DARKENING OF</a:t>
            </a:r>
            <a:r>
              <a:rPr sz="1800" spc="-20" dirty="0">
                <a:solidFill>
                  <a:srgbClr val="0000CC"/>
                </a:solidFill>
                <a:latin typeface="Times New Roman"/>
                <a:cs typeface="Times New Roman"/>
              </a:rPr>
              <a:t> </a:t>
            </a:r>
            <a:r>
              <a:rPr sz="1800" spc="-5" dirty="0">
                <a:solidFill>
                  <a:srgbClr val="0000CC"/>
                </a:solidFill>
                <a:latin typeface="Times New Roman"/>
                <a:cs typeface="Times New Roman"/>
              </a:rPr>
              <a:t>ROOTS</a:t>
            </a:r>
            <a:endParaRPr sz="1800">
              <a:latin typeface="Times New Roman"/>
              <a:cs typeface="Times New Roman"/>
            </a:endParaRPr>
          </a:p>
        </p:txBody>
      </p:sp>
      <p:sp>
        <p:nvSpPr>
          <p:cNvPr id="6" name="object 6"/>
          <p:cNvSpPr txBox="1"/>
          <p:nvPr/>
        </p:nvSpPr>
        <p:spPr>
          <a:xfrm>
            <a:off x="5718428" y="2997834"/>
            <a:ext cx="2201545"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0000CC"/>
                </a:solidFill>
                <a:latin typeface="Times New Roman"/>
                <a:cs typeface="Times New Roman"/>
              </a:rPr>
              <a:t>CURVING </a:t>
            </a:r>
            <a:r>
              <a:rPr sz="1800" spc="-5" dirty="0">
                <a:solidFill>
                  <a:srgbClr val="0000CC"/>
                </a:solidFill>
                <a:latin typeface="Times New Roman"/>
                <a:cs typeface="Times New Roman"/>
              </a:rPr>
              <a:t>OF</a:t>
            </a:r>
            <a:r>
              <a:rPr sz="1800" spc="-40" dirty="0">
                <a:solidFill>
                  <a:srgbClr val="0000CC"/>
                </a:solidFill>
                <a:latin typeface="Times New Roman"/>
                <a:cs typeface="Times New Roman"/>
              </a:rPr>
              <a:t> </a:t>
            </a:r>
            <a:r>
              <a:rPr sz="1800" spc="-5" dirty="0">
                <a:solidFill>
                  <a:srgbClr val="0000CC"/>
                </a:solidFill>
                <a:latin typeface="Times New Roman"/>
                <a:cs typeface="Times New Roman"/>
              </a:rPr>
              <a:t>ROOTS</a:t>
            </a:r>
            <a:endParaRPr sz="1800">
              <a:latin typeface="Times New Roman"/>
              <a:cs typeface="Times New Roman"/>
            </a:endParaRPr>
          </a:p>
        </p:txBody>
      </p:sp>
      <p:sp>
        <p:nvSpPr>
          <p:cNvPr id="7" name="object 7"/>
          <p:cNvSpPr txBox="1"/>
          <p:nvPr/>
        </p:nvSpPr>
        <p:spPr>
          <a:xfrm>
            <a:off x="2898394" y="6275019"/>
            <a:ext cx="3780154"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LOSS OF </a:t>
            </a:r>
            <a:r>
              <a:rPr sz="1800" dirty="0">
                <a:solidFill>
                  <a:srgbClr val="0000CC"/>
                </a:solidFill>
                <a:latin typeface="Times New Roman"/>
                <a:cs typeface="Times New Roman"/>
              </a:rPr>
              <a:t>LAMINA </a:t>
            </a:r>
            <a:r>
              <a:rPr sz="1800" spc="-5" dirty="0">
                <a:solidFill>
                  <a:srgbClr val="0000CC"/>
                </a:solidFill>
                <a:latin typeface="Times New Roman"/>
                <a:cs typeface="Times New Roman"/>
              </a:rPr>
              <a:t>DURA OF</a:t>
            </a:r>
            <a:r>
              <a:rPr sz="1800" spc="-210" dirty="0">
                <a:solidFill>
                  <a:srgbClr val="0000CC"/>
                </a:solidFill>
                <a:latin typeface="Times New Roman"/>
                <a:cs typeface="Times New Roman"/>
              </a:rPr>
              <a:t> </a:t>
            </a:r>
            <a:r>
              <a:rPr sz="1800" spc="-5" dirty="0">
                <a:solidFill>
                  <a:srgbClr val="0000CC"/>
                </a:solidFill>
                <a:latin typeface="Times New Roman"/>
                <a:cs typeface="Times New Roman"/>
              </a:rPr>
              <a:t>CANAL</a:t>
            </a:r>
            <a:endParaRPr sz="1800">
              <a:latin typeface="Times New Roman"/>
              <a:cs typeface="Times New Roman"/>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2743200"/>
            <a:ext cx="2971800" cy="3810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117975" y="3074034"/>
            <a:ext cx="3546475" cy="2769235"/>
          </a:xfrm>
          <a:prstGeom prst="rect">
            <a:avLst/>
          </a:prstGeom>
        </p:spPr>
        <p:txBody>
          <a:bodyPr vert="horz" wrap="square" lIns="0" tIns="12700" rIns="0" bIns="0" rtlCol="0">
            <a:spAutoFit/>
          </a:bodyPr>
          <a:lstStyle/>
          <a:p>
            <a:pPr marL="12700" marR="161290">
              <a:lnSpc>
                <a:spcPct val="100000"/>
              </a:lnSpc>
              <a:spcBef>
                <a:spcPts val="100"/>
              </a:spcBef>
            </a:pPr>
            <a:r>
              <a:rPr sz="1800" spc="-5" dirty="0">
                <a:solidFill>
                  <a:srgbClr val="0000CC"/>
                </a:solidFill>
                <a:latin typeface="Times New Roman"/>
                <a:cs typeface="Times New Roman"/>
              </a:rPr>
              <a:t>A </a:t>
            </a:r>
            <a:r>
              <a:rPr sz="1800" dirty="0">
                <a:solidFill>
                  <a:srgbClr val="0000CC"/>
                </a:solidFill>
                <a:latin typeface="Times New Roman"/>
                <a:cs typeface="Times New Roman"/>
              </a:rPr>
              <a:t>and B) </a:t>
            </a:r>
            <a:r>
              <a:rPr sz="1800" spc="-5" dirty="0">
                <a:solidFill>
                  <a:srgbClr val="0000CC"/>
                </a:solidFill>
                <a:latin typeface="Times New Roman"/>
                <a:cs typeface="Times New Roman"/>
              </a:rPr>
              <a:t>Models show </a:t>
            </a:r>
            <a:r>
              <a:rPr sz="1800" dirty="0">
                <a:solidFill>
                  <a:srgbClr val="0000CC"/>
                </a:solidFill>
                <a:latin typeface="Times New Roman"/>
                <a:cs typeface="Times New Roman"/>
              </a:rPr>
              <a:t>lingual  retractor in place to </a:t>
            </a:r>
            <a:r>
              <a:rPr sz="1800" spc="-5" dirty="0">
                <a:solidFill>
                  <a:srgbClr val="0000CC"/>
                </a:solidFill>
                <a:latin typeface="Times New Roman"/>
                <a:cs typeface="Times New Roman"/>
              </a:rPr>
              <a:t>demonstrate </a:t>
            </a:r>
            <a:r>
              <a:rPr sz="1800" dirty="0">
                <a:solidFill>
                  <a:srgbClr val="0000CC"/>
                </a:solidFill>
                <a:latin typeface="Times New Roman"/>
                <a:cs typeface="Times New Roman"/>
              </a:rPr>
              <a:t>that  the shape of the lingual retractor fits  the lingual contours of the</a:t>
            </a:r>
            <a:r>
              <a:rPr sz="1800" spc="-125" dirty="0">
                <a:solidFill>
                  <a:srgbClr val="0000CC"/>
                </a:solidFill>
                <a:latin typeface="Times New Roman"/>
                <a:cs typeface="Times New Roman"/>
              </a:rPr>
              <a:t> </a:t>
            </a:r>
            <a:r>
              <a:rPr sz="1800" dirty="0">
                <a:solidFill>
                  <a:srgbClr val="0000CC"/>
                </a:solidFill>
                <a:latin typeface="Times New Roman"/>
                <a:cs typeface="Times New Roman"/>
              </a:rPr>
              <a:t>mandible.</a:t>
            </a:r>
            <a:endParaRPr sz="1800">
              <a:latin typeface="Times New Roman"/>
              <a:cs typeface="Times New Roman"/>
            </a:endParaRPr>
          </a:p>
          <a:p>
            <a:pPr>
              <a:lnSpc>
                <a:spcPct val="100000"/>
              </a:lnSpc>
            </a:pPr>
            <a:endParaRPr sz="2000">
              <a:latin typeface="Times New Roman"/>
              <a:cs typeface="Times New Roman"/>
            </a:endParaRPr>
          </a:p>
          <a:p>
            <a:pPr>
              <a:lnSpc>
                <a:spcPct val="100000"/>
              </a:lnSpc>
              <a:spcBef>
                <a:spcPts val="5"/>
              </a:spcBef>
            </a:pPr>
            <a:endParaRPr sz="1750">
              <a:latin typeface="Times New Roman"/>
              <a:cs typeface="Times New Roman"/>
            </a:endParaRPr>
          </a:p>
          <a:p>
            <a:pPr marL="64135">
              <a:lnSpc>
                <a:spcPct val="100000"/>
              </a:lnSpc>
              <a:spcBef>
                <a:spcPts val="5"/>
              </a:spcBef>
            </a:pPr>
            <a:r>
              <a:rPr sz="1800" dirty="0">
                <a:solidFill>
                  <a:srgbClr val="0000CC"/>
                </a:solidFill>
                <a:latin typeface="Times New Roman"/>
                <a:cs typeface="Times New Roman"/>
              </a:rPr>
              <a:t>The lip engages</a:t>
            </a:r>
            <a:r>
              <a:rPr sz="1800" spc="-30" dirty="0">
                <a:solidFill>
                  <a:srgbClr val="0000CC"/>
                </a:solidFill>
                <a:latin typeface="Times New Roman"/>
                <a:cs typeface="Times New Roman"/>
              </a:rPr>
              <a:t> </a:t>
            </a:r>
            <a:r>
              <a:rPr sz="1800" dirty="0">
                <a:solidFill>
                  <a:srgbClr val="0000CC"/>
                </a:solidFill>
                <a:latin typeface="Times New Roman"/>
                <a:cs typeface="Times New Roman"/>
              </a:rPr>
              <a:t>the</a:t>
            </a:r>
            <a:endParaRPr sz="1800">
              <a:latin typeface="Times New Roman"/>
              <a:cs typeface="Times New Roman"/>
            </a:endParaRPr>
          </a:p>
          <a:p>
            <a:pPr marL="12700" marR="5080">
              <a:lnSpc>
                <a:spcPct val="100000"/>
              </a:lnSpc>
            </a:pPr>
            <a:r>
              <a:rPr sz="1800" dirty="0">
                <a:solidFill>
                  <a:srgbClr val="0000CC"/>
                </a:solidFill>
                <a:latin typeface="Times New Roman"/>
                <a:cs typeface="Times New Roman"/>
              </a:rPr>
              <a:t>internal oblique ridge and prevents</a:t>
            </a:r>
            <a:r>
              <a:rPr sz="1800" spc="-135" dirty="0">
                <a:solidFill>
                  <a:srgbClr val="0000CC"/>
                </a:solidFill>
                <a:latin typeface="Times New Roman"/>
                <a:cs typeface="Times New Roman"/>
              </a:rPr>
              <a:t> </a:t>
            </a:r>
            <a:r>
              <a:rPr sz="1800" dirty="0">
                <a:solidFill>
                  <a:srgbClr val="0000CC"/>
                </a:solidFill>
                <a:latin typeface="Times New Roman"/>
                <a:cs typeface="Times New Roman"/>
              </a:rPr>
              <a:t>the  retractor from </a:t>
            </a:r>
            <a:r>
              <a:rPr sz="1800" spc="-5" dirty="0">
                <a:solidFill>
                  <a:srgbClr val="0000CC"/>
                </a:solidFill>
                <a:latin typeface="Times New Roman"/>
                <a:cs typeface="Times New Roman"/>
              </a:rPr>
              <a:t>passing </a:t>
            </a:r>
            <a:r>
              <a:rPr sz="1800" dirty="0">
                <a:solidFill>
                  <a:srgbClr val="0000CC"/>
                </a:solidFill>
                <a:latin typeface="Times New Roman"/>
                <a:cs typeface="Times New Roman"/>
              </a:rPr>
              <a:t>too far  </a:t>
            </a:r>
            <a:r>
              <a:rPr sz="1800" spc="-10" dirty="0">
                <a:solidFill>
                  <a:srgbClr val="0000CC"/>
                </a:solidFill>
                <a:latin typeface="Times New Roman"/>
                <a:cs typeface="Times New Roman"/>
              </a:rPr>
              <a:t>inferiorly.</a:t>
            </a:r>
            <a:endParaRPr sz="1800">
              <a:latin typeface="Times New Roman"/>
              <a:cs typeface="Times New Roman"/>
            </a:endParaRPr>
          </a:p>
        </p:txBody>
      </p:sp>
      <p:sp>
        <p:nvSpPr>
          <p:cNvPr id="4" name="object 4"/>
          <p:cNvSpPr/>
          <p:nvPr/>
        </p:nvSpPr>
        <p:spPr>
          <a:xfrm>
            <a:off x="381000" y="685800"/>
            <a:ext cx="3048000" cy="190500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813175" y="247903"/>
            <a:ext cx="147256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00"/>
                </a:solidFill>
                <a:latin typeface="Times New Roman"/>
                <a:cs typeface="Times New Roman"/>
              </a:rPr>
              <a:t>PROCEDURE</a:t>
            </a:r>
            <a:endParaRPr sz="1800">
              <a:latin typeface="Times New Roman"/>
              <a:cs typeface="Times New Roman"/>
            </a:endParaRPr>
          </a:p>
        </p:txBody>
      </p:sp>
      <p:sp>
        <p:nvSpPr>
          <p:cNvPr id="6" name="object 6"/>
          <p:cNvSpPr txBox="1"/>
          <p:nvPr/>
        </p:nvSpPr>
        <p:spPr>
          <a:xfrm>
            <a:off x="3813175" y="1016253"/>
            <a:ext cx="447865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0000CC"/>
                </a:solidFill>
                <a:latin typeface="Times New Roman"/>
                <a:cs typeface="Times New Roman"/>
              </a:rPr>
              <a:t>A </a:t>
            </a:r>
            <a:r>
              <a:rPr sz="1800" spc="-15" dirty="0">
                <a:solidFill>
                  <a:srgbClr val="0000CC"/>
                </a:solidFill>
                <a:latin typeface="Times New Roman"/>
                <a:cs typeface="Times New Roman"/>
              </a:rPr>
              <a:t>Walters-type </a:t>
            </a:r>
            <a:r>
              <a:rPr sz="1800" dirty="0">
                <a:solidFill>
                  <a:srgbClr val="0000CC"/>
                </a:solidFill>
                <a:latin typeface="Times New Roman"/>
                <a:cs typeface="Times New Roman"/>
              </a:rPr>
              <a:t>lingual retractor with</a:t>
            </a:r>
            <a:r>
              <a:rPr sz="1800" spc="-215" dirty="0">
                <a:solidFill>
                  <a:srgbClr val="0000CC"/>
                </a:solidFill>
                <a:latin typeface="Times New Roman"/>
                <a:cs typeface="Times New Roman"/>
              </a:rPr>
              <a:t> </a:t>
            </a:r>
            <a:r>
              <a:rPr sz="1800" dirty="0">
                <a:solidFill>
                  <a:srgbClr val="0000CC"/>
                </a:solidFill>
                <a:latin typeface="Times New Roman"/>
                <a:cs typeface="Times New Roman"/>
              </a:rPr>
              <a:t>appropriate  periosteal elevators to retract the lingual</a:t>
            </a:r>
            <a:r>
              <a:rPr sz="1800" spc="-110" dirty="0">
                <a:solidFill>
                  <a:srgbClr val="0000CC"/>
                </a:solidFill>
                <a:latin typeface="Times New Roman"/>
                <a:cs typeface="Times New Roman"/>
              </a:rPr>
              <a:t> </a:t>
            </a:r>
            <a:r>
              <a:rPr sz="1800" dirty="0">
                <a:solidFill>
                  <a:srgbClr val="0000CC"/>
                </a:solidFill>
                <a:latin typeface="Times New Roman"/>
                <a:cs typeface="Times New Roman"/>
              </a:rPr>
              <a:t>flap.</a:t>
            </a:r>
            <a:endParaRPr sz="1800">
              <a:latin typeface="Times New Roman"/>
              <a:cs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772" y="1549654"/>
            <a:ext cx="7489825" cy="314960"/>
          </a:xfrm>
          <a:prstGeom prst="rect">
            <a:avLst/>
          </a:prstGeom>
        </p:spPr>
        <p:txBody>
          <a:bodyPr vert="horz" wrap="square" lIns="0" tIns="12065" rIns="0" bIns="0" rtlCol="0">
            <a:spAutoFit/>
          </a:bodyPr>
          <a:lstStyle/>
          <a:p>
            <a:pPr marL="12700">
              <a:lnSpc>
                <a:spcPct val="100000"/>
              </a:lnSpc>
              <a:spcBef>
                <a:spcPts val="95"/>
              </a:spcBef>
            </a:pPr>
            <a:r>
              <a:rPr sz="1900" i="1" spc="-5" dirty="0">
                <a:latin typeface="Times New Roman"/>
                <a:cs typeface="Times New Roman"/>
              </a:rPr>
              <a:t>1)Cystic like changes [radiolucent changes consistent with </a:t>
            </a:r>
            <a:r>
              <a:rPr sz="1900" i="1" spc="-10" dirty="0">
                <a:latin typeface="Times New Roman"/>
                <a:cs typeface="Times New Roman"/>
              </a:rPr>
              <a:t>dentigerous</a:t>
            </a:r>
            <a:r>
              <a:rPr sz="1900" i="1" spc="65" dirty="0">
                <a:latin typeface="Times New Roman"/>
                <a:cs typeface="Times New Roman"/>
              </a:rPr>
              <a:t> </a:t>
            </a:r>
            <a:r>
              <a:rPr sz="1900" i="1" spc="-5" dirty="0">
                <a:latin typeface="Times New Roman"/>
                <a:cs typeface="Times New Roman"/>
              </a:rPr>
              <a:t>cysts)</a:t>
            </a:r>
            <a:endParaRPr sz="1900">
              <a:latin typeface="Times New Roman"/>
              <a:cs typeface="Times New Roman"/>
            </a:endParaRPr>
          </a:p>
        </p:txBody>
      </p:sp>
      <p:sp>
        <p:nvSpPr>
          <p:cNvPr id="3" name="object 3"/>
          <p:cNvSpPr txBox="1"/>
          <p:nvPr/>
        </p:nvSpPr>
        <p:spPr>
          <a:xfrm>
            <a:off x="535940" y="2281250"/>
            <a:ext cx="7989570" cy="1778635"/>
          </a:xfrm>
          <a:prstGeom prst="rect">
            <a:avLst/>
          </a:prstGeom>
        </p:spPr>
        <p:txBody>
          <a:bodyPr vert="horz" wrap="square" lIns="0" tIns="12065" rIns="0" bIns="0" rtlCol="0">
            <a:spAutoFit/>
          </a:bodyPr>
          <a:lstStyle/>
          <a:p>
            <a:pPr marL="272415" indent="-259715">
              <a:lnSpc>
                <a:spcPct val="100000"/>
              </a:lnSpc>
              <a:spcBef>
                <a:spcPts val="95"/>
              </a:spcBef>
              <a:buAutoNum type="arabicParenR" startAt="2"/>
              <a:tabLst>
                <a:tab pos="273050" algn="l"/>
              </a:tabLst>
            </a:pPr>
            <a:r>
              <a:rPr sz="1900" i="1" spc="-5" dirty="0">
                <a:solidFill>
                  <a:srgbClr val="0000CC"/>
                </a:solidFill>
                <a:latin typeface="Times New Roman"/>
                <a:cs typeface="Times New Roman"/>
              </a:rPr>
              <a:t>Internal </a:t>
            </a:r>
            <a:r>
              <a:rPr sz="1900" i="1" spc="-15" dirty="0">
                <a:solidFill>
                  <a:srgbClr val="0000CC"/>
                </a:solidFill>
                <a:latin typeface="Times New Roman"/>
                <a:cs typeface="Times New Roman"/>
              </a:rPr>
              <a:t>resorption </a:t>
            </a:r>
            <a:r>
              <a:rPr sz="1900" i="1" spc="-5" dirty="0">
                <a:solidFill>
                  <a:srgbClr val="0000CC"/>
                </a:solidFill>
                <a:latin typeface="Times New Roman"/>
                <a:cs typeface="Times New Roman"/>
              </a:rPr>
              <a:t>of the impacted</a:t>
            </a:r>
            <a:r>
              <a:rPr sz="1900" i="1" spc="15" dirty="0">
                <a:solidFill>
                  <a:srgbClr val="0000CC"/>
                </a:solidFill>
                <a:latin typeface="Times New Roman"/>
                <a:cs typeface="Times New Roman"/>
              </a:rPr>
              <a:t> </a:t>
            </a:r>
            <a:r>
              <a:rPr sz="1900" i="1" spc="-5" dirty="0">
                <a:solidFill>
                  <a:srgbClr val="0000CC"/>
                </a:solidFill>
                <a:latin typeface="Times New Roman"/>
                <a:cs typeface="Times New Roman"/>
              </a:rPr>
              <a:t>tooth</a:t>
            </a:r>
            <a:endParaRPr sz="1900">
              <a:latin typeface="Times New Roman"/>
              <a:cs typeface="Times New Roman"/>
            </a:endParaRPr>
          </a:p>
          <a:p>
            <a:pPr>
              <a:lnSpc>
                <a:spcPct val="100000"/>
              </a:lnSpc>
              <a:spcBef>
                <a:spcPts val="30"/>
              </a:spcBef>
              <a:buClr>
                <a:srgbClr val="0000CC"/>
              </a:buClr>
              <a:buFont typeface="Times New Roman"/>
              <a:buAutoNum type="arabicParenR" startAt="2"/>
            </a:pPr>
            <a:endParaRPr sz="3000">
              <a:latin typeface="Times New Roman"/>
              <a:cs typeface="Times New Roman"/>
            </a:endParaRPr>
          </a:p>
          <a:p>
            <a:pPr marL="272415" indent="-259715">
              <a:lnSpc>
                <a:spcPct val="100000"/>
              </a:lnSpc>
              <a:buAutoNum type="arabicParenR" startAt="2"/>
              <a:tabLst>
                <a:tab pos="273050" algn="l"/>
              </a:tabLst>
            </a:pPr>
            <a:r>
              <a:rPr sz="1900" i="1" spc="-5" dirty="0">
                <a:solidFill>
                  <a:srgbClr val="0000CC"/>
                </a:solidFill>
                <a:latin typeface="Times New Roman"/>
                <a:cs typeface="Times New Roman"/>
              </a:rPr>
              <a:t>Periodontal </a:t>
            </a:r>
            <a:r>
              <a:rPr sz="1900" i="1" spc="-10" dirty="0">
                <a:solidFill>
                  <a:srgbClr val="0000CC"/>
                </a:solidFill>
                <a:latin typeface="Times New Roman"/>
                <a:cs typeface="Times New Roman"/>
              </a:rPr>
              <a:t>problems(periodontal </a:t>
            </a:r>
            <a:r>
              <a:rPr sz="1900" i="1" spc="-5" dirty="0">
                <a:solidFill>
                  <a:srgbClr val="0000CC"/>
                </a:solidFill>
                <a:latin typeface="Times New Roman"/>
                <a:cs typeface="Times New Roman"/>
              </a:rPr>
              <a:t>ligament changes and alveolar bone</a:t>
            </a:r>
            <a:r>
              <a:rPr sz="1900" i="1" spc="120" dirty="0">
                <a:solidFill>
                  <a:srgbClr val="0000CC"/>
                </a:solidFill>
                <a:latin typeface="Times New Roman"/>
                <a:cs typeface="Times New Roman"/>
              </a:rPr>
              <a:t> </a:t>
            </a:r>
            <a:r>
              <a:rPr sz="1900" i="1" spc="-5" dirty="0">
                <a:solidFill>
                  <a:srgbClr val="0000CC"/>
                </a:solidFill>
                <a:latin typeface="Times New Roman"/>
                <a:cs typeface="Times New Roman"/>
              </a:rPr>
              <a:t>loss)</a:t>
            </a:r>
            <a:endParaRPr sz="1900">
              <a:latin typeface="Times New Roman"/>
              <a:cs typeface="Times New Roman"/>
            </a:endParaRPr>
          </a:p>
          <a:p>
            <a:pPr>
              <a:lnSpc>
                <a:spcPct val="100000"/>
              </a:lnSpc>
              <a:spcBef>
                <a:spcPts val="35"/>
              </a:spcBef>
              <a:buClr>
                <a:srgbClr val="0000CC"/>
              </a:buClr>
              <a:buFont typeface="Times New Roman"/>
              <a:buAutoNum type="arabicParenR" startAt="2"/>
            </a:pPr>
            <a:endParaRPr sz="3000">
              <a:latin typeface="Times New Roman"/>
              <a:cs typeface="Times New Roman"/>
            </a:endParaRPr>
          </a:p>
          <a:p>
            <a:pPr marL="272415" indent="-259715">
              <a:lnSpc>
                <a:spcPct val="100000"/>
              </a:lnSpc>
              <a:buAutoNum type="arabicParenR" startAt="2"/>
              <a:tabLst>
                <a:tab pos="273050" algn="l"/>
              </a:tabLst>
            </a:pPr>
            <a:r>
              <a:rPr sz="1900" i="1" spc="-5" dirty="0">
                <a:solidFill>
                  <a:srgbClr val="0000CC"/>
                </a:solidFill>
                <a:latin typeface="Times New Roman"/>
                <a:cs typeface="Times New Roman"/>
              </a:rPr>
              <a:t>Caries and/or </a:t>
            </a:r>
            <a:r>
              <a:rPr sz="1900" i="1" spc="-15" dirty="0">
                <a:solidFill>
                  <a:srgbClr val="0000CC"/>
                </a:solidFill>
                <a:latin typeface="Times New Roman"/>
                <a:cs typeface="Times New Roman"/>
              </a:rPr>
              <a:t>resorption </a:t>
            </a:r>
            <a:r>
              <a:rPr sz="1900" i="1" spc="-5" dirty="0">
                <a:solidFill>
                  <a:srgbClr val="0000CC"/>
                </a:solidFill>
                <a:latin typeface="Times New Roman"/>
                <a:cs typeface="Times New Roman"/>
              </a:rPr>
              <a:t>(tooth material loss on distal surface of second</a:t>
            </a:r>
            <a:r>
              <a:rPr sz="1900" i="1" spc="145" dirty="0">
                <a:solidFill>
                  <a:srgbClr val="0000CC"/>
                </a:solidFill>
                <a:latin typeface="Times New Roman"/>
                <a:cs typeface="Times New Roman"/>
              </a:rPr>
              <a:t> </a:t>
            </a:r>
            <a:r>
              <a:rPr sz="1900" i="1" spc="-5" dirty="0">
                <a:solidFill>
                  <a:srgbClr val="0000CC"/>
                </a:solidFill>
                <a:latin typeface="Times New Roman"/>
                <a:cs typeface="Times New Roman"/>
              </a:rPr>
              <a:t>molar)</a:t>
            </a:r>
            <a:endParaRPr sz="1900">
              <a:latin typeface="Times New Roman"/>
              <a:cs typeface="Times New Roman"/>
            </a:endParaRPr>
          </a:p>
        </p:txBody>
      </p:sp>
      <p:sp>
        <p:nvSpPr>
          <p:cNvPr id="4" name="object 4"/>
          <p:cNvSpPr txBox="1"/>
          <p:nvPr/>
        </p:nvSpPr>
        <p:spPr>
          <a:xfrm>
            <a:off x="535940" y="5210936"/>
            <a:ext cx="7987665" cy="391795"/>
          </a:xfrm>
          <a:prstGeom prst="rect">
            <a:avLst/>
          </a:prstGeom>
        </p:spPr>
        <p:txBody>
          <a:bodyPr vert="horz" wrap="square" lIns="0" tIns="12700" rIns="0" bIns="0" rtlCol="0">
            <a:spAutoFit/>
          </a:bodyPr>
          <a:lstStyle/>
          <a:p>
            <a:pPr marL="286385" marR="5080" indent="-274320">
              <a:lnSpc>
                <a:spcPct val="100000"/>
              </a:lnSpc>
              <a:spcBef>
                <a:spcPts val="100"/>
              </a:spcBef>
            </a:pPr>
            <a:r>
              <a:rPr sz="1200" spc="-5" dirty="0">
                <a:solidFill>
                  <a:srgbClr val="FFFF00"/>
                </a:solidFill>
                <a:latin typeface="Times New Roman"/>
                <a:cs typeface="Times New Roman"/>
              </a:rPr>
              <a:t>Stanley HR, Alattar M, Collett </a:t>
            </a:r>
            <a:r>
              <a:rPr sz="1200" dirty="0">
                <a:solidFill>
                  <a:srgbClr val="FFFF00"/>
                </a:solidFill>
                <a:latin typeface="Times New Roman"/>
                <a:cs typeface="Times New Roman"/>
              </a:rPr>
              <a:t>WK, </a:t>
            </a:r>
            <a:r>
              <a:rPr sz="1200" spc="-5" dirty="0">
                <a:solidFill>
                  <a:srgbClr val="FFFF00"/>
                </a:solidFill>
                <a:latin typeface="Times New Roman"/>
                <a:cs typeface="Times New Roman"/>
              </a:rPr>
              <a:t>Stringfellow HR </a:t>
            </a:r>
            <a:r>
              <a:rPr sz="1200" spc="-20" dirty="0">
                <a:solidFill>
                  <a:srgbClr val="FFFF00"/>
                </a:solidFill>
                <a:latin typeface="Times New Roman"/>
                <a:cs typeface="Times New Roman"/>
              </a:rPr>
              <a:t>Jr, </a:t>
            </a:r>
            <a:r>
              <a:rPr sz="1200" spc="-5" dirty="0">
                <a:solidFill>
                  <a:srgbClr val="FFFF00"/>
                </a:solidFill>
                <a:latin typeface="Times New Roman"/>
                <a:cs typeface="Times New Roman"/>
              </a:rPr>
              <a:t>Spiegel EH,Pathological sequelae </a:t>
            </a:r>
            <a:r>
              <a:rPr sz="1200" dirty="0">
                <a:solidFill>
                  <a:srgbClr val="FFFF00"/>
                </a:solidFill>
                <a:latin typeface="Times New Roman"/>
                <a:cs typeface="Times New Roman"/>
              </a:rPr>
              <a:t>of </a:t>
            </a:r>
            <a:r>
              <a:rPr sz="1200" spc="-5" dirty="0">
                <a:solidFill>
                  <a:srgbClr val="FFFF00"/>
                </a:solidFill>
                <a:latin typeface="Times New Roman"/>
                <a:cs typeface="Times New Roman"/>
              </a:rPr>
              <a:t>"neglected" impacted </a:t>
            </a:r>
            <a:r>
              <a:rPr sz="1200" dirty="0">
                <a:solidFill>
                  <a:srgbClr val="FFFF00"/>
                </a:solidFill>
                <a:latin typeface="Times New Roman"/>
                <a:cs typeface="Times New Roman"/>
              </a:rPr>
              <a:t>third </a:t>
            </a:r>
            <a:r>
              <a:rPr sz="1200" spc="-5" dirty="0">
                <a:solidFill>
                  <a:srgbClr val="FFFF00"/>
                </a:solidFill>
                <a:latin typeface="Times New Roman"/>
                <a:cs typeface="Times New Roman"/>
              </a:rPr>
              <a:t>molars. J  Oral Pathol </a:t>
            </a:r>
            <a:r>
              <a:rPr sz="1200" dirty="0">
                <a:solidFill>
                  <a:srgbClr val="FFFF00"/>
                </a:solidFill>
                <a:latin typeface="Times New Roman"/>
                <a:cs typeface="Times New Roman"/>
              </a:rPr>
              <a:t>1988:17:</a:t>
            </a:r>
            <a:r>
              <a:rPr sz="1200" spc="25" dirty="0">
                <a:solidFill>
                  <a:srgbClr val="FFFF00"/>
                </a:solidFill>
                <a:latin typeface="Times New Roman"/>
                <a:cs typeface="Times New Roman"/>
              </a:rPr>
              <a:t> </a:t>
            </a:r>
            <a:r>
              <a:rPr sz="1200" spc="-15" dirty="0">
                <a:solidFill>
                  <a:srgbClr val="FFFF00"/>
                </a:solidFill>
                <a:latin typeface="Times New Roman"/>
                <a:cs typeface="Times New Roman"/>
              </a:rPr>
              <a:t>113-117.</a:t>
            </a:r>
            <a:endParaRPr sz="1200">
              <a:latin typeface="Times New Roman"/>
              <a:cs typeface="Times New Roman"/>
            </a:endParaRPr>
          </a:p>
        </p:txBody>
      </p:sp>
      <p:sp>
        <p:nvSpPr>
          <p:cNvPr id="5" name="object 5"/>
          <p:cNvSpPr/>
          <p:nvPr/>
        </p:nvSpPr>
        <p:spPr>
          <a:xfrm>
            <a:off x="2005202" y="344170"/>
            <a:ext cx="5672963" cy="35229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000630" y="831850"/>
            <a:ext cx="5585587" cy="28524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751076" y="106679"/>
            <a:ext cx="6240780" cy="611124"/>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751076" y="594359"/>
            <a:ext cx="6082283" cy="61112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685800"/>
            <a:ext cx="7772400" cy="3505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840739" y="4445889"/>
            <a:ext cx="6955790"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0000CC"/>
                </a:solidFill>
                <a:latin typeface="Times New Roman"/>
                <a:cs typeface="Times New Roman"/>
              </a:rPr>
              <a:t>Coronectomy:A, cutting crown below </a:t>
            </a:r>
            <a:r>
              <a:rPr sz="1800" b="1" dirty="0">
                <a:solidFill>
                  <a:srgbClr val="0000CC"/>
                </a:solidFill>
                <a:latin typeface="Times New Roman"/>
                <a:cs typeface="Times New Roman"/>
              </a:rPr>
              <a:t>cement-enamel </a:t>
            </a:r>
            <a:r>
              <a:rPr sz="1800" b="1" spc="-5" dirty="0">
                <a:solidFill>
                  <a:srgbClr val="0000CC"/>
                </a:solidFill>
                <a:latin typeface="Times New Roman"/>
                <a:cs typeface="Times New Roman"/>
              </a:rPr>
              <a:t>junction (arrow);  </a:t>
            </a:r>
            <a:r>
              <a:rPr sz="1800" b="1" dirty="0">
                <a:solidFill>
                  <a:srgbClr val="0000CC"/>
                </a:solidFill>
                <a:latin typeface="Times New Roman"/>
                <a:cs typeface="Times New Roman"/>
              </a:rPr>
              <a:t>B, trimming cutted </a:t>
            </a:r>
            <a:r>
              <a:rPr sz="1800" b="1" spc="-5" dirty="0">
                <a:solidFill>
                  <a:srgbClr val="0000CC"/>
                </a:solidFill>
                <a:latin typeface="Times New Roman"/>
                <a:cs typeface="Times New Roman"/>
              </a:rPr>
              <a:t>surface </a:t>
            </a:r>
            <a:r>
              <a:rPr sz="1800" b="1" dirty="0">
                <a:solidFill>
                  <a:srgbClr val="0000CC"/>
                </a:solidFill>
                <a:latin typeface="Times New Roman"/>
                <a:cs typeface="Times New Roman"/>
              </a:rPr>
              <a:t>to </a:t>
            </a:r>
            <a:r>
              <a:rPr sz="1800" b="1" spc="-5" dirty="0">
                <a:solidFill>
                  <a:srgbClr val="0000CC"/>
                </a:solidFill>
                <a:latin typeface="Times New Roman"/>
                <a:cs typeface="Times New Roman"/>
              </a:rPr>
              <a:t>less than </a:t>
            </a:r>
            <a:r>
              <a:rPr sz="1800" b="1" dirty="0">
                <a:solidFill>
                  <a:srgbClr val="0000CC"/>
                </a:solidFill>
                <a:latin typeface="Times New Roman"/>
                <a:cs typeface="Times New Roman"/>
              </a:rPr>
              <a:t>3 to 4 mm </a:t>
            </a:r>
            <a:r>
              <a:rPr sz="1800" b="1" spc="-5" dirty="0">
                <a:solidFill>
                  <a:srgbClr val="0000CC"/>
                </a:solidFill>
                <a:latin typeface="Times New Roman"/>
                <a:cs typeface="Times New Roman"/>
              </a:rPr>
              <a:t>below </a:t>
            </a:r>
            <a:r>
              <a:rPr sz="1800" b="1" dirty="0">
                <a:solidFill>
                  <a:srgbClr val="0000CC"/>
                </a:solidFill>
                <a:latin typeface="Times New Roman"/>
                <a:cs typeface="Times New Roman"/>
              </a:rPr>
              <a:t>alveolar</a:t>
            </a:r>
            <a:r>
              <a:rPr sz="1800" b="1" spc="-30" dirty="0">
                <a:solidFill>
                  <a:srgbClr val="0000CC"/>
                </a:solidFill>
                <a:latin typeface="Times New Roman"/>
                <a:cs typeface="Times New Roman"/>
              </a:rPr>
              <a:t> </a:t>
            </a:r>
            <a:r>
              <a:rPr sz="1800" b="1" spc="-10" dirty="0">
                <a:solidFill>
                  <a:srgbClr val="0000CC"/>
                </a:solidFill>
                <a:latin typeface="Times New Roman"/>
                <a:cs typeface="Times New Roman"/>
              </a:rPr>
              <a:t>crest.</a:t>
            </a:r>
            <a:endParaRPr sz="1800">
              <a:latin typeface="Times New Roman"/>
              <a:cs typeface="Times New Roman"/>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29031"/>
            <a:ext cx="7940675" cy="4751070"/>
          </a:xfrm>
          <a:prstGeom prst="rect">
            <a:avLst/>
          </a:prstGeom>
        </p:spPr>
        <p:txBody>
          <a:bodyPr vert="horz" wrap="square" lIns="0" tIns="88900" rIns="0" bIns="0" rtlCol="0">
            <a:spAutoFit/>
          </a:bodyPr>
          <a:lstStyle/>
          <a:p>
            <a:pPr marL="12700">
              <a:lnSpc>
                <a:spcPct val="100000"/>
              </a:lnSpc>
              <a:spcBef>
                <a:spcPts val="700"/>
              </a:spcBef>
            </a:pPr>
            <a:r>
              <a:rPr sz="2000" b="1" spc="-70" dirty="0">
                <a:solidFill>
                  <a:srgbClr val="FFFF00"/>
                </a:solidFill>
                <a:latin typeface="Times New Roman"/>
                <a:cs typeface="Times New Roman"/>
              </a:rPr>
              <a:t>FATE </a:t>
            </a:r>
            <a:r>
              <a:rPr sz="2000" b="1" dirty="0">
                <a:solidFill>
                  <a:srgbClr val="FFFF00"/>
                </a:solidFill>
                <a:latin typeface="Times New Roman"/>
                <a:cs typeface="Times New Roman"/>
              </a:rPr>
              <a:t>AFTER</a:t>
            </a:r>
            <a:r>
              <a:rPr sz="2000" b="1" spc="-65" dirty="0">
                <a:solidFill>
                  <a:srgbClr val="FFFF00"/>
                </a:solidFill>
                <a:latin typeface="Times New Roman"/>
                <a:cs typeface="Times New Roman"/>
              </a:rPr>
              <a:t> </a:t>
            </a:r>
            <a:r>
              <a:rPr sz="2000" b="1" spc="-5" dirty="0">
                <a:solidFill>
                  <a:srgbClr val="FFFF00"/>
                </a:solidFill>
                <a:latin typeface="Times New Roman"/>
                <a:cs typeface="Times New Roman"/>
              </a:rPr>
              <a:t>CORONECTOMY</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Bone </a:t>
            </a:r>
            <a:r>
              <a:rPr sz="2000" spc="-5" dirty="0">
                <a:solidFill>
                  <a:srgbClr val="0000CC"/>
                </a:solidFill>
                <a:latin typeface="Times New Roman"/>
                <a:cs typeface="Times New Roman"/>
              </a:rPr>
              <a:t>formation </a:t>
            </a:r>
            <a:r>
              <a:rPr sz="2000" dirty="0">
                <a:solidFill>
                  <a:srgbClr val="0000CC"/>
                </a:solidFill>
                <a:latin typeface="Times New Roman"/>
                <a:cs typeface="Times New Roman"/>
              </a:rPr>
              <a:t>over the retained root</a:t>
            </a:r>
            <a:r>
              <a:rPr sz="2000" spc="-155" dirty="0">
                <a:solidFill>
                  <a:srgbClr val="0000CC"/>
                </a:solidFill>
                <a:latin typeface="Times New Roman"/>
                <a:cs typeface="Times New Roman"/>
              </a:rPr>
              <a:t> </a:t>
            </a:r>
            <a:r>
              <a:rPr sz="2000" dirty="0">
                <a:solidFill>
                  <a:srgbClr val="0000CC"/>
                </a:solidFill>
                <a:latin typeface="Times New Roman"/>
                <a:cs typeface="Times New Roman"/>
              </a:rPr>
              <a:t>fragment.</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47625"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In </a:t>
            </a:r>
            <a:r>
              <a:rPr sz="2000" spc="-5" dirty="0">
                <a:solidFill>
                  <a:srgbClr val="0000CC"/>
                </a:solidFill>
                <a:latin typeface="Times New Roman"/>
                <a:cs typeface="Times New Roman"/>
              </a:rPr>
              <a:t>all </a:t>
            </a:r>
            <a:r>
              <a:rPr sz="2000" dirty="0">
                <a:solidFill>
                  <a:srgbClr val="0000CC"/>
                </a:solidFill>
                <a:latin typeface="Times New Roman"/>
                <a:cs typeface="Times New Roman"/>
              </a:rPr>
              <a:t>cases the root fragments </a:t>
            </a:r>
            <a:r>
              <a:rPr sz="2000" spc="-5" dirty="0">
                <a:solidFill>
                  <a:srgbClr val="0000CC"/>
                </a:solidFill>
                <a:latin typeface="Times New Roman"/>
                <a:cs typeface="Times New Roman"/>
              </a:rPr>
              <a:t>move </a:t>
            </a:r>
            <a:r>
              <a:rPr sz="2000" dirty="0">
                <a:solidFill>
                  <a:srgbClr val="0000CC"/>
                </a:solidFill>
                <a:latin typeface="Times New Roman"/>
                <a:cs typeface="Times New Roman"/>
              </a:rPr>
              <a:t>into a safer position with regard to</a:t>
            </a:r>
            <a:r>
              <a:rPr sz="2000" spc="-265" dirty="0">
                <a:solidFill>
                  <a:srgbClr val="0000CC"/>
                </a:solidFill>
                <a:latin typeface="Times New Roman"/>
                <a:cs typeface="Times New Roman"/>
              </a:rPr>
              <a:t> </a:t>
            </a:r>
            <a:r>
              <a:rPr sz="2000" dirty="0">
                <a:solidFill>
                  <a:srgbClr val="0000CC"/>
                </a:solidFill>
                <a:latin typeface="Times New Roman"/>
                <a:cs typeface="Times New Roman"/>
              </a:rPr>
              <a:t>the  nerve and it can be envisaged that should removal </a:t>
            </a:r>
            <a:r>
              <a:rPr sz="2000" spc="-5" dirty="0">
                <a:solidFill>
                  <a:srgbClr val="0000CC"/>
                </a:solidFill>
                <a:latin typeface="Times New Roman"/>
                <a:cs typeface="Times New Roman"/>
              </a:rPr>
              <a:t>become </a:t>
            </a:r>
            <a:r>
              <a:rPr sz="2000" dirty="0">
                <a:solidFill>
                  <a:srgbClr val="0000CC"/>
                </a:solidFill>
                <a:latin typeface="Times New Roman"/>
                <a:cs typeface="Times New Roman"/>
              </a:rPr>
              <a:t>necessary the  nerve would not then be at high</a:t>
            </a:r>
            <a:r>
              <a:rPr sz="2000" spc="-170" dirty="0">
                <a:solidFill>
                  <a:srgbClr val="0000CC"/>
                </a:solidFill>
                <a:latin typeface="Times New Roman"/>
                <a:cs typeface="Times New Roman"/>
              </a:rPr>
              <a:t> </a:t>
            </a:r>
            <a:r>
              <a:rPr sz="2000" dirty="0">
                <a:solidFill>
                  <a:srgbClr val="0000CC"/>
                </a:solidFill>
                <a:latin typeface="Times New Roman"/>
                <a:cs typeface="Times New Roman"/>
              </a:rPr>
              <a:t>risk.</a:t>
            </a:r>
            <a:endParaRPr sz="2000">
              <a:latin typeface="Times New Roman"/>
              <a:cs typeface="Times New Roman"/>
            </a:endParaRPr>
          </a:p>
          <a:p>
            <a:pPr>
              <a:lnSpc>
                <a:spcPct val="100000"/>
              </a:lnSpc>
              <a:spcBef>
                <a:spcPts val="40"/>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Root </a:t>
            </a:r>
            <a:r>
              <a:rPr sz="2000" spc="-5" dirty="0">
                <a:solidFill>
                  <a:srgbClr val="0000CC"/>
                </a:solidFill>
                <a:latin typeface="Times New Roman"/>
                <a:cs typeface="Times New Roman"/>
              </a:rPr>
              <a:t>migration </a:t>
            </a:r>
            <a:r>
              <a:rPr sz="2000" dirty="0">
                <a:solidFill>
                  <a:srgbClr val="0000CC"/>
                </a:solidFill>
                <a:latin typeface="Times New Roman"/>
                <a:cs typeface="Times New Roman"/>
              </a:rPr>
              <a:t>is </a:t>
            </a:r>
            <a:r>
              <a:rPr sz="2000" spc="-5" dirty="0">
                <a:solidFill>
                  <a:srgbClr val="0000CC"/>
                </a:solidFill>
                <a:latin typeface="Times New Roman"/>
                <a:cs typeface="Times New Roman"/>
              </a:rPr>
              <a:t>more </a:t>
            </a:r>
            <a:r>
              <a:rPr sz="2000" dirty="0">
                <a:solidFill>
                  <a:srgbClr val="0000CC"/>
                </a:solidFill>
                <a:latin typeface="Times New Roman"/>
                <a:cs typeface="Times New Roman"/>
              </a:rPr>
              <a:t>in distoangular </a:t>
            </a:r>
            <a:r>
              <a:rPr sz="2000" spc="-5" dirty="0">
                <a:solidFill>
                  <a:srgbClr val="0000CC"/>
                </a:solidFill>
                <a:latin typeface="Times New Roman"/>
                <a:cs typeface="Times New Roman"/>
              </a:rPr>
              <a:t>impactions </a:t>
            </a:r>
            <a:r>
              <a:rPr sz="2000" dirty="0">
                <a:solidFill>
                  <a:srgbClr val="0000CC"/>
                </a:solidFill>
                <a:latin typeface="Times New Roman"/>
                <a:cs typeface="Times New Roman"/>
              </a:rPr>
              <a:t>and in older</a:t>
            </a:r>
            <a:r>
              <a:rPr sz="2000" spc="355" dirty="0">
                <a:solidFill>
                  <a:srgbClr val="0000CC"/>
                </a:solidFill>
                <a:latin typeface="Times New Roman"/>
                <a:cs typeface="Times New Roman"/>
              </a:rPr>
              <a:t> </a:t>
            </a:r>
            <a:r>
              <a:rPr sz="2000" dirty="0">
                <a:solidFill>
                  <a:srgbClr val="0000CC"/>
                </a:solidFill>
                <a:latin typeface="Times New Roman"/>
                <a:cs typeface="Times New Roman"/>
              </a:rPr>
              <a:t>individuals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288925"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Dry socket can be treated in the conventional </a:t>
            </a:r>
            <a:r>
              <a:rPr sz="2000" spc="-5" dirty="0">
                <a:solidFill>
                  <a:srgbClr val="0000CC"/>
                </a:solidFill>
                <a:latin typeface="Times New Roman"/>
                <a:cs typeface="Times New Roman"/>
              </a:rPr>
              <a:t>manner </a:t>
            </a:r>
            <a:r>
              <a:rPr sz="2000" dirty="0">
                <a:solidFill>
                  <a:srgbClr val="0000CC"/>
                </a:solidFill>
                <a:latin typeface="Times New Roman"/>
                <a:cs typeface="Times New Roman"/>
              </a:rPr>
              <a:t>with irrigation</a:t>
            </a:r>
            <a:r>
              <a:rPr sz="2000" spc="-229" dirty="0">
                <a:solidFill>
                  <a:srgbClr val="0000CC"/>
                </a:solidFill>
                <a:latin typeface="Times New Roman"/>
                <a:cs typeface="Times New Roman"/>
              </a:rPr>
              <a:t> </a:t>
            </a:r>
            <a:r>
              <a:rPr sz="2000" dirty="0">
                <a:solidFill>
                  <a:srgbClr val="0000CC"/>
                </a:solidFill>
                <a:latin typeface="Times New Roman"/>
                <a:cs typeface="Times New Roman"/>
              </a:rPr>
              <a:t>and  dressing, if it</a:t>
            </a:r>
            <a:r>
              <a:rPr sz="2000" spc="-85" dirty="0">
                <a:solidFill>
                  <a:srgbClr val="0000CC"/>
                </a:solidFill>
                <a:latin typeface="Times New Roman"/>
                <a:cs typeface="Times New Roman"/>
              </a:rPr>
              <a:t> </a:t>
            </a:r>
            <a:r>
              <a:rPr sz="2000" dirty="0">
                <a:solidFill>
                  <a:srgbClr val="0000CC"/>
                </a:solidFill>
                <a:latin typeface="Times New Roman"/>
                <a:cs typeface="Times New Roman"/>
              </a:rPr>
              <a:t>occurs.</a:t>
            </a:r>
            <a:endParaRPr sz="2000">
              <a:latin typeface="Times New Roman"/>
              <a:cs typeface="Times New Roman"/>
            </a:endParaRPr>
          </a:p>
          <a:p>
            <a:pPr>
              <a:lnSpc>
                <a:spcPct val="100000"/>
              </a:lnSpc>
              <a:spcBef>
                <a:spcPts val="30"/>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There does </a:t>
            </a:r>
            <a:r>
              <a:rPr sz="2000" spc="5" dirty="0">
                <a:solidFill>
                  <a:srgbClr val="0000CC"/>
                </a:solidFill>
                <a:latin typeface="Times New Roman"/>
                <a:cs typeface="Times New Roman"/>
              </a:rPr>
              <a:t>not </a:t>
            </a:r>
            <a:r>
              <a:rPr sz="2000" dirty="0">
                <a:solidFill>
                  <a:srgbClr val="0000CC"/>
                </a:solidFill>
                <a:latin typeface="Times New Roman"/>
                <a:cs typeface="Times New Roman"/>
              </a:rPr>
              <a:t>appear to be any need to treat the exposed pulp of the</a:t>
            </a:r>
            <a:r>
              <a:rPr sz="2000" spc="-260" dirty="0">
                <a:solidFill>
                  <a:srgbClr val="0000CC"/>
                </a:solidFill>
                <a:latin typeface="Times New Roman"/>
                <a:cs typeface="Times New Roman"/>
              </a:rPr>
              <a:t> </a:t>
            </a:r>
            <a:r>
              <a:rPr sz="2000" dirty="0">
                <a:solidFill>
                  <a:srgbClr val="0000CC"/>
                </a:solidFill>
                <a:latin typeface="Times New Roman"/>
                <a:cs typeface="Times New Roman"/>
              </a:rPr>
              <a:t>tooth.</a:t>
            </a:r>
            <a:endParaRPr sz="2000">
              <a:latin typeface="Times New Roman"/>
              <a:cs typeface="Times New Roman"/>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228600"/>
            <a:ext cx="2971800" cy="2514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334000" y="228600"/>
            <a:ext cx="3124200" cy="25146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71800" y="3657600"/>
            <a:ext cx="3048000" cy="25146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40739" y="2921634"/>
            <a:ext cx="2123440"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FFFF00"/>
                </a:solidFill>
                <a:latin typeface="Times New Roman"/>
                <a:cs typeface="Times New Roman"/>
              </a:rPr>
              <a:t>PREOPERATIVELY</a:t>
            </a:r>
            <a:endParaRPr sz="1800">
              <a:latin typeface="Times New Roman"/>
              <a:cs typeface="Times New Roman"/>
            </a:endParaRPr>
          </a:p>
        </p:txBody>
      </p:sp>
      <p:sp>
        <p:nvSpPr>
          <p:cNvPr id="6" name="object 6"/>
          <p:cNvSpPr txBox="1"/>
          <p:nvPr/>
        </p:nvSpPr>
        <p:spPr>
          <a:xfrm>
            <a:off x="5337428" y="2845434"/>
            <a:ext cx="318960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00"/>
                </a:solidFill>
                <a:latin typeface="Times New Roman"/>
                <a:cs typeface="Times New Roman"/>
              </a:rPr>
              <a:t>1 WEEK</a:t>
            </a:r>
            <a:r>
              <a:rPr sz="1800" b="1" spc="-125" dirty="0">
                <a:solidFill>
                  <a:srgbClr val="FFFF00"/>
                </a:solidFill>
                <a:latin typeface="Times New Roman"/>
                <a:cs typeface="Times New Roman"/>
              </a:rPr>
              <a:t> </a:t>
            </a:r>
            <a:r>
              <a:rPr sz="1800" b="1" spc="-25" dirty="0">
                <a:solidFill>
                  <a:srgbClr val="FFFF00"/>
                </a:solidFill>
                <a:latin typeface="Times New Roman"/>
                <a:cs typeface="Times New Roman"/>
              </a:rPr>
              <a:t>POSTOPERATIVELY</a:t>
            </a:r>
            <a:endParaRPr sz="1800">
              <a:latin typeface="Times New Roman"/>
              <a:cs typeface="Times New Roman"/>
            </a:endParaRPr>
          </a:p>
        </p:txBody>
      </p:sp>
      <p:sp>
        <p:nvSpPr>
          <p:cNvPr id="7" name="object 7"/>
          <p:cNvSpPr txBox="1"/>
          <p:nvPr/>
        </p:nvSpPr>
        <p:spPr>
          <a:xfrm>
            <a:off x="2669794" y="6275019"/>
            <a:ext cx="361251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00"/>
                </a:solidFill>
                <a:latin typeface="Times New Roman"/>
                <a:cs typeface="Times New Roman"/>
              </a:rPr>
              <a:t>36 MONTHS</a:t>
            </a:r>
            <a:r>
              <a:rPr sz="1800" b="1" spc="-95" dirty="0">
                <a:solidFill>
                  <a:srgbClr val="FFFF00"/>
                </a:solidFill>
                <a:latin typeface="Times New Roman"/>
                <a:cs typeface="Times New Roman"/>
              </a:rPr>
              <a:t> </a:t>
            </a:r>
            <a:r>
              <a:rPr sz="1800" b="1" spc="-25" dirty="0">
                <a:solidFill>
                  <a:srgbClr val="FFFF00"/>
                </a:solidFill>
                <a:latin typeface="Times New Roman"/>
                <a:cs typeface="Times New Roman"/>
              </a:rPr>
              <a:t>POSTOPERATIVELY</a:t>
            </a:r>
            <a:endParaRPr sz="1800">
              <a:latin typeface="Times New Roman"/>
              <a:cs typeface="Times New Roman"/>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481939"/>
            <a:ext cx="8030845" cy="2159635"/>
          </a:xfrm>
          <a:prstGeom prst="rect">
            <a:avLst/>
          </a:prstGeom>
        </p:spPr>
        <p:txBody>
          <a:bodyPr vert="horz" wrap="square" lIns="0" tIns="88900" rIns="0" bIns="0" rtlCol="0">
            <a:spAutoFit/>
          </a:bodyPr>
          <a:lstStyle/>
          <a:p>
            <a:pPr marL="12700">
              <a:lnSpc>
                <a:spcPct val="100000"/>
              </a:lnSpc>
              <a:spcBef>
                <a:spcPts val="700"/>
              </a:spcBef>
            </a:pPr>
            <a:r>
              <a:rPr sz="2000" b="1" dirty="0">
                <a:solidFill>
                  <a:srgbClr val="FFFF00"/>
                </a:solidFill>
                <a:latin typeface="Times New Roman"/>
                <a:cs typeface="Times New Roman"/>
              </a:rPr>
              <a:t>CASES </a:t>
            </a:r>
            <a:r>
              <a:rPr sz="2000" b="1" spc="-20" dirty="0">
                <a:solidFill>
                  <a:srgbClr val="FFFF00"/>
                </a:solidFill>
                <a:latin typeface="Times New Roman"/>
                <a:cs typeface="Times New Roman"/>
              </a:rPr>
              <a:t>TO</a:t>
            </a:r>
            <a:r>
              <a:rPr sz="2000" b="1" spc="-180" dirty="0">
                <a:solidFill>
                  <a:srgbClr val="FFFF00"/>
                </a:solidFill>
                <a:latin typeface="Times New Roman"/>
                <a:cs typeface="Times New Roman"/>
              </a:rPr>
              <a:t> </a:t>
            </a:r>
            <a:r>
              <a:rPr sz="2000" b="1" spc="-55" dirty="0">
                <a:solidFill>
                  <a:srgbClr val="FFFF00"/>
                </a:solidFill>
                <a:latin typeface="Times New Roman"/>
                <a:cs typeface="Times New Roman"/>
              </a:rPr>
              <a:t>AVOID</a:t>
            </a:r>
            <a:endParaRPr sz="2000">
              <a:latin typeface="Times New Roman"/>
              <a:cs typeface="Times New Roman"/>
            </a:endParaRPr>
          </a:p>
          <a:p>
            <a:pPr marL="287020" marR="455930" indent="-274320">
              <a:lnSpc>
                <a:spcPct val="100000"/>
              </a:lnSpc>
              <a:spcBef>
                <a:spcPts val="600"/>
              </a:spcBef>
              <a:buClr>
                <a:srgbClr val="F3A346"/>
              </a:buClr>
              <a:buSzPct val="85000"/>
              <a:buFont typeface="Arial"/>
              <a:buChar char=""/>
              <a:tabLst>
                <a:tab pos="286385" algn="l"/>
                <a:tab pos="287020" algn="l"/>
              </a:tabLst>
            </a:pPr>
            <a:r>
              <a:rPr sz="2000" spc="-30" dirty="0">
                <a:solidFill>
                  <a:srgbClr val="0000CC"/>
                </a:solidFill>
                <a:latin typeface="Times New Roman"/>
                <a:cs typeface="Times New Roman"/>
              </a:rPr>
              <a:t>Teeth </a:t>
            </a:r>
            <a:r>
              <a:rPr sz="2000" dirty="0">
                <a:solidFill>
                  <a:srgbClr val="0000CC"/>
                </a:solidFill>
                <a:latin typeface="Times New Roman"/>
                <a:cs typeface="Times New Roman"/>
              </a:rPr>
              <a:t>with associated infection, particularly infection involving the</a:t>
            </a:r>
            <a:r>
              <a:rPr sz="2000" spc="-245" dirty="0">
                <a:solidFill>
                  <a:srgbClr val="0000CC"/>
                </a:solidFill>
                <a:latin typeface="Times New Roman"/>
                <a:cs typeface="Times New Roman"/>
              </a:rPr>
              <a:t> </a:t>
            </a:r>
            <a:r>
              <a:rPr sz="2000" dirty="0">
                <a:solidFill>
                  <a:srgbClr val="0000CC"/>
                </a:solidFill>
                <a:latin typeface="Times New Roman"/>
                <a:cs typeface="Times New Roman"/>
              </a:rPr>
              <a:t>root  portion</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spc="-30" dirty="0">
                <a:solidFill>
                  <a:srgbClr val="0000CC"/>
                </a:solidFill>
                <a:latin typeface="Times New Roman"/>
                <a:cs typeface="Times New Roman"/>
              </a:rPr>
              <a:t>Teeth </a:t>
            </a:r>
            <a:r>
              <a:rPr sz="2000" dirty="0">
                <a:solidFill>
                  <a:srgbClr val="0000CC"/>
                </a:solidFill>
                <a:latin typeface="Times New Roman"/>
                <a:cs typeface="Times New Roman"/>
              </a:rPr>
              <a:t>that are</a:t>
            </a:r>
            <a:r>
              <a:rPr sz="2000" spc="-15" dirty="0">
                <a:solidFill>
                  <a:srgbClr val="0000CC"/>
                </a:solidFill>
                <a:latin typeface="Times New Roman"/>
                <a:cs typeface="Times New Roman"/>
              </a:rPr>
              <a:t> </a:t>
            </a:r>
            <a:r>
              <a:rPr sz="2000" spc="-5" dirty="0">
                <a:solidFill>
                  <a:srgbClr val="0000CC"/>
                </a:solidFill>
                <a:latin typeface="Times New Roman"/>
                <a:cs typeface="Times New Roman"/>
              </a:rPr>
              <a:t>mobile</a:t>
            </a:r>
            <a:endParaRPr sz="2000">
              <a:latin typeface="Times New Roman"/>
              <a:cs typeface="Times New Roman"/>
            </a:endParaRPr>
          </a:p>
          <a:p>
            <a:pPr marL="287020" marR="5080" indent="-274320">
              <a:lnSpc>
                <a:spcPct val="100000"/>
              </a:lnSpc>
              <a:spcBef>
                <a:spcPts val="600"/>
              </a:spcBef>
              <a:buClr>
                <a:srgbClr val="F3A346"/>
              </a:buClr>
              <a:buSzPct val="85000"/>
              <a:buFont typeface="Arial"/>
              <a:buChar char=""/>
              <a:tabLst>
                <a:tab pos="286385" algn="l"/>
                <a:tab pos="287020" algn="l"/>
              </a:tabLst>
            </a:pPr>
            <a:r>
              <a:rPr sz="2000" spc="-30" dirty="0">
                <a:solidFill>
                  <a:srgbClr val="0000CC"/>
                </a:solidFill>
                <a:latin typeface="Times New Roman"/>
                <a:cs typeface="Times New Roman"/>
              </a:rPr>
              <a:t>Teeth </a:t>
            </a:r>
            <a:r>
              <a:rPr sz="2000" dirty="0">
                <a:solidFill>
                  <a:srgbClr val="0000CC"/>
                </a:solidFill>
                <a:latin typeface="Times New Roman"/>
                <a:cs typeface="Times New Roman"/>
              </a:rPr>
              <a:t>that are </a:t>
            </a:r>
            <a:r>
              <a:rPr sz="2000" spc="-5" dirty="0">
                <a:solidFill>
                  <a:srgbClr val="0000CC"/>
                </a:solidFill>
                <a:latin typeface="Times New Roman"/>
                <a:cs typeface="Times New Roman"/>
              </a:rPr>
              <a:t>horizontally impacted </a:t>
            </a:r>
            <a:r>
              <a:rPr sz="2000" dirty="0">
                <a:solidFill>
                  <a:srgbClr val="0000CC"/>
                </a:solidFill>
                <a:latin typeface="Times New Roman"/>
                <a:cs typeface="Times New Roman"/>
              </a:rPr>
              <a:t>along the course of the inferior</a:t>
            </a:r>
            <a:r>
              <a:rPr sz="2000" spc="-110" dirty="0">
                <a:solidFill>
                  <a:srgbClr val="0000CC"/>
                </a:solidFill>
                <a:latin typeface="Times New Roman"/>
                <a:cs typeface="Times New Roman"/>
              </a:rPr>
              <a:t> </a:t>
            </a:r>
            <a:r>
              <a:rPr sz="2000" spc="-5" dirty="0">
                <a:solidFill>
                  <a:srgbClr val="0000CC"/>
                </a:solidFill>
                <a:latin typeface="Times New Roman"/>
                <a:cs typeface="Times New Roman"/>
              </a:rPr>
              <a:t>alveolar  </a:t>
            </a:r>
            <a:r>
              <a:rPr sz="2000" dirty="0">
                <a:solidFill>
                  <a:srgbClr val="0000CC"/>
                </a:solidFill>
                <a:latin typeface="Times New Roman"/>
                <a:cs typeface="Times New Roman"/>
              </a:rPr>
              <a:t>nerve</a:t>
            </a:r>
            <a:endParaRPr sz="2000">
              <a:latin typeface="Times New Roman"/>
              <a:cs typeface="Times New Roman"/>
            </a:endParaRPr>
          </a:p>
        </p:txBody>
      </p:sp>
      <p:sp>
        <p:nvSpPr>
          <p:cNvPr id="3" name="object 3"/>
          <p:cNvSpPr txBox="1"/>
          <p:nvPr/>
        </p:nvSpPr>
        <p:spPr>
          <a:xfrm>
            <a:off x="535940" y="3378061"/>
            <a:ext cx="7579995" cy="2997835"/>
          </a:xfrm>
          <a:prstGeom prst="rect">
            <a:avLst/>
          </a:prstGeom>
        </p:spPr>
        <p:txBody>
          <a:bodyPr vert="horz" wrap="square" lIns="0" tIns="88265" rIns="0" bIns="0" rtlCol="0">
            <a:spAutoFit/>
          </a:bodyPr>
          <a:lstStyle/>
          <a:p>
            <a:pPr marL="12700">
              <a:lnSpc>
                <a:spcPct val="100000"/>
              </a:lnSpc>
              <a:spcBef>
                <a:spcPts val="695"/>
              </a:spcBef>
            </a:pPr>
            <a:r>
              <a:rPr sz="2000" b="1" spc="-25" dirty="0">
                <a:solidFill>
                  <a:srgbClr val="FFFF00"/>
                </a:solidFill>
                <a:latin typeface="Times New Roman"/>
                <a:cs typeface="Times New Roman"/>
              </a:rPr>
              <a:t>DRAWBACKS </a:t>
            </a:r>
            <a:r>
              <a:rPr sz="2000" b="1" dirty="0">
                <a:solidFill>
                  <a:srgbClr val="FFFF00"/>
                </a:solidFill>
                <a:latin typeface="Times New Roman"/>
                <a:cs typeface="Times New Roman"/>
              </a:rPr>
              <a:t>OF</a:t>
            </a:r>
            <a:r>
              <a:rPr sz="2000" b="1" spc="-105" dirty="0">
                <a:solidFill>
                  <a:srgbClr val="FFFF00"/>
                </a:solidFill>
                <a:latin typeface="Times New Roman"/>
                <a:cs typeface="Times New Roman"/>
              </a:rPr>
              <a:t> </a:t>
            </a:r>
            <a:r>
              <a:rPr sz="2000" b="1" spc="-5" dirty="0">
                <a:solidFill>
                  <a:srgbClr val="FFFF00"/>
                </a:solidFill>
                <a:latin typeface="Times New Roman"/>
                <a:cs typeface="Times New Roman"/>
              </a:rPr>
              <a:t>CORONECTOMY</a:t>
            </a:r>
            <a:endParaRPr sz="2000">
              <a:latin typeface="Times New Roman"/>
              <a:cs typeface="Times New Roman"/>
            </a:endParaRPr>
          </a:p>
          <a:p>
            <a:pPr marL="287020" indent="-274320">
              <a:lnSpc>
                <a:spcPct val="100000"/>
              </a:lnSpc>
              <a:spcBef>
                <a:spcPts val="6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Root walk out during </a:t>
            </a:r>
            <a:r>
              <a:rPr sz="2000" spc="-15" dirty="0">
                <a:solidFill>
                  <a:srgbClr val="0000CC"/>
                </a:solidFill>
                <a:latin typeface="Times New Roman"/>
                <a:cs typeface="Times New Roman"/>
              </a:rPr>
              <a:t>surgery(FAILED</a:t>
            </a:r>
            <a:r>
              <a:rPr sz="2000" spc="-160" dirty="0">
                <a:solidFill>
                  <a:srgbClr val="0000CC"/>
                </a:solidFill>
                <a:latin typeface="Times New Roman"/>
                <a:cs typeface="Times New Roman"/>
              </a:rPr>
              <a:t> </a:t>
            </a:r>
            <a:r>
              <a:rPr sz="2000" spc="-5" dirty="0">
                <a:solidFill>
                  <a:srgbClr val="0000CC"/>
                </a:solidFill>
                <a:latin typeface="Times New Roman"/>
                <a:cs typeface="Times New Roman"/>
              </a:rPr>
              <a:t>CORONECTOMY)</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deep periodontal pockets on the distal of the second</a:t>
            </a:r>
            <a:r>
              <a:rPr sz="2000" spc="-225" dirty="0">
                <a:solidFill>
                  <a:srgbClr val="0000CC"/>
                </a:solidFill>
                <a:latin typeface="Times New Roman"/>
                <a:cs typeface="Times New Roman"/>
              </a:rPr>
              <a:t> </a:t>
            </a:r>
            <a:r>
              <a:rPr sz="2000" spc="-20" dirty="0">
                <a:solidFill>
                  <a:srgbClr val="0000CC"/>
                </a:solidFill>
                <a:latin typeface="Times New Roman"/>
                <a:cs typeface="Times New Roman"/>
              </a:rPr>
              <a:t>molar,</a:t>
            </a:r>
            <a:endParaRPr sz="2000">
              <a:latin typeface="Times New Roman"/>
              <a:cs typeface="Times New Roman"/>
            </a:endParaRPr>
          </a:p>
          <a:p>
            <a:pPr marL="287020" marR="508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delayed postoperative root </a:t>
            </a:r>
            <a:r>
              <a:rPr sz="2000" spc="-5" dirty="0">
                <a:solidFill>
                  <a:srgbClr val="0000CC"/>
                </a:solidFill>
                <a:latin typeface="Times New Roman"/>
                <a:cs typeface="Times New Roman"/>
              </a:rPr>
              <a:t>migration </a:t>
            </a:r>
            <a:r>
              <a:rPr sz="2000" dirty="0">
                <a:solidFill>
                  <a:srgbClr val="0000CC"/>
                </a:solidFill>
                <a:latin typeface="Times New Roman"/>
                <a:cs typeface="Times New Roman"/>
              </a:rPr>
              <a:t>with the possible need of a</a:t>
            </a:r>
            <a:r>
              <a:rPr sz="2000" spc="-200" dirty="0">
                <a:solidFill>
                  <a:srgbClr val="0000CC"/>
                </a:solidFill>
                <a:latin typeface="Times New Roman"/>
                <a:cs typeface="Times New Roman"/>
              </a:rPr>
              <a:t> </a:t>
            </a:r>
            <a:r>
              <a:rPr sz="2000" dirty="0">
                <a:solidFill>
                  <a:srgbClr val="0000CC"/>
                </a:solidFill>
                <a:latin typeface="Times New Roman"/>
                <a:cs typeface="Times New Roman"/>
              </a:rPr>
              <a:t>second  procedure</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postoperative</a:t>
            </a:r>
            <a:r>
              <a:rPr sz="2000" spc="-65" dirty="0">
                <a:solidFill>
                  <a:srgbClr val="0000CC"/>
                </a:solidFill>
                <a:latin typeface="Times New Roman"/>
                <a:cs typeface="Times New Roman"/>
              </a:rPr>
              <a:t> </a:t>
            </a:r>
            <a:r>
              <a:rPr sz="2000" dirty="0">
                <a:solidFill>
                  <a:srgbClr val="0000CC"/>
                </a:solidFill>
                <a:latin typeface="Times New Roman"/>
                <a:cs typeface="Times New Roman"/>
              </a:rPr>
              <a:t>pain</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dry</a:t>
            </a:r>
            <a:r>
              <a:rPr sz="2000" spc="-110" dirty="0">
                <a:solidFill>
                  <a:srgbClr val="0000CC"/>
                </a:solidFill>
                <a:latin typeface="Times New Roman"/>
                <a:cs typeface="Times New Roman"/>
              </a:rPr>
              <a:t> </a:t>
            </a:r>
            <a:r>
              <a:rPr sz="2000" dirty="0">
                <a:solidFill>
                  <a:srgbClr val="0000CC"/>
                </a:solidFill>
                <a:latin typeface="Times New Roman"/>
                <a:cs typeface="Times New Roman"/>
              </a:rPr>
              <a:t>socket</a:t>
            </a:r>
            <a:endParaRPr sz="2000">
              <a:latin typeface="Times New Roman"/>
              <a:cs typeface="Times New Roman"/>
            </a:endParaRPr>
          </a:p>
          <a:p>
            <a:pPr marL="349250" indent="-336550">
              <a:lnSpc>
                <a:spcPct val="100000"/>
              </a:lnSpc>
              <a:spcBef>
                <a:spcPts val="600"/>
              </a:spcBef>
              <a:buClr>
                <a:srgbClr val="F3A346"/>
              </a:buClr>
              <a:buSzPct val="85000"/>
              <a:buFont typeface="Arial"/>
              <a:buChar char=""/>
              <a:tabLst>
                <a:tab pos="349250" algn="l"/>
                <a:tab pos="349885" algn="l"/>
              </a:tabLst>
            </a:pPr>
            <a:r>
              <a:rPr sz="2000" dirty="0">
                <a:solidFill>
                  <a:srgbClr val="0000CC"/>
                </a:solidFill>
                <a:latin typeface="Times New Roman"/>
                <a:cs typeface="Times New Roman"/>
              </a:rPr>
              <a:t>infection</a:t>
            </a:r>
            <a:endParaRPr sz="2000">
              <a:latin typeface="Times New Roman"/>
              <a:cs typeface="Times New Roman"/>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252476"/>
            <a:ext cx="5715635" cy="330835"/>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FFFF00"/>
                </a:solidFill>
                <a:latin typeface="Times New Roman"/>
                <a:cs typeface="Times New Roman"/>
              </a:rPr>
              <a:t>RESISTANCE </a:t>
            </a:r>
            <a:r>
              <a:rPr sz="2000" b="1" spc="-20" dirty="0">
                <a:solidFill>
                  <a:srgbClr val="FFFF00"/>
                </a:solidFill>
                <a:latin typeface="Times New Roman"/>
                <a:cs typeface="Times New Roman"/>
              </a:rPr>
              <a:t>TO </a:t>
            </a:r>
            <a:r>
              <a:rPr sz="2000" b="1" dirty="0">
                <a:solidFill>
                  <a:srgbClr val="FFFF00"/>
                </a:solidFill>
                <a:latin typeface="Times New Roman"/>
                <a:cs typeface="Times New Roman"/>
              </a:rPr>
              <a:t>THE </a:t>
            </a:r>
            <a:r>
              <a:rPr sz="2000" b="1" spc="-15" dirty="0">
                <a:solidFill>
                  <a:srgbClr val="FFFF00"/>
                </a:solidFill>
                <a:latin typeface="Times New Roman"/>
                <a:cs typeface="Times New Roman"/>
              </a:rPr>
              <a:t>ACCEPTANCE</a:t>
            </a:r>
            <a:r>
              <a:rPr sz="2000" b="1" spc="-185" dirty="0">
                <a:solidFill>
                  <a:srgbClr val="FFFF00"/>
                </a:solidFill>
                <a:latin typeface="Times New Roman"/>
                <a:cs typeface="Times New Roman"/>
              </a:rPr>
              <a:t> </a:t>
            </a:r>
            <a:r>
              <a:rPr sz="2000" b="1" dirty="0">
                <a:solidFill>
                  <a:srgbClr val="FFFF00"/>
                </a:solidFill>
                <a:latin typeface="Times New Roman"/>
                <a:cs typeface="Times New Roman"/>
              </a:rPr>
              <a:t>BECAUSE</a:t>
            </a:r>
            <a:endParaRPr sz="2000">
              <a:latin typeface="Times New Roman"/>
              <a:cs typeface="Times New Roman"/>
            </a:endParaRPr>
          </a:p>
        </p:txBody>
      </p:sp>
      <p:sp>
        <p:nvSpPr>
          <p:cNvPr id="3" name="object 3"/>
          <p:cNvSpPr txBox="1"/>
          <p:nvPr/>
        </p:nvSpPr>
        <p:spPr>
          <a:xfrm>
            <a:off x="535940" y="1014730"/>
            <a:ext cx="7721600" cy="292227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concern about leaving a </a:t>
            </a:r>
            <a:r>
              <a:rPr sz="2000" spc="-10" dirty="0">
                <a:solidFill>
                  <a:srgbClr val="0000CC"/>
                </a:solidFill>
                <a:latin typeface="Times New Roman"/>
                <a:cs typeface="Times New Roman"/>
              </a:rPr>
              <a:t>large </a:t>
            </a:r>
            <a:r>
              <a:rPr sz="2000" dirty="0">
                <a:solidFill>
                  <a:srgbClr val="0000CC"/>
                </a:solidFill>
                <a:latin typeface="Times New Roman"/>
                <a:cs typeface="Times New Roman"/>
              </a:rPr>
              <a:t>section of root in the</a:t>
            </a:r>
            <a:r>
              <a:rPr sz="2000" spc="-185" dirty="0">
                <a:solidFill>
                  <a:srgbClr val="0000CC"/>
                </a:solidFill>
                <a:latin typeface="Times New Roman"/>
                <a:cs typeface="Times New Roman"/>
              </a:rPr>
              <a:t> </a:t>
            </a:r>
            <a:r>
              <a:rPr sz="2000" spc="-5" dirty="0">
                <a:solidFill>
                  <a:srgbClr val="0000CC"/>
                </a:solidFill>
                <a:latin typeface="Times New Roman"/>
                <a:cs typeface="Times New Roman"/>
              </a:rPr>
              <a:t>mandible.</a:t>
            </a:r>
            <a:endParaRPr sz="2000">
              <a:latin typeface="Times New Roman"/>
              <a:cs typeface="Times New Roman"/>
            </a:endParaRPr>
          </a:p>
          <a:p>
            <a:pPr>
              <a:lnSpc>
                <a:spcPct val="100000"/>
              </a:lnSpc>
              <a:spcBef>
                <a:spcPts val="30"/>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Retained </a:t>
            </a:r>
            <a:r>
              <a:rPr sz="2000" dirty="0">
                <a:solidFill>
                  <a:srgbClr val="0000CC"/>
                </a:solidFill>
                <a:latin typeface="Times New Roman"/>
                <a:cs typeface="Times New Roman"/>
              </a:rPr>
              <a:t>root </a:t>
            </a:r>
            <a:r>
              <a:rPr sz="2000" spc="-10" dirty="0">
                <a:solidFill>
                  <a:srgbClr val="0000CC"/>
                </a:solidFill>
                <a:latin typeface="Times New Roman"/>
                <a:cs typeface="Times New Roman"/>
              </a:rPr>
              <a:t>may </a:t>
            </a:r>
            <a:r>
              <a:rPr sz="2000" dirty="0">
                <a:solidFill>
                  <a:srgbClr val="0000CC"/>
                </a:solidFill>
                <a:latin typeface="Times New Roman"/>
                <a:cs typeface="Times New Roman"/>
              </a:rPr>
              <a:t>develop a radicular </a:t>
            </a:r>
            <a:r>
              <a:rPr sz="2000" spc="-5" dirty="0">
                <a:solidFill>
                  <a:srgbClr val="0000CC"/>
                </a:solidFill>
                <a:latin typeface="Times New Roman"/>
                <a:cs typeface="Times New Roman"/>
              </a:rPr>
              <a:t>cyst </a:t>
            </a:r>
            <a:r>
              <a:rPr sz="2000" dirty="0">
                <a:solidFill>
                  <a:srgbClr val="0000CC"/>
                </a:solidFill>
                <a:latin typeface="Times New Roman"/>
                <a:cs typeface="Times New Roman"/>
              </a:rPr>
              <a:t>leading to further </a:t>
            </a:r>
            <a:r>
              <a:rPr sz="2000" spc="-5" dirty="0">
                <a:solidFill>
                  <a:srgbClr val="0000CC"/>
                </a:solidFill>
                <a:latin typeface="Times New Roman"/>
                <a:cs typeface="Times New Roman"/>
              </a:rPr>
              <a:t>surgery</a:t>
            </a:r>
            <a:r>
              <a:rPr sz="2000" spc="-185" dirty="0">
                <a:solidFill>
                  <a:srgbClr val="0000CC"/>
                </a:solidFill>
                <a:latin typeface="Times New Roman"/>
                <a:cs typeface="Times New Roman"/>
              </a:rPr>
              <a:t> </a:t>
            </a:r>
            <a:r>
              <a:rPr sz="2000" dirty="0">
                <a:solidFill>
                  <a:srgbClr val="0000CC"/>
                </a:solidFill>
                <a:latin typeface="Times New Roman"/>
                <a:cs typeface="Times New Roman"/>
              </a:rPr>
              <a:t>and</a:t>
            </a:r>
            <a:endParaRPr sz="2000">
              <a:latin typeface="Times New Roman"/>
              <a:cs typeface="Times New Roman"/>
            </a:endParaRPr>
          </a:p>
          <a:p>
            <a:pPr marL="286385">
              <a:lnSpc>
                <a:spcPct val="100000"/>
              </a:lnSpc>
            </a:pPr>
            <a:r>
              <a:rPr sz="2000" spc="-15" dirty="0">
                <a:solidFill>
                  <a:srgbClr val="0000CC"/>
                </a:solidFill>
                <a:latin typeface="Times New Roman"/>
                <a:cs typeface="Times New Roman"/>
              </a:rPr>
              <a:t>morbidity.</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post-operative</a:t>
            </a:r>
            <a:r>
              <a:rPr sz="2000" spc="-50" dirty="0">
                <a:solidFill>
                  <a:srgbClr val="0000CC"/>
                </a:solidFill>
                <a:latin typeface="Times New Roman"/>
                <a:cs typeface="Times New Roman"/>
              </a:rPr>
              <a:t> </a:t>
            </a:r>
            <a:r>
              <a:rPr sz="2000" dirty="0">
                <a:solidFill>
                  <a:srgbClr val="0000CC"/>
                </a:solidFill>
                <a:latin typeface="Times New Roman"/>
                <a:cs typeface="Times New Roman"/>
              </a:rPr>
              <a:t>infections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root eruption leading to</a:t>
            </a:r>
            <a:r>
              <a:rPr sz="2000" spc="-125" dirty="0">
                <a:solidFill>
                  <a:srgbClr val="0000CC"/>
                </a:solidFill>
                <a:latin typeface="Times New Roman"/>
                <a:cs typeface="Times New Roman"/>
              </a:rPr>
              <a:t> </a:t>
            </a:r>
            <a:r>
              <a:rPr sz="2000" dirty="0">
                <a:solidFill>
                  <a:srgbClr val="0000CC"/>
                </a:solidFill>
                <a:latin typeface="Times New Roman"/>
                <a:cs typeface="Times New Roman"/>
              </a:rPr>
              <a:t>reoperation</a:t>
            </a:r>
            <a:endParaRPr sz="2000">
              <a:latin typeface="Times New Roman"/>
              <a:cs typeface="Times New Roman"/>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325627"/>
            <a:ext cx="930275" cy="422275"/>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FFFF00"/>
                </a:solidFill>
                <a:latin typeface="Times New Roman"/>
                <a:cs typeface="Times New Roman"/>
              </a:rPr>
              <a:t>BU</a:t>
            </a:r>
            <a:r>
              <a:rPr sz="2600" b="1" spc="-185" dirty="0">
                <a:solidFill>
                  <a:srgbClr val="FFFF00"/>
                </a:solidFill>
                <a:latin typeface="Times New Roman"/>
                <a:cs typeface="Times New Roman"/>
              </a:rPr>
              <a:t>T</a:t>
            </a:r>
            <a:r>
              <a:rPr sz="2600" b="1" dirty="0">
                <a:solidFill>
                  <a:srgbClr val="FFFF00"/>
                </a:solidFill>
                <a:latin typeface="Times New Roman"/>
                <a:cs typeface="Times New Roman"/>
              </a:rPr>
              <a:t>...</a:t>
            </a:r>
            <a:endParaRPr sz="2600">
              <a:latin typeface="Times New Roman"/>
              <a:cs typeface="Times New Roman"/>
            </a:endParaRPr>
          </a:p>
        </p:txBody>
      </p:sp>
      <p:sp>
        <p:nvSpPr>
          <p:cNvPr id="3" name="object 3"/>
          <p:cNvSpPr/>
          <p:nvPr/>
        </p:nvSpPr>
        <p:spPr>
          <a:xfrm>
            <a:off x="1371600" y="990600"/>
            <a:ext cx="6296025" cy="12954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3400" y="2286000"/>
            <a:ext cx="7924800" cy="4114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47648"/>
            <a:ext cx="3832860" cy="4729480"/>
          </a:xfrm>
          <a:prstGeom prst="rect">
            <a:avLst/>
          </a:prstGeom>
        </p:spPr>
        <p:txBody>
          <a:bodyPr vert="horz" wrap="square" lIns="0" tIns="59690" rIns="0" bIns="0" rtlCol="0">
            <a:spAutoFit/>
          </a:bodyPr>
          <a:lstStyle/>
          <a:p>
            <a:pPr marL="12700">
              <a:lnSpc>
                <a:spcPct val="100000"/>
              </a:lnSpc>
              <a:spcBef>
                <a:spcPts val="470"/>
              </a:spcBef>
            </a:pPr>
            <a:r>
              <a:rPr sz="1900" b="1" spc="-5" dirty="0">
                <a:solidFill>
                  <a:srgbClr val="FFFF00"/>
                </a:solidFill>
                <a:latin typeface="Times New Roman"/>
                <a:cs typeface="Times New Roman"/>
              </a:rPr>
              <a:t>GOALS</a:t>
            </a:r>
            <a:endParaRPr sz="1900">
              <a:latin typeface="Times New Roman"/>
              <a:cs typeface="Times New Roman"/>
            </a:endParaRPr>
          </a:p>
          <a:p>
            <a:pPr marL="287020" marR="803910" indent="-274320">
              <a:lnSpc>
                <a:spcPts val="2050"/>
              </a:lnSpc>
              <a:spcBef>
                <a:spcPts val="635"/>
              </a:spcBef>
              <a:buClr>
                <a:srgbClr val="F3A346"/>
              </a:buClr>
              <a:buSzPct val="84210"/>
              <a:buFont typeface="Arial"/>
              <a:buChar char=""/>
              <a:tabLst>
                <a:tab pos="286385" algn="l"/>
                <a:tab pos="287020" algn="l"/>
              </a:tabLst>
            </a:pPr>
            <a:r>
              <a:rPr sz="1900" spc="-70" dirty="0">
                <a:solidFill>
                  <a:srgbClr val="0000CC"/>
                </a:solidFill>
                <a:latin typeface="Times New Roman"/>
                <a:cs typeface="Times New Roman"/>
              </a:rPr>
              <a:t>To </a:t>
            </a:r>
            <a:r>
              <a:rPr sz="1900" spc="-5" dirty="0">
                <a:solidFill>
                  <a:srgbClr val="0000CC"/>
                </a:solidFill>
                <a:latin typeface="Times New Roman"/>
                <a:cs typeface="Times New Roman"/>
              </a:rPr>
              <a:t>decrease the incidence of  intraoperative root</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walkout.</a:t>
            </a:r>
            <a:endParaRPr sz="1900">
              <a:latin typeface="Times New Roman"/>
              <a:cs typeface="Times New Roman"/>
            </a:endParaRPr>
          </a:p>
          <a:p>
            <a:pPr marL="287020" marR="332105" indent="-274320">
              <a:lnSpc>
                <a:spcPct val="90100"/>
              </a:lnSpc>
              <a:spcBef>
                <a:spcPts val="570"/>
              </a:spcBef>
              <a:buClr>
                <a:srgbClr val="F3A346"/>
              </a:buClr>
              <a:buSzPct val="84210"/>
              <a:buFont typeface="Arial"/>
              <a:buChar char=""/>
              <a:tabLst>
                <a:tab pos="341630" algn="l"/>
                <a:tab pos="342265" algn="l"/>
              </a:tabLst>
            </a:pPr>
            <a:r>
              <a:rPr sz="1900" spc="-70" dirty="0">
                <a:solidFill>
                  <a:srgbClr val="0000CC"/>
                </a:solidFill>
                <a:latin typeface="Times New Roman"/>
                <a:cs typeface="Times New Roman"/>
              </a:rPr>
              <a:t>To </a:t>
            </a:r>
            <a:r>
              <a:rPr sz="1900" spc="-10" dirty="0">
                <a:solidFill>
                  <a:srgbClr val="0000CC"/>
                </a:solidFill>
                <a:latin typeface="Times New Roman"/>
                <a:cs typeface="Times New Roman"/>
              </a:rPr>
              <a:t>minimize </a:t>
            </a:r>
            <a:r>
              <a:rPr sz="1900" spc="-5" dirty="0">
                <a:solidFill>
                  <a:srgbClr val="0000CC"/>
                </a:solidFill>
                <a:latin typeface="Times New Roman"/>
                <a:cs typeface="Times New Roman"/>
              </a:rPr>
              <a:t>the potential and/or  preexisting periodontal pockets  distal to the second</a:t>
            </a:r>
            <a:r>
              <a:rPr sz="1900" spc="-30" dirty="0">
                <a:solidFill>
                  <a:srgbClr val="0000CC"/>
                </a:solidFill>
                <a:latin typeface="Times New Roman"/>
                <a:cs typeface="Times New Roman"/>
              </a:rPr>
              <a:t> </a:t>
            </a:r>
            <a:r>
              <a:rPr sz="1900" spc="-10" dirty="0">
                <a:solidFill>
                  <a:srgbClr val="0000CC"/>
                </a:solidFill>
                <a:latin typeface="Times New Roman"/>
                <a:cs typeface="Times New Roman"/>
              </a:rPr>
              <a:t>molar</a:t>
            </a:r>
            <a:endParaRPr sz="1900">
              <a:latin typeface="Times New Roman"/>
              <a:cs typeface="Times New Roman"/>
            </a:endParaRPr>
          </a:p>
          <a:p>
            <a:pPr marL="287020" marR="55880" indent="-274320" algn="just">
              <a:lnSpc>
                <a:spcPts val="2050"/>
              </a:lnSpc>
              <a:spcBef>
                <a:spcPts val="630"/>
              </a:spcBef>
              <a:buClr>
                <a:srgbClr val="F3A346"/>
              </a:buClr>
              <a:buSzPct val="84210"/>
              <a:buFont typeface="Arial"/>
              <a:buChar char=""/>
              <a:tabLst>
                <a:tab pos="287020" algn="l"/>
              </a:tabLst>
            </a:pPr>
            <a:r>
              <a:rPr sz="1900" spc="-70" dirty="0">
                <a:solidFill>
                  <a:srgbClr val="0000CC"/>
                </a:solidFill>
                <a:latin typeface="Times New Roman"/>
                <a:cs typeface="Times New Roman"/>
              </a:rPr>
              <a:t>To </a:t>
            </a:r>
            <a:r>
              <a:rPr sz="1900" spc="-5" dirty="0">
                <a:solidFill>
                  <a:srgbClr val="0000CC"/>
                </a:solidFill>
                <a:latin typeface="Times New Roman"/>
                <a:cs typeface="Times New Roman"/>
              </a:rPr>
              <a:t>decrease the risk of delayed root  migration with the possible need for  a second </a:t>
            </a:r>
            <a:r>
              <a:rPr sz="1900" spc="-10" dirty="0">
                <a:solidFill>
                  <a:srgbClr val="0000CC"/>
                </a:solidFill>
                <a:latin typeface="Times New Roman"/>
                <a:cs typeface="Times New Roman"/>
              </a:rPr>
              <a:t>surgical</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procedure</a:t>
            </a:r>
            <a:endParaRPr sz="1900">
              <a:latin typeface="Times New Roman"/>
              <a:cs typeface="Times New Roman"/>
            </a:endParaRPr>
          </a:p>
          <a:p>
            <a:pPr>
              <a:lnSpc>
                <a:spcPct val="100000"/>
              </a:lnSpc>
              <a:spcBef>
                <a:spcPts val="10"/>
              </a:spcBef>
              <a:buClr>
                <a:srgbClr val="F3A346"/>
              </a:buClr>
              <a:buFont typeface="Arial"/>
              <a:buChar char=""/>
            </a:pPr>
            <a:endParaRPr sz="2600">
              <a:latin typeface="Times New Roman"/>
              <a:cs typeface="Times New Roman"/>
            </a:endParaRPr>
          </a:p>
          <a:p>
            <a:pPr marL="12700">
              <a:lnSpc>
                <a:spcPct val="100000"/>
              </a:lnSpc>
            </a:pPr>
            <a:r>
              <a:rPr sz="1900" b="1" spc="-5" dirty="0">
                <a:solidFill>
                  <a:srgbClr val="FFFF00"/>
                </a:solidFill>
                <a:latin typeface="Times New Roman"/>
                <a:cs typeface="Times New Roman"/>
              </a:rPr>
              <a:t>PROCEDURE</a:t>
            </a:r>
            <a:endParaRPr sz="1900">
              <a:latin typeface="Times New Roman"/>
              <a:cs typeface="Times New Roman"/>
            </a:endParaRPr>
          </a:p>
          <a:p>
            <a:pPr marL="287020" marR="5080" indent="-274320">
              <a:lnSpc>
                <a:spcPct val="90000"/>
              </a:lnSpc>
              <a:spcBef>
                <a:spcPts val="60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An initial vertical cut with a #703  cross cut fissure carbide FG </a:t>
            </a:r>
            <a:r>
              <a:rPr sz="1900" spc="-20" dirty="0">
                <a:solidFill>
                  <a:srgbClr val="0000CC"/>
                </a:solidFill>
                <a:latin typeface="Times New Roman"/>
                <a:cs typeface="Times New Roman"/>
              </a:rPr>
              <a:t>bur,  </a:t>
            </a:r>
            <a:r>
              <a:rPr sz="1900" spc="-10" dirty="0">
                <a:solidFill>
                  <a:srgbClr val="0000CC"/>
                </a:solidFill>
                <a:latin typeface="Times New Roman"/>
                <a:cs typeface="Times New Roman"/>
              </a:rPr>
              <a:t>2.1mm </a:t>
            </a:r>
            <a:r>
              <a:rPr sz="1900" spc="-5" dirty="0">
                <a:solidFill>
                  <a:srgbClr val="0000CC"/>
                </a:solidFill>
                <a:latin typeface="Times New Roman"/>
                <a:cs typeface="Times New Roman"/>
              </a:rPr>
              <a:t>diameter was </a:t>
            </a:r>
            <a:r>
              <a:rPr sz="1900" spc="-10" dirty="0">
                <a:solidFill>
                  <a:srgbClr val="0000CC"/>
                </a:solidFill>
                <a:latin typeface="Times New Roman"/>
                <a:cs typeface="Times New Roman"/>
              </a:rPr>
              <a:t>made </a:t>
            </a:r>
            <a:r>
              <a:rPr sz="1900" spc="-5" dirty="0">
                <a:solidFill>
                  <a:srgbClr val="0000CC"/>
                </a:solidFill>
                <a:latin typeface="Times New Roman"/>
                <a:cs typeface="Times New Roman"/>
              </a:rPr>
              <a:t>above  the CEJ and oriented at a </a:t>
            </a:r>
            <a:r>
              <a:rPr sz="1900" spc="-120" dirty="0">
                <a:solidFill>
                  <a:srgbClr val="0000CC"/>
                </a:solidFill>
                <a:latin typeface="Times New Roman"/>
                <a:cs typeface="Times New Roman"/>
              </a:rPr>
              <a:t>20</a:t>
            </a:r>
            <a:r>
              <a:rPr sz="1900" spc="-120" dirty="0">
                <a:solidFill>
                  <a:srgbClr val="0000CC"/>
                </a:solidFill>
                <a:latin typeface="DejaVu Sans"/>
                <a:cs typeface="DejaVu Sans"/>
              </a:rPr>
              <a:t>∘ </a:t>
            </a:r>
            <a:r>
              <a:rPr sz="1900" spc="-5" dirty="0">
                <a:solidFill>
                  <a:srgbClr val="0000CC"/>
                </a:solidFill>
                <a:latin typeface="Times New Roman"/>
                <a:cs typeface="Times New Roman"/>
              </a:rPr>
              <a:t>angle  to the distal root of the second</a:t>
            </a:r>
            <a:r>
              <a:rPr sz="1900" spc="-25" dirty="0">
                <a:solidFill>
                  <a:srgbClr val="0000CC"/>
                </a:solidFill>
                <a:latin typeface="Times New Roman"/>
                <a:cs typeface="Times New Roman"/>
              </a:rPr>
              <a:t> </a:t>
            </a:r>
            <a:r>
              <a:rPr sz="1900" spc="-10" dirty="0">
                <a:solidFill>
                  <a:srgbClr val="0000CC"/>
                </a:solidFill>
                <a:latin typeface="Times New Roman"/>
                <a:cs typeface="Times New Roman"/>
              </a:rPr>
              <a:t>molar</a:t>
            </a:r>
            <a:endParaRPr sz="1900">
              <a:latin typeface="Times New Roman"/>
              <a:cs typeface="Times New Roman"/>
            </a:endParaRPr>
          </a:p>
        </p:txBody>
      </p:sp>
      <p:sp>
        <p:nvSpPr>
          <p:cNvPr id="3" name="object 3"/>
          <p:cNvSpPr/>
          <p:nvPr/>
        </p:nvSpPr>
        <p:spPr>
          <a:xfrm>
            <a:off x="1772411" y="436498"/>
            <a:ext cx="6058154" cy="2145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83436" y="257556"/>
            <a:ext cx="6420612" cy="4602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419600" y="2438400"/>
            <a:ext cx="4343400" cy="3124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014730"/>
            <a:ext cx="3615054" cy="1245235"/>
          </a:xfrm>
          <a:prstGeom prst="rect">
            <a:avLst/>
          </a:prstGeom>
        </p:spPr>
        <p:txBody>
          <a:bodyPr vert="horz" wrap="square" lIns="0" tIns="13335" rIns="0" bIns="0" rtlCol="0">
            <a:spAutoFit/>
          </a:bodyPr>
          <a:lstStyle/>
          <a:p>
            <a:pPr marL="286385" marR="5080" indent="-274320">
              <a:lnSpc>
                <a:spcPct val="100000"/>
              </a:lnSpc>
              <a:spcBef>
                <a:spcPts val="105"/>
              </a:spcBef>
              <a:tabLst>
                <a:tab pos="286385" algn="l"/>
              </a:tabLst>
            </a:pPr>
            <a:r>
              <a:rPr sz="1700" spc="-445" dirty="0">
                <a:solidFill>
                  <a:srgbClr val="F3A346"/>
                </a:solidFill>
                <a:latin typeface="Arial"/>
                <a:cs typeface="Arial"/>
              </a:rPr>
              <a:t>	</a:t>
            </a:r>
            <a:r>
              <a:rPr dirty="0"/>
              <a:t>After the removal of the first  fragment, rest </a:t>
            </a:r>
            <a:r>
              <a:rPr spc="-5" dirty="0"/>
              <a:t>seats </a:t>
            </a:r>
            <a:r>
              <a:rPr dirty="0"/>
              <a:t>were</a:t>
            </a:r>
            <a:r>
              <a:rPr spc="-140" dirty="0"/>
              <a:t> </a:t>
            </a:r>
            <a:r>
              <a:rPr dirty="0"/>
              <a:t>created  in the root portion at each of the  subsequent</a:t>
            </a:r>
            <a:r>
              <a:rPr spc="-65" dirty="0"/>
              <a:t> </a:t>
            </a:r>
            <a:r>
              <a:rPr spc="-5" dirty="0"/>
              <a:t>steps</a:t>
            </a:r>
            <a:endParaRPr sz="1700">
              <a:latin typeface="Arial"/>
              <a:cs typeface="Arial"/>
            </a:endParaRPr>
          </a:p>
        </p:txBody>
      </p:sp>
      <p:sp>
        <p:nvSpPr>
          <p:cNvPr id="3" name="object 3"/>
          <p:cNvSpPr txBox="1"/>
          <p:nvPr/>
        </p:nvSpPr>
        <p:spPr>
          <a:xfrm>
            <a:off x="535940" y="3453510"/>
            <a:ext cx="3782695" cy="200787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Clearance is achieved between</a:t>
            </a:r>
            <a:r>
              <a:rPr sz="2000" spc="-135" dirty="0">
                <a:solidFill>
                  <a:srgbClr val="0000CC"/>
                </a:solidFill>
                <a:latin typeface="Times New Roman"/>
                <a:cs typeface="Times New Roman"/>
              </a:rPr>
              <a:t> </a:t>
            </a:r>
            <a:r>
              <a:rPr sz="2000" spc="15" dirty="0">
                <a:solidFill>
                  <a:srgbClr val="0000CC"/>
                </a:solidFill>
                <a:latin typeface="Times New Roman"/>
                <a:cs typeface="Times New Roman"/>
              </a:rPr>
              <a:t>2</a:t>
            </a:r>
            <a:r>
              <a:rPr sz="1950" spc="22" baseline="25641" dirty="0">
                <a:solidFill>
                  <a:srgbClr val="0000CC"/>
                </a:solidFill>
                <a:latin typeface="Times New Roman"/>
                <a:cs typeface="Times New Roman"/>
              </a:rPr>
              <a:t>nd</a:t>
            </a:r>
            <a:endParaRPr sz="1950" baseline="25641">
              <a:latin typeface="Times New Roman"/>
              <a:cs typeface="Times New Roman"/>
            </a:endParaRPr>
          </a:p>
          <a:p>
            <a:pPr marL="286385">
              <a:lnSpc>
                <a:spcPct val="100000"/>
              </a:lnSpc>
            </a:pPr>
            <a:r>
              <a:rPr sz="2000" dirty="0">
                <a:solidFill>
                  <a:srgbClr val="0000CC"/>
                </a:solidFill>
                <a:latin typeface="Times New Roman"/>
                <a:cs typeface="Times New Roman"/>
              </a:rPr>
              <a:t>and </a:t>
            </a:r>
            <a:r>
              <a:rPr sz="2000" spc="10" dirty="0">
                <a:solidFill>
                  <a:srgbClr val="0000CC"/>
                </a:solidFill>
                <a:latin typeface="Times New Roman"/>
                <a:cs typeface="Times New Roman"/>
              </a:rPr>
              <a:t>3</a:t>
            </a:r>
            <a:r>
              <a:rPr sz="1950" spc="15" baseline="25641" dirty="0">
                <a:solidFill>
                  <a:srgbClr val="0000CC"/>
                </a:solidFill>
                <a:latin typeface="Times New Roman"/>
                <a:cs typeface="Times New Roman"/>
              </a:rPr>
              <a:t>rd</a:t>
            </a:r>
            <a:r>
              <a:rPr sz="1950" spc="202" baseline="25641" dirty="0">
                <a:solidFill>
                  <a:srgbClr val="0000CC"/>
                </a:solidFill>
                <a:latin typeface="Times New Roman"/>
                <a:cs typeface="Times New Roman"/>
              </a:rPr>
              <a:t> </a:t>
            </a:r>
            <a:r>
              <a:rPr sz="2000" spc="-5" dirty="0">
                <a:solidFill>
                  <a:srgbClr val="0000CC"/>
                </a:solidFill>
                <a:latin typeface="Times New Roman"/>
                <a:cs typeface="Times New Roman"/>
              </a:rPr>
              <a:t>molars.</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marR="12700" indent="-274320" algn="just">
              <a:lnSpc>
                <a:spcPct val="100000"/>
              </a:lnSpc>
              <a:buClr>
                <a:srgbClr val="F3A346"/>
              </a:buClr>
              <a:buSzPct val="85000"/>
              <a:buFont typeface="Arial"/>
              <a:buChar char=""/>
              <a:tabLst>
                <a:tab pos="287020" algn="l"/>
              </a:tabLst>
            </a:pPr>
            <a:r>
              <a:rPr sz="2000" dirty="0">
                <a:solidFill>
                  <a:srgbClr val="0000CC"/>
                </a:solidFill>
                <a:latin typeface="Times New Roman"/>
                <a:cs typeface="Times New Roman"/>
              </a:rPr>
              <a:t>A resorbable hydroxyapatite </a:t>
            </a:r>
            <a:r>
              <a:rPr sz="2000" spc="-310" dirty="0">
                <a:solidFill>
                  <a:srgbClr val="0000CC"/>
                </a:solidFill>
                <a:latin typeface="Times New Roman"/>
                <a:cs typeface="Times New Roman"/>
              </a:rPr>
              <a:t>(HA)  </a:t>
            </a:r>
            <a:r>
              <a:rPr sz="2000" dirty="0">
                <a:solidFill>
                  <a:srgbClr val="0000CC"/>
                </a:solidFill>
                <a:latin typeface="Times New Roman"/>
                <a:cs typeface="Times New Roman"/>
              </a:rPr>
              <a:t>graft was placed into the bleeding  </a:t>
            </a:r>
            <a:r>
              <a:rPr sz="2000" spc="-5" dirty="0">
                <a:solidFill>
                  <a:srgbClr val="0000CC"/>
                </a:solidFill>
                <a:latin typeface="Times New Roman"/>
                <a:cs typeface="Times New Roman"/>
              </a:rPr>
              <a:t>site </a:t>
            </a:r>
            <a:r>
              <a:rPr sz="2000" dirty="0">
                <a:solidFill>
                  <a:srgbClr val="0000CC"/>
                </a:solidFill>
                <a:latin typeface="Times New Roman"/>
                <a:cs typeface="Times New Roman"/>
              </a:rPr>
              <a:t>and no </a:t>
            </a:r>
            <a:r>
              <a:rPr sz="2000" spc="-5" dirty="0">
                <a:solidFill>
                  <a:srgbClr val="0000CC"/>
                </a:solidFill>
                <a:latin typeface="Times New Roman"/>
                <a:cs typeface="Times New Roman"/>
              </a:rPr>
              <a:t>membrane </a:t>
            </a:r>
            <a:r>
              <a:rPr sz="2000" dirty="0">
                <a:solidFill>
                  <a:srgbClr val="0000CC"/>
                </a:solidFill>
                <a:latin typeface="Times New Roman"/>
                <a:cs typeface="Times New Roman"/>
              </a:rPr>
              <a:t>was</a:t>
            </a:r>
            <a:r>
              <a:rPr sz="2000" spc="-80" dirty="0">
                <a:solidFill>
                  <a:srgbClr val="0000CC"/>
                </a:solidFill>
                <a:latin typeface="Times New Roman"/>
                <a:cs typeface="Times New Roman"/>
              </a:rPr>
              <a:t> </a:t>
            </a:r>
            <a:r>
              <a:rPr sz="2000" dirty="0">
                <a:solidFill>
                  <a:srgbClr val="0000CC"/>
                </a:solidFill>
                <a:latin typeface="Times New Roman"/>
                <a:cs typeface="Times New Roman"/>
              </a:rPr>
              <a:t>used.</a:t>
            </a:r>
            <a:endParaRPr sz="2000">
              <a:latin typeface="Times New Roman"/>
              <a:cs typeface="Times New Roman"/>
            </a:endParaRPr>
          </a:p>
        </p:txBody>
      </p:sp>
      <p:sp>
        <p:nvSpPr>
          <p:cNvPr id="4" name="object 4"/>
          <p:cNvSpPr/>
          <p:nvPr/>
        </p:nvSpPr>
        <p:spPr>
          <a:xfrm>
            <a:off x="5257800" y="609600"/>
            <a:ext cx="3048000" cy="25146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648200" y="3581400"/>
            <a:ext cx="4191000" cy="259080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879975" y="6267399"/>
            <a:ext cx="3587750" cy="299720"/>
          </a:xfrm>
          <a:prstGeom prst="rect">
            <a:avLst/>
          </a:prstGeom>
        </p:spPr>
        <p:txBody>
          <a:bodyPr vert="horz" wrap="square" lIns="0" tIns="12700" rIns="0" bIns="0" rtlCol="0">
            <a:spAutoFit/>
          </a:bodyPr>
          <a:lstStyle/>
          <a:p>
            <a:pPr marL="12700">
              <a:lnSpc>
                <a:spcPct val="100000"/>
              </a:lnSpc>
              <a:spcBef>
                <a:spcPts val="100"/>
              </a:spcBef>
            </a:pPr>
            <a:r>
              <a:rPr sz="1800" spc="-70" dirty="0">
                <a:solidFill>
                  <a:srgbClr val="FFFFFF"/>
                </a:solidFill>
                <a:latin typeface="Times New Roman"/>
                <a:cs typeface="Times New Roman"/>
              </a:rPr>
              <a:t>23</a:t>
            </a:r>
            <a:r>
              <a:rPr sz="1800" spc="-25" dirty="0">
                <a:solidFill>
                  <a:srgbClr val="FFFFFF"/>
                </a:solidFill>
                <a:latin typeface="Times New Roman"/>
                <a:cs typeface="Times New Roman"/>
              </a:rPr>
              <a:t> </a:t>
            </a:r>
            <a:r>
              <a:rPr sz="1800" spc="125" dirty="0">
                <a:solidFill>
                  <a:srgbClr val="FFFFFF"/>
                </a:solidFill>
                <a:latin typeface="Times New Roman"/>
                <a:cs typeface="Times New Roman"/>
              </a:rPr>
              <a:t>month</a:t>
            </a:r>
            <a:r>
              <a:rPr sz="1800" spc="-45" dirty="0">
                <a:solidFill>
                  <a:srgbClr val="FFFFFF"/>
                </a:solidFill>
                <a:latin typeface="Times New Roman"/>
                <a:cs typeface="Times New Roman"/>
              </a:rPr>
              <a:t> </a:t>
            </a:r>
            <a:r>
              <a:rPr sz="1800" spc="10" dirty="0">
                <a:solidFill>
                  <a:srgbClr val="FFFFFF"/>
                </a:solidFill>
                <a:latin typeface="Times New Roman"/>
                <a:cs typeface="Times New Roman"/>
              </a:rPr>
              <a:t>follow</a:t>
            </a:r>
            <a:r>
              <a:rPr sz="1800" spc="-60" dirty="0">
                <a:solidFill>
                  <a:srgbClr val="FFFFFF"/>
                </a:solidFill>
                <a:latin typeface="Times New Roman"/>
                <a:cs typeface="Times New Roman"/>
              </a:rPr>
              <a:t> </a:t>
            </a:r>
            <a:r>
              <a:rPr sz="1800" spc="110" dirty="0">
                <a:solidFill>
                  <a:srgbClr val="FFFFFF"/>
                </a:solidFill>
                <a:latin typeface="Times New Roman"/>
                <a:cs typeface="Times New Roman"/>
              </a:rPr>
              <a:t>up</a:t>
            </a:r>
            <a:r>
              <a:rPr sz="1800" spc="-95" dirty="0">
                <a:solidFill>
                  <a:srgbClr val="FFFFFF"/>
                </a:solidFill>
                <a:latin typeface="Times New Roman"/>
                <a:cs typeface="Times New Roman"/>
              </a:rPr>
              <a:t> </a:t>
            </a:r>
            <a:r>
              <a:rPr sz="1800" spc="55" dirty="0">
                <a:solidFill>
                  <a:srgbClr val="FFFFFF"/>
                </a:solidFill>
                <a:latin typeface="Times New Roman"/>
                <a:cs typeface="Times New Roman"/>
              </a:rPr>
              <a:t>showing</a:t>
            </a:r>
            <a:r>
              <a:rPr sz="1800" spc="-5" dirty="0">
                <a:solidFill>
                  <a:srgbClr val="FFFFFF"/>
                </a:solidFill>
                <a:latin typeface="Times New Roman"/>
                <a:cs typeface="Times New Roman"/>
              </a:rPr>
              <a:t> </a:t>
            </a:r>
            <a:r>
              <a:rPr sz="1800" spc="60" dirty="0">
                <a:solidFill>
                  <a:srgbClr val="FFFFFF"/>
                </a:solidFill>
                <a:latin typeface="Times New Roman"/>
                <a:cs typeface="Times New Roman"/>
              </a:rPr>
              <a:t>healing</a:t>
            </a:r>
            <a:endParaRPr sz="1800">
              <a:latin typeface="Times New Roman"/>
              <a:cs typeface="Times New Roman"/>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3000" y="381000"/>
            <a:ext cx="6934200" cy="1676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81200" y="2209800"/>
            <a:ext cx="5257800" cy="4114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609600"/>
            <a:ext cx="3352800" cy="2667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7340" y="3531234"/>
            <a:ext cx="3733165" cy="139763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0000CC"/>
                </a:solidFill>
                <a:latin typeface="Times New Roman"/>
                <a:cs typeface="Times New Roman"/>
              </a:rPr>
              <a:t>Postoperative radiograph after the right  mandibular third </a:t>
            </a:r>
            <a:r>
              <a:rPr sz="1800" spc="-5" dirty="0">
                <a:solidFill>
                  <a:srgbClr val="0000CC"/>
                </a:solidFill>
                <a:latin typeface="Times New Roman"/>
                <a:cs typeface="Times New Roman"/>
              </a:rPr>
              <a:t>molar </a:t>
            </a:r>
            <a:r>
              <a:rPr sz="1800" dirty="0">
                <a:solidFill>
                  <a:srgbClr val="0000CC"/>
                </a:solidFill>
                <a:latin typeface="Times New Roman"/>
                <a:cs typeface="Times New Roman"/>
              </a:rPr>
              <a:t>was </a:t>
            </a:r>
            <a:r>
              <a:rPr sz="1800" spc="-5" dirty="0">
                <a:solidFill>
                  <a:srgbClr val="0000CC"/>
                </a:solidFill>
                <a:latin typeface="Times New Roman"/>
                <a:cs typeface="Times New Roman"/>
              </a:rPr>
              <a:t>surgically  </a:t>
            </a:r>
            <a:r>
              <a:rPr sz="1800" dirty="0">
                <a:solidFill>
                  <a:srgbClr val="0000CC"/>
                </a:solidFill>
                <a:latin typeface="Times New Roman"/>
                <a:cs typeface="Times New Roman"/>
              </a:rPr>
              <a:t>sectioned. The space distal to the</a:t>
            </a:r>
            <a:r>
              <a:rPr sz="1800" spc="-170" dirty="0">
                <a:solidFill>
                  <a:srgbClr val="0000CC"/>
                </a:solidFill>
                <a:latin typeface="Times New Roman"/>
                <a:cs typeface="Times New Roman"/>
              </a:rPr>
              <a:t> </a:t>
            </a:r>
            <a:r>
              <a:rPr sz="1800" dirty="0">
                <a:solidFill>
                  <a:srgbClr val="0000CC"/>
                </a:solidFill>
                <a:latin typeface="Times New Roman"/>
                <a:cs typeface="Times New Roman"/>
              </a:rPr>
              <a:t>second  </a:t>
            </a:r>
            <a:r>
              <a:rPr sz="1800" spc="-5" dirty="0">
                <a:solidFill>
                  <a:srgbClr val="0000CC"/>
                </a:solidFill>
                <a:latin typeface="Times New Roman"/>
                <a:cs typeface="Times New Roman"/>
              </a:rPr>
              <a:t>molar </a:t>
            </a:r>
            <a:r>
              <a:rPr sz="1800" dirty="0">
                <a:solidFill>
                  <a:srgbClr val="0000CC"/>
                </a:solidFill>
                <a:latin typeface="Times New Roman"/>
                <a:cs typeface="Times New Roman"/>
              </a:rPr>
              <a:t>would allow </a:t>
            </a:r>
            <a:r>
              <a:rPr sz="1800" spc="-5" dirty="0">
                <a:solidFill>
                  <a:srgbClr val="0000CC"/>
                </a:solidFill>
                <a:latin typeface="Times New Roman"/>
                <a:cs typeface="Times New Roman"/>
              </a:rPr>
              <a:t>mesial </a:t>
            </a:r>
            <a:r>
              <a:rPr sz="1800" dirty="0">
                <a:solidFill>
                  <a:srgbClr val="0000CC"/>
                </a:solidFill>
                <a:latin typeface="Times New Roman"/>
                <a:cs typeface="Times New Roman"/>
              </a:rPr>
              <a:t>migration of  the impacted</a:t>
            </a:r>
            <a:r>
              <a:rPr sz="1800" spc="-35" dirty="0">
                <a:solidFill>
                  <a:srgbClr val="0000CC"/>
                </a:solidFill>
                <a:latin typeface="Times New Roman"/>
                <a:cs typeface="Times New Roman"/>
              </a:rPr>
              <a:t> </a:t>
            </a:r>
            <a:r>
              <a:rPr sz="1800" dirty="0">
                <a:solidFill>
                  <a:srgbClr val="0000CC"/>
                </a:solidFill>
                <a:latin typeface="Times New Roman"/>
                <a:cs typeface="Times New Roman"/>
              </a:rPr>
              <a:t>tooth.</a:t>
            </a:r>
            <a:endParaRPr sz="1800">
              <a:latin typeface="Times New Roman"/>
              <a:cs typeface="Times New Roman"/>
            </a:endParaRPr>
          </a:p>
        </p:txBody>
      </p:sp>
      <p:sp>
        <p:nvSpPr>
          <p:cNvPr id="4" name="object 4"/>
          <p:cNvSpPr/>
          <p:nvPr/>
        </p:nvSpPr>
        <p:spPr>
          <a:xfrm>
            <a:off x="4724400" y="609600"/>
            <a:ext cx="3505200" cy="26670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346575" y="3447415"/>
            <a:ext cx="4278630" cy="1123315"/>
          </a:xfrm>
          <a:prstGeom prst="rect">
            <a:avLst/>
          </a:prstGeom>
        </p:spPr>
        <p:txBody>
          <a:bodyPr vert="horz" wrap="square" lIns="0" tIns="12700" rIns="0" bIns="0" rtlCol="0">
            <a:spAutoFit/>
          </a:bodyPr>
          <a:lstStyle/>
          <a:p>
            <a:pPr marL="12700" marR="5080">
              <a:lnSpc>
                <a:spcPct val="100000"/>
              </a:lnSpc>
              <a:spcBef>
                <a:spcPts val="100"/>
              </a:spcBef>
            </a:pPr>
            <a:r>
              <a:rPr sz="1800" spc="65" dirty="0">
                <a:solidFill>
                  <a:srgbClr val="0000CC"/>
                </a:solidFill>
                <a:latin typeface="Times New Roman"/>
                <a:cs typeface="Times New Roman"/>
              </a:rPr>
              <a:t>Three</a:t>
            </a:r>
            <a:r>
              <a:rPr sz="1800" spc="-100" dirty="0">
                <a:solidFill>
                  <a:srgbClr val="0000CC"/>
                </a:solidFill>
                <a:latin typeface="Times New Roman"/>
                <a:cs typeface="Times New Roman"/>
              </a:rPr>
              <a:t> </a:t>
            </a:r>
            <a:r>
              <a:rPr sz="1800" spc="110" dirty="0">
                <a:solidFill>
                  <a:srgbClr val="0000CC"/>
                </a:solidFill>
                <a:latin typeface="Times New Roman"/>
                <a:cs typeface="Times New Roman"/>
              </a:rPr>
              <a:t>months</a:t>
            </a:r>
            <a:r>
              <a:rPr sz="1800" spc="-95" dirty="0">
                <a:solidFill>
                  <a:srgbClr val="0000CC"/>
                </a:solidFill>
                <a:latin typeface="Times New Roman"/>
                <a:cs typeface="Times New Roman"/>
              </a:rPr>
              <a:t> </a:t>
            </a:r>
            <a:r>
              <a:rPr sz="1800" spc="55" dirty="0">
                <a:solidFill>
                  <a:srgbClr val="0000CC"/>
                </a:solidFill>
                <a:latin typeface="Times New Roman"/>
                <a:cs typeface="Times New Roman"/>
              </a:rPr>
              <a:t>after</a:t>
            </a:r>
            <a:r>
              <a:rPr sz="1800" spc="-110" dirty="0">
                <a:solidFill>
                  <a:srgbClr val="0000CC"/>
                </a:solidFill>
                <a:latin typeface="Times New Roman"/>
                <a:cs typeface="Times New Roman"/>
              </a:rPr>
              <a:t> </a:t>
            </a:r>
            <a:r>
              <a:rPr sz="1800" spc="60" dirty="0">
                <a:solidFill>
                  <a:srgbClr val="0000CC"/>
                </a:solidFill>
                <a:latin typeface="Times New Roman"/>
                <a:cs typeface="Times New Roman"/>
              </a:rPr>
              <a:t>odontectomy.</a:t>
            </a:r>
            <a:r>
              <a:rPr sz="1800" spc="-35" dirty="0">
                <a:solidFill>
                  <a:srgbClr val="0000CC"/>
                </a:solidFill>
                <a:latin typeface="Times New Roman"/>
                <a:cs typeface="Times New Roman"/>
              </a:rPr>
              <a:t> </a:t>
            </a:r>
            <a:r>
              <a:rPr sz="1800" spc="65" dirty="0">
                <a:solidFill>
                  <a:srgbClr val="0000CC"/>
                </a:solidFill>
                <a:latin typeface="Times New Roman"/>
                <a:cs typeface="Times New Roman"/>
              </a:rPr>
              <a:t>The</a:t>
            </a:r>
            <a:r>
              <a:rPr sz="1800" spc="-95" dirty="0">
                <a:solidFill>
                  <a:srgbClr val="0000CC"/>
                </a:solidFill>
                <a:latin typeface="Times New Roman"/>
                <a:cs typeface="Times New Roman"/>
              </a:rPr>
              <a:t> </a:t>
            </a:r>
            <a:r>
              <a:rPr sz="1800" spc="95" dirty="0">
                <a:solidFill>
                  <a:srgbClr val="0000CC"/>
                </a:solidFill>
                <a:latin typeface="Times New Roman"/>
                <a:cs typeface="Times New Roman"/>
              </a:rPr>
              <a:t>third  </a:t>
            </a:r>
            <a:r>
              <a:rPr sz="1800" spc="75" dirty="0">
                <a:solidFill>
                  <a:srgbClr val="0000CC"/>
                </a:solidFill>
                <a:latin typeface="Times New Roman"/>
                <a:cs typeface="Times New Roman"/>
              </a:rPr>
              <a:t>molar </a:t>
            </a:r>
            <a:r>
              <a:rPr sz="1800" spc="60" dirty="0">
                <a:solidFill>
                  <a:srgbClr val="0000CC"/>
                </a:solidFill>
                <a:latin typeface="Times New Roman"/>
                <a:cs typeface="Times New Roman"/>
              </a:rPr>
              <a:t>moved </a:t>
            </a:r>
            <a:r>
              <a:rPr sz="1800" spc="5" dirty="0">
                <a:solidFill>
                  <a:srgbClr val="0000CC"/>
                </a:solidFill>
                <a:latin typeface="Times New Roman"/>
                <a:cs typeface="Times New Roman"/>
              </a:rPr>
              <a:t>mesially. </a:t>
            </a:r>
            <a:r>
              <a:rPr sz="1800" spc="10" dirty="0">
                <a:solidFill>
                  <a:srgbClr val="0000CC"/>
                </a:solidFill>
                <a:latin typeface="Times New Roman"/>
                <a:cs typeface="Times New Roman"/>
              </a:rPr>
              <a:t>However, </a:t>
            </a:r>
            <a:r>
              <a:rPr sz="1800" spc="114" dirty="0">
                <a:solidFill>
                  <a:srgbClr val="0000CC"/>
                </a:solidFill>
                <a:latin typeface="Times New Roman"/>
                <a:cs typeface="Times New Roman"/>
              </a:rPr>
              <a:t>the</a:t>
            </a:r>
            <a:r>
              <a:rPr sz="1800" spc="-310" dirty="0">
                <a:solidFill>
                  <a:srgbClr val="0000CC"/>
                </a:solidFill>
                <a:latin typeface="Times New Roman"/>
                <a:cs typeface="Times New Roman"/>
              </a:rPr>
              <a:t> </a:t>
            </a:r>
            <a:r>
              <a:rPr sz="1800" spc="50" dirty="0">
                <a:solidFill>
                  <a:srgbClr val="0000CC"/>
                </a:solidFill>
                <a:latin typeface="Times New Roman"/>
                <a:cs typeface="Times New Roman"/>
              </a:rPr>
              <a:t>mesial  </a:t>
            </a:r>
            <a:r>
              <a:rPr sz="1800" spc="85" dirty="0">
                <a:solidFill>
                  <a:srgbClr val="0000CC"/>
                </a:solidFill>
                <a:latin typeface="Times New Roman"/>
                <a:cs typeface="Times New Roman"/>
              </a:rPr>
              <a:t>root </a:t>
            </a:r>
            <a:r>
              <a:rPr sz="1800" spc="30" dirty="0">
                <a:solidFill>
                  <a:srgbClr val="0000CC"/>
                </a:solidFill>
                <a:latin typeface="Times New Roman"/>
                <a:cs typeface="Times New Roman"/>
              </a:rPr>
              <a:t>was </a:t>
            </a:r>
            <a:r>
              <a:rPr sz="1800" spc="35" dirty="0">
                <a:solidFill>
                  <a:srgbClr val="0000CC"/>
                </a:solidFill>
                <a:latin typeface="Times New Roman"/>
                <a:cs typeface="Times New Roman"/>
              </a:rPr>
              <a:t>still </a:t>
            </a:r>
            <a:r>
              <a:rPr sz="1800" spc="75" dirty="0">
                <a:solidFill>
                  <a:srgbClr val="0000CC"/>
                </a:solidFill>
                <a:latin typeface="Times New Roman"/>
                <a:cs typeface="Times New Roman"/>
              </a:rPr>
              <a:t>in </a:t>
            </a:r>
            <a:r>
              <a:rPr sz="1800" spc="80" dirty="0">
                <a:solidFill>
                  <a:srgbClr val="0000CC"/>
                </a:solidFill>
                <a:latin typeface="Times New Roman"/>
                <a:cs typeface="Times New Roman"/>
              </a:rPr>
              <a:t>contact </a:t>
            </a:r>
            <a:r>
              <a:rPr sz="1800" spc="75" dirty="0">
                <a:solidFill>
                  <a:srgbClr val="0000CC"/>
                </a:solidFill>
                <a:latin typeface="Times New Roman"/>
                <a:cs typeface="Times New Roman"/>
              </a:rPr>
              <a:t>with </a:t>
            </a:r>
            <a:r>
              <a:rPr sz="1800" spc="110" dirty="0">
                <a:solidFill>
                  <a:srgbClr val="0000CC"/>
                </a:solidFill>
                <a:latin typeface="Times New Roman"/>
                <a:cs typeface="Times New Roman"/>
              </a:rPr>
              <a:t>the </a:t>
            </a:r>
            <a:r>
              <a:rPr sz="1800" spc="30" dirty="0">
                <a:solidFill>
                  <a:srgbClr val="0000CC"/>
                </a:solidFill>
                <a:latin typeface="Times New Roman"/>
                <a:cs typeface="Times New Roman"/>
              </a:rPr>
              <a:t>alveolar  </a:t>
            </a:r>
            <a:r>
              <a:rPr sz="1800" spc="50" dirty="0">
                <a:solidFill>
                  <a:srgbClr val="0000CC"/>
                </a:solidFill>
                <a:latin typeface="Times New Roman"/>
                <a:cs typeface="Times New Roman"/>
              </a:rPr>
              <a:t>canal. </a:t>
            </a:r>
            <a:r>
              <a:rPr sz="1800" spc="-90" dirty="0">
                <a:solidFill>
                  <a:srgbClr val="0000CC"/>
                </a:solidFill>
                <a:latin typeface="Times New Roman"/>
                <a:cs typeface="Times New Roman"/>
              </a:rPr>
              <a:t>A </a:t>
            </a:r>
            <a:r>
              <a:rPr sz="1800" spc="70" dirty="0">
                <a:solidFill>
                  <a:srgbClr val="0000CC"/>
                </a:solidFill>
                <a:latin typeface="Times New Roman"/>
                <a:cs typeface="Times New Roman"/>
              </a:rPr>
              <a:t>second </a:t>
            </a:r>
            <a:r>
              <a:rPr sz="1800" spc="60" dirty="0">
                <a:solidFill>
                  <a:srgbClr val="0000CC"/>
                </a:solidFill>
                <a:latin typeface="Times New Roman"/>
                <a:cs typeface="Times New Roman"/>
              </a:rPr>
              <a:t>sectioning</a:t>
            </a:r>
            <a:r>
              <a:rPr sz="1800" spc="-320" dirty="0">
                <a:solidFill>
                  <a:srgbClr val="0000CC"/>
                </a:solidFill>
                <a:latin typeface="Times New Roman"/>
                <a:cs typeface="Times New Roman"/>
              </a:rPr>
              <a:t> </a:t>
            </a:r>
            <a:r>
              <a:rPr sz="1800" spc="30" dirty="0">
                <a:solidFill>
                  <a:srgbClr val="0000CC"/>
                </a:solidFill>
                <a:latin typeface="Times New Roman"/>
                <a:cs typeface="Times New Roman"/>
              </a:rPr>
              <a:t>was </a:t>
            </a:r>
            <a:r>
              <a:rPr sz="1800" spc="65" dirty="0">
                <a:solidFill>
                  <a:srgbClr val="0000CC"/>
                </a:solidFill>
                <a:latin typeface="Times New Roman"/>
                <a:cs typeface="Times New Roman"/>
              </a:rPr>
              <a:t>required.</a:t>
            </a:r>
            <a:endParaRPr sz="1800">
              <a:latin typeface="Times New Roman"/>
              <a:cs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7659" y="1950720"/>
            <a:ext cx="7929372" cy="5836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27659" y="2334767"/>
            <a:ext cx="8467344" cy="58369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7659" y="2718816"/>
            <a:ext cx="1842516" cy="58369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67027" y="1417066"/>
            <a:ext cx="6288659" cy="31978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9363" y="2161413"/>
            <a:ext cx="7918742" cy="102247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4880" y="5492622"/>
            <a:ext cx="7922336" cy="49640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083563" y="1147572"/>
            <a:ext cx="6850380" cy="68884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94715" y="5347715"/>
            <a:ext cx="423672" cy="38404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57783" y="5347715"/>
            <a:ext cx="8109204" cy="38404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394715" y="5622035"/>
            <a:ext cx="1435608" cy="384047"/>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762000"/>
            <a:ext cx="2971800" cy="21717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31140" y="3150234"/>
            <a:ext cx="4260215" cy="167195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0000CC"/>
                </a:solidFill>
                <a:latin typeface="Times New Roman"/>
                <a:cs typeface="Times New Roman"/>
              </a:rPr>
              <a:t>Postoperative radiograph after second  sectioning of the right mandibular third</a:t>
            </a:r>
            <a:r>
              <a:rPr sz="1800" spc="-110" dirty="0">
                <a:solidFill>
                  <a:srgbClr val="0000CC"/>
                </a:solidFill>
                <a:latin typeface="Times New Roman"/>
                <a:cs typeface="Times New Roman"/>
              </a:rPr>
              <a:t> </a:t>
            </a:r>
            <a:r>
              <a:rPr sz="1800" spc="-20" dirty="0">
                <a:solidFill>
                  <a:srgbClr val="0000CC"/>
                </a:solidFill>
                <a:latin typeface="Times New Roman"/>
                <a:cs typeface="Times New Roman"/>
              </a:rPr>
              <a:t>molar.  </a:t>
            </a:r>
            <a:r>
              <a:rPr sz="1800" dirty="0">
                <a:solidFill>
                  <a:srgbClr val="0000CC"/>
                </a:solidFill>
                <a:latin typeface="Times New Roman"/>
                <a:cs typeface="Times New Roman"/>
              </a:rPr>
              <a:t>A </a:t>
            </a:r>
            <a:r>
              <a:rPr sz="1800" spc="-5" dirty="0">
                <a:solidFill>
                  <a:srgbClr val="0000CC"/>
                </a:solidFill>
                <a:latin typeface="Times New Roman"/>
                <a:cs typeface="Times New Roman"/>
              </a:rPr>
              <a:t>pulpotomy </a:t>
            </a:r>
            <a:r>
              <a:rPr sz="1800" dirty="0">
                <a:solidFill>
                  <a:srgbClr val="0000CC"/>
                </a:solidFill>
                <a:latin typeface="Times New Roman"/>
                <a:cs typeface="Times New Roman"/>
              </a:rPr>
              <a:t>has been</a:t>
            </a:r>
            <a:r>
              <a:rPr sz="1800" spc="-140" dirty="0">
                <a:solidFill>
                  <a:srgbClr val="0000CC"/>
                </a:solidFill>
                <a:latin typeface="Times New Roman"/>
                <a:cs typeface="Times New Roman"/>
              </a:rPr>
              <a:t> </a:t>
            </a:r>
            <a:r>
              <a:rPr sz="1800" dirty="0">
                <a:solidFill>
                  <a:srgbClr val="0000CC"/>
                </a:solidFill>
                <a:latin typeface="Times New Roman"/>
                <a:cs typeface="Times New Roman"/>
              </a:rPr>
              <a:t>performed.</a:t>
            </a:r>
            <a:endParaRPr sz="1800">
              <a:latin typeface="Times New Roman"/>
              <a:cs typeface="Times New Roman"/>
            </a:endParaRPr>
          </a:p>
          <a:p>
            <a:pPr marL="12700" marR="411480" algn="just">
              <a:lnSpc>
                <a:spcPct val="100000"/>
              </a:lnSpc>
            </a:pPr>
            <a:r>
              <a:rPr sz="1800" spc="-5" dirty="0">
                <a:solidFill>
                  <a:srgbClr val="0000CC"/>
                </a:solidFill>
                <a:latin typeface="Times New Roman"/>
                <a:cs typeface="Times New Roman"/>
              </a:rPr>
              <a:t>More space was </a:t>
            </a:r>
            <a:r>
              <a:rPr sz="1800" dirty="0">
                <a:solidFill>
                  <a:srgbClr val="0000CC"/>
                </a:solidFill>
                <a:latin typeface="Times New Roman"/>
                <a:cs typeface="Times New Roman"/>
              </a:rPr>
              <a:t>created distal to the right  mandibular second Molar to allow</a:t>
            </a:r>
            <a:r>
              <a:rPr sz="1800" spc="-125" dirty="0">
                <a:solidFill>
                  <a:srgbClr val="0000CC"/>
                </a:solidFill>
                <a:latin typeface="Times New Roman"/>
                <a:cs typeface="Times New Roman"/>
              </a:rPr>
              <a:t> </a:t>
            </a:r>
            <a:r>
              <a:rPr sz="1800" dirty="0">
                <a:solidFill>
                  <a:srgbClr val="0000CC"/>
                </a:solidFill>
                <a:latin typeface="Times New Roman"/>
                <a:cs typeface="Times New Roman"/>
              </a:rPr>
              <a:t>further  migration</a:t>
            </a:r>
            <a:endParaRPr sz="1800">
              <a:latin typeface="Times New Roman"/>
              <a:cs typeface="Times New Roman"/>
            </a:endParaRPr>
          </a:p>
        </p:txBody>
      </p:sp>
      <p:sp>
        <p:nvSpPr>
          <p:cNvPr id="4" name="object 4"/>
          <p:cNvSpPr/>
          <p:nvPr/>
        </p:nvSpPr>
        <p:spPr>
          <a:xfrm>
            <a:off x="5029200" y="685800"/>
            <a:ext cx="3352800" cy="221932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651375" y="3218815"/>
            <a:ext cx="4334510" cy="1123315"/>
          </a:xfrm>
          <a:prstGeom prst="rect">
            <a:avLst/>
          </a:prstGeom>
        </p:spPr>
        <p:txBody>
          <a:bodyPr vert="horz" wrap="square" lIns="0" tIns="12700" rIns="0" bIns="0" rtlCol="0">
            <a:spAutoFit/>
          </a:bodyPr>
          <a:lstStyle/>
          <a:p>
            <a:pPr marL="12700" marR="5080">
              <a:lnSpc>
                <a:spcPct val="100000"/>
              </a:lnSpc>
              <a:spcBef>
                <a:spcPts val="100"/>
              </a:spcBef>
            </a:pPr>
            <a:r>
              <a:rPr sz="1800" spc="40" dirty="0">
                <a:solidFill>
                  <a:srgbClr val="0000CC"/>
                </a:solidFill>
                <a:latin typeface="Times New Roman"/>
                <a:cs typeface="Times New Roman"/>
              </a:rPr>
              <a:t>Periapical </a:t>
            </a:r>
            <a:r>
              <a:rPr sz="1800" spc="70" dirty="0">
                <a:solidFill>
                  <a:srgbClr val="0000CC"/>
                </a:solidFill>
                <a:latin typeface="Times New Roman"/>
                <a:cs typeface="Times New Roman"/>
              </a:rPr>
              <a:t>radiograph </a:t>
            </a:r>
            <a:r>
              <a:rPr sz="1800" spc="85" dirty="0">
                <a:solidFill>
                  <a:srgbClr val="0000CC"/>
                </a:solidFill>
                <a:latin typeface="Times New Roman"/>
                <a:cs typeface="Times New Roman"/>
              </a:rPr>
              <a:t>obtained </a:t>
            </a:r>
            <a:r>
              <a:rPr sz="1800" spc="-30" dirty="0">
                <a:solidFill>
                  <a:srgbClr val="0000CC"/>
                </a:solidFill>
                <a:latin typeface="Times New Roman"/>
                <a:cs typeface="Times New Roman"/>
              </a:rPr>
              <a:t>2 </a:t>
            </a:r>
            <a:r>
              <a:rPr sz="1800" spc="105" dirty="0">
                <a:solidFill>
                  <a:srgbClr val="0000CC"/>
                </a:solidFill>
                <a:latin typeface="Times New Roman"/>
                <a:cs typeface="Times New Roman"/>
              </a:rPr>
              <a:t>months  </a:t>
            </a:r>
            <a:r>
              <a:rPr sz="1800" spc="55" dirty="0">
                <a:solidFill>
                  <a:srgbClr val="0000CC"/>
                </a:solidFill>
                <a:latin typeface="Times New Roman"/>
                <a:cs typeface="Times New Roman"/>
              </a:rPr>
              <a:t>after </a:t>
            </a:r>
            <a:r>
              <a:rPr sz="1800" spc="70" dirty="0">
                <a:solidFill>
                  <a:srgbClr val="0000CC"/>
                </a:solidFill>
                <a:latin typeface="Times New Roman"/>
                <a:cs typeface="Times New Roman"/>
              </a:rPr>
              <a:t>second </a:t>
            </a:r>
            <a:r>
              <a:rPr sz="1800" spc="50" dirty="0">
                <a:solidFill>
                  <a:srgbClr val="0000CC"/>
                </a:solidFill>
                <a:latin typeface="Times New Roman"/>
                <a:cs typeface="Times New Roman"/>
              </a:rPr>
              <a:t>sectioning. </a:t>
            </a:r>
            <a:r>
              <a:rPr sz="1800" spc="20" dirty="0">
                <a:solidFill>
                  <a:srgbClr val="0000CC"/>
                </a:solidFill>
                <a:latin typeface="Times New Roman"/>
                <a:cs typeface="Times New Roman"/>
              </a:rPr>
              <a:t>At </a:t>
            </a:r>
            <a:r>
              <a:rPr sz="1800" spc="114" dirty="0">
                <a:solidFill>
                  <a:srgbClr val="0000CC"/>
                </a:solidFill>
                <a:latin typeface="Times New Roman"/>
                <a:cs typeface="Times New Roman"/>
              </a:rPr>
              <a:t>that </a:t>
            </a:r>
            <a:r>
              <a:rPr sz="1800" spc="75" dirty="0">
                <a:solidFill>
                  <a:srgbClr val="0000CC"/>
                </a:solidFill>
                <a:latin typeface="Times New Roman"/>
                <a:cs typeface="Times New Roman"/>
              </a:rPr>
              <a:t>time, </a:t>
            </a:r>
            <a:r>
              <a:rPr sz="1800" spc="110" dirty="0">
                <a:solidFill>
                  <a:srgbClr val="0000CC"/>
                </a:solidFill>
                <a:latin typeface="Times New Roman"/>
                <a:cs typeface="Times New Roman"/>
              </a:rPr>
              <a:t>the  </a:t>
            </a:r>
            <a:r>
              <a:rPr sz="1800" spc="75" dirty="0">
                <a:solidFill>
                  <a:srgbClr val="0000CC"/>
                </a:solidFill>
                <a:latin typeface="Times New Roman"/>
                <a:cs typeface="Times New Roman"/>
              </a:rPr>
              <a:t>roots</a:t>
            </a:r>
            <a:r>
              <a:rPr sz="1800" spc="-110" dirty="0">
                <a:solidFill>
                  <a:srgbClr val="0000CC"/>
                </a:solidFill>
                <a:latin typeface="Times New Roman"/>
                <a:cs typeface="Times New Roman"/>
              </a:rPr>
              <a:t> </a:t>
            </a:r>
            <a:r>
              <a:rPr sz="1800" spc="40" dirty="0">
                <a:solidFill>
                  <a:srgbClr val="0000CC"/>
                </a:solidFill>
                <a:latin typeface="Times New Roman"/>
                <a:cs typeface="Times New Roman"/>
              </a:rPr>
              <a:t>were</a:t>
            </a:r>
            <a:r>
              <a:rPr sz="1800" spc="-110" dirty="0">
                <a:solidFill>
                  <a:srgbClr val="0000CC"/>
                </a:solidFill>
                <a:latin typeface="Times New Roman"/>
                <a:cs typeface="Times New Roman"/>
              </a:rPr>
              <a:t> </a:t>
            </a:r>
            <a:r>
              <a:rPr sz="1800" spc="5" dirty="0">
                <a:solidFill>
                  <a:srgbClr val="0000CC"/>
                </a:solidFill>
                <a:latin typeface="Times New Roman"/>
                <a:cs typeface="Times New Roman"/>
              </a:rPr>
              <a:t>away</a:t>
            </a:r>
            <a:r>
              <a:rPr sz="1800" spc="-70" dirty="0">
                <a:solidFill>
                  <a:srgbClr val="0000CC"/>
                </a:solidFill>
                <a:latin typeface="Times New Roman"/>
                <a:cs typeface="Times New Roman"/>
              </a:rPr>
              <a:t> </a:t>
            </a:r>
            <a:r>
              <a:rPr sz="1800" spc="60" dirty="0">
                <a:solidFill>
                  <a:srgbClr val="0000CC"/>
                </a:solidFill>
                <a:latin typeface="Times New Roman"/>
                <a:cs typeface="Times New Roman"/>
              </a:rPr>
              <a:t>from</a:t>
            </a:r>
            <a:r>
              <a:rPr sz="1800" spc="-55" dirty="0">
                <a:solidFill>
                  <a:srgbClr val="0000CC"/>
                </a:solidFill>
                <a:latin typeface="Times New Roman"/>
                <a:cs typeface="Times New Roman"/>
              </a:rPr>
              <a:t> </a:t>
            </a:r>
            <a:r>
              <a:rPr sz="1800" spc="114" dirty="0">
                <a:solidFill>
                  <a:srgbClr val="0000CC"/>
                </a:solidFill>
                <a:latin typeface="Times New Roman"/>
                <a:cs typeface="Times New Roman"/>
              </a:rPr>
              <a:t>the</a:t>
            </a:r>
            <a:r>
              <a:rPr sz="1800" spc="-105" dirty="0">
                <a:solidFill>
                  <a:srgbClr val="0000CC"/>
                </a:solidFill>
                <a:latin typeface="Times New Roman"/>
                <a:cs typeface="Times New Roman"/>
              </a:rPr>
              <a:t> </a:t>
            </a:r>
            <a:r>
              <a:rPr sz="1800" spc="30" dirty="0">
                <a:solidFill>
                  <a:srgbClr val="0000CC"/>
                </a:solidFill>
                <a:latin typeface="Times New Roman"/>
                <a:cs typeface="Times New Roman"/>
              </a:rPr>
              <a:t>alveolar</a:t>
            </a:r>
            <a:r>
              <a:rPr sz="1800" spc="-114" dirty="0">
                <a:solidFill>
                  <a:srgbClr val="0000CC"/>
                </a:solidFill>
                <a:latin typeface="Times New Roman"/>
                <a:cs typeface="Times New Roman"/>
              </a:rPr>
              <a:t> </a:t>
            </a:r>
            <a:r>
              <a:rPr sz="1800" spc="50" dirty="0">
                <a:solidFill>
                  <a:srgbClr val="0000CC"/>
                </a:solidFill>
                <a:latin typeface="Times New Roman"/>
                <a:cs typeface="Times New Roman"/>
              </a:rPr>
              <a:t>canal,</a:t>
            </a:r>
            <a:r>
              <a:rPr sz="1800" spc="-60" dirty="0">
                <a:solidFill>
                  <a:srgbClr val="0000CC"/>
                </a:solidFill>
                <a:latin typeface="Times New Roman"/>
                <a:cs typeface="Times New Roman"/>
              </a:rPr>
              <a:t> </a:t>
            </a:r>
            <a:r>
              <a:rPr sz="1800" spc="105" dirty="0">
                <a:solidFill>
                  <a:srgbClr val="0000CC"/>
                </a:solidFill>
                <a:latin typeface="Times New Roman"/>
                <a:cs typeface="Times New Roman"/>
              </a:rPr>
              <a:t>and  </a:t>
            </a:r>
            <a:r>
              <a:rPr sz="1800" spc="65" dirty="0">
                <a:solidFill>
                  <a:srgbClr val="0000CC"/>
                </a:solidFill>
                <a:latin typeface="Times New Roman"/>
                <a:cs typeface="Times New Roman"/>
              </a:rPr>
              <a:t>a</a:t>
            </a:r>
            <a:r>
              <a:rPr sz="1800" spc="-95" dirty="0">
                <a:solidFill>
                  <a:srgbClr val="0000CC"/>
                </a:solidFill>
                <a:latin typeface="Times New Roman"/>
                <a:cs typeface="Times New Roman"/>
              </a:rPr>
              <a:t> </a:t>
            </a:r>
            <a:r>
              <a:rPr sz="1800" spc="35" dirty="0">
                <a:solidFill>
                  <a:srgbClr val="0000CC"/>
                </a:solidFill>
                <a:latin typeface="Times New Roman"/>
                <a:cs typeface="Times New Roman"/>
              </a:rPr>
              <a:t>riskless</a:t>
            </a:r>
            <a:r>
              <a:rPr sz="1800" spc="-100" dirty="0">
                <a:solidFill>
                  <a:srgbClr val="0000CC"/>
                </a:solidFill>
                <a:latin typeface="Times New Roman"/>
                <a:cs typeface="Times New Roman"/>
              </a:rPr>
              <a:t> </a:t>
            </a:r>
            <a:r>
              <a:rPr sz="1800" spc="65" dirty="0">
                <a:solidFill>
                  <a:srgbClr val="0000CC"/>
                </a:solidFill>
                <a:latin typeface="Times New Roman"/>
                <a:cs typeface="Times New Roman"/>
              </a:rPr>
              <a:t>extraction</a:t>
            </a:r>
            <a:r>
              <a:rPr sz="1800" spc="-65" dirty="0">
                <a:solidFill>
                  <a:srgbClr val="0000CC"/>
                </a:solidFill>
                <a:latin typeface="Times New Roman"/>
                <a:cs typeface="Times New Roman"/>
              </a:rPr>
              <a:t> </a:t>
            </a:r>
            <a:r>
              <a:rPr sz="1800" spc="60" dirty="0">
                <a:solidFill>
                  <a:srgbClr val="0000CC"/>
                </a:solidFill>
                <a:latin typeface="Times New Roman"/>
                <a:cs typeface="Times New Roman"/>
              </a:rPr>
              <a:t>could</a:t>
            </a:r>
            <a:r>
              <a:rPr sz="1800" spc="-5" dirty="0">
                <a:solidFill>
                  <a:srgbClr val="0000CC"/>
                </a:solidFill>
                <a:latin typeface="Times New Roman"/>
                <a:cs typeface="Times New Roman"/>
              </a:rPr>
              <a:t> </a:t>
            </a:r>
            <a:r>
              <a:rPr sz="1800" spc="85" dirty="0">
                <a:solidFill>
                  <a:srgbClr val="0000CC"/>
                </a:solidFill>
                <a:latin typeface="Times New Roman"/>
                <a:cs typeface="Times New Roman"/>
              </a:rPr>
              <a:t>be</a:t>
            </a:r>
            <a:r>
              <a:rPr sz="1800" spc="-90" dirty="0">
                <a:solidFill>
                  <a:srgbClr val="0000CC"/>
                </a:solidFill>
                <a:latin typeface="Times New Roman"/>
                <a:cs typeface="Times New Roman"/>
              </a:rPr>
              <a:t> </a:t>
            </a:r>
            <a:r>
              <a:rPr sz="1800" spc="70" dirty="0">
                <a:solidFill>
                  <a:srgbClr val="0000CC"/>
                </a:solidFill>
                <a:latin typeface="Times New Roman"/>
                <a:cs typeface="Times New Roman"/>
              </a:rPr>
              <a:t>scheduled.</a:t>
            </a:r>
            <a:endParaRPr sz="1800">
              <a:latin typeface="Times New Roman"/>
              <a:cs typeface="Times New Roman"/>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6794" y="474929"/>
            <a:ext cx="6006465" cy="574675"/>
          </a:xfrm>
          <a:prstGeom prst="rect">
            <a:avLst/>
          </a:prstGeom>
        </p:spPr>
        <p:txBody>
          <a:bodyPr vert="horz" wrap="square" lIns="0" tIns="12700" rIns="0" bIns="0" rtlCol="0">
            <a:spAutoFit/>
          </a:bodyPr>
          <a:lstStyle/>
          <a:p>
            <a:pPr marL="12700">
              <a:lnSpc>
                <a:spcPct val="100000"/>
              </a:lnSpc>
              <a:spcBef>
                <a:spcPts val="100"/>
              </a:spcBef>
            </a:pPr>
            <a:r>
              <a:rPr sz="3600" spc="-20" dirty="0">
                <a:solidFill>
                  <a:srgbClr val="FFFF00"/>
                </a:solidFill>
              </a:rPr>
              <a:t>ORTHODONTIC</a:t>
            </a:r>
            <a:r>
              <a:rPr sz="3600" spc="-95" dirty="0">
                <a:solidFill>
                  <a:srgbClr val="FFFF00"/>
                </a:solidFill>
              </a:rPr>
              <a:t> </a:t>
            </a:r>
            <a:r>
              <a:rPr sz="3600" dirty="0">
                <a:solidFill>
                  <a:srgbClr val="FFFF00"/>
                </a:solidFill>
              </a:rPr>
              <a:t>EXTRUSION</a:t>
            </a:r>
            <a:endParaRPr sz="3600"/>
          </a:p>
        </p:txBody>
      </p:sp>
      <p:sp>
        <p:nvSpPr>
          <p:cNvPr id="3" name="object 3"/>
          <p:cNvSpPr/>
          <p:nvPr/>
        </p:nvSpPr>
        <p:spPr>
          <a:xfrm>
            <a:off x="5181600" y="2362200"/>
            <a:ext cx="3505200" cy="25146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59740" y="1435353"/>
            <a:ext cx="4666615" cy="3866515"/>
          </a:xfrm>
          <a:prstGeom prst="rect">
            <a:avLst/>
          </a:prstGeom>
        </p:spPr>
        <p:txBody>
          <a:bodyPr vert="horz" wrap="square" lIns="0" tIns="12700" rIns="0" bIns="0" rtlCol="0">
            <a:spAutoFit/>
          </a:bodyPr>
          <a:lstStyle/>
          <a:p>
            <a:pPr marL="12700">
              <a:lnSpc>
                <a:spcPct val="100000"/>
              </a:lnSpc>
              <a:spcBef>
                <a:spcPts val="100"/>
              </a:spcBef>
              <a:buSzPct val="94444"/>
              <a:buFont typeface="Arial"/>
              <a:buChar char="•"/>
              <a:tabLst>
                <a:tab pos="93980" algn="l"/>
              </a:tabLst>
            </a:pPr>
            <a:r>
              <a:rPr sz="1800" spc="5" dirty="0">
                <a:solidFill>
                  <a:srgbClr val="0000CC"/>
                </a:solidFill>
                <a:latin typeface="Times New Roman"/>
                <a:cs typeface="Times New Roman"/>
              </a:rPr>
              <a:t>Risk</a:t>
            </a:r>
            <a:r>
              <a:rPr sz="1800" spc="-85"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5" dirty="0">
                <a:solidFill>
                  <a:srgbClr val="0000CC"/>
                </a:solidFill>
                <a:latin typeface="Times New Roman"/>
                <a:cs typeface="Times New Roman"/>
              </a:rPr>
              <a:t> </a:t>
            </a:r>
            <a:r>
              <a:rPr sz="1800" spc="65" dirty="0">
                <a:solidFill>
                  <a:srgbClr val="0000CC"/>
                </a:solidFill>
                <a:latin typeface="Times New Roman"/>
                <a:cs typeface="Times New Roman"/>
              </a:rPr>
              <a:t>direct</a:t>
            </a:r>
            <a:r>
              <a:rPr sz="1800" spc="-65" dirty="0">
                <a:solidFill>
                  <a:srgbClr val="0000CC"/>
                </a:solidFill>
                <a:latin typeface="Times New Roman"/>
                <a:cs typeface="Times New Roman"/>
              </a:rPr>
              <a:t> </a:t>
            </a:r>
            <a:r>
              <a:rPr sz="1800" spc="100" dirty="0">
                <a:solidFill>
                  <a:srgbClr val="0000CC"/>
                </a:solidFill>
                <a:latin typeface="Times New Roman"/>
                <a:cs typeface="Times New Roman"/>
              </a:rPr>
              <a:t>trauma</a:t>
            </a:r>
            <a:r>
              <a:rPr sz="1800" spc="-65" dirty="0">
                <a:solidFill>
                  <a:srgbClr val="0000CC"/>
                </a:solidFill>
                <a:latin typeface="Times New Roman"/>
                <a:cs typeface="Times New Roman"/>
              </a:rPr>
              <a:t> </a:t>
            </a:r>
            <a:r>
              <a:rPr sz="1800" spc="90" dirty="0">
                <a:solidFill>
                  <a:srgbClr val="0000CC"/>
                </a:solidFill>
                <a:latin typeface="Times New Roman"/>
                <a:cs typeface="Times New Roman"/>
              </a:rPr>
              <a:t>to</a:t>
            </a:r>
            <a:r>
              <a:rPr sz="1800" spc="-50" dirty="0">
                <a:solidFill>
                  <a:srgbClr val="0000CC"/>
                </a:solidFill>
                <a:latin typeface="Times New Roman"/>
                <a:cs typeface="Times New Roman"/>
              </a:rPr>
              <a:t> </a:t>
            </a:r>
            <a:r>
              <a:rPr sz="1800" spc="-10" dirty="0">
                <a:solidFill>
                  <a:srgbClr val="0000CC"/>
                </a:solidFill>
                <a:latin typeface="Times New Roman"/>
                <a:cs typeface="Times New Roman"/>
              </a:rPr>
              <a:t>IAN</a:t>
            </a:r>
            <a:r>
              <a:rPr sz="1800" dirty="0">
                <a:solidFill>
                  <a:srgbClr val="0000CC"/>
                </a:solidFill>
                <a:latin typeface="Times New Roman"/>
                <a:cs typeface="Times New Roman"/>
              </a:rPr>
              <a:t> </a:t>
            </a:r>
            <a:r>
              <a:rPr sz="1800" spc="15" dirty="0">
                <a:solidFill>
                  <a:srgbClr val="0000CC"/>
                </a:solidFill>
                <a:latin typeface="Times New Roman"/>
                <a:cs typeface="Times New Roman"/>
              </a:rPr>
              <a:t>is</a:t>
            </a:r>
            <a:r>
              <a:rPr sz="1800" spc="-85" dirty="0">
                <a:solidFill>
                  <a:srgbClr val="0000CC"/>
                </a:solidFill>
                <a:latin typeface="Times New Roman"/>
                <a:cs typeface="Times New Roman"/>
              </a:rPr>
              <a:t> </a:t>
            </a:r>
            <a:r>
              <a:rPr sz="1800" spc="70" dirty="0">
                <a:solidFill>
                  <a:srgbClr val="0000CC"/>
                </a:solidFill>
                <a:latin typeface="Times New Roman"/>
                <a:cs typeface="Times New Roman"/>
              </a:rPr>
              <a:t>eliminated</a:t>
            </a:r>
            <a:endParaRPr sz="1800">
              <a:latin typeface="Times New Roman"/>
              <a:cs typeface="Times New Roman"/>
            </a:endParaRPr>
          </a:p>
          <a:p>
            <a:pPr>
              <a:lnSpc>
                <a:spcPct val="100000"/>
              </a:lnSpc>
              <a:spcBef>
                <a:spcPts val="30"/>
              </a:spcBef>
              <a:buClr>
                <a:srgbClr val="0000CC"/>
              </a:buClr>
              <a:buFont typeface="Arial"/>
              <a:buChar char="•"/>
            </a:pPr>
            <a:endParaRPr sz="1850">
              <a:latin typeface="Times New Roman"/>
              <a:cs typeface="Times New Roman"/>
            </a:endParaRPr>
          </a:p>
          <a:p>
            <a:pPr marL="12700" marR="5080">
              <a:lnSpc>
                <a:spcPct val="100000"/>
              </a:lnSpc>
              <a:buSzPct val="94444"/>
              <a:buFont typeface="Arial"/>
              <a:buChar char="•"/>
              <a:tabLst>
                <a:tab pos="93980" algn="l"/>
              </a:tabLst>
            </a:pPr>
            <a:r>
              <a:rPr sz="1800" spc="-90" dirty="0">
                <a:solidFill>
                  <a:srgbClr val="0000CC"/>
                </a:solidFill>
                <a:latin typeface="Times New Roman"/>
                <a:cs typeface="Times New Roman"/>
              </a:rPr>
              <a:t>A</a:t>
            </a:r>
            <a:r>
              <a:rPr sz="1800" spc="-70" dirty="0">
                <a:solidFill>
                  <a:srgbClr val="0000CC"/>
                </a:solidFill>
                <a:latin typeface="Times New Roman"/>
                <a:cs typeface="Times New Roman"/>
              </a:rPr>
              <a:t> </a:t>
            </a:r>
            <a:r>
              <a:rPr sz="1800" spc="75" dirty="0">
                <a:solidFill>
                  <a:srgbClr val="0000CC"/>
                </a:solidFill>
                <a:latin typeface="Times New Roman"/>
                <a:cs typeface="Times New Roman"/>
              </a:rPr>
              <a:t>potential</a:t>
            </a:r>
            <a:r>
              <a:rPr sz="1800" spc="-10" dirty="0">
                <a:solidFill>
                  <a:srgbClr val="0000CC"/>
                </a:solidFill>
                <a:latin typeface="Times New Roman"/>
                <a:cs typeface="Times New Roman"/>
              </a:rPr>
              <a:t> </a:t>
            </a:r>
            <a:r>
              <a:rPr sz="1800" spc="80" dirty="0">
                <a:solidFill>
                  <a:srgbClr val="0000CC"/>
                </a:solidFill>
                <a:latin typeface="Times New Roman"/>
                <a:cs typeface="Times New Roman"/>
              </a:rPr>
              <a:t>problem</a:t>
            </a:r>
            <a:r>
              <a:rPr sz="1800" spc="-90" dirty="0">
                <a:solidFill>
                  <a:srgbClr val="0000CC"/>
                </a:solidFill>
                <a:latin typeface="Times New Roman"/>
                <a:cs typeface="Times New Roman"/>
              </a:rPr>
              <a:t> </a:t>
            </a:r>
            <a:r>
              <a:rPr sz="1800" spc="75" dirty="0">
                <a:solidFill>
                  <a:srgbClr val="0000CC"/>
                </a:solidFill>
                <a:latin typeface="Times New Roman"/>
                <a:cs typeface="Times New Roman"/>
              </a:rPr>
              <a:t>with</a:t>
            </a:r>
            <a:r>
              <a:rPr sz="1800" spc="-45" dirty="0">
                <a:solidFill>
                  <a:srgbClr val="0000CC"/>
                </a:solidFill>
                <a:latin typeface="Times New Roman"/>
                <a:cs typeface="Times New Roman"/>
              </a:rPr>
              <a:t> </a:t>
            </a:r>
            <a:r>
              <a:rPr sz="1800" spc="75" dirty="0">
                <a:solidFill>
                  <a:srgbClr val="0000CC"/>
                </a:solidFill>
                <a:latin typeface="Times New Roman"/>
                <a:cs typeface="Times New Roman"/>
              </a:rPr>
              <a:t>this</a:t>
            </a:r>
            <a:r>
              <a:rPr sz="1800" spc="-70" dirty="0">
                <a:solidFill>
                  <a:srgbClr val="0000CC"/>
                </a:solidFill>
                <a:latin typeface="Times New Roman"/>
                <a:cs typeface="Times New Roman"/>
              </a:rPr>
              <a:t> </a:t>
            </a:r>
            <a:r>
              <a:rPr sz="1800" spc="85" dirty="0">
                <a:solidFill>
                  <a:srgbClr val="0000CC"/>
                </a:solidFill>
                <a:latin typeface="Times New Roman"/>
                <a:cs typeface="Times New Roman"/>
              </a:rPr>
              <a:t>technique</a:t>
            </a:r>
            <a:r>
              <a:rPr sz="1800" spc="-35" dirty="0">
                <a:solidFill>
                  <a:srgbClr val="0000CC"/>
                </a:solidFill>
                <a:latin typeface="Times New Roman"/>
                <a:cs typeface="Times New Roman"/>
              </a:rPr>
              <a:t> </a:t>
            </a:r>
            <a:r>
              <a:rPr sz="1800" spc="15" dirty="0">
                <a:solidFill>
                  <a:srgbClr val="0000CC"/>
                </a:solidFill>
                <a:latin typeface="Times New Roman"/>
                <a:cs typeface="Times New Roman"/>
              </a:rPr>
              <a:t>is</a:t>
            </a:r>
            <a:r>
              <a:rPr sz="1800" spc="-70" dirty="0">
                <a:solidFill>
                  <a:srgbClr val="0000CC"/>
                </a:solidFill>
                <a:latin typeface="Times New Roman"/>
                <a:cs typeface="Times New Roman"/>
              </a:rPr>
              <a:t> </a:t>
            </a:r>
            <a:r>
              <a:rPr sz="1800" spc="45" dirty="0">
                <a:solidFill>
                  <a:srgbClr val="0000CC"/>
                </a:solidFill>
                <a:latin typeface="Times New Roman"/>
                <a:cs typeface="Times New Roman"/>
              </a:rPr>
              <a:t>soft  </a:t>
            </a:r>
            <a:r>
              <a:rPr sz="1800" spc="60" dirty="0">
                <a:solidFill>
                  <a:srgbClr val="0000CC"/>
                </a:solidFill>
                <a:latin typeface="Times New Roman"/>
                <a:cs typeface="Times New Roman"/>
              </a:rPr>
              <a:t>tissue </a:t>
            </a:r>
            <a:r>
              <a:rPr sz="1800" spc="65" dirty="0">
                <a:solidFill>
                  <a:srgbClr val="0000CC"/>
                </a:solidFill>
                <a:latin typeface="Times New Roman"/>
                <a:cs typeface="Times New Roman"/>
              </a:rPr>
              <a:t>damage from </a:t>
            </a:r>
            <a:r>
              <a:rPr sz="1800" spc="80" dirty="0">
                <a:solidFill>
                  <a:srgbClr val="0000CC"/>
                </a:solidFill>
                <a:latin typeface="Times New Roman"/>
                <a:cs typeface="Times New Roman"/>
              </a:rPr>
              <a:t>impingement </a:t>
            </a:r>
            <a:r>
              <a:rPr sz="1800" spc="110" dirty="0">
                <a:solidFill>
                  <a:srgbClr val="0000CC"/>
                </a:solidFill>
                <a:latin typeface="Times New Roman"/>
                <a:cs typeface="Times New Roman"/>
              </a:rPr>
              <a:t>on the  </a:t>
            </a:r>
            <a:r>
              <a:rPr sz="1800" spc="70" dirty="0">
                <a:solidFill>
                  <a:srgbClr val="0000CC"/>
                </a:solidFill>
                <a:latin typeface="Times New Roman"/>
                <a:cs typeface="Times New Roman"/>
              </a:rPr>
              <a:t>mucosa</a:t>
            </a:r>
            <a:r>
              <a:rPr sz="1800" spc="-105"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30"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90" dirty="0">
                <a:solidFill>
                  <a:srgbClr val="0000CC"/>
                </a:solidFill>
                <a:latin typeface="Times New Roman"/>
                <a:cs typeface="Times New Roman"/>
              </a:rPr>
              <a:t> </a:t>
            </a:r>
            <a:r>
              <a:rPr sz="1800" spc="65" dirty="0">
                <a:solidFill>
                  <a:srgbClr val="0000CC"/>
                </a:solidFill>
                <a:latin typeface="Times New Roman"/>
                <a:cs typeface="Times New Roman"/>
              </a:rPr>
              <a:t>cheek</a:t>
            </a:r>
            <a:r>
              <a:rPr sz="1800" spc="-80" dirty="0">
                <a:solidFill>
                  <a:srgbClr val="0000CC"/>
                </a:solidFill>
                <a:latin typeface="Times New Roman"/>
                <a:cs typeface="Times New Roman"/>
              </a:rPr>
              <a:t> </a:t>
            </a:r>
            <a:r>
              <a:rPr sz="1800" spc="110" dirty="0">
                <a:solidFill>
                  <a:srgbClr val="0000CC"/>
                </a:solidFill>
                <a:latin typeface="Times New Roman"/>
                <a:cs typeface="Times New Roman"/>
              </a:rPr>
              <a:t>and</a:t>
            </a:r>
            <a:r>
              <a:rPr sz="1800" spc="-15"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85" dirty="0">
                <a:solidFill>
                  <a:srgbClr val="0000CC"/>
                </a:solidFill>
                <a:latin typeface="Times New Roman"/>
                <a:cs typeface="Times New Roman"/>
              </a:rPr>
              <a:t> </a:t>
            </a:r>
            <a:r>
              <a:rPr sz="1800" spc="25" dirty="0">
                <a:solidFill>
                  <a:srgbClr val="0000CC"/>
                </a:solidFill>
                <a:latin typeface="Times New Roman"/>
                <a:cs typeface="Times New Roman"/>
              </a:rPr>
              <a:t>gingva.</a:t>
            </a:r>
            <a:endParaRPr sz="1800">
              <a:latin typeface="Times New Roman"/>
              <a:cs typeface="Times New Roman"/>
            </a:endParaRPr>
          </a:p>
          <a:p>
            <a:pPr>
              <a:lnSpc>
                <a:spcPct val="100000"/>
              </a:lnSpc>
              <a:spcBef>
                <a:spcPts val="35"/>
              </a:spcBef>
              <a:buClr>
                <a:srgbClr val="0000CC"/>
              </a:buClr>
              <a:buFont typeface="Arial"/>
              <a:buChar char="•"/>
            </a:pPr>
            <a:endParaRPr sz="1850">
              <a:latin typeface="Times New Roman"/>
              <a:cs typeface="Times New Roman"/>
            </a:endParaRPr>
          </a:p>
          <a:p>
            <a:pPr marL="12700" marR="290830">
              <a:lnSpc>
                <a:spcPct val="100000"/>
              </a:lnSpc>
              <a:buSzPct val="94444"/>
              <a:buFont typeface="Arial"/>
              <a:buChar char="•"/>
              <a:tabLst>
                <a:tab pos="93980" algn="l"/>
              </a:tabLst>
            </a:pPr>
            <a:r>
              <a:rPr sz="1800" spc="30" dirty="0">
                <a:solidFill>
                  <a:srgbClr val="0000CC"/>
                </a:solidFill>
                <a:latin typeface="Times New Roman"/>
                <a:cs typeface="Times New Roman"/>
              </a:rPr>
              <a:t>Difficult</a:t>
            </a:r>
            <a:r>
              <a:rPr sz="1800" spc="-35" dirty="0">
                <a:solidFill>
                  <a:srgbClr val="0000CC"/>
                </a:solidFill>
                <a:latin typeface="Times New Roman"/>
                <a:cs typeface="Times New Roman"/>
              </a:rPr>
              <a:t> </a:t>
            </a:r>
            <a:r>
              <a:rPr sz="1800" spc="75" dirty="0">
                <a:solidFill>
                  <a:srgbClr val="0000CC"/>
                </a:solidFill>
                <a:latin typeface="Times New Roman"/>
                <a:cs typeface="Times New Roman"/>
              </a:rPr>
              <a:t>in</a:t>
            </a:r>
            <a:r>
              <a:rPr sz="1800" spc="-65" dirty="0">
                <a:solidFill>
                  <a:srgbClr val="0000CC"/>
                </a:solidFill>
                <a:latin typeface="Times New Roman"/>
                <a:cs typeface="Times New Roman"/>
              </a:rPr>
              <a:t> </a:t>
            </a:r>
            <a:r>
              <a:rPr sz="1800" spc="45" dirty="0">
                <a:solidFill>
                  <a:srgbClr val="0000CC"/>
                </a:solidFill>
                <a:latin typeface="Times New Roman"/>
                <a:cs typeface="Times New Roman"/>
              </a:rPr>
              <a:t>working</a:t>
            </a:r>
            <a:r>
              <a:rPr sz="1800" spc="-5" dirty="0">
                <a:solidFill>
                  <a:srgbClr val="0000CC"/>
                </a:solidFill>
                <a:latin typeface="Times New Roman"/>
                <a:cs typeface="Times New Roman"/>
              </a:rPr>
              <a:t> </a:t>
            </a:r>
            <a:r>
              <a:rPr sz="1800" spc="75" dirty="0">
                <a:solidFill>
                  <a:srgbClr val="0000CC"/>
                </a:solidFill>
                <a:latin typeface="Times New Roman"/>
                <a:cs typeface="Times New Roman"/>
              </a:rPr>
              <a:t>in</a:t>
            </a:r>
            <a:r>
              <a:rPr sz="1800" spc="-35" dirty="0">
                <a:solidFill>
                  <a:srgbClr val="0000CC"/>
                </a:solidFill>
                <a:latin typeface="Times New Roman"/>
                <a:cs typeface="Times New Roman"/>
              </a:rPr>
              <a:t> </a:t>
            </a:r>
            <a:r>
              <a:rPr sz="1800" spc="75" dirty="0">
                <a:solidFill>
                  <a:srgbClr val="0000CC"/>
                </a:solidFill>
                <a:latin typeface="Times New Roman"/>
                <a:cs typeface="Times New Roman"/>
              </a:rPr>
              <a:t>this</a:t>
            </a:r>
            <a:r>
              <a:rPr sz="1800" spc="-95" dirty="0">
                <a:solidFill>
                  <a:srgbClr val="0000CC"/>
                </a:solidFill>
                <a:latin typeface="Times New Roman"/>
                <a:cs typeface="Times New Roman"/>
              </a:rPr>
              <a:t> </a:t>
            </a:r>
            <a:r>
              <a:rPr sz="1800" spc="65" dirty="0">
                <a:solidFill>
                  <a:srgbClr val="0000CC"/>
                </a:solidFill>
                <a:latin typeface="Times New Roman"/>
                <a:cs typeface="Times New Roman"/>
              </a:rPr>
              <a:t>area</a:t>
            </a:r>
            <a:r>
              <a:rPr sz="1800" spc="-55" dirty="0">
                <a:solidFill>
                  <a:srgbClr val="0000CC"/>
                </a:solidFill>
                <a:latin typeface="Times New Roman"/>
                <a:cs typeface="Times New Roman"/>
              </a:rPr>
              <a:t> </a:t>
            </a:r>
            <a:r>
              <a:rPr sz="1800" spc="65" dirty="0">
                <a:solidFill>
                  <a:srgbClr val="0000CC"/>
                </a:solidFill>
                <a:latin typeface="Times New Roman"/>
                <a:cs typeface="Times New Roman"/>
              </a:rPr>
              <a:t>because</a:t>
            </a:r>
            <a:r>
              <a:rPr sz="1800" spc="-80" dirty="0">
                <a:solidFill>
                  <a:srgbClr val="0000CC"/>
                </a:solidFill>
                <a:latin typeface="Times New Roman"/>
                <a:cs typeface="Times New Roman"/>
              </a:rPr>
              <a:t> </a:t>
            </a:r>
            <a:r>
              <a:rPr sz="1800" spc="110" dirty="0">
                <a:solidFill>
                  <a:srgbClr val="0000CC"/>
                </a:solidFill>
                <a:latin typeface="Times New Roman"/>
                <a:cs typeface="Times New Roman"/>
              </a:rPr>
              <a:t>the  </a:t>
            </a:r>
            <a:r>
              <a:rPr sz="1800" spc="75" dirty="0">
                <a:solidFill>
                  <a:srgbClr val="0000CC"/>
                </a:solidFill>
                <a:latin typeface="Times New Roman"/>
                <a:cs typeface="Times New Roman"/>
              </a:rPr>
              <a:t>action</a:t>
            </a:r>
            <a:r>
              <a:rPr sz="1800" spc="-70"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30"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50" dirty="0">
                <a:solidFill>
                  <a:srgbClr val="0000CC"/>
                </a:solidFill>
                <a:latin typeface="Times New Roman"/>
                <a:cs typeface="Times New Roman"/>
              </a:rPr>
              <a:t> </a:t>
            </a:r>
            <a:r>
              <a:rPr sz="1800" spc="70" dirty="0">
                <a:solidFill>
                  <a:srgbClr val="0000CC"/>
                </a:solidFill>
                <a:latin typeface="Times New Roman"/>
                <a:cs typeface="Times New Roman"/>
              </a:rPr>
              <a:t>masseter</a:t>
            </a:r>
            <a:r>
              <a:rPr sz="1800" spc="-80" dirty="0">
                <a:solidFill>
                  <a:srgbClr val="0000CC"/>
                </a:solidFill>
                <a:latin typeface="Times New Roman"/>
                <a:cs typeface="Times New Roman"/>
              </a:rPr>
              <a:t> </a:t>
            </a:r>
            <a:r>
              <a:rPr sz="1800" spc="60" dirty="0">
                <a:solidFill>
                  <a:srgbClr val="0000CC"/>
                </a:solidFill>
                <a:latin typeface="Times New Roman"/>
                <a:cs typeface="Times New Roman"/>
              </a:rPr>
              <a:t>muscle</a:t>
            </a:r>
            <a:r>
              <a:rPr sz="1800" spc="-60" dirty="0">
                <a:solidFill>
                  <a:srgbClr val="0000CC"/>
                </a:solidFill>
                <a:latin typeface="Times New Roman"/>
                <a:cs typeface="Times New Roman"/>
              </a:rPr>
              <a:t> </a:t>
            </a:r>
            <a:r>
              <a:rPr sz="1800" spc="55" dirty="0">
                <a:solidFill>
                  <a:srgbClr val="0000CC"/>
                </a:solidFill>
                <a:latin typeface="Times New Roman"/>
                <a:cs typeface="Times New Roman"/>
              </a:rPr>
              <a:t>leads</a:t>
            </a:r>
            <a:r>
              <a:rPr sz="1800" spc="-55" dirty="0">
                <a:solidFill>
                  <a:srgbClr val="0000CC"/>
                </a:solidFill>
                <a:latin typeface="Times New Roman"/>
                <a:cs typeface="Times New Roman"/>
              </a:rPr>
              <a:t> </a:t>
            </a:r>
            <a:r>
              <a:rPr sz="1800" spc="90" dirty="0">
                <a:solidFill>
                  <a:srgbClr val="0000CC"/>
                </a:solidFill>
                <a:latin typeface="Times New Roman"/>
                <a:cs typeface="Times New Roman"/>
              </a:rPr>
              <a:t>to</a:t>
            </a:r>
            <a:r>
              <a:rPr sz="1800" spc="-95" dirty="0">
                <a:solidFill>
                  <a:srgbClr val="0000CC"/>
                </a:solidFill>
                <a:latin typeface="Times New Roman"/>
                <a:cs typeface="Times New Roman"/>
              </a:rPr>
              <a:t> </a:t>
            </a:r>
            <a:r>
              <a:rPr sz="1800" spc="65" dirty="0">
                <a:solidFill>
                  <a:srgbClr val="0000CC"/>
                </a:solidFill>
                <a:latin typeface="Times New Roman"/>
                <a:cs typeface="Times New Roman"/>
              </a:rPr>
              <a:t>cheek  compression </a:t>
            </a:r>
            <a:r>
              <a:rPr sz="1800" spc="60" dirty="0">
                <a:solidFill>
                  <a:srgbClr val="0000CC"/>
                </a:solidFill>
                <a:latin typeface="Times New Roman"/>
                <a:cs typeface="Times New Roman"/>
              </a:rPr>
              <a:t>against </a:t>
            </a:r>
            <a:r>
              <a:rPr sz="1800" spc="114" dirty="0">
                <a:solidFill>
                  <a:srgbClr val="0000CC"/>
                </a:solidFill>
                <a:latin typeface="Times New Roman"/>
                <a:cs typeface="Times New Roman"/>
              </a:rPr>
              <a:t>the </a:t>
            </a:r>
            <a:r>
              <a:rPr sz="1800" spc="90" dirty="0">
                <a:solidFill>
                  <a:srgbClr val="0000CC"/>
                </a:solidFill>
                <a:latin typeface="Times New Roman"/>
                <a:cs typeface="Times New Roman"/>
              </a:rPr>
              <a:t>orthodontic  </a:t>
            </a:r>
            <a:r>
              <a:rPr sz="1800" spc="55" dirty="0">
                <a:solidFill>
                  <a:srgbClr val="0000CC"/>
                </a:solidFill>
                <a:latin typeface="Times New Roman"/>
                <a:cs typeface="Times New Roman"/>
              </a:rPr>
              <a:t>appliances</a:t>
            </a:r>
            <a:endParaRPr sz="1800">
              <a:latin typeface="Times New Roman"/>
              <a:cs typeface="Times New Roman"/>
            </a:endParaRPr>
          </a:p>
          <a:p>
            <a:pPr>
              <a:lnSpc>
                <a:spcPct val="100000"/>
              </a:lnSpc>
              <a:spcBef>
                <a:spcPts val="35"/>
              </a:spcBef>
              <a:buClr>
                <a:srgbClr val="0000CC"/>
              </a:buClr>
              <a:buFont typeface="Arial"/>
              <a:buChar char="•"/>
            </a:pPr>
            <a:endParaRPr sz="1850">
              <a:latin typeface="Times New Roman"/>
              <a:cs typeface="Times New Roman"/>
            </a:endParaRPr>
          </a:p>
          <a:p>
            <a:pPr marL="146685" indent="-133985">
              <a:lnSpc>
                <a:spcPct val="100000"/>
              </a:lnSpc>
              <a:buSzPct val="94444"/>
              <a:buFont typeface="Arial"/>
              <a:buChar char="•"/>
              <a:tabLst>
                <a:tab pos="147320" algn="l"/>
              </a:tabLst>
            </a:pPr>
            <a:r>
              <a:rPr sz="1800" spc="105" dirty="0">
                <a:solidFill>
                  <a:srgbClr val="0000CC"/>
                </a:solidFill>
                <a:latin typeface="Times New Roman"/>
                <a:cs typeface="Times New Roman"/>
              </a:rPr>
              <a:t>no </a:t>
            </a:r>
            <a:r>
              <a:rPr sz="1800" spc="35" dirty="0">
                <a:solidFill>
                  <a:srgbClr val="0000CC"/>
                </a:solidFill>
                <a:latin typeface="Times New Roman"/>
                <a:cs typeface="Times New Roman"/>
              </a:rPr>
              <a:t>value </a:t>
            </a:r>
            <a:r>
              <a:rPr sz="1800" spc="75" dirty="0">
                <a:solidFill>
                  <a:srgbClr val="0000CC"/>
                </a:solidFill>
                <a:latin typeface="Times New Roman"/>
                <a:cs typeface="Times New Roman"/>
              </a:rPr>
              <a:t>in </a:t>
            </a:r>
            <a:r>
              <a:rPr sz="1800" spc="40" dirty="0">
                <a:solidFill>
                  <a:srgbClr val="0000CC"/>
                </a:solidFill>
                <a:latin typeface="Times New Roman"/>
                <a:cs typeface="Times New Roman"/>
              </a:rPr>
              <a:t>case </a:t>
            </a:r>
            <a:r>
              <a:rPr sz="1800" spc="15" dirty="0">
                <a:solidFill>
                  <a:srgbClr val="0000CC"/>
                </a:solidFill>
                <a:latin typeface="Times New Roman"/>
                <a:cs typeface="Times New Roman"/>
              </a:rPr>
              <a:t>of</a:t>
            </a:r>
            <a:r>
              <a:rPr sz="1800" spc="-165" dirty="0">
                <a:solidFill>
                  <a:srgbClr val="0000CC"/>
                </a:solidFill>
                <a:latin typeface="Times New Roman"/>
                <a:cs typeface="Times New Roman"/>
              </a:rPr>
              <a:t> </a:t>
            </a:r>
            <a:r>
              <a:rPr sz="1800" spc="55" dirty="0">
                <a:solidFill>
                  <a:srgbClr val="0000CC"/>
                </a:solidFill>
                <a:latin typeface="Times New Roman"/>
                <a:cs typeface="Times New Roman"/>
              </a:rPr>
              <a:t>ankylosed </a:t>
            </a:r>
            <a:r>
              <a:rPr sz="1800" spc="85" dirty="0">
                <a:solidFill>
                  <a:srgbClr val="0000CC"/>
                </a:solidFill>
                <a:latin typeface="Times New Roman"/>
                <a:cs typeface="Times New Roman"/>
              </a:rPr>
              <a:t>teeth.</a:t>
            </a:r>
            <a:endParaRPr sz="1800">
              <a:latin typeface="Times New Roman"/>
              <a:cs typeface="Times New Roman"/>
            </a:endParaRPr>
          </a:p>
          <a:p>
            <a:pPr>
              <a:lnSpc>
                <a:spcPct val="100000"/>
              </a:lnSpc>
              <a:spcBef>
                <a:spcPts val="35"/>
              </a:spcBef>
              <a:buClr>
                <a:srgbClr val="0000CC"/>
              </a:buClr>
              <a:buFont typeface="Arial"/>
              <a:buChar char="•"/>
            </a:pPr>
            <a:endParaRPr sz="1850">
              <a:latin typeface="Times New Roman"/>
              <a:cs typeface="Times New Roman"/>
            </a:endParaRPr>
          </a:p>
          <a:p>
            <a:pPr marL="12700">
              <a:lnSpc>
                <a:spcPct val="100000"/>
              </a:lnSpc>
              <a:buSzPct val="94444"/>
              <a:buFont typeface="Arial"/>
              <a:buChar char="•"/>
              <a:tabLst>
                <a:tab pos="93980" algn="l"/>
              </a:tabLst>
            </a:pPr>
            <a:r>
              <a:rPr sz="1800" spc="45" dirty="0">
                <a:solidFill>
                  <a:srgbClr val="0000CC"/>
                </a:solidFill>
                <a:latin typeface="Times New Roman"/>
                <a:cs typeface="Times New Roman"/>
              </a:rPr>
              <a:t>It</a:t>
            </a:r>
            <a:r>
              <a:rPr sz="1800" spc="-60" dirty="0">
                <a:solidFill>
                  <a:srgbClr val="0000CC"/>
                </a:solidFill>
                <a:latin typeface="Times New Roman"/>
                <a:cs typeface="Times New Roman"/>
              </a:rPr>
              <a:t> </a:t>
            </a:r>
            <a:r>
              <a:rPr sz="1800" spc="15" dirty="0">
                <a:solidFill>
                  <a:srgbClr val="0000CC"/>
                </a:solidFill>
                <a:latin typeface="Times New Roman"/>
                <a:cs typeface="Times New Roman"/>
              </a:rPr>
              <a:t>is</a:t>
            </a:r>
            <a:r>
              <a:rPr sz="1800" spc="-50" dirty="0">
                <a:solidFill>
                  <a:srgbClr val="0000CC"/>
                </a:solidFill>
                <a:latin typeface="Times New Roman"/>
                <a:cs typeface="Times New Roman"/>
              </a:rPr>
              <a:t> </a:t>
            </a:r>
            <a:r>
              <a:rPr sz="1800" spc="90" dirty="0">
                <a:solidFill>
                  <a:srgbClr val="0000CC"/>
                </a:solidFill>
                <a:latin typeface="Times New Roman"/>
                <a:cs typeface="Times New Roman"/>
              </a:rPr>
              <a:t>time</a:t>
            </a:r>
            <a:r>
              <a:rPr sz="1800" spc="-85" dirty="0">
                <a:solidFill>
                  <a:srgbClr val="0000CC"/>
                </a:solidFill>
                <a:latin typeface="Times New Roman"/>
                <a:cs typeface="Times New Roman"/>
              </a:rPr>
              <a:t> </a:t>
            </a:r>
            <a:r>
              <a:rPr sz="1800" spc="75" dirty="0">
                <a:solidFill>
                  <a:srgbClr val="0000CC"/>
                </a:solidFill>
                <a:latin typeface="Times New Roman"/>
                <a:cs typeface="Times New Roman"/>
              </a:rPr>
              <a:t>consuming</a:t>
            </a:r>
            <a:r>
              <a:rPr sz="1800" spc="-40" dirty="0">
                <a:solidFill>
                  <a:srgbClr val="0000CC"/>
                </a:solidFill>
                <a:latin typeface="Times New Roman"/>
                <a:cs typeface="Times New Roman"/>
              </a:rPr>
              <a:t> </a:t>
            </a:r>
            <a:r>
              <a:rPr sz="1800" spc="110" dirty="0">
                <a:solidFill>
                  <a:srgbClr val="0000CC"/>
                </a:solidFill>
                <a:latin typeface="Times New Roman"/>
                <a:cs typeface="Times New Roman"/>
              </a:rPr>
              <a:t>and</a:t>
            </a:r>
            <a:r>
              <a:rPr sz="1800" spc="5" dirty="0">
                <a:solidFill>
                  <a:srgbClr val="0000CC"/>
                </a:solidFill>
                <a:latin typeface="Times New Roman"/>
                <a:cs typeface="Times New Roman"/>
              </a:rPr>
              <a:t> </a:t>
            </a:r>
            <a:r>
              <a:rPr sz="1800" spc="110" dirty="0">
                <a:solidFill>
                  <a:srgbClr val="0000CC"/>
                </a:solidFill>
                <a:latin typeface="Times New Roman"/>
                <a:cs typeface="Times New Roman"/>
              </a:rPr>
              <a:t>not</a:t>
            </a:r>
            <a:r>
              <a:rPr sz="1800" spc="-80" dirty="0">
                <a:solidFill>
                  <a:srgbClr val="0000CC"/>
                </a:solidFill>
                <a:latin typeface="Times New Roman"/>
                <a:cs typeface="Times New Roman"/>
              </a:rPr>
              <a:t> </a:t>
            </a:r>
            <a:r>
              <a:rPr sz="1800" spc="10" dirty="0">
                <a:solidFill>
                  <a:srgbClr val="0000CC"/>
                </a:solidFill>
                <a:latin typeface="Times New Roman"/>
                <a:cs typeface="Times New Roman"/>
              </a:rPr>
              <a:t>always</a:t>
            </a:r>
            <a:r>
              <a:rPr sz="1800" spc="-114" dirty="0">
                <a:solidFill>
                  <a:srgbClr val="0000CC"/>
                </a:solidFill>
                <a:latin typeface="Times New Roman"/>
                <a:cs typeface="Times New Roman"/>
              </a:rPr>
              <a:t> </a:t>
            </a:r>
            <a:r>
              <a:rPr sz="1800" spc="30" dirty="0">
                <a:solidFill>
                  <a:srgbClr val="0000CC"/>
                </a:solidFill>
                <a:latin typeface="Times New Roman"/>
                <a:cs typeface="Times New Roman"/>
              </a:rPr>
              <a:t>successful</a:t>
            </a:r>
            <a:endParaRPr sz="1800">
              <a:latin typeface="Times New Roman"/>
              <a:cs typeface="Times New Roman"/>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7000" y="4267200"/>
            <a:ext cx="3276600" cy="2133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 y="1905000"/>
            <a:ext cx="2895600" cy="2286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410200" y="1905000"/>
            <a:ext cx="3200400" cy="2286000"/>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298194" y="170179"/>
            <a:ext cx="650557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00"/>
                </a:solidFill>
                <a:latin typeface="Times New Roman"/>
                <a:cs typeface="Times New Roman"/>
              </a:rPr>
              <a:t>PERICORONAL</a:t>
            </a:r>
            <a:r>
              <a:rPr sz="3600" b="1" spc="-295" dirty="0">
                <a:solidFill>
                  <a:srgbClr val="FFFF00"/>
                </a:solidFill>
                <a:latin typeface="Times New Roman"/>
                <a:cs typeface="Times New Roman"/>
              </a:rPr>
              <a:t> </a:t>
            </a:r>
            <a:r>
              <a:rPr sz="3600" b="1" spc="-10" dirty="0">
                <a:solidFill>
                  <a:srgbClr val="FFFF00"/>
                </a:solidFill>
                <a:latin typeface="Times New Roman"/>
                <a:cs typeface="Times New Roman"/>
              </a:rPr>
              <a:t>OSTECTOMY</a:t>
            </a:r>
            <a:endParaRPr sz="3600">
              <a:latin typeface="Times New Roman"/>
              <a:cs typeface="Times New Roman"/>
            </a:endParaRPr>
          </a:p>
        </p:txBody>
      </p:sp>
      <p:sp>
        <p:nvSpPr>
          <p:cNvPr id="6" name="object 6"/>
          <p:cNvSpPr txBox="1"/>
          <p:nvPr/>
        </p:nvSpPr>
        <p:spPr>
          <a:xfrm>
            <a:off x="535940" y="1016253"/>
            <a:ext cx="7848600" cy="566420"/>
          </a:xfrm>
          <a:prstGeom prst="rect">
            <a:avLst/>
          </a:prstGeom>
        </p:spPr>
        <p:txBody>
          <a:bodyPr vert="horz" wrap="square" lIns="0" tIns="12700" rIns="0" bIns="0" rtlCol="0">
            <a:spAutoFit/>
          </a:bodyPr>
          <a:lstStyle/>
          <a:p>
            <a:pPr marL="12700">
              <a:lnSpc>
                <a:spcPts val="2130"/>
              </a:lnSpc>
              <a:spcBef>
                <a:spcPts val="100"/>
              </a:spcBef>
            </a:pPr>
            <a:r>
              <a:rPr sz="1800" dirty="0">
                <a:solidFill>
                  <a:srgbClr val="0000CC"/>
                </a:solidFill>
                <a:latin typeface="Times New Roman"/>
                <a:cs typeface="Times New Roman"/>
              </a:rPr>
              <a:t>The </a:t>
            </a:r>
            <a:r>
              <a:rPr sz="1800" spc="-5" dirty="0">
                <a:solidFill>
                  <a:srgbClr val="0000CC"/>
                </a:solidFill>
                <a:latin typeface="Times New Roman"/>
                <a:cs typeface="Times New Roman"/>
              </a:rPr>
              <a:t>removal </a:t>
            </a:r>
            <a:r>
              <a:rPr sz="1800" dirty="0">
                <a:solidFill>
                  <a:srgbClr val="0000CC"/>
                </a:solidFill>
                <a:latin typeface="Times New Roman"/>
                <a:cs typeface="Times New Roman"/>
              </a:rPr>
              <a:t>of the overlying bone to allow for the tooth to erupt </a:t>
            </a:r>
            <a:r>
              <a:rPr sz="1800" spc="-5" dirty="0">
                <a:solidFill>
                  <a:srgbClr val="0000CC"/>
                </a:solidFill>
                <a:latin typeface="Times New Roman"/>
                <a:cs typeface="Times New Roman"/>
              </a:rPr>
              <a:t>away </a:t>
            </a:r>
            <a:r>
              <a:rPr sz="1800" dirty="0">
                <a:solidFill>
                  <a:srgbClr val="0000CC"/>
                </a:solidFill>
                <a:latin typeface="Times New Roman"/>
                <a:cs typeface="Times New Roman"/>
              </a:rPr>
              <a:t>from the</a:t>
            </a:r>
            <a:r>
              <a:rPr sz="1800" spc="-110" dirty="0">
                <a:solidFill>
                  <a:srgbClr val="0000CC"/>
                </a:solidFill>
                <a:latin typeface="Times New Roman"/>
                <a:cs typeface="Times New Roman"/>
              </a:rPr>
              <a:t> </a:t>
            </a:r>
            <a:r>
              <a:rPr sz="1800" spc="-5" dirty="0">
                <a:solidFill>
                  <a:srgbClr val="0000CC"/>
                </a:solidFill>
                <a:latin typeface="Times New Roman"/>
                <a:cs typeface="Times New Roman"/>
              </a:rPr>
              <a:t>IAN,</a:t>
            </a:r>
            <a:endParaRPr sz="1800">
              <a:latin typeface="Times New Roman"/>
              <a:cs typeface="Times New Roman"/>
            </a:endParaRPr>
          </a:p>
          <a:p>
            <a:pPr marL="12700">
              <a:lnSpc>
                <a:spcPts val="2130"/>
              </a:lnSpc>
            </a:pPr>
            <a:r>
              <a:rPr sz="1800" spc="75" dirty="0">
                <a:solidFill>
                  <a:srgbClr val="0000CC"/>
                </a:solidFill>
                <a:latin typeface="Times New Roman"/>
                <a:cs typeface="Times New Roman"/>
              </a:rPr>
              <a:t>in</a:t>
            </a:r>
            <a:r>
              <a:rPr sz="1800" spc="-75" dirty="0">
                <a:solidFill>
                  <a:srgbClr val="0000CC"/>
                </a:solidFill>
                <a:latin typeface="Times New Roman"/>
                <a:cs typeface="Times New Roman"/>
              </a:rPr>
              <a:t> </a:t>
            </a:r>
            <a:r>
              <a:rPr sz="1800" spc="35" dirty="0">
                <a:solidFill>
                  <a:srgbClr val="0000CC"/>
                </a:solidFill>
                <a:latin typeface="Times New Roman"/>
                <a:cs typeface="Times New Roman"/>
              </a:rPr>
              <a:t>cases</a:t>
            </a:r>
            <a:r>
              <a:rPr sz="1800" spc="-100"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40" dirty="0">
                <a:solidFill>
                  <a:srgbClr val="0000CC"/>
                </a:solidFill>
                <a:latin typeface="Times New Roman"/>
                <a:cs typeface="Times New Roman"/>
              </a:rPr>
              <a:t> </a:t>
            </a:r>
            <a:r>
              <a:rPr sz="1800" spc="70" dirty="0">
                <a:solidFill>
                  <a:srgbClr val="0000CC"/>
                </a:solidFill>
                <a:latin typeface="Times New Roman"/>
                <a:cs typeface="Times New Roman"/>
              </a:rPr>
              <a:t>incomplete</a:t>
            </a:r>
            <a:r>
              <a:rPr sz="1800" spc="-55" dirty="0">
                <a:solidFill>
                  <a:srgbClr val="0000CC"/>
                </a:solidFill>
                <a:latin typeface="Times New Roman"/>
                <a:cs typeface="Times New Roman"/>
              </a:rPr>
              <a:t> </a:t>
            </a:r>
            <a:r>
              <a:rPr sz="1800" spc="85" dirty="0">
                <a:solidFill>
                  <a:srgbClr val="0000CC"/>
                </a:solidFill>
                <a:latin typeface="Times New Roman"/>
                <a:cs typeface="Times New Roman"/>
              </a:rPr>
              <a:t>root</a:t>
            </a:r>
            <a:r>
              <a:rPr sz="1800" spc="-55" dirty="0">
                <a:solidFill>
                  <a:srgbClr val="0000CC"/>
                </a:solidFill>
                <a:latin typeface="Times New Roman"/>
                <a:cs typeface="Times New Roman"/>
              </a:rPr>
              <a:t> </a:t>
            </a:r>
            <a:r>
              <a:rPr sz="1800" spc="75" dirty="0">
                <a:solidFill>
                  <a:srgbClr val="0000CC"/>
                </a:solidFill>
                <a:latin typeface="Times New Roman"/>
                <a:cs typeface="Times New Roman"/>
              </a:rPr>
              <a:t>formation</a:t>
            </a:r>
            <a:r>
              <a:rPr sz="1800" spc="-15" dirty="0">
                <a:solidFill>
                  <a:srgbClr val="0000CC"/>
                </a:solidFill>
                <a:latin typeface="Times New Roman"/>
                <a:cs typeface="Times New Roman"/>
              </a:rPr>
              <a:t> </a:t>
            </a:r>
            <a:r>
              <a:rPr sz="1800" spc="75" dirty="0">
                <a:solidFill>
                  <a:srgbClr val="0000CC"/>
                </a:solidFill>
                <a:latin typeface="Times New Roman"/>
                <a:cs typeface="Times New Roman"/>
              </a:rPr>
              <a:t>in</a:t>
            </a:r>
            <a:r>
              <a:rPr sz="1800" spc="-75" dirty="0">
                <a:solidFill>
                  <a:srgbClr val="0000CC"/>
                </a:solidFill>
                <a:latin typeface="Times New Roman"/>
                <a:cs typeface="Times New Roman"/>
              </a:rPr>
              <a:t> </a:t>
            </a:r>
            <a:r>
              <a:rPr sz="1800" spc="50" dirty="0">
                <a:solidFill>
                  <a:srgbClr val="0000CC"/>
                </a:solidFill>
                <a:latin typeface="Times New Roman"/>
                <a:cs typeface="Times New Roman"/>
              </a:rPr>
              <a:t>younger</a:t>
            </a:r>
            <a:r>
              <a:rPr sz="1800" spc="-60" dirty="0">
                <a:solidFill>
                  <a:srgbClr val="0000CC"/>
                </a:solidFill>
                <a:latin typeface="Times New Roman"/>
                <a:cs typeface="Times New Roman"/>
              </a:rPr>
              <a:t> </a:t>
            </a:r>
            <a:r>
              <a:rPr sz="1800" spc="85" dirty="0">
                <a:solidFill>
                  <a:srgbClr val="0000CC"/>
                </a:solidFill>
                <a:latin typeface="Times New Roman"/>
                <a:cs typeface="Times New Roman"/>
              </a:rPr>
              <a:t>patients</a:t>
            </a:r>
            <a:r>
              <a:rPr sz="1800" spc="-35" dirty="0">
                <a:solidFill>
                  <a:srgbClr val="0000CC"/>
                </a:solidFill>
                <a:latin typeface="Times New Roman"/>
                <a:cs typeface="Times New Roman"/>
              </a:rPr>
              <a:t> </a:t>
            </a:r>
            <a:r>
              <a:rPr sz="1800" spc="-145" dirty="0">
                <a:solidFill>
                  <a:srgbClr val="0000CC"/>
                </a:solidFill>
                <a:latin typeface="Times New Roman"/>
                <a:cs typeface="Times New Roman"/>
              </a:rPr>
              <a:t>14</a:t>
            </a:r>
            <a:r>
              <a:rPr sz="1800" spc="-25" dirty="0">
                <a:solidFill>
                  <a:srgbClr val="0000CC"/>
                </a:solidFill>
                <a:latin typeface="Times New Roman"/>
                <a:cs typeface="Times New Roman"/>
              </a:rPr>
              <a:t> </a:t>
            </a:r>
            <a:r>
              <a:rPr sz="1800" spc="90" dirty="0">
                <a:solidFill>
                  <a:srgbClr val="0000CC"/>
                </a:solidFill>
                <a:latin typeface="Times New Roman"/>
                <a:cs typeface="Times New Roman"/>
              </a:rPr>
              <a:t>to</a:t>
            </a:r>
            <a:r>
              <a:rPr sz="1800" spc="-45" dirty="0">
                <a:solidFill>
                  <a:srgbClr val="0000CC"/>
                </a:solidFill>
                <a:latin typeface="Times New Roman"/>
                <a:cs typeface="Times New Roman"/>
              </a:rPr>
              <a:t> </a:t>
            </a:r>
            <a:r>
              <a:rPr sz="1800" spc="-140" dirty="0">
                <a:solidFill>
                  <a:srgbClr val="0000CC"/>
                </a:solidFill>
                <a:latin typeface="Times New Roman"/>
                <a:cs typeface="Times New Roman"/>
              </a:rPr>
              <a:t>18</a:t>
            </a:r>
            <a:r>
              <a:rPr sz="1800" spc="-60" dirty="0">
                <a:solidFill>
                  <a:srgbClr val="0000CC"/>
                </a:solidFill>
                <a:latin typeface="Times New Roman"/>
                <a:cs typeface="Times New Roman"/>
              </a:rPr>
              <a:t> </a:t>
            </a:r>
            <a:r>
              <a:rPr sz="1800" spc="30" dirty="0">
                <a:solidFill>
                  <a:srgbClr val="0000CC"/>
                </a:solidFill>
                <a:latin typeface="Times New Roman"/>
                <a:cs typeface="Times New Roman"/>
              </a:rPr>
              <a:t>years</a:t>
            </a:r>
            <a:r>
              <a:rPr sz="1800" spc="-90" dirty="0">
                <a:solidFill>
                  <a:srgbClr val="0000CC"/>
                </a:solidFill>
                <a:latin typeface="Times New Roman"/>
                <a:cs typeface="Times New Roman"/>
              </a:rPr>
              <a:t> </a:t>
            </a:r>
            <a:r>
              <a:rPr sz="1800" spc="65" dirty="0">
                <a:solidFill>
                  <a:srgbClr val="0000CC"/>
                </a:solidFill>
                <a:latin typeface="Times New Roman"/>
                <a:cs typeface="Times New Roman"/>
              </a:rPr>
              <a:t>old</a:t>
            </a:r>
            <a:endParaRPr sz="1800">
              <a:latin typeface="Times New Roman"/>
              <a:cs typeface="Times New Roman"/>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91539"/>
            <a:ext cx="7954009" cy="4751070"/>
          </a:xfrm>
          <a:prstGeom prst="rect">
            <a:avLst/>
          </a:prstGeom>
        </p:spPr>
        <p:txBody>
          <a:bodyPr vert="horz" wrap="square" lIns="0" tIns="88900" rIns="0" bIns="0" rtlCol="0">
            <a:spAutoFit/>
          </a:bodyPr>
          <a:lstStyle/>
          <a:p>
            <a:pPr marL="12700">
              <a:lnSpc>
                <a:spcPct val="100000"/>
              </a:lnSpc>
              <a:spcBef>
                <a:spcPts val="700"/>
              </a:spcBef>
            </a:pPr>
            <a:r>
              <a:rPr sz="2000" b="1" dirty="0">
                <a:solidFill>
                  <a:srgbClr val="FFFF00"/>
                </a:solidFill>
                <a:latin typeface="Times New Roman"/>
                <a:cs typeface="Times New Roman"/>
              </a:rPr>
              <a:t>CAUSES</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Excessive apical force during the use of elevators</a:t>
            </a:r>
            <a:r>
              <a:rPr sz="2000" spc="-220"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349250" indent="-336550">
              <a:lnSpc>
                <a:spcPct val="100000"/>
              </a:lnSpc>
              <a:buClr>
                <a:srgbClr val="F3A346"/>
              </a:buClr>
              <a:buSzPct val="85000"/>
              <a:buFont typeface="Arial"/>
              <a:buChar char=""/>
              <a:tabLst>
                <a:tab pos="349250" algn="l"/>
                <a:tab pos="349885" algn="l"/>
              </a:tabLst>
            </a:pPr>
            <a:r>
              <a:rPr sz="2000" dirty="0">
                <a:solidFill>
                  <a:srgbClr val="0000CC"/>
                </a:solidFill>
                <a:latin typeface="Times New Roman"/>
                <a:cs typeface="Times New Roman"/>
              </a:rPr>
              <a:t>incorrect </a:t>
            </a:r>
            <a:r>
              <a:rPr sz="2000" spc="-5" dirty="0">
                <a:solidFill>
                  <a:srgbClr val="0000CC"/>
                </a:solidFill>
                <a:latin typeface="Times New Roman"/>
                <a:cs typeface="Times New Roman"/>
              </a:rPr>
              <a:t>surgical</a:t>
            </a:r>
            <a:r>
              <a:rPr sz="2000" spc="-105" dirty="0">
                <a:solidFill>
                  <a:srgbClr val="0000CC"/>
                </a:solidFill>
                <a:latin typeface="Times New Roman"/>
                <a:cs typeface="Times New Roman"/>
              </a:rPr>
              <a:t> </a:t>
            </a:r>
            <a:r>
              <a:rPr sz="2000" dirty="0">
                <a:solidFill>
                  <a:srgbClr val="0000CC"/>
                </a:solidFill>
                <a:latin typeface="Times New Roman"/>
                <a:cs typeface="Times New Roman"/>
              </a:rPr>
              <a:t>technique.</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080" indent="-274320" algn="just">
              <a:lnSpc>
                <a:spcPct val="100000"/>
              </a:lnSpc>
              <a:buClr>
                <a:srgbClr val="F3A346"/>
              </a:buClr>
              <a:buSzPct val="85000"/>
              <a:buFont typeface="Arial"/>
              <a:buChar char=""/>
              <a:tabLst>
                <a:tab pos="287020" algn="l"/>
              </a:tabLst>
            </a:pPr>
            <a:r>
              <a:rPr sz="2000" spc="-5" dirty="0">
                <a:solidFill>
                  <a:srgbClr val="0000CC"/>
                </a:solidFill>
                <a:latin typeface="Times New Roman"/>
                <a:cs typeface="Times New Roman"/>
              </a:rPr>
              <a:t>Maxillary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molars </a:t>
            </a:r>
            <a:r>
              <a:rPr sz="2000" dirty="0">
                <a:solidFill>
                  <a:srgbClr val="0000CC"/>
                </a:solidFill>
                <a:latin typeface="Times New Roman"/>
                <a:cs typeface="Times New Roman"/>
              </a:rPr>
              <a:t>have only a thin </a:t>
            </a:r>
            <a:r>
              <a:rPr sz="2000" spc="-5" dirty="0">
                <a:solidFill>
                  <a:srgbClr val="0000CC"/>
                </a:solidFill>
                <a:latin typeface="Times New Roman"/>
                <a:cs typeface="Times New Roman"/>
              </a:rPr>
              <a:t>layer </a:t>
            </a:r>
            <a:r>
              <a:rPr sz="2000" dirty="0">
                <a:solidFill>
                  <a:srgbClr val="0000CC"/>
                </a:solidFill>
                <a:latin typeface="Times New Roman"/>
                <a:cs typeface="Times New Roman"/>
              </a:rPr>
              <a:t>of bone posteriorly </a:t>
            </a:r>
            <a:r>
              <a:rPr sz="2000" spc="-30" dirty="0">
                <a:solidFill>
                  <a:srgbClr val="0000CC"/>
                </a:solidFill>
                <a:latin typeface="Times New Roman"/>
                <a:cs typeface="Times New Roman"/>
              </a:rPr>
              <a:t>separating  </a:t>
            </a:r>
            <a:r>
              <a:rPr sz="2000" dirty="0">
                <a:solidFill>
                  <a:srgbClr val="0000CC"/>
                </a:solidFill>
                <a:latin typeface="Times New Roman"/>
                <a:cs typeface="Times New Roman"/>
              </a:rPr>
              <a:t>them from the infratemporal space and anteriorly separating them from the  </a:t>
            </a:r>
            <a:r>
              <a:rPr sz="2000" spc="-5" dirty="0">
                <a:solidFill>
                  <a:srgbClr val="0000CC"/>
                </a:solidFill>
                <a:latin typeface="Times New Roman"/>
                <a:cs typeface="Times New Roman"/>
              </a:rPr>
              <a:t>maxillary</a:t>
            </a:r>
            <a:r>
              <a:rPr sz="2000" spc="-30" dirty="0">
                <a:solidFill>
                  <a:srgbClr val="0000CC"/>
                </a:solidFill>
                <a:latin typeface="Times New Roman"/>
                <a:cs typeface="Times New Roman"/>
              </a:rPr>
              <a:t> </a:t>
            </a:r>
            <a:r>
              <a:rPr sz="2000" dirty="0">
                <a:solidFill>
                  <a:srgbClr val="0000CC"/>
                </a:solidFill>
                <a:latin typeface="Times New Roman"/>
                <a:cs typeface="Times New Roman"/>
              </a:rPr>
              <a:t>sinus.</a:t>
            </a:r>
            <a:endParaRPr sz="2000">
              <a:latin typeface="Times New Roman"/>
              <a:cs typeface="Times New Roman"/>
            </a:endParaRPr>
          </a:p>
          <a:p>
            <a:pPr>
              <a:lnSpc>
                <a:spcPct val="100000"/>
              </a:lnSpc>
              <a:spcBef>
                <a:spcPts val="40"/>
              </a:spcBef>
              <a:buClr>
                <a:srgbClr val="F3A346"/>
              </a:buClr>
              <a:buFont typeface="Arial"/>
              <a:buChar char=""/>
            </a:pPr>
            <a:endParaRPr sz="3100">
              <a:latin typeface="Times New Roman"/>
              <a:cs typeface="Times New Roman"/>
            </a:endParaRPr>
          </a:p>
          <a:p>
            <a:pPr marL="287020" marR="857885"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In </a:t>
            </a: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third </a:t>
            </a:r>
            <a:r>
              <a:rPr sz="2000" spc="-20" dirty="0">
                <a:solidFill>
                  <a:srgbClr val="0000CC"/>
                </a:solidFill>
                <a:latin typeface="Times New Roman"/>
                <a:cs typeface="Times New Roman"/>
              </a:rPr>
              <a:t>molar, </a:t>
            </a:r>
            <a:r>
              <a:rPr sz="2000" spc="-5" dirty="0">
                <a:solidFill>
                  <a:srgbClr val="0000CC"/>
                </a:solidFill>
                <a:latin typeface="Times New Roman"/>
                <a:cs typeface="Times New Roman"/>
              </a:rPr>
              <a:t>the </a:t>
            </a:r>
            <a:r>
              <a:rPr sz="2000" dirty="0">
                <a:solidFill>
                  <a:srgbClr val="0000CC"/>
                </a:solidFill>
                <a:latin typeface="Times New Roman"/>
                <a:cs typeface="Times New Roman"/>
              </a:rPr>
              <a:t>thinness of the lingual cortical</a:t>
            </a:r>
            <a:r>
              <a:rPr sz="2000" spc="-150" dirty="0">
                <a:solidFill>
                  <a:srgbClr val="0000CC"/>
                </a:solidFill>
                <a:latin typeface="Times New Roman"/>
                <a:cs typeface="Times New Roman"/>
              </a:rPr>
              <a:t> </a:t>
            </a:r>
            <a:r>
              <a:rPr sz="2000" dirty="0">
                <a:solidFill>
                  <a:srgbClr val="0000CC"/>
                </a:solidFill>
                <a:latin typeface="Times New Roman"/>
                <a:cs typeface="Times New Roman"/>
              </a:rPr>
              <a:t>bone  predisposes to </a:t>
            </a:r>
            <a:r>
              <a:rPr sz="2000" spc="-5" dirty="0">
                <a:solidFill>
                  <a:srgbClr val="0000CC"/>
                </a:solidFill>
                <a:latin typeface="Times New Roman"/>
                <a:cs typeface="Times New Roman"/>
              </a:rPr>
              <a:t>displacement </a:t>
            </a:r>
            <a:r>
              <a:rPr sz="2000" dirty="0">
                <a:solidFill>
                  <a:srgbClr val="0000CC"/>
                </a:solidFill>
                <a:latin typeface="Times New Roman"/>
                <a:cs typeface="Times New Roman"/>
              </a:rPr>
              <a:t>in a lingual</a:t>
            </a:r>
            <a:r>
              <a:rPr sz="2000" spc="-135" dirty="0">
                <a:solidFill>
                  <a:srgbClr val="0000CC"/>
                </a:solidFill>
                <a:latin typeface="Times New Roman"/>
                <a:cs typeface="Times New Roman"/>
              </a:rPr>
              <a:t> </a:t>
            </a:r>
            <a:r>
              <a:rPr sz="2000" dirty="0">
                <a:solidFill>
                  <a:srgbClr val="0000CC"/>
                </a:solidFill>
                <a:latin typeface="Times New Roman"/>
                <a:cs typeface="Times New Roman"/>
              </a:rPr>
              <a:t>direction.</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Distolingual angulation of the tooth predisposes to the</a:t>
            </a:r>
            <a:r>
              <a:rPr sz="2000" spc="-210" dirty="0">
                <a:solidFill>
                  <a:srgbClr val="0000CC"/>
                </a:solidFill>
                <a:latin typeface="Times New Roman"/>
                <a:cs typeface="Times New Roman"/>
              </a:rPr>
              <a:t> </a:t>
            </a:r>
            <a:r>
              <a:rPr sz="2000" spc="-5" dirty="0">
                <a:solidFill>
                  <a:srgbClr val="0000CC"/>
                </a:solidFill>
                <a:latin typeface="Times New Roman"/>
                <a:cs typeface="Times New Roman"/>
              </a:rPr>
              <a:t>displacement.</a:t>
            </a:r>
            <a:endParaRPr sz="2000">
              <a:latin typeface="Times New Roman"/>
              <a:cs typeface="Times New Roman"/>
            </a:endParaRPr>
          </a:p>
        </p:txBody>
      </p:sp>
      <p:sp>
        <p:nvSpPr>
          <p:cNvPr id="3" name="object 3"/>
          <p:cNvSpPr/>
          <p:nvPr/>
        </p:nvSpPr>
        <p:spPr>
          <a:xfrm>
            <a:off x="1006703" y="589152"/>
            <a:ext cx="7019061" cy="2142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1436" y="409955"/>
            <a:ext cx="7386827" cy="4602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57199"/>
            <a:ext cx="9144000" cy="640079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822194" y="25400"/>
            <a:ext cx="396621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00"/>
                </a:solidFill>
                <a:latin typeface="Times New Roman"/>
                <a:cs typeface="Times New Roman"/>
              </a:rPr>
              <a:t>TREATMENT</a:t>
            </a:r>
            <a:r>
              <a:rPr sz="1800" b="1" spc="-95" dirty="0">
                <a:solidFill>
                  <a:srgbClr val="FFFF00"/>
                </a:solidFill>
                <a:latin typeface="Times New Roman"/>
                <a:cs typeface="Times New Roman"/>
              </a:rPr>
              <a:t> </a:t>
            </a:r>
            <a:r>
              <a:rPr sz="1800" b="1" spc="-10" dirty="0">
                <a:solidFill>
                  <a:srgbClr val="FFFF00"/>
                </a:solidFill>
                <a:latin typeface="Times New Roman"/>
                <a:cs typeface="Times New Roman"/>
              </a:rPr>
              <a:t>RECOMMENDATIONS</a:t>
            </a:r>
            <a:endParaRPr sz="1800">
              <a:latin typeface="Times New Roman"/>
              <a:cs typeface="Times New Roman"/>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4600" y="1066800"/>
            <a:ext cx="4114800" cy="3581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35940" y="4826889"/>
            <a:ext cx="8288655" cy="112331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0000CC"/>
                </a:solidFill>
                <a:latin typeface="Times New Roman"/>
                <a:cs typeface="Times New Roman"/>
              </a:rPr>
              <a:t>patient complains of </a:t>
            </a:r>
            <a:r>
              <a:rPr sz="1800" spc="-5" dirty="0">
                <a:solidFill>
                  <a:srgbClr val="0000CC"/>
                </a:solidFill>
                <a:latin typeface="Times New Roman"/>
                <a:cs typeface="Times New Roman"/>
              </a:rPr>
              <a:t>mild </a:t>
            </a:r>
            <a:r>
              <a:rPr sz="1800" dirty="0">
                <a:solidFill>
                  <a:srgbClr val="0000CC"/>
                </a:solidFill>
                <a:latin typeface="Times New Roman"/>
                <a:cs typeface="Times New Roman"/>
              </a:rPr>
              <a:t>pain and heaviness in the left maxillary </a:t>
            </a:r>
            <a:r>
              <a:rPr sz="1800" spc="-5" dirty="0">
                <a:solidFill>
                  <a:srgbClr val="0000CC"/>
                </a:solidFill>
                <a:latin typeface="Times New Roman"/>
                <a:cs typeface="Times New Roman"/>
              </a:rPr>
              <a:t>sinus </a:t>
            </a:r>
            <a:r>
              <a:rPr sz="1800" dirty="0">
                <a:solidFill>
                  <a:srgbClr val="0000CC"/>
                </a:solidFill>
                <a:latin typeface="Times New Roman"/>
                <a:cs typeface="Times New Roman"/>
              </a:rPr>
              <a:t>area and the left  maxillary </a:t>
            </a:r>
            <a:r>
              <a:rPr sz="1800" spc="-5" dirty="0">
                <a:solidFill>
                  <a:srgbClr val="0000CC"/>
                </a:solidFill>
                <a:latin typeface="Times New Roman"/>
                <a:cs typeface="Times New Roman"/>
              </a:rPr>
              <a:t>sinus was </a:t>
            </a:r>
            <a:r>
              <a:rPr sz="1800" dirty="0">
                <a:solidFill>
                  <a:srgbClr val="0000CC"/>
                </a:solidFill>
                <a:latin typeface="Times New Roman"/>
                <a:cs typeface="Times New Roman"/>
              </a:rPr>
              <a:t>tender on palpation. maxillary </a:t>
            </a:r>
            <a:r>
              <a:rPr sz="1800" spc="-5" dirty="0">
                <a:solidFill>
                  <a:srgbClr val="0000CC"/>
                </a:solidFill>
                <a:latin typeface="Times New Roman"/>
                <a:cs typeface="Times New Roman"/>
              </a:rPr>
              <a:t>sinus was </a:t>
            </a:r>
            <a:r>
              <a:rPr sz="1800" dirty="0">
                <a:solidFill>
                  <a:srgbClr val="0000CC"/>
                </a:solidFill>
                <a:latin typeface="Times New Roman"/>
                <a:cs typeface="Times New Roman"/>
              </a:rPr>
              <a:t>exposed through a Caldwell-  Luc approach. The </a:t>
            </a:r>
            <a:r>
              <a:rPr sz="1800" spc="-5" dirty="0">
                <a:solidFill>
                  <a:srgbClr val="0000CC"/>
                </a:solidFill>
                <a:latin typeface="Times New Roman"/>
                <a:cs typeface="Times New Roman"/>
              </a:rPr>
              <a:t>sinus was </a:t>
            </a:r>
            <a:r>
              <a:rPr sz="1800" dirty="0">
                <a:solidFill>
                  <a:srgbClr val="0000CC"/>
                </a:solidFill>
                <a:latin typeface="Times New Roman"/>
                <a:cs typeface="Times New Roman"/>
              </a:rPr>
              <a:t>irrigated with sterile saline solution under </a:t>
            </a:r>
            <a:r>
              <a:rPr sz="1800" spc="-5" dirty="0">
                <a:solidFill>
                  <a:srgbClr val="0000CC"/>
                </a:solidFill>
                <a:latin typeface="Times New Roman"/>
                <a:cs typeface="Times New Roman"/>
              </a:rPr>
              <a:t>pressure </a:t>
            </a:r>
            <a:r>
              <a:rPr sz="1800" dirty="0">
                <a:solidFill>
                  <a:srgbClr val="0000CC"/>
                </a:solidFill>
                <a:latin typeface="Times New Roman"/>
                <a:cs typeface="Times New Roman"/>
              </a:rPr>
              <a:t>and the  tooth </a:t>
            </a:r>
            <a:r>
              <a:rPr sz="1800" spc="-5" dirty="0">
                <a:solidFill>
                  <a:srgbClr val="0000CC"/>
                </a:solidFill>
                <a:latin typeface="Times New Roman"/>
                <a:cs typeface="Times New Roman"/>
              </a:rPr>
              <a:t>was removed </a:t>
            </a:r>
            <a:r>
              <a:rPr sz="1800" dirty="0">
                <a:solidFill>
                  <a:srgbClr val="0000CC"/>
                </a:solidFill>
                <a:latin typeface="Times New Roman"/>
                <a:cs typeface="Times New Roman"/>
              </a:rPr>
              <a:t>only by negative </a:t>
            </a:r>
            <a:r>
              <a:rPr sz="1800" spc="-5" dirty="0">
                <a:solidFill>
                  <a:srgbClr val="0000CC"/>
                </a:solidFill>
                <a:latin typeface="Times New Roman"/>
                <a:cs typeface="Times New Roman"/>
              </a:rPr>
              <a:t>pressure </a:t>
            </a:r>
            <a:r>
              <a:rPr sz="1800" dirty="0">
                <a:solidFill>
                  <a:srgbClr val="0000CC"/>
                </a:solidFill>
                <a:latin typeface="Times New Roman"/>
                <a:cs typeface="Times New Roman"/>
              </a:rPr>
              <a:t>of the suction</a:t>
            </a:r>
            <a:r>
              <a:rPr sz="1800" spc="-50" dirty="0">
                <a:solidFill>
                  <a:srgbClr val="0000CC"/>
                </a:solidFill>
                <a:latin typeface="Times New Roman"/>
                <a:cs typeface="Times New Roman"/>
              </a:rPr>
              <a:t> </a:t>
            </a:r>
            <a:r>
              <a:rPr sz="1800" spc="-5" dirty="0">
                <a:solidFill>
                  <a:srgbClr val="0000CC"/>
                </a:solidFill>
                <a:latin typeface="Times New Roman"/>
                <a:cs typeface="Times New Roman"/>
              </a:rPr>
              <a:t>pump</a:t>
            </a:r>
            <a:endParaRPr sz="1800">
              <a:latin typeface="Times New Roman"/>
              <a:cs typeface="Times New Roman"/>
            </a:endParaRPr>
          </a:p>
        </p:txBody>
      </p:sp>
      <p:sp>
        <p:nvSpPr>
          <p:cNvPr id="4" name="object 4"/>
          <p:cNvSpPr txBox="1">
            <a:spLocks noGrp="1"/>
          </p:cNvSpPr>
          <p:nvPr>
            <p:ph type="title"/>
          </p:nvPr>
        </p:nvSpPr>
        <p:spPr>
          <a:xfrm>
            <a:off x="688340" y="325628"/>
            <a:ext cx="730186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00"/>
                </a:solidFill>
                <a:latin typeface="Times New Roman"/>
                <a:cs typeface="Times New Roman"/>
              </a:rPr>
              <a:t>DISPLACEMENT </a:t>
            </a:r>
            <a:r>
              <a:rPr sz="2800" b="1" spc="-20" dirty="0">
                <a:solidFill>
                  <a:srgbClr val="FFFF00"/>
                </a:solidFill>
                <a:latin typeface="Times New Roman"/>
                <a:cs typeface="Times New Roman"/>
              </a:rPr>
              <a:t>INTO MAXILLARY</a:t>
            </a:r>
            <a:r>
              <a:rPr sz="2800" b="1" spc="-105" dirty="0">
                <a:solidFill>
                  <a:srgbClr val="FFFF00"/>
                </a:solidFill>
                <a:latin typeface="Times New Roman"/>
                <a:cs typeface="Times New Roman"/>
              </a:rPr>
              <a:t> </a:t>
            </a:r>
            <a:r>
              <a:rPr sz="2800" b="1" spc="-5" dirty="0">
                <a:solidFill>
                  <a:srgbClr val="FFFF00"/>
                </a:solidFill>
                <a:latin typeface="Times New Roman"/>
                <a:cs typeface="Times New Roman"/>
              </a:rPr>
              <a:t>SINUS</a:t>
            </a:r>
            <a:endParaRPr sz="2800">
              <a:latin typeface="Times New Roman"/>
              <a:cs typeface="Times New Roman"/>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5000" y="1219200"/>
            <a:ext cx="5638800" cy="354507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50952" y="249428"/>
            <a:ext cx="872172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00"/>
                </a:solidFill>
                <a:latin typeface="Times New Roman"/>
                <a:cs typeface="Times New Roman"/>
              </a:rPr>
              <a:t>DISPLACEMENT </a:t>
            </a:r>
            <a:r>
              <a:rPr sz="2800" b="1" spc="-20" dirty="0">
                <a:solidFill>
                  <a:srgbClr val="FFFF00"/>
                </a:solidFill>
                <a:latin typeface="Times New Roman"/>
                <a:cs typeface="Times New Roman"/>
              </a:rPr>
              <a:t>INTO </a:t>
            </a:r>
            <a:r>
              <a:rPr sz="2800" b="1" spc="-40" dirty="0">
                <a:solidFill>
                  <a:srgbClr val="FFFF00"/>
                </a:solidFill>
                <a:latin typeface="Times New Roman"/>
                <a:cs typeface="Times New Roman"/>
              </a:rPr>
              <a:t>PTERYGOPALATINE</a:t>
            </a:r>
            <a:r>
              <a:rPr sz="2800" b="1" spc="-25" dirty="0">
                <a:solidFill>
                  <a:srgbClr val="FFFF00"/>
                </a:solidFill>
                <a:latin typeface="Times New Roman"/>
                <a:cs typeface="Times New Roman"/>
              </a:rPr>
              <a:t> </a:t>
            </a:r>
            <a:r>
              <a:rPr sz="2800" b="1" spc="-5" dirty="0">
                <a:solidFill>
                  <a:srgbClr val="FFFF00"/>
                </a:solidFill>
                <a:latin typeface="Times New Roman"/>
                <a:cs typeface="Times New Roman"/>
              </a:rPr>
              <a:t>FOSSA</a:t>
            </a:r>
            <a:endParaRPr sz="2800">
              <a:latin typeface="Times New Roman"/>
              <a:cs typeface="Times New Roman"/>
            </a:endParaRPr>
          </a:p>
        </p:txBody>
      </p:sp>
      <p:sp>
        <p:nvSpPr>
          <p:cNvPr id="4" name="object 4"/>
          <p:cNvSpPr txBox="1"/>
          <p:nvPr/>
        </p:nvSpPr>
        <p:spPr>
          <a:xfrm>
            <a:off x="993444" y="5055489"/>
            <a:ext cx="7651115" cy="1397635"/>
          </a:xfrm>
          <a:prstGeom prst="rect">
            <a:avLst/>
          </a:prstGeom>
        </p:spPr>
        <p:txBody>
          <a:bodyPr vert="horz" wrap="square" lIns="0" tIns="12700" rIns="0" bIns="0" rtlCol="0">
            <a:spAutoFit/>
          </a:bodyPr>
          <a:lstStyle/>
          <a:p>
            <a:pPr marL="12700">
              <a:lnSpc>
                <a:spcPct val="100000"/>
              </a:lnSpc>
              <a:spcBef>
                <a:spcPts val="100"/>
              </a:spcBef>
              <a:buSzPct val="94444"/>
              <a:buFont typeface="Arial"/>
              <a:buChar char="•"/>
              <a:tabLst>
                <a:tab pos="93980" algn="l"/>
              </a:tabLst>
            </a:pPr>
            <a:r>
              <a:rPr sz="1800" dirty="0">
                <a:solidFill>
                  <a:srgbClr val="0000CC"/>
                </a:solidFill>
                <a:latin typeface="Times New Roman"/>
                <a:cs typeface="Times New Roman"/>
              </a:rPr>
              <a:t>classical maxillary third </a:t>
            </a:r>
            <a:r>
              <a:rPr sz="1800" spc="-5" dirty="0">
                <a:solidFill>
                  <a:srgbClr val="0000CC"/>
                </a:solidFill>
                <a:latin typeface="Times New Roman"/>
                <a:cs typeface="Times New Roman"/>
              </a:rPr>
              <a:t>molar </a:t>
            </a:r>
            <a:r>
              <a:rPr sz="1800" spc="-10" dirty="0">
                <a:solidFill>
                  <a:srgbClr val="0000CC"/>
                </a:solidFill>
                <a:latin typeface="Times New Roman"/>
                <a:cs typeface="Times New Roman"/>
              </a:rPr>
              <a:t>surgery </a:t>
            </a:r>
            <a:r>
              <a:rPr sz="1800" dirty="0">
                <a:solidFill>
                  <a:srgbClr val="0000CC"/>
                </a:solidFill>
                <a:latin typeface="Times New Roman"/>
                <a:cs typeface="Times New Roman"/>
              </a:rPr>
              <a:t>flap design </a:t>
            </a:r>
            <a:r>
              <a:rPr sz="1800" spc="-5" dirty="0">
                <a:solidFill>
                  <a:srgbClr val="0000CC"/>
                </a:solidFill>
                <a:latin typeface="Times New Roman"/>
                <a:cs typeface="Times New Roman"/>
              </a:rPr>
              <a:t>was</a:t>
            </a:r>
            <a:r>
              <a:rPr sz="1800" spc="-40" dirty="0">
                <a:solidFill>
                  <a:srgbClr val="0000CC"/>
                </a:solidFill>
                <a:latin typeface="Times New Roman"/>
                <a:cs typeface="Times New Roman"/>
              </a:rPr>
              <a:t> </a:t>
            </a:r>
            <a:r>
              <a:rPr sz="1800" spc="-5" dirty="0">
                <a:solidFill>
                  <a:srgbClr val="0000CC"/>
                </a:solidFill>
                <a:latin typeface="Times New Roman"/>
                <a:cs typeface="Times New Roman"/>
              </a:rPr>
              <a:t>performed</a:t>
            </a:r>
            <a:endParaRPr sz="1800">
              <a:latin typeface="Times New Roman"/>
              <a:cs typeface="Times New Roman"/>
            </a:endParaRPr>
          </a:p>
          <a:p>
            <a:pPr marL="93345" indent="-80645">
              <a:lnSpc>
                <a:spcPct val="100000"/>
              </a:lnSpc>
              <a:buSzPct val="94444"/>
              <a:buFont typeface="Arial"/>
              <a:buChar char="•"/>
              <a:tabLst>
                <a:tab pos="93980" algn="l"/>
              </a:tabLst>
            </a:pPr>
            <a:r>
              <a:rPr sz="1800" spc="-5" dirty="0">
                <a:solidFill>
                  <a:srgbClr val="0000CC"/>
                </a:solidFill>
                <a:latin typeface="Times New Roman"/>
                <a:cs typeface="Times New Roman"/>
              </a:rPr>
              <a:t>Upon </a:t>
            </a:r>
            <a:r>
              <a:rPr sz="1800" dirty="0">
                <a:solidFill>
                  <a:srgbClr val="0000CC"/>
                </a:solidFill>
                <a:latin typeface="Times New Roman"/>
                <a:cs typeface="Times New Roman"/>
              </a:rPr>
              <a:t>the reflection of the flap the </a:t>
            </a:r>
            <a:r>
              <a:rPr sz="1800" spc="-5" dirty="0">
                <a:solidFill>
                  <a:srgbClr val="0000CC"/>
                </a:solidFill>
                <a:latin typeface="Times New Roman"/>
                <a:cs typeface="Times New Roman"/>
              </a:rPr>
              <a:t>pathway </a:t>
            </a:r>
            <a:r>
              <a:rPr sz="1800" dirty="0">
                <a:solidFill>
                  <a:srgbClr val="0000CC"/>
                </a:solidFill>
                <a:latin typeface="Times New Roman"/>
                <a:cs typeface="Times New Roman"/>
              </a:rPr>
              <a:t>of the displaced third </a:t>
            </a:r>
            <a:r>
              <a:rPr sz="1800" spc="-5" dirty="0">
                <a:solidFill>
                  <a:srgbClr val="0000CC"/>
                </a:solidFill>
                <a:latin typeface="Times New Roman"/>
                <a:cs typeface="Times New Roman"/>
              </a:rPr>
              <a:t>molar </a:t>
            </a:r>
            <a:r>
              <a:rPr sz="1800" dirty="0">
                <a:solidFill>
                  <a:srgbClr val="0000CC"/>
                </a:solidFill>
                <a:latin typeface="Times New Roman"/>
                <a:cs typeface="Times New Roman"/>
              </a:rPr>
              <a:t>has</a:t>
            </a:r>
            <a:r>
              <a:rPr sz="1800" spc="-95" dirty="0">
                <a:solidFill>
                  <a:srgbClr val="0000CC"/>
                </a:solidFill>
                <a:latin typeface="Times New Roman"/>
                <a:cs typeface="Times New Roman"/>
              </a:rPr>
              <a:t> </a:t>
            </a:r>
            <a:r>
              <a:rPr sz="1800" dirty="0">
                <a:solidFill>
                  <a:srgbClr val="0000CC"/>
                </a:solidFill>
                <a:latin typeface="Times New Roman"/>
                <a:cs typeface="Times New Roman"/>
              </a:rPr>
              <a:t>been</a:t>
            </a:r>
            <a:endParaRPr sz="1800">
              <a:latin typeface="Times New Roman"/>
              <a:cs typeface="Times New Roman"/>
            </a:endParaRPr>
          </a:p>
          <a:p>
            <a:pPr marL="12700">
              <a:lnSpc>
                <a:spcPct val="100000"/>
              </a:lnSpc>
            </a:pPr>
            <a:r>
              <a:rPr sz="1800" dirty="0">
                <a:solidFill>
                  <a:srgbClr val="0000CC"/>
                </a:solidFill>
                <a:latin typeface="Times New Roman"/>
                <a:cs typeface="Times New Roman"/>
              </a:rPr>
              <a:t>revealed </a:t>
            </a:r>
            <a:r>
              <a:rPr sz="1800" spc="-5" dirty="0">
                <a:solidFill>
                  <a:srgbClr val="0000CC"/>
                </a:solidFill>
                <a:latin typeface="Times New Roman"/>
                <a:cs typeface="Times New Roman"/>
              </a:rPr>
              <a:t>as </a:t>
            </a:r>
            <a:r>
              <a:rPr sz="1800" dirty="0">
                <a:solidFill>
                  <a:srgbClr val="0000CC"/>
                </a:solidFill>
                <a:latin typeface="Times New Roman"/>
                <a:cs typeface="Times New Roman"/>
              </a:rPr>
              <a:t>the posterior aspect of maxillary </a:t>
            </a:r>
            <a:r>
              <a:rPr sz="1800" spc="-5" dirty="0">
                <a:solidFill>
                  <a:srgbClr val="0000CC"/>
                </a:solidFill>
                <a:latin typeface="Times New Roman"/>
                <a:cs typeface="Times New Roman"/>
              </a:rPr>
              <a:t>sinus </a:t>
            </a:r>
            <a:r>
              <a:rPr sz="1800" dirty="0">
                <a:solidFill>
                  <a:srgbClr val="0000CC"/>
                </a:solidFill>
                <a:latin typeface="Times New Roman"/>
                <a:cs typeface="Times New Roman"/>
              </a:rPr>
              <a:t>area </a:t>
            </a:r>
            <a:r>
              <a:rPr sz="1800" spc="-5" dirty="0">
                <a:solidFill>
                  <a:srgbClr val="0000CC"/>
                </a:solidFill>
                <a:latin typeface="Times New Roman"/>
                <a:cs typeface="Times New Roman"/>
              </a:rPr>
              <a:t>was </a:t>
            </a:r>
            <a:r>
              <a:rPr sz="1800" dirty="0">
                <a:solidFill>
                  <a:srgbClr val="0000CC"/>
                </a:solidFill>
                <a:latin typeface="Times New Roman"/>
                <a:cs typeface="Times New Roman"/>
              </a:rPr>
              <a:t>open to</a:t>
            </a:r>
            <a:r>
              <a:rPr sz="1800" spc="-85" dirty="0">
                <a:solidFill>
                  <a:srgbClr val="0000CC"/>
                </a:solidFill>
                <a:latin typeface="Times New Roman"/>
                <a:cs typeface="Times New Roman"/>
              </a:rPr>
              <a:t> </a:t>
            </a:r>
            <a:r>
              <a:rPr sz="1800" spc="-5" dirty="0">
                <a:solidFill>
                  <a:srgbClr val="0000CC"/>
                </a:solidFill>
                <a:latin typeface="Times New Roman"/>
                <a:cs typeface="Times New Roman"/>
              </a:rPr>
              <a:t>site.</a:t>
            </a:r>
            <a:endParaRPr sz="1800">
              <a:latin typeface="Times New Roman"/>
              <a:cs typeface="Times New Roman"/>
            </a:endParaRPr>
          </a:p>
          <a:p>
            <a:pPr marL="12700" marR="5080">
              <a:lnSpc>
                <a:spcPct val="100000"/>
              </a:lnSpc>
              <a:buSzPct val="94444"/>
              <a:buFont typeface="Arial"/>
              <a:buChar char="•"/>
              <a:tabLst>
                <a:tab pos="93980" algn="l"/>
              </a:tabLst>
            </a:pPr>
            <a:r>
              <a:rPr sz="1800" dirty="0">
                <a:solidFill>
                  <a:srgbClr val="0000CC"/>
                </a:solidFill>
                <a:latin typeface="Times New Roman"/>
                <a:cs typeface="Times New Roman"/>
              </a:rPr>
              <a:t>Extending through the posterior wall of maxillary </a:t>
            </a:r>
            <a:r>
              <a:rPr sz="1800" spc="-5" dirty="0">
                <a:solidFill>
                  <a:srgbClr val="0000CC"/>
                </a:solidFill>
                <a:latin typeface="Times New Roman"/>
                <a:cs typeface="Times New Roman"/>
              </a:rPr>
              <a:t>sinus </a:t>
            </a:r>
            <a:r>
              <a:rPr sz="1800" dirty="0">
                <a:solidFill>
                  <a:srgbClr val="0000CC"/>
                </a:solidFill>
                <a:latin typeface="Times New Roman"/>
                <a:cs typeface="Times New Roman"/>
              </a:rPr>
              <a:t>and with careful</a:t>
            </a:r>
            <a:r>
              <a:rPr sz="1800" spc="-135" dirty="0">
                <a:solidFill>
                  <a:srgbClr val="0000CC"/>
                </a:solidFill>
                <a:latin typeface="Times New Roman"/>
                <a:cs typeface="Times New Roman"/>
              </a:rPr>
              <a:t> </a:t>
            </a:r>
            <a:r>
              <a:rPr sz="1800" dirty="0">
                <a:solidFill>
                  <a:srgbClr val="0000CC"/>
                </a:solidFill>
                <a:latin typeface="Times New Roman"/>
                <a:cs typeface="Times New Roman"/>
              </a:rPr>
              <a:t>exploring  the tooth </a:t>
            </a:r>
            <a:r>
              <a:rPr sz="1800" spc="-5" dirty="0">
                <a:solidFill>
                  <a:srgbClr val="0000CC"/>
                </a:solidFill>
                <a:latin typeface="Times New Roman"/>
                <a:cs typeface="Times New Roman"/>
              </a:rPr>
              <a:t>was </a:t>
            </a:r>
            <a:r>
              <a:rPr sz="1800" dirty="0">
                <a:solidFill>
                  <a:srgbClr val="0000CC"/>
                </a:solidFill>
                <a:latin typeface="Times New Roman"/>
                <a:cs typeface="Times New Roman"/>
              </a:rPr>
              <a:t>reached and exposed </a:t>
            </a:r>
            <a:r>
              <a:rPr sz="1800" spc="-5" dirty="0">
                <a:solidFill>
                  <a:srgbClr val="0000CC"/>
                </a:solidFill>
                <a:latin typeface="Times New Roman"/>
                <a:cs typeface="Times New Roman"/>
              </a:rPr>
              <a:t>with </a:t>
            </a:r>
            <a:r>
              <a:rPr sz="1800" dirty="0">
                <a:solidFill>
                  <a:srgbClr val="0000CC"/>
                </a:solidFill>
                <a:latin typeface="Times New Roman"/>
                <a:cs typeface="Times New Roman"/>
              </a:rPr>
              <a:t>a straight</a:t>
            </a:r>
            <a:r>
              <a:rPr sz="1800" spc="-50" dirty="0">
                <a:solidFill>
                  <a:srgbClr val="0000CC"/>
                </a:solidFill>
                <a:latin typeface="Times New Roman"/>
                <a:cs typeface="Times New Roman"/>
              </a:rPr>
              <a:t> </a:t>
            </a:r>
            <a:r>
              <a:rPr sz="1800" spc="-10" dirty="0">
                <a:solidFill>
                  <a:srgbClr val="0000CC"/>
                </a:solidFill>
                <a:latin typeface="Times New Roman"/>
                <a:cs typeface="Times New Roman"/>
              </a:rPr>
              <a:t>elevator.</a:t>
            </a:r>
            <a:endParaRPr sz="1800">
              <a:latin typeface="Times New Roman"/>
              <a:cs typeface="Times New Roman"/>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1143000"/>
            <a:ext cx="3905250" cy="35147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48200" y="1143000"/>
            <a:ext cx="4038600" cy="35052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83540" y="4826889"/>
            <a:ext cx="3510279" cy="112331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0000CC"/>
                </a:solidFill>
                <a:latin typeface="Times New Roman"/>
                <a:cs typeface="Times New Roman"/>
              </a:rPr>
              <a:t>CT image of the case depicting the  displaced tooth between the  buccinator and </a:t>
            </a:r>
            <a:r>
              <a:rPr sz="1800" spc="-5" dirty="0">
                <a:solidFill>
                  <a:srgbClr val="0000CC"/>
                </a:solidFill>
                <a:latin typeface="Times New Roman"/>
                <a:cs typeface="Times New Roman"/>
              </a:rPr>
              <a:t>masseter muscle </a:t>
            </a:r>
            <a:r>
              <a:rPr sz="1800" dirty="0">
                <a:solidFill>
                  <a:srgbClr val="0000CC"/>
                </a:solidFill>
                <a:latin typeface="Times New Roman"/>
                <a:cs typeface="Times New Roman"/>
              </a:rPr>
              <a:t>in</a:t>
            </a:r>
            <a:r>
              <a:rPr sz="1800" spc="-45" dirty="0">
                <a:solidFill>
                  <a:srgbClr val="0000CC"/>
                </a:solidFill>
                <a:latin typeface="Times New Roman"/>
                <a:cs typeface="Times New Roman"/>
              </a:rPr>
              <a:t> </a:t>
            </a:r>
            <a:r>
              <a:rPr sz="1800" dirty="0">
                <a:solidFill>
                  <a:srgbClr val="0000CC"/>
                </a:solidFill>
                <a:latin typeface="Times New Roman"/>
                <a:cs typeface="Times New Roman"/>
              </a:rPr>
              <a:t>the  buccal</a:t>
            </a:r>
            <a:r>
              <a:rPr sz="1800" spc="-25" dirty="0">
                <a:solidFill>
                  <a:srgbClr val="0000CC"/>
                </a:solidFill>
                <a:latin typeface="Times New Roman"/>
                <a:cs typeface="Times New Roman"/>
              </a:rPr>
              <a:t> </a:t>
            </a:r>
            <a:r>
              <a:rPr sz="1800" dirty="0">
                <a:solidFill>
                  <a:srgbClr val="0000CC"/>
                </a:solidFill>
                <a:latin typeface="Times New Roman"/>
                <a:cs typeface="Times New Roman"/>
              </a:rPr>
              <a:t>space..</a:t>
            </a:r>
            <a:endParaRPr sz="1800">
              <a:latin typeface="Times New Roman"/>
              <a:cs typeface="Times New Roman"/>
            </a:endParaRPr>
          </a:p>
        </p:txBody>
      </p:sp>
      <p:sp>
        <p:nvSpPr>
          <p:cNvPr id="5" name="object 5"/>
          <p:cNvSpPr txBox="1"/>
          <p:nvPr/>
        </p:nvSpPr>
        <p:spPr>
          <a:xfrm>
            <a:off x="4422775" y="4903089"/>
            <a:ext cx="4389755" cy="1123315"/>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0000CC"/>
                </a:solidFill>
                <a:latin typeface="Times New Roman"/>
                <a:cs typeface="Times New Roman"/>
              </a:rPr>
              <a:t>3D </a:t>
            </a:r>
            <a:r>
              <a:rPr sz="1800" dirty="0">
                <a:solidFill>
                  <a:srgbClr val="0000CC"/>
                </a:solidFill>
                <a:latin typeface="Times New Roman"/>
                <a:cs typeface="Times New Roman"/>
              </a:rPr>
              <a:t>CT image of the displaced maxillary third  </a:t>
            </a:r>
            <a:r>
              <a:rPr sz="1800" spc="-5" dirty="0">
                <a:solidFill>
                  <a:srgbClr val="0000CC"/>
                </a:solidFill>
                <a:latin typeface="Times New Roman"/>
                <a:cs typeface="Times New Roman"/>
              </a:rPr>
              <a:t>molar seen as </a:t>
            </a:r>
            <a:r>
              <a:rPr sz="1800" dirty="0">
                <a:solidFill>
                  <a:srgbClr val="0000CC"/>
                </a:solidFill>
                <a:latin typeface="Times New Roman"/>
                <a:cs typeface="Times New Roman"/>
              </a:rPr>
              <a:t>localized obliquely in front of</a:t>
            </a:r>
            <a:r>
              <a:rPr sz="1800" spc="-90" dirty="0">
                <a:solidFill>
                  <a:srgbClr val="0000CC"/>
                </a:solidFill>
                <a:latin typeface="Times New Roman"/>
                <a:cs typeface="Times New Roman"/>
              </a:rPr>
              <a:t> </a:t>
            </a:r>
            <a:r>
              <a:rPr sz="1800" dirty="0">
                <a:solidFill>
                  <a:srgbClr val="0000CC"/>
                </a:solidFill>
                <a:latin typeface="Times New Roman"/>
                <a:cs typeface="Times New Roman"/>
              </a:rPr>
              <a:t>the  anterior border of the </a:t>
            </a:r>
            <a:r>
              <a:rPr sz="1800" spc="-5" dirty="0">
                <a:solidFill>
                  <a:srgbClr val="0000CC"/>
                </a:solidFill>
                <a:latin typeface="Times New Roman"/>
                <a:cs typeface="Times New Roman"/>
              </a:rPr>
              <a:t>ramus </a:t>
            </a:r>
            <a:r>
              <a:rPr sz="1800" dirty="0">
                <a:solidFill>
                  <a:srgbClr val="0000CC"/>
                </a:solidFill>
                <a:latin typeface="Times New Roman"/>
                <a:cs typeface="Times New Roman"/>
              </a:rPr>
              <a:t>of the </a:t>
            </a:r>
            <a:r>
              <a:rPr sz="1800" spc="-5" dirty="0">
                <a:solidFill>
                  <a:srgbClr val="0000CC"/>
                </a:solidFill>
                <a:latin typeface="Times New Roman"/>
                <a:cs typeface="Times New Roman"/>
              </a:rPr>
              <a:t>mandible </a:t>
            </a:r>
            <a:r>
              <a:rPr sz="1800" dirty="0">
                <a:solidFill>
                  <a:srgbClr val="0000CC"/>
                </a:solidFill>
                <a:latin typeface="Times New Roman"/>
                <a:cs typeface="Times New Roman"/>
              </a:rPr>
              <a:t>in  the buccopalatine</a:t>
            </a:r>
            <a:r>
              <a:rPr sz="1800" spc="-30" dirty="0">
                <a:solidFill>
                  <a:srgbClr val="0000CC"/>
                </a:solidFill>
                <a:latin typeface="Times New Roman"/>
                <a:cs typeface="Times New Roman"/>
              </a:rPr>
              <a:t> </a:t>
            </a:r>
            <a:r>
              <a:rPr sz="1800" dirty="0">
                <a:solidFill>
                  <a:srgbClr val="0000CC"/>
                </a:solidFill>
                <a:latin typeface="Times New Roman"/>
                <a:cs typeface="Times New Roman"/>
              </a:rPr>
              <a:t>direction.</a:t>
            </a:r>
            <a:endParaRPr sz="1800">
              <a:latin typeface="Times New Roman"/>
              <a:cs typeface="Times New Roman"/>
            </a:endParaRPr>
          </a:p>
        </p:txBody>
      </p:sp>
      <p:sp>
        <p:nvSpPr>
          <p:cNvPr id="6" name="object 6"/>
          <p:cNvSpPr txBox="1">
            <a:spLocks noGrp="1"/>
          </p:cNvSpPr>
          <p:nvPr>
            <p:ph type="title"/>
          </p:nvPr>
        </p:nvSpPr>
        <p:spPr>
          <a:xfrm>
            <a:off x="1069644" y="325628"/>
            <a:ext cx="666940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00"/>
                </a:solidFill>
                <a:latin typeface="Times New Roman"/>
                <a:cs typeface="Times New Roman"/>
              </a:rPr>
              <a:t>DISPLACEMENT </a:t>
            </a:r>
            <a:r>
              <a:rPr sz="2800" b="1" spc="-20" dirty="0">
                <a:solidFill>
                  <a:srgbClr val="FFFF00"/>
                </a:solidFill>
                <a:latin typeface="Times New Roman"/>
                <a:cs typeface="Times New Roman"/>
              </a:rPr>
              <a:t>INTO </a:t>
            </a:r>
            <a:r>
              <a:rPr sz="2800" b="1" spc="-10" dirty="0">
                <a:solidFill>
                  <a:srgbClr val="FFFF00"/>
                </a:solidFill>
                <a:latin typeface="Times New Roman"/>
                <a:cs typeface="Times New Roman"/>
              </a:rPr>
              <a:t>BUCCAL</a:t>
            </a:r>
            <a:r>
              <a:rPr sz="2800" b="1" spc="-180" dirty="0">
                <a:solidFill>
                  <a:srgbClr val="FFFF00"/>
                </a:solidFill>
                <a:latin typeface="Times New Roman"/>
                <a:cs typeface="Times New Roman"/>
              </a:rPr>
              <a:t> </a:t>
            </a:r>
            <a:r>
              <a:rPr sz="2800" b="1" spc="-45" dirty="0">
                <a:solidFill>
                  <a:srgbClr val="FFFF00"/>
                </a:solidFill>
                <a:latin typeface="Times New Roman"/>
                <a:cs typeface="Times New Roman"/>
              </a:rPr>
              <a:t>SPACE</a:t>
            </a:r>
            <a:endParaRPr sz="2800">
              <a:latin typeface="Times New Roman"/>
              <a:cs typeface="Times New Roman"/>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2013" y="685800"/>
            <a:ext cx="8300974" cy="54102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1143000"/>
            <a:ext cx="3810000" cy="304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48200" y="1143000"/>
            <a:ext cx="4191000" cy="30480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8739" y="4596765"/>
            <a:ext cx="4217670" cy="941069"/>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00CC"/>
                </a:solidFill>
                <a:latin typeface="Times New Roman"/>
                <a:cs typeface="Times New Roman"/>
              </a:rPr>
              <a:t>Panoramic radiograph showing</a:t>
            </a:r>
            <a:r>
              <a:rPr sz="2000" spc="-165" dirty="0">
                <a:solidFill>
                  <a:srgbClr val="0000CC"/>
                </a:solidFill>
                <a:latin typeface="Times New Roman"/>
                <a:cs typeface="Times New Roman"/>
              </a:rPr>
              <a:t> </a:t>
            </a:r>
            <a:r>
              <a:rPr sz="2000" dirty="0">
                <a:solidFill>
                  <a:srgbClr val="0000CC"/>
                </a:solidFill>
                <a:latin typeface="Times New Roman"/>
                <a:cs typeface="Times New Roman"/>
              </a:rPr>
              <a:t>displaced  upper </a:t>
            </a:r>
            <a:r>
              <a:rPr sz="2000" spc="-5" dirty="0">
                <a:solidFill>
                  <a:srgbClr val="0000CC"/>
                </a:solidFill>
                <a:latin typeface="Times New Roman"/>
                <a:cs typeface="Times New Roman"/>
              </a:rPr>
              <a:t>left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medial </a:t>
            </a:r>
            <a:r>
              <a:rPr sz="2000" dirty="0">
                <a:solidFill>
                  <a:srgbClr val="0000CC"/>
                </a:solidFill>
                <a:latin typeface="Times New Roman"/>
                <a:cs typeface="Times New Roman"/>
              </a:rPr>
              <a:t>to  mandibular</a:t>
            </a:r>
            <a:r>
              <a:rPr sz="2000" spc="-50" dirty="0">
                <a:solidFill>
                  <a:srgbClr val="0000CC"/>
                </a:solidFill>
                <a:latin typeface="Times New Roman"/>
                <a:cs typeface="Times New Roman"/>
              </a:rPr>
              <a:t> </a:t>
            </a:r>
            <a:r>
              <a:rPr sz="2000" spc="-5" dirty="0">
                <a:solidFill>
                  <a:srgbClr val="0000CC"/>
                </a:solidFill>
                <a:latin typeface="Times New Roman"/>
                <a:cs typeface="Times New Roman"/>
              </a:rPr>
              <a:t>ramus</a:t>
            </a:r>
            <a:endParaRPr sz="2000">
              <a:latin typeface="Times New Roman"/>
              <a:cs typeface="Times New Roman"/>
            </a:endParaRPr>
          </a:p>
        </p:txBody>
      </p:sp>
      <p:sp>
        <p:nvSpPr>
          <p:cNvPr id="5" name="object 5"/>
          <p:cNvSpPr txBox="1"/>
          <p:nvPr/>
        </p:nvSpPr>
        <p:spPr>
          <a:xfrm>
            <a:off x="4651375" y="4596765"/>
            <a:ext cx="3994785" cy="635635"/>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00CC"/>
                </a:solidFill>
                <a:latin typeface="Times New Roman"/>
                <a:cs typeface="Times New Roman"/>
              </a:rPr>
              <a:t>Axial CT scan showing upper </a:t>
            </a:r>
            <a:r>
              <a:rPr sz="2000" spc="-5" dirty="0">
                <a:solidFill>
                  <a:srgbClr val="0000CC"/>
                </a:solidFill>
                <a:latin typeface="Times New Roman"/>
                <a:cs typeface="Times New Roman"/>
              </a:rPr>
              <a:t>left</a:t>
            </a:r>
            <a:r>
              <a:rPr sz="2000" spc="-185" dirty="0">
                <a:solidFill>
                  <a:srgbClr val="0000CC"/>
                </a:solidFill>
                <a:latin typeface="Times New Roman"/>
                <a:cs typeface="Times New Roman"/>
              </a:rPr>
              <a:t>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in </a:t>
            </a:r>
            <a:r>
              <a:rPr sz="2000" spc="-5" dirty="0">
                <a:solidFill>
                  <a:srgbClr val="0000CC"/>
                </a:solidFill>
                <a:latin typeface="Times New Roman"/>
                <a:cs typeface="Times New Roman"/>
              </a:rPr>
              <a:t>lateral </a:t>
            </a:r>
            <a:r>
              <a:rPr sz="2000" dirty="0">
                <a:solidFill>
                  <a:srgbClr val="0000CC"/>
                </a:solidFill>
                <a:latin typeface="Times New Roman"/>
                <a:cs typeface="Times New Roman"/>
              </a:rPr>
              <a:t>pharyngeal</a:t>
            </a:r>
            <a:r>
              <a:rPr sz="2000" spc="-95" dirty="0">
                <a:solidFill>
                  <a:srgbClr val="0000CC"/>
                </a:solidFill>
                <a:latin typeface="Times New Roman"/>
                <a:cs typeface="Times New Roman"/>
              </a:rPr>
              <a:t> </a:t>
            </a:r>
            <a:r>
              <a:rPr sz="2000" dirty="0">
                <a:solidFill>
                  <a:srgbClr val="0000CC"/>
                </a:solidFill>
                <a:latin typeface="Times New Roman"/>
                <a:cs typeface="Times New Roman"/>
              </a:rPr>
              <a:t>space.</a:t>
            </a:r>
            <a:endParaRPr sz="2000">
              <a:latin typeface="Times New Roman"/>
              <a:cs typeface="Times New Roman"/>
            </a:endParaRPr>
          </a:p>
        </p:txBody>
      </p:sp>
      <p:sp>
        <p:nvSpPr>
          <p:cNvPr id="6" name="object 6"/>
          <p:cNvSpPr txBox="1">
            <a:spLocks noGrp="1"/>
          </p:cNvSpPr>
          <p:nvPr>
            <p:ph type="title"/>
          </p:nvPr>
        </p:nvSpPr>
        <p:spPr>
          <a:xfrm>
            <a:off x="535940" y="479501"/>
            <a:ext cx="8104505"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00"/>
                </a:solidFill>
                <a:latin typeface="Times New Roman"/>
                <a:cs typeface="Times New Roman"/>
              </a:rPr>
              <a:t>DISPLACEMENT </a:t>
            </a:r>
            <a:r>
              <a:rPr sz="2400" b="1" spc="-15" dirty="0">
                <a:solidFill>
                  <a:srgbClr val="FFFF00"/>
                </a:solidFill>
                <a:latin typeface="Times New Roman"/>
                <a:cs typeface="Times New Roman"/>
              </a:rPr>
              <a:t>INTO </a:t>
            </a:r>
            <a:r>
              <a:rPr sz="2400" b="1" spc="-35" dirty="0">
                <a:solidFill>
                  <a:srgbClr val="FFFF00"/>
                </a:solidFill>
                <a:latin typeface="Times New Roman"/>
                <a:cs typeface="Times New Roman"/>
              </a:rPr>
              <a:t>LATERAL </a:t>
            </a:r>
            <a:r>
              <a:rPr sz="2400" b="1" spc="-15" dirty="0">
                <a:solidFill>
                  <a:srgbClr val="FFFF00"/>
                </a:solidFill>
                <a:latin typeface="Times New Roman"/>
                <a:cs typeface="Times New Roman"/>
              </a:rPr>
              <a:t>PHARYNGEAL</a:t>
            </a:r>
            <a:r>
              <a:rPr sz="2400" b="1" spc="-175" dirty="0">
                <a:solidFill>
                  <a:srgbClr val="FFFF00"/>
                </a:solidFill>
                <a:latin typeface="Times New Roman"/>
                <a:cs typeface="Times New Roman"/>
              </a:rPr>
              <a:t> </a:t>
            </a:r>
            <a:r>
              <a:rPr sz="2400" b="1" spc="-40" dirty="0">
                <a:solidFill>
                  <a:srgbClr val="FFFF00"/>
                </a:solidFill>
                <a:latin typeface="Times New Roman"/>
                <a:cs typeface="Times New Roman"/>
              </a:rPr>
              <a:t>SPACE</a:t>
            </a:r>
            <a:endParaRPr sz="2400">
              <a:latin typeface="Times New Roman"/>
              <a:cs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8150" y="1009650"/>
            <a:ext cx="8324850" cy="23336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409950"/>
            <a:ext cx="9144000" cy="24193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1143000"/>
            <a:ext cx="3810000" cy="32766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81600" y="1066800"/>
            <a:ext cx="3581400" cy="32766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07340" y="4596765"/>
            <a:ext cx="4370070" cy="941069"/>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00CC"/>
                </a:solidFill>
                <a:latin typeface="Times New Roman"/>
                <a:cs typeface="Times New Roman"/>
              </a:rPr>
              <a:t>Incision over </a:t>
            </a:r>
            <a:r>
              <a:rPr sz="2000" spc="-5" dirty="0">
                <a:solidFill>
                  <a:srgbClr val="0000CC"/>
                </a:solidFill>
                <a:latin typeface="Times New Roman"/>
                <a:cs typeface="Times New Roman"/>
              </a:rPr>
              <a:t>glossopalatine</a:t>
            </a:r>
            <a:r>
              <a:rPr sz="2000" spc="-105" dirty="0">
                <a:solidFill>
                  <a:srgbClr val="0000CC"/>
                </a:solidFill>
                <a:latin typeface="Times New Roman"/>
                <a:cs typeface="Times New Roman"/>
              </a:rPr>
              <a:t> </a:t>
            </a:r>
            <a:r>
              <a:rPr sz="2000" dirty="0">
                <a:solidFill>
                  <a:srgbClr val="0000CC"/>
                </a:solidFill>
                <a:latin typeface="Times New Roman"/>
                <a:cs typeface="Times New Roman"/>
              </a:rPr>
              <a:t>arch.</a:t>
            </a:r>
            <a:endParaRPr sz="2000">
              <a:latin typeface="Times New Roman"/>
              <a:cs typeface="Times New Roman"/>
            </a:endParaRPr>
          </a:p>
          <a:p>
            <a:pPr marL="12700">
              <a:lnSpc>
                <a:spcPct val="100000"/>
              </a:lnSpc>
            </a:pPr>
            <a:r>
              <a:rPr sz="2000" dirty="0">
                <a:solidFill>
                  <a:srgbClr val="0000CC"/>
                </a:solidFill>
                <a:latin typeface="Times New Roman"/>
                <a:cs typeface="Times New Roman"/>
              </a:rPr>
              <a:t>The </a:t>
            </a:r>
            <a:r>
              <a:rPr sz="2000" i="1" dirty="0">
                <a:solidFill>
                  <a:srgbClr val="0000CC"/>
                </a:solidFill>
                <a:latin typeface="Times New Roman"/>
                <a:cs typeface="Times New Roman"/>
              </a:rPr>
              <a:t>dotted </a:t>
            </a:r>
            <a:r>
              <a:rPr sz="2000" i="1" spc="-5" dirty="0">
                <a:solidFill>
                  <a:srgbClr val="0000CC"/>
                </a:solidFill>
                <a:latin typeface="Times New Roman"/>
                <a:cs typeface="Times New Roman"/>
              </a:rPr>
              <a:t>line </a:t>
            </a:r>
            <a:r>
              <a:rPr sz="2000" dirty="0">
                <a:solidFill>
                  <a:srgbClr val="0000CC"/>
                </a:solidFill>
                <a:latin typeface="Times New Roman"/>
                <a:cs typeface="Times New Roman"/>
              </a:rPr>
              <a:t>shows the bulge created</a:t>
            </a:r>
            <a:r>
              <a:rPr sz="2000" spc="-170" dirty="0">
                <a:solidFill>
                  <a:srgbClr val="0000CC"/>
                </a:solidFill>
                <a:latin typeface="Times New Roman"/>
                <a:cs typeface="Times New Roman"/>
              </a:rPr>
              <a:t> </a:t>
            </a:r>
            <a:r>
              <a:rPr sz="2000" dirty="0">
                <a:solidFill>
                  <a:srgbClr val="0000CC"/>
                </a:solidFill>
                <a:latin typeface="Times New Roman"/>
                <a:cs typeface="Times New Roman"/>
              </a:rPr>
              <a:t>by</a:t>
            </a:r>
            <a:endParaRPr sz="2000">
              <a:latin typeface="Times New Roman"/>
              <a:cs typeface="Times New Roman"/>
            </a:endParaRPr>
          </a:p>
          <a:p>
            <a:pPr marL="12700">
              <a:lnSpc>
                <a:spcPct val="100000"/>
              </a:lnSpc>
              <a:spcBef>
                <a:spcPts val="5"/>
              </a:spcBef>
            </a:pPr>
            <a:r>
              <a:rPr sz="2000" dirty="0">
                <a:solidFill>
                  <a:srgbClr val="0000CC"/>
                </a:solidFill>
                <a:latin typeface="Times New Roman"/>
                <a:cs typeface="Times New Roman"/>
              </a:rPr>
              <a:t>the underlying tooth</a:t>
            </a:r>
            <a:r>
              <a:rPr sz="2000" spc="-105" dirty="0">
                <a:solidFill>
                  <a:srgbClr val="0000CC"/>
                </a:solidFill>
                <a:latin typeface="Times New Roman"/>
                <a:cs typeface="Times New Roman"/>
              </a:rPr>
              <a:t> </a:t>
            </a:r>
            <a:r>
              <a:rPr sz="2000" dirty="0">
                <a:solidFill>
                  <a:srgbClr val="0000CC"/>
                </a:solidFill>
                <a:latin typeface="Times New Roman"/>
                <a:cs typeface="Times New Roman"/>
              </a:rPr>
              <a:t>crown.</a:t>
            </a:r>
            <a:endParaRPr sz="2000">
              <a:latin typeface="Times New Roman"/>
              <a:cs typeface="Times New Roman"/>
            </a:endParaRPr>
          </a:p>
        </p:txBody>
      </p:sp>
      <p:sp>
        <p:nvSpPr>
          <p:cNvPr id="5" name="object 5"/>
          <p:cNvSpPr txBox="1"/>
          <p:nvPr/>
        </p:nvSpPr>
        <p:spPr>
          <a:xfrm>
            <a:off x="4956175" y="4520565"/>
            <a:ext cx="4152265" cy="635635"/>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0000CC"/>
                </a:solidFill>
                <a:latin typeface="Times New Roman"/>
                <a:cs typeface="Times New Roman"/>
              </a:rPr>
              <a:t>The tooth crown is visible after</a:t>
            </a:r>
            <a:r>
              <a:rPr sz="2000" spc="-190" dirty="0">
                <a:solidFill>
                  <a:srgbClr val="0000CC"/>
                </a:solidFill>
                <a:latin typeface="Times New Roman"/>
                <a:cs typeface="Times New Roman"/>
              </a:rPr>
              <a:t> </a:t>
            </a:r>
            <a:r>
              <a:rPr sz="2000" dirty="0">
                <a:solidFill>
                  <a:srgbClr val="0000CC"/>
                </a:solidFill>
                <a:latin typeface="Times New Roman"/>
                <a:cs typeface="Times New Roman"/>
              </a:rPr>
              <a:t>dissectio  of the surrounding fibrous</a:t>
            </a:r>
            <a:r>
              <a:rPr sz="2000" spc="-160" dirty="0">
                <a:solidFill>
                  <a:srgbClr val="0000CC"/>
                </a:solidFill>
                <a:latin typeface="Times New Roman"/>
                <a:cs typeface="Times New Roman"/>
              </a:rPr>
              <a:t> </a:t>
            </a:r>
            <a:r>
              <a:rPr sz="2000" dirty="0">
                <a:solidFill>
                  <a:srgbClr val="0000CC"/>
                </a:solidFill>
                <a:latin typeface="Times New Roman"/>
                <a:cs typeface="Times New Roman"/>
              </a:rPr>
              <a:t>capsule.</a:t>
            </a:r>
            <a:endParaRPr sz="2000">
              <a:latin typeface="Times New Roman"/>
              <a:cs typeface="Times New Roman"/>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685800"/>
            <a:ext cx="3733800" cy="29718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05400" y="685800"/>
            <a:ext cx="3629025" cy="29718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474977" y="173228"/>
            <a:ext cx="609790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00"/>
                </a:solidFill>
                <a:latin typeface="Times New Roman"/>
                <a:cs typeface="Times New Roman"/>
              </a:rPr>
              <a:t>Displacement </a:t>
            </a:r>
            <a:r>
              <a:rPr sz="2800" b="1" dirty="0">
                <a:solidFill>
                  <a:srgbClr val="FFFF00"/>
                </a:solidFill>
                <a:latin typeface="Times New Roman"/>
                <a:cs typeface="Times New Roman"/>
              </a:rPr>
              <a:t>into submandibular</a:t>
            </a:r>
            <a:r>
              <a:rPr sz="2800" b="1" spc="-60" dirty="0">
                <a:solidFill>
                  <a:srgbClr val="FFFF00"/>
                </a:solidFill>
                <a:latin typeface="Times New Roman"/>
                <a:cs typeface="Times New Roman"/>
              </a:rPr>
              <a:t> </a:t>
            </a:r>
            <a:r>
              <a:rPr sz="2800" b="1" spc="-5" dirty="0">
                <a:solidFill>
                  <a:srgbClr val="FFFF00"/>
                </a:solidFill>
                <a:latin typeface="Times New Roman"/>
                <a:cs typeface="Times New Roman"/>
              </a:rPr>
              <a:t>space</a:t>
            </a:r>
            <a:endParaRPr sz="2800">
              <a:latin typeface="Times New Roman"/>
              <a:cs typeface="Times New Roman"/>
            </a:endParaRPr>
          </a:p>
        </p:txBody>
      </p:sp>
      <p:sp>
        <p:nvSpPr>
          <p:cNvPr id="5" name="object 5"/>
          <p:cNvSpPr txBox="1"/>
          <p:nvPr/>
        </p:nvSpPr>
        <p:spPr>
          <a:xfrm>
            <a:off x="1069644" y="3910965"/>
            <a:ext cx="7258050" cy="2769870"/>
          </a:xfrm>
          <a:prstGeom prst="rect">
            <a:avLst/>
          </a:prstGeom>
        </p:spPr>
        <p:txBody>
          <a:bodyPr vert="horz" wrap="square" lIns="0" tIns="12700" rIns="0" bIns="0" rtlCol="0">
            <a:spAutoFit/>
          </a:bodyPr>
          <a:lstStyle/>
          <a:p>
            <a:pPr marL="12700" marR="5080" algn="just">
              <a:lnSpc>
                <a:spcPct val="100000"/>
              </a:lnSpc>
              <a:spcBef>
                <a:spcPts val="100"/>
              </a:spcBef>
              <a:buSzPct val="95000"/>
              <a:buFont typeface="Arial"/>
              <a:buChar char="•"/>
              <a:tabLst>
                <a:tab pos="102870" algn="l"/>
              </a:tabLst>
            </a:pPr>
            <a:r>
              <a:rPr sz="2000" dirty="0">
                <a:solidFill>
                  <a:srgbClr val="0000CC"/>
                </a:solidFill>
                <a:latin typeface="Times New Roman"/>
                <a:cs typeface="Times New Roman"/>
              </a:rPr>
              <a:t>A lingual mucoperiosteal flap was </a:t>
            </a:r>
            <a:r>
              <a:rPr sz="2000" spc="-5" dirty="0">
                <a:solidFill>
                  <a:srgbClr val="0000CC"/>
                </a:solidFill>
                <a:latin typeface="Times New Roman"/>
                <a:cs typeface="Times New Roman"/>
              </a:rPr>
              <a:t>raised </a:t>
            </a:r>
            <a:r>
              <a:rPr sz="2000" dirty="0">
                <a:solidFill>
                  <a:srgbClr val="0000CC"/>
                </a:solidFill>
                <a:latin typeface="Times New Roman"/>
                <a:cs typeface="Times New Roman"/>
              </a:rPr>
              <a:t>in the 48 region after</a:t>
            </a:r>
            <a:r>
              <a:rPr sz="2000" spc="-310" dirty="0">
                <a:solidFill>
                  <a:srgbClr val="0000CC"/>
                </a:solidFill>
                <a:latin typeface="Times New Roman"/>
                <a:cs typeface="Times New Roman"/>
              </a:rPr>
              <a:t> </a:t>
            </a:r>
            <a:r>
              <a:rPr sz="2000" spc="-5" dirty="0">
                <a:solidFill>
                  <a:srgbClr val="0000CC"/>
                </a:solidFill>
                <a:latin typeface="Times New Roman"/>
                <a:cs typeface="Times New Roman"/>
              </a:rPr>
              <a:t>making  </a:t>
            </a:r>
            <a:r>
              <a:rPr sz="2000" dirty="0">
                <a:solidFill>
                  <a:srgbClr val="0000CC"/>
                </a:solidFill>
                <a:latin typeface="Times New Roman"/>
                <a:cs typeface="Times New Roman"/>
              </a:rPr>
              <a:t>an incision from the </a:t>
            </a:r>
            <a:r>
              <a:rPr sz="2000" spc="-5" dirty="0">
                <a:solidFill>
                  <a:srgbClr val="0000CC"/>
                </a:solidFill>
                <a:latin typeface="Times New Roman"/>
                <a:cs typeface="Times New Roman"/>
              </a:rPr>
              <a:t>medial </a:t>
            </a:r>
            <a:r>
              <a:rPr sz="2000" dirty="0">
                <a:solidFill>
                  <a:srgbClr val="0000CC"/>
                </a:solidFill>
                <a:latin typeface="Times New Roman"/>
                <a:cs typeface="Times New Roman"/>
              </a:rPr>
              <a:t>aspect of anterior border of the </a:t>
            </a:r>
            <a:r>
              <a:rPr sz="2000" spc="-5" dirty="0">
                <a:solidFill>
                  <a:srgbClr val="0000CC"/>
                </a:solidFill>
                <a:latin typeface="Times New Roman"/>
                <a:cs typeface="Times New Roman"/>
              </a:rPr>
              <a:t>mandibular  ramus </a:t>
            </a:r>
            <a:r>
              <a:rPr sz="2000" dirty="0">
                <a:solidFill>
                  <a:srgbClr val="0000CC"/>
                </a:solidFill>
                <a:latin typeface="Times New Roman"/>
                <a:cs typeface="Times New Roman"/>
              </a:rPr>
              <a:t>and extending upto the lingual gingival </a:t>
            </a:r>
            <a:r>
              <a:rPr sz="2000" spc="-5" dirty="0">
                <a:solidFill>
                  <a:srgbClr val="0000CC"/>
                </a:solidFill>
                <a:latin typeface="Times New Roman"/>
                <a:cs typeface="Times New Roman"/>
              </a:rPr>
              <a:t>sulcus </a:t>
            </a:r>
            <a:r>
              <a:rPr sz="2000" dirty="0">
                <a:solidFill>
                  <a:srgbClr val="0000CC"/>
                </a:solidFill>
                <a:latin typeface="Times New Roman"/>
                <a:cs typeface="Times New Roman"/>
              </a:rPr>
              <a:t>of the</a:t>
            </a:r>
            <a:r>
              <a:rPr sz="2000" spc="-150" dirty="0">
                <a:solidFill>
                  <a:srgbClr val="0000CC"/>
                </a:solidFill>
                <a:latin typeface="Times New Roman"/>
                <a:cs typeface="Times New Roman"/>
              </a:rPr>
              <a:t> </a:t>
            </a: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right first </a:t>
            </a:r>
            <a:r>
              <a:rPr sz="2000" spc="-5" dirty="0">
                <a:solidFill>
                  <a:srgbClr val="0000CC"/>
                </a:solidFill>
                <a:latin typeface="Times New Roman"/>
                <a:cs typeface="Times New Roman"/>
              </a:rPr>
              <a:t>premolar</a:t>
            </a:r>
            <a:r>
              <a:rPr sz="2000" spc="-110" dirty="0">
                <a:solidFill>
                  <a:srgbClr val="0000CC"/>
                </a:solidFill>
                <a:latin typeface="Times New Roman"/>
                <a:cs typeface="Times New Roman"/>
              </a:rPr>
              <a:t> </a:t>
            </a:r>
            <a:r>
              <a:rPr sz="2000" dirty="0">
                <a:solidFill>
                  <a:srgbClr val="0000CC"/>
                </a:solidFill>
                <a:latin typeface="Times New Roman"/>
                <a:cs typeface="Times New Roman"/>
              </a:rPr>
              <a:t>tooth.</a:t>
            </a:r>
            <a:endParaRPr sz="2000">
              <a:latin typeface="Times New Roman"/>
              <a:cs typeface="Times New Roman"/>
            </a:endParaRPr>
          </a:p>
          <a:p>
            <a:pPr>
              <a:lnSpc>
                <a:spcPct val="100000"/>
              </a:lnSpc>
              <a:spcBef>
                <a:spcPts val="45"/>
              </a:spcBef>
              <a:buClr>
                <a:srgbClr val="0000CC"/>
              </a:buClr>
              <a:buFont typeface="Arial"/>
              <a:buChar char="•"/>
            </a:pPr>
            <a:endParaRPr sz="2050">
              <a:latin typeface="Times New Roman"/>
              <a:cs typeface="Times New Roman"/>
            </a:endParaRPr>
          </a:p>
          <a:p>
            <a:pPr marL="12700" marR="345440">
              <a:lnSpc>
                <a:spcPct val="100000"/>
              </a:lnSpc>
              <a:spcBef>
                <a:spcPts val="5"/>
              </a:spcBef>
              <a:buSzPct val="95000"/>
              <a:buFont typeface="Arial"/>
              <a:buChar char="•"/>
              <a:tabLst>
                <a:tab pos="102870" algn="l"/>
              </a:tabLst>
            </a:pPr>
            <a:r>
              <a:rPr sz="2000" dirty="0">
                <a:solidFill>
                  <a:srgbClr val="0000CC"/>
                </a:solidFill>
                <a:latin typeface="Times New Roman"/>
                <a:cs typeface="Times New Roman"/>
              </a:rPr>
              <a:t>Blunt dissection was </a:t>
            </a:r>
            <a:r>
              <a:rPr sz="2000" spc="-5" dirty="0">
                <a:solidFill>
                  <a:srgbClr val="0000CC"/>
                </a:solidFill>
                <a:latin typeface="Times New Roman"/>
                <a:cs typeface="Times New Roman"/>
              </a:rPr>
              <a:t>carried </a:t>
            </a:r>
            <a:r>
              <a:rPr sz="2000" spc="5" dirty="0">
                <a:solidFill>
                  <a:srgbClr val="0000CC"/>
                </a:solidFill>
                <a:latin typeface="Times New Roman"/>
                <a:cs typeface="Times New Roman"/>
              </a:rPr>
              <a:t>out </a:t>
            </a:r>
            <a:r>
              <a:rPr sz="2000" spc="-5" dirty="0">
                <a:solidFill>
                  <a:srgbClr val="0000CC"/>
                </a:solidFill>
                <a:latin typeface="Times New Roman"/>
                <a:cs typeface="Times New Roman"/>
              </a:rPr>
              <a:t>medial </a:t>
            </a:r>
            <a:r>
              <a:rPr sz="2000" dirty="0">
                <a:solidFill>
                  <a:srgbClr val="0000CC"/>
                </a:solidFill>
                <a:latin typeface="Times New Roman"/>
                <a:cs typeface="Times New Roman"/>
              </a:rPr>
              <a:t>to </a:t>
            </a:r>
            <a:r>
              <a:rPr sz="2000" spc="-5" dirty="0">
                <a:solidFill>
                  <a:srgbClr val="0000CC"/>
                </a:solidFill>
                <a:latin typeface="Times New Roman"/>
                <a:cs typeface="Times New Roman"/>
              </a:rPr>
              <a:t>the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socket</a:t>
            </a:r>
            <a:r>
              <a:rPr sz="2000" spc="-180" dirty="0">
                <a:solidFill>
                  <a:srgbClr val="0000CC"/>
                </a:solidFill>
                <a:latin typeface="Times New Roman"/>
                <a:cs typeface="Times New Roman"/>
              </a:rPr>
              <a:t> </a:t>
            </a:r>
            <a:r>
              <a:rPr sz="2000" dirty="0">
                <a:solidFill>
                  <a:srgbClr val="0000CC"/>
                </a:solidFill>
                <a:latin typeface="Times New Roman"/>
                <a:cs typeface="Times New Roman"/>
              </a:rPr>
              <a:t>to  reach the </a:t>
            </a:r>
            <a:r>
              <a:rPr sz="2000" spc="-5" dirty="0">
                <a:solidFill>
                  <a:srgbClr val="0000CC"/>
                </a:solidFill>
                <a:latin typeface="Times New Roman"/>
                <a:cs typeface="Times New Roman"/>
              </a:rPr>
              <a:t>mylohyoid</a:t>
            </a:r>
            <a:r>
              <a:rPr sz="2000" spc="-60" dirty="0">
                <a:solidFill>
                  <a:srgbClr val="0000CC"/>
                </a:solidFill>
                <a:latin typeface="Times New Roman"/>
                <a:cs typeface="Times New Roman"/>
              </a:rPr>
              <a:t> </a:t>
            </a:r>
            <a:r>
              <a:rPr sz="2000" spc="-5" dirty="0">
                <a:solidFill>
                  <a:srgbClr val="0000CC"/>
                </a:solidFill>
                <a:latin typeface="Times New Roman"/>
                <a:cs typeface="Times New Roman"/>
              </a:rPr>
              <a:t>muscle.</a:t>
            </a:r>
            <a:endParaRPr sz="2000">
              <a:latin typeface="Times New Roman"/>
              <a:cs typeface="Times New Roman"/>
            </a:endParaRPr>
          </a:p>
          <a:p>
            <a:pPr>
              <a:lnSpc>
                <a:spcPct val="100000"/>
              </a:lnSpc>
              <a:spcBef>
                <a:spcPts val="40"/>
              </a:spcBef>
              <a:buClr>
                <a:srgbClr val="0000CC"/>
              </a:buClr>
              <a:buFont typeface="Arial"/>
              <a:buChar char="•"/>
            </a:pPr>
            <a:endParaRPr sz="2050">
              <a:latin typeface="Times New Roman"/>
              <a:cs typeface="Times New Roman"/>
            </a:endParaRPr>
          </a:p>
          <a:p>
            <a:pPr marL="12700" algn="just">
              <a:lnSpc>
                <a:spcPct val="100000"/>
              </a:lnSpc>
              <a:buSzPct val="95000"/>
              <a:buFont typeface="Arial"/>
              <a:buChar char="•"/>
              <a:tabLst>
                <a:tab pos="102870" algn="l"/>
              </a:tabLst>
            </a:pPr>
            <a:r>
              <a:rPr sz="2000" dirty="0">
                <a:solidFill>
                  <a:srgbClr val="0000CC"/>
                </a:solidFill>
                <a:latin typeface="Times New Roman"/>
                <a:cs typeface="Times New Roman"/>
              </a:rPr>
              <a:t>The tooth was located inferior to the</a:t>
            </a:r>
            <a:r>
              <a:rPr sz="2000" spc="-145" dirty="0">
                <a:solidFill>
                  <a:srgbClr val="0000CC"/>
                </a:solidFill>
                <a:latin typeface="Times New Roman"/>
                <a:cs typeface="Times New Roman"/>
              </a:rPr>
              <a:t> </a:t>
            </a:r>
            <a:r>
              <a:rPr sz="2000" spc="-5" dirty="0">
                <a:solidFill>
                  <a:srgbClr val="0000CC"/>
                </a:solidFill>
                <a:latin typeface="Times New Roman"/>
                <a:cs typeface="Times New Roman"/>
              </a:rPr>
              <a:t>muscle.</a:t>
            </a:r>
            <a:endParaRPr sz="2000">
              <a:latin typeface="Times New Roman"/>
              <a:cs typeface="Times New Roman"/>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762000"/>
            <a:ext cx="3886200" cy="3124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05400" y="762000"/>
            <a:ext cx="3810000" cy="3048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590800" y="3962400"/>
            <a:ext cx="4010025" cy="2895597"/>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374394" y="20828"/>
            <a:ext cx="643001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00"/>
                </a:solidFill>
                <a:latin typeface="Times New Roman"/>
                <a:cs typeface="Times New Roman"/>
              </a:rPr>
              <a:t>Displacement in pterygomandibular</a:t>
            </a:r>
            <a:r>
              <a:rPr sz="2800" b="1" dirty="0">
                <a:solidFill>
                  <a:srgbClr val="FFFF00"/>
                </a:solidFill>
                <a:latin typeface="Times New Roman"/>
                <a:cs typeface="Times New Roman"/>
              </a:rPr>
              <a:t> </a:t>
            </a:r>
            <a:r>
              <a:rPr sz="2800" b="1" spc="-5" dirty="0">
                <a:solidFill>
                  <a:srgbClr val="FFFF00"/>
                </a:solidFill>
                <a:latin typeface="Times New Roman"/>
                <a:cs typeface="Times New Roman"/>
              </a:rPr>
              <a:t>space</a:t>
            </a:r>
            <a:endParaRPr sz="2800">
              <a:latin typeface="Times New Roman"/>
              <a:cs typeface="Times New Roman"/>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9644" y="1165605"/>
            <a:ext cx="1869439"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00"/>
                </a:solidFill>
                <a:latin typeface="Times New Roman"/>
                <a:cs typeface="Times New Roman"/>
              </a:rPr>
              <a:t>D</a:t>
            </a:r>
            <a:r>
              <a:rPr sz="2400" b="1" spc="-15" dirty="0">
                <a:solidFill>
                  <a:srgbClr val="FFFF00"/>
                </a:solidFill>
                <a:latin typeface="Times New Roman"/>
                <a:cs typeface="Times New Roman"/>
              </a:rPr>
              <a:t>E</a:t>
            </a:r>
            <a:r>
              <a:rPr sz="2400" b="1" spc="-5" dirty="0">
                <a:solidFill>
                  <a:srgbClr val="FFFF00"/>
                </a:solidFill>
                <a:latin typeface="Times New Roman"/>
                <a:cs typeface="Times New Roman"/>
              </a:rPr>
              <a:t>FINI</a:t>
            </a:r>
            <a:r>
              <a:rPr sz="2400" b="1" spc="-15" dirty="0">
                <a:solidFill>
                  <a:srgbClr val="FFFF00"/>
                </a:solidFill>
                <a:latin typeface="Times New Roman"/>
                <a:cs typeface="Times New Roman"/>
              </a:rPr>
              <a:t>T</a:t>
            </a:r>
            <a:r>
              <a:rPr sz="2400" b="1" spc="-5" dirty="0">
                <a:solidFill>
                  <a:srgbClr val="FFFF00"/>
                </a:solidFill>
                <a:latin typeface="Times New Roman"/>
                <a:cs typeface="Times New Roman"/>
              </a:rPr>
              <a:t>ION</a:t>
            </a:r>
            <a:endParaRPr sz="2400">
              <a:latin typeface="Times New Roman"/>
              <a:cs typeface="Times New Roman"/>
            </a:endParaRPr>
          </a:p>
        </p:txBody>
      </p:sp>
      <p:sp>
        <p:nvSpPr>
          <p:cNvPr id="3" name="object 3"/>
          <p:cNvSpPr txBox="1"/>
          <p:nvPr/>
        </p:nvSpPr>
        <p:spPr>
          <a:xfrm>
            <a:off x="1069644" y="1609089"/>
            <a:ext cx="4598670" cy="1855470"/>
          </a:xfrm>
          <a:prstGeom prst="rect">
            <a:avLst/>
          </a:prstGeom>
        </p:spPr>
        <p:txBody>
          <a:bodyPr vert="horz" wrap="square" lIns="0" tIns="13335" rIns="0" bIns="0" rtlCol="0">
            <a:spAutoFit/>
          </a:bodyPr>
          <a:lstStyle/>
          <a:p>
            <a:pPr marL="286385" marR="5080" indent="-274320">
              <a:lnSpc>
                <a:spcPct val="100000"/>
              </a:lnSpc>
              <a:spcBef>
                <a:spcPts val="105"/>
              </a:spcBef>
            </a:pPr>
            <a:r>
              <a:rPr sz="2000" i="1" spc="-5" dirty="0">
                <a:solidFill>
                  <a:srgbClr val="0000CC"/>
                </a:solidFill>
                <a:latin typeface="Times New Roman"/>
                <a:cs typeface="Times New Roman"/>
              </a:rPr>
              <a:t>“postoperative </a:t>
            </a:r>
            <a:r>
              <a:rPr sz="2000" i="1" dirty="0">
                <a:solidFill>
                  <a:srgbClr val="0000CC"/>
                </a:solidFill>
                <a:latin typeface="Times New Roman"/>
                <a:cs typeface="Times New Roman"/>
              </a:rPr>
              <a:t>pain </a:t>
            </a:r>
            <a:r>
              <a:rPr sz="2000" i="1" spc="-5" dirty="0">
                <a:solidFill>
                  <a:srgbClr val="0000CC"/>
                </a:solidFill>
                <a:latin typeface="Times New Roman"/>
                <a:cs typeface="Times New Roman"/>
              </a:rPr>
              <a:t>in </a:t>
            </a:r>
            <a:r>
              <a:rPr sz="2000" i="1" spc="5" dirty="0">
                <a:solidFill>
                  <a:srgbClr val="0000CC"/>
                </a:solidFill>
                <a:latin typeface="Times New Roman"/>
                <a:cs typeface="Times New Roman"/>
              </a:rPr>
              <a:t>and </a:t>
            </a:r>
            <a:r>
              <a:rPr sz="2000" i="1" spc="-10" dirty="0">
                <a:solidFill>
                  <a:srgbClr val="0000CC"/>
                </a:solidFill>
                <a:latin typeface="Times New Roman"/>
                <a:cs typeface="Times New Roman"/>
              </a:rPr>
              <a:t>around </a:t>
            </a:r>
            <a:r>
              <a:rPr sz="2000" i="1" dirty="0">
                <a:solidFill>
                  <a:srgbClr val="0000CC"/>
                </a:solidFill>
                <a:latin typeface="Times New Roman"/>
                <a:cs typeface="Times New Roman"/>
              </a:rPr>
              <a:t>the  </a:t>
            </a:r>
            <a:r>
              <a:rPr sz="2000" i="1" spc="-5" dirty="0">
                <a:solidFill>
                  <a:srgbClr val="0000CC"/>
                </a:solidFill>
                <a:latin typeface="Times New Roman"/>
                <a:cs typeface="Times New Roman"/>
              </a:rPr>
              <a:t>extraction site, </a:t>
            </a:r>
            <a:r>
              <a:rPr sz="2000" i="1" dirty="0">
                <a:solidFill>
                  <a:srgbClr val="0000CC"/>
                </a:solidFill>
                <a:latin typeface="Times New Roman"/>
                <a:cs typeface="Times New Roman"/>
              </a:rPr>
              <a:t>which </a:t>
            </a:r>
            <a:r>
              <a:rPr sz="2000" i="1" spc="-10" dirty="0">
                <a:solidFill>
                  <a:srgbClr val="0000CC"/>
                </a:solidFill>
                <a:latin typeface="Times New Roman"/>
                <a:cs typeface="Times New Roman"/>
              </a:rPr>
              <a:t>increases </a:t>
            </a:r>
            <a:r>
              <a:rPr sz="2000" i="1" spc="-5" dirty="0">
                <a:solidFill>
                  <a:srgbClr val="0000CC"/>
                </a:solidFill>
                <a:latin typeface="Times New Roman"/>
                <a:cs typeface="Times New Roman"/>
              </a:rPr>
              <a:t>in</a:t>
            </a:r>
            <a:r>
              <a:rPr sz="2000" i="1" spc="-80" dirty="0">
                <a:solidFill>
                  <a:srgbClr val="0000CC"/>
                </a:solidFill>
                <a:latin typeface="Times New Roman"/>
                <a:cs typeface="Times New Roman"/>
              </a:rPr>
              <a:t> </a:t>
            </a:r>
            <a:r>
              <a:rPr sz="2000" i="1" dirty="0">
                <a:solidFill>
                  <a:srgbClr val="0000CC"/>
                </a:solidFill>
                <a:latin typeface="Times New Roman"/>
                <a:cs typeface="Times New Roman"/>
              </a:rPr>
              <a:t>severity  at any </a:t>
            </a:r>
            <a:r>
              <a:rPr sz="2000" i="1" spc="-5" dirty="0">
                <a:solidFill>
                  <a:srgbClr val="0000CC"/>
                </a:solidFill>
                <a:latin typeface="Times New Roman"/>
                <a:cs typeface="Times New Roman"/>
              </a:rPr>
              <a:t>time </a:t>
            </a:r>
            <a:r>
              <a:rPr sz="2000" i="1" dirty="0">
                <a:solidFill>
                  <a:srgbClr val="0000CC"/>
                </a:solidFill>
                <a:latin typeface="Times New Roman"/>
                <a:cs typeface="Times New Roman"/>
              </a:rPr>
              <a:t>between 1 and 3 days after</a:t>
            </a:r>
            <a:r>
              <a:rPr sz="2000" i="1" spc="-160" dirty="0">
                <a:solidFill>
                  <a:srgbClr val="0000CC"/>
                </a:solidFill>
                <a:latin typeface="Times New Roman"/>
                <a:cs typeface="Times New Roman"/>
              </a:rPr>
              <a:t> </a:t>
            </a:r>
            <a:r>
              <a:rPr sz="2000" i="1" dirty="0">
                <a:solidFill>
                  <a:srgbClr val="0000CC"/>
                </a:solidFill>
                <a:latin typeface="Times New Roman"/>
                <a:cs typeface="Times New Roman"/>
              </a:rPr>
              <a:t>the  </a:t>
            </a:r>
            <a:r>
              <a:rPr sz="2000" i="1" spc="-5" dirty="0">
                <a:solidFill>
                  <a:srgbClr val="0000CC"/>
                </a:solidFill>
                <a:latin typeface="Times New Roman"/>
                <a:cs typeface="Times New Roman"/>
              </a:rPr>
              <a:t>extraction </a:t>
            </a:r>
            <a:r>
              <a:rPr sz="2000" i="1" dirty="0">
                <a:solidFill>
                  <a:srgbClr val="0000CC"/>
                </a:solidFill>
                <a:latin typeface="Times New Roman"/>
                <a:cs typeface="Times New Roman"/>
              </a:rPr>
              <a:t>accompanied by a partially </a:t>
            </a:r>
            <a:r>
              <a:rPr sz="2000" i="1" spc="5" dirty="0">
                <a:solidFill>
                  <a:srgbClr val="0000CC"/>
                </a:solidFill>
                <a:latin typeface="Times New Roman"/>
                <a:cs typeface="Times New Roman"/>
              </a:rPr>
              <a:t>or  </a:t>
            </a:r>
            <a:r>
              <a:rPr sz="2000" i="1" dirty="0">
                <a:solidFill>
                  <a:srgbClr val="0000CC"/>
                </a:solidFill>
                <a:latin typeface="Times New Roman"/>
                <a:cs typeface="Times New Roman"/>
              </a:rPr>
              <a:t>totally disintegrated blood </a:t>
            </a:r>
            <a:r>
              <a:rPr sz="2000" i="1" spc="-5" dirty="0">
                <a:solidFill>
                  <a:srgbClr val="0000CC"/>
                </a:solidFill>
                <a:latin typeface="Times New Roman"/>
                <a:cs typeface="Times New Roman"/>
              </a:rPr>
              <a:t>clot </a:t>
            </a:r>
            <a:r>
              <a:rPr sz="2000" i="1" dirty="0">
                <a:solidFill>
                  <a:srgbClr val="0000CC"/>
                </a:solidFill>
                <a:latin typeface="Times New Roman"/>
                <a:cs typeface="Times New Roman"/>
              </a:rPr>
              <a:t>within the  alveolar socket </a:t>
            </a:r>
            <a:r>
              <a:rPr sz="2000" i="1" spc="-5" dirty="0">
                <a:solidFill>
                  <a:srgbClr val="0000CC"/>
                </a:solidFill>
                <a:latin typeface="Times New Roman"/>
                <a:cs typeface="Times New Roman"/>
              </a:rPr>
              <a:t>with </a:t>
            </a:r>
            <a:r>
              <a:rPr sz="2000" i="1" dirty="0">
                <a:solidFill>
                  <a:srgbClr val="0000CC"/>
                </a:solidFill>
                <a:latin typeface="Times New Roman"/>
                <a:cs typeface="Times New Roman"/>
              </a:rPr>
              <a:t>or without</a:t>
            </a:r>
            <a:r>
              <a:rPr sz="2000" i="1" spc="-140" dirty="0">
                <a:solidFill>
                  <a:srgbClr val="0000CC"/>
                </a:solidFill>
                <a:latin typeface="Times New Roman"/>
                <a:cs typeface="Times New Roman"/>
              </a:rPr>
              <a:t> </a:t>
            </a:r>
            <a:r>
              <a:rPr sz="2000" i="1" dirty="0">
                <a:solidFill>
                  <a:srgbClr val="0000CC"/>
                </a:solidFill>
                <a:latin typeface="Times New Roman"/>
                <a:cs typeface="Times New Roman"/>
              </a:rPr>
              <a:t>halitosis</a:t>
            </a:r>
            <a:r>
              <a:rPr sz="2000" dirty="0">
                <a:solidFill>
                  <a:srgbClr val="0000CC"/>
                </a:solidFill>
                <a:latin typeface="Times New Roman"/>
                <a:cs typeface="Times New Roman"/>
              </a:rPr>
              <a:t>.”</a:t>
            </a:r>
            <a:endParaRPr sz="2000">
              <a:latin typeface="Times New Roman"/>
              <a:cs typeface="Times New Roman"/>
            </a:endParaRPr>
          </a:p>
        </p:txBody>
      </p:sp>
      <p:sp>
        <p:nvSpPr>
          <p:cNvPr id="4" name="object 4"/>
          <p:cNvSpPr txBox="1"/>
          <p:nvPr/>
        </p:nvSpPr>
        <p:spPr>
          <a:xfrm>
            <a:off x="1069644" y="5557215"/>
            <a:ext cx="7084059" cy="518159"/>
          </a:xfrm>
          <a:prstGeom prst="rect">
            <a:avLst/>
          </a:prstGeom>
        </p:spPr>
        <p:txBody>
          <a:bodyPr vert="horz" wrap="square" lIns="0" tIns="8890" rIns="0" bIns="0" rtlCol="0">
            <a:spAutoFit/>
          </a:bodyPr>
          <a:lstStyle/>
          <a:p>
            <a:pPr marL="286385" marR="5080" indent="-274320">
              <a:lnSpc>
                <a:spcPct val="101299"/>
              </a:lnSpc>
              <a:spcBef>
                <a:spcPts val="70"/>
              </a:spcBef>
            </a:pPr>
            <a:r>
              <a:rPr sz="1200" i="1" spc="-5" dirty="0">
                <a:solidFill>
                  <a:srgbClr val="FFFFFF"/>
                </a:solidFill>
                <a:latin typeface="Times New Roman"/>
                <a:cs typeface="Times New Roman"/>
              </a:rPr>
              <a:t>I</a:t>
            </a:r>
            <a:r>
              <a:rPr sz="2000" i="1" spc="-5" dirty="0">
                <a:solidFill>
                  <a:srgbClr val="FFFFFF"/>
                </a:solidFill>
                <a:latin typeface="Times New Roman"/>
                <a:cs typeface="Times New Roman"/>
              </a:rPr>
              <a:t>.</a:t>
            </a:r>
            <a:r>
              <a:rPr sz="1200" i="1" spc="-5" dirty="0">
                <a:solidFill>
                  <a:srgbClr val="FFFFFF"/>
                </a:solidFill>
                <a:latin typeface="Times New Roman"/>
                <a:cs typeface="Times New Roman"/>
              </a:rPr>
              <a:t>R. </a:t>
            </a:r>
            <a:r>
              <a:rPr sz="1200" i="1" dirty="0">
                <a:solidFill>
                  <a:srgbClr val="FFFFFF"/>
                </a:solidFill>
                <a:latin typeface="Times New Roman"/>
                <a:cs typeface="Times New Roman"/>
              </a:rPr>
              <a:t>Blum: </a:t>
            </a:r>
            <a:r>
              <a:rPr sz="1200" i="1" spc="-5" dirty="0">
                <a:solidFill>
                  <a:srgbClr val="FFFFFF"/>
                </a:solidFill>
                <a:latin typeface="Times New Roman"/>
                <a:cs typeface="Times New Roman"/>
              </a:rPr>
              <a:t>Contemporary views </a:t>
            </a:r>
            <a:r>
              <a:rPr sz="1200" i="1" dirty="0">
                <a:solidFill>
                  <a:srgbClr val="FFFFFF"/>
                </a:solidFill>
                <a:latin typeface="Times New Roman"/>
                <a:cs typeface="Times New Roman"/>
              </a:rPr>
              <a:t>on </a:t>
            </a:r>
            <a:r>
              <a:rPr sz="1200" i="1" spc="-5" dirty="0">
                <a:solidFill>
                  <a:srgbClr val="FFFFFF"/>
                </a:solidFill>
                <a:latin typeface="Times New Roman"/>
                <a:cs typeface="Times New Roman"/>
              </a:rPr>
              <a:t>dry socket (alveolar osteitis): </a:t>
            </a:r>
            <a:r>
              <a:rPr sz="1200" i="1" dirty="0">
                <a:solidFill>
                  <a:srgbClr val="FFFFFF"/>
                </a:solidFill>
                <a:latin typeface="Times New Roman"/>
                <a:cs typeface="Times New Roman"/>
              </a:rPr>
              <a:t>a </a:t>
            </a:r>
            <a:r>
              <a:rPr sz="1200" i="1" spc="-5" dirty="0">
                <a:solidFill>
                  <a:srgbClr val="FFFFFF"/>
                </a:solidFill>
                <a:latin typeface="Times New Roman"/>
                <a:cs typeface="Times New Roman"/>
              </a:rPr>
              <a:t>clinical </a:t>
            </a:r>
            <a:r>
              <a:rPr sz="1200" i="1" dirty="0">
                <a:solidFill>
                  <a:srgbClr val="FFFFFF"/>
                </a:solidFill>
                <a:latin typeface="Times New Roman"/>
                <a:cs typeface="Times New Roman"/>
              </a:rPr>
              <a:t>appraisalof </a:t>
            </a:r>
            <a:r>
              <a:rPr sz="1200" i="1" spc="-5" dirty="0">
                <a:solidFill>
                  <a:srgbClr val="FFFFFF"/>
                </a:solidFill>
                <a:latin typeface="Times New Roman"/>
                <a:cs typeface="Times New Roman"/>
              </a:rPr>
              <a:t>standardization, aetiopatho  genesis </a:t>
            </a:r>
            <a:r>
              <a:rPr sz="1200" i="1" dirty="0">
                <a:solidFill>
                  <a:srgbClr val="FFFFFF"/>
                </a:solidFill>
                <a:latin typeface="Times New Roman"/>
                <a:cs typeface="Times New Roman"/>
              </a:rPr>
              <a:t>and </a:t>
            </a:r>
            <a:r>
              <a:rPr sz="1200" i="1" spc="-5" dirty="0">
                <a:solidFill>
                  <a:srgbClr val="FFFFFF"/>
                </a:solidFill>
                <a:latin typeface="Times New Roman"/>
                <a:cs typeface="Times New Roman"/>
              </a:rPr>
              <a:t>management: </a:t>
            </a:r>
            <a:r>
              <a:rPr sz="1200" i="1" dirty="0">
                <a:solidFill>
                  <a:srgbClr val="FFFFFF"/>
                </a:solidFill>
                <a:latin typeface="Times New Roman"/>
                <a:cs typeface="Times New Roman"/>
              </a:rPr>
              <a:t>a </a:t>
            </a:r>
            <a:r>
              <a:rPr sz="1200" i="1" spc="-5" dirty="0">
                <a:solidFill>
                  <a:srgbClr val="FFFFFF"/>
                </a:solidFill>
                <a:latin typeface="Times New Roman"/>
                <a:cs typeface="Times New Roman"/>
              </a:rPr>
              <a:t>critical </a:t>
            </a:r>
            <a:r>
              <a:rPr sz="1200" i="1" spc="-25" dirty="0">
                <a:solidFill>
                  <a:srgbClr val="FFFFFF"/>
                </a:solidFill>
                <a:latin typeface="Times New Roman"/>
                <a:cs typeface="Times New Roman"/>
              </a:rPr>
              <a:t>review. </a:t>
            </a:r>
            <a:r>
              <a:rPr sz="1200" i="1" dirty="0">
                <a:solidFill>
                  <a:srgbClr val="FFFFFF"/>
                </a:solidFill>
                <a:latin typeface="Times New Roman"/>
                <a:cs typeface="Times New Roman"/>
              </a:rPr>
              <a:t>Int. </a:t>
            </a:r>
            <a:r>
              <a:rPr sz="1200" i="1" spc="-5" dirty="0">
                <a:solidFill>
                  <a:srgbClr val="FFFFFF"/>
                </a:solidFill>
                <a:latin typeface="Times New Roman"/>
                <a:cs typeface="Times New Roman"/>
              </a:rPr>
              <a:t>J. Oral Maxillofac. </a:t>
            </a:r>
            <a:r>
              <a:rPr sz="1200" i="1" spc="-10" dirty="0">
                <a:solidFill>
                  <a:srgbClr val="FFFFFF"/>
                </a:solidFill>
                <a:latin typeface="Times New Roman"/>
                <a:cs typeface="Times New Roman"/>
              </a:rPr>
              <a:t>Surg. </a:t>
            </a:r>
            <a:r>
              <a:rPr sz="1200" i="1" dirty="0">
                <a:solidFill>
                  <a:srgbClr val="FFFFFF"/>
                </a:solidFill>
                <a:latin typeface="Times New Roman"/>
                <a:cs typeface="Times New Roman"/>
              </a:rPr>
              <a:t>2002; 31:</a:t>
            </a:r>
            <a:r>
              <a:rPr sz="1200" i="1" spc="175" dirty="0">
                <a:solidFill>
                  <a:srgbClr val="FFFFFF"/>
                </a:solidFill>
                <a:latin typeface="Times New Roman"/>
                <a:cs typeface="Times New Roman"/>
              </a:rPr>
              <a:t> </a:t>
            </a:r>
            <a:r>
              <a:rPr sz="1200" i="1" dirty="0">
                <a:solidFill>
                  <a:srgbClr val="FFFFFF"/>
                </a:solidFill>
                <a:latin typeface="Times New Roman"/>
                <a:cs typeface="Times New Roman"/>
              </a:rPr>
              <a:t>309–317</a:t>
            </a:r>
            <a:endParaRPr sz="1200">
              <a:latin typeface="Times New Roman"/>
              <a:cs typeface="Times New Roman"/>
            </a:endParaRPr>
          </a:p>
        </p:txBody>
      </p:sp>
      <p:sp>
        <p:nvSpPr>
          <p:cNvPr id="5" name="object 5"/>
          <p:cNvSpPr/>
          <p:nvPr/>
        </p:nvSpPr>
        <p:spPr>
          <a:xfrm>
            <a:off x="2989960" y="450850"/>
            <a:ext cx="2845816" cy="31978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709672" y="181355"/>
            <a:ext cx="3404616" cy="6888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0594" y="557225"/>
            <a:ext cx="3328035" cy="331470"/>
          </a:xfrm>
          <a:prstGeom prst="rect">
            <a:avLst/>
          </a:prstGeom>
        </p:spPr>
        <p:txBody>
          <a:bodyPr vert="horz" wrap="square" lIns="0" tIns="13335" rIns="0" bIns="0" rtlCol="0">
            <a:spAutoFit/>
          </a:bodyPr>
          <a:lstStyle/>
          <a:p>
            <a:pPr marL="12700">
              <a:lnSpc>
                <a:spcPct val="100000"/>
              </a:lnSpc>
              <a:spcBef>
                <a:spcPts val="105"/>
              </a:spcBef>
            </a:pPr>
            <a:r>
              <a:rPr dirty="0"/>
              <a:t>First described by</a:t>
            </a:r>
            <a:r>
              <a:rPr spc="-125" dirty="0"/>
              <a:t> </a:t>
            </a:r>
            <a:r>
              <a:rPr spc="-20" dirty="0">
                <a:solidFill>
                  <a:srgbClr val="FFFF00"/>
                </a:solidFill>
              </a:rPr>
              <a:t>CRAWFORD</a:t>
            </a:r>
          </a:p>
        </p:txBody>
      </p:sp>
      <p:sp>
        <p:nvSpPr>
          <p:cNvPr id="3" name="object 3"/>
          <p:cNvSpPr txBox="1"/>
          <p:nvPr/>
        </p:nvSpPr>
        <p:spPr>
          <a:xfrm>
            <a:off x="1450594" y="1214299"/>
            <a:ext cx="2876550" cy="3957320"/>
          </a:xfrm>
          <a:prstGeom prst="rect">
            <a:avLst/>
          </a:prstGeom>
        </p:spPr>
        <p:txBody>
          <a:bodyPr vert="horz" wrap="square" lIns="0" tIns="114935" rIns="0" bIns="0" rtlCol="0">
            <a:spAutoFit/>
          </a:bodyPr>
          <a:lstStyle/>
          <a:p>
            <a:pPr marL="12700">
              <a:lnSpc>
                <a:spcPct val="100000"/>
              </a:lnSpc>
              <a:spcBef>
                <a:spcPts val="905"/>
              </a:spcBef>
            </a:pPr>
            <a:r>
              <a:rPr sz="2600" b="1" dirty="0">
                <a:solidFill>
                  <a:srgbClr val="FFFF00"/>
                </a:solidFill>
                <a:latin typeface="Times New Roman"/>
                <a:cs typeface="Times New Roman"/>
              </a:rPr>
              <a:t>SYNONYMS</a:t>
            </a:r>
            <a:endParaRPr sz="2600">
              <a:latin typeface="Times New Roman"/>
              <a:cs typeface="Times New Roman"/>
            </a:endParaRPr>
          </a:p>
          <a:p>
            <a:pPr marL="287020" indent="-274320">
              <a:lnSpc>
                <a:spcPct val="100000"/>
              </a:lnSpc>
              <a:spcBef>
                <a:spcPts val="625"/>
              </a:spcBef>
              <a:buClr>
                <a:srgbClr val="F3A346"/>
              </a:buClr>
              <a:buSzPct val="85000"/>
              <a:buFont typeface="Wingdings"/>
              <a:buChar char=""/>
              <a:tabLst>
                <a:tab pos="287020" algn="l"/>
              </a:tabLst>
            </a:pPr>
            <a:r>
              <a:rPr sz="2000" spc="-5" dirty="0">
                <a:solidFill>
                  <a:srgbClr val="0000CC"/>
                </a:solidFill>
                <a:latin typeface="Times New Roman"/>
                <a:cs typeface="Times New Roman"/>
              </a:rPr>
              <a:t>alveolar</a:t>
            </a:r>
            <a:r>
              <a:rPr sz="2000" spc="-45" dirty="0">
                <a:solidFill>
                  <a:srgbClr val="0000CC"/>
                </a:solidFill>
                <a:latin typeface="Times New Roman"/>
                <a:cs typeface="Times New Roman"/>
              </a:rPr>
              <a:t> </a:t>
            </a:r>
            <a:r>
              <a:rPr sz="2000" spc="-5" dirty="0">
                <a:solidFill>
                  <a:srgbClr val="0000CC"/>
                </a:solidFill>
                <a:latin typeface="Times New Roman"/>
                <a:cs typeface="Times New Roman"/>
              </a:rPr>
              <a:t>osteitis(AO)</a:t>
            </a:r>
            <a:endParaRPr sz="2000">
              <a:latin typeface="Times New Roman"/>
              <a:cs typeface="Times New Roman"/>
            </a:endParaRPr>
          </a:p>
          <a:p>
            <a:pPr marL="287020" indent="-274320">
              <a:lnSpc>
                <a:spcPct val="100000"/>
              </a:lnSpc>
              <a:spcBef>
                <a:spcPts val="605"/>
              </a:spcBef>
              <a:buClr>
                <a:srgbClr val="F3A346"/>
              </a:buClr>
              <a:buSzPct val="85000"/>
              <a:buFont typeface="Wingdings"/>
              <a:buChar char=""/>
              <a:tabLst>
                <a:tab pos="287020" algn="l"/>
              </a:tabLst>
            </a:pPr>
            <a:r>
              <a:rPr sz="2000" spc="-5" dirty="0">
                <a:solidFill>
                  <a:srgbClr val="0000CC"/>
                </a:solidFill>
                <a:latin typeface="Times New Roman"/>
                <a:cs typeface="Times New Roman"/>
              </a:rPr>
              <a:t>alveolitis</a:t>
            </a:r>
            <a:endParaRPr sz="2000">
              <a:latin typeface="Times New Roman"/>
              <a:cs typeface="Times New Roman"/>
            </a:endParaRPr>
          </a:p>
          <a:p>
            <a:pPr marL="287020" indent="-274320">
              <a:lnSpc>
                <a:spcPct val="100000"/>
              </a:lnSpc>
              <a:spcBef>
                <a:spcPts val="600"/>
              </a:spcBef>
              <a:buClr>
                <a:srgbClr val="F3A346"/>
              </a:buClr>
              <a:buSzPct val="85000"/>
              <a:buFont typeface="Wingdings"/>
              <a:buChar char=""/>
              <a:tabLst>
                <a:tab pos="287020" algn="l"/>
              </a:tabLst>
            </a:pPr>
            <a:r>
              <a:rPr sz="2000" spc="-5" dirty="0">
                <a:solidFill>
                  <a:srgbClr val="0000CC"/>
                </a:solidFill>
                <a:latin typeface="Times New Roman"/>
                <a:cs typeface="Times New Roman"/>
              </a:rPr>
              <a:t>localized</a:t>
            </a:r>
            <a:r>
              <a:rPr sz="2000" spc="-35" dirty="0">
                <a:solidFill>
                  <a:srgbClr val="0000CC"/>
                </a:solidFill>
                <a:latin typeface="Times New Roman"/>
                <a:cs typeface="Times New Roman"/>
              </a:rPr>
              <a:t> </a:t>
            </a:r>
            <a:r>
              <a:rPr sz="2000" spc="-5" dirty="0">
                <a:solidFill>
                  <a:srgbClr val="0000CC"/>
                </a:solidFill>
                <a:latin typeface="Times New Roman"/>
                <a:cs typeface="Times New Roman"/>
              </a:rPr>
              <a:t>osteitis</a:t>
            </a:r>
            <a:endParaRPr sz="2000">
              <a:latin typeface="Times New Roman"/>
              <a:cs typeface="Times New Roman"/>
            </a:endParaRPr>
          </a:p>
          <a:p>
            <a:pPr marL="349250" indent="-336550">
              <a:lnSpc>
                <a:spcPct val="100000"/>
              </a:lnSpc>
              <a:spcBef>
                <a:spcPts val="600"/>
              </a:spcBef>
              <a:buClr>
                <a:srgbClr val="F3A346"/>
              </a:buClr>
              <a:buSzPct val="85000"/>
              <a:buFont typeface="Wingdings"/>
              <a:buChar char=""/>
              <a:tabLst>
                <a:tab pos="349250" algn="l"/>
                <a:tab pos="349885" algn="l"/>
              </a:tabLst>
            </a:pPr>
            <a:r>
              <a:rPr sz="2000" spc="-5" dirty="0">
                <a:solidFill>
                  <a:srgbClr val="0000CC"/>
                </a:solidFill>
                <a:latin typeface="Times New Roman"/>
                <a:cs typeface="Times New Roman"/>
              </a:rPr>
              <a:t>alveolitis sicca</a:t>
            </a:r>
            <a:r>
              <a:rPr sz="2000" spc="-40" dirty="0">
                <a:solidFill>
                  <a:srgbClr val="0000CC"/>
                </a:solidFill>
                <a:latin typeface="Times New Roman"/>
                <a:cs typeface="Times New Roman"/>
              </a:rPr>
              <a:t> </a:t>
            </a:r>
            <a:r>
              <a:rPr sz="2000" dirty="0">
                <a:solidFill>
                  <a:srgbClr val="0000CC"/>
                </a:solidFill>
                <a:latin typeface="Times New Roman"/>
                <a:cs typeface="Times New Roman"/>
              </a:rPr>
              <a:t>dolorosa</a:t>
            </a:r>
            <a:endParaRPr sz="2000">
              <a:latin typeface="Times New Roman"/>
              <a:cs typeface="Times New Roman"/>
            </a:endParaRPr>
          </a:p>
          <a:p>
            <a:pPr marL="287020" indent="-274320">
              <a:lnSpc>
                <a:spcPct val="100000"/>
              </a:lnSpc>
              <a:spcBef>
                <a:spcPts val="600"/>
              </a:spcBef>
              <a:buClr>
                <a:srgbClr val="F3A346"/>
              </a:buClr>
              <a:buSzPct val="85000"/>
              <a:buFont typeface="Wingdings"/>
              <a:buChar char=""/>
              <a:tabLst>
                <a:tab pos="287020" algn="l"/>
              </a:tabLst>
            </a:pPr>
            <a:r>
              <a:rPr sz="2000" spc="-5" dirty="0">
                <a:solidFill>
                  <a:srgbClr val="0000CC"/>
                </a:solidFill>
                <a:latin typeface="Times New Roman"/>
                <a:cs typeface="Times New Roman"/>
              </a:rPr>
              <a:t>localized alveolar</a:t>
            </a:r>
            <a:r>
              <a:rPr sz="2000" spc="-45" dirty="0">
                <a:solidFill>
                  <a:srgbClr val="0000CC"/>
                </a:solidFill>
                <a:latin typeface="Times New Roman"/>
                <a:cs typeface="Times New Roman"/>
              </a:rPr>
              <a:t> </a:t>
            </a:r>
            <a:r>
              <a:rPr sz="2000" spc="-5" dirty="0">
                <a:solidFill>
                  <a:srgbClr val="0000CC"/>
                </a:solidFill>
                <a:latin typeface="Times New Roman"/>
                <a:cs typeface="Times New Roman"/>
              </a:rPr>
              <a:t>osteitis</a:t>
            </a:r>
            <a:endParaRPr sz="2000">
              <a:latin typeface="Times New Roman"/>
              <a:cs typeface="Times New Roman"/>
            </a:endParaRPr>
          </a:p>
          <a:p>
            <a:pPr marL="287020" indent="-274320">
              <a:lnSpc>
                <a:spcPct val="100000"/>
              </a:lnSpc>
              <a:spcBef>
                <a:spcPts val="600"/>
              </a:spcBef>
              <a:buClr>
                <a:srgbClr val="F3A346"/>
              </a:buClr>
              <a:buSzPct val="85000"/>
              <a:buFont typeface="Wingdings"/>
              <a:buChar char=""/>
              <a:tabLst>
                <a:tab pos="287020" algn="l"/>
              </a:tabLst>
            </a:pPr>
            <a:r>
              <a:rPr sz="2000" spc="-5" dirty="0">
                <a:solidFill>
                  <a:srgbClr val="0000CC"/>
                </a:solidFill>
                <a:latin typeface="Times New Roman"/>
                <a:cs typeface="Times New Roman"/>
              </a:rPr>
              <a:t>fibrinolytic</a:t>
            </a:r>
            <a:r>
              <a:rPr sz="2000" spc="-55" dirty="0">
                <a:solidFill>
                  <a:srgbClr val="0000CC"/>
                </a:solidFill>
                <a:latin typeface="Times New Roman"/>
                <a:cs typeface="Times New Roman"/>
              </a:rPr>
              <a:t> </a:t>
            </a:r>
            <a:r>
              <a:rPr sz="2000" spc="-5" dirty="0">
                <a:solidFill>
                  <a:srgbClr val="0000CC"/>
                </a:solidFill>
                <a:latin typeface="Times New Roman"/>
                <a:cs typeface="Times New Roman"/>
              </a:rPr>
              <a:t>alveolitis</a:t>
            </a:r>
            <a:endParaRPr sz="2000">
              <a:latin typeface="Times New Roman"/>
              <a:cs typeface="Times New Roman"/>
            </a:endParaRPr>
          </a:p>
          <a:p>
            <a:pPr marL="287020" indent="-274320">
              <a:lnSpc>
                <a:spcPct val="100000"/>
              </a:lnSpc>
              <a:spcBef>
                <a:spcPts val="600"/>
              </a:spcBef>
              <a:buClr>
                <a:srgbClr val="F3A346"/>
              </a:buClr>
              <a:buSzPct val="85000"/>
              <a:buFont typeface="Wingdings"/>
              <a:buChar char=""/>
              <a:tabLst>
                <a:tab pos="287020" algn="l"/>
              </a:tabLst>
            </a:pPr>
            <a:r>
              <a:rPr sz="2000" dirty="0">
                <a:solidFill>
                  <a:srgbClr val="0000CC"/>
                </a:solidFill>
                <a:latin typeface="Times New Roman"/>
                <a:cs typeface="Times New Roman"/>
              </a:rPr>
              <a:t>septic</a:t>
            </a:r>
            <a:r>
              <a:rPr sz="2000" spc="-45" dirty="0">
                <a:solidFill>
                  <a:srgbClr val="0000CC"/>
                </a:solidFill>
                <a:latin typeface="Times New Roman"/>
                <a:cs typeface="Times New Roman"/>
              </a:rPr>
              <a:t> </a:t>
            </a:r>
            <a:r>
              <a:rPr sz="2000" dirty="0">
                <a:solidFill>
                  <a:srgbClr val="0000CC"/>
                </a:solidFill>
                <a:latin typeface="Times New Roman"/>
                <a:cs typeface="Times New Roman"/>
              </a:rPr>
              <a:t>socket</a:t>
            </a:r>
            <a:endParaRPr sz="2000">
              <a:latin typeface="Times New Roman"/>
              <a:cs typeface="Times New Roman"/>
            </a:endParaRPr>
          </a:p>
          <a:p>
            <a:pPr marL="287020" indent="-274320">
              <a:lnSpc>
                <a:spcPct val="100000"/>
              </a:lnSpc>
              <a:spcBef>
                <a:spcPts val="600"/>
              </a:spcBef>
              <a:buClr>
                <a:srgbClr val="F3A346"/>
              </a:buClr>
              <a:buSzPct val="85000"/>
              <a:buFont typeface="Wingdings"/>
              <a:buChar char=""/>
              <a:tabLst>
                <a:tab pos="287020" algn="l"/>
              </a:tabLst>
            </a:pPr>
            <a:r>
              <a:rPr sz="2000" dirty="0">
                <a:solidFill>
                  <a:srgbClr val="0000CC"/>
                </a:solidFill>
                <a:latin typeface="Times New Roman"/>
                <a:cs typeface="Times New Roman"/>
              </a:rPr>
              <a:t>necrotic</a:t>
            </a:r>
            <a:r>
              <a:rPr sz="2000" spc="-55" dirty="0">
                <a:solidFill>
                  <a:srgbClr val="0000CC"/>
                </a:solidFill>
                <a:latin typeface="Times New Roman"/>
                <a:cs typeface="Times New Roman"/>
              </a:rPr>
              <a:t> </a:t>
            </a:r>
            <a:r>
              <a:rPr sz="2000" dirty="0">
                <a:solidFill>
                  <a:srgbClr val="0000CC"/>
                </a:solidFill>
                <a:latin typeface="Times New Roman"/>
                <a:cs typeface="Times New Roman"/>
              </a:rPr>
              <a:t>socket</a:t>
            </a:r>
            <a:endParaRPr sz="2000">
              <a:latin typeface="Times New Roman"/>
              <a:cs typeface="Times New Roman"/>
            </a:endParaRPr>
          </a:p>
          <a:p>
            <a:pPr marL="287020" indent="-274320">
              <a:lnSpc>
                <a:spcPct val="100000"/>
              </a:lnSpc>
              <a:spcBef>
                <a:spcPts val="600"/>
              </a:spcBef>
              <a:buClr>
                <a:srgbClr val="F3A346"/>
              </a:buClr>
              <a:buSzPct val="85000"/>
              <a:buFont typeface="Wingdings"/>
              <a:buChar char=""/>
              <a:tabLst>
                <a:tab pos="287020" algn="l"/>
              </a:tabLst>
            </a:pPr>
            <a:r>
              <a:rPr sz="2000" dirty="0">
                <a:solidFill>
                  <a:srgbClr val="0000CC"/>
                </a:solidFill>
                <a:latin typeface="Times New Roman"/>
                <a:cs typeface="Times New Roman"/>
              </a:rPr>
              <a:t>alveolalgia</a:t>
            </a:r>
            <a:endParaRPr sz="2000">
              <a:latin typeface="Times New Roman"/>
              <a:cs typeface="Times New Roman"/>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48130"/>
            <a:ext cx="7361555" cy="391287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Mostly 1-3 days after</a:t>
            </a:r>
            <a:r>
              <a:rPr sz="2000" spc="-90" dirty="0">
                <a:solidFill>
                  <a:srgbClr val="0000CC"/>
                </a:solidFill>
                <a:latin typeface="Times New Roman"/>
                <a:cs typeface="Times New Roman"/>
              </a:rPr>
              <a:t> </a:t>
            </a:r>
            <a:r>
              <a:rPr sz="2000" dirty="0">
                <a:solidFill>
                  <a:srgbClr val="0000CC"/>
                </a:solidFill>
                <a:latin typeface="Times New Roman"/>
                <a:cs typeface="Times New Roman"/>
              </a:rPr>
              <a:t>extraction</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Unlikely –before first operative</a:t>
            </a:r>
            <a:r>
              <a:rPr sz="2000" spc="-170" dirty="0">
                <a:solidFill>
                  <a:srgbClr val="0000CC"/>
                </a:solidFill>
                <a:latin typeface="Times New Roman"/>
                <a:cs typeface="Times New Roman"/>
              </a:rPr>
              <a:t> </a:t>
            </a:r>
            <a:r>
              <a:rPr sz="2000" dirty="0">
                <a:solidFill>
                  <a:srgbClr val="0000CC"/>
                </a:solidFill>
                <a:latin typeface="Times New Roman"/>
                <a:cs typeface="Times New Roman"/>
              </a:rPr>
              <a:t>day</a:t>
            </a:r>
            <a:endParaRPr sz="2000">
              <a:latin typeface="Times New Roman"/>
              <a:cs typeface="Times New Roman"/>
            </a:endParaRPr>
          </a:p>
          <a:p>
            <a:pPr marL="286385" marR="99695" indent="1565275">
              <a:lnSpc>
                <a:spcPct val="100000"/>
              </a:lnSpc>
              <a:spcBef>
                <a:spcPts val="600"/>
              </a:spcBef>
            </a:pPr>
            <a:r>
              <a:rPr sz="2000" dirty="0">
                <a:solidFill>
                  <a:srgbClr val="0000CC"/>
                </a:solidFill>
                <a:latin typeface="Times New Roman"/>
                <a:cs typeface="Times New Roman"/>
              </a:rPr>
              <a:t>Because the blood contains </a:t>
            </a:r>
            <a:r>
              <a:rPr sz="2000" spc="-5" dirty="0">
                <a:solidFill>
                  <a:srgbClr val="0000CC"/>
                </a:solidFill>
                <a:latin typeface="Times New Roman"/>
                <a:cs typeface="Times New Roman"/>
              </a:rPr>
              <a:t>anti-plasmin </a:t>
            </a:r>
            <a:r>
              <a:rPr sz="2000" dirty="0">
                <a:solidFill>
                  <a:srgbClr val="0000CC"/>
                </a:solidFill>
                <a:latin typeface="Times New Roman"/>
                <a:cs typeface="Times New Roman"/>
              </a:rPr>
              <a:t>that </a:t>
            </a:r>
            <a:r>
              <a:rPr sz="2000" spc="-5" dirty="0">
                <a:solidFill>
                  <a:srgbClr val="0000CC"/>
                </a:solidFill>
                <a:latin typeface="Times New Roman"/>
                <a:cs typeface="Times New Roman"/>
              </a:rPr>
              <a:t>must</a:t>
            </a:r>
            <a:r>
              <a:rPr sz="2000" spc="-140" dirty="0">
                <a:solidFill>
                  <a:srgbClr val="0000CC"/>
                </a:solidFill>
                <a:latin typeface="Times New Roman"/>
                <a:cs typeface="Times New Roman"/>
              </a:rPr>
              <a:t> </a:t>
            </a:r>
            <a:r>
              <a:rPr sz="2000" dirty="0">
                <a:solidFill>
                  <a:srgbClr val="0000CC"/>
                </a:solidFill>
                <a:latin typeface="Times New Roman"/>
                <a:cs typeface="Times New Roman"/>
              </a:rPr>
              <a:t>be  </a:t>
            </a:r>
            <a:r>
              <a:rPr sz="2000" spc="-5" dirty="0">
                <a:solidFill>
                  <a:srgbClr val="0000CC"/>
                </a:solidFill>
                <a:latin typeface="Times New Roman"/>
                <a:cs typeface="Times New Roman"/>
              </a:rPr>
              <a:t>consumed </a:t>
            </a:r>
            <a:r>
              <a:rPr sz="2000" dirty="0">
                <a:solidFill>
                  <a:srgbClr val="0000CC"/>
                </a:solidFill>
                <a:latin typeface="Times New Roman"/>
                <a:cs typeface="Times New Roman"/>
              </a:rPr>
              <a:t>before </a:t>
            </a:r>
            <a:r>
              <a:rPr sz="2000" spc="-5" dirty="0">
                <a:solidFill>
                  <a:srgbClr val="0000CC"/>
                </a:solidFill>
                <a:latin typeface="Times New Roman"/>
                <a:cs typeface="Times New Roman"/>
              </a:rPr>
              <a:t>clot </a:t>
            </a:r>
            <a:r>
              <a:rPr sz="2000" dirty="0">
                <a:solidFill>
                  <a:srgbClr val="0000CC"/>
                </a:solidFill>
                <a:latin typeface="Times New Roman"/>
                <a:cs typeface="Times New Roman"/>
              </a:rPr>
              <a:t>disintegration can </a:t>
            </a:r>
            <a:r>
              <a:rPr sz="2000" spc="-5" dirty="0">
                <a:solidFill>
                  <a:srgbClr val="0000CC"/>
                </a:solidFill>
                <a:latin typeface="Times New Roman"/>
                <a:cs typeface="Times New Roman"/>
              </a:rPr>
              <a:t>take</a:t>
            </a:r>
            <a:r>
              <a:rPr sz="2000" spc="-125" dirty="0">
                <a:solidFill>
                  <a:srgbClr val="0000CC"/>
                </a:solidFill>
                <a:latin typeface="Times New Roman"/>
                <a:cs typeface="Times New Roman"/>
              </a:rPr>
              <a:t> </a:t>
            </a:r>
            <a:r>
              <a:rPr sz="2000" spc="-5" dirty="0">
                <a:solidFill>
                  <a:srgbClr val="0000CC"/>
                </a:solidFill>
                <a:latin typeface="Times New Roman"/>
                <a:cs typeface="Times New Roman"/>
              </a:rPr>
              <a:t>place.</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duration of AO varies depending</a:t>
            </a:r>
            <a:r>
              <a:rPr sz="2000" spc="-365" dirty="0">
                <a:solidFill>
                  <a:srgbClr val="0000CC"/>
                </a:solidFill>
                <a:latin typeface="Times New Roman"/>
                <a:cs typeface="Times New Roman"/>
              </a:rPr>
              <a:t> </a:t>
            </a:r>
            <a:r>
              <a:rPr sz="2000" dirty="0">
                <a:solidFill>
                  <a:srgbClr val="0000CC"/>
                </a:solidFill>
                <a:latin typeface="Times New Roman"/>
                <a:cs typeface="Times New Roman"/>
              </a:rPr>
              <a:t>on the severity of disease ,but it</a:t>
            </a:r>
            <a:endParaRPr sz="2000">
              <a:latin typeface="Times New Roman"/>
              <a:cs typeface="Times New Roman"/>
            </a:endParaRPr>
          </a:p>
          <a:p>
            <a:pPr marL="286385">
              <a:lnSpc>
                <a:spcPct val="100000"/>
              </a:lnSpc>
            </a:pPr>
            <a:r>
              <a:rPr sz="2000" dirty="0">
                <a:solidFill>
                  <a:srgbClr val="0000CC"/>
                </a:solidFill>
                <a:latin typeface="Times New Roman"/>
                <a:cs typeface="Times New Roman"/>
              </a:rPr>
              <a:t>usually ranges from </a:t>
            </a:r>
            <a:r>
              <a:rPr sz="2000" spc="5" dirty="0">
                <a:solidFill>
                  <a:srgbClr val="0000CC"/>
                </a:solidFill>
                <a:latin typeface="Times New Roman"/>
                <a:cs typeface="Times New Roman"/>
              </a:rPr>
              <a:t>5-10</a:t>
            </a:r>
            <a:r>
              <a:rPr sz="2000" spc="-145" dirty="0">
                <a:solidFill>
                  <a:srgbClr val="0000CC"/>
                </a:solidFill>
                <a:latin typeface="Times New Roman"/>
                <a:cs typeface="Times New Roman"/>
              </a:rPr>
              <a:t> </a:t>
            </a:r>
            <a:r>
              <a:rPr sz="2000" dirty="0">
                <a:solidFill>
                  <a:srgbClr val="0000CC"/>
                </a:solidFill>
                <a:latin typeface="Times New Roman"/>
                <a:cs typeface="Times New Roman"/>
              </a:rPr>
              <a:t>days</a:t>
            </a:r>
            <a:endParaRPr sz="2000">
              <a:latin typeface="Times New Roman"/>
              <a:cs typeface="Times New Roman"/>
            </a:endParaRPr>
          </a:p>
          <a:p>
            <a:pPr>
              <a:lnSpc>
                <a:spcPct val="100000"/>
              </a:lnSpc>
              <a:spcBef>
                <a:spcPts val="30"/>
              </a:spcBef>
            </a:pPr>
            <a:endParaRPr sz="3100">
              <a:latin typeface="Times New Roman"/>
              <a:cs typeface="Times New Roman"/>
            </a:endParaRPr>
          </a:p>
          <a:p>
            <a:pPr marL="287020" marR="47625"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incidence of </a:t>
            </a:r>
            <a:r>
              <a:rPr sz="2000" spc="-5" dirty="0">
                <a:solidFill>
                  <a:srgbClr val="0000CC"/>
                </a:solidFill>
                <a:latin typeface="Times New Roman"/>
                <a:cs typeface="Times New Roman"/>
              </a:rPr>
              <a:t>alveolitis </a:t>
            </a:r>
            <a:r>
              <a:rPr sz="2000" dirty="0">
                <a:solidFill>
                  <a:srgbClr val="0000CC"/>
                </a:solidFill>
                <a:latin typeface="Times New Roman"/>
                <a:cs typeface="Times New Roman"/>
              </a:rPr>
              <a:t>was 2.7 </a:t>
            </a:r>
            <a:r>
              <a:rPr sz="2000" spc="-10" dirty="0">
                <a:solidFill>
                  <a:srgbClr val="0000CC"/>
                </a:solidFill>
                <a:latin typeface="Times New Roman"/>
                <a:cs typeface="Times New Roman"/>
              </a:rPr>
              <a:t>times </a:t>
            </a:r>
            <a:r>
              <a:rPr sz="2000" dirty="0">
                <a:solidFill>
                  <a:srgbClr val="0000CC"/>
                </a:solidFill>
                <a:latin typeface="Times New Roman"/>
                <a:cs typeface="Times New Roman"/>
              </a:rPr>
              <a:t>greater </a:t>
            </a:r>
            <a:r>
              <a:rPr sz="2000" spc="-5" dirty="0">
                <a:solidFill>
                  <a:srgbClr val="0000CC"/>
                </a:solidFill>
                <a:latin typeface="Times New Roman"/>
                <a:cs typeface="Times New Roman"/>
              </a:rPr>
              <a:t>among females</a:t>
            </a:r>
            <a:r>
              <a:rPr sz="2000" spc="-80" dirty="0">
                <a:solidFill>
                  <a:srgbClr val="0000CC"/>
                </a:solidFill>
                <a:latin typeface="Times New Roman"/>
                <a:cs typeface="Times New Roman"/>
              </a:rPr>
              <a:t> </a:t>
            </a:r>
            <a:r>
              <a:rPr sz="2000" dirty="0">
                <a:solidFill>
                  <a:srgbClr val="0000CC"/>
                </a:solidFill>
                <a:latin typeface="Times New Roman"/>
                <a:cs typeface="Times New Roman"/>
              </a:rPr>
              <a:t>than  </a:t>
            </a:r>
            <a:r>
              <a:rPr sz="2000" spc="-5" dirty="0">
                <a:solidFill>
                  <a:srgbClr val="0000CC"/>
                </a:solidFill>
                <a:latin typeface="Times New Roman"/>
                <a:cs typeface="Times New Roman"/>
              </a:rPr>
              <a:t>among</a:t>
            </a:r>
            <a:r>
              <a:rPr sz="2000" spc="-20" dirty="0">
                <a:solidFill>
                  <a:srgbClr val="0000CC"/>
                </a:solidFill>
                <a:latin typeface="Times New Roman"/>
                <a:cs typeface="Times New Roman"/>
              </a:rPr>
              <a:t> </a:t>
            </a:r>
            <a:r>
              <a:rPr sz="2000" spc="-10" dirty="0">
                <a:solidFill>
                  <a:srgbClr val="0000CC"/>
                </a:solidFill>
                <a:latin typeface="Times New Roman"/>
                <a:cs typeface="Times New Roman"/>
              </a:rPr>
              <a:t>males</a:t>
            </a:r>
            <a:endParaRPr sz="2000">
              <a:latin typeface="Times New Roman"/>
              <a:cs typeface="Times New Roman"/>
            </a:endParaRPr>
          </a:p>
        </p:txBody>
      </p:sp>
      <p:sp>
        <p:nvSpPr>
          <p:cNvPr id="3" name="object 3"/>
          <p:cNvSpPr/>
          <p:nvPr/>
        </p:nvSpPr>
        <p:spPr>
          <a:xfrm>
            <a:off x="2696591" y="801877"/>
            <a:ext cx="4383278" cy="2849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36876" y="563880"/>
            <a:ext cx="4882896"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140" y="1852930"/>
            <a:ext cx="7787005" cy="3684904"/>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denuded </a:t>
            </a:r>
            <a:r>
              <a:rPr sz="2000" spc="-5" dirty="0">
                <a:solidFill>
                  <a:srgbClr val="0000CC"/>
                </a:solidFill>
                <a:latin typeface="Times New Roman"/>
                <a:cs typeface="Times New Roman"/>
              </a:rPr>
              <a:t>alveolar </a:t>
            </a:r>
            <a:r>
              <a:rPr sz="2000" dirty="0">
                <a:solidFill>
                  <a:srgbClr val="0000CC"/>
                </a:solidFill>
                <a:latin typeface="Times New Roman"/>
                <a:cs typeface="Times New Roman"/>
              </a:rPr>
              <a:t>bone </a:t>
            </a:r>
            <a:r>
              <a:rPr sz="2000" spc="-15" dirty="0">
                <a:solidFill>
                  <a:srgbClr val="0000CC"/>
                </a:solidFill>
                <a:latin typeface="Times New Roman"/>
                <a:cs typeface="Times New Roman"/>
              </a:rPr>
              <a:t>ma </a:t>
            </a:r>
            <a:r>
              <a:rPr sz="2000" dirty="0">
                <a:solidFill>
                  <a:srgbClr val="0000CC"/>
                </a:solidFill>
                <a:latin typeface="Times New Roman"/>
                <a:cs typeface="Times New Roman"/>
              </a:rPr>
              <a:t>be painful and</a:t>
            </a:r>
            <a:r>
              <a:rPr sz="2000" spc="-120" dirty="0">
                <a:solidFill>
                  <a:srgbClr val="0000CC"/>
                </a:solidFill>
                <a:latin typeface="Times New Roman"/>
                <a:cs typeface="Times New Roman"/>
              </a:rPr>
              <a:t> </a:t>
            </a:r>
            <a:r>
              <a:rPr sz="2000" dirty="0">
                <a:solidFill>
                  <a:srgbClr val="0000CC"/>
                </a:solidFill>
                <a:latin typeface="Times New Roman"/>
                <a:cs typeface="Times New Roman"/>
              </a:rPr>
              <a:t>tender</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080" indent="-274320">
              <a:lnSpc>
                <a:spcPct val="100000"/>
              </a:lnSpc>
              <a:buClr>
                <a:srgbClr val="F3A346"/>
              </a:buClr>
              <a:buSzPct val="85000"/>
              <a:buFont typeface="Arial"/>
              <a:buChar char=""/>
              <a:tabLst>
                <a:tab pos="413384" algn="l"/>
                <a:tab pos="414020" algn="l"/>
              </a:tabLst>
            </a:pPr>
            <a:r>
              <a:rPr sz="2000" spc="-5" dirty="0">
                <a:solidFill>
                  <a:srgbClr val="0000CC"/>
                </a:solidFill>
                <a:latin typeface="Times New Roman"/>
                <a:cs typeface="Times New Roman"/>
              </a:rPr>
              <a:t>Some </a:t>
            </a:r>
            <a:r>
              <a:rPr sz="2000" dirty="0">
                <a:solidFill>
                  <a:srgbClr val="0000CC"/>
                </a:solidFill>
                <a:latin typeface="Times New Roman"/>
                <a:cs typeface="Times New Roman"/>
              </a:rPr>
              <a:t>patients </a:t>
            </a:r>
            <a:r>
              <a:rPr sz="2000" spc="-10" dirty="0">
                <a:solidFill>
                  <a:srgbClr val="0000CC"/>
                </a:solidFill>
                <a:latin typeface="Times New Roman"/>
                <a:cs typeface="Times New Roman"/>
              </a:rPr>
              <a:t>may </a:t>
            </a:r>
            <a:r>
              <a:rPr sz="2000" spc="-5" dirty="0">
                <a:solidFill>
                  <a:srgbClr val="0000CC"/>
                </a:solidFill>
                <a:latin typeface="Times New Roman"/>
                <a:cs typeface="Times New Roman"/>
              </a:rPr>
              <a:t>also complain </a:t>
            </a:r>
            <a:r>
              <a:rPr sz="2000" dirty="0">
                <a:solidFill>
                  <a:srgbClr val="0000CC"/>
                </a:solidFill>
                <a:latin typeface="Times New Roman"/>
                <a:cs typeface="Times New Roman"/>
              </a:rPr>
              <a:t>of intense continuous pain </a:t>
            </a:r>
            <a:r>
              <a:rPr sz="2000" spc="-5" dirty="0">
                <a:solidFill>
                  <a:srgbClr val="0000CC"/>
                </a:solidFill>
                <a:latin typeface="Times New Roman"/>
                <a:cs typeface="Times New Roman"/>
              </a:rPr>
              <a:t>radiating</a:t>
            </a:r>
            <a:r>
              <a:rPr sz="2000" spc="-110" dirty="0">
                <a:solidFill>
                  <a:srgbClr val="0000CC"/>
                </a:solidFill>
                <a:latin typeface="Times New Roman"/>
                <a:cs typeface="Times New Roman"/>
              </a:rPr>
              <a:t> </a:t>
            </a:r>
            <a:r>
              <a:rPr sz="2000" dirty="0">
                <a:solidFill>
                  <a:srgbClr val="0000CC"/>
                </a:solidFill>
                <a:latin typeface="Times New Roman"/>
                <a:cs typeface="Times New Roman"/>
              </a:rPr>
              <a:t>to  the </a:t>
            </a:r>
            <a:r>
              <a:rPr sz="2000" spc="-5" dirty="0">
                <a:solidFill>
                  <a:srgbClr val="0000CC"/>
                </a:solidFill>
                <a:latin typeface="Times New Roman"/>
                <a:cs typeface="Times New Roman"/>
              </a:rPr>
              <a:t>ipsilateral </a:t>
            </a:r>
            <a:r>
              <a:rPr sz="2000" spc="-20" dirty="0">
                <a:solidFill>
                  <a:srgbClr val="0000CC"/>
                </a:solidFill>
                <a:latin typeface="Times New Roman"/>
                <a:cs typeface="Times New Roman"/>
              </a:rPr>
              <a:t>ear, </a:t>
            </a:r>
            <a:r>
              <a:rPr sz="2000" spc="-5" dirty="0">
                <a:solidFill>
                  <a:srgbClr val="0000CC"/>
                </a:solidFill>
                <a:latin typeface="Times New Roman"/>
                <a:cs typeface="Times New Roman"/>
              </a:rPr>
              <a:t>temporal </a:t>
            </a:r>
            <a:r>
              <a:rPr sz="2000" dirty="0">
                <a:solidFill>
                  <a:srgbClr val="0000CC"/>
                </a:solidFill>
                <a:latin typeface="Times New Roman"/>
                <a:cs typeface="Times New Roman"/>
              </a:rPr>
              <a:t>region or the</a:t>
            </a:r>
            <a:r>
              <a:rPr sz="2000" spc="-130" dirty="0">
                <a:solidFill>
                  <a:srgbClr val="0000CC"/>
                </a:solidFill>
                <a:latin typeface="Times New Roman"/>
                <a:cs typeface="Times New Roman"/>
              </a:rPr>
              <a:t> </a:t>
            </a:r>
            <a:r>
              <a:rPr sz="2000" spc="-5" dirty="0">
                <a:solidFill>
                  <a:srgbClr val="0000CC"/>
                </a:solidFill>
                <a:latin typeface="Times New Roman"/>
                <a:cs typeface="Times New Roman"/>
              </a:rPr>
              <a:t>eye</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Regional</a:t>
            </a:r>
            <a:r>
              <a:rPr sz="2000" spc="-30" dirty="0">
                <a:solidFill>
                  <a:srgbClr val="0000CC"/>
                </a:solidFill>
                <a:latin typeface="Times New Roman"/>
                <a:cs typeface="Times New Roman"/>
              </a:rPr>
              <a:t> </a:t>
            </a:r>
            <a:r>
              <a:rPr sz="2000" spc="-5" dirty="0">
                <a:solidFill>
                  <a:srgbClr val="0000CC"/>
                </a:solidFill>
                <a:latin typeface="Times New Roman"/>
                <a:cs typeface="Times New Roman"/>
              </a:rPr>
              <a:t>lymphadenopathy(occasionally)</a:t>
            </a:r>
            <a:endParaRPr sz="2000">
              <a:latin typeface="Times New Roman"/>
              <a:cs typeface="Times New Roman"/>
            </a:endParaRPr>
          </a:p>
          <a:p>
            <a:pPr>
              <a:lnSpc>
                <a:spcPct val="100000"/>
              </a:lnSpc>
              <a:spcBef>
                <a:spcPts val="30"/>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Unpleasant</a:t>
            </a:r>
            <a:r>
              <a:rPr sz="2000" spc="-50" dirty="0">
                <a:solidFill>
                  <a:srgbClr val="0000CC"/>
                </a:solidFill>
                <a:latin typeface="Times New Roman"/>
                <a:cs typeface="Times New Roman"/>
              </a:rPr>
              <a:t> </a:t>
            </a:r>
            <a:r>
              <a:rPr sz="2000" spc="-5" dirty="0">
                <a:solidFill>
                  <a:srgbClr val="0000CC"/>
                </a:solidFill>
                <a:latin typeface="Times New Roman"/>
                <a:cs typeface="Times New Roman"/>
              </a:rPr>
              <a:t>taste(occasionally)</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indent="-274320">
              <a:lnSpc>
                <a:spcPct val="100000"/>
              </a:lnSpc>
              <a:buClr>
                <a:srgbClr val="F3A346"/>
              </a:buClr>
              <a:buSzPct val="85000"/>
              <a:buFont typeface="Wingdings"/>
              <a:buChar char=""/>
              <a:tabLst>
                <a:tab pos="286385" algn="l"/>
                <a:tab pos="287020" algn="l"/>
              </a:tabLst>
            </a:pPr>
            <a:r>
              <a:rPr sz="2000" spc="-15" dirty="0">
                <a:solidFill>
                  <a:srgbClr val="0000CC"/>
                </a:solidFill>
                <a:latin typeface="Times New Roman"/>
                <a:cs typeface="Times New Roman"/>
              </a:rPr>
              <a:t>Trismus</a:t>
            </a:r>
            <a:endParaRPr sz="2000">
              <a:latin typeface="Times New Roman"/>
              <a:cs typeface="Times New Roman"/>
            </a:endParaRPr>
          </a:p>
        </p:txBody>
      </p:sp>
      <p:sp>
        <p:nvSpPr>
          <p:cNvPr id="3" name="object 3"/>
          <p:cNvSpPr/>
          <p:nvPr/>
        </p:nvSpPr>
        <p:spPr>
          <a:xfrm>
            <a:off x="2549398" y="801751"/>
            <a:ext cx="4375404" cy="2851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4476" y="563880"/>
            <a:ext cx="4887468"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557841"/>
            <a:ext cx="7644765" cy="6259830"/>
          </a:xfrm>
          <a:prstGeom prst="rect">
            <a:avLst/>
          </a:prstGeom>
        </p:spPr>
        <p:txBody>
          <a:bodyPr vert="horz" wrap="square" lIns="0" tIns="58419" rIns="0" bIns="0" rtlCol="0">
            <a:spAutoFit/>
          </a:bodyPr>
          <a:lstStyle/>
          <a:p>
            <a:pPr marL="12700">
              <a:lnSpc>
                <a:spcPct val="100000"/>
              </a:lnSpc>
              <a:spcBef>
                <a:spcPts val="459"/>
              </a:spcBef>
              <a:tabLst>
                <a:tab pos="286385" algn="l"/>
              </a:tabLst>
            </a:pPr>
            <a:r>
              <a:rPr sz="1700" spc="-440" dirty="0">
                <a:solidFill>
                  <a:srgbClr val="F3A346"/>
                </a:solidFill>
                <a:latin typeface="Arial"/>
                <a:cs typeface="Arial"/>
              </a:rPr>
              <a:t>	</a:t>
            </a:r>
            <a:r>
              <a:rPr sz="2000" spc="-5" dirty="0">
                <a:solidFill>
                  <a:srgbClr val="0000CC"/>
                </a:solidFill>
                <a:latin typeface="Times New Roman"/>
                <a:cs typeface="Times New Roman"/>
              </a:rPr>
              <a:t>Multifactorial </a:t>
            </a:r>
            <a:r>
              <a:rPr sz="2000" dirty="0">
                <a:solidFill>
                  <a:srgbClr val="0000CC"/>
                </a:solidFill>
                <a:latin typeface="Times New Roman"/>
                <a:cs typeface="Times New Roman"/>
              </a:rPr>
              <a:t>in</a:t>
            </a:r>
            <a:r>
              <a:rPr sz="2000" spc="-100" dirty="0">
                <a:solidFill>
                  <a:srgbClr val="0000CC"/>
                </a:solidFill>
                <a:latin typeface="Times New Roman"/>
                <a:cs typeface="Times New Roman"/>
              </a:rPr>
              <a:t> </a:t>
            </a:r>
            <a:r>
              <a:rPr sz="2000" dirty="0">
                <a:solidFill>
                  <a:srgbClr val="0000CC"/>
                </a:solidFill>
                <a:latin typeface="Times New Roman"/>
                <a:cs typeface="Times New Roman"/>
              </a:rPr>
              <a:t>origin</a:t>
            </a:r>
            <a:endParaRPr sz="2000">
              <a:latin typeface="Times New Roman"/>
              <a:cs typeface="Times New Roman"/>
            </a:endParaRPr>
          </a:p>
          <a:p>
            <a:pPr marL="12700">
              <a:lnSpc>
                <a:spcPct val="100000"/>
              </a:lnSpc>
              <a:spcBef>
                <a:spcPts val="360"/>
              </a:spcBef>
            </a:pPr>
            <a:r>
              <a:rPr sz="2000" dirty="0">
                <a:solidFill>
                  <a:srgbClr val="0000CC"/>
                </a:solidFill>
                <a:latin typeface="Times New Roman"/>
                <a:cs typeface="Times New Roman"/>
              </a:rPr>
              <a:t>Suggested factors</a:t>
            </a:r>
            <a:r>
              <a:rPr sz="2000" spc="-150" dirty="0">
                <a:solidFill>
                  <a:srgbClr val="0000CC"/>
                </a:solidFill>
                <a:latin typeface="Times New Roman"/>
                <a:cs typeface="Times New Roman"/>
              </a:rPr>
              <a:t> </a:t>
            </a:r>
            <a:r>
              <a:rPr sz="2000" dirty="0">
                <a:solidFill>
                  <a:srgbClr val="0000CC"/>
                </a:solidFill>
                <a:latin typeface="Times New Roman"/>
                <a:cs typeface="Times New Roman"/>
              </a:rPr>
              <a:t>include</a:t>
            </a:r>
            <a:endParaRPr sz="2000">
              <a:latin typeface="Times New Roman"/>
              <a:cs typeface="Times New Roman"/>
            </a:endParaRPr>
          </a:p>
          <a:p>
            <a:pPr marL="74930">
              <a:lnSpc>
                <a:spcPct val="100000"/>
              </a:lnSpc>
              <a:spcBef>
                <a:spcPts val="360"/>
              </a:spcBef>
            </a:pPr>
            <a:r>
              <a:rPr sz="2000" dirty="0">
                <a:solidFill>
                  <a:srgbClr val="0000CC"/>
                </a:solidFill>
                <a:latin typeface="Times New Roman"/>
                <a:cs typeface="Times New Roman"/>
              </a:rPr>
              <a:t>-Oral </a:t>
            </a:r>
            <a:r>
              <a:rPr sz="2000" spc="-10" dirty="0">
                <a:solidFill>
                  <a:srgbClr val="0000CC"/>
                </a:solidFill>
                <a:latin typeface="Times New Roman"/>
                <a:cs typeface="Times New Roman"/>
              </a:rPr>
              <a:t>micro organisms(</a:t>
            </a:r>
            <a:r>
              <a:rPr sz="2000" spc="-10" dirty="0">
                <a:solidFill>
                  <a:srgbClr val="FFFF00"/>
                </a:solidFill>
                <a:latin typeface="Times New Roman"/>
                <a:cs typeface="Times New Roman"/>
              </a:rPr>
              <a:t>Trepanoma</a:t>
            </a:r>
            <a:r>
              <a:rPr sz="2000" spc="-55" dirty="0">
                <a:solidFill>
                  <a:srgbClr val="FFFF00"/>
                </a:solidFill>
                <a:latin typeface="Times New Roman"/>
                <a:cs typeface="Times New Roman"/>
              </a:rPr>
              <a:t> </a:t>
            </a:r>
            <a:r>
              <a:rPr sz="2000" dirty="0">
                <a:solidFill>
                  <a:srgbClr val="FFFF00"/>
                </a:solidFill>
                <a:latin typeface="Times New Roman"/>
                <a:cs typeface="Times New Roman"/>
              </a:rPr>
              <a:t>denticola</a:t>
            </a:r>
            <a:r>
              <a:rPr sz="2000" dirty="0">
                <a:solidFill>
                  <a:srgbClr val="0000CC"/>
                </a:solidFill>
                <a:latin typeface="Times New Roman"/>
                <a:cs typeface="Times New Roman"/>
              </a:rPr>
              <a:t>)</a:t>
            </a:r>
            <a:endParaRPr sz="2000">
              <a:latin typeface="Times New Roman"/>
              <a:cs typeface="Times New Roman"/>
            </a:endParaRPr>
          </a:p>
          <a:p>
            <a:pPr>
              <a:lnSpc>
                <a:spcPct val="100000"/>
              </a:lnSpc>
              <a:spcBef>
                <a:spcPts val="15"/>
              </a:spcBef>
            </a:pPr>
            <a:endParaRPr sz="2700">
              <a:latin typeface="Times New Roman"/>
              <a:cs typeface="Times New Roman"/>
            </a:endParaRPr>
          </a:p>
          <a:p>
            <a:pPr marL="74930">
              <a:lnSpc>
                <a:spcPct val="100000"/>
              </a:lnSpc>
            </a:pPr>
            <a:r>
              <a:rPr sz="2000" spc="-5" dirty="0">
                <a:solidFill>
                  <a:srgbClr val="0000CC"/>
                </a:solidFill>
                <a:latin typeface="Times New Roman"/>
                <a:cs typeface="Times New Roman"/>
              </a:rPr>
              <a:t>-Difficulty </a:t>
            </a:r>
            <a:r>
              <a:rPr sz="2000" dirty="0">
                <a:solidFill>
                  <a:srgbClr val="0000CC"/>
                </a:solidFill>
                <a:latin typeface="Times New Roman"/>
                <a:cs typeface="Times New Roman"/>
              </a:rPr>
              <a:t>and </a:t>
            </a:r>
            <a:r>
              <a:rPr sz="2000" spc="-5" dirty="0">
                <a:solidFill>
                  <a:srgbClr val="0000CC"/>
                </a:solidFill>
                <a:latin typeface="Times New Roman"/>
                <a:cs typeface="Times New Roman"/>
              </a:rPr>
              <a:t>trauma </a:t>
            </a:r>
            <a:r>
              <a:rPr sz="2000" dirty="0">
                <a:solidFill>
                  <a:srgbClr val="0000CC"/>
                </a:solidFill>
                <a:latin typeface="Times New Roman"/>
                <a:cs typeface="Times New Roman"/>
              </a:rPr>
              <a:t>during</a:t>
            </a:r>
            <a:r>
              <a:rPr sz="2000" spc="-105" dirty="0">
                <a:solidFill>
                  <a:srgbClr val="0000CC"/>
                </a:solidFill>
                <a:latin typeface="Times New Roman"/>
                <a:cs typeface="Times New Roman"/>
              </a:rPr>
              <a:t> </a:t>
            </a:r>
            <a:r>
              <a:rPr sz="2000" spc="-5" dirty="0">
                <a:solidFill>
                  <a:srgbClr val="0000CC"/>
                </a:solidFill>
                <a:latin typeface="Times New Roman"/>
                <a:cs typeface="Times New Roman"/>
              </a:rPr>
              <a:t>surgery</a:t>
            </a:r>
            <a:endParaRPr sz="2000">
              <a:latin typeface="Times New Roman"/>
              <a:cs typeface="Times New Roman"/>
            </a:endParaRPr>
          </a:p>
          <a:p>
            <a:pPr>
              <a:lnSpc>
                <a:spcPct val="100000"/>
              </a:lnSpc>
              <a:spcBef>
                <a:spcPts val="20"/>
              </a:spcBef>
            </a:pPr>
            <a:endParaRPr sz="2700">
              <a:latin typeface="Times New Roman"/>
              <a:cs typeface="Times New Roman"/>
            </a:endParaRPr>
          </a:p>
          <a:p>
            <a:pPr marL="74930">
              <a:lnSpc>
                <a:spcPct val="100000"/>
              </a:lnSpc>
            </a:pPr>
            <a:r>
              <a:rPr sz="2000" dirty="0">
                <a:solidFill>
                  <a:srgbClr val="0000CC"/>
                </a:solidFill>
                <a:latin typeface="Times New Roman"/>
                <a:cs typeface="Times New Roman"/>
              </a:rPr>
              <a:t>-Roots or bone fragments </a:t>
            </a:r>
            <a:r>
              <a:rPr sz="2000" spc="-5" dirty="0">
                <a:solidFill>
                  <a:srgbClr val="0000CC"/>
                </a:solidFill>
                <a:latin typeface="Times New Roman"/>
                <a:cs typeface="Times New Roman"/>
              </a:rPr>
              <a:t>remaining </a:t>
            </a:r>
            <a:r>
              <a:rPr sz="2000" dirty="0">
                <a:solidFill>
                  <a:srgbClr val="0000CC"/>
                </a:solidFill>
                <a:latin typeface="Times New Roman"/>
                <a:cs typeface="Times New Roman"/>
              </a:rPr>
              <a:t>in the</a:t>
            </a:r>
            <a:r>
              <a:rPr sz="2000" spc="-155" dirty="0">
                <a:solidFill>
                  <a:srgbClr val="0000CC"/>
                </a:solidFill>
                <a:latin typeface="Times New Roman"/>
                <a:cs typeface="Times New Roman"/>
              </a:rPr>
              <a:t> </a:t>
            </a:r>
            <a:r>
              <a:rPr sz="2000" spc="5" dirty="0">
                <a:solidFill>
                  <a:srgbClr val="0000CC"/>
                </a:solidFill>
                <a:latin typeface="Times New Roman"/>
                <a:cs typeface="Times New Roman"/>
              </a:rPr>
              <a:t>wound</a:t>
            </a:r>
            <a:endParaRPr sz="2000">
              <a:latin typeface="Times New Roman"/>
              <a:cs typeface="Times New Roman"/>
            </a:endParaRPr>
          </a:p>
          <a:p>
            <a:pPr>
              <a:lnSpc>
                <a:spcPct val="100000"/>
              </a:lnSpc>
              <a:spcBef>
                <a:spcPts val="15"/>
              </a:spcBef>
            </a:pPr>
            <a:endParaRPr sz="2700">
              <a:latin typeface="Times New Roman"/>
              <a:cs typeface="Times New Roman"/>
            </a:endParaRPr>
          </a:p>
          <a:p>
            <a:pPr marL="74930">
              <a:lnSpc>
                <a:spcPct val="100000"/>
              </a:lnSpc>
            </a:pPr>
            <a:r>
              <a:rPr sz="2000" dirty="0">
                <a:solidFill>
                  <a:srgbClr val="0000CC"/>
                </a:solidFill>
                <a:latin typeface="Times New Roman"/>
                <a:cs typeface="Times New Roman"/>
              </a:rPr>
              <a:t>-Excessive irrigation or curettage of the alveolous after</a:t>
            </a:r>
            <a:r>
              <a:rPr sz="2000" spc="-220" dirty="0">
                <a:solidFill>
                  <a:srgbClr val="0000CC"/>
                </a:solidFill>
                <a:latin typeface="Times New Roman"/>
                <a:cs typeface="Times New Roman"/>
              </a:rPr>
              <a:t> </a:t>
            </a:r>
            <a:r>
              <a:rPr sz="2000" dirty="0">
                <a:solidFill>
                  <a:srgbClr val="0000CC"/>
                </a:solidFill>
                <a:latin typeface="Times New Roman"/>
                <a:cs typeface="Times New Roman"/>
              </a:rPr>
              <a:t>extraction</a:t>
            </a:r>
            <a:endParaRPr sz="2000">
              <a:latin typeface="Times New Roman"/>
              <a:cs typeface="Times New Roman"/>
            </a:endParaRPr>
          </a:p>
          <a:p>
            <a:pPr>
              <a:lnSpc>
                <a:spcPct val="100000"/>
              </a:lnSpc>
              <a:spcBef>
                <a:spcPts val="15"/>
              </a:spcBef>
            </a:pPr>
            <a:endParaRPr sz="2700">
              <a:latin typeface="Times New Roman"/>
              <a:cs typeface="Times New Roman"/>
            </a:endParaRPr>
          </a:p>
          <a:p>
            <a:pPr marL="74930">
              <a:lnSpc>
                <a:spcPct val="100000"/>
              </a:lnSpc>
            </a:pPr>
            <a:r>
              <a:rPr sz="2000" dirty="0">
                <a:solidFill>
                  <a:srgbClr val="0000CC"/>
                </a:solidFill>
                <a:latin typeface="Times New Roman"/>
                <a:cs typeface="Times New Roman"/>
              </a:rPr>
              <a:t>-Physical dislodgement of the</a:t>
            </a:r>
            <a:r>
              <a:rPr sz="2000" spc="-105" dirty="0">
                <a:solidFill>
                  <a:srgbClr val="0000CC"/>
                </a:solidFill>
                <a:latin typeface="Times New Roman"/>
                <a:cs typeface="Times New Roman"/>
              </a:rPr>
              <a:t> </a:t>
            </a:r>
            <a:r>
              <a:rPr sz="2000" spc="-5" dirty="0">
                <a:solidFill>
                  <a:srgbClr val="0000CC"/>
                </a:solidFill>
                <a:latin typeface="Times New Roman"/>
                <a:cs typeface="Times New Roman"/>
              </a:rPr>
              <a:t>clot</a:t>
            </a:r>
            <a:endParaRPr sz="2000">
              <a:latin typeface="Times New Roman"/>
              <a:cs typeface="Times New Roman"/>
            </a:endParaRPr>
          </a:p>
          <a:p>
            <a:pPr>
              <a:lnSpc>
                <a:spcPct val="100000"/>
              </a:lnSpc>
              <a:spcBef>
                <a:spcPts val="15"/>
              </a:spcBef>
            </a:pPr>
            <a:endParaRPr sz="2700">
              <a:latin typeface="Times New Roman"/>
              <a:cs typeface="Times New Roman"/>
            </a:endParaRPr>
          </a:p>
          <a:p>
            <a:pPr marL="74930">
              <a:lnSpc>
                <a:spcPct val="100000"/>
              </a:lnSpc>
            </a:pPr>
            <a:r>
              <a:rPr sz="2000" dirty="0">
                <a:solidFill>
                  <a:srgbClr val="0000CC"/>
                </a:solidFill>
                <a:latin typeface="Times New Roman"/>
                <a:cs typeface="Times New Roman"/>
              </a:rPr>
              <a:t>-Local blood perfusion and</a:t>
            </a:r>
            <a:r>
              <a:rPr sz="2000" spc="-105" dirty="0">
                <a:solidFill>
                  <a:srgbClr val="0000CC"/>
                </a:solidFill>
                <a:latin typeface="Times New Roman"/>
                <a:cs typeface="Times New Roman"/>
              </a:rPr>
              <a:t> </a:t>
            </a:r>
            <a:r>
              <a:rPr sz="2000" dirty="0">
                <a:solidFill>
                  <a:srgbClr val="0000CC"/>
                </a:solidFill>
                <a:latin typeface="Times New Roman"/>
                <a:cs typeface="Times New Roman"/>
              </a:rPr>
              <a:t>anaesthesia</a:t>
            </a:r>
            <a:endParaRPr sz="2000">
              <a:latin typeface="Times New Roman"/>
              <a:cs typeface="Times New Roman"/>
            </a:endParaRPr>
          </a:p>
          <a:p>
            <a:pPr>
              <a:lnSpc>
                <a:spcPct val="100000"/>
              </a:lnSpc>
              <a:spcBef>
                <a:spcPts val="5"/>
              </a:spcBef>
            </a:pPr>
            <a:endParaRPr sz="2950">
              <a:latin typeface="Times New Roman"/>
              <a:cs typeface="Times New Roman"/>
            </a:endParaRPr>
          </a:p>
          <a:p>
            <a:pPr marL="286385" marR="5080" indent="-212090">
              <a:lnSpc>
                <a:spcPts val="2160"/>
              </a:lnSpc>
            </a:pPr>
            <a:r>
              <a:rPr sz="2000" dirty="0">
                <a:solidFill>
                  <a:srgbClr val="0000CC"/>
                </a:solidFill>
                <a:latin typeface="Times New Roman"/>
                <a:cs typeface="Times New Roman"/>
              </a:rPr>
              <a:t>-Oral </a:t>
            </a:r>
            <a:r>
              <a:rPr sz="2000" spc="-5" dirty="0">
                <a:solidFill>
                  <a:srgbClr val="0000CC"/>
                </a:solidFill>
                <a:latin typeface="Times New Roman"/>
                <a:cs typeface="Times New Roman"/>
              </a:rPr>
              <a:t>contraceptives-estrogens, like </a:t>
            </a:r>
            <a:r>
              <a:rPr sz="2000" dirty="0">
                <a:solidFill>
                  <a:srgbClr val="0000CC"/>
                </a:solidFill>
                <a:latin typeface="Times New Roman"/>
                <a:cs typeface="Times New Roman"/>
              </a:rPr>
              <a:t>pyrogens, will activate the </a:t>
            </a:r>
            <a:r>
              <a:rPr sz="2000" spc="-5" dirty="0">
                <a:solidFill>
                  <a:srgbClr val="0000CC"/>
                </a:solidFill>
                <a:latin typeface="Times New Roman"/>
                <a:cs typeface="Times New Roman"/>
              </a:rPr>
              <a:t>fibrinolytic  </a:t>
            </a:r>
            <a:r>
              <a:rPr sz="2000" dirty="0">
                <a:solidFill>
                  <a:srgbClr val="0000CC"/>
                </a:solidFill>
                <a:latin typeface="Times New Roman"/>
                <a:cs typeface="Times New Roman"/>
              </a:rPr>
              <a:t>system</a:t>
            </a:r>
            <a:r>
              <a:rPr sz="2000" spc="-40" dirty="0">
                <a:solidFill>
                  <a:srgbClr val="0000CC"/>
                </a:solidFill>
                <a:latin typeface="Times New Roman"/>
                <a:cs typeface="Times New Roman"/>
              </a:rPr>
              <a:t> </a:t>
            </a:r>
            <a:r>
              <a:rPr sz="2000" dirty="0">
                <a:solidFill>
                  <a:srgbClr val="0000CC"/>
                </a:solidFill>
                <a:latin typeface="Times New Roman"/>
                <a:cs typeface="Times New Roman"/>
              </a:rPr>
              <a:t>indirectly</a:t>
            </a:r>
            <a:endParaRPr sz="2000">
              <a:latin typeface="Times New Roman"/>
              <a:cs typeface="Times New Roman"/>
            </a:endParaRPr>
          </a:p>
          <a:p>
            <a:pPr>
              <a:lnSpc>
                <a:spcPct val="100000"/>
              </a:lnSpc>
              <a:spcBef>
                <a:spcPts val="40"/>
              </a:spcBef>
            </a:pPr>
            <a:endParaRPr sz="2650">
              <a:latin typeface="Times New Roman"/>
              <a:cs typeface="Times New Roman"/>
            </a:endParaRPr>
          </a:p>
          <a:p>
            <a:pPr marL="74930">
              <a:lnSpc>
                <a:spcPct val="100000"/>
              </a:lnSpc>
            </a:pPr>
            <a:r>
              <a:rPr sz="2000" dirty="0">
                <a:solidFill>
                  <a:srgbClr val="0000CC"/>
                </a:solidFill>
                <a:latin typeface="Times New Roman"/>
                <a:cs typeface="Times New Roman"/>
              </a:rPr>
              <a:t>-Smoking</a:t>
            </a:r>
            <a:endParaRPr sz="2000">
              <a:latin typeface="Times New Roman"/>
              <a:cs typeface="Times New Roman"/>
            </a:endParaRPr>
          </a:p>
        </p:txBody>
      </p:sp>
      <p:sp>
        <p:nvSpPr>
          <p:cNvPr id="3" name="object 3"/>
          <p:cNvSpPr/>
          <p:nvPr/>
        </p:nvSpPr>
        <p:spPr>
          <a:xfrm>
            <a:off x="3298444" y="344550"/>
            <a:ext cx="2120646" cy="2851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46476" y="106679"/>
            <a:ext cx="2607564"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831850"/>
            <a:ext cx="7276465" cy="5361305"/>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Previous experience of</a:t>
            </a:r>
            <a:r>
              <a:rPr sz="2000" spc="-229" dirty="0">
                <a:solidFill>
                  <a:srgbClr val="0000CC"/>
                </a:solidFill>
                <a:latin typeface="Times New Roman"/>
                <a:cs typeface="Times New Roman"/>
              </a:rPr>
              <a:t> </a:t>
            </a:r>
            <a:r>
              <a:rPr sz="2000" spc="5" dirty="0">
                <a:solidFill>
                  <a:srgbClr val="0000CC"/>
                </a:solidFill>
                <a:latin typeface="Times New Roman"/>
                <a:cs typeface="Times New Roman"/>
              </a:rPr>
              <a:t>AO</a:t>
            </a:r>
            <a:endParaRPr sz="2000">
              <a:latin typeface="Times New Roman"/>
              <a:cs typeface="Times New Roman"/>
            </a:endParaRPr>
          </a:p>
          <a:p>
            <a:pPr>
              <a:lnSpc>
                <a:spcPct val="100000"/>
              </a:lnSpc>
              <a:spcBef>
                <a:spcPts val="55"/>
              </a:spcBef>
              <a:buClr>
                <a:srgbClr val="F3A346"/>
              </a:buClr>
              <a:buFont typeface="Arial"/>
              <a:buChar char=""/>
            </a:pPr>
            <a:endParaRPr sz="2900">
              <a:latin typeface="Times New Roman"/>
              <a:cs typeface="Times New Roman"/>
            </a:endParaRPr>
          </a:p>
          <a:p>
            <a:pPr marL="287020" marR="591185" indent="-274320">
              <a:lnSpc>
                <a:spcPts val="216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Deeply </a:t>
            </a:r>
            <a:r>
              <a:rPr sz="2000" spc="-5" dirty="0">
                <a:solidFill>
                  <a:srgbClr val="0000CC"/>
                </a:solidFill>
                <a:latin typeface="Times New Roman"/>
                <a:cs typeface="Times New Roman"/>
              </a:rPr>
              <a:t>impacted mandibular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(risk factor </a:t>
            </a:r>
            <a:r>
              <a:rPr sz="2000" spc="-5" dirty="0">
                <a:solidFill>
                  <a:srgbClr val="0000CC"/>
                </a:solidFill>
                <a:latin typeface="Times New Roman"/>
                <a:cs typeface="Times New Roman"/>
              </a:rPr>
              <a:t>is</a:t>
            </a:r>
            <a:r>
              <a:rPr sz="2000" spc="-114" dirty="0">
                <a:solidFill>
                  <a:srgbClr val="0000CC"/>
                </a:solidFill>
                <a:latin typeface="Times New Roman"/>
                <a:cs typeface="Times New Roman"/>
              </a:rPr>
              <a:t> </a:t>
            </a:r>
            <a:r>
              <a:rPr sz="2000" dirty="0">
                <a:solidFill>
                  <a:srgbClr val="0000CC"/>
                </a:solidFill>
                <a:latin typeface="Times New Roman"/>
                <a:cs typeface="Times New Roman"/>
              </a:rPr>
              <a:t>directly  proportional </a:t>
            </a:r>
            <a:r>
              <a:rPr sz="2000" spc="-5" dirty="0">
                <a:solidFill>
                  <a:srgbClr val="0000CC"/>
                </a:solidFill>
                <a:latin typeface="Times New Roman"/>
                <a:cs typeface="Times New Roman"/>
              </a:rPr>
              <a:t>to </a:t>
            </a:r>
            <a:r>
              <a:rPr sz="2000" dirty="0">
                <a:solidFill>
                  <a:srgbClr val="0000CC"/>
                </a:solidFill>
                <a:latin typeface="Times New Roman"/>
                <a:cs typeface="Times New Roman"/>
              </a:rPr>
              <a:t>increasing severity of</a:t>
            </a:r>
            <a:r>
              <a:rPr sz="2000" spc="-135" dirty="0">
                <a:solidFill>
                  <a:srgbClr val="0000CC"/>
                </a:solidFill>
                <a:latin typeface="Times New Roman"/>
                <a:cs typeface="Times New Roman"/>
              </a:rPr>
              <a:t> </a:t>
            </a:r>
            <a:r>
              <a:rPr sz="2000" spc="-5" dirty="0">
                <a:solidFill>
                  <a:srgbClr val="0000CC"/>
                </a:solidFill>
                <a:latin typeface="Times New Roman"/>
                <a:cs typeface="Times New Roman"/>
              </a:rPr>
              <a:t>impaction)</a:t>
            </a:r>
            <a:endParaRPr sz="2000">
              <a:latin typeface="Times New Roman"/>
              <a:cs typeface="Times New Roman"/>
            </a:endParaRPr>
          </a:p>
          <a:p>
            <a:pPr>
              <a:lnSpc>
                <a:spcPct val="100000"/>
              </a:lnSpc>
              <a:spcBef>
                <a:spcPts val="45"/>
              </a:spcBef>
              <a:buClr>
                <a:srgbClr val="F3A346"/>
              </a:buClr>
              <a:buFont typeface="Arial"/>
              <a:buChar char=""/>
            </a:pPr>
            <a:endParaRPr sz="265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Poor oral hygiene of</a:t>
            </a:r>
            <a:r>
              <a:rPr sz="2000" spc="-100"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a:lnSpc>
                <a:spcPct val="100000"/>
              </a:lnSpc>
              <a:spcBef>
                <a:spcPts val="55"/>
              </a:spcBef>
              <a:buClr>
                <a:srgbClr val="F3A346"/>
              </a:buClr>
              <a:buFont typeface="Arial"/>
              <a:buChar char=""/>
            </a:pPr>
            <a:endParaRPr sz="2900">
              <a:latin typeface="Times New Roman"/>
              <a:cs typeface="Times New Roman"/>
            </a:endParaRPr>
          </a:p>
          <a:p>
            <a:pPr marL="287020" marR="5080" indent="-274320">
              <a:lnSpc>
                <a:spcPts val="216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Active or recent history of acute ulcerative gingivitis or</a:t>
            </a:r>
            <a:r>
              <a:rPr sz="2000" spc="-265" dirty="0">
                <a:solidFill>
                  <a:srgbClr val="0000CC"/>
                </a:solidFill>
                <a:latin typeface="Times New Roman"/>
                <a:cs typeface="Times New Roman"/>
              </a:rPr>
              <a:t> </a:t>
            </a:r>
            <a:r>
              <a:rPr sz="2000" dirty="0">
                <a:solidFill>
                  <a:srgbClr val="0000CC"/>
                </a:solidFill>
                <a:latin typeface="Times New Roman"/>
                <a:cs typeface="Times New Roman"/>
              </a:rPr>
              <a:t>pericoronitis  associated with the tooth </a:t>
            </a:r>
            <a:r>
              <a:rPr sz="2000" spc="-5" dirty="0">
                <a:solidFill>
                  <a:srgbClr val="0000CC"/>
                </a:solidFill>
                <a:latin typeface="Times New Roman"/>
                <a:cs typeface="Times New Roman"/>
              </a:rPr>
              <a:t>to </a:t>
            </a:r>
            <a:r>
              <a:rPr sz="2000" dirty="0">
                <a:solidFill>
                  <a:srgbClr val="0000CC"/>
                </a:solidFill>
                <a:latin typeface="Times New Roman"/>
                <a:cs typeface="Times New Roman"/>
              </a:rPr>
              <a:t>be</a:t>
            </a:r>
            <a:r>
              <a:rPr sz="2000" spc="-120" dirty="0">
                <a:solidFill>
                  <a:srgbClr val="0000CC"/>
                </a:solidFill>
                <a:latin typeface="Times New Roman"/>
                <a:cs typeface="Times New Roman"/>
              </a:rPr>
              <a:t> </a:t>
            </a:r>
            <a:r>
              <a:rPr sz="2000" dirty="0">
                <a:solidFill>
                  <a:srgbClr val="0000CC"/>
                </a:solidFill>
                <a:latin typeface="Times New Roman"/>
                <a:cs typeface="Times New Roman"/>
              </a:rPr>
              <a:t>extracted</a:t>
            </a:r>
            <a:endParaRPr sz="2000">
              <a:latin typeface="Times New Roman"/>
              <a:cs typeface="Times New Roman"/>
            </a:endParaRPr>
          </a:p>
          <a:p>
            <a:pPr>
              <a:lnSpc>
                <a:spcPct val="100000"/>
              </a:lnSpc>
              <a:spcBef>
                <a:spcPts val="25"/>
              </a:spcBef>
              <a:buClr>
                <a:srgbClr val="F3A346"/>
              </a:buClr>
              <a:buFont typeface="Arial"/>
              <a:buChar char=""/>
            </a:pPr>
            <a:endParaRPr sz="2900">
              <a:latin typeface="Times New Roman"/>
              <a:cs typeface="Times New Roman"/>
            </a:endParaRPr>
          </a:p>
          <a:p>
            <a:pPr marL="287020" marR="3023870" indent="-274320">
              <a:lnSpc>
                <a:spcPts val="2160"/>
              </a:lnSpc>
              <a:spcBef>
                <a:spcPts val="5"/>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Smoking </a:t>
            </a:r>
            <a:r>
              <a:rPr sz="2000" dirty="0">
                <a:solidFill>
                  <a:srgbClr val="0000CC"/>
                </a:solidFill>
                <a:latin typeface="Times New Roman"/>
                <a:cs typeface="Times New Roman"/>
              </a:rPr>
              <a:t>(especially &gt;20 </a:t>
            </a:r>
            <a:r>
              <a:rPr sz="2000" spc="-5" dirty="0">
                <a:solidFill>
                  <a:srgbClr val="0000CC"/>
                </a:solidFill>
                <a:latin typeface="Times New Roman"/>
                <a:cs typeface="Times New Roman"/>
              </a:rPr>
              <a:t>cigarettes</a:t>
            </a:r>
            <a:r>
              <a:rPr sz="2000" spc="-125" dirty="0">
                <a:solidFill>
                  <a:srgbClr val="0000CC"/>
                </a:solidFill>
                <a:latin typeface="Times New Roman"/>
                <a:cs typeface="Times New Roman"/>
              </a:rPr>
              <a:t> </a:t>
            </a:r>
            <a:r>
              <a:rPr sz="2000" dirty="0">
                <a:solidFill>
                  <a:srgbClr val="0000CC"/>
                </a:solidFill>
                <a:latin typeface="Times New Roman"/>
                <a:cs typeface="Times New Roman"/>
              </a:rPr>
              <a:t>per  day)</a:t>
            </a:r>
            <a:endParaRPr sz="2000">
              <a:latin typeface="Times New Roman"/>
              <a:cs typeface="Times New Roman"/>
            </a:endParaRPr>
          </a:p>
          <a:p>
            <a:pPr>
              <a:lnSpc>
                <a:spcPct val="100000"/>
              </a:lnSpc>
              <a:spcBef>
                <a:spcPts val="40"/>
              </a:spcBef>
              <a:buClr>
                <a:srgbClr val="F3A346"/>
              </a:buClr>
              <a:buFont typeface="Arial"/>
              <a:buChar char=""/>
            </a:pPr>
            <a:endParaRPr sz="265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Use of oral</a:t>
            </a:r>
            <a:r>
              <a:rPr sz="2000" spc="-65" dirty="0">
                <a:solidFill>
                  <a:srgbClr val="0000CC"/>
                </a:solidFill>
                <a:latin typeface="Times New Roman"/>
                <a:cs typeface="Times New Roman"/>
              </a:rPr>
              <a:t> </a:t>
            </a:r>
            <a:r>
              <a:rPr sz="2000" dirty="0">
                <a:solidFill>
                  <a:srgbClr val="0000CC"/>
                </a:solidFill>
                <a:latin typeface="Times New Roman"/>
                <a:cs typeface="Times New Roman"/>
              </a:rPr>
              <a:t>contraceptives</a:t>
            </a:r>
            <a:endParaRPr sz="2000">
              <a:latin typeface="Times New Roman"/>
              <a:cs typeface="Times New Roman"/>
            </a:endParaRPr>
          </a:p>
          <a:p>
            <a:pPr>
              <a:lnSpc>
                <a:spcPct val="100000"/>
              </a:lnSpc>
              <a:spcBef>
                <a:spcPts val="15"/>
              </a:spcBef>
              <a:buClr>
                <a:srgbClr val="F3A346"/>
              </a:buClr>
              <a:buFont typeface="Arial"/>
              <a:buChar char=""/>
            </a:pPr>
            <a:endParaRPr sz="27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Immunocompromised</a:t>
            </a:r>
            <a:r>
              <a:rPr sz="2000" spc="-30" dirty="0">
                <a:solidFill>
                  <a:srgbClr val="0000CC"/>
                </a:solidFill>
                <a:latin typeface="Times New Roman"/>
                <a:cs typeface="Times New Roman"/>
              </a:rPr>
              <a:t> </a:t>
            </a:r>
            <a:r>
              <a:rPr sz="2000" dirty="0">
                <a:solidFill>
                  <a:srgbClr val="0000CC"/>
                </a:solidFill>
                <a:latin typeface="Times New Roman"/>
                <a:cs typeface="Times New Roman"/>
              </a:rPr>
              <a:t>individuals</a:t>
            </a:r>
            <a:endParaRPr sz="2000">
              <a:latin typeface="Times New Roman"/>
              <a:cs typeface="Times New Roman"/>
            </a:endParaRPr>
          </a:p>
        </p:txBody>
      </p:sp>
      <p:sp>
        <p:nvSpPr>
          <p:cNvPr id="3" name="object 3"/>
          <p:cNvSpPr/>
          <p:nvPr/>
        </p:nvSpPr>
        <p:spPr>
          <a:xfrm>
            <a:off x="3297809" y="497077"/>
            <a:ext cx="2843656" cy="2849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46476" y="259079"/>
            <a:ext cx="3342132"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5208" y="1243330"/>
            <a:ext cx="3515995" cy="330835"/>
          </a:xfrm>
          <a:prstGeom prst="rect">
            <a:avLst/>
          </a:prstGeom>
        </p:spPr>
        <p:txBody>
          <a:bodyPr vert="horz" wrap="square" lIns="0" tIns="13335" rIns="0" bIns="0" rtlCol="0">
            <a:spAutoFit/>
          </a:bodyPr>
          <a:lstStyle/>
          <a:p>
            <a:pPr marL="12700">
              <a:lnSpc>
                <a:spcPct val="100000"/>
              </a:lnSpc>
              <a:spcBef>
                <a:spcPts val="105"/>
              </a:spcBef>
            </a:pPr>
            <a:r>
              <a:rPr dirty="0"/>
              <a:t>BIRN </a:t>
            </a:r>
            <a:r>
              <a:rPr spc="-15" dirty="0"/>
              <a:t>FIBRINOLYTIC</a:t>
            </a:r>
            <a:r>
              <a:rPr spc="-114" dirty="0"/>
              <a:t> </a:t>
            </a:r>
            <a:r>
              <a:rPr spc="-20" dirty="0"/>
              <a:t>THEORY</a:t>
            </a:r>
          </a:p>
        </p:txBody>
      </p:sp>
      <p:sp>
        <p:nvSpPr>
          <p:cNvPr id="3" name="object 3"/>
          <p:cNvSpPr/>
          <p:nvPr/>
        </p:nvSpPr>
        <p:spPr>
          <a:xfrm>
            <a:off x="2919602" y="649351"/>
            <a:ext cx="2988691" cy="2851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65476" y="411480"/>
            <a:ext cx="3489960" cy="6111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33400" y="1752600"/>
            <a:ext cx="8001000" cy="47244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633425"/>
            <a:ext cx="4025900" cy="1550670"/>
          </a:xfrm>
          <a:prstGeom prst="rect">
            <a:avLst/>
          </a:prstGeom>
        </p:spPr>
        <p:txBody>
          <a:bodyPr vert="horz" wrap="square" lIns="0" tIns="13335" rIns="0" bIns="0" rtlCol="0">
            <a:spAutoFit/>
          </a:bodyPr>
          <a:lstStyle/>
          <a:p>
            <a:pPr marL="286385" marR="5080" indent="-274320">
              <a:lnSpc>
                <a:spcPct val="100000"/>
              </a:lnSpc>
              <a:spcBef>
                <a:spcPts val="105"/>
              </a:spcBef>
              <a:tabLst>
                <a:tab pos="286385" algn="l"/>
              </a:tabLst>
            </a:pPr>
            <a:r>
              <a:rPr sz="1700" spc="-440" dirty="0">
                <a:solidFill>
                  <a:srgbClr val="F3A346"/>
                </a:solidFill>
                <a:latin typeface="Arial"/>
                <a:cs typeface="Arial"/>
              </a:rPr>
              <a:t>	</a:t>
            </a:r>
            <a:r>
              <a:rPr i="1" spc="-10" dirty="0">
                <a:latin typeface="Times New Roman"/>
                <a:cs typeface="Times New Roman"/>
              </a:rPr>
              <a:t>Pericoronitis </a:t>
            </a:r>
            <a:r>
              <a:rPr i="1" dirty="0">
                <a:latin typeface="Times New Roman"/>
                <a:cs typeface="Times New Roman"/>
              </a:rPr>
              <a:t>is an acute </a:t>
            </a:r>
            <a:r>
              <a:rPr i="1" spc="-5" dirty="0">
                <a:latin typeface="Times New Roman"/>
                <a:cs typeface="Times New Roman"/>
              </a:rPr>
              <a:t>infection  with </a:t>
            </a:r>
            <a:r>
              <a:rPr i="1" dirty="0">
                <a:latin typeface="Times New Roman"/>
                <a:cs typeface="Times New Roman"/>
              </a:rPr>
              <a:t>accompanying inflammation of  gingival </a:t>
            </a:r>
            <a:r>
              <a:rPr i="1" spc="5" dirty="0">
                <a:latin typeface="Times New Roman"/>
                <a:cs typeface="Times New Roman"/>
              </a:rPr>
              <a:t>and </a:t>
            </a:r>
            <a:r>
              <a:rPr i="1" dirty="0">
                <a:latin typeface="Times New Roman"/>
                <a:cs typeface="Times New Roman"/>
              </a:rPr>
              <a:t>contiguous soft </a:t>
            </a:r>
            <a:r>
              <a:rPr i="1" spc="-5" dirty="0">
                <a:latin typeface="Times New Roman"/>
                <a:cs typeface="Times New Roman"/>
              </a:rPr>
              <a:t>tissues  </a:t>
            </a:r>
            <a:r>
              <a:rPr i="1" spc="-10" dirty="0">
                <a:latin typeface="Times New Roman"/>
                <a:cs typeface="Times New Roman"/>
              </a:rPr>
              <a:t>around </a:t>
            </a:r>
            <a:r>
              <a:rPr i="1" dirty="0">
                <a:latin typeface="Times New Roman"/>
                <a:cs typeface="Times New Roman"/>
              </a:rPr>
              <a:t>the </a:t>
            </a:r>
            <a:r>
              <a:rPr i="1" spc="-15" dirty="0">
                <a:latin typeface="Times New Roman"/>
                <a:cs typeface="Times New Roman"/>
              </a:rPr>
              <a:t>crown </a:t>
            </a:r>
            <a:r>
              <a:rPr i="1" dirty="0">
                <a:latin typeface="Times New Roman"/>
                <a:cs typeface="Times New Roman"/>
              </a:rPr>
              <a:t>of an</a:t>
            </a:r>
            <a:r>
              <a:rPr i="1" spc="-120" dirty="0">
                <a:latin typeface="Times New Roman"/>
                <a:cs typeface="Times New Roman"/>
              </a:rPr>
              <a:t> </a:t>
            </a:r>
            <a:r>
              <a:rPr i="1" dirty="0">
                <a:latin typeface="Times New Roman"/>
                <a:cs typeface="Times New Roman"/>
              </a:rPr>
              <a:t>incompletely  erupted</a:t>
            </a:r>
            <a:r>
              <a:rPr i="1" spc="-45" dirty="0">
                <a:latin typeface="Times New Roman"/>
                <a:cs typeface="Times New Roman"/>
              </a:rPr>
              <a:t> </a:t>
            </a:r>
            <a:r>
              <a:rPr i="1" dirty="0">
                <a:latin typeface="Times New Roman"/>
                <a:cs typeface="Times New Roman"/>
              </a:rPr>
              <a:t>tooth.</a:t>
            </a:r>
            <a:endParaRPr sz="1700">
              <a:latin typeface="Times New Roman"/>
              <a:cs typeface="Times New Roman"/>
            </a:endParaRPr>
          </a:p>
        </p:txBody>
      </p:sp>
      <p:sp>
        <p:nvSpPr>
          <p:cNvPr id="3" name="object 3"/>
          <p:cNvSpPr txBox="1"/>
          <p:nvPr/>
        </p:nvSpPr>
        <p:spPr>
          <a:xfrm>
            <a:off x="535940" y="2234006"/>
            <a:ext cx="4083685" cy="2617470"/>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Arial"/>
              <a:buChar char=""/>
              <a:tabLst>
                <a:tab pos="286385" algn="l"/>
                <a:tab pos="287020" algn="l"/>
              </a:tabLst>
            </a:pPr>
            <a:r>
              <a:rPr sz="2000" i="1" spc="-10" dirty="0">
                <a:solidFill>
                  <a:srgbClr val="0000CC"/>
                </a:solidFill>
                <a:latin typeface="Times New Roman"/>
                <a:cs typeface="Times New Roman"/>
              </a:rPr>
              <a:t>Pericoronitis </a:t>
            </a:r>
            <a:r>
              <a:rPr sz="2000" i="1" spc="-5" dirty="0">
                <a:solidFill>
                  <a:srgbClr val="0000CC"/>
                </a:solidFill>
                <a:latin typeface="Times New Roman"/>
                <a:cs typeface="Times New Roman"/>
              </a:rPr>
              <a:t>was </a:t>
            </a:r>
            <a:r>
              <a:rPr sz="2000" i="1" dirty="0">
                <a:solidFill>
                  <a:srgbClr val="0000CC"/>
                </a:solidFill>
                <a:latin typeface="Times New Roman"/>
                <a:cs typeface="Times New Roman"/>
              </a:rPr>
              <a:t>found to be  common in </a:t>
            </a:r>
            <a:r>
              <a:rPr sz="2000" i="1" spc="-5" dirty="0">
                <a:solidFill>
                  <a:srgbClr val="0000CC"/>
                </a:solidFill>
                <a:latin typeface="Times New Roman"/>
                <a:cs typeface="Times New Roman"/>
              </a:rPr>
              <a:t>vertical </a:t>
            </a:r>
            <a:r>
              <a:rPr sz="2000" i="1" dirty="0">
                <a:solidFill>
                  <a:srgbClr val="0000CC"/>
                </a:solidFill>
                <a:latin typeface="Times New Roman"/>
                <a:cs typeface="Times New Roman"/>
              </a:rPr>
              <a:t>(23.0%)</a:t>
            </a:r>
            <a:r>
              <a:rPr sz="2000" i="1" spc="-120" dirty="0">
                <a:solidFill>
                  <a:srgbClr val="0000CC"/>
                </a:solidFill>
                <a:latin typeface="Times New Roman"/>
                <a:cs typeface="Times New Roman"/>
              </a:rPr>
              <a:t> </a:t>
            </a:r>
            <a:r>
              <a:rPr sz="2000" i="1" dirty="0">
                <a:solidFill>
                  <a:srgbClr val="0000CC"/>
                </a:solidFill>
                <a:latin typeface="Times New Roman"/>
                <a:cs typeface="Times New Roman"/>
              </a:rPr>
              <a:t>followed  by mesioangular </a:t>
            </a:r>
            <a:r>
              <a:rPr sz="2000" i="1" spc="-5" dirty="0">
                <a:solidFill>
                  <a:srgbClr val="0000CC"/>
                </a:solidFill>
                <a:latin typeface="Times New Roman"/>
                <a:cs typeface="Times New Roman"/>
              </a:rPr>
              <a:t>(15.0%),  distoangular(8.0%) </a:t>
            </a:r>
            <a:r>
              <a:rPr sz="2000" i="1" spc="5" dirty="0">
                <a:solidFill>
                  <a:srgbClr val="0000CC"/>
                </a:solidFill>
                <a:latin typeface="Times New Roman"/>
                <a:cs typeface="Times New Roman"/>
              </a:rPr>
              <a:t>and </a:t>
            </a:r>
            <a:r>
              <a:rPr sz="2000" i="1" dirty="0">
                <a:solidFill>
                  <a:srgbClr val="0000CC"/>
                </a:solidFill>
                <a:latin typeface="Times New Roman"/>
                <a:cs typeface="Times New Roman"/>
              </a:rPr>
              <a:t>horizontal  </a:t>
            </a:r>
            <a:r>
              <a:rPr sz="2000" i="1" spc="-5" dirty="0">
                <a:solidFill>
                  <a:srgbClr val="0000CC"/>
                </a:solidFill>
                <a:latin typeface="Times New Roman"/>
                <a:cs typeface="Times New Roman"/>
              </a:rPr>
              <a:t>angulatio(3.0%).</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i="1" dirty="0">
                <a:solidFill>
                  <a:srgbClr val="0000CC"/>
                </a:solidFill>
                <a:latin typeface="Times New Roman"/>
                <a:cs typeface="Times New Roman"/>
              </a:rPr>
              <a:t>Common in females than</a:t>
            </a:r>
            <a:r>
              <a:rPr sz="2000" i="1" spc="-110" dirty="0">
                <a:solidFill>
                  <a:srgbClr val="0000CC"/>
                </a:solidFill>
                <a:latin typeface="Times New Roman"/>
                <a:cs typeface="Times New Roman"/>
              </a:rPr>
              <a:t> </a:t>
            </a:r>
            <a:r>
              <a:rPr sz="2000" i="1" dirty="0">
                <a:solidFill>
                  <a:srgbClr val="0000CC"/>
                </a:solidFill>
                <a:latin typeface="Times New Roman"/>
                <a:cs typeface="Times New Roman"/>
              </a:rPr>
              <a:t>males</a:t>
            </a:r>
            <a:endParaRPr sz="2000">
              <a:latin typeface="Times New Roman"/>
              <a:cs typeface="Times New Roman"/>
            </a:endParaRPr>
          </a:p>
          <a:p>
            <a:pPr marL="287020" marR="290195" indent="-274320">
              <a:lnSpc>
                <a:spcPct val="100000"/>
              </a:lnSpc>
              <a:spcBef>
                <a:spcPts val="600"/>
              </a:spcBef>
              <a:buClr>
                <a:srgbClr val="F3A346"/>
              </a:buClr>
              <a:buSzPct val="85000"/>
              <a:buFont typeface="Arial"/>
              <a:buChar char=""/>
              <a:tabLst>
                <a:tab pos="286385" algn="l"/>
                <a:tab pos="287020" algn="l"/>
              </a:tabLst>
            </a:pPr>
            <a:r>
              <a:rPr sz="2000" dirty="0">
                <a:solidFill>
                  <a:srgbClr val="FFFF00"/>
                </a:solidFill>
                <a:latin typeface="Times New Roman"/>
                <a:cs typeface="Times New Roman"/>
              </a:rPr>
              <a:t>Streptococcus </a:t>
            </a:r>
            <a:r>
              <a:rPr sz="2000" spc="-15" dirty="0">
                <a:solidFill>
                  <a:srgbClr val="FFFF00"/>
                </a:solidFill>
                <a:latin typeface="Times New Roman"/>
                <a:cs typeface="Times New Roman"/>
              </a:rPr>
              <a:t>Viridans </a:t>
            </a:r>
            <a:r>
              <a:rPr sz="2000" dirty="0">
                <a:solidFill>
                  <a:srgbClr val="0000CC"/>
                </a:solidFill>
                <a:latin typeface="Times New Roman"/>
                <a:cs typeface="Times New Roman"/>
              </a:rPr>
              <a:t>is the</a:t>
            </a:r>
            <a:r>
              <a:rPr sz="2000" spc="-195" dirty="0">
                <a:solidFill>
                  <a:srgbClr val="0000CC"/>
                </a:solidFill>
                <a:latin typeface="Times New Roman"/>
                <a:cs typeface="Times New Roman"/>
              </a:rPr>
              <a:t> </a:t>
            </a:r>
            <a:r>
              <a:rPr sz="2000" spc="-5" dirty="0">
                <a:solidFill>
                  <a:srgbClr val="0000CC"/>
                </a:solidFill>
                <a:latin typeface="Times New Roman"/>
                <a:cs typeface="Times New Roman"/>
              </a:rPr>
              <a:t>most  </a:t>
            </a:r>
            <a:r>
              <a:rPr sz="2000" spc="-10" dirty="0">
                <a:solidFill>
                  <a:srgbClr val="0000CC"/>
                </a:solidFill>
                <a:latin typeface="Times New Roman"/>
                <a:cs typeface="Times New Roman"/>
              </a:rPr>
              <a:t>common </a:t>
            </a:r>
            <a:r>
              <a:rPr sz="2000" dirty="0">
                <a:solidFill>
                  <a:srgbClr val="0000CC"/>
                </a:solidFill>
                <a:latin typeface="Times New Roman"/>
                <a:cs typeface="Times New Roman"/>
              </a:rPr>
              <a:t>facultative</a:t>
            </a:r>
            <a:r>
              <a:rPr sz="2000" spc="-40" dirty="0">
                <a:solidFill>
                  <a:srgbClr val="0000CC"/>
                </a:solidFill>
                <a:latin typeface="Times New Roman"/>
                <a:cs typeface="Times New Roman"/>
              </a:rPr>
              <a:t> </a:t>
            </a:r>
            <a:r>
              <a:rPr sz="2000" dirty="0">
                <a:solidFill>
                  <a:srgbClr val="0000CC"/>
                </a:solidFill>
                <a:latin typeface="Times New Roman"/>
                <a:cs typeface="Times New Roman"/>
              </a:rPr>
              <a:t>isolate.</a:t>
            </a:r>
            <a:endParaRPr sz="2000">
              <a:latin typeface="Times New Roman"/>
              <a:cs typeface="Times New Roman"/>
            </a:endParaRPr>
          </a:p>
        </p:txBody>
      </p:sp>
      <p:sp>
        <p:nvSpPr>
          <p:cNvPr id="4" name="object 4"/>
          <p:cNvSpPr/>
          <p:nvPr/>
        </p:nvSpPr>
        <p:spPr>
          <a:xfrm>
            <a:off x="2943986" y="268477"/>
            <a:ext cx="3128899" cy="284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689860" y="30480"/>
            <a:ext cx="3630167" cy="61112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180076" y="1522475"/>
            <a:ext cx="3660648" cy="3355848"/>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07340" y="5634938"/>
            <a:ext cx="7926070" cy="848360"/>
          </a:xfrm>
          <a:prstGeom prst="rect">
            <a:avLst/>
          </a:prstGeom>
        </p:spPr>
        <p:txBody>
          <a:bodyPr vert="horz" wrap="square" lIns="0" tIns="12700" rIns="0" bIns="0" rtlCol="0">
            <a:spAutoFit/>
          </a:bodyPr>
          <a:lstStyle/>
          <a:p>
            <a:pPr marL="1898014" marR="5080" indent="-1885950">
              <a:lnSpc>
                <a:spcPct val="100000"/>
              </a:lnSpc>
              <a:spcBef>
                <a:spcPts val="100"/>
              </a:spcBef>
            </a:pPr>
            <a:r>
              <a:rPr sz="1800" dirty="0">
                <a:solidFill>
                  <a:srgbClr val="FFFFFF"/>
                </a:solidFill>
                <a:latin typeface="Times New Roman"/>
                <a:cs typeface="Times New Roman"/>
              </a:rPr>
              <a:t>The predictivity of mandibular third </a:t>
            </a:r>
            <a:r>
              <a:rPr sz="1800" spc="-5" dirty="0">
                <a:solidFill>
                  <a:srgbClr val="FFFFFF"/>
                </a:solidFill>
                <a:latin typeface="Times New Roman"/>
                <a:cs typeface="Times New Roman"/>
              </a:rPr>
              <a:t>molar </a:t>
            </a:r>
            <a:r>
              <a:rPr sz="1800" dirty="0">
                <a:solidFill>
                  <a:srgbClr val="FFFFFF"/>
                </a:solidFill>
                <a:latin typeface="Times New Roman"/>
                <a:cs typeface="Times New Roman"/>
              </a:rPr>
              <a:t>position </a:t>
            </a:r>
            <a:r>
              <a:rPr sz="1800" spc="-5" dirty="0">
                <a:solidFill>
                  <a:srgbClr val="FFFFFF"/>
                </a:solidFill>
                <a:latin typeface="Times New Roman"/>
                <a:cs typeface="Times New Roman"/>
              </a:rPr>
              <a:t>as </a:t>
            </a:r>
            <a:r>
              <a:rPr sz="1800" dirty="0">
                <a:solidFill>
                  <a:srgbClr val="FFFFFF"/>
                </a:solidFill>
                <a:latin typeface="Times New Roman"/>
                <a:cs typeface="Times New Roman"/>
              </a:rPr>
              <a:t>a </a:t>
            </a:r>
            <a:r>
              <a:rPr sz="1800" spc="-5" dirty="0">
                <a:solidFill>
                  <a:srgbClr val="FFFFFF"/>
                </a:solidFill>
                <a:latin typeface="Times New Roman"/>
                <a:cs typeface="Times New Roman"/>
              </a:rPr>
              <a:t>risk </a:t>
            </a:r>
            <a:r>
              <a:rPr sz="1800" dirty="0">
                <a:solidFill>
                  <a:srgbClr val="FFFFFF"/>
                </a:solidFill>
                <a:latin typeface="Times New Roman"/>
                <a:cs typeface="Times New Roman"/>
              </a:rPr>
              <a:t>indicator for pericoronitis  </a:t>
            </a:r>
            <a:r>
              <a:rPr sz="1800" spc="-5" dirty="0">
                <a:solidFill>
                  <a:srgbClr val="FFFFFF"/>
                </a:solidFill>
                <a:latin typeface="Times New Roman"/>
                <a:cs typeface="Times New Roman"/>
              </a:rPr>
              <a:t>Kemal </a:t>
            </a:r>
            <a:r>
              <a:rPr sz="1800" spc="-30" dirty="0">
                <a:solidFill>
                  <a:srgbClr val="FFFFFF"/>
                </a:solidFill>
                <a:latin typeface="Times New Roman"/>
                <a:cs typeface="Times New Roman"/>
              </a:rPr>
              <a:t>Yamal</a:t>
            </a:r>
            <a:r>
              <a:rPr sz="1800" i="1" spc="-30" dirty="0">
                <a:solidFill>
                  <a:srgbClr val="FFFFFF"/>
                </a:solidFill>
                <a:latin typeface="Times New Roman"/>
                <a:cs typeface="Times New Roman"/>
              </a:rPr>
              <a:t>ık </a:t>
            </a:r>
            <a:r>
              <a:rPr sz="1800" i="1" dirty="0">
                <a:solidFill>
                  <a:srgbClr val="FFFFFF"/>
                </a:solidFill>
                <a:latin typeface="Times New Roman"/>
                <a:cs typeface="Times New Roman"/>
              </a:rPr>
              <a:t>&amp; Süleyman</a:t>
            </a:r>
            <a:r>
              <a:rPr sz="1800" i="1" spc="-50" dirty="0">
                <a:solidFill>
                  <a:srgbClr val="FFFFFF"/>
                </a:solidFill>
                <a:latin typeface="Times New Roman"/>
                <a:cs typeface="Times New Roman"/>
              </a:rPr>
              <a:t> </a:t>
            </a:r>
            <a:r>
              <a:rPr sz="1800" i="1" dirty="0">
                <a:solidFill>
                  <a:srgbClr val="FFFFFF"/>
                </a:solidFill>
                <a:latin typeface="Times New Roman"/>
                <a:cs typeface="Times New Roman"/>
              </a:rPr>
              <a:t>Bozkaya</a:t>
            </a:r>
            <a:endParaRPr sz="1800">
              <a:latin typeface="Times New Roman"/>
              <a:cs typeface="Times New Roman"/>
            </a:endParaRPr>
          </a:p>
          <a:p>
            <a:pPr marL="2183130">
              <a:lnSpc>
                <a:spcPct val="100000"/>
              </a:lnSpc>
            </a:pPr>
            <a:r>
              <a:rPr sz="1800" dirty="0">
                <a:solidFill>
                  <a:srgbClr val="FFFFFF"/>
                </a:solidFill>
                <a:latin typeface="Times New Roman"/>
                <a:cs typeface="Times New Roman"/>
              </a:rPr>
              <a:t>Clin Oral Invest (2008)</a:t>
            </a:r>
            <a:r>
              <a:rPr sz="1800" spc="-25" dirty="0">
                <a:solidFill>
                  <a:srgbClr val="FFFFFF"/>
                </a:solidFill>
                <a:latin typeface="Times New Roman"/>
                <a:cs typeface="Times New Roman"/>
              </a:rPr>
              <a:t> </a:t>
            </a:r>
            <a:r>
              <a:rPr sz="1800" dirty="0">
                <a:solidFill>
                  <a:srgbClr val="FFFFFF"/>
                </a:solidFill>
                <a:latin typeface="Times New Roman"/>
                <a:cs typeface="Times New Roman"/>
              </a:rPr>
              <a:t>12:9–14</a:t>
            </a:r>
            <a:endParaRPr sz="1800">
              <a:latin typeface="Times New Roman"/>
              <a:cs typeface="Times New Roman"/>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0" y="381000"/>
            <a:ext cx="7696200" cy="60198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786130"/>
            <a:ext cx="8016875" cy="5056505"/>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Use of </a:t>
            </a:r>
            <a:r>
              <a:rPr sz="2000" spc="5" dirty="0">
                <a:solidFill>
                  <a:srgbClr val="0000CC"/>
                </a:solidFill>
                <a:latin typeface="Times New Roman"/>
                <a:cs typeface="Times New Roman"/>
              </a:rPr>
              <a:t>good </a:t>
            </a:r>
            <a:r>
              <a:rPr sz="2000" dirty="0">
                <a:solidFill>
                  <a:srgbClr val="0000CC"/>
                </a:solidFill>
                <a:latin typeface="Times New Roman"/>
                <a:cs typeface="Times New Roman"/>
              </a:rPr>
              <a:t>quality current preoperative</a:t>
            </a:r>
            <a:r>
              <a:rPr sz="2000" spc="-185" dirty="0">
                <a:solidFill>
                  <a:srgbClr val="0000CC"/>
                </a:solidFill>
                <a:latin typeface="Times New Roman"/>
                <a:cs typeface="Times New Roman"/>
              </a:rPr>
              <a:t> </a:t>
            </a:r>
            <a:r>
              <a:rPr sz="2000" dirty="0">
                <a:solidFill>
                  <a:srgbClr val="0000CC"/>
                </a:solidFill>
                <a:latin typeface="Times New Roman"/>
                <a:cs typeface="Times New Roman"/>
              </a:rPr>
              <a:t>radiographs</a:t>
            </a:r>
            <a:endParaRPr sz="2000">
              <a:latin typeface="Times New Roman"/>
              <a:cs typeface="Times New Roman"/>
            </a:endParaRPr>
          </a:p>
          <a:p>
            <a:pPr>
              <a:lnSpc>
                <a:spcPct val="100000"/>
              </a:lnSpc>
              <a:spcBef>
                <a:spcPts val="30"/>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Careful planning of the</a:t>
            </a:r>
            <a:r>
              <a:rPr sz="2000" spc="-140" dirty="0">
                <a:solidFill>
                  <a:srgbClr val="0000CC"/>
                </a:solidFill>
                <a:latin typeface="Times New Roman"/>
                <a:cs typeface="Times New Roman"/>
              </a:rPr>
              <a:t> </a:t>
            </a:r>
            <a:r>
              <a:rPr sz="2000" spc="-5" dirty="0">
                <a:solidFill>
                  <a:srgbClr val="0000CC"/>
                </a:solidFill>
                <a:latin typeface="Times New Roman"/>
                <a:cs typeface="Times New Roman"/>
              </a:rPr>
              <a:t>surgery</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Use of good </a:t>
            </a:r>
            <a:r>
              <a:rPr sz="2000" spc="-5" dirty="0">
                <a:solidFill>
                  <a:srgbClr val="0000CC"/>
                </a:solidFill>
                <a:latin typeface="Times New Roman"/>
                <a:cs typeface="Times New Roman"/>
              </a:rPr>
              <a:t>surgical</a:t>
            </a:r>
            <a:r>
              <a:rPr sz="2000" spc="-145" dirty="0">
                <a:solidFill>
                  <a:srgbClr val="0000CC"/>
                </a:solidFill>
                <a:latin typeface="Times New Roman"/>
                <a:cs typeface="Times New Roman"/>
              </a:rPr>
              <a:t> </a:t>
            </a:r>
            <a:r>
              <a:rPr sz="2000" dirty="0">
                <a:solidFill>
                  <a:srgbClr val="0000CC"/>
                </a:solidFill>
                <a:latin typeface="Times New Roman"/>
                <a:cs typeface="Times New Roman"/>
              </a:rPr>
              <a:t>principles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46735"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Extractions should be performed with </a:t>
            </a:r>
            <a:r>
              <a:rPr sz="2000" spc="-10" dirty="0">
                <a:solidFill>
                  <a:srgbClr val="0000CC"/>
                </a:solidFill>
                <a:latin typeface="Times New Roman"/>
                <a:cs typeface="Times New Roman"/>
              </a:rPr>
              <a:t>minimum </a:t>
            </a:r>
            <a:r>
              <a:rPr sz="2000" spc="-5" dirty="0">
                <a:solidFill>
                  <a:srgbClr val="0000CC"/>
                </a:solidFill>
                <a:latin typeface="Times New Roman"/>
                <a:cs typeface="Times New Roman"/>
              </a:rPr>
              <a:t>amount </a:t>
            </a:r>
            <a:r>
              <a:rPr sz="2000" dirty="0">
                <a:solidFill>
                  <a:srgbClr val="0000CC"/>
                </a:solidFill>
                <a:latin typeface="Times New Roman"/>
                <a:cs typeface="Times New Roman"/>
              </a:rPr>
              <a:t>of </a:t>
            </a:r>
            <a:r>
              <a:rPr sz="2000" spc="-5" dirty="0">
                <a:solidFill>
                  <a:srgbClr val="0000CC"/>
                </a:solidFill>
                <a:latin typeface="Times New Roman"/>
                <a:cs typeface="Times New Roman"/>
              </a:rPr>
              <a:t>trauma</a:t>
            </a:r>
            <a:r>
              <a:rPr sz="2000" spc="-100" dirty="0">
                <a:solidFill>
                  <a:srgbClr val="0000CC"/>
                </a:solidFill>
                <a:latin typeface="Times New Roman"/>
                <a:cs typeface="Times New Roman"/>
              </a:rPr>
              <a:t> </a:t>
            </a:r>
            <a:r>
              <a:rPr sz="2000" dirty="0">
                <a:solidFill>
                  <a:srgbClr val="0000CC"/>
                </a:solidFill>
                <a:latin typeface="Times New Roman"/>
                <a:cs typeface="Times New Roman"/>
              </a:rPr>
              <a:t>and  </a:t>
            </a:r>
            <a:r>
              <a:rPr sz="2000" spc="-5" dirty="0">
                <a:solidFill>
                  <a:srgbClr val="0000CC"/>
                </a:solidFill>
                <a:latin typeface="Times New Roman"/>
                <a:cs typeface="Times New Roman"/>
              </a:rPr>
              <a:t>maximum amount </a:t>
            </a:r>
            <a:r>
              <a:rPr sz="2000" dirty="0">
                <a:solidFill>
                  <a:srgbClr val="0000CC"/>
                </a:solidFill>
                <a:latin typeface="Times New Roman"/>
                <a:cs typeface="Times New Roman"/>
              </a:rPr>
              <a:t>of</a:t>
            </a:r>
            <a:r>
              <a:rPr sz="2000" spc="-35" dirty="0">
                <a:solidFill>
                  <a:srgbClr val="0000CC"/>
                </a:solidFill>
                <a:latin typeface="Times New Roman"/>
                <a:cs typeface="Times New Roman"/>
              </a:rPr>
              <a:t> </a:t>
            </a:r>
            <a:r>
              <a:rPr sz="2000" dirty="0">
                <a:solidFill>
                  <a:srgbClr val="0000CC"/>
                </a:solidFill>
                <a:latin typeface="Times New Roman"/>
                <a:cs typeface="Times New Roman"/>
              </a:rPr>
              <a:t>care</a:t>
            </a:r>
            <a:endParaRPr sz="2000">
              <a:latin typeface="Times New Roman"/>
              <a:cs typeface="Times New Roman"/>
            </a:endParaRPr>
          </a:p>
          <a:p>
            <a:pPr>
              <a:lnSpc>
                <a:spcPct val="100000"/>
              </a:lnSpc>
              <a:spcBef>
                <a:spcPts val="40"/>
              </a:spcBef>
              <a:buClr>
                <a:srgbClr val="F3A346"/>
              </a:buClr>
              <a:buFont typeface="Arial"/>
              <a:buChar char=""/>
            </a:pPr>
            <a:endParaRPr sz="3100">
              <a:latin typeface="Times New Roman"/>
              <a:cs typeface="Times New Roman"/>
            </a:endParaRPr>
          </a:p>
          <a:p>
            <a:pPr marL="287020" marR="95885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Conﬁrm presence of blood </a:t>
            </a:r>
            <a:r>
              <a:rPr sz="2000" spc="-5" dirty="0">
                <a:solidFill>
                  <a:srgbClr val="0000CC"/>
                </a:solidFill>
                <a:latin typeface="Times New Roman"/>
                <a:cs typeface="Times New Roman"/>
              </a:rPr>
              <a:t>clot </a:t>
            </a:r>
            <a:r>
              <a:rPr sz="2000" dirty="0">
                <a:solidFill>
                  <a:srgbClr val="0000CC"/>
                </a:solidFill>
                <a:latin typeface="Times New Roman"/>
                <a:cs typeface="Times New Roman"/>
              </a:rPr>
              <a:t>subsequent </a:t>
            </a:r>
            <a:r>
              <a:rPr sz="2000" spc="-5" dirty="0">
                <a:solidFill>
                  <a:srgbClr val="0000CC"/>
                </a:solidFill>
                <a:latin typeface="Times New Roman"/>
                <a:cs typeface="Times New Roman"/>
              </a:rPr>
              <a:t>to </a:t>
            </a:r>
            <a:r>
              <a:rPr sz="2000" dirty="0">
                <a:solidFill>
                  <a:srgbClr val="0000CC"/>
                </a:solidFill>
                <a:latin typeface="Times New Roman"/>
                <a:cs typeface="Times New Roman"/>
              </a:rPr>
              <a:t>extraction (if</a:t>
            </a:r>
            <a:r>
              <a:rPr sz="2000" spc="-195" dirty="0">
                <a:solidFill>
                  <a:srgbClr val="0000CC"/>
                </a:solidFill>
                <a:latin typeface="Times New Roman"/>
                <a:cs typeface="Times New Roman"/>
              </a:rPr>
              <a:t> </a:t>
            </a:r>
            <a:r>
              <a:rPr sz="2000" dirty="0">
                <a:solidFill>
                  <a:srgbClr val="0000CC"/>
                </a:solidFill>
                <a:latin typeface="Times New Roman"/>
                <a:cs typeface="Times New Roman"/>
              </a:rPr>
              <a:t>absent,  scrape </a:t>
            </a:r>
            <a:r>
              <a:rPr sz="2000" spc="-5" dirty="0">
                <a:solidFill>
                  <a:srgbClr val="0000CC"/>
                </a:solidFill>
                <a:latin typeface="Times New Roman"/>
                <a:cs typeface="Times New Roman"/>
              </a:rPr>
              <a:t>alveolar walls</a:t>
            </a:r>
            <a:r>
              <a:rPr sz="2000" spc="-80" dirty="0">
                <a:solidFill>
                  <a:srgbClr val="0000CC"/>
                </a:solidFill>
                <a:latin typeface="Times New Roman"/>
                <a:cs typeface="Times New Roman"/>
              </a:rPr>
              <a:t> </a:t>
            </a:r>
            <a:r>
              <a:rPr sz="2000" dirty="0">
                <a:solidFill>
                  <a:srgbClr val="0000CC"/>
                </a:solidFill>
                <a:latin typeface="Times New Roman"/>
                <a:cs typeface="Times New Roman"/>
              </a:rPr>
              <a:t>gently)</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08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Wherever possible preoperative oralhygiene </a:t>
            </a:r>
            <a:r>
              <a:rPr sz="2000" spc="-5" dirty="0">
                <a:solidFill>
                  <a:srgbClr val="0000CC"/>
                </a:solidFill>
                <a:latin typeface="Times New Roman"/>
                <a:cs typeface="Times New Roman"/>
              </a:rPr>
              <a:t>measures to </a:t>
            </a:r>
            <a:r>
              <a:rPr sz="2000" dirty="0">
                <a:solidFill>
                  <a:srgbClr val="0000CC"/>
                </a:solidFill>
                <a:latin typeface="Times New Roman"/>
                <a:cs typeface="Times New Roman"/>
              </a:rPr>
              <a:t>reduce plaque</a:t>
            </a:r>
            <a:r>
              <a:rPr sz="2000" spc="-180" dirty="0">
                <a:solidFill>
                  <a:srgbClr val="0000CC"/>
                </a:solidFill>
                <a:latin typeface="Times New Roman"/>
                <a:cs typeface="Times New Roman"/>
              </a:rPr>
              <a:t> </a:t>
            </a:r>
            <a:r>
              <a:rPr sz="2000" spc="-5" dirty="0">
                <a:solidFill>
                  <a:srgbClr val="0000CC"/>
                </a:solidFill>
                <a:latin typeface="Times New Roman"/>
                <a:cs typeface="Times New Roman"/>
              </a:rPr>
              <a:t>leve  </a:t>
            </a:r>
            <a:r>
              <a:rPr sz="2000" dirty="0">
                <a:solidFill>
                  <a:srgbClr val="0000CC"/>
                </a:solidFill>
                <a:latin typeface="Times New Roman"/>
                <a:cs typeface="Times New Roman"/>
              </a:rPr>
              <a:t>ls to a </a:t>
            </a:r>
            <a:r>
              <a:rPr sz="2000" spc="-10" dirty="0">
                <a:solidFill>
                  <a:srgbClr val="0000CC"/>
                </a:solidFill>
                <a:latin typeface="Times New Roman"/>
                <a:cs typeface="Times New Roman"/>
              </a:rPr>
              <a:t>minimum </a:t>
            </a:r>
            <a:r>
              <a:rPr sz="2000" dirty="0">
                <a:solidFill>
                  <a:srgbClr val="0000CC"/>
                </a:solidFill>
                <a:latin typeface="Times New Roman"/>
                <a:cs typeface="Times New Roman"/>
              </a:rPr>
              <a:t>should be</a:t>
            </a:r>
            <a:r>
              <a:rPr sz="2000" spc="-75" dirty="0">
                <a:solidFill>
                  <a:srgbClr val="0000CC"/>
                </a:solidFill>
                <a:latin typeface="Times New Roman"/>
                <a:cs typeface="Times New Roman"/>
              </a:rPr>
              <a:t> </a:t>
            </a:r>
            <a:r>
              <a:rPr sz="2000" dirty="0">
                <a:solidFill>
                  <a:srgbClr val="0000CC"/>
                </a:solidFill>
                <a:latin typeface="Times New Roman"/>
                <a:cs typeface="Times New Roman"/>
              </a:rPr>
              <a:t>instituted</a:t>
            </a:r>
            <a:endParaRPr sz="2000">
              <a:latin typeface="Times New Roman"/>
              <a:cs typeface="Times New Roman"/>
            </a:endParaRPr>
          </a:p>
        </p:txBody>
      </p:sp>
      <p:sp>
        <p:nvSpPr>
          <p:cNvPr id="3" name="object 3"/>
          <p:cNvSpPr/>
          <p:nvPr/>
        </p:nvSpPr>
        <p:spPr>
          <a:xfrm>
            <a:off x="1239659" y="457834"/>
            <a:ext cx="781685" cy="253365"/>
          </a:xfrm>
          <a:custGeom>
            <a:avLst/>
            <a:gdLst/>
            <a:ahLst/>
            <a:cxnLst/>
            <a:rect l="l" t="t" r="r" b="b"/>
            <a:pathLst>
              <a:path w="781685" h="253365">
                <a:moveTo>
                  <a:pt x="398894" y="0"/>
                </a:moveTo>
                <a:lnTo>
                  <a:pt x="396608" y="0"/>
                </a:lnTo>
                <a:lnTo>
                  <a:pt x="394195" y="126"/>
                </a:lnTo>
                <a:lnTo>
                  <a:pt x="391782" y="126"/>
                </a:lnTo>
                <a:lnTo>
                  <a:pt x="341966" y="7635"/>
                </a:lnTo>
                <a:lnTo>
                  <a:pt x="300723" y="34289"/>
                </a:lnTo>
                <a:lnTo>
                  <a:pt x="272942" y="75056"/>
                </a:lnTo>
                <a:lnTo>
                  <a:pt x="263650" y="124840"/>
                </a:lnTo>
                <a:lnTo>
                  <a:pt x="263871" y="128015"/>
                </a:lnTo>
                <a:lnTo>
                  <a:pt x="270767" y="170100"/>
                </a:lnTo>
                <a:lnTo>
                  <a:pt x="292087" y="208661"/>
                </a:lnTo>
                <a:lnTo>
                  <a:pt x="335648" y="242204"/>
                </a:lnTo>
                <a:lnTo>
                  <a:pt x="394068" y="253364"/>
                </a:lnTo>
                <a:lnTo>
                  <a:pt x="425072" y="250436"/>
                </a:lnTo>
                <a:lnTo>
                  <a:pt x="452361" y="241649"/>
                </a:lnTo>
                <a:lnTo>
                  <a:pt x="455172" y="239902"/>
                </a:lnTo>
                <a:lnTo>
                  <a:pt x="393560" y="239902"/>
                </a:lnTo>
                <a:lnTo>
                  <a:pt x="380530" y="238593"/>
                </a:lnTo>
                <a:lnTo>
                  <a:pt x="341039" y="201967"/>
                </a:lnTo>
                <a:lnTo>
                  <a:pt x="330042" y="155815"/>
                </a:lnTo>
                <a:lnTo>
                  <a:pt x="328727" y="124840"/>
                </a:lnTo>
                <a:lnTo>
                  <a:pt x="329564" y="101853"/>
                </a:lnTo>
                <a:lnTo>
                  <a:pt x="336700" y="61467"/>
                </a:lnTo>
                <a:lnTo>
                  <a:pt x="364413" y="20240"/>
                </a:lnTo>
                <a:lnTo>
                  <a:pt x="393941" y="11684"/>
                </a:lnTo>
                <a:lnTo>
                  <a:pt x="453379" y="11684"/>
                </a:lnTo>
                <a:lnTo>
                  <a:pt x="447567" y="8699"/>
                </a:lnTo>
                <a:lnTo>
                  <a:pt x="424445" y="2266"/>
                </a:lnTo>
                <a:lnTo>
                  <a:pt x="398894" y="0"/>
                </a:lnTo>
                <a:close/>
              </a:path>
              <a:path w="781685" h="253365">
                <a:moveTo>
                  <a:pt x="453379" y="11684"/>
                </a:moveTo>
                <a:lnTo>
                  <a:pt x="393941" y="11684"/>
                </a:lnTo>
                <a:lnTo>
                  <a:pt x="402730" y="12303"/>
                </a:lnTo>
                <a:lnTo>
                  <a:pt x="411006" y="14160"/>
                </a:lnTo>
                <a:lnTo>
                  <a:pt x="444199" y="44378"/>
                </a:lnTo>
                <a:lnTo>
                  <a:pt x="455742" y="85709"/>
                </a:lnTo>
                <a:lnTo>
                  <a:pt x="457949" y="128015"/>
                </a:lnTo>
                <a:lnTo>
                  <a:pt x="457404" y="147316"/>
                </a:lnTo>
                <a:lnTo>
                  <a:pt x="449186" y="194055"/>
                </a:lnTo>
                <a:lnTo>
                  <a:pt x="424548" y="230886"/>
                </a:lnTo>
                <a:lnTo>
                  <a:pt x="393560" y="239902"/>
                </a:lnTo>
                <a:lnTo>
                  <a:pt x="455172" y="239902"/>
                </a:lnTo>
                <a:lnTo>
                  <a:pt x="495795" y="206501"/>
                </a:lnTo>
                <a:lnTo>
                  <a:pt x="516194" y="168433"/>
                </a:lnTo>
                <a:lnTo>
                  <a:pt x="522973" y="124840"/>
                </a:lnTo>
                <a:lnTo>
                  <a:pt x="520707" y="98742"/>
                </a:lnTo>
                <a:lnTo>
                  <a:pt x="513892" y="74929"/>
                </a:lnTo>
                <a:lnTo>
                  <a:pt x="502506" y="53403"/>
                </a:lnTo>
                <a:lnTo>
                  <a:pt x="486524" y="34162"/>
                </a:lnTo>
                <a:lnTo>
                  <a:pt x="468260" y="19323"/>
                </a:lnTo>
                <a:lnTo>
                  <a:pt x="453379" y="11684"/>
                </a:lnTo>
                <a:close/>
              </a:path>
              <a:path w="781685" h="253365">
                <a:moveTo>
                  <a:pt x="652404" y="50037"/>
                </a:moveTo>
                <a:lnTo>
                  <a:pt x="577964" y="50037"/>
                </a:lnTo>
                <a:lnTo>
                  <a:pt x="743191" y="253364"/>
                </a:lnTo>
                <a:lnTo>
                  <a:pt x="749287" y="253364"/>
                </a:lnTo>
                <a:lnTo>
                  <a:pt x="749287" y="155066"/>
                </a:lnTo>
                <a:lnTo>
                  <a:pt x="735952" y="155066"/>
                </a:lnTo>
                <a:lnTo>
                  <a:pt x="652404" y="50037"/>
                </a:lnTo>
                <a:close/>
              </a:path>
              <a:path w="781685" h="253365">
                <a:moveTo>
                  <a:pt x="615429" y="3555"/>
                </a:moveTo>
                <a:lnTo>
                  <a:pt x="528815" y="3555"/>
                </a:lnTo>
                <a:lnTo>
                  <a:pt x="528815" y="10287"/>
                </a:lnTo>
                <a:lnTo>
                  <a:pt x="536308" y="10540"/>
                </a:lnTo>
                <a:lnTo>
                  <a:pt x="542023" y="11684"/>
                </a:lnTo>
                <a:lnTo>
                  <a:pt x="549921" y="15769"/>
                </a:lnTo>
                <a:lnTo>
                  <a:pt x="554469" y="19938"/>
                </a:lnTo>
                <a:lnTo>
                  <a:pt x="564883" y="32892"/>
                </a:lnTo>
                <a:lnTo>
                  <a:pt x="564883" y="205231"/>
                </a:lnTo>
                <a:lnTo>
                  <a:pt x="545944" y="238982"/>
                </a:lnTo>
                <a:lnTo>
                  <a:pt x="528815" y="241173"/>
                </a:lnTo>
                <a:lnTo>
                  <a:pt x="528815" y="247776"/>
                </a:lnTo>
                <a:lnTo>
                  <a:pt x="615429" y="247776"/>
                </a:lnTo>
                <a:lnTo>
                  <a:pt x="615429" y="241173"/>
                </a:lnTo>
                <a:lnTo>
                  <a:pt x="601459" y="241173"/>
                </a:lnTo>
                <a:lnTo>
                  <a:pt x="594093" y="238632"/>
                </a:lnTo>
                <a:lnTo>
                  <a:pt x="577964" y="205231"/>
                </a:lnTo>
                <a:lnTo>
                  <a:pt x="577964" y="50037"/>
                </a:lnTo>
                <a:lnTo>
                  <a:pt x="652404" y="50037"/>
                </a:lnTo>
                <a:lnTo>
                  <a:pt x="615429" y="3555"/>
                </a:lnTo>
                <a:close/>
              </a:path>
              <a:path w="781685" h="253365">
                <a:moveTo>
                  <a:pt x="781291" y="3555"/>
                </a:moveTo>
                <a:lnTo>
                  <a:pt x="700646" y="3555"/>
                </a:lnTo>
                <a:lnTo>
                  <a:pt x="700646" y="10287"/>
                </a:lnTo>
                <a:lnTo>
                  <a:pt x="710099" y="10765"/>
                </a:lnTo>
                <a:lnTo>
                  <a:pt x="718077" y="12588"/>
                </a:lnTo>
                <a:lnTo>
                  <a:pt x="735952" y="50037"/>
                </a:lnTo>
                <a:lnTo>
                  <a:pt x="735952" y="155066"/>
                </a:lnTo>
                <a:lnTo>
                  <a:pt x="749287" y="155066"/>
                </a:lnTo>
                <a:lnTo>
                  <a:pt x="749287" y="38480"/>
                </a:lnTo>
                <a:lnTo>
                  <a:pt x="750303" y="30352"/>
                </a:lnTo>
                <a:lnTo>
                  <a:pt x="781291" y="10287"/>
                </a:lnTo>
                <a:lnTo>
                  <a:pt x="781291" y="3555"/>
                </a:lnTo>
                <a:close/>
              </a:path>
              <a:path w="781685" h="253365">
                <a:moveTo>
                  <a:pt x="123576" y="50037"/>
                </a:moveTo>
                <a:lnTo>
                  <a:pt x="49136" y="50037"/>
                </a:lnTo>
                <a:lnTo>
                  <a:pt x="214363" y="253364"/>
                </a:lnTo>
                <a:lnTo>
                  <a:pt x="220459" y="253364"/>
                </a:lnTo>
                <a:lnTo>
                  <a:pt x="220459" y="155066"/>
                </a:lnTo>
                <a:lnTo>
                  <a:pt x="207124" y="155066"/>
                </a:lnTo>
                <a:lnTo>
                  <a:pt x="123576" y="50037"/>
                </a:lnTo>
                <a:close/>
              </a:path>
              <a:path w="781685" h="253365">
                <a:moveTo>
                  <a:pt x="86601" y="3555"/>
                </a:moveTo>
                <a:lnTo>
                  <a:pt x="0" y="3555"/>
                </a:lnTo>
                <a:lnTo>
                  <a:pt x="0" y="10287"/>
                </a:lnTo>
                <a:lnTo>
                  <a:pt x="7442" y="10540"/>
                </a:lnTo>
                <a:lnTo>
                  <a:pt x="13144" y="11684"/>
                </a:lnTo>
                <a:lnTo>
                  <a:pt x="21093" y="15769"/>
                </a:lnTo>
                <a:lnTo>
                  <a:pt x="25628" y="19938"/>
                </a:lnTo>
                <a:lnTo>
                  <a:pt x="36055" y="32892"/>
                </a:lnTo>
                <a:lnTo>
                  <a:pt x="36055" y="205231"/>
                </a:lnTo>
                <a:lnTo>
                  <a:pt x="17108" y="238982"/>
                </a:lnTo>
                <a:lnTo>
                  <a:pt x="0" y="241173"/>
                </a:lnTo>
                <a:lnTo>
                  <a:pt x="0" y="247776"/>
                </a:lnTo>
                <a:lnTo>
                  <a:pt x="86601" y="247776"/>
                </a:lnTo>
                <a:lnTo>
                  <a:pt x="86601" y="241173"/>
                </a:lnTo>
                <a:lnTo>
                  <a:pt x="72631" y="241173"/>
                </a:lnTo>
                <a:lnTo>
                  <a:pt x="65265" y="238632"/>
                </a:lnTo>
                <a:lnTo>
                  <a:pt x="49136" y="205231"/>
                </a:lnTo>
                <a:lnTo>
                  <a:pt x="49136" y="50037"/>
                </a:lnTo>
                <a:lnTo>
                  <a:pt x="123576" y="50037"/>
                </a:lnTo>
                <a:lnTo>
                  <a:pt x="86601" y="3555"/>
                </a:lnTo>
                <a:close/>
              </a:path>
              <a:path w="781685" h="253365">
                <a:moveTo>
                  <a:pt x="252463" y="3555"/>
                </a:moveTo>
                <a:lnTo>
                  <a:pt x="171818" y="3555"/>
                </a:lnTo>
                <a:lnTo>
                  <a:pt x="171818" y="10287"/>
                </a:lnTo>
                <a:lnTo>
                  <a:pt x="181271" y="10765"/>
                </a:lnTo>
                <a:lnTo>
                  <a:pt x="189249" y="12588"/>
                </a:lnTo>
                <a:lnTo>
                  <a:pt x="207124" y="50037"/>
                </a:lnTo>
                <a:lnTo>
                  <a:pt x="207124" y="155066"/>
                </a:lnTo>
                <a:lnTo>
                  <a:pt x="220459" y="155066"/>
                </a:lnTo>
                <a:lnTo>
                  <a:pt x="220459" y="38480"/>
                </a:lnTo>
                <a:lnTo>
                  <a:pt x="221475" y="30352"/>
                </a:lnTo>
                <a:lnTo>
                  <a:pt x="252463" y="10287"/>
                </a:lnTo>
                <a:lnTo>
                  <a:pt x="252463" y="3555"/>
                </a:lnTo>
                <a:close/>
              </a:path>
            </a:pathLst>
          </a:custGeom>
          <a:solidFill>
            <a:srgbClr val="FFFF00"/>
          </a:solidFill>
        </p:spPr>
        <p:txBody>
          <a:bodyPr wrap="square" lIns="0" tIns="0" rIns="0" bIns="0" rtlCol="0"/>
          <a:lstStyle/>
          <a:p>
            <a:endParaRPr/>
          </a:p>
        </p:txBody>
      </p:sp>
      <p:sp>
        <p:nvSpPr>
          <p:cNvPr id="4" name="object 4"/>
          <p:cNvSpPr/>
          <p:nvPr/>
        </p:nvSpPr>
        <p:spPr>
          <a:xfrm>
            <a:off x="1566799" y="467994"/>
            <a:ext cx="132334" cy="23126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68475" y="461391"/>
            <a:ext cx="252729" cy="250190"/>
          </a:xfrm>
          <a:custGeom>
            <a:avLst/>
            <a:gdLst/>
            <a:ahLst/>
            <a:cxnLst/>
            <a:rect l="l" t="t" r="r" b="b"/>
            <a:pathLst>
              <a:path w="252730" h="250190">
                <a:moveTo>
                  <a:pt x="0" y="0"/>
                </a:moveTo>
                <a:lnTo>
                  <a:pt x="86613" y="0"/>
                </a:lnTo>
                <a:lnTo>
                  <a:pt x="207137" y="151511"/>
                </a:lnTo>
                <a:lnTo>
                  <a:pt x="207137" y="46482"/>
                </a:lnTo>
                <a:lnTo>
                  <a:pt x="189261" y="9032"/>
                </a:lnTo>
                <a:lnTo>
                  <a:pt x="171831" y="6731"/>
                </a:lnTo>
                <a:lnTo>
                  <a:pt x="171831" y="0"/>
                </a:lnTo>
                <a:lnTo>
                  <a:pt x="252475" y="0"/>
                </a:lnTo>
                <a:lnTo>
                  <a:pt x="252475" y="6731"/>
                </a:lnTo>
                <a:lnTo>
                  <a:pt x="242188" y="8000"/>
                </a:lnTo>
                <a:lnTo>
                  <a:pt x="235204" y="9779"/>
                </a:lnTo>
                <a:lnTo>
                  <a:pt x="220472" y="34925"/>
                </a:lnTo>
                <a:lnTo>
                  <a:pt x="220472" y="46482"/>
                </a:lnTo>
                <a:lnTo>
                  <a:pt x="220472" y="249809"/>
                </a:lnTo>
                <a:lnTo>
                  <a:pt x="214375" y="249809"/>
                </a:lnTo>
                <a:lnTo>
                  <a:pt x="49149" y="46482"/>
                </a:lnTo>
                <a:lnTo>
                  <a:pt x="49149" y="201675"/>
                </a:lnTo>
                <a:lnTo>
                  <a:pt x="72643" y="237617"/>
                </a:lnTo>
                <a:lnTo>
                  <a:pt x="80899" y="237617"/>
                </a:lnTo>
                <a:lnTo>
                  <a:pt x="86613" y="237617"/>
                </a:lnTo>
                <a:lnTo>
                  <a:pt x="86613" y="244221"/>
                </a:lnTo>
                <a:lnTo>
                  <a:pt x="0" y="244221"/>
                </a:lnTo>
                <a:lnTo>
                  <a:pt x="0" y="237617"/>
                </a:lnTo>
                <a:lnTo>
                  <a:pt x="9332" y="237021"/>
                </a:lnTo>
                <a:lnTo>
                  <a:pt x="17129" y="235426"/>
                </a:lnTo>
                <a:lnTo>
                  <a:pt x="36068" y="201675"/>
                </a:lnTo>
                <a:lnTo>
                  <a:pt x="36068" y="29337"/>
                </a:lnTo>
                <a:lnTo>
                  <a:pt x="30861" y="22860"/>
                </a:lnTo>
                <a:lnTo>
                  <a:pt x="25654" y="16383"/>
                </a:lnTo>
                <a:lnTo>
                  <a:pt x="0" y="6731"/>
                </a:lnTo>
                <a:lnTo>
                  <a:pt x="0" y="0"/>
                </a:lnTo>
                <a:close/>
              </a:path>
            </a:pathLst>
          </a:custGeom>
          <a:ln w="3175">
            <a:solidFill>
              <a:srgbClr val="3A431F"/>
            </a:solidFill>
          </a:ln>
        </p:spPr>
        <p:txBody>
          <a:bodyPr wrap="square" lIns="0" tIns="0" rIns="0" bIns="0" rtlCol="0"/>
          <a:lstStyle/>
          <a:p>
            <a:endParaRPr/>
          </a:p>
        </p:txBody>
      </p:sp>
      <p:sp>
        <p:nvSpPr>
          <p:cNvPr id="6" name="object 6"/>
          <p:cNvSpPr/>
          <p:nvPr/>
        </p:nvSpPr>
        <p:spPr>
          <a:xfrm>
            <a:off x="1239659" y="461391"/>
            <a:ext cx="252729" cy="250190"/>
          </a:xfrm>
          <a:custGeom>
            <a:avLst/>
            <a:gdLst/>
            <a:ahLst/>
            <a:cxnLst/>
            <a:rect l="l" t="t" r="r" b="b"/>
            <a:pathLst>
              <a:path w="252730" h="250190">
                <a:moveTo>
                  <a:pt x="0" y="0"/>
                </a:moveTo>
                <a:lnTo>
                  <a:pt x="86601" y="0"/>
                </a:lnTo>
                <a:lnTo>
                  <a:pt x="207124" y="151511"/>
                </a:lnTo>
                <a:lnTo>
                  <a:pt x="207124" y="46482"/>
                </a:lnTo>
                <a:lnTo>
                  <a:pt x="189249" y="9032"/>
                </a:lnTo>
                <a:lnTo>
                  <a:pt x="171818" y="6731"/>
                </a:lnTo>
                <a:lnTo>
                  <a:pt x="171818" y="0"/>
                </a:lnTo>
                <a:lnTo>
                  <a:pt x="252463" y="0"/>
                </a:lnTo>
                <a:lnTo>
                  <a:pt x="252463" y="6731"/>
                </a:lnTo>
                <a:lnTo>
                  <a:pt x="242176" y="8000"/>
                </a:lnTo>
                <a:lnTo>
                  <a:pt x="235191" y="9779"/>
                </a:lnTo>
                <a:lnTo>
                  <a:pt x="220459" y="34925"/>
                </a:lnTo>
                <a:lnTo>
                  <a:pt x="220459" y="46482"/>
                </a:lnTo>
                <a:lnTo>
                  <a:pt x="220459" y="249809"/>
                </a:lnTo>
                <a:lnTo>
                  <a:pt x="214363" y="249809"/>
                </a:lnTo>
                <a:lnTo>
                  <a:pt x="49136" y="46482"/>
                </a:lnTo>
                <a:lnTo>
                  <a:pt x="49136" y="201675"/>
                </a:lnTo>
                <a:lnTo>
                  <a:pt x="72631" y="237617"/>
                </a:lnTo>
                <a:lnTo>
                  <a:pt x="80886" y="237617"/>
                </a:lnTo>
                <a:lnTo>
                  <a:pt x="86601" y="237617"/>
                </a:lnTo>
                <a:lnTo>
                  <a:pt x="86601" y="244221"/>
                </a:lnTo>
                <a:lnTo>
                  <a:pt x="0" y="244221"/>
                </a:lnTo>
                <a:lnTo>
                  <a:pt x="0" y="237617"/>
                </a:lnTo>
                <a:lnTo>
                  <a:pt x="9320" y="237021"/>
                </a:lnTo>
                <a:lnTo>
                  <a:pt x="17108" y="235426"/>
                </a:lnTo>
                <a:lnTo>
                  <a:pt x="36055" y="201675"/>
                </a:lnTo>
                <a:lnTo>
                  <a:pt x="36055" y="29337"/>
                </a:lnTo>
                <a:lnTo>
                  <a:pt x="0" y="6731"/>
                </a:lnTo>
                <a:lnTo>
                  <a:pt x="0" y="0"/>
                </a:lnTo>
                <a:close/>
              </a:path>
            </a:pathLst>
          </a:custGeom>
          <a:ln w="3175">
            <a:solidFill>
              <a:srgbClr val="3A431F"/>
            </a:solidFill>
          </a:ln>
        </p:spPr>
        <p:txBody>
          <a:bodyPr wrap="square" lIns="0" tIns="0" rIns="0" bIns="0" rtlCol="0"/>
          <a:lstStyle/>
          <a:p>
            <a:endParaRPr/>
          </a:p>
        </p:txBody>
      </p:sp>
      <p:sp>
        <p:nvSpPr>
          <p:cNvPr id="7" name="object 7"/>
          <p:cNvSpPr/>
          <p:nvPr/>
        </p:nvSpPr>
        <p:spPr>
          <a:xfrm>
            <a:off x="1503299" y="457834"/>
            <a:ext cx="259715" cy="253365"/>
          </a:xfrm>
          <a:custGeom>
            <a:avLst/>
            <a:gdLst/>
            <a:ahLst/>
            <a:cxnLst/>
            <a:rect l="l" t="t" r="r" b="b"/>
            <a:pathLst>
              <a:path w="259714" h="253365">
                <a:moveTo>
                  <a:pt x="135255" y="0"/>
                </a:moveTo>
                <a:lnTo>
                  <a:pt x="183927" y="8699"/>
                </a:lnTo>
                <a:lnTo>
                  <a:pt x="222884" y="34162"/>
                </a:lnTo>
                <a:lnTo>
                  <a:pt x="250253" y="74929"/>
                </a:lnTo>
                <a:lnTo>
                  <a:pt x="259333" y="124840"/>
                </a:lnTo>
                <a:lnTo>
                  <a:pt x="257641" y="147316"/>
                </a:lnTo>
                <a:lnTo>
                  <a:pt x="244064" y="188170"/>
                </a:lnTo>
                <a:lnTo>
                  <a:pt x="212296" y="227004"/>
                </a:lnTo>
                <a:lnTo>
                  <a:pt x="161432" y="250436"/>
                </a:lnTo>
                <a:lnTo>
                  <a:pt x="130428" y="253364"/>
                </a:lnTo>
                <a:lnTo>
                  <a:pt x="99349" y="250576"/>
                </a:lnTo>
                <a:lnTo>
                  <a:pt x="48383" y="228236"/>
                </a:lnTo>
                <a:lnTo>
                  <a:pt x="16019" y="190208"/>
                </a:lnTo>
                <a:lnTo>
                  <a:pt x="1783" y="148349"/>
                </a:lnTo>
                <a:lnTo>
                  <a:pt x="0" y="124967"/>
                </a:lnTo>
                <a:lnTo>
                  <a:pt x="2329" y="98869"/>
                </a:lnTo>
                <a:lnTo>
                  <a:pt x="20895" y="53530"/>
                </a:lnTo>
                <a:lnTo>
                  <a:pt x="56634" y="18575"/>
                </a:lnTo>
                <a:lnTo>
                  <a:pt x="102163" y="1482"/>
                </a:lnTo>
                <a:lnTo>
                  <a:pt x="130556" y="126"/>
                </a:lnTo>
                <a:lnTo>
                  <a:pt x="132969" y="0"/>
                </a:lnTo>
                <a:lnTo>
                  <a:pt x="135255" y="0"/>
                </a:lnTo>
                <a:close/>
              </a:path>
            </a:pathLst>
          </a:custGeom>
          <a:ln w="3175">
            <a:solidFill>
              <a:srgbClr val="3A431F"/>
            </a:solidFill>
          </a:ln>
        </p:spPr>
        <p:txBody>
          <a:bodyPr wrap="square" lIns="0" tIns="0" rIns="0" bIns="0" rtlCol="0"/>
          <a:lstStyle/>
          <a:p>
            <a:endParaRPr/>
          </a:p>
        </p:txBody>
      </p:sp>
      <p:sp>
        <p:nvSpPr>
          <p:cNvPr id="8" name="object 8"/>
          <p:cNvSpPr/>
          <p:nvPr/>
        </p:nvSpPr>
        <p:spPr>
          <a:xfrm>
            <a:off x="2025269" y="454151"/>
            <a:ext cx="5868924" cy="25869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011936" y="237743"/>
            <a:ext cx="1228344" cy="55625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795272" y="237743"/>
            <a:ext cx="556260" cy="556259"/>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906523" y="237743"/>
            <a:ext cx="6211824" cy="556259"/>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404876"/>
            <a:ext cx="8034020" cy="4218305"/>
          </a:xfrm>
          <a:prstGeom prst="rect">
            <a:avLst/>
          </a:prstGeom>
        </p:spPr>
        <p:txBody>
          <a:bodyPr vert="horz" wrap="square" lIns="0" tIns="13335" rIns="0" bIns="0" rtlCol="0">
            <a:spAutoFit/>
          </a:bodyPr>
          <a:lstStyle/>
          <a:p>
            <a:pPr marL="287020" marR="38100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Encourage the patient (again) </a:t>
            </a:r>
            <a:r>
              <a:rPr sz="2000" spc="-5" dirty="0">
                <a:solidFill>
                  <a:srgbClr val="0000CC"/>
                </a:solidFill>
                <a:latin typeface="Times New Roman"/>
                <a:cs typeface="Times New Roman"/>
              </a:rPr>
              <a:t>to </a:t>
            </a:r>
            <a:r>
              <a:rPr sz="2000" dirty="0">
                <a:solidFill>
                  <a:srgbClr val="0000CC"/>
                </a:solidFill>
                <a:latin typeface="Times New Roman"/>
                <a:cs typeface="Times New Roman"/>
              </a:rPr>
              <a:t>stop </a:t>
            </a:r>
            <a:r>
              <a:rPr sz="2000" spc="-5" dirty="0">
                <a:solidFill>
                  <a:srgbClr val="0000CC"/>
                </a:solidFill>
                <a:latin typeface="Times New Roman"/>
                <a:cs typeface="Times New Roman"/>
              </a:rPr>
              <a:t>(or)limit smoking in </a:t>
            </a:r>
            <a:r>
              <a:rPr sz="2000" dirty="0">
                <a:solidFill>
                  <a:srgbClr val="0000CC"/>
                </a:solidFill>
                <a:latin typeface="Times New Roman"/>
                <a:cs typeface="Times New Roman"/>
              </a:rPr>
              <a:t>the</a:t>
            </a:r>
            <a:r>
              <a:rPr sz="2000" spc="-114" dirty="0">
                <a:solidFill>
                  <a:srgbClr val="0000CC"/>
                </a:solidFill>
                <a:latin typeface="Times New Roman"/>
                <a:cs typeface="Times New Roman"/>
              </a:rPr>
              <a:t> </a:t>
            </a:r>
            <a:r>
              <a:rPr sz="2000" spc="-10" dirty="0">
                <a:solidFill>
                  <a:srgbClr val="0000CC"/>
                </a:solidFill>
                <a:latin typeface="Times New Roman"/>
                <a:cs typeface="Times New Roman"/>
              </a:rPr>
              <a:t>immediate  </a:t>
            </a:r>
            <a:r>
              <a:rPr sz="2000" dirty="0">
                <a:solidFill>
                  <a:srgbClr val="0000CC"/>
                </a:solidFill>
                <a:latin typeface="Times New Roman"/>
                <a:cs typeface="Times New Roman"/>
              </a:rPr>
              <a:t>postoperative</a:t>
            </a:r>
            <a:r>
              <a:rPr sz="2000" spc="-60" dirty="0">
                <a:solidFill>
                  <a:srgbClr val="0000CC"/>
                </a:solidFill>
                <a:latin typeface="Times New Roman"/>
                <a:cs typeface="Times New Roman"/>
              </a:rPr>
              <a:t> </a:t>
            </a:r>
            <a:r>
              <a:rPr sz="2000" dirty="0">
                <a:solidFill>
                  <a:srgbClr val="0000CC"/>
                </a:solidFill>
                <a:latin typeface="Times New Roman"/>
                <a:cs typeface="Times New Roman"/>
              </a:rPr>
              <a:t>period</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08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Advise patient </a:t>
            </a:r>
            <a:r>
              <a:rPr sz="2000" spc="-5" dirty="0">
                <a:solidFill>
                  <a:srgbClr val="0000CC"/>
                </a:solidFill>
                <a:latin typeface="Times New Roman"/>
                <a:cs typeface="Times New Roman"/>
              </a:rPr>
              <a:t>to </a:t>
            </a:r>
            <a:r>
              <a:rPr sz="2000" dirty="0">
                <a:solidFill>
                  <a:srgbClr val="0000CC"/>
                </a:solidFill>
                <a:latin typeface="Times New Roman"/>
                <a:cs typeface="Times New Roman"/>
              </a:rPr>
              <a:t>avoid vigorous mouthrinsing for the </a:t>
            </a:r>
            <a:r>
              <a:rPr sz="2000" spc="-5" dirty="0">
                <a:solidFill>
                  <a:srgbClr val="0000CC"/>
                </a:solidFill>
                <a:latin typeface="Times New Roman"/>
                <a:cs typeface="Times New Roman"/>
              </a:rPr>
              <a:t>ﬁrst </a:t>
            </a:r>
            <a:r>
              <a:rPr sz="2000" dirty="0">
                <a:solidFill>
                  <a:srgbClr val="0000CC"/>
                </a:solidFill>
                <a:latin typeface="Times New Roman"/>
                <a:cs typeface="Times New Roman"/>
              </a:rPr>
              <a:t>24 h post</a:t>
            </a:r>
            <a:r>
              <a:rPr sz="2000" spc="-220" dirty="0">
                <a:solidFill>
                  <a:srgbClr val="0000CC"/>
                </a:solidFill>
                <a:latin typeface="Times New Roman"/>
                <a:cs typeface="Times New Roman"/>
              </a:rPr>
              <a:t> </a:t>
            </a:r>
            <a:r>
              <a:rPr sz="2000" dirty="0">
                <a:solidFill>
                  <a:srgbClr val="0000CC"/>
                </a:solidFill>
                <a:latin typeface="Times New Roman"/>
                <a:cs typeface="Times New Roman"/>
              </a:rPr>
              <a:t>extracti  on&amp;to use gentle </a:t>
            </a:r>
            <a:r>
              <a:rPr sz="2000" spc="-5" dirty="0">
                <a:solidFill>
                  <a:srgbClr val="0000CC"/>
                </a:solidFill>
                <a:latin typeface="Times New Roman"/>
                <a:cs typeface="Times New Roman"/>
              </a:rPr>
              <a:t>toothbrushing in theimmediate </a:t>
            </a:r>
            <a:r>
              <a:rPr sz="2000" dirty="0">
                <a:solidFill>
                  <a:srgbClr val="0000CC"/>
                </a:solidFill>
                <a:latin typeface="Times New Roman"/>
                <a:cs typeface="Times New Roman"/>
              </a:rPr>
              <a:t>postoperative</a:t>
            </a:r>
            <a:r>
              <a:rPr sz="2000" spc="-140" dirty="0">
                <a:solidFill>
                  <a:srgbClr val="0000CC"/>
                </a:solidFill>
                <a:latin typeface="Times New Roman"/>
                <a:cs typeface="Times New Roman"/>
              </a:rPr>
              <a:t> </a:t>
            </a:r>
            <a:r>
              <a:rPr sz="2000" dirty="0">
                <a:solidFill>
                  <a:srgbClr val="0000CC"/>
                </a:solidFill>
                <a:latin typeface="Times New Roman"/>
                <a:cs typeface="Times New Roman"/>
              </a:rPr>
              <a:t>period</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For patients taking oral</a:t>
            </a:r>
            <a:r>
              <a:rPr sz="2000" spc="-105" dirty="0">
                <a:solidFill>
                  <a:srgbClr val="0000CC"/>
                </a:solidFill>
                <a:latin typeface="Times New Roman"/>
                <a:cs typeface="Times New Roman"/>
              </a:rPr>
              <a:t> </a:t>
            </a:r>
            <a:r>
              <a:rPr sz="2000" dirty="0">
                <a:solidFill>
                  <a:srgbClr val="0000CC"/>
                </a:solidFill>
                <a:latin typeface="Times New Roman"/>
                <a:cs typeface="Times New Roman"/>
              </a:rPr>
              <a:t>contraceptives</a:t>
            </a:r>
            <a:endParaRPr sz="2000">
              <a:latin typeface="Times New Roman"/>
              <a:cs typeface="Times New Roman"/>
            </a:endParaRPr>
          </a:p>
          <a:p>
            <a:pPr marL="286385" marR="595630" indent="-274320">
              <a:lnSpc>
                <a:spcPct val="100000"/>
              </a:lnSpc>
              <a:spcBef>
                <a:spcPts val="600"/>
              </a:spcBef>
            </a:pPr>
            <a:r>
              <a:rPr sz="2000" dirty="0">
                <a:solidFill>
                  <a:srgbClr val="0000CC"/>
                </a:solidFill>
                <a:latin typeface="Times New Roman"/>
                <a:cs typeface="Times New Roman"/>
              </a:rPr>
              <a:t>extractions should ideally be performed during days 23 through 28 of</a:t>
            </a:r>
            <a:r>
              <a:rPr sz="2000" spc="-235" dirty="0">
                <a:solidFill>
                  <a:srgbClr val="0000CC"/>
                </a:solidFill>
                <a:latin typeface="Times New Roman"/>
                <a:cs typeface="Times New Roman"/>
              </a:rPr>
              <a:t>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menstrual</a:t>
            </a:r>
            <a:r>
              <a:rPr sz="2000" spc="-40" dirty="0">
                <a:solidFill>
                  <a:srgbClr val="0000CC"/>
                </a:solidFill>
                <a:latin typeface="Times New Roman"/>
                <a:cs typeface="Times New Roman"/>
              </a:rPr>
              <a:t> </a:t>
            </a:r>
            <a:r>
              <a:rPr sz="2000" spc="-5" dirty="0">
                <a:solidFill>
                  <a:srgbClr val="0000CC"/>
                </a:solidFill>
                <a:latin typeface="Times New Roman"/>
                <a:cs typeface="Times New Roman"/>
              </a:rPr>
              <a:t>cycle</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marR="82931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Comprehensive pre- and postoperative verbal instructions should</a:t>
            </a:r>
            <a:r>
              <a:rPr sz="2000" spc="-250" dirty="0">
                <a:solidFill>
                  <a:srgbClr val="0000CC"/>
                </a:solidFill>
                <a:latin typeface="Times New Roman"/>
                <a:cs typeface="Times New Roman"/>
              </a:rPr>
              <a:t> </a:t>
            </a:r>
            <a:r>
              <a:rPr sz="2000" spc="5" dirty="0">
                <a:solidFill>
                  <a:srgbClr val="0000CC"/>
                </a:solidFill>
                <a:latin typeface="Times New Roman"/>
                <a:cs typeface="Times New Roman"/>
              </a:rPr>
              <a:t>be  </a:t>
            </a:r>
            <a:r>
              <a:rPr sz="2000" spc="-5" dirty="0">
                <a:solidFill>
                  <a:srgbClr val="0000CC"/>
                </a:solidFill>
                <a:latin typeface="Times New Roman"/>
                <a:cs typeface="Times New Roman"/>
              </a:rPr>
              <a:t>supplemented </a:t>
            </a:r>
            <a:r>
              <a:rPr sz="2000" dirty="0">
                <a:solidFill>
                  <a:srgbClr val="0000CC"/>
                </a:solidFill>
                <a:latin typeface="Times New Roman"/>
                <a:cs typeface="Times New Roman"/>
              </a:rPr>
              <a:t>with </a:t>
            </a:r>
            <a:r>
              <a:rPr sz="2000" spc="-5" dirty="0">
                <a:solidFill>
                  <a:srgbClr val="0000CC"/>
                </a:solidFill>
                <a:latin typeface="Times New Roman"/>
                <a:cs typeface="Times New Roman"/>
              </a:rPr>
              <a:t>written </a:t>
            </a:r>
            <a:r>
              <a:rPr sz="2000" dirty="0">
                <a:solidFill>
                  <a:srgbClr val="0000CC"/>
                </a:solidFill>
                <a:latin typeface="Times New Roman"/>
                <a:cs typeface="Times New Roman"/>
              </a:rPr>
              <a:t>advice to ensure </a:t>
            </a:r>
            <a:r>
              <a:rPr sz="2000" spc="-5" dirty="0">
                <a:solidFill>
                  <a:srgbClr val="0000CC"/>
                </a:solidFill>
                <a:latin typeface="Times New Roman"/>
                <a:cs typeface="Times New Roman"/>
              </a:rPr>
              <a:t>maximum</a:t>
            </a:r>
            <a:r>
              <a:rPr sz="2000" spc="-65" dirty="0">
                <a:solidFill>
                  <a:srgbClr val="0000CC"/>
                </a:solidFill>
                <a:latin typeface="Times New Roman"/>
                <a:cs typeface="Times New Roman"/>
              </a:rPr>
              <a:t> </a:t>
            </a:r>
            <a:r>
              <a:rPr sz="2000" spc="-5" dirty="0">
                <a:solidFill>
                  <a:srgbClr val="0000CC"/>
                </a:solidFill>
                <a:latin typeface="Times New Roman"/>
                <a:cs typeface="Times New Roman"/>
              </a:rPr>
              <a:t>compliance</a:t>
            </a:r>
            <a:endParaRPr sz="2000">
              <a:latin typeface="Times New Roman"/>
              <a:cs typeface="Times New Roman"/>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48130"/>
            <a:ext cx="2334260" cy="330835"/>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Antibacterial</a:t>
            </a:r>
            <a:r>
              <a:rPr sz="2000" spc="-125" dirty="0">
                <a:solidFill>
                  <a:srgbClr val="0000CC"/>
                </a:solidFill>
                <a:latin typeface="Times New Roman"/>
                <a:cs typeface="Times New Roman"/>
              </a:rPr>
              <a:t> </a:t>
            </a:r>
            <a:r>
              <a:rPr sz="2000" dirty="0">
                <a:solidFill>
                  <a:srgbClr val="0000CC"/>
                </a:solidFill>
                <a:latin typeface="Times New Roman"/>
                <a:cs typeface="Times New Roman"/>
              </a:rPr>
              <a:t>agents</a:t>
            </a:r>
            <a:endParaRPr sz="2000">
              <a:latin typeface="Times New Roman"/>
              <a:cs typeface="Times New Roman"/>
            </a:endParaRPr>
          </a:p>
        </p:txBody>
      </p:sp>
      <p:sp>
        <p:nvSpPr>
          <p:cNvPr id="3" name="object 3"/>
          <p:cNvSpPr txBox="1"/>
          <p:nvPr/>
        </p:nvSpPr>
        <p:spPr>
          <a:xfrm>
            <a:off x="535940" y="2310206"/>
            <a:ext cx="3295015" cy="331470"/>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0" dirty="0">
                <a:solidFill>
                  <a:srgbClr val="F3A346"/>
                </a:solidFill>
                <a:latin typeface="Arial"/>
                <a:cs typeface="Arial"/>
              </a:rPr>
              <a:t>	</a:t>
            </a:r>
            <a:r>
              <a:rPr sz="2000" dirty="0">
                <a:solidFill>
                  <a:srgbClr val="0000CC"/>
                </a:solidFill>
                <a:latin typeface="Times New Roman"/>
                <a:cs typeface="Times New Roman"/>
              </a:rPr>
              <a:t>Antiseptic agents and</a:t>
            </a:r>
            <a:r>
              <a:rPr sz="2000" spc="-140" dirty="0">
                <a:solidFill>
                  <a:srgbClr val="0000CC"/>
                </a:solidFill>
                <a:latin typeface="Times New Roman"/>
                <a:cs typeface="Times New Roman"/>
              </a:rPr>
              <a:t> </a:t>
            </a:r>
            <a:r>
              <a:rPr sz="2000" dirty="0">
                <a:solidFill>
                  <a:srgbClr val="0000CC"/>
                </a:solidFill>
                <a:latin typeface="Times New Roman"/>
                <a:cs typeface="Times New Roman"/>
              </a:rPr>
              <a:t>lavage-</a:t>
            </a:r>
            <a:endParaRPr sz="2000">
              <a:latin typeface="Times New Roman"/>
              <a:cs typeface="Times New Roman"/>
            </a:endParaRPr>
          </a:p>
        </p:txBody>
      </p:sp>
      <p:sp>
        <p:nvSpPr>
          <p:cNvPr id="4" name="object 4"/>
          <p:cNvSpPr txBox="1"/>
          <p:nvPr/>
        </p:nvSpPr>
        <p:spPr>
          <a:xfrm>
            <a:off x="4119498" y="2310206"/>
            <a:ext cx="1482090" cy="331470"/>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FFFF00"/>
                </a:solidFill>
                <a:latin typeface="Times New Roman"/>
                <a:cs typeface="Times New Roman"/>
              </a:rPr>
              <a:t>C</a:t>
            </a:r>
            <a:r>
              <a:rPr sz="2000" dirty="0">
                <a:solidFill>
                  <a:srgbClr val="FFFF00"/>
                </a:solidFill>
                <a:latin typeface="Times New Roman"/>
                <a:cs typeface="Times New Roman"/>
              </a:rPr>
              <a:t>hlo</a:t>
            </a:r>
            <a:r>
              <a:rPr sz="2000" spc="5" dirty="0">
                <a:solidFill>
                  <a:srgbClr val="FFFF00"/>
                </a:solidFill>
                <a:latin typeface="Times New Roman"/>
                <a:cs typeface="Times New Roman"/>
              </a:rPr>
              <a:t>r</a:t>
            </a:r>
            <a:r>
              <a:rPr sz="2000" dirty="0">
                <a:solidFill>
                  <a:srgbClr val="FFFF00"/>
                </a:solidFill>
                <a:latin typeface="Times New Roman"/>
                <a:cs typeface="Times New Roman"/>
              </a:rPr>
              <a:t>hexid</a:t>
            </a:r>
            <a:r>
              <a:rPr sz="2000" spc="-10" dirty="0">
                <a:solidFill>
                  <a:srgbClr val="FFFF00"/>
                </a:solidFill>
                <a:latin typeface="Times New Roman"/>
                <a:cs typeface="Times New Roman"/>
              </a:rPr>
              <a:t>in</a:t>
            </a:r>
            <a:r>
              <a:rPr sz="2000" dirty="0">
                <a:solidFill>
                  <a:srgbClr val="FFFF00"/>
                </a:solidFill>
                <a:latin typeface="Times New Roman"/>
                <a:cs typeface="Times New Roman"/>
              </a:rPr>
              <a:t>e</a:t>
            </a:r>
            <a:endParaRPr sz="2000">
              <a:latin typeface="Times New Roman"/>
              <a:cs typeface="Times New Roman"/>
            </a:endParaRPr>
          </a:p>
        </p:txBody>
      </p:sp>
      <p:sp>
        <p:nvSpPr>
          <p:cNvPr id="5" name="object 5"/>
          <p:cNvSpPr txBox="1"/>
          <p:nvPr/>
        </p:nvSpPr>
        <p:spPr>
          <a:xfrm>
            <a:off x="535940" y="3072511"/>
            <a:ext cx="7058659" cy="261747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 pos="3559175" algn="l"/>
              </a:tabLst>
            </a:pPr>
            <a:r>
              <a:rPr sz="2000" spc="-5" dirty="0">
                <a:solidFill>
                  <a:srgbClr val="0000CC"/>
                </a:solidFill>
                <a:latin typeface="Times New Roman"/>
                <a:cs typeface="Times New Roman"/>
              </a:rPr>
              <a:t>Antifibrinolytic</a:t>
            </a:r>
            <a:r>
              <a:rPr sz="2000" spc="-35" dirty="0">
                <a:solidFill>
                  <a:srgbClr val="0000CC"/>
                </a:solidFill>
                <a:latin typeface="Times New Roman"/>
                <a:cs typeface="Times New Roman"/>
              </a:rPr>
              <a:t> </a:t>
            </a:r>
            <a:r>
              <a:rPr sz="2000" dirty="0">
                <a:solidFill>
                  <a:srgbClr val="0000CC"/>
                </a:solidFill>
                <a:latin typeface="Times New Roman"/>
                <a:cs typeface="Times New Roman"/>
              </a:rPr>
              <a:t>agents-	</a:t>
            </a:r>
            <a:r>
              <a:rPr sz="2000" dirty="0">
                <a:solidFill>
                  <a:srgbClr val="FFFF00"/>
                </a:solidFill>
                <a:latin typeface="Times New Roman"/>
                <a:cs typeface="Times New Roman"/>
              </a:rPr>
              <a:t>Para hydroxybenzoic</a:t>
            </a:r>
            <a:r>
              <a:rPr sz="2000" spc="-100" dirty="0">
                <a:solidFill>
                  <a:srgbClr val="FFFF00"/>
                </a:solidFill>
                <a:latin typeface="Times New Roman"/>
                <a:cs typeface="Times New Roman"/>
              </a:rPr>
              <a:t> </a:t>
            </a:r>
            <a:r>
              <a:rPr sz="2000" dirty="0">
                <a:solidFill>
                  <a:srgbClr val="FFFF00"/>
                </a:solidFill>
                <a:latin typeface="Times New Roman"/>
                <a:cs typeface="Times New Roman"/>
              </a:rPr>
              <a:t>acid(PHBA)</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 pos="4225290" algn="l"/>
              </a:tabLst>
            </a:pPr>
            <a:r>
              <a:rPr sz="2000" dirty="0">
                <a:solidFill>
                  <a:srgbClr val="0000CC"/>
                </a:solidFill>
                <a:latin typeface="Times New Roman"/>
                <a:cs typeface="Times New Roman"/>
              </a:rPr>
              <a:t>Steroid</a:t>
            </a:r>
            <a:r>
              <a:rPr sz="2000" spc="-25" dirty="0">
                <a:solidFill>
                  <a:srgbClr val="0000CC"/>
                </a:solidFill>
                <a:latin typeface="Times New Roman"/>
                <a:cs typeface="Times New Roman"/>
              </a:rPr>
              <a:t> </a:t>
            </a:r>
            <a:r>
              <a:rPr sz="2000" spc="-5" dirty="0">
                <a:solidFill>
                  <a:srgbClr val="0000CC"/>
                </a:solidFill>
                <a:latin typeface="Times New Roman"/>
                <a:cs typeface="Times New Roman"/>
              </a:rPr>
              <a:t>anti-inflammatory</a:t>
            </a:r>
            <a:r>
              <a:rPr sz="2000" spc="-25" dirty="0">
                <a:solidFill>
                  <a:srgbClr val="0000CC"/>
                </a:solidFill>
                <a:latin typeface="Times New Roman"/>
                <a:cs typeface="Times New Roman"/>
              </a:rPr>
              <a:t> </a:t>
            </a:r>
            <a:r>
              <a:rPr sz="2000" dirty="0">
                <a:solidFill>
                  <a:srgbClr val="0000CC"/>
                </a:solidFill>
                <a:latin typeface="Times New Roman"/>
                <a:cs typeface="Times New Roman"/>
              </a:rPr>
              <a:t>agents-	</a:t>
            </a:r>
            <a:r>
              <a:rPr sz="2000" spc="-5" dirty="0">
                <a:solidFill>
                  <a:srgbClr val="FFFF00"/>
                </a:solidFill>
                <a:latin typeface="Times New Roman"/>
                <a:cs typeface="Times New Roman"/>
              </a:rPr>
              <a:t>polylactic</a:t>
            </a:r>
            <a:r>
              <a:rPr sz="2000" spc="-30" dirty="0">
                <a:solidFill>
                  <a:srgbClr val="FFFF00"/>
                </a:solidFill>
                <a:latin typeface="Times New Roman"/>
                <a:cs typeface="Times New Roman"/>
              </a:rPr>
              <a:t> </a:t>
            </a:r>
            <a:r>
              <a:rPr sz="2000" spc="-5" dirty="0">
                <a:solidFill>
                  <a:srgbClr val="FFFF00"/>
                </a:solidFill>
                <a:latin typeface="Times New Roman"/>
                <a:cs typeface="Times New Roman"/>
              </a:rPr>
              <a:t>acid</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Obtundant</a:t>
            </a:r>
            <a:r>
              <a:rPr sz="2000" spc="-50" dirty="0">
                <a:solidFill>
                  <a:srgbClr val="0000CC"/>
                </a:solidFill>
                <a:latin typeface="Times New Roman"/>
                <a:cs typeface="Times New Roman"/>
              </a:rPr>
              <a:t> </a:t>
            </a:r>
            <a:r>
              <a:rPr sz="2000" dirty="0">
                <a:solidFill>
                  <a:srgbClr val="0000CC"/>
                </a:solidFill>
                <a:latin typeface="Times New Roman"/>
                <a:cs typeface="Times New Roman"/>
              </a:rPr>
              <a:t>dressings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Clot supporting</a:t>
            </a:r>
            <a:r>
              <a:rPr sz="2000" spc="-90" dirty="0">
                <a:solidFill>
                  <a:srgbClr val="0000CC"/>
                </a:solidFill>
                <a:latin typeface="Times New Roman"/>
                <a:cs typeface="Times New Roman"/>
              </a:rPr>
              <a:t> </a:t>
            </a:r>
            <a:r>
              <a:rPr sz="2000" dirty="0">
                <a:solidFill>
                  <a:srgbClr val="0000CC"/>
                </a:solidFill>
                <a:latin typeface="Times New Roman"/>
                <a:cs typeface="Times New Roman"/>
              </a:rPr>
              <a:t>agents</a:t>
            </a:r>
            <a:endParaRPr sz="2000">
              <a:latin typeface="Times New Roman"/>
              <a:cs typeface="Times New Roman"/>
            </a:endParaRPr>
          </a:p>
        </p:txBody>
      </p:sp>
      <p:sp>
        <p:nvSpPr>
          <p:cNvPr id="6" name="object 6"/>
          <p:cNvSpPr/>
          <p:nvPr/>
        </p:nvSpPr>
        <p:spPr>
          <a:xfrm>
            <a:off x="1167053" y="725551"/>
            <a:ext cx="6385636" cy="28511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912875" y="487680"/>
            <a:ext cx="6886956"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48130"/>
            <a:ext cx="7839075" cy="4446905"/>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Under block</a:t>
            </a:r>
            <a:r>
              <a:rPr sz="2000" spc="-55" dirty="0">
                <a:solidFill>
                  <a:srgbClr val="0000CC"/>
                </a:solidFill>
                <a:latin typeface="Times New Roman"/>
                <a:cs typeface="Times New Roman"/>
              </a:rPr>
              <a:t> </a:t>
            </a:r>
            <a:r>
              <a:rPr sz="2000" dirty="0">
                <a:solidFill>
                  <a:srgbClr val="0000CC"/>
                </a:solidFill>
                <a:latin typeface="Times New Roman"/>
                <a:cs typeface="Times New Roman"/>
              </a:rPr>
              <a:t>aneasthesia</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a:t>
            </a:r>
            <a:r>
              <a:rPr sz="2000" spc="-5" dirty="0">
                <a:solidFill>
                  <a:srgbClr val="0000CC"/>
                </a:solidFill>
                <a:latin typeface="Times New Roman"/>
                <a:cs typeface="Times New Roman"/>
              </a:rPr>
              <a:t>clot </a:t>
            </a:r>
            <a:r>
              <a:rPr sz="2000" dirty="0">
                <a:solidFill>
                  <a:srgbClr val="0000CC"/>
                </a:solidFill>
                <a:latin typeface="Times New Roman"/>
                <a:cs typeface="Times New Roman"/>
              </a:rPr>
              <a:t>devoided socket is thoroughly curetted, both from the floor of</a:t>
            </a:r>
            <a:r>
              <a:rPr sz="2000" spc="-265" dirty="0">
                <a:solidFill>
                  <a:srgbClr val="0000CC"/>
                </a:solidFill>
                <a:latin typeface="Times New Roman"/>
                <a:cs typeface="Times New Roman"/>
              </a:rPr>
              <a:t> </a:t>
            </a:r>
            <a:r>
              <a:rPr sz="2000" dirty="0">
                <a:solidFill>
                  <a:srgbClr val="0000CC"/>
                </a:solidFill>
                <a:latin typeface="Times New Roman"/>
                <a:cs typeface="Times New Roman"/>
              </a:rPr>
              <a:t>the</a:t>
            </a:r>
            <a:endParaRPr sz="2000">
              <a:latin typeface="Times New Roman"/>
              <a:cs typeface="Times New Roman"/>
            </a:endParaRPr>
          </a:p>
          <a:p>
            <a:pPr marR="3462020" algn="ctr">
              <a:lnSpc>
                <a:spcPct val="100000"/>
              </a:lnSpc>
            </a:pPr>
            <a:r>
              <a:rPr sz="2000" dirty="0">
                <a:solidFill>
                  <a:srgbClr val="0000CC"/>
                </a:solidFill>
                <a:latin typeface="Times New Roman"/>
                <a:cs typeface="Times New Roman"/>
              </a:rPr>
              <a:t>socket as well as from the bony</a:t>
            </a:r>
            <a:r>
              <a:rPr sz="2000" spc="-145" dirty="0">
                <a:solidFill>
                  <a:srgbClr val="0000CC"/>
                </a:solidFill>
                <a:latin typeface="Times New Roman"/>
                <a:cs typeface="Times New Roman"/>
              </a:rPr>
              <a:t> </a:t>
            </a:r>
            <a:r>
              <a:rPr sz="2000" spc="-5" dirty="0">
                <a:solidFill>
                  <a:srgbClr val="0000CC"/>
                </a:solidFill>
                <a:latin typeface="Times New Roman"/>
                <a:cs typeface="Times New Roman"/>
              </a:rPr>
              <a:t>walls</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sharp </a:t>
            </a:r>
            <a:r>
              <a:rPr sz="2000" spc="-10" dirty="0">
                <a:solidFill>
                  <a:srgbClr val="0000CC"/>
                </a:solidFill>
                <a:latin typeface="Times New Roman"/>
                <a:cs typeface="Times New Roman"/>
              </a:rPr>
              <a:t>margins </a:t>
            </a:r>
            <a:r>
              <a:rPr sz="2000" dirty="0">
                <a:solidFill>
                  <a:srgbClr val="0000CC"/>
                </a:solidFill>
                <a:latin typeface="Times New Roman"/>
                <a:cs typeface="Times New Roman"/>
              </a:rPr>
              <a:t>were </a:t>
            </a:r>
            <a:r>
              <a:rPr sz="2000" spc="-10" dirty="0">
                <a:solidFill>
                  <a:srgbClr val="0000CC"/>
                </a:solidFill>
                <a:latin typeface="Times New Roman"/>
                <a:cs typeface="Times New Roman"/>
              </a:rPr>
              <a:t>trimmed </a:t>
            </a:r>
            <a:r>
              <a:rPr sz="2000" dirty="0">
                <a:solidFill>
                  <a:srgbClr val="0000CC"/>
                </a:solidFill>
                <a:latin typeface="Times New Roman"/>
                <a:cs typeface="Times New Roman"/>
              </a:rPr>
              <a:t>&amp;</a:t>
            </a:r>
            <a:r>
              <a:rPr sz="2000" spc="-60" dirty="0">
                <a:solidFill>
                  <a:srgbClr val="0000CC"/>
                </a:solidFill>
                <a:latin typeface="Times New Roman"/>
                <a:cs typeface="Times New Roman"/>
              </a:rPr>
              <a:t> </a:t>
            </a:r>
            <a:r>
              <a:rPr sz="2000" dirty="0">
                <a:solidFill>
                  <a:srgbClr val="0000CC"/>
                </a:solidFill>
                <a:latin typeface="Times New Roman"/>
                <a:cs typeface="Times New Roman"/>
              </a:rPr>
              <a:t>rounded</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spcBef>
                <a:spcPts val="5"/>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Any </a:t>
            </a:r>
            <a:r>
              <a:rPr sz="2000" dirty="0">
                <a:solidFill>
                  <a:srgbClr val="0000CC"/>
                </a:solidFill>
                <a:latin typeface="Times New Roman"/>
                <a:cs typeface="Times New Roman"/>
              </a:rPr>
              <a:t>foreign bodies if present were thoroughly</a:t>
            </a:r>
            <a:r>
              <a:rPr sz="2000" spc="-235" dirty="0">
                <a:solidFill>
                  <a:srgbClr val="0000CC"/>
                </a:solidFill>
                <a:latin typeface="Times New Roman"/>
                <a:cs typeface="Times New Roman"/>
              </a:rPr>
              <a:t> </a:t>
            </a:r>
            <a:r>
              <a:rPr sz="2000" dirty="0">
                <a:solidFill>
                  <a:srgbClr val="0000CC"/>
                </a:solidFill>
                <a:latin typeface="Times New Roman"/>
                <a:cs typeface="Times New Roman"/>
              </a:rPr>
              <a:t>removed</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detached gingival </a:t>
            </a:r>
            <a:r>
              <a:rPr sz="2000" spc="-10" dirty="0">
                <a:solidFill>
                  <a:srgbClr val="0000CC"/>
                </a:solidFill>
                <a:latin typeface="Times New Roman"/>
                <a:cs typeface="Times New Roman"/>
              </a:rPr>
              <a:t>margins </a:t>
            </a:r>
            <a:r>
              <a:rPr sz="2000" dirty="0">
                <a:solidFill>
                  <a:srgbClr val="0000CC"/>
                </a:solidFill>
                <a:latin typeface="Times New Roman"/>
                <a:cs typeface="Times New Roman"/>
              </a:rPr>
              <a:t>were </a:t>
            </a:r>
            <a:r>
              <a:rPr sz="2000" spc="-5" dirty="0">
                <a:solidFill>
                  <a:srgbClr val="0000CC"/>
                </a:solidFill>
                <a:latin typeface="Times New Roman"/>
                <a:cs typeface="Times New Roman"/>
              </a:rPr>
              <a:t>also</a:t>
            </a:r>
            <a:r>
              <a:rPr sz="2000" spc="-125" dirty="0">
                <a:solidFill>
                  <a:srgbClr val="0000CC"/>
                </a:solidFill>
                <a:latin typeface="Times New Roman"/>
                <a:cs typeface="Times New Roman"/>
              </a:rPr>
              <a:t> </a:t>
            </a:r>
            <a:r>
              <a:rPr sz="2000" dirty="0">
                <a:solidFill>
                  <a:srgbClr val="0000CC"/>
                </a:solidFill>
                <a:latin typeface="Times New Roman"/>
                <a:cs typeface="Times New Roman"/>
              </a:rPr>
              <a:t>scraped</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desired </a:t>
            </a:r>
            <a:r>
              <a:rPr sz="2000" spc="-5" dirty="0">
                <a:solidFill>
                  <a:srgbClr val="0000CC"/>
                </a:solidFill>
                <a:latin typeface="Times New Roman"/>
                <a:cs typeface="Times New Roman"/>
              </a:rPr>
              <a:t>medications </a:t>
            </a:r>
            <a:r>
              <a:rPr sz="2000" dirty="0">
                <a:solidFill>
                  <a:srgbClr val="0000CC"/>
                </a:solidFill>
                <a:latin typeface="Times New Roman"/>
                <a:cs typeface="Times New Roman"/>
              </a:rPr>
              <a:t>and</a:t>
            </a:r>
            <a:r>
              <a:rPr sz="2000" spc="-85" dirty="0">
                <a:solidFill>
                  <a:srgbClr val="0000CC"/>
                </a:solidFill>
                <a:latin typeface="Times New Roman"/>
                <a:cs typeface="Times New Roman"/>
              </a:rPr>
              <a:t> </a:t>
            </a:r>
            <a:r>
              <a:rPr sz="2000" dirty="0">
                <a:solidFill>
                  <a:srgbClr val="0000CC"/>
                </a:solidFill>
                <a:latin typeface="Times New Roman"/>
                <a:cs typeface="Times New Roman"/>
              </a:rPr>
              <a:t>precautions</a:t>
            </a:r>
            <a:endParaRPr sz="2000">
              <a:latin typeface="Times New Roman"/>
              <a:cs typeface="Times New Roman"/>
            </a:endParaRPr>
          </a:p>
        </p:txBody>
      </p:sp>
      <p:sp>
        <p:nvSpPr>
          <p:cNvPr id="3" name="object 3"/>
          <p:cNvSpPr/>
          <p:nvPr/>
        </p:nvSpPr>
        <p:spPr>
          <a:xfrm>
            <a:off x="2320798" y="725551"/>
            <a:ext cx="5042281" cy="2851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55876" y="487680"/>
            <a:ext cx="5553456"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44598" y="685800"/>
            <a:ext cx="3475863" cy="3726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03476" y="371856"/>
            <a:ext cx="4137660" cy="8031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05355" y="1594103"/>
            <a:ext cx="4032504" cy="7848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705355" y="2325623"/>
            <a:ext cx="4325112" cy="78486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705355" y="3057144"/>
            <a:ext cx="4027932" cy="78485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705355" y="3788664"/>
            <a:ext cx="5106924" cy="78486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705355" y="4520184"/>
            <a:ext cx="2314956" cy="784859"/>
          </a:xfrm>
          <a:prstGeom prst="rect">
            <a:avLst/>
          </a:prstGeom>
          <a:blipFill>
            <a:blip r:embed="rId8"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1983994" y="1455394"/>
            <a:ext cx="4352290" cy="3684270"/>
          </a:xfrm>
          <a:prstGeom prst="rect">
            <a:avLst/>
          </a:prstGeom>
        </p:spPr>
        <p:txBody>
          <a:bodyPr vert="horz" wrap="square" lIns="0" tIns="12700" rIns="0" bIns="0" rtlCol="0">
            <a:spAutoFit/>
          </a:bodyPr>
          <a:lstStyle/>
          <a:p>
            <a:pPr marL="12700" marR="5080">
              <a:lnSpc>
                <a:spcPct val="150000"/>
              </a:lnSpc>
              <a:spcBef>
                <a:spcPts val="100"/>
              </a:spcBef>
            </a:pPr>
            <a:r>
              <a:rPr sz="3200" b="1" spc="30" dirty="0">
                <a:latin typeface="Comic Sans MS"/>
                <a:cs typeface="Comic Sans MS"/>
              </a:rPr>
              <a:t>Many </a:t>
            </a:r>
            <a:r>
              <a:rPr sz="3200" b="1" spc="35" dirty="0">
                <a:latin typeface="Comic Sans MS"/>
                <a:cs typeface="Comic Sans MS"/>
              </a:rPr>
              <a:t>advantages  </a:t>
            </a:r>
            <a:r>
              <a:rPr sz="3200" b="1" spc="30" dirty="0">
                <a:latin typeface="Comic Sans MS"/>
                <a:cs typeface="Comic Sans MS"/>
              </a:rPr>
              <a:t>Few </a:t>
            </a:r>
            <a:r>
              <a:rPr sz="3200" b="1" spc="40" dirty="0">
                <a:latin typeface="Comic Sans MS"/>
                <a:cs typeface="Comic Sans MS"/>
              </a:rPr>
              <a:t>disadvantages  </a:t>
            </a:r>
            <a:r>
              <a:rPr sz="3200" b="1" spc="35" dirty="0">
                <a:latin typeface="Comic Sans MS"/>
                <a:cs typeface="Comic Sans MS"/>
              </a:rPr>
              <a:t>Stick </a:t>
            </a:r>
            <a:r>
              <a:rPr sz="3200" b="1" spc="20" dirty="0">
                <a:latin typeface="Comic Sans MS"/>
                <a:cs typeface="Comic Sans MS"/>
              </a:rPr>
              <a:t>to </a:t>
            </a:r>
            <a:r>
              <a:rPr sz="3200" b="1" spc="35" dirty="0">
                <a:latin typeface="Comic Sans MS"/>
                <a:cs typeface="Comic Sans MS"/>
              </a:rPr>
              <a:t>protocol  Surer </a:t>
            </a:r>
            <a:r>
              <a:rPr sz="3200" b="1" spc="25" dirty="0">
                <a:latin typeface="Comic Sans MS"/>
                <a:cs typeface="Comic Sans MS"/>
              </a:rPr>
              <a:t>to </a:t>
            </a:r>
            <a:r>
              <a:rPr sz="3200" b="1" spc="30" dirty="0">
                <a:latin typeface="Comic Sans MS"/>
                <a:cs typeface="Comic Sans MS"/>
              </a:rPr>
              <a:t>have </a:t>
            </a:r>
            <a:r>
              <a:rPr sz="3200" b="1" dirty="0">
                <a:latin typeface="Comic Sans MS"/>
                <a:cs typeface="Comic Sans MS"/>
              </a:rPr>
              <a:t>a </a:t>
            </a:r>
            <a:r>
              <a:rPr sz="3200" b="1" spc="30" dirty="0">
                <a:latin typeface="Comic Sans MS"/>
                <a:cs typeface="Comic Sans MS"/>
              </a:rPr>
              <a:t>good  </a:t>
            </a:r>
            <a:r>
              <a:rPr sz="3200" b="1" spc="35" dirty="0">
                <a:latin typeface="Comic Sans MS"/>
                <a:cs typeface="Comic Sans MS"/>
              </a:rPr>
              <a:t>result……</a:t>
            </a:r>
            <a:endParaRPr sz="3200">
              <a:latin typeface="Comic Sans MS"/>
              <a:cs typeface="Comic Sans MS"/>
            </a:endParaRPr>
          </a:p>
        </p:txBody>
      </p:sp>
      <p:sp>
        <p:nvSpPr>
          <p:cNvPr id="10" name="object 10"/>
          <p:cNvSpPr/>
          <p:nvPr/>
        </p:nvSpPr>
        <p:spPr>
          <a:xfrm>
            <a:off x="6170676" y="303275"/>
            <a:ext cx="2441448" cy="221284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11909"/>
            <a:ext cx="7900670" cy="4294505"/>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spc="35" dirty="0">
                <a:solidFill>
                  <a:srgbClr val="0000CC"/>
                </a:solidFill>
                <a:latin typeface="Times New Roman"/>
                <a:cs typeface="Times New Roman"/>
              </a:rPr>
              <a:t>Textbook</a:t>
            </a:r>
            <a:r>
              <a:rPr sz="2000" spc="-85" dirty="0">
                <a:solidFill>
                  <a:srgbClr val="0000CC"/>
                </a:solidFill>
                <a:latin typeface="Times New Roman"/>
                <a:cs typeface="Times New Roman"/>
              </a:rPr>
              <a:t> </a:t>
            </a:r>
            <a:r>
              <a:rPr sz="2000" spc="15" dirty="0">
                <a:solidFill>
                  <a:srgbClr val="0000CC"/>
                </a:solidFill>
                <a:latin typeface="Times New Roman"/>
                <a:cs typeface="Times New Roman"/>
              </a:rPr>
              <a:t>of</a:t>
            </a:r>
            <a:r>
              <a:rPr sz="2000" spc="-15" dirty="0">
                <a:solidFill>
                  <a:srgbClr val="0000CC"/>
                </a:solidFill>
                <a:latin typeface="Times New Roman"/>
                <a:cs typeface="Times New Roman"/>
              </a:rPr>
              <a:t> </a:t>
            </a:r>
            <a:r>
              <a:rPr sz="2000" spc="55" dirty="0">
                <a:solidFill>
                  <a:srgbClr val="0000CC"/>
                </a:solidFill>
                <a:latin typeface="Times New Roman"/>
                <a:cs typeface="Times New Roman"/>
              </a:rPr>
              <a:t>oral</a:t>
            </a:r>
            <a:r>
              <a:rPr sz="2000" spc="-60" dirty="0">
                <a:solidFill>
                  <a:srgbClr val="0000CC"/>
                </a:solidFill>
                <a:latin typeface="Times New Roman"/>
                <a:cs typeface="Times New Roman"/>
              </a:rPr>
              <a:t> </a:t>
            </a:r>
            <a:r>
              <a:rPr sz="2000" spc="125" dirty="0">
                <a:solidFill>
                  <a:srgbClr val="0000CC"/>
                </a:solidFill>
                <a:latin typeface="Times New Roman"/>
                <a:cs typeface="Times New Roman"/>
              </a:rPr>
              <a:t>and</a:t>
            </a:r>
            <a:r>
              <a:rPr sz="2000" dirty="0">
                <a:solidFill>
                  <a:srgbClr val="0000CC"/>
                </a:solidFill>
                <a:latin typeface="Times New Roman"/>
                <a:cs typeface="Times New Roman"/>
              </a:rPr>
              <a:t> </a:t>
            </a:r>
            <a:r>
              <a:rPr sz="2000" spc="30" dirty="0">
                <a:solidFill>
                  <a:srgbClr val="0000CC"/>
                </a:solidFill>
                <a:latin typeface="Times New Roman"/>
                <a:cs typeface="Times New Roman"/>
              </a:rPr>
              <a:t>maxillofacial</a:t>
            </a:r>
            <a:r>
              <a:rPr sz="2000" spc="-45" dirty="0">
                <a:solidFill>
                  <a:srgbClr val="0000CC"/>
                </a:solidFill>
                <a:latin typeface="Times New Roman"/>
                <a:cs typeface="Times New Roman"/>
              </a:rPr>
              <a:t> </a:t>
            </a:r>
            <a:r>
              <a:rPr sz="2000" spc="55" dirty="0">
                <a:solidFill>
                  <a:srgbClr val="0000CC"/>
                </a:solidFill>
                <a:latin typeface="Times New Roman"/>
                <a:cs typeface="Times New Roman"/>
              </a:rPr>
              <a:t>surgery-</a:t>
            </a:r>
            <a:r>
              <a:rPr sz="2000" spc="-25" dirty="0">
                <a:solidFill>
                  <a:srgbClr val="0000CC"/>
                </a:solidFill>
                <a:latin typeface="Times New Roman"/>
                <a:cs typeface="Times New Roman"/>
              </a:rPr>
              <a:t> </a:t>
            </a:r>
            <a:r>
              <a:rPr sz="2000" spc="-30" dirty="0">
                <a:solidFill>
                  <a:srgbClr val="0000CC"/>
                </a:solidFill>
                <a:latin typeface="Times New Roman"/>
                <a:cs typeface="Times New Roman"/>
              </a:rPr>
              <a:t>NEELIMA</a:t>
            </a:r>
            <a:r>
              <a:rPr sz="2000" spc="-40" dirty="0">
                <a:solidFill>
                  <a:srgbClr val="0000CC"/>
                </a:solidFill>
                <a:latin typeface="Times New Roman"/>
                <a:cs typeface="Times New Roman"/>
              </a:rPr>
              <a:t> </a:t>
            </a:r>
            <a:r>
              <a:rPr sz="2000" spc="-60" dirty="0">
                <a:solidFill>
                  <a:srgbClr val="0000CC"/>
                </a:solidFill>
                <a:latin typeface="Times New Roman"/>
                <a:cs typeface="Times New Roman"/>
              </a:rPr>
              <a:t>MALIK</a:t>
            </a:r>
            <a:endParaRPr sz="2000">
              <a:latin typeface="Times New Roman"/>
              <a:cs typeface="Times New Roman"/>
            </a:endParaRPr>
          </a:p>
          <a:p>
            <a:pPr>
              <a:lnSpc>
                <a:spcPct val="100000"/>
              </a:lnSpc>
              <a:buClr>
                <a:srgbClr val="F3A346"/>
              </a:buClr>
              <a:buFont typeface="Arial"/>
              <a:buChar char=""/>
            </a:pPr>
            <a:endParaRPr sz="2000">
              <a:latin typeface="Times New Roman"/>
              <a:cs typeface="Times New Roman"/>
            </a:endParaRPr>
          </a:p>
          <a:p>
            <a:pPr marL="287020" indent="-274320">
              <a:lnSpc>
                <a:spcPct val="100000"/>
              </a:lnSpc>
              <a:spcBef>
                <a:spcPts val="1300"/>
              </a:spcBef>
              <a:buClr>
                <a:srgbClr val="F3A346"/>
              </a:buClr>
              <a:buSzPct val="85000"/>
              <a:buFont typeface="Arial"/>
              <a:buChar char=""/>
              <a:tabLst>
                <a:tab pos="286385" algn="l"/>
                <a:tab pos="287020" algn="l"/>
              </a:tabLst>
            </a:pPr>
            <a:r>
              <a:rPr sz="2000" spc="35" dirty="0">
                <a:solidFill>
                  <a:srgbClr val="0000CC"/>
                </a:solidFill>
                <a:latin typeface="Times New Roman"/>
                <a:cs typeface="Times New Roman"/>
              </a:rPr>
              <a:t>Textbook </a:t>
            </a:r>
            <a:r>
              <a:rPr sz="2000" spc="15" dirty="0">
                <a:solidFill>
                  <a:srgbClr val="0000CC"/>
                </a:solidFill>
                <a:latin typeface="Times New Roman"/>
                <a:cs typeface="Times New Roman"/>
              </a:rPr>
              <a:t>of </a:t>
            </a:r>
            <a:r>
              <a:rPr sz="2000" spc="55" dirty="0">
                <a:solidFill>
                  <a:srgbClr val="0000CC"/>
                </a:solidFill>
                <a:latin typeface="Times New Roman"/>
                <a:cs typeface="Times New Roman"/>
              </a:rPr>
              <a:t>oral </a:t>
            </a:r>
            <a:r>
              <a:rPr sz="2000" spc="125" dirty="0">
                <a:solidFill>
                  <a:srgbClr val="0000CC"/>
                </a:solidFill>
                <a:latin typeface="Times New Roman"/>
                <a:cs typeface="Times New Roman"/>
              </a:rPr>
              <a:t>and </a:t>
            </a:r>
            <a:r>
              <a:rPr sz="2000" spc="30" dirty="0">
                <a:solidFill>
                  <a:srgbClr val="0000CC"/>
                </a:solidFill>
                <a:latin typeface="Times New Roman"/>
                <a:cs typeface="Times New Roman"/>
              </a:rPr>
              <a:t>maxillofacial </a:t>
            </a:r>
            <a:r>
              <a:rPr sz="2000" spc="55" dirty="0">
                <a:solidFill>
                  <a:srgbClr val="0000CC"/>
                </a:solidFill>
                <a:latin typeface="Times New Roman"/>
                <a:cs typeface="Times New Roman"/>
              </a:rPr>
              <a:t>surgery-</a:t>
            </a:r>
            <a:r>
              <a:rPr sz="2000" spc="-350" dirty="0">
                <a:solidFill>
                  <a:srgbClr val="0000CC"/>
                </a:solidFill>
                <a:latin typeface="Times New Roman"/>
                <a:cs typeface="Times New Roman"/>
              </a:rPr>
              <a:t> </a:t>
            </a:r>
            <a:r>
              <a:rPr sz="2000" spc="-140" dirty="0">
                <a:solidFill>
                  <a:srgbClr val="0000CC"/>
                </a:solidFill>
                <a:latin typeface="Times New Roman"/>
                <a:cs typeface="Times New Roman"/>
              </a:rPr>
              <a:t>B </a:t>
            </a:r>
            <a:r>
              <a:rPr sz="2000" spc="-60" dirty="0">
                <a:solidFill>
                  <a:srgbClr val="0000CC"/>
                </a:solidFill>
                <a:latin typeface="Times New Roman"/>
                <a:cs typeface="Times New Roman"/>
              </a:rPr>
              <a:t>SRINIVASAN</a:t>
            </a:r>
            <a:endParaRPr sz="2000">
              <a:latin typeface="Times New Roman"/>
              <a:cs typeface="Times New Roman"/>
            </a:endParaRPr>
          </a:p>
          <a:p>
            <a:pPr>
              <a:lnSpc>
                <a:spcPct val="100000"/>
              </a:lnSpc>
              <a:buClr>
                <a:srgbClr val="F3A346"/>
              </a:buClr>
              <a:buFont typeface="Arial"/>
              <a:buChar char=""/>
            </a:pPr>
            <a:endParaRPr sz="2000">
              <a:latin typeface="Times New Roman"/>
              <a:cs typeface="Times New Roman"/>
            </a:endParaRPr>
          </a:p>
          <a:p>
            <a:pPr marL="287020" indent="-274320">
              <a:lnSpc>
                <a:spcPct val="100000"/>
              </a:lnSpc>
              <a:spcBef>
                <a:spcPts val="1300"/>
              </a:spcBef>
              <a:buClr>
                <a:srgbClr val="F3A346"/>
              </a:buClr>
              <a:buSzPct val="85000"/>
              <a:buFont typeface="Arial"/>
              <a:buChar char=""/>
              <a:tabLst>
                <a:tab pos="286385" algn="l"/>
                <a:tab pos="287020" algn="l"/>
              </a:tabLst>
            </a:pPr>
            <a:r>
              <a:rPr sz="2000" spc="75" dirty="0">
                <a:solidFill>
                  <a:srgbClr val="0000CC"/>
                </a:solidFill>
                <a:latin typeface="Times New Roman"/>
                <a:cs typeface="Times New Roman"/>
              </a:rPr>
              <a:t>Oral</a:t>
            </a:r>
            <a:r>
              <a:rPr sz="2000" spc="-60" dirty="0">
                <a:solidFill>
                  <a:srgbClr val="0000CC"/>
                </a:solidFill>
                <a:latin typeface="Times New Roman"/>
                <a:cs typeface="Times New Roman"/>
              </a:rPr>
              <a:t> </a:t>
            </a:r>
            <a:r>
              <a:rPr sz="2000" spc="125" dirty="0">
                <a:solidFill>
                  <a:srgbClr val="0000CC"/>
                </a:solidFill>
                <a:latin typeface="Times New Roman"/>
                <a:cs typeface="Times New Roman"/>
              </a:rPr>
              <a:t>and</a:t>
            </a:r>
            <a:r>
              <a:rPr sz="2000" spc="-10" dirty="0">
                <a:solidFill>
                  <a:srgbClr val="0000CC"/>
                </a:solidFill>
                <a:latin typeface="Times New Roman"/>
                <a:cs typeface="Times New Roman"/>
              </a:rPr>
              <a:t> </a:t>
            </a:r>
            <a:r>
              <a:rPr sz="2000" spc="30" dirty="0">
                <a:solidFill>
                  <a:srgbClr val="0000CC"/>
                </a:solidFill>
                <a:latin typeface="Times New Roman"/>
                <a:cs typeface="Times New Roman"/>
              </a:rPr>
              <a:t>maxillofacial</a:t>
            </a:r>
            <a:r>
              <a:rPr sz="2000" spc="-45" dirty="0">
                <a:solidFill>
                  <a:srgbClr val="0000CC"/>
                </a:solidFill>
                <a:latin typeface="Times New Roman"/>
                <a:cs typeface="Times New Roman"/>
              </a:rPr>
              <a:t> </a:t>
            </a:r>
            <a:r>
              <a:rPr sz="2000" spc="50" dirty="0">
                <a:solidFill>
                  <a:srgbClr val="0000CC"/>
                </a:solidFill>
                <a:latin typeface="Times New Roman"/>
                <a:cs typeface="Times New Roman"/>
              </a:rPr>
              <a:t>surgery</a:t>
            </a:r>
            <a:r>
              <a:rPr sz="2000" spc="-65" dirty="0">
                <a:solidFill>
                  <a:srgbClr val="0000CC"/>
                </a:solidFill>
                <a:latin typeface="Times New Roman"/>
                <a:cs typeface="Times New Roman"/>
              </a:rPr>
              <a:t> </a:t>
            </a:r>
            <a:r>
              <a:rPr sz="2000" spc="50" dirty="0">
                <a:solidFill>
                  <a:srgbClr val="0000CC"/>
                </a:solidFill>
                <a:latin typeface="Times New Roman"/>
                <a:cs typeface="Times New Roman"/>
              </a:rPr>
              <a:t>-</a:t>
            </a:r>
            <a:r>
              <a:rPr sz="2000" dirty="0">
                <a:solidFill>
                  <a:srgbClr val="0000CC"/>
                </a:solidFill>
                <a:latin typeface="Times New Roman"/>
                <a:cs typeface="Times New Roman"/>
              </a:rPr>
              <a:t> </a:t>
            </a:r>
            <a:r>
              <a:rPr sz="2000" spc="-30" dirty="0">
                <a:solidFill>
                  <a:srgbClr val="0000CC"/>
                </a:solidFill>
                <a:latin typeface="Times New Roman"/>
                <a:cs typeface="Times New Roman"/>
              </a:rPr>
              <a:t>FONSECA</a:t>
            </a:r>
            <a:r>
              <a:rPr sz="2000" spc="-85" dirty="0">
                <a:solidFill>
                  <a:srgbClr val="0000CC"/>
                </a:solidFill>
                <a:latin typeface="Times New Roman"/>
                <a:cs typeface="Times New Roman"/>
              </a:rPr>
              <a:t> </a:t>
            </a:r>
            <a:r>
              <a:rPr sz="2000" spc="65" dirty="0">
                <a:solidFill>
                  <a:srgbClr val="0000CC"/>
                </a:solidFill>
                <a:latin typeface="Times New Roman"/>
                <a:cs typeface="Times New Roman"/>
              </a:rPr>
              <a:t>volume</a:t>
            </a:r>
            <a:r>
              <a:rPr sz="2000" spc="-80" dirty="0">
                <a:solidFill>
                  <a:srgbClr val="0000CC"/>
                </a:solidFill>
                <a:latin typeface="Times New Roman"/>
                <a:cs typeface="Times New Roman"/>
              </a:rPr>
              <a:t> </a:t>
            </a:r>
            <a:r>
              <a:rPr sz="2000" spc="15" dirty="0">
                <a:solidFill>
                  <a:srgbClr val="0000CC"/>
                </a:solidFill>
                <a:latin typeface="Times New Roman"/>
                <a:cs typeface="Times New Roman"/>
              </a:rPr>
              <a:t>I</a:t>
            </a:r>
            <a:endParaRPr sz="2000">
              <a:latin typeface="Times New Roman"/>
              <a:cs typeface="Times New Roman"/>
            </a:endParaRPr>
          </a:p>
          <a:p>
            <a:pPr>
              <a:lnSpc>
                <a:spcPct val="100000"/>
              </a:lnSpc>
              <a:buClr>
                <a:srgbClr val="F3A346"/>
              </a:buClr>
              <a:buFont typeface="Arial"/>
              <a:buChar char=""/>
            </a:pPr>
            <a:endParaRPr sz="2000">
              <a:latin typeface="Times New Roman"/>
              <a:cs typeface="Times New Roman"/>
            </a:endParaRPr>
          </a:p>
          <a:p>
            <a:pPr marL="287020" indent="-274320">
              <a:lnSpc>
                <a:spcPct val="100000"/>
              </a:lnSpc>
              <a:spcBef>
                <a:spcPts val="1305"/>
              </a:spcBef>
              <a:buClr>
                <a:srgbClr val="F3A346"/>
              </a:buClr>
              <a:buSzPct val="85000"/>
              <a:buFont typeface="Arial"/>
              <a:buChar char=""/>
              <a:tabLst>
                <a:tab pos="286385" algn="l"/>
                <a:tab pos="287020" algn="l"/>
              </a:tabLst>
            </a:pPr>
            <a:r>
              <a:rPr sz="2000" spc="75" dirty="0">
                <a:solidFill>
                  <a:srgbClr val="0000CC"/>
                </a:solidFill>
                <a:latin typeface="Times New Roman"/>
                <a:cs typeface="Times New Roman"/>
              </a:rPr>
              <a:t>Oral</a:t>
            </a:r>
            <a:r>
              <a:rPr sz="2000" spc="-60" dirty="0">
                <a:solidFill>
                  <a:srgbClr val="0000CC"/>
                </a:solidFill>
                <a:latin typeface="Times New Roman"/>
                <a:cs typeface="Times New Roman"/>
              </a:rPr>
              <a:t> </a:t>
            </a:r>
            <a:r>
              <a:rPr sz="2000" spc="125" dirty="0">
                <a:solidFill>
                  <a:srgbClr val="0000CC"/>
                </a:solidFill>
                <a:latin typeface="Times New Roman"/>
                <a:cs typeface="Times New Roman"/>
              </a:rPr>
              <a:t>and</a:t>
            </a:r>
            <a:r>
              <a:rPr sz="2000" spc="-10" dirty="0">
                <a:solidFill>
                  <a:srgbClr val="0000CC"/>
                </a:solidFill>
                <a:latin typeface="Times New Roman"/>
                <a:cs typeface="Times New Roman"/>
              </a:rPr>
              <a:t> </a:t>
            </a:r>
            <a:r>
              <a:rPr sz="2000" spc="30" dirty="0">
                <a:solidFill>
                  <a:srgbClr val="0000CC"/>
                </a:solidFill>
                <a:latin typeface="Times New Roman"/>
                <a:cs typeface="Times New Roman"/>
              </a:rPr>
              <a:t>maxillofacial</a:t>
            </a:r>
            <a:r>
              <a:rPr sz="2000" spc="-45" dirty="0">
                <a:solidFill>
                  <a:srgbClr val="0000CC"/>
                </a:solidFill>
                <a:latin typeface="Times New Roman"/>
                <a:cs typeface="Times New Roman"/>
              </a:rPr>
              <a:t> </a:t>
            </a:r>
            <a:r>
              <a:rPr sz="2000" spc="50" dirty="0">
                <a:solidFill>
                  <a:srgbClr val="0000CC"/>
                </a:solidFill>
                <a:latin typeface="Times New Roman"/>
                <a:cs typeface="Times New Roman"/>
              </a:rPr>
              <a:t>surgery</a:t>
            </a:r>
            <a:r>
              <a:rPr sz="2000" spc="-65" dirty="0">
                <a:solidFill>
                  <a:srgbClr val="0000CC"/>
                </a:solidFill>
                <a:latin typeface="Times New Roman"/>
                <a:cs typeface="Times New Roman"/>
              </a:rPr>
              <a:t> </a:t>
            </a:r>
            <a:r>
              <a:rPr sz="2000" dirty="0">
                <a:solidFill>
                  <a:srgbClr val="0000CC"/>
                </a:solidFill>
                <a:latin typeface="Times New Roman"/>
                <a:cs typeface="Times New Roman"/>
              </a:rPr>
              <a:t>–</a:t>
            </a:r>
            <a:r>
              <a:rPr sz="2000" spc="-5" dirty="0">
                <a:solidFill>
                  <a:srgbClr val="0000CC"/>
                </a:solidFill>
                <a:latin typeface="Times New Roman"/>
                <a:cs typeface="Times New Roman"/>
              </a:rPr>
              <a:t> </a:t>
            </a:r>
            <a:r>
              <a:rPr sz="2000" spc="-55" dirty="0">
                <a:solidFill>
                  <a:srgbClr val="0000CC"/>
                </a:solidFill>
                <a:latin typeface="Times New Roman"/>
                <a:cs typeface="Times New Roman"/>
              </a:rPr>
              <a:t>LASKIN</a:t>
            </a:r>
            <a:r>
              <a:rPr sz="2000" spc="-80" dirty="0">
                <a:solidFill>
                  <a:srgbClr val="0000CC"/>
                </a:solidFill>
                <a:latin typeface="Times New Roman"/>
                <a:cs typeface="Times New Roman"/>
              </a:rPr>
              <a:t> </a:t>
            </a:r>
            <a:r>
              <a:rPr sz="2000" spc="65" dirty="0">
                <a:solidFill>
                  <a:srgbClr val="0000CC"/>
                </a:solidFill>
                <a:latin typeface="Times New Roman"/>
                <a:cs typeface="Times New Roman"/>
              </a:rPr>
              <a:t>volume</a:t>
            </a:r>
            <a:r>
              <a:rPr sz="2000" spc="-65" dirty="0">
                <a:solidFill>
                  <a:srgbClr val="0000CC"/>
                </a:solidFill>
                <a:latin typeface="Times New Roman"/>
                <a:cs typeface="Times New Roman"/>
              </a:rPr>
              <a:t> </a:t>
            </a:r>
            <a:r>
              <a:rPr sz="2000" spc="15" dirty="0">
                <a:solidFill>
                  <a:srgbClr val="0000CC"/>
                </a:solidFill>
                <a:latin typeface="Times New Roman"/>
                <a:cs typeface="Times New Roman"/>
              </a:rPr>
              <a:t>II</a:t>
            </a:r>
            <a:endParaRPr sz="2000">
              <a:latin typeface="Times New Roman"/>
              <a:cs typeface="Times New Roman"/>
            </a:endParaRPr>
          </a:p>
          <a:p>
            <a:pPr>
              <a:lnSpc>
                <a:spcPct val="100000"/>
              </a:lnSpc>
              <a:buClr>
                <a:srgbClr val="F3A346"/>
              </a:buClr>
              <a:buFont typeface="Arial"/>
              <a:buChar char=""/>
            </a:pPr>
            <a:endParaRPr sz="2000">
              <a:latin typeface="Times New Roman"/>
              <a:cs typeface="Times New Roman"/>
            </a:endParaRPr>
          </a:p>
          <a:p>
            <a:pPr marL="287020" marR="5080" indent="-274320">
              <a:lnSpc>
                <a:spcPct val="100000"/>
              </a:lnSpc>
              <a:spcBef>
                <a:spcPts val="1300"/>
              </a:spcBef>
              <a:buClr>
                <a:srgbClr val="F3A346"/>
              </a:buClr>
              <a:buSzPct val="85000"/>
              <a:buFont typeface="Arial"/>
              <a:buChar char=""/>
              <a:tabLst>
                <a:tab pos="286385" algn="l"/>
                <a:tab pos="287020" algn="l"/>
              </a:tabLst>
            </a:pPr>
            <a:r>
              <a:rPr sz="2000" spc="-95" dirty="0">
                <a:solidFill>
                  <a:srgbClr val="0000CC"/>
                </a:solidFill>
                <a:latin typeface="Times New Roman"/>
                <a:cs typeface="Times New Roman"/>
              </a:rPr>
              <a:t>A </a:t>
            </a:r>
            <a:r>
              <a:rPr sz="2000" spc="15" dirty="0">
                <a:solidFill>
                  <a:srgbClr val="0000CC"/>
                </a:solidFill>
                <a:latin typeface="Times New Roman"/>
                <a:cs typeface="Times New Roman"/>
              </a:rPr>
              <a:t>Novel </a:t>
            </a:r>
            <a:r>
              <a:rPr sz="2000" spc="30" dirty="0">
                <a:solidFill>
                  <a:srgbClr val="0000CC"/>
                </a:solidFill>
                <a:latin typeface="Times New Roman"/>
                <a:cs typeface="Times New Roman"/>
              </a:rPr>
              <a:t>Surgical </a:t>
            </a:r>
            <a:r>
              <a:rPr sz="2000" spc="65" dirty="0">
                <a:solidFill>
                  <a:srgbClr val="0000CC"/>
                </a:solidFill>
                <a:latin typeface="Times New Roman"/>
                <a:cs typeface="Times New Roman"/>
              </a:rPr>
              <a:t>Approach </a:t>
            </a:r>
            <a:r>
              <a:rPr sz="2000" spc="105" dirty="0">
                <a:solidFill>
                  <a:srgbClr val="0000CC"/>
                </a:solidFill>
                <a:latin typeface="Times New Roman"/>
                <a:cs typeface="Times New Roman"/>
              </a:rPr>
              <a:t>to </a:t>
            </a:r>
            <a:r>
              <a:rPr sz="2000" spc="90" dirty="0">
                <a:solidFill>
                  <a:srgbClr val="0000CC"/>
                </a:solidFill>
                <a:latin typeface="Times New Roman"/>
                <a:cs typeface="Times New Roman"/>
              </a:rPr>
              <a:t>Impacted </a:t>
            </a:r>
            <a:r>
              <a:rPr sz="2000" spc="85" dirty="0">
                <a:solidFill>
                  <a:srgbClr val="0000CC"/>
                </a:solidFill>
                <a:latin typeface="Times New Roman"/>
                <a:cs typeface="Times New Roman"/>
              </a:rPr>
              <a:t>Mandibular </a:t>
            </a:r>
            <a:r>
              <a:rPr sz="2000" spc="70" dirty="0">
                <a:solidFill>
                  <a:srgbClr val="0000CC"/>
                </a:solidFill>
                <a:latin typeface="Times New Roman"/>
                <a:cs typeface="Times New Roman"/>
              </a:rPr>
              <a:t>Third </a:t>
            </a:r>
            <a:r>
              <a:rPr sz="2000" spc="45" dirty="0">
                <a:solidFill>
                  <a:srgbClr val="0000CC"/>
                </a:solidFill>
                <a:latin typeface="Times New Roman"/>
                <a:cs typeface="Times New Roman"/>
              </a:rPr>
              <a:t>Molars </a:t>
            </a:r>
            <a:r>
              <a:rPr sz="2000" spc="105" dirty="0">
                <a:solidFill>
                  <a:srgbClr val="0000CC"/>
                </a:solidFill>
                <a:latin typeface="Times New Roman"/>
                <a:cs typeface="Times New Roman"/>
              </a:rPr>
              <a:t>to  </a:t>
            </a:r>
            <a:r>
              <a:rPr sz="2000" spc="50" dirty="0">
                <a:solidFill>
                  <a:srgbClr val="0000CC"/>
                </a:solidFill>
                <a:latin typeface="Times New Roman"/>
                <a:cs typeface="Times New Roman"/>
              </a:rPr>
              <a:t>Reduce </a:t>
            </a:r>
            <a:r>
              <a:rPr sz="2000" spc="125" dirty="0">
                <a:solidFill>
                  <a:srgbClr val="0000CC"/>
                </a:solidFill>
                <a:latin typeface="Times New Roman"/>
                <a:cs typeface="Times New Roman"/>
              </a:rPr>
              <a:t>the </a:t>
            </a:r>
            <a:r>
              <a:rPr sz="2000" spc="5" dirty="0">
                <a:solidFill>
                  <a:srgbClr val="0000CC"/>
                </a:solidFill>
                <a:latin typeface="Times New Roman"/>
                <a:cs typeface="Times New Roman"/>
              </a:rPr>
              <a:t>Risk </a:t>
            </a:r>
            <a:r>
              <a:rPr sz="2000" spc="15" dirty="0">
                <a:solidFill>
                  <a:srgbClr val="0000CC"/>
                </a:solidFill>
                <a:latin typeface="Times New Roman"/>
                <a:cs typeface="Times New Roman"/>
              </a:rPr>
              <a:t>of </a:t>
            </a:r>
            <a:r>
              <a:rPr sz="2000" spc="60" dirty="0">
                <a:solidFill>
                  <a:srgbClr val="0000CC"/>
                </a:solidFill>
                <a:latin typeface="Times New Roman"/>
                <a:cs typeface="Times New Roman"/>
              </a:rPr>
              <a:t>Paresthesia: </a:t>
            </a:r>
            <a:r>
              <a:rPr sz="2000" spc="-95" dirty="0">
                <a:solidFill>
                  <a:srgbClr val="0000CC"/>
                </a:solidFill>
                <a:latin typeface="Times New Roman"/>
                <a:cs typeface="Times New Roman"/>
              </a:rPr>
              <a:t>A </a:t>
            </a:r>
            <a:r>
              <a:rPr sz="2000" spc="30" dirty="0">
                <a:solidFill>
                  <a:srgbClr val="0000CC"/>
                </a:solidFill>
                <a:latin typeface="Times New Roman"/>
                <a:cs typeface="Times New Roman"/>
              </a:rPr>
              <a:t>Case Series</a:t>
            </a:r>
            <a:r>
              <a:rPr sz="2000" spc="-320" dirty="0">
                <a:solidFill>
                  <a:srgbClr val="0000CC"/>
                </a:solidFill>
                <a:latin typeface="Times New Roman"/>
                <a:cs typeface="Times New Roman"/>
              </a:rPr>
              <a:t> </a:t>
            </a:r>
            <a:r>
              <a:rPr sz="2000" i="1" spc="-75" dirty="0">
                <a:solidFill>
                  <a:srgbClr val="0000CC"/>
                </a:solidFill>
                <a:latin typeface="Georgia"/>
                <a:cs typeface="Georgia"/>
              </a:rPr>
              <a:t>Luca </a:t>
            </a:r>
            <a:r>
              <a:rPr sz="2000" i="1" spc="-80" dirty="0">
                <a:solidFill>
                  <a:srgbClr val="0000CC"/>
                </a:solidFill>
                <a:latin typeface="Georgia"/>
                <a:cs typeface="Georgia"/>
              </a:rPr>
              <a:t>Landi, </a:t>
            </a:r>
            <a:r>
              <a:rPr sz="2000" i="1" spc="-45" dirty="0">
                <a:solidFill>
                  <a:srgbClr val="0000CC"/>
                </a:solidFill>
                <a:latin typeface="Georgia"/>
                <a:cs typeface="Georgia"/>
              </a:rPr>
              <a:t>DDS, </a:t>
            </a:r>
            <a:r>
              <a:rPr sz="2000" i="1" spc="-70" dirty="0">
                <a:solidFill>
                  <a:srgbClr val="0000CC"/>
                </a:solidFill>
                <a:latin typeface="Georgia"/>
                <a:cs typeface="Georgia"/>
              </a:rPr>
              <a:t>CAGS,  </a:t>
            </a:r>
            <a:r>
              <a:rPr sz="2000" i="1" spc="-65" dirty="0">
                <a:solidFill>
                  <a:srgbClr val="0000CC"/>
                </a:solidFill>
                <a:latin typeface="Georgia"/>
                <a:cs typeface="Georgia"/>
              </a:rPr>
              <a:t>Paolo </a:t>
            </a:r>
            <a:r>
              <a:rPr sz="2000" i="1" spc="-75" dirty="0">
                <a:solidFill>
                  <a:srgbClr val="0000CC"/>
                </a:solidFill>
                <a:latin typeface="Georgia"/>
                <a:cs typeface="Georgia"/>
              </a:rPr>
              <a:t>Francesco </a:t>
            </a:r>
            <a:r>
              <a:rPr sz="2000" i="1" spc="-60" dirty="0">
                <a:solidFill>
                  <a:srgbClr val="0000CC"/>
                </a:solidFill>
                <a:latin typeface="Georgia"/>
                <a:cs typeface="Georgia"/>
              </a:rPr>
              <a:t>Manicone, DDS,Stefano </a:t>
            </a:r>
            <a:r>
              <a:rPr sz="2000" i="1" spc="-45" dirty="0">
                <a:solidFill>
                  <a:srgbClr val="0000CC"/>
                </a:solidFill>
                <a:latin typeface="Georgia"/>
                <a:cs typeface="Georgia"/>
              </a:rPr>
              <a:t>Piccinelli, </a:t>
            </a:r>
            <a:r>
              <a:rPr sz="2000" i="1" spc="-60" dirty="0">
                <a:solidFill>
                  <a:srgbClr val="0000CC"/>
                </a:solidFill>
                <a:latin typeface="Georgia"/>
                <a:cs typeface="Georgia"/>
              </a:rPr>
              <a:t>DDS,Alessandro  </a:t>
            </a:r>
            <a:r>
              <a:rPr sz="2000" i="1" spc="-100" dirty="0">
                <a:solidFill>
                  <a:srgbClr val="0000CC"/>
                </a:solidFill>
                <a:latin typeface="Georgia"/>
                <a:cs typeface="Georgia"/>
              </a:rPr>
              <a:t>Raia, </a:t>
            </a:r>
            <a:r>
              <a:rPr sz="2000" i="1" spc="-45" dirty="0">
                <a:solidFill>
                  <a:srgbClr val="0000CC"/>
                </a:solidFill>
                <a:latin typeface="Georgia"/>
                <a:cs typeface="Georgia"/>
              </a:rPr>
              <a:t>DDS, </a:t>
            </a:r>
            <a:r>
              <a:rPr sz="2000" i="1" spc="-100" dirty="0">
                <a:solidFill>
                  <a:srgbClr val="0000CC"/>
                </a:solidFill>
                <a:latin typeface="Georgia"/>
                <a:cs typeface="Georgia"/>
              </a:rPr>
              <a:t>and </a:t>
            </a:r>
            <a:r>
              <a:rPr sz="2000" i="1" spc="-75" dirty="0">
                <a:solidFill>
                  <a:srgbClr val="0000CC"/>
                </a:solidFill>
                <a:latin typeface="Georgia"/>
                <a:cs typeface="Georgia"/>
              </a:rPr>
              <a:t>Roberto </a:t>
            </a:r>
            <a:r>
              <a:rPr sz="2000" i="1" spc="-105" dirty="0">
                <a:solidFill>
                  <a:srgbClr val="0000CC"/>
                </a:solidFill>
                <a:latin typeface="Georgia"/>
                <a:cs typeface="Georgia"/>
              </a:rPr>
              <a:t>Raia,</a:t>
            </a:r>
            <a:r>
              <a:rPr sz="2000" i="1" spc="235" dirty="0">
                <a:solidFill>
                  <a:srgbClr val="0000CC"/>
                </a:solidFill>
                <a:latin typeface="Georgia"/>
                <a:cs typeface="Georgia"/>
              </a:rPr>
              <a:t> </a:t>
            </a:r>
            <a:r>
              <a:rPr sz="2000" i="1" spc="-50" dirty="0">
                <a:solidFill>
                  <a:srgbClr val="0000CC"/>
                </a:solidFill>
                <a:latin typeface="Georgia"/>
                <a:cs typeface="Georgia"/>
              </a:rPr>
              <a:t>DDS</a:t>
            </a:r>
            <a:endParaRPr sz="2000">
              <a:latin typeface="Georgia"/>
              <a:cs typeface="Georgia"/>
            </a:endParaRPr>
          </a:p>
        </p:txBody>
      </p:sp>
      <p:sp>
        <p:nvSpPr>
          <p:cNvPr id="3" name="object 3"/>
          <p:cNvSpPr/>
          <p:nvPr/>
        </p:nvSpPr>
        <p:spPr>
          <a:xfrm>
            <a:off x="2919222" y="445008"/>
            <a:ext cx="2341245" cy="3714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89276" y="131063"/>
            <a:ext cx="2997707" cy="81534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481605"/>
            <a:ext cx="8024495" cy="5589905"/>
          </a:xfrm>
          <a:prstGeom prst="rect">
            <a:avLst/>
          </a:prstGeom>
        </p:spPr>
        <p:txBody>
          <a:bodyPr vert="horz" wrap="square" lIns="0" tIns="88900" rIns="0" bIns="0" rtlCol="0">
            <a:spAutoFit/>
          </a:bodyPr>
          <a:lstStyle/>
          <a:p>
            <a:pPr marL="287020" indent="-274320">
              <a:lnSpc>
                <a:spcPct val="100000"/>
              </a:lnSpc>
              <a:spcBef>
                <a:spcPts val="7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stanley </a:t>
            </a:r>
            <a:r>
              <a:rPr sz="2000" spc="-25" dirty="0">
                <a:solidFill>
                  <a:srgbClr val="0000CC"/>
                </a:solidFill>
                <a:latin typeface="Times New Roman"/>
                <a:cs typeface="Times New Roman"/>
              </a:rPr>
              <a:t>hr, </a:t>
            </a:r>
            <a:r>
              <a:rPr sz="2000" spc="-5" dirty="0">
                <a:solidFill>
                  <a:srgbClr val="0000CC"/>
                </a:solidFill>
                <a:latin typeface="Times New Roman"/>
                <a:cs typeface="Times New Roman"/>
              </a:rPr>
              <a:t>alattar </a:t>
            </a:r>
            <a:r>
              <a:rPr sz="2000" spc="-10" dirty="0">
                <a:solidFill>
                  <a:srgbClr val="0000CC"/>
                </a:solidFill>
                <a:latin typeface="Times New Roman"/>
                <a:cs typeface="Times New Roman"/>
              </a:rPr>
              <a:t>m, </a:t>
            </a:r>
            <a:r>
              <a:rPr sz="2000" spc="-5" dirty="0">
                <a:solidFill>
                  <a:srgbClr val="0000CC"/>
                </a:solidFill>
                <a:latin typeface="Times New Roman"/>
                <a:cs typeface="Times New Roman"/>
              </a:rPr>
              <a:t>collett </a:t>
            </a:r>
            <a:r>
              <a:rPr sz="2000" dirty="0">
                <a:solidFill>
                  <a:srgbClr val="0000CC"/>
                </a:solidFill>
                <a:latin typeface="Times New Roman"/>
                <a:cs typeface="Times New Roman"/>
              </a:rPr>
              <a:t>wk, stringfellow hr </a:t>
            </a:r>
            <a:r>
              <a:rPr sz="2000" spc="-25" dirty="0">
                <a:solidFill>
                  <a:srgbClr val="0000CC"/>
                </a:solidFill>
                <a:latin typeface="Times New Roman"/>
                <a:cs typeface="Times New Roman"/>
              </a:rPr>
              <a:t>jr, </a:t>
            </a:r>
            <a:r>
              <a:rPr sz="2000" dirty="0">
                <a:solidFill>
                  <a:srgbClr val="0000CC"/>
                </a:solidFill>
                <a:latin typeface="Times New Roman"/>
                <a:cs typeface="Times New Roman"/>
              </a:rPr>
              <a:t>spiegel</a:t>
            </a:r>
            <a:r>
              <a:rPr sz="2000" spc="-125" dirty="0">
                <a:solidFill>
                  <a:srgbClr val="0000CC"/>
                </a:solidFill>
                <a:latin typeface="Times New Roman"/>
                <a:cs typeface="Times New Roman"/>
              </a:rPr>
              <a:t> </a:t>
            </a:r>
            <a:r>
              <a:rPr sz="2000" dirty="0">
                <a:solidFill>
                  <a:srgbClr val="0000CC"/>
                </a:solidFill>
                <a:latin typeface="Times New Roman"/>
                <a:cs typeface="Times New Roman"/>
              </a:rPr>
              <a:t>eh,</a:t>
            </a:r>
            <a:endParaRPr sz="2000">
              <a:latin typeface="Times New Roman"/>
              <a:cs typeface="Times New Roman"/>
            </a:endParaRPr>
          </a:p>
          <a:p>
            <a:pPr marL="286385" marR="403225" indent="-21590">
              <a:lnSpc>
                <a:spcPct val="100000"/>
              </a:lnSpc>
              <a:spcBef>
                <a:spcPts val="600"/>
              </a:spcBef>
            </a:pPr>
            <a:r>
              <a:rPr sz="2000" dirty="0">
                <a:solidFill>
                  <a:srgbClr val="0000CC"/>
                </a:solidFill>
                <a:latin typeface="Times New Roman"/>
                <a:cs typeface="Times New Roman"/>
              </a:rPr>
              <a:t>pathological sequelae of "neglected"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molars. </a:t>
            </a:r>
            <a:r>
              <a:rPr sz="2000" dirty="0">
                <a:solidFill>
                  <a:srgbClr val="0000CC"/>
                </a:solidFill>
                <a:latin typeface="Times New Roman"/>
                <a:cs typeface="Times New Roman"/>
              </a:rPr>
              <a:t>j oral</a:t>
            </a:r>
            <a:r>
              <a:rPr sz="2000" spc="-170" dirty="0">
                <a:solidFill>
                  <a:srgbClr val="0000CC"/>
                </a:solidFill>
                <a:latin typeface="Times New Roman"/>
                <a:cs typeface="Times New Roman"/>
              </a:rPr>
              <a:t> </a:t>
            </a:r>
            <a:r>
              <a:rPr sz="2000" dirty="0">
                <a:solidFill>
                  <a:srgbClr val="0000CC"/>
                </a:solidFill>
                <a:latin typeface="Times New Roman"/>
                <a:cs typeface="Times New Roman"/>
              </a:rPr>
              <a:t>pathol  1988:17:</a:t>
            </a:r>
            <a:r>
              <a:rPr sz="2000" spc="-65" dirty="0">
                <a:solidFill>
                  <a:srgbClr val="0000CC"/>
                </a:solidFill>
                <a:latin typeface="Times New Roman"/>
                <a:cs typeface="Times New Roman"/>
              </a:rPr>
              <a:t> </a:t>
            </a:r>
            <a:r>
              <a:rPr sz="2000" spc="-15" dirty="0">
                <a:solidFill>
                  <a:srgbClr val="0000CC"/>
                </a:solidFill>
                <a:latin typeface="Times New Roman"/>
                <a:cs typeface="Times New Roman"/>
              </a:rPr>
              <a:t>113-117.</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management </a:t>
            </a:r>
            <a:r>
              <a:rPr sz="2000" dirty="0">
                <a:solidFill>
                  <a:srgbClr val="0000CC"/>
                </a:solidFill>
                <a:latin typeface="Times New Roman"/>
                <a:cs typeface="Times New Roman"/>
              </a:rPr>
              <a:t>of unerupted and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a:t>
            </a:r>
            <a:r>
              <a:rPr sz="2000" spc="-90" dirty="0">
                <a:solidFill>
                  <a:srgbClr val="0000CC"/>
                </a:solidFill>
                <a:latin typeface="Times New Roman"/>
                <a:cs typeface="Times New Roman"/>
              </a:rPr>
              <a:t> </a:t>
            </a:r>
            <a:r>
              <a:rPr sz="2000" dirty="0">
                <a:solidFill>
                  <a:srgbClr val="0000CC"/>
                </a:solidFill>
                <a:latin typeface="Times New Roman"/>
                <a:cs typeface="Times New Roman"/>
              </a:rPr>
              <a:t>teeth-SIGN</a:t>
            </a:r>
            <a:endParaRPr sz="2000">
              <a:latin typeface="Times New Roman"/>
              <a:cs typeface="Times New Roman"/>
            </a:endParaRPr>
          </a:p>
          <a:p>
            <a:pPr>
              <a:lnSpc>
                <a:spcPct val="100000"/>
              </a:lnSpc>
              <a:spcBef>
                <a:spcPts val="40"/>
              </a:spcBef>
              <a:buClr>
                <a:srgbClr val="F3A346"/>
              </a:buClr>
              <a:buFont typeface="Arial"/>
              <a:buChar char=""/>
            </a:pPr>
            <a:endParaRPr sz="3100">
              <a:latin typeface="Times New Roman"/>
              <a:cs typeface="Times New Roman"/>
            </a:endParaRPr>
          </a:p>
          <a:p>
            <a:pPr marL="287020" marR="256540" indent="-274320" algn="just">
              <a:lnSpc>
                <a:spcPct val="100000"/>
              </a:lnSpc>
              <a:buClr>
                <a:srgbClr val="F3A346"/>
              </a:buClr>
              <a:buSzPct val="85000"/>
              <a:buFont typeface="Arial"/>
              <a:buChar char=""/>
              <a:tabLst>
                <a:tab pos="287020" algn="l"/>
              </a:tabLst>
            </a:pPr>
            <a:r>
              <a:rPr sz="2000" spc="-15" dirty="0">
                <a:solidFill>
                  <a:srgbClr val="0000CC"/>
                </a:solidFill>
                <a:latin typeface="Times New Roman"/>
                <a:cs typeface="Times New Roman"/>
              </a:rPr>
              <a:t>m. </a:t>
            </a:r>
            <a:r>
              <a:rPr sz="2000" spc="-5" dirty="0">
                <a:solidFill>
                  <a:srgbClr val="0000CC"/>
                </a:solidFill>
                <a:latin typeface="Times New Roman"/>
                <a:cs typeface="Times New Roman"/>
              </a:rPr>
              <a:t>a. </a:t>
            </a:r>
            <a:r>
              <a:rPr sz="2000" dirty="0">
                <a:solidFill>
                  <a:srgbClr val="0000CC"/>
                </a:solidFill>
                <a:latin typeface="Times New Roman"/>
                <a:cs typeface="Times New Roman"/>
              </a:rPr>
              <a:t>pogrel, j. </a:t>
            </a:r>
            <a:r>
              <a:rPr sz="2000" spc="-5" dirty="0">
                <a:solidFill>
                  <a:srgbClr val="0000CC"/>
                </a:solidFill>
                <a:latin typeface="Times New Roman"/>
                <a:cs typeface="Times New Roman"/>
              </a:rPr>
              <a:t>s. lee, </a:t>
            </a:r>
            <a:r>
              <a:rPr sz="2000" dirty="0">
                <a:solidFill>
                  <a:srgbClr val="0000CC"/>
                </a:solidFill>
                <a:latin typeface="Times New Roman"/>
                <a:cs typeface="Times New Roman"/>
              </a:rPr>
              <a:t>and d. f. </a:t>
            </a:r>
            <a:r>
              <a:rPr sz="2000" spc="-10" dirty="0">
                <a:solidFill>
                  <a:srgbClr val="0000CC"/>
                </a:solidFill>
                <a:latin typeface="Times New Roman"/>
                <a:cs typeface="Times New Roman"/>
              </a:rPr>
              <a:t>muff, </a:t>
            </a:r>
            <a:r>
              <a:rPr sz="2000" dirty="0">
                <a:solidFill>
                  <a:srgbClr val="0000CC"/>
                </a:solidFill>
                <a:latin typeface="Times New Roman"/>
                <a:cs typeface="Times New Roman"/>
              </a:rPr>
              <a:t>“coronectomy: a technique to </a:t>
            </a:r>
            <a:r>
              <a:rPr sz="2000" spc="-10" dirty="0">
                <a:solidFill>
                  <a:srgbClr val="0000CC"/>
                </a:solidFill>
                <a:latin typeface="Times New Roman"/>
                <a:cs typeface="Times New Roman"/>
              </a:rPr>
              <a:t>protect  </a:t>
            </a:r>
            <a:r>
              <a:rPr sz="2000" dirty="0">
                <a:solidFill>
                  <a:srgbClr val="0000CC"/>
                </a:solidFill>
                <a:latin typeface="Times New Roman"/>
                <a:cs typeface="Times New Roman"/>
              </a:rPr>
              <a:t>the inferior </a:t>
            </a:r>
            <a:r>
              <a:rPr sz="2000" spc="-5" dirty="0">
                <a:solidFill>
                  <a:srgbClr val="0000CC"/>
                </a:solidFill>
                <a:latin typeface="Times New Roman"/>
                <a:cs typeface="Times New Roman"/>
              </a:rPr>
              <a:t>alveolar </a:t>
            </a:r>
            <a:r>
              <a:rPr sz="2000" dirty="0">
                <a:solidFill>
                  <a:srgbClr val="0000CC"/>
                </a:solidFill>
                <a:latin typeface="Times New Roman"/>
                <a:cs typeface="Times New Roman"/>
              </a:rPr>
              <a:t>nerve,” journal of oral and </a:t>
            </a:r>
            <a:r>
              <a:rPr sz="2000" spc="-5" dirty="0">
                <a:solidFill>
                  <a:srgbClr val="0000CC"/>
                </a:solidFill>
                <a:latin typeface="Times New Roman"/>
                <a:cs typeface="Times New Roman"/>
              </a:rPr>
              <a:t>maxillofacial </a:t>
            </a:r>
            <a:r>
              <a:rPr sz="2000" spc="-25" dirty="0">
                <a:solidFill>
                  <a:srgbClr val="0000CC"/>
                </a:solidFill>
                <a:latin typeface="Times New Roman"/>
                <a:cs typeface="Times New Roman"/>
              </a:rPr>
              <a:t>surgery,</a:t>
            </a:r>
            <a:r>
              <a:rPr sz="2000" spc="-180" dirty="0">
                <a:solidFill>
                  <a:srgbClr val="0000CC"/>
                </a:solidFill>
                <a:latin typeface="Times New Roman"/>
                <a:cs typeface="Times New Roman"/>
              </a:rPr>
              <a:t> </a:t>
            </a:r>
            <a:r>
              <a:rPr sz="2000" dirty="0">
                <a:solidFill>
                  <a:srgbClr val="0000CC"/>
                </a:solidFill>
                <a:latin typeface="Times New Roman"/>
                <a:cs typeface="Times New Roman"/>
              </a:rPr>
              <a:t>vol.  </a:t>
            </a:r>
            <a:r>
              <a:rPr sz="2000" spc="5" dirty="0">
                <a:solidFill>
                  <a:srgbClr val="0000CC"/>
                </a:solidFill>
                <a:latin typeface="Times New Roman"/>
                <a:cs typeface="Times New Roman"/>
              </a:rPr>
              <a:t>62, no. 12, pp. 1447–1452,</a:t>
            </a:r>
            <a:r>
              <a:rPr sz="2000" spc="-175" dirty="0">
                <a:solidFill>
                  <a:srgbClr val="0000CC"/>
                </a:solidFill>
                <a:latin typeface="Times New Roman"/>
                <a:cs typeface="Times New Roman"/>
              </a:rPr>
              <a:t> </a:t>
            </a:r>
            <a:r>
              <a:rPr sz="2000" spc="5" dirty="0">
                <a:solidFill>
                  <a:srgbClr val="0000CC"/>
                </a:solidFill>
                <a:latin typeface="Times New Roman"/>
                <a:cs typeface="Times New Roman"/>
              </a:rPr>
              <a:t>2004.</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08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 renton, </a:t>
            </a:r>
            <a:r>
              <a:rPr sz="2000" spc="-10" dirty="0">
                <a:solidFill>
                  <a:srgbClr val="0000CC"/>
                </a:solidFill>
                <a:latin typeface="Times New Roman"/>
                <a:cs typeface="Times New Roman"/>
              </a:rPr>
              <a:t>m. </a:t>
            </a:r>
            <a:r>
              <a:rPr sz="2000" dirty="0">
                <a:solidFill>
                  <a:srgbClr val="0000CC"/>
                </a:solidFill>
                <a:latin typeface="Times New Roman"/>
                <a:cs typeface="Times New Roman"/>
              </a:rPr>
              <a:t>hankins, c. sproate, and </a:t>
            </a:r>
            <a:r>
              <a:rPr sz="2000" spc="-10" dirty="0">
                <a:solidFill>
                  <a:srgbClr val="0000CC"/>
                </a:solidFill>
                <a:latin typeface="Times New Roman"/>
                <a:cs typeface="Times New Roman"/>
              </a:rPr>
              <a:t>m. </a:t>
            </a:r>
            <a:r>
              <a:rPr sz="2000" dirty="0">
                <a:solidFill>
                  <a:srgbClr val="0000CC"/>
                </a:solidFill>
                <a:latin typeface="Times New Roman"/>
                <a:cs typeface="Times New Roman"/>
              </a:rPr>
              <a:t>mcgurk, “a randomised controlled  </a:t>
            </a:r>
            <a:r>
              <a:rPr sz="2000" spc="-5" dirty="0">
                <a:solidFill>
                  <a:srgbClr val="0000CC"/>
                </a:solidFill>
                <a:latin typeface="Times New Roman"/>
                <a:cs typeface="Times New Roman"/>
              </a:rPr>
              <a:t>clinical trial </a:t>
            </a:r>
            <a:r>
              <a:rPr sz="2000" dirty="0">
                <a:solidFill>
                  <a:srgbClr val="0000CC"/>
                </a:solidFill>
                <a:latin typeface="Times New Roman"/>
                <a:cs typeface="Times New Roman"/>
              </a:rPr>
              <a:t>to </a:t>
            </a:r>
            <a:r>
              <a:rPr sz="2000" spc="-5" dirty="0">
                <a:solidFill>
                  <a:srgbClr val="0000CC"/>
                </a:solidFill>
                <a:latin typeface="Times New Roman"/>
                <a:cs typeface="Times New Roman"/>
              </a:rPr>
              <a:t>compare </a:t>
            </a:r>
            <a:r>
              <a:rPr sz="2000" dirty="0">
                <a:solidFill>
                  <a:srgbClr val="0000CC"/>
                </a:solidFill>
                <a:latin typeface="Times New Roman"/>
                <a:cs typeface="Times New Roman"/>
              </a:rPr>
              <a:t>the incidence of injury to the inferior </a:t>
            </a:r>
            <a:r>
              <a:rPr sz="2000" spc="-5" dirty="0">
                <a:solidFill>
                  <a:srgbClr val="0000CC"/>
                </a:solidFill>
                <a:latin typeface="Times New Roman"/>
                <a:cs typeface="Times New Roman"/>
              </a:rPr>
              <a:t>alveolar</a:t>
            </a:r>
            <a:r>
              <a:rPr sz="2000" spc="-170" dirty="0">
                <a:solidFill>
                  <a:srgbClr val="0000CC"/>
                </a:solidFill>
                <a:latin typeface="Times New Roman"/>
                <a:cs typeface="Times New Roman"/>
              </a:rPr>
              <a:t> </a:t>
            </a:r>
            <a:r>
              <a:rPr sz="2000" dirty="0">
                <a:solidFill>
                  <a:srgbClr val="0000CC"/>
                </a:solidFill>
                <a:latin typeface="Times New Roman"/>
                <a:cs typeface="Times New Roman"/>
              </a:rPr>
              <a:t>nerve  as a result of coronectomy and removal </a:t>
            </a:r>
            <a:r>
              <a:rPr sz="2000" spc="-5" dirty="0">
                <a:solidFill>
                  <a:srgbClr val="0000CC"/>
                </a:solidFill>
                <a:latin typeface="Times New Roman"/>
                <a:cs typeface="Times New Roman"/>
              </a:rPr>
              <a:t>ofmandibular </a:t>
            </a:r>
            <a:r>
              <a:rPr sz="2000" dirty="0">
                <a:solidFill>
                  <a:srgbClr val="0000CC"/>
                </a:solidFill>
                <a:latin typeface="Times New Roman"/>
                <a:cs typeface="Times New Roman"/>
              </a:rPr>
              <a:t>thirdmolars,” british  journal oforal and </a:t>
            </a:r>
            <a:r>
              <a:rPr sz="2000" spc="-5" dirty="0">
                <a:solidFill>
                  <a:srgbClr val="0000CC"/>
                </a:solidFill>
                <a:latin typeface="Times New Roman"/>
                <a:cs typeface="Times New Roman"/>
              </a:rPr>
              <a:t>maxillofacial </a:t>
            </a:r>
            <a:r>
              <a:rPr sz="2000" spc="-20" dirty="0">
                <a:solidFill>
                  <a:srgbClr val="0000CC"/>
                </a:solidFill>
                <a:latin typeface="Times New Roman"/>
                <a:cs typeface="Times New Roman"/>
              </a:rPr>
              <a:t>surgery, </a:t>
            </a:r>
            <a:r>
              <a:rPr sz="2000" dirty="0">
                <a:solidFill>
                  <a:srgbClr val="0000CC"/>
                </a:solidFill>
                <a:latin typeface="Times New Roman"/>
                <a:cs typeface="Times New Roman"/>
              </a:rPr>
              <a:t>vol. </a:t>
            </a:r>
            <a:r>
              <a:rPr sz="2000" spc="5" dirty="0">
                <a:solidFill>
                  <a:srgbClr val="0000CC"/>
                </a:solidFill>
                <a:latin typeface="Times New Roman"/>
                <a:cs typeface="Times New Roman"/>
              </a:rPr>
              <a:t>43, no. </a:t>
            </a:r>
            <a:r>
              <a:rPr sz="2000" dirty="0">
                <a:solidFill>
                  <a:srgbClr val="0000CC"/>
                </a:solidFill>
                <a:latin typeface="Times New Roman"/>
                <a:cs typeface="Times New Roman"/>
              </a:rPr>
              <a:t>1, </a:t>
            </a:r>
            <a:r>
              <a:rPr sz="2000" spc="5" dirty="0">
                <a:solidFill>
                  <a:srgbClr val="0000CC"/>
                </a:solidFill>
                <a:latin typeface="Times New Roman"/>
                <a:cs typeface="Times New Roman"/>
              </a:rPr>
              <a:t>pp. </a:t>
            </a:r>
            <a:r>
              <a:rPr sz="2000" spc="10" dirty="0">
                <a:solidFill>
                  <a:srgbClr val="0000CC"/>
                </a:solidFill>
                <a:latin typeface="Times New Roman"/>
                <a:cs typeface="Times New Roman"/>
              </a:rPr>
              <a:t>7–12,</a:t>
            </a:r>
            <a:r>
              <a:rPr sz="2000" spc="-280" dirty="0">
                <a:solidFill>
                  <a:srgbClr val="0000CC"/>
                </a:solidFill>
                <a:latin typeface="Times New Roman"/>
                <a:cs typeface="Times New Roman"/>
              </a:rPr>
              <a:t> </a:t>
            </a:r>
            <a:r>
              <a:rPr sz="2000" spc="5" dirty="0">
                <a:solidFill>
                  <a:srgbClr val="0000CC"/>
                </a:solidFill>
                <a:latin typeface="Times New Roman"/>
                <a:cs typeface="Times New Roman"/>
              </a:rPr>
              <a:t>2005.</a:t>
            </a:r>
            <a:endParaRPr sz="2000">
              <a:latin typeface="Times New Roman"/>
              <a:cs typeface="Times New Roman"/>
            </a:endParaRPr>
          </a:p>
          <a:p>
            <a:pPr>
              <a:lnSpc>
                <a:spcPct val="100000"/>
              </a:lnSpc>
              <a:spcBef>
                <a:spcPts val="40"/>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saravana </a:t>
            </a:r>
            <a:r>
              <a:rPr sz="2000" spc="-5" dirty="0">
                <a:solidFill>
                  <a:srgbClr val="0000CC"/>
                </a:solidFill>
                <a:latin typeface="Times New Roman"/>
                <a:cs typeface="Times New Roman"/>
              </a:rPr>
              <a:t>kumar </a:t>
            </a:r>
            <a:r>
              <a:rPr sz="2000" dirty="0">
                <a:solidFill>
                  <a:srgbClr val="0000CC"/>
                </a:solidFill>
                <a:latin typeface="Times New Roman"/>
                <a:cs typeface="Times New Roman"/>
              </a:rPr>
              <a:t>et al.,“study of comparison of flap designs -</a:t>
            </a:r>
            <a:r>
              <a:rPr sz="2000" spc="-195" dirty="0">
                <a:solidFill>
                  <a:srgbClr val="0000CC"/>
                </a:solidFill>
                <a:latin typeface="Times New Roman"/>
                <a:cs typeface="Times New Roman"/>
              </a:rPr>
              <a:t> </a:t>
            </a:r>
            <a:r>
              <a:rPr sz="2000" spc="-10" dirty="0">
                <a:solidFill>
                  <a:srgbClr val="0000CC"/>
                </a:solidFill>
                <a:latin typeface="Times New Roman"/>
                <a:cs typeface="Times New Roman"/>
              </a:rPr>
              <a:t>comma</a:t>
            </a:r>
            <a:endParaRPr sz="2000">
              <a:latin typeface="Times New Roman"/>
              <a:cs typeface="Times New Roman"/>
            </a:endParaRPr>
          </a:p>
          <a:p>
            <a:pPr marL="286385">
              <a:lnSpc>
                <a:spcPct val="100000"/>
              </a:lnSpc>
            </a:pPr>
            <a:r>
              <a:rPr sz="2000" dirty="0">
                <a:solidFill>
                  <a:srgbClr val="0000CC"/>
                </a:solidFill>
                <a:latin typeface="Times New Roman"/>
                <a:cs typeface="Times New Roman"/>
              </a:rPr>
              <a:t>incision versus standard incision in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a:t>
            </a:r>
            <a:r>
              <a:rPr sz="2000" spc="-190" dirty="0">
                <a:solidFill>
                  <a:srgbClr val="0000CC"/>
                </a:solidFill>
                <a:latin typeface="Times New Roman"/>
                <a:cs typeface="Times New Roman"/>
              </a:rPr>
              <a:t> </a:t>
            </a:r>
            <a:r>
              <a:rPr sz="2000" spc="-5" dirty="0">
                <a:solidFill>
                  <a:srgbClr val="0000CC"/>
                </a:solidFill>
                <a:latin typeface="Times New Roman"/>
                <a:cs typeface="Times New Roman"/>
              </a:rPr>
              <a:t>surgery”</a:t>
            </a:r>
            <a:endParaRPr sz="2000">
              <a:latin typeface="Times New Roman"/>
              <a:cs typeface="Times New Roman"/>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272287"/>
            <a:ext cx="7963534" cy="6094730"/>
          </a:xfrm>
          <a:prstGeom prst="rect">
            <a:avLst/>
          </a:prstGeom>
        </p:spPr>
        <p:txBody>
          <a:bodyPr vert="horz" wrap="square" lIns="0" tIns="67310" rIns="0" bIns="0" rtlCol="0">
            <a:spAutoFit/>
          </a:bodyPr>
          <a:lstStyle/>
          <a:p>
            <a:pPr marL="287020" marR="146050" indent="-274320">
              <a:lnSpc>
                <a:spcPts val="1830"/>
              </a:lnSpc>
              <a:spcBef>
                <a:spcPts val="53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h. kocaelli, h. a. balcioglu, t. l. </a:t>
            </a:r>
            <a:r>
              <a:rPr sz="1900" spc="-10" dirty="0">
                <a:solidFill>
                  <a:srgbClr val="0000CC"/>
                </a:solidFill>
                <a:latin typeface="Times New Roman"/>
                <a:cs typeface="Times New Roman"/>
              </a:rPr>
              <a:t>erdem: </a:t>
            </a:r>
            <a:r>
              <a:rPr sz="1900" spc="-5" dirty="0">
                <a:solidFill>
                  <a:srgbClr val="0000CC"/>
                </a:solidFill>
                <a:latin typeface="Times New Roman"/>
                <a:cs typeface="Times New Roman"/>
              </a:rPr>
              <a:t>displacement of a maxillary third </a:t>
            </a:r>
            <a:r>
              <a:rPr sz="1900" spc="-10" dirty="0">
                <a:solidFill>
                  <a:srgbClr val="0000CC"/>
                </a:solidFill>
                <a:latin typeface="Times New Roman"/>
                <a:cs typeface="Times New Roman"/>
              </a:rPr>
              <a:t>molar  </a:t>
            </a:r>
            <a:r>
              <a:rPr sz="1900" spc="-5" dirty="0">
                <a:solidFill>
                  <a:srgbClr val="0000CC"/>
                </a:solidFill>
                <a:latin typeface="Times New Roman"/>
                <a:cs typeface="Times New Roman"/>
              </a:rPr>
              <a:t>into the buccal space: anatomical implications apropos of a case. int. </a:t>
            </a:r>
            <a:r>
              <a:rPr sz="1900" dirty="0">
                <a:solidFill>
                  <a:srgbClr val="0000CC"/>
                </a:solidFill>
                <a:latin typeface="Times New Roman"/>
                <a:cs typeface="Times New Roman"/>
              </a:rPr>
              <a:t>j. </a:t>
            </a:r>
            <a:r>
              <a:rPr sz="1900" spc="-5" dirty="0">
                <a:solidFill>
                  <a:srgbClr val="0000CC"/>
                </a:solidFill>
                <a:latin typeface="Times New Roman"/>
                <a:cs typeface="Times New Roman"/>
              </a:rPr>
              <a:t>oral  maxillofac. </a:t>
            </a:r>
            <a:r>
              <a:rPr sz="1900" spc="-15" dirty="0">
                <a:solidFill>
                  <a:srgbClr val="0000CC"/>
                </a:solidFill>
                <a:latin typeface="Times New Roman"/>
                <a:cs typeface="Times New Roman"/>
              </a:rPr>
              <a:t>surg. </a:t>
            </a:r>
            <a:r>
              <a:rPr sz="1900" spc="-20" dirty="0">
                <a:solidFill>
                  <a:srgbClr val="0000CC"/>
                </a:solidFill>
                <a:latin typeface="Times New Roman"/>
                <a:cs typeface="Times New Roman"/>
              </a:rPr>
              <a:t>2011; </a:t>
            </a:r>
            <a:r>
              <a:rPr sz="1900" spc="-5" dirty="0">
                <a:solidFill>
                  <a:srgbClr val="0000CC"/>
                </a:solidFill>
                <a:latin typeface="Times New Roman"/>
                <a:cs typeface="Times New Roman"/>
              </a:rPr>
              <a:t>40:</a:t>
            </a:r>
            <a:r>
              <a:rPr sz="1900" spc="45" dirty="0">
                <a:solidFill>
                  <a:srgbClr val="0000CC"/>
                </a:solidFill>
                <a:latin typeface="Times New Roman"/>
                <a:cs typeface="Times New Roman"/>
              </a:rPr>
              <a:t> </a:t>
            </a:r>
            <a:r>
              <a:rPr sz="1900" spc="-5" dirty="0">
                <a:solidFill>
                  <a:srgbClr val="0000CC"/>
                </a:solidFill>
                <a:latin typeface="Times New Roman"/>
                <a:cs typeface="Times New Roman"/>
              </a:rPr>
              <a:t>650–653.</a:t>
            </a:r>
            <a:endParaRPr sz="1900">
              <a:latin typeface="Times New Roman"/>
              <a:cs typeface="Times New Roman"/>
            </a:endParaRPr>
          </a:p>
          <a:p>
            <a:pPr>
              <a:lnSpc>
                <a:spcPct val="100000"/>
              </a:lnSpc>
              <a:spcBef>
                <a:spcPts val="40"/>
              </a:spcBef>
              <a:buClr>
                <a:srgbClr val="F3A346"/>
              </a:buClr>
              <a:buFont typeface="Arial"/>
              <a:buChar char=""/>
            </a:pPr>
            <a:endParaRPr sz="2600">
              <a:latin typeface="Times New Roman"/>
              <a:cs typeface="Times New Roman"/>
            </a:endParaRPr>
          </a:p>
          <a:p>
            <a:pPr marL="287020" marR="690245" indent="-274320">
              <a:lnSpc>
                <a:spcPct val="8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extraction versus nonextraction </a:t>
            </a:r>
            <a:r>
              <a:rPr sz="1900" spc="-10" dirty="0">
                <a:solidFill>
                  <a:srgbClr val="0000CC"/>
                </a:solidFill>
                <a:latin typeface="Times New Roman"/>
                <a:cs typeface="Times New Roman"/>
              </a:rPr>
              <a:t>management </a:t>
            </a:r>
            <a:r>
              <a:rPr sz="1900" spc="-5" dirty="0">
                <a:solidFill>
                  <a:srgbClr val="0000CC"/>
                </a:solidFill>
                <a:latin typeface="Times New Roman"/>
                <a:cs typeface="Times New Roman"/>
              </a:rPr>
              <a:t>of third </a:t>
            </a:r>
            <a:r>
              <a:rPr sz="1900" spc="-10" dirty="0">
                <a:solidFill>
                  <a:srgbClr val="0000CC"/>
                </a:solidFill>
                <a:latin typeface="Times New Roman"/>
                <a:cs typeface="Times New Roman"/>
              </a:rPr>
              <a:t>molars </a:t>
            </a:r>
            <a:r>
              <a:rPr sz="1900" spc="-5" dirty="0">
                <a:solidFill>
                  <a:srgbClr val="0000CC"/>
                </a:solidFill>
                <a:latin typeface="Times New Roman"/>
                <a:cs typeface="Times New Roman"/>
              </a:rPr>
              <a:t>shahrokh c.  bagheri, </a:t>
            </a:r>
            <a:r>
              <a:rPr sz="1900" spc="-10" dirty="0">
                <a:solidFill>
                  <a:srgbClr val="0000CC"/>
                </a:solidFill>
                <a:latin typeface="Times New Roman"/>
                <a:cs typeface="Times New Roman"/>
              </a:rPr>
              <a:t>dmd, </a:t>
            </a:r>
            <a:r>
              <a:rPr sz="1900" spc="-5" dirty="0">
                <a:solidFill>
                  <a:srgbClr val="0000CC"/>
                </a:solidFill>
                <a:latin typeface="Times New Roman"/>
                <a:cs typeface="Times New Roman"/>
              </a:rPr>
              <a:t>mda,b,husain ali khan, </a:t>
            </a:r>
            <a:r>
              <a:rPr sz="1900" spc="-10" dirty="0">
                <a:solidFill>
                  <a:srgbClr val="0000CC"/>
                </a:solidFill>
                <a:latin typeface="Times New Roman"/>
                <a:cs typeface="Times New Roman"/>
              </a:rPr>
              <a:t>dmd,</a:t>
            </a:r>
            <a:r>
              <a:rPr sz="1900" spc="85" dirty="0">
                <a:solidFill>
                  <a:srgbClr val="0000CC"/>
                </a:solidFill>
                <a:latin typeface="Times New Roman"/>
                <a:cs typeface="Times New Roman"/>
              </a:rPr>
              <a:t> </a:t>
            </a:r>
            <a:r>
              <a:rPr sz="1900" spc="-15" dirty="0">
                <a:solidFill>
                  <a:srgbClr val="0000CC"/>
                </a:solidFill>
                <a:latin typeface="Times New Roman"/>
                <a:cs typeface="Times New Roman"/>
              </a:rPr>
              <a:t>mdb</a:t>
            </a:r>
            <a:endParaRPr sz="1900">
              <a:latin typeface="Times New Roman"/>
              <a:cs typeface="Times New Roman"/>
            </a:endParaRPr>
          </a:p>
          <a:p>
            <a:pPr>
              <a:lnSpc>
                <a:spcPct val="100000"/>
              </a:lnSpc>
              <a:spcBef>
                <a:spcPts val="35"/>
              </a:spcBef>
              <a:buClr>
                <a:srgbClr val="F3A346"/>
              </a:buClr>
              <a:buFont typeface="Arial"/>
              <a:buChar char=""/>
            </a:pPr>
            <a:endParaRPr sz="2600">
              <a:latin typeface="Times New Roman"/>
              <a:cs typeface="Times New Roman"/>
            </a:endParaRPr>
          </a:p>
          <a:p>
            <a:pPr marL="287020" marR="260985" indent="-274320">
              <a:lnSpc>
                <a:spcPct val="8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engelke, </a:t>
            </a:r>
            <a:r>
              <a:rPr sz="1900" spc="-45" dirty="0">
                <a:solidFill>
                  <a:srgbClr val="0000CC"/>
                </a:solidFill>
                <a:latin typeface="Times New Roman"/>
                <a:cs typeface="Times New Roman"/>
              </a:rPr>
              <a:t>w.; </a:t>
            </a:r>
            <a:r>
              <a:rPr sz="1900" spc="-5" dirty="0">
                <a:solidFill>
                  <a:srgbClr val="0000CC"/>
                </a:solidFill>
                <a:latin typeface="Times New Roman"/>
                <a:cs typeface="Times New Roman"/>
              </a:rPr>
              <a:t>beltrçn, </a:t>
            </a:r>
            <a:r>
              <a:rPr sz="1900" spc="-45" dirty="0">
                <a:solidFill>
                  <a:srgbClr val="0000CC"/>
                </a:solidFill>
                <a:latin typeface="Times New Roman"/>
                <a:cs typeface="Times New Roman"/>
              </a:rPr>
              <a:t>v.; </a:t>
            </a:r>
            <a:r>
              <a:rPr sz="1900" spc="-5" dirty="0">
                <a:solidFill>
                  <a:srgbClr val="0000CC"/>
                </a:solidFill>
                <a:latin typeface="Times New Roman"/>
                <a:cs typeface="Times New Roman"/>
              </a:rPr>
              <a:t>fuentes, </a:t>
            </a:r>
            <a:r>
              <a:rPr sz="1900" spc="-60" dirty="0">
                <a:solidFill>
                  <a:srgbClr val="0000CC"/>
                </a:solidFill>
                <a:latin typeface="Times New Roman"/>
                <a:cs typeface="Times New Roman"/>
              </a:rPr>
              <a:t>r. </a:t>
            </a:r>
            <a:r>
              <a:rPr sz="1900" spc="-5" dirty="0">
                <a:solidFill>
                  <a:srgbClr val="0000CC"/>
                </a:solidFill>
                <a:latin typeface="Times New Roman"/>
                <a:cs typeface="Times New Roman"/>
              </a:rPr>
              <a:t>&amp; decco, o. endoscopically assisted root  splitting (ears):ê </a:t>
            </a:r>
            <a:r>
              <a:rPr sz="1900" spc="-10" dirty="0">
                <a:solidFill>
                  <a:srgbClr val="0000CC"/>
                </a:solidFill>
                <a:latin typeface="Times New Roman"/>
                <a:cs typeface="Times New Roman"/>
              </a:rPr>
              <a:t>method </a:t>
            </a:r>
            <a:r>
              <a:rPr sz="1900" spc="-5" dirty="0">
                <a:solidFill>
                  <a:srgbClr val="0000CC"/>
                </a:solidFill>
                <a:latin typeface="Times New Roman"/>
                <a:cs typeface="Times New Roman"/>
              </a:rPr>
              <a:t>and first results. int. </a:t>
            </a:r>
            <a:r>
              <a:rPr sz="1900" dirty="0">
                <a:solidFill>
                  <a:srgbClr val="0000CC"/>
                </a:solidFill>
                <a:latin typeface="Times New Roman"/>
                <a:cs typeface="Times New Roman"/>
              </a:rPr>
              <a:t>j. </a:t>
            </a:r>
            <a:r>
              <a:rPr sz="1900" spc="-5" dirty="0">
                <a:solidFill>
                  <a:srgbClr val="0000CC"/>
                </a:solidFill>
                <a:latin typeface="Times New Roman"/>
                <a:cs typeface="Times New Roman"/>
              </a:rPr>
              <a:t>odontostomat., 6(3):313-316,  2012.</a:t>
            </a:r>
            <a:endParaRPr sz="1900">
              <a:latin typeface="Times New Roman"/>
              <a:cs typeface="Times New Roman"/>
            </a:endParaRPr>
          </a:p>
          <a:p>
            <a:pPr>
              <a:lnSpc>
                <a:spcPct val="100000"/>
              </a:lnSpc>
              <a:spcBef>
                <a:spcPts val="20"/>
              </a:spcBef>
              <a:buClr>
                <a:srgbClr val="F3A346"/>
              </a:buClr>
              <a:buFont typeface="Arial"/>
              <a:buChar char=""/>
            </a:pPr>
            <a:endParaRPr sz="2600">
              <a:latin typeface="Times New Roman"/>
              <a:cs typeface="Times New Roman"/>
            </a:endParaRPr>
          </a:p>
          <a:p>
            <a:pPr marL="287020" marR="730250" indent="-274320">
              <a:lnSpc>
                <a:spcPts val="1820"/>
              </a:lnSpc>
              <a:spcBef>
                <a:spcPts val="5"/>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raghoebar </a:t>
            </a:r>
            <a:r>
              <a:rPr sz="1900" spc="-15" dirty="0">
                <a:solidFill>
                  <a:srgbClr val="0000CC"/>
                </a:solidFill>
                <a:latin typeface="Times New Roman"/>
                <a:cs typeface="Times New Roman"/>
              </a:rPr>
              <a:t>gm, </a:t>
            </a:r>
            <a:r>
              <a:rPr sz="1900" spc="-5" dirty="0">
                <a:solidFill>
                  <a:srgbClr val="0000CC"/>
                </a:solidFill>
                <a:latin typeface="Times New Roman"/>
                <a:cs typeface="Times New Roman"/>
              </a:rPr>
              <a:t>boering g, vissink a, stegenga b: eruption disturbanees of  permanent molars: a </a:t>
            </a:r>
            <a:r>
              <a:rPr sz="1900" spc="-20" dirty="0">
                <a:solidFill>
                  <a:srgbClr val="0000CC"/>
                </a:solidFill>
                <a:latin typeface="Times New Roman"/>
                <a:cs typeface="Times New Roman"/>
              </a:rPr>
              <a:t>review. </a:t>
            </a:r>
            <a:r>
              <a:rPr sz="1900" spc="-5" dirty="0">
                <a:solidFill>
                  <a:srgbClr val="0000CC"/>
                </a:solidFill>
                <a:latin typeface="Times New Roman"/>
                <a:cs typeface="Times New Roman"/>
              </a:rPr>
              <a:t>j oral pathol </a:t>
            </a:r>
            <a:r>
              <a:rPr sz="1900" spc="-15" dirty="0">
                <a:solidFill>
                  <a:srgbClr val="0000CC"/>
                </a:solidFill>
                <a:latin typeface="Times New Roman"/>
                <a:cs typeface="Times New Roman"/>
              </a:rPr>
              <a:t>med </a:t>
            </a:r>
            <a:r>
              <a:rPr sz="1900" spc="-5" dirty="0">
                <a:solidFill>
                  <a:srgbClr val="0000CC"/>
                </a:solidFill>
                <a:latin typeface="Times New Roman"/>
                <a:cs typeface="Times New Roman"/>
              </a:rPr>
              <a:t>1991; 20:</a:t>
            </a:r>
            <a:r>
              <a:rPr sz="1900" spc="114" dirty="0">
                <a:solidFill>
                  <a:srgbClr val="0000CC"/>
                </a:solidFill>
                <a:latin typeface="Times New Roman"/>
                <a:cs typeface="Times New Roman"/>
              </a:rPr>
              <a:t> </a:t>
            </a:r>
            <a:r>
              <a:rPr sz="1900" spc="-5" dirty="0">
                <a:solidFill>
                  <a:srgbClr val="0000CC"/>
                </a:solidFill>
                <a:latin typeface="Times New Roman"/>
                <a:cs typeface="Times New Roman"/>
              </a:rPr>
              <a:t>159-66.</a:t>
            </a:r>
            <a:endParaRPr sz="1900">
              <a:latin typeface="Times New Roman"/>
              <a:cs typeface="Times New Roman"/>
            </a:endParaRPr>
          </a:p>
          <a:p>
            <a:pPr>
              <a:lnSpc>
                <a:spcPct val="100000"/>
              </a:lnSpc>
              <a:spcBef>
                <a:spcPts val="40"/>
              </a:spcBef>
              <a:buClr>
                <a:srgbClr val="F3A346"/>
              </a:buClr>
              <a:buFont typeface="Arial"/>
              <a:buChar char=""/>
            </a:pPr>
            <a:endParaRPr sz="2600">
              <a:latin typeface="Times New Roman"/>
              <a:cs typeface="Times New Roman"/>
            </a:endParaRPr>
          </a:p>
          <a:p>
            <a:pPr marL="287020" marR="220345" indent="-274320">
              <a:lnSpc>
                <a:spcPts val="1820"/>
              </a:lnSpc>
              <a:spcBef>
                <a:spcPts val="5"/>
              </a:spcBef>
              <a:buClr>
                <a:srgbClr val="F3A346"/>
              </a:buClr>
              <a:buSzPct val="84210"/>
              <a:buFont typeface="Arial"/>
              <a:buChar char=""/>
              <a:tabLst>
                <a:tab pos="286385" algn="l"/>
                <a:tab pos="287020" algn="l"/>
              </a:tabLst>
            </a:pPr>
            <a:r>
              <a:rPr sz="1900" spc="-10" dirty="0">
                <a:solidFill>
                  <a:srgbClr val="0000CC"/>
                </a:solidFill>
                <a:latin typeface="Times New Roman"/>
                <a:cs typeface="Times New Roman"/>
              </a:rPr>
              <a:t>management </a:t>
            </a:r>
            <a:r>
              <a:rPr sz="1900" spc="-5" dirty="0">
                <a:solidFill>
                  <a:srgbClr val="0000CC"/>
                </a:solidFill>
                <a:latin typeface="Times New Roman"/>
                <a:cs typeface="Times New Roman"/>
              </a:rPr>
              <a:t>of the impacted canine and second </a:t>
            </a:r>
            <a:r>
              <a:rPr sz="1900" spc="-10" dirty="0">
                <a:solidFill>
                  <a:srgbClr val="0000CC"/>
                </a:solidFill>
                <a:latin typeface="Times New Roman"/>
                <a:cs typeface="Times New Roman"/>
              </a:rPr>
              <a:t>molar pamela </a:t>
            </a:r>
            <a:r>
              <a:rPr sz="1900" spc="-5" dirty="0">
                <a:solidFill>
                  <a:srgbClr val="0000CC"/>
                </a:solidFill>
                <a:latin typeface="Times New Roman"/>
                <a:cs typeface="Times New Roman"/>
              </a:rPr>
              <a:t>l. alberto, </a:t>
            </a:r>
            <a:r>
              <a:rPr sz="1900" spc="-15" dirty="0">
                <a:solidFill>
                  <a:srgbClr val="0000CC"/>
                </a:solidFill>
                <a:latin typeface="Times New Roman"/>
                <a:cs typeface="Times New Roman"/>
              </a:rPr>
              <a:t>dmd  </a:t>
            </a:r>
            <a:r>
              <a:rPr sz="1900" spc="-5" dirty="0">
                <a:solidFill>
                  <a:srgbClr val="0000CC"/>
                </a:solidFill>
                <a:latin typeface="Times New Roman"/>
                <a:cs typeface="Times New Roman"/>
              </a:rPr>
              <a:t>clinics of north </a:t>
            </a:r>
            <a:r>
              <a:rPr sz="1900" spc="-10" dirty="0">
                <a:solidFill>
                  <a:srgbClr val="0000CC"/>
                </a:solidFill>
                <a:latin typeface="Times New Roman"/>
                <a:cs typeface="Times New Roman"/>
              </a:rPr>
              <a:t>america</a:t>
            </a:r>
            <a:endParaRPr sz="1900">
              <a:latin typeface="Times New Roman"/>
              <a:cs typeface="Times New Roman"/>
            </a:endParaRPr>
          </a:p>
          <a:p>
            <a:pPr>
              <a:lnSpc>
                <a:spcPct val="100000"/>
              </a:lnSpc>
              <a:spcBef>
                <a:spcPts val="55"/>
              </a:spcBef>
              <a:buClr>
                <a:srgbClr val="F3A346"/>
              </a:buClr>
              <a:buFont typeface="Arial"/>
              <a:buChar char=""/>
            </a:pPr>
            <a:endParaRPr sz="2200">
              <a:latin typeface="Times New Roman"/>
              <a:cs typeface="Times New Roman"/>
            </a:endParaRPr>
          </a:p>
          <a:p>
            <a:pPr marL="287020" indent="-274320">
              <a:lnSpc>
                <a:spcPts val="205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influence of radiographic position of ectopic canines on the duration</a:t>
            </a:r>
            <a:r>
              <a:rPr sz="1900" spc="35" dirty="0">
                <a:solidFill>
                  <a:srgbClr val="0000CC"/>
                </a:solidFill>
                <a:latin typeface="Times New Roman"/>
                <a:cs typeface="Times New Roman"/>
              </a:rPr>
              <a:t> </a:t>
            </a:r>
            <a:r>
              <a:rPr sz="1900" spc="-5" dirty="0">
                <a:solidFill>
                  <a:srgbClr val="0000CC"/>
                </a:solidFill>
                <a:latin typeface="Times New Roman"/>
                <a:cs typeface="Times New Roman"/>
              </a:rPr>
              <a:t>of</a:t>
            </a:r>
            <a:endParaRPr sz="1900">
              <a:latin typeface="Times New Roman"/>
              <a:cs typeface="Times New Roman"/>
            </a:endParaRPr>
          </a:p>
          <a:p>
            <a:pPr marL="286385">
              <a:lnSpc>
                <a:spcPts val="1825"/>
              </a:lnSpc>
            </a:pPr>
            <a:r>
              <a:rPr sz="1900" spc="-5" dirty="0">
                <a:solidFill>
                  <a:srgbClr val="0000CC"/>
                </a:solidFill>
                <a:latin typeface="Times New Roman"/>
                <a:cs typeface="Times New Roman"/>
              </a:rPr>
              <a:t>orthodontic treatment padhraig </a:t>
            </a:r>
            <a:r>
              <a:rPr sz="1900" spc="-10" dirty="0">
                <a:solidFill>
                  <a:srgbClr val="0000CC"/>
                </a:solidFill>
                <a:latin typeface="Times New Roman"/>
                <a:cs typeface="Times New Roman"/>
              </a:rPr>
              <a:t>s. </a:t>
            </a:r>
            <a:r>
              <a:rPr sz="1900" spc="-5" dirty="0">
                <a:solidFill>
                  <a:srgbClr val="0000CC"/>
                </a:solidFill>
                <a:latin typeface="Times New Roman"/>
                <a:cs typeface="Times New Roman"/>
              </a:rPr>
              <a:t>fleminga; paul scotta; negan heidarib;</a:t>
            </a:r>
            <a:r>
              <a:rPr sz="1900" spc="120" dirty="0">
                <a:solidFill>
                  <a:srgbClr val="0000CC"/>
                </a:solidFill>
                <a:latin typeface="Times New Roman"/>
                <a:cs typeface="Times New Roman"/>
              </a:rPr>
              <a:t> </a:t>
            </a:r>
            <a:r>
              <a:rPr sz="1900" spc="-5" dirty="0">
                <a:solidFill>
                  <a:srgbClr val="0000CC"/>
                </a:solidFill>
                <a:latin typeface="Times New Roman"/>
                <a:cs typeface="Times New Roman"/>
              </a:rPr>
              <a:t>andrew</a:t>
            </a:r>
            <a:endParaRPr sz="1900">
              <a:latin typeface="Times New Roman"/>
              <a:cs typeface="Times New Roman"/>
            </a:endParaRPr>
          </a:p>
          <a:p>
            <a:pPr marL="286385">
              <a:lnSpc>
                <a:spcPts val="2055"/>
              </a:lnSpc>
            </a:pPr>
            <a:r>
              <a:rPr sz="1900" spc="-5" dirty="0">
                <a:solidFill>
                  <a:srgbClr val="0000CC"/>
                </a:solidFill>
                <a:latin typeface="Times New Roman"/>
                <a:cs typeface="Times New Roman"/>
              </a:rPr>
              <a:t>t.</a:t>
            </a:r>
            <a:r>
              <a:rPr sz="1900" spc="-20" dirty="0">
                <a:solidFill>
                  <a:srgbClr val="0000CC"/>
                </a:solidFill>
                <a:latin typeface="Times New Roman"/>
                <a:cs typeface="Times New Roman"/>
              </a:rPr>
              <a:t> </a:t>
            </a:r>
            <a:r>
              <a:rPr sz="1900" spc="-5" dirty="0">
                <a:solidFill>
                  <a:srgbClr val="0000CC"/>
                </a:solidFill>
                <a:latin typeface="Times New Roman"/>
                <a:cs typeface="Times New Roman"/>
              </a:rPr>
              <a:t>Dibiasec</a:t>
            </a:r>
            <a:endParaRPr sz="1900">
              <a:latin typeface="Times New Roman"/>
              <a:cs typeface="Times New Roman"/>
            </a:endParaRPr>
          </a:p>
          <a:p>
            <a:pPr>
              <a:lnSpc>
                <a:spcPct val="100000"/>
              </a:lnSpc>
              <a:spcBef>
                <a:spcPts val="40"/>
              </a:spcBef>
            </a:pPr>
            <a:endParaRPr sz="2200">
              <a:latin typeface="Times New Roman"/>
              <a:cs typeface="Times New Roman"/>
            </a:endParaRPr>
          </a:p>
          <a:p>
            <a:pPr marL="287020" indent="-274320">
              <a:lnSpc>
                <a:spcPct val="10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net</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sources</a:t>
            </a:r>
            <a:endParaRPr sz="1900">
              <a:latin typeface="Times New Roman"/>
              <a:cs typeface="Times New Roman"/>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40739" y="1007110"/>
            <a:ext cx="3009900"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0000"/>
                </a:solidFill>
              </a:rPr>
              <a:t>THANK</a:t>
            </a:r>
            <a:r>
              <a:rPr sz="4000" spc="-225" dirty="0">
                <a:solidFill>
                  <a:srgbClr val="FF0000"/>
                </a:solidFill>
              </a:rPr>
              <a:t> </a:t>
            </a:r>
            <a:r>
              <a:rPr sz="4000" spc="-5" dirty="0">
                <a:solidFill>
                  <a:srgbClr val="FF0000"/>
                </a:solidFill>
              </a:rPr>
              <a:t>YOU</a:t>
            </a:r>
            <a:endParaRPr sz="4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63498"/>
            <a:ext cx="5892800" cy="4878705"/>
          </a:xfrm>
          <a:prstGeom prst="rect">
            <a:avLst/>
          </a:prstGeom>
        </p:spPr>
        <p:txBody>
          <a:bodyPr vert="horz" wrap="square" lIns="0" tIns="12065" rIns="0" bIns="0" rtlCol="0">
            <a:spAutoFit/>
          </a:bodyPr>
          <a:lstStyle/>
          <a:p>
            <a:pPr marL="287020" indent="-274320">
              <a:lnSpc>
                <a:spcPct val="100000"/>
              </a:lnSpc>
              <a:spcBef>
                <a:spcPts val="95"/>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Markedly red, swollen suppurating</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lesion</a:t>
            </a:r>
            <a:endParaRPr sz="1900">
              <a:latin typeface="Times New Roman"/>
              <a:cs typeface="Times New Roman"/>
            </a:endParaRPr>
          </a:p>
          <a:p>
            <a:pPr>
              <a:lnSpc>
                <a:spcPct val="100000"/>
              </a:lnSpc>
              <a:spcBef>
                <a:spcPts val="35"/>
              </a:spcBef>
              <a:buClr>
                <a:srgbClr val="F3A346"/>
              </a:buClr>
              <a:buFont typeface="Arial"/>
              <a:buChar char=""/>
            </a:pPr>
            <a:endParaRPr sz="2600">
              <a:latin typeface="Times New Roman"/>
              <a:cs typeface="Times New Roman"/>
            </a:endParaRPr>
          </a:p>
          <a:p>
            <a:pPr marL="287020" indent="-274320">
              <a:lnSpc>
                <a:spcPct val="10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Marked</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tenderness</a:t>
            </a:r>
            <a:endParaRPr sz="1900">
              <a:latin typeface="Times New Roman"/>
              <a:cs typeface="Times New Roman"/>
            </a:endParaRPr>
          </a:p>
          <a:p>
            <a:pPr>
              <a:lnSpc>
                <a:spcPct val="100000"/>
              </a:lnSpc>
              <a:spcBef>
                <a:spcPts val="35"/>
              </a:spcBef>
              <a:buClr>
                <a:srgbClr val="F3A346"/>
              </a:buClr>
              <a:buFont typeface="Arial"/>
              <a:buChar char=""/>
            </a:pPr>
            <a:endParaRPr sz="2600">
              <a:latin typeface="Times New Roman"/>
              <a:cs typeface="Times New Roman"/>
            </a:endParaRPr>
          </a:p>
          <a:p>
            <a:pPr marL="287020" indent="-274320">
              <a:lnSpc>
                <a:spcPct val="10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Radiating pain to the </a:t>
            </a:r>
            <a:r>
              <a:rPr sz="1900" spc="-20" dirty="0">
                <a:solidFill>
                  <a:srgbClr val="0000CC"/>
                </a:solidFill>
                <a:latin typeface="Times New Roman"/>
                <a:cs typeface="Times New Roman"/>
              </a:rPr>
              <a:t>ear, </a:t>
            </a:r>
            <a:r>
              <a:rPr sz="1900" spc="-5" dirty="0">
                <a:solidFill>
                  <a:srgbClr val="0000CC"/>
                </a:solidFill>
                <a:latin typeface="Times New Roman"/>
                <a:cs typeface="Times New Roman"/>
              </a:rPr>
              <a:t>throat, and floor of the</a:t>
            </a:r>
            <a:r>
              <a:rPr sz="1900" spc="35" dirty="0">
                <a:solidFill>
                  <a:srgbClr val="0000CC"/>
                </a:solidFill>
                <a:latin typeface="Times New Roman"/>
                <a:cs typeface="Times New Roman"/>
              </a:rPr>
              <a:t> </a:t>
            </a:r>
            <a:r>
              <a:rPr sz="1900" spc="-10" dirty="0">
                <a:solidFill>
                  <a:srgbClr val="0000CC"/>
                </a:solidFill>
                <a:latin typeface="Times New Roman"/>
                <a:cs typeface="Times New Roman"/>
              </a:rPr>
              <a:t>mouth.</a:t>
            </a:r>
            <a:endParaRPr sz="1900">
              <a:latin typeface="Times New Roman"/>
              <a:cs typeface="Times New Roman"/>
            </a:endParaRPr>
          </a:p>
          <a:p>
            <a:pPr>
              <a:lnSpc>
                <a:spcPct val="100000"/>
              </a:lnSpc>
              <a:spcBef>
                <a:spcPts val="35"/>
              </a:spcBef>
              <a:buClr>
                <a:srgbClr val="F3A346"/>
              </a:buClr>
              <a:buFont typeface="Arial"/>
              <a:buChar char=""/>
            </a:pPr>
            <a:endParaRPr sz="2600">
              <a:latin typeface="Times New Roman"/>
              <a:cs typeface="Times New Roman"/>
            </a:endParaRPr>
          </a:p>
          <a:p>
            <a:pPr marL="287020" indent="-274320">
              <a:lnSpc>
                <a:spcPct val="10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Foul taste, and an inability to close the</a:t>
            </a:r>
            <a:r>
              <a:rPr sz="1900" spc="-20" dirty="0">
                <a:solidFill>
                  <a:srgbClr val="0000CC"/>
                </a:solidFill>
                <a:latin typeface="Times New Roman"/>
                <a:cs typeface="Times New Roman"/>
              </a:rPr>
              <a:t> </a:t>
            </a:r>
            <a:r>
              <a:rPr sz="1900" spc="-5" dirty="0">
                <a:solidFill>
                  <a:srgbClr val="0000CC"/>
                </a:solidFill>
                <a:latin typeface="Times New Roman"/>
                <a:cs typeface="Times New Roman"/>
              </a:rPr>
              <a:t>jaws.</a:t>
            </a:r>
            <a:endParaRPr sz="1900">
              <a:latin typeface="Times New Roman"/>
              <a:cs typeface="Times New Roman"/>
            </a:endParaRPr>
          </a:p>
          <a:p>
            <a:pPr>
              <a:lnSpc>
                <a:spcPct val="100000"/>
              </a:lnSpc>
              <a:spcBef>
                <a:spcPts val="35"/>
              </a:spcBef>
              <a:buClr>
                <a:srgbClr val="F3A346"/>
              </a:buClr>
              <a:buFont typeface="Arial"/>
              <a:buChar char=""/>
            </a:pPr>
            <a:endParaRPr sz="2600">
              <a:latin typeface="Times New Roman"/>
              <a:cs typeface="Times New Roman"/>
            </a:endParaRPr>
          </a:p>
          <a:p>
            <a:pPr marL="287020" indent="-274320">
              <a:lnSpc>
                <a:spcPts val="2165"/>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Swelling of the cheek in the region of the angle of the</a:t>
            </a:r>
            <a:r>
              <a:rPr sz="1900" spc="45" dirty="0">
                <a:solidFill>
                  <a:srgbClr val="0000CC"/>
                </a:solidFill>
                <a:latin typeface="Times New Roman"/>
                <a:cs typeface="Times New Roman"/>
              </a:rPr>
              <a:t> </a:t>
            </a:r>
            <a:r>
              <a:rPr sz="1900" dirty="0">
                <a:solidFill>
                  <a:srgbClr val="0000CC"/>
                </a:solidFill>
                <a:latin typeface="Times New Roman"/>
                <a:cs typeface="Times New Roman"/>
              </a:rPr>
              <a:t>jaw</a:t>
            </a:r>
            <a:endParaRPr sz="1900">
              <a:latin typeface="Times New Roman"/>
              <a:cs typeface="Times New Roman"/>
            </a:endParaRPr>
          </a:p>
          <a:p>
            <a:pPr marL="286385">
              <a:lnSpc>
                <a:spcPts val="2165"/>
              </a:lnSpc>
            </a:pPr>
            <a:r>
              <a:rPr sz="1900" spc="-5" dirty="0">
                <a:solidFill>
                  <a:srgbClr val="0000CC"/>
                </a:solidFill>
                <a:latin typeface="Times New Roman"/>
                <a:cs typeface="Times New Roman"/>
              </a:rPr>
              <a:t>and</a:t>
            </a:r>
            <a:r>
              <a:rPr sz="1900" spc="-15" dirty="0">
                <a:solidFill>
                  <a:srgbClr val="0000CC"/>
                </a:solidFill>
                <a:latin typeface="Times New Roman"/>
                <a:cs typeface="Times New Roman"/>
              </a:rPr>
              <a:t> </a:t>
            </a:r>
            <a:r>
              <a:rPr sz="1900" spc="-5" dirty="0">
                <a:solidFill>
                  <a:srgbClr val="0000CC"/>
                </a:solidFill>
                <a:latin typeface="Times New Roman"/>
                <a:cs typeface="Times New Roman"/>
              </a:rPr>
              <a:t>lymphadenitis.</a:t>
            </a:r>
            <a:endParaRPr sz="1900">
              <a:latin typeface="Times New Roman"/>
              <a:cs typeface="Times New Roman"/>
            </a:endParaRPr>
          </a:p>
          <a:p>
            <a:pPr>
              <a:lnSpc>
                <a:spcPct val="100000"/>
              </a:lnSpc>
              <a:spcBef>
                <a:spcPts val="35"/>
              </a:spcBef>
            </a:pPr>
            <a:endParaRPr sz="2600">
              <a:latin typeface="Times New Roman"/>
              <a:cs typeface="Times New Roman"/>
            </a:endParaRPr>
          </a:p>
          <a:p>
            <a:pPr marL="287020" indent="-274320">
              <a:lnSpc>
                <a:spcPct val="10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Mandibular </a:t>
            </a:r>
            <a:r>
              <a:rPr sz="1900" spc="-10" dirty="0">
                <a:solidFill>
                  <a:srgbClr val="0000CC"/>
                </a:solidFill>
                <a:latin typeface="Times New Roman"/>
                <a:cs typeface="Times New Roman"/>
              </a:rPr>
              <a:t>movement </a:t>
            </a:r>
            <a:r>
              <a:rPr sz="1900" spc="-5" dirty="0">
                <a:solidFill>
                  <a:srgbClr val="0000CC"/>
                </a:solidFill>
                <a:latin typeface="Times New Roman"/>
                <a:cs typeface="Times New Roman"/>
              </a:rPr>
              <a:t>is limited</a:t>
            </a:r>
            <a:r>
              <a:rPr sz="1900" spc="55" dirty="0">
                <a:solidFill>
                  <a:srgbClr val="0000CC"/>
                </a:solidFill>
                <a:latin typeface="Times New Roman"/>
                <a:cs typeface="Times New Roman"/>
              </a:rPr>
              <a:t> </a:t>
            </a:r>
            <a:r>
              <a:rPr sz="1900" spc="-15" dirty="0">
                <a:solidFill>
                  <a:srgbClr val="0000CC"/>
                </a:solidFill>
                <a:latin typeface="Times New Roman"/>
                <a:cs typeface="Times New Roman"/>
              </a:rPr>
              <a:t>(Trismus).</a:t>
            </a:r>
            <a:endParaRPr sz="1900">
              <a:latin typeface="Times New Roman"/>
              <a:cs typeface="Times New Roman"/>
            </a:endParaRPr>
          </a:p>
          <a:p>
            <a:pPr>
              <a:lnSpc>
                <a:spcPct val="100000"/>
              </a:lnSpc>
              <a:spcBef>
                <a:spcPts val="35"/>
              </a:spcBef>
              <a:buClr>
                <a:srgbClr val="F3A346"/>
              </a:buClr>
              <a:buFont typeface="Arial"/>
              <a:buChar char=""/>
            </a:pPr>
            <a:endParaRPr sz="2600">
              <a:latin typeface="Times New Roman"/>
              <a:cs typeface="Times New Roman"/>
            </a:endParaRPr>
          </a:p>
          <a:p>
            <a:pPr marL="287020" indent="-274320">
              <a:lnSpc>
                <a:spcPts val="2165"/>
              </a:lnSpc>
              <a:spcBef>
                <a:spcPts val="5"/>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toxic </a:t>
            </a:r>
            <a:r>
              <a:rPr sz="1900" spc="-10" dirty="0">
                <a:solidFill>
                  <a:srgbClr val="0000CC"/>
                </a:solidFill>
                <a:latin typeface="Times New Roman"/>
                <a:cs typeface="Times New Roman"/>
              </a:rPr>
              <a:t>systemic </a:t>
            </a:r>
            <a:r>
              <a:rPr sz="1900" spc="-5" dirty="0">
                <a:solidFill>
                  <a:srgbClr val="0000CC"/>
                </a:solidFill>
                <a:latin typeface="Times New Roman"/>
                <a:cs typeface="Times New Roman"/>
              </a:rPr>
              <a:t>complications - </a:t>
            </a:r>
            <a:r>
              <a:rPr sz="1900" spc="-15" dirty="0">
                <a:solidFill>
                  <a:srgbClr val="0000CC"/>
                </a:solidFill>
                <a:latin typeface="Times New Roman"/>
                <a:cs typeface="Times New Roman"/>
              </a:rPr>
              <a:t>fever, </a:t>
            </a:r>
            <a:r>
              <a:rPr sz="1900" spc="-5" dirty="0">
                <a:solidFill>
                  <a:srgbClr val="0000CC"/>
                </a:solidFill>
                <a:latin typeface="Times New Roman"/>
                <a:cs typeface="Times New Roman"/>
              </a:rPr>
              <a:t>leukocytosis</a:t>
            </a:r>
            <a:r>
              <a:rPr sz="1900" spc="35" dirty="0">
                <a:solidFill>
                  <a:srgbClr val="0000CC"/>
                </a:solidFill>
                <a:latin typeface="Times New Roman"/>
                <a:cs typeface="Times New Roman"/>
              </a:rPr>
              <a:t> </a:t>
            </a:r>
            <a:r>
              <a:rPr sz="1900" spc="-5" dirty="0">
                <a:solidFill>
                  <a:srgbClr val="0000CC"/>
                </a:solidFill>
                <a:latin typeface="Times New Roman"/>
                <a:cs typeface="Times New Roman"/>
              </a:rPr>
              <a:t>and</a:t>
            </a:r>
            <a:endParaRPr sz="1900">
              <a:latin typeface="Times New Roman"/>
              <a:cs typeface="Times New Roman"/>
            </a:endParaRPr>
          </a:p>
          <a:p>
            <a:pPr marL="286385">
              <a:lnSpc>
                <a:spcPts val="2165"/>
              </a:lnSpc>
            </a:pPr>
            <a:r>
              <a:rPr sz="1900" spc="-10" dirty="0">
                <a:solidFill>
                  <a:srgbClr val="0000CC"/>
                </a:solidFill>
                <a:latin typeface="Times New Roman"/>
                <a:cs typeface="Times New Roman"/>
              </a:rPr>
              <a:t>malaise.</a:t>
            </a:r>
            <a:endParaRPr sz="1900">
              <a:latin typeface="Times New Roman"/>
              <a:cs typeface="Times New Roman"/>
            </a:endParaRPr>
          </a:p>
        </p:txBody>
      </p:sp>
      <p:sp>
        <p:nvSpPr>
          <p:cNvPr id="3" name="object 3"/>
          <p:cNvSpPr txBox="1">
            <a:spLocks noGrp="1"/>
          </p:cNvSpPr>
          <p:nvPr>
            <p:ph type="title"/>
          </p:nvPr>
        </p:nvSpPr>
        <p:spPr>
          <a:xfrm>
            <a:off x="764540" y="633425"/>
            <a:ext cx="2686050" cy="331470"/>
          </a:xfrm>
          <a:prstGeom prst="rect">
            <a:avLst/>
          </a:prstGeom>
        </p:spPr>
        <p:txBody>
          <a:bodyPr vert="horz" wrap="square" lIns="0" tIns="13335" rIns="0" bIns="0" rtlCol="0">
            <a:spAutoFit/>
          </a:bodyPr>
          <a:lstStyle/>
          <a:p>
            <a:pPr marL="12700">
              <a:lnSpc>
                <a:spcPct val="100000"/>
              </a:lnSpc>
              <a:spcBef>
                <a:spcPts val="105"/>
              </a:spcBef>
            </a:pPr>
            <a:r>
              <a:rPr b="1" dirty="0">
                <a:solidFill>
                  <a:srgbClr val="FFFF00"/>
                </a:solidFill>
                <a:latin typeface="Times New Roman"/>
                <a:cs typeface="Times New Roman"/>
              </a:rPr>
              <a:t>CLINICAL</a:t>
            </a:r>
            <a:r>
              <a:rPr b="1" spc="-175" dirty="0">
                <a:solidFill>
                  <a:srgbClr val="FFFF00"/>
                </a:solidFill>
                <a:latin typeface="Times New Roman"/>
                <a:cs typeface="Times New Roman"/>
              </a:rPr>
              <a:t> </a:t>
            </a:r>
            <a:r>
              <a:rPr b="1" spc="-20" dirty="0">
                <a:solidFill>
                  <a:srgbClr val="FFFF00"/>
                </a:solidFill>
                <a:latin typeface="Times New Roman"/>
                <a:cs typeface="Times New Roman"/>
              </a:rPr>
              <a:t>FEATURES</a:t>
            </a:r>
          </a:p>
        </p:txBody>
      </p:sp>
      <p:sp>
        <p:nvSpPr>
          <p:cNvPr id="4" name="object 4"/>
          <p:cNvSpPr/>
          <p:nvPr/>
        </p:nvSpPr>
        <p:spPr>
          <a:xfrm>
            <a:off x="6705600" y="3733800"/>
            <a:ext cx="2438400" cy="22860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705600" y="762000"/>
            <a:ext cx="2438398" cy="2286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9740" y="1776730"/>
            <a:ext cx="8199755" cy="941069"/>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Wingdings"/>
              <a:buChar char=""/>
              <a:tabLst>
                <a:tab pos="287020" algn="l"/>
              </a:tabLst>
            </a:pPr>
            <a:r>
              <a:rPr sz="2000" dirty="0">
                <a:solidFill>
                  <a:srgbClr val="0000CC"/>
                </a:solidFill>
                <a:latin typeface="Times New Roman"/>
                <a:cs typeface="Times New Roman"/>
              </a:rPr>
              <a:t>The third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has been the </a:t>
            </a:r>
            <a:r>
              <a:rPr sz="2000" spc="-5" dirty="0">
                <a:solidFill>
                  <a:srgbClr val="0000CC"/>
                </a:solidFill>
                <a:latin typeface="Times New Roman"/>
                <a:cs typeface="Times New Roman"/>
              </a:rPr>
              <a:t>most </a:t>
            </a:r>
            <a:r>
              <a:rPr sz="2000" dirty="0">
                <a:solidFill>
                  <a:srgbClr val="0000CC"/>
                </a:solidFill>
                <a:latin typeface="Times New Roman"/>
                <a:cs typeface="Times New Roman"/>
              </a:rPr>
              <a:t>widely discussed tooth in the dental  literature, and the debatable question </a:t>
            </a:r>
            <a:r>
              <a:rPr sz="2000" i="1" spc="-5" dirty="0">
                <a:solidFill>
                  <a:srgbClr val="0000CC"/>
                </a:solidFill>
                <a:latin typeface="Times New Roman"/>
                <a:cs typeface="Times New Roman"/>
              </a:rPr>
              <a:t>“….. </a:t>
            </a:r>
            <a:r>
              <a:rPr sz="2000" i="1" dirty="0">
                <a:solidFill>
                  <a:srgbClr val="0000CC"/>
                </a:solidFill>
                <a:latin typeface="Times New Roman"/>
                <a:cs typeface="Times New Roman"/>
              </a:rPr>
              <a:t>to </a:t>
            </a:r>
            <a:r>
              <a:rPr sz="2000" i="1" spc="-5" dirty="0">
                <a:solidFill>
                  <a:srgbClr val="0000CC"/>
                </a:solidFill>
                <a:latin typeface="Times New Roman"/>
                <a:cs typeface="Times New Roman"/>
              </a:rPr>
              <a:t>extract </a:t>
            </a:r>
            <a:r>
              <a:rPr sz="2000" i="1" dirty="0">
                <a:solidFill>
                  <a:srgbClr val="0000CC"/>
                </a:solidFill>
                <a:latin typeface="Times New Roman"/>
                <a:cs typeface="Times New Roman"/>
              </a:rPr>
              <a:t>or not to </a:t>
            </a:r>
            <a:r>
              <a:rPr sz="2000" i="1" spc="-5" dirty="0">
                <a:solidFill>
                  <a:srgbClr val="0000CC"/>
                </a:solidFill>
                <a:latin typeface="Times New Roman"/>
                <a:cs typeface="Times New Roman"/>
              </a:rPr>
              <a:t>extract</a:t>
            </a:r>
            <a:r>
              <a:rPr sz="2000" spc="-5" dirty="0">
                <a:solidFill>
                  <a:srgbClr val="0000CC"/>
                </a:solidFill>
                <a:latin typeface="Times New Roman"/>
                <a:cs typeface="Times New Roman"/>
              </a:rPr>
              <a:t>” </a:t>
            </a:r>
            <a:r>
              <a:rPr sz="2000" spc="-10" dirty="0">
                <a:solidFill>
                  <a:srgbClr val="0000CC"/>
                </a:solidFill>
                <a:latin typeface="Times New Roman"/>
                <a:cs typeface="Times New Roman"/>
              </a:rPr>
              <a:t>seems  </a:t>
            </a:r>
            <a:r>
              <a:rPr sz="2000" dirty="0">
                <a:solidFill>
                  <a:srgbClr val="0000CC"/>
                </a:solidFill>
                <a:latin typeface="Times New Roman"/>
                <a:cs typeface="Times New Roman"/>
              </a:rPr>
              <a:t>set to run into the next </a:t>
            </a:r>
            <a:r>
              <a:rPr sz="2000" spc="-20" dirty="0">
                <a:solidFill>
                  <a:srgbClr val="0000CC"/>
                </a:solidFill>
                <a:latin typeface="Times New Roman"/>
                <a:cs typeface="Times New Roman"/>
              </a:rPr>
              <a:t>century. </a:t>
            </a:r>
            <a:r>
              <a:rPr sz="2000" dirty="0">
                <a:solidFill>
                  <a:srgbClr val="FFFF00"/>
                </a:solidFill>
                <a:latin typeface="Times New Roman"/>
                <a:cs typeface="Times New Roman"/>
              </a:rPr>
              <a:t>- </a:t>
            </a:r>
            <a:r>
              <a:rPr sz="2000" spc="-5" dirty="0">
                <a:solidFill>
                  <a:srgbClr val="FFFF00"/>
                </a:solidFill>
                <a:latin typeface="Times New Roman"/>
                <a:cs typeface="Times New Roman"/>
              </a:rPr>
              <a:t>Faiez </a:t>
            </a:r>
            <a:r>
              <a:rPr sz="2000" dirty="0">
                <a:solidFill>
                  <a:srgbClr val="FFFF00"/>
                </a:solidFill>
                <a:latin typeface="Times New Roman"/>
                <a:cs typeface="Times New Roman"/>
              </a:rPr>
              <a:t>N. Hattab, JOMS, </a:t>
            </a:r>
            <a:r>
              <a:rPr sz="2000" spc="5" dirty="0">
                <a:solidFill>
                  <a:srgbClr val="FFFF00"/>
                </a:solidFill>
                <a:latin typeface="Times New Roman"/>
                <a:cs typeface="Times New Roman"/>
              </a:rPr>
              <a:t>57: 389-391</a:t>
            </a:r>
            <a:r>
              <a:rPr sz="2000" spc="-165" dirty="0">
                <a:solidFill>
                  <a:srgbClr val="FFFF00"/>
                </a:solidFill>
                <a:latin typeface="Times New Roman"/>
                <a:cs typeface="Times New Roman"/>
              </a:rPr>
              <a:t> </a:t>
            </a:r>
            <a:r>
              <a:rPr sz="2000" dirty="0">
                <a:solidFill>
                  <a:srgbClr val="FFFF00"/>
                </a:solidFill>
                <a:latin typeface="Times New Roman"/>
                <a:cs typeface="Times New Roman"/>
              </a:rPr>
              <a:t>(1999)</a:t>
            </a:r>
            <a:endParaRPr sz="2000">
              <a:latin typeface="Times New Roman"/>
              <a:cs typeface="Times New Roman"/>
            </a:endParaRPr>
          </a:p>
        </p:txBody>
      </p:sp>
      <p:sp>
        <p:nvSpPr>
          <p:cNvPr id="3" name="object 3"/>
          <p:cNvSpPr txBox="1"/>
          <p:nvPr/>
        </p:nvSpPr>
        <p:spPr>
          <a:xfrm>
            <a:off x="459740" y="4291965"/>
            <a:ext cx="8427085" cy="635635"/>
          </a:xfrm>
          <a:prstGeom prst="rect">
            <a:avLst/>
          </a:prstGeom>
        </p:spPr>
        <p:txBody>
          <a:bodyPr vert="horz" wrap="square" lIns="0" tIns="12700" rIns="0" bIns="0" rtlCol="0">
            <a:spAutoFit/>
          </a:bodyPr>
          <a:lstStyle/>
          <a:p>
            <a:pPr marL="287020" marR="5080" indent="-274320">
              <a:lnSpc>
                <a:spcPct val="100000"/>
              </a:lnSpc>
              <a:spcBef>
                <a:spcPts val="100"/>
              </a:spcBef>
              <a:buClr>
                <a:srgbClr val="F3A346"/>
              </a:buClr>
              <a:buSzPct val="85000"/>
              <a:buFont typeface="Wingdings"/>
              <a:buChar char=""/>
              <a:tabLst>
                <a:tab pos="287020" algn="l"/>
              </a:tabLst>
            </a:pPr>
            <a:r>
              <a:rPr sz="2000" spc="5" dirty="0">
                <a:solidFill>
                  <a:srgbClr val="0000CC"/>
                </a:solidFill>
                <a:latin typeface="Times New Roman"/>
                <a:cs typeface="Times New Roman"/>
              </a:rPr>
              <a:t>Got </a:t>
            </a:r>
            <a:r>
              <a:rPr sz="2000" dirty="0">
                <a:solidFill>
                  <a:srgbClr val="0000CC"/>
                </a:solidFill>
                <a:latin typeface="Times New Roman"/>
                <a:cs typeface="Times New Roman"/>
              </a:rPr>
              <a:t>their </a:t>
            </a:r>
            <a:r>
              <a:rPr sz="2000" spc="-5" dirty="0">
                <a:solidFill>
                  <a:srgbClr val="0000CC"/>
                </a:solidFill>
                <a:latin typeface="Times New Roman"/>
                <a:cs typeface="Times New Roman"/>
              </a:rPr>
              <a:t>name </a:t>
            </a:r>
            <a:r>
              <a:rPr sz="2000" spc="-40" dirty="0">
                <a:solidFill>
                  <a:srgbClr val="0000CC"/>
                </a:solidFill>
                <a:latin typeface="Times New Roman"/>
                <a:cs typeface="Times New Roman"/>
              </a:rPr>
              <a:t>„Wisdom </a:t>
            </a:r>
            <a:r>
              <a:rPr sz="2000" spc="-180" dirty="0">
                <a:solidFill>
                  <a:srgbClr val="0000CC"/>
                </a:solidFill>
                <a:latin typeface="Times New Roman"/>
                <a:cs typeface="Times New Roman"/>
              </a:rPr>
              <a:t>teeth‟ </a:t>
            </a:r>
            <a:r>
              <a:rPr sz="2000" dirty="0">
                <a:solidFill>
                  <a:srgbClr val="0000CC"/>
                </a:solidFill>
                <a:latin typeface="Times New Roman"/>
                <a:cs typeface="Times New Roman"/>
              </a:rPr>
              <a:t>from the age during which they erupt: 17 to </a:t>
            </a:r>
            <a:r>
              <a:rPr sz="2000" spc="5" dirty="0">
                <a:solidFill>
                  <a:srgbClr val="0000CC"/>
                </a:solidFill>
                <a:latin typeface="Times New Roman"/>
                <a:cs typeface="Times New Roman"/>
              </a:rPr>
              <a:t>25.  </a:t>
            </a:r>
            <a:r>
              <a:rPr sz="2000" dirty="0">
                <a:solidFill>
                  <a:srgbClr val="0000CC"/>
                </a:solidFill>
                <a:latin typeface="Times New Roman"/>
                <a:cs typeface="Times New Roman"/>
              </a:rPr>
              <a:t>This is </a:t>
            </a:r>
            <a:r>
              <a:rPr sz="2000" spc="-5" dirty="0">
                <a:solidFill>
                  <a:srgbClr val="0000CC"/>
                </a:solidFill>
                <a:latin typeface="Times New Roman"/>
                <a:cs typeface="Times New Roman"/>
              </a:rPr>
              <a:t>the </a:t>
            </a:r>
            <a:r>
              <a:rPr sz="2000" dirty="0">
                <a:solidFill>
                  <a:srgbClr val="0000CC"/>
                </a:solidFill>
                <a:latin typeface="Times New Roman"/>
                <a:cs typeface="Times New Roman"/>
              </a:rPr>
              <a:t>age at which </a:t>
            </a:r>
            <a:r>
              <a:rPr sz="2000" spc="-10" dirty="0">
                <a:solidFill>
                  <a:srgbClr val="0000CC"/>
                </a:solidFill>
                <a:latin typeface="Times New Roman"/>
                <a:cs typeface="Times New Roman"/>
              </a:rPr>
              <a:t>men </a:t>
            </a:r>
            <a:r>
              <a:rPr sz="2000" dirty="0">
                <a:solidFill>
                  <a:srgbClr val="0000CC"/>
                </a:solidFill>
                <a:latin typeface="Times New Roman"/>
                <a:cs typeface="Times New Roman"/>
              </a:rPr>
              <a:t>and </a:t>
            </a:r>
            <a:r>
              <a:rPr sz="2000" spc="-5" dirty="0">
                <a:solidFill>
                  <a:srgbClr val="0000CC"/>
                </a:solidFill>
                <a:latin typeface="Times New Roman"/>
                <a:cs typeface="Times New Roman"/>
              </a:rPr>
              <a:t>women become </a:t>
            </a:r>
            <a:r>
              <a:rPr sz="2000" dirty="0">
                <a:solidFill>
                  <a:srgbClr val="0000CC"/>
                </a:solidFill>
                <a:latin typeface="Times New Roman"/>
                <a:cs typeface="Times New Roman"/>
              </a:rPr>
              <a:t>adults, and, </a:t>
            </a:r>
            <a:r>
              <a:rPr sz="2000" spc="-15" dirty="0">
                <a:solidFill>
                  <a:srgbClr val="0000CC"/>
                </a:solidFill>
                <a:latin typeface="Times New Roman"/>
                <a:cs typeface="Times New Roman"/>
              </a:rPr>
              <a:t>presumably,</a:t>
            </a:r>
            <a:r>
              <a:rPr sz="2000" spc="-75" dirty="0">
                <a:solidFill>
                  <a:srgbClr val="0000CC"/>
                </a:solidFill>
                <a:latin typeface="Times New Roman"/>
                <a:cs typeface="Times New Roman"/>
              </a:rPr>
              <a:t> </a:t>
            </a:r>
            <a:r>
              <a:rPr sz="2000" dirty="0">
                <a:solidFill>
                  <a:srgbClr val="0000CC"/>
                </a:solidFill>
                <a:latin typeface="Times New Roman"/>
                <a:cs typeface="Times New Roman"/>
              </a:rPr>
              <a:t>wiser</a:t>
            </a:r>
            <a:endParaRPr sz="2000">
              <a:latin typeface="Times New Roman"/>
              <a:cs typeface="Times New Roman"/>
            </a:endParaRPr>
          </a:p>
        </p:txBody>
      </p:sp>
      <p:sp>
        <p:nvSpPr>
          <p:cNvPr id="4" name="object 4"/>
          <p:cNvSpPr/>
          <p:nvPr/>
        </p:nvSpPr>
        <p:spPr>
          <a:xfrm>
            <a:off x="2561844" y="831850"/>
            <a:ext cx="3506089" cy="31978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278379" y="562355"/>
            <a:ext cx="4062984" cy="6888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7266" y="732790"/>
            <a:ext cx="2642870"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00"/>
                </a:solidFill>
                <a:latin typeface="Times New Roman"/>
                <a:cs typeface="Times New Roman"/>
              </a:rPr>
              <a:t>COMPLICATIONS</a:t>
            </a:r>
            <a:endParaRPr sz="2400">
              <a:latin typeface="Times New Roman"/>
              <a:cs typeface="Times New Roman"/>
            </a:endParaRPr>
          </a:p>
        </p:txBody>
      </p:sp>
      <p:sp>
        <p:nvSpPr>
          <p:cNvPr id="3" name="object 3"/>
          <p:cNvSpPr txBox="1"/>
          <p:nvPr/>
        </p:nvSpPr>
        <p:spPr>
          <a:xfrm>
            <a:off x="459740" y="1182370"/>
            <a:ext cx="2343150" cy="330835"/>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pericoronal</a:t>
            </a:r>
            <a:r>
              <a:rPr sz="2000" spc="-114" dirty="0">
                <a:solidFill>
                  <a:srgbClr val="0000CC"/>
                </a:solidFill>
                <a:latin typeface="Times New Roman"/>
                <a:cs typeface="Times New Roman"/>
              </a:rPr>
              <a:t> </a:t>
            </a:r>
            <a:r>
              <a:rPr sz="2000" dirty="0">
                <a:solidFill>
                  <a:srgbClr val="0000CC"/>
                </a:solidFill>
                <a:latin typeface="Times New Roman"/>
                <a:cs typeface="Times New Roman"/>
              </a:rPr>
              <a:t>abscess.</a:t>
            </a:r>
            <a:endParaRPr sz="2000">
              <a:latin typeface="Times New Roman"/>
              <a:cs typeface="Times New Roman"/>
            </a:endParaRPr>
          </a:p>
        </p:txBody>
      </p:sp>
      <p:sp>
        <p:nvSpPr>
          <p:cNvPr id="4" name="object 4"/>
          <p:cNvSpPr txBox="1"/>
          <p:nvPr/>
        </p:nvSpPr>
        <p:spPr>
          <a:xfrm>
            <a:off x="459740" y="2706751"/>
            <a:ext cx="7769225" cy="635635"/>
          </a:xfrm>
          <a:prstGeom prst="rect">
            <a:avLst/>
          </a:prstGeom>
        </p:spPr>
        <p:txBody>
          <a:bodyPr vert="horz" wrap="square" lIns="0" tIns="13335" rIns="0" bIns="0" rtlCol="0">
            <a:spAutoFit/>
          </a:bodyPr>
          <a:lstStyle/>
          <a:p>
            <a:pPr marL="286385" marR="5080" indent="-274320">
              <a:lnSpc>
                <a:spcPct val="100000"/>
              </a:lnSpc>
              <a:spcBef>
                <a:spcPts val="105"/>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spread posteriorly into the oropharyngeal area and </a:t>
            </a:r>
            <a:r>
              <a:rPr sz="2000" spc="-5" dirty="0">
                <a:solidFill>
                  <a:srgbClr val="0000CC"/>
                </a:solidFill>
                <a:latin typeface="Times New Roman"/>
                <a:cs typeface="Times New Roman"/>
              </a:rPr>
              <a:t>medially </a:t>
            </a:r>
            <a:r>
              <a:rPr sz="2000" dirty="0">
                <a:solidFill>
                  <a:srgbClr val="0000CC"/>
                </a:solidFill>
                <a:latin typeface="Times New Roman"/>
                <a:cs typeface="Times New Roman"/>
              </a:rPr>
              <a:t>to </a:t>
            </a:r>
            <a:r>
              <a:rPr sz="2000" spc="-5" dirty="0">
                <a:solidFill>
                  <a:srgbClr val="0000CC"/>
                </a:solidFill>
                <a:latin typeface="Times New Roman"/>
                <a:cs typeface="Times New Roman"/>
              </a:rPr>
              <a:t>the </a:t>
            </a:r>
            <a:r>
              <a:rPr sz="2000" dirty="0">
                <a:solidFill>
                  <a:srgbClr val="0000CC"/>
                </a:solidFill>
                <a:latin typeface="Times New Roman"/>
                <a:cs typeface="Times New Roman"/>
              </a:rPr>
              <a:t>base</a:t>
            </a:r>
            <a:r>
              <a:rPr sz="2000" spc="-195" dirty="0">
                <a:solidFill>
                  <a:srgbClr val="0000CC"/>
                </a:solidFill>
                <a:latin typeface="Times New Roman"/>
                <a:cs typeface="Times New Roman"/>
              </a:rPr>
              <a:t> </a:t>
            </a:r>
            <a:r>
              <a:rPr sz="2000" dirty="0">
                <a:solidFill>
                  <a:srgbClr val="0000CC"/>
                </a:solidFill>
                <a:latin typeface="Times New Roman"/>
                <a:cs typeface="Times New Roman"/>
              </a:rPr>
              <a:t>of  the tongue, </a:t>
            </a:r>
            <a:r>
              <a:rPr sz="2000" spc="-5" dirty="0">
                <a:solidFill>
                  <a:srgbClr val="0000CC"/>
                </a:solidFill>
                <a:latin typeface="Times New Roman"/>
                <a:cs typeface="Times New Roman"/>
              </a:rPr>
              <a:t>making </a:t>
            </a:r>
            <a:r>
              <a:rPr sz="2000" dirty="0">
                <a:solidFill>
                  <a:srgbClr val="0000CC"/>
                </a:solidFill>
                <a:latin typeface="Times New Roman"/>
                <a:cs typeface="Times New Roman"/>
              </a:rPr>
              <a:t>swallowing</a:t>
            </a:r>
            <a:r>
              <a:rPr sz="2000" spc="-110" dirty="0">
                <a:solidFill>
                  <a:srgbClr val="0000CC"/>
                </a:solidFill>
                <a:latin typeface="Times New Roman"/>
                <a:cs typeface="Times New Roman"/>
              </a:rPr>
              <a:t> </a:t>
            </a:r>
            <a:r>
              <a:rPr sz="2000" spc="-5" dirty="0">
                <a:solidFill>
                  <a:srgbClr val="0000CC"/>
                </a:solidFill>
                <a:latin typeface="Times New Roman"/>
                <a:cs typeface="Times New Roman"/>
              </a:rPr>
              <a:t>difficult.</a:t>
            </a:r>
            <a:endParaRPr sz="2000">
              <a:latin typeface="Times New Roman"/>
              <a:cs typeface="Times New Roman"/>
            </a:endParaRPr>
          </a:p>
        </p:txBody>
      </p:sp>
      <p:sp>
        <p:nvSpPr>
          <p:cNvPr id="5" name="object 5"/>
          <p:cNvSpPr txBox="1"/>
          <p:nvPr/>
        </p:nvSpPr>
        <p:spPr>
          <a:xfrm>
            <a:off x="459740" y="4916804"/>
            <a:ext cx="7996555" cy="636270"/>
          </a:xfrm>
          <a:prstGeom prst="rect">
            <a:avLst/>
          </a:prstGeom>
        </p:spPr>
        <p:txBody>
          <a:bodyPr vert="horz" wrap="square" lIns="0" tIns="12700" rIns="0" bIns="0" rtlCol="0">
            <a:spAutoFit/>
          </a:bodyPr>
          <a:lstStyle/>
          <a:p>
            <a:pPr marL="12700">
              <a:lnSpc>
                <a:spcPct val="100000"/>
              </a:lnSpc>
              <a:spcBef>
                <a:spcPts val="100"/>
              </a:spcBef>
              <a:tabLst>
                <a:tab pos="286385" algn="l"/>
              </a:tabLst>
            </a:pPr>
            <a:r>
              <a:rPr sz="1700" spc="-445" dirty="0">
                <a:solidFill>
                  <a:srgbClr val="F3A346"/>
                </a:solidFill>
                <a:latin typeface="Arial"/>
                <a:cs typeface="Arial"/>
              </a:rPr>
              <a:t>	</a:t>
            </a:r>
            <a:r>
              <a:rPr sz="2000" spc="-5" dirty="0">
                <a:solidFill>
                  <a:srgbClr val="0000CC"/>
                </a:solidFill>
                <a:latin typeface="Times New Roman"/>
                <a:cs typeface="Times New Roman"/>
              </a:rPr>
              <a:t>Peritonsillar </a:t>
            </a:r>
            <a:r>
              <a:rPr sz="2000" dirty="0">
                <a:solidFill>
                  <a:srgbClr val="0000CC"/>
                </a:solidFill>
                <a:latin typeface="Times New Roman"/>
                <a:cs typeface="Times New Roman"/>
              </a:rPr>
              <a:t>abscess </a:t>
            </a:r>
            <a:r>
              <a:rPr sz="2000" spc="-5" dirty="0">
                <a:solidFill>
                  <a:srgbClr val="0000CC"/>
                </a:solidFill>
                <a:latin typeface="Times New Roman"/>
                <a:cs typeface="Times New Roman"/>
              </a:rPr>
              <a:t>formations, cellulities, </a:t>
            </a:r>
            <a:r>
              <a:rPr sz="2000" spc="-135" dirty="0">
                <a:solidFill>
                  <a:srgbClr val="0000CC"/>
                </a:solidFill>
                <a:latin typeface="Times New Roman"/>
                <a:cs typeface="Times New Roman"/>
              </a:rPr>
              <a:t>Ludwig‟s </a:t>
            </a:r>
            <a:r>
              <a:rPr sz="2000" dirty="0">
                <a:solidFill>
                  <a:srgbClr val="0000CC"/>
                </a:solidFill>
                <a:latin typeface="Times New Roman"/>
                <a:cs typeface="Times New Roman"/>
              </a:rPr>
              <a:t>Angina are</a:t>
            </a:r>
            <a:r>
              <a:rPr sz="2000" spc="-50" dirty="0">
                <a:solidFill>
                  <a:srgbClr val="0000CC"/>
                </a:solidFill>
                <a:latin typeface="Times New Roman"/>
                <a:cs typeface="Times New Roman"/>
              </a:rPr>
              <a:t> </a:t>
            </a:r>
            <a:r>
              <a:rPr sz="2000" spc="-25" dirty="0">
                <a:solidFill>
                  <a:srgbClr val="0000CC"/>
                </a:solidFill>
                <a:latin typeface="Times New Roman"/>
                <a:cs typeface="Times New Roman"/>
              </a:rPr>
              <a:t>infrequent</a:t>
            </a:r>
            <a:endParaRPr sz="2000">
              <a:latin typeface="Times New Roman"/>
              <a:cs typeface="Times New Roman"/>
            </a:endParaRPr>
          </a:p>
          <a:p>
            <a:pPr marL="286385">
              <a:lnSpc>
                <a:spcPct val="100000"/>
              </a:lnSpc>
              <a:spcBef>
                <a:spcPts val="5"/>
              </a:spcBef>
            </a:pPr>
            <a:r>
              <a:rPr sz="2000" dirty="0">
                <a:solidFill>
                  <a:srgbClr val="0000CC"/>
                </a:solidFill>
                <a:latin typeface="Times New Roman"/>
                <a:cs typeface="Times New Roman"/>
              </a:rPr>
              <a:t>but potential sequel of acute</a:t>
            </a:r>
            <a:r>
              <a:rPr sz="2000" spc="-130" dirty="0">
                <a:solidFill>
                  <a:srgbClr val="0000CC"/>
                </a:solidFill>
                <a:latin typeface="Times New Roman"/>
                <a:cs typeface="Times New Roman"/>
              </a:rPr>
              <a:t> </a:t>
            </a:r>
            <a:r>
              <a:rPr sz="2000" spc="-5" dirty="0">
                <a:solidFill>
                  <a:srgbClr val="0000CC"/>
                </a:solidFill>
                <a:latin typeface="Times New Roman"/>
                <a:cs typeface="Times New Roman"/>
              </a:rPr>
              <a:t>pericoronitis.</a:t>
            </a:r>
            <a:endParaRPr sz="2000">
              <a:latin typeface="Times New Roman"/>
              <a:cs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243330"/>
            <a:ext cx="7203440" cy="330835"/>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5" dirty="0">
                <a:solidFill>
                  <a:srgbClr val="F3A346"/>
                </a:solidFill>
                <a:latin typeface="Arial"/>
                <a:cs typeface="Arial"/>
              </a:rPr>
              <a:t>	</a:t>
            </a:r>
            <a:r>
              <a:rPr i="1" dirty="0">
                <a:latin typeface="Times New Roman"/>
                <a:cs typeface="Times New Roman"/>
              </a:rPr>
              <a:t>Mesioangular impactions </a:t>
            </a:r>
            <a:r>
              <a:rPr i="1" spc="-20" dirty="0">
                <a:latin typeface="Times New Roman"/>
                <a:cs typeface="Times New Roman"/>
              </a:rPr>
              <a:t>were </a:t>
            </a:r>
            <a:r>
              <a:rPr i="1" dirty="0">
                <a:latin typeface="Times New Roman"/>
                <a:cs typeface="Times New Roman"/>
              </a:rPr>
              <a:t>most commonly involved </a:t>
            </a:r>
            <a:r>
              <a:rPr i="1" spc="-5" dirty="0">
                <a:latin typeface="Times New Roman"/>
                <a:cs typeface="Times New Roman"/>
              </a:rPr>
              <a:t>with</a:t>
            </a:r>
            <a:r>
              <a:rPr i="1" spc="-160" dirty="0">
                <a:latin typeface="Times New Roman"/>
                <a:cs typeface="Times New Roman"/>
              </a:rPr>
              <a:t> </a:t>
            </a:r>
            <a:r>
              <a:rPr i="1" dirty="0">
                <a:latin typeface="Times New Roman"/>
                <a:cs typeface="Times New Roman"/>
              </a:rPr>
              <a:t>caries</a:t>
            </a:r>
            <a:endParaRPr sz="1700">
              <a:latin typeface="Times New Roman"/>
              <a:cs typeface="Times New Roman"/>
            </a:endParaRPr>
          </a:p>
        </p:txBody>
      </p:sp>
      <p:sp>
        <p:nvSpPr>
          <p:cNvPr id="3" name="object 3"/>
          <p:cNvSpPr/>
          <p:nvPr/>
        </p:nvSpPr>
        <p:spPr>
          <a:xfrm>
            <a:off x="3066414" y="801623"/>
            <a:ext cx="2697734" cy="24904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48355" y="591312"/>
            <a:ext cx="3131820" cy="53797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52800" y="3657600"/>
            <a:ext cx="2514600" cy="213360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916939" y="1999233"/>
            <a:ext cx="7028815" cy="1572895"/>
          </a:xfrm>
          <a:prstGeom prst="rect">
            <a:avLst/>
          </a:prstGeom>
        </p:spPr>
        <p:txBody>
          <a:bodyPr vert="horz" wrap="square" lIns="0" tIns="13335" rIns="0" bIns="0" rtlCol="0">
            <a:spAutoFit/>
          </a:bodyPr>
          <a:lstStyle/>
          <a:p>
            <a:pPr marL="2223135">
              <a:lnSpc>
                <a:spcPct val="100000"/>
              </a:lnSpc>
              <a:spcBef>
                <a:spcPts val="105"/>
              </a:spcBef>
            </a:pPr>
            <a:r>
              <a:rPr sz="2000" b="1" spc="-15" dirty="0">
                <a:solidFill>
                  <a:srgbClr val="FFFF00"/>
                </a:solidFill>
                <a:latin typeface="Times New Roman"/>
                <a:cs typeface="Times New Roman"/>
              </a:rPr>
              <a:t>PERIODONTAL</a:t>
            </a:r>
            <a:r>
              <a:rPr sz="2000" b="1" spc="-145" dirty="0">
                <a:solidFill>
                  <a:srgbClr val="FFFF00"/>
                </a:solidFill>
                <a:latin typeface="Times New Roman"/>
                <a:cs typeface="Times New Roman"/>
              </a:rPr>
              <a:t> </a:t>
            </a:r>
            <a:r>
              <a:rPr sz="2000" b="1" dirty="0">
                <a:solidFill>
                  <a:srgbClr val="FFFF00"/>
                </a:solidFill>
                <a:latin typeface="Times New Roman"/>
                <a:cs typeface="Times New Roman"/>
              </a:rPr>
              <a:t>DISEASE</a:t>
            </a:r>
            <a:endParaRPr sz="2000">
              <a:latin typeface="Times New Roman"/>
              <a:cs typeface="Times New Roman"/>
            </a:endParaRPr>
          </a:p>
          <a:p>
            <a:pPr marL="2411730">
              <a:lnSpc>
                <a:spcPct val="100000"/>
              </a:lnSpc>
              <a:spcBef>
                <a:spcPts val="1800"/>
              </a:spcBef>
            </a:pPr>
            <a:r>
              <a:rPr sz="2000" b="1" dirty="0">
                <a:solidFill>
                  <a:srgbClr val="FFFF00"/>
                </a:solidFill>
                <a:latin typeface="Times New Roman"/>
                <a:cs typeface="Times New Roman"/>
              </a:rPr>
              <a:t>ROOT</a:t>
            </a:r>
            <a:r>
              <a:rPr sz="2000" b="1" spc="-65" dirty="0">
                <a:solidFill>
                  <a:srgbClr val="FFFF00"/>
                </a:solidFill>
                <a:latin typeface="Times New Roman"/>
                <a:cs typeface="Times New Roman"/>
              </a:rPr>
              <a:t> </a:t>
            </a:r>
            <a:r>
              <a:rPr sz="2000" b="1" dirty="0">
                <a:solidFill>
                  <a:srgbClr val="FFFF00"/>
                </a:solidFill>
                <a:latin typeface="Times New Roman"/>
                <a:cs typeface="Times New Roman"/>
              </a:rPr>
              <a:t>RESORPTION</a:t>
            </a:r>
            <a:endParaRPr sz="2000">
              <a:latin typeface="Times New Roman"/>
              <a:cs typeface="Times New Roman"/>
            </a:endParaRPr>
          </a:p>
          <a:p>
            <a:pPr marL="12700" marR="5080">
              <a:lnSpc>
                <a:spcPct val="100000"/>
              </a:lnSpc>
              <a:spcBef>
                <a:spcPts val="1255"/>
              </a:spcBef>
              <a:buSzPct val="94444"/>
              <a:buFont typeface="Wingdings"/>
              <a:buChar char=""/>
              <a:tabLst>
                <a:tab pos="217170" algn="l"/>
              </a:tabLst>
            </a:pPr>
            <a:r>
              <a:rPr sz="1800" dirty="0">
                <a:solidFill>
                  <a:srgbClr val="0000CC"/>
                </a:solidFill>
                <a:latin typeface="Times New Roman"/>
                <a:cs typeface="Times New Roman"/>
              </a:rPr>
              <a:t>Misaligned erupting teeth </a:t>
            </a:r>
            <a:r>
              <a:rPr sz="1800" spc="-5" dirty="0">
                <a:solidFill>
                  <a:srgbClr val="0000CC"/>
                </a:solidFill>
                <a:latin typeface="Times New Roman"/>
                <a:cs typeface="Times New Roman"/>
              </a:rPr>
              <a:t>may </a:t>
            </a:r>
            <a:r>
              <a:rPr sz="1800" dirty="0">
                <a:solidFill>
                  <a:srgbClr val="0000CC"/>
                </a:solidFill>
                <a:latin typeface="Times New Roman"/>
                <a:cs typeface="Times New Roman"/>
              </a:rPr>
              <a:t>resorb the roots of adjacent teeth </a:t>
            </a:r>
            <a:r>
              <a:rPr sz="1800" spc="-5" dirty="0">
                <a:solidFill>
                  <a:srgbClr val="0000CC"/>
                </a:solidFill>
                <a:latin typeface="Times New Roman"/>
                <a:cs typeface="Times New Roman"/>
              </a:rPr>
              <a:t>just </a:t>
            </a:r>
            <a:r>
              <a:rPr sz="1800" spc="-680" dirty="0">
                <a:solidFill>
                  <a:srgbClr val="0000CC"/>
                </a:solidFill>
                <a:latin typeface="Times New Roman"/>
                <a:cs typeface="Times New Roman"/>
              </a:rPr>
              <a:t>like </a:t>
            </a:r>
            <a:r>
              <a:rPr sz="1800" spc="-440" dirty="0">
                <a:solidFill>
                  <a:srgbClr val="0000CC"/>
                </a:solidFill>
                <a:latin typeface="Times New Roman"/>
                <a:cs typeface="Times New Roman"/>
              </a:rPr>
              <a:t> </a:t>
            </a:r>
            <a:r>
              <a:rPr sz="1800" dirty="0">
                <a:solidFill>
                  <a:srgbClr val="0000CC"/>
                </a:solidFill>
                <a:latin typeface="Times New Roman"/>
                <a:cs typeface="Times New Roman"/>
              </a:rPr>
              <a:t>succedaneous teeth resorb the roots of primary teeth during </a:t>
            </a:r>
            <a:r>
              <a:rPr sz="1800" spc="-5" dirty="0">
                <a:solidFill>
                  <a:srgbClr val="0000CC"/>
                </a:solidFill>
                <a:latin typeface="Times New Roman"/>
                <a:cs typeface="Times New Roman"/>
              </a:rPr>
              <a:t>normal</a:t>
            </a:r>
            <a:r>
              <a:rPr sz="1800" spc="-110" dirty="0">
                <a:solidFill>
                  <a:srgbClr val="0000CC"/>
                </a:solidFill>
                <a:latin typeface="Times New Roman"/>
                <a:cs typeface="Times New Roman"/>
              </a:rPr>
              <a:t> </a:t>
            </a:r>
            <a:r>
              <a:rPr sz="1800" dirty="0">
                <a:solidFill>
                  <a:srgbClr val="0000CC"/>
                </a:solidFill>
                <a:latin typeface="Times New Roman"/>
                <a:cs typeface="Times New Roman"/>
              </a:rPr>
              <a:t>eruption.</a:t>
            </a:r>
            <a:endParaRPr sz="1800">
              <a:latin typeface="Times New Roman"/>
              <a:cs typeface="Times New Roman"/>
            </a:endParaRPr>
          </a:p>
        </p:txBody>
      </p:sp>
      <p:sp>
        <p:nvSpPr>
          <p:cNvPr id="7" name="object 7"/>
          <p:cNvSpPr txBox="1"/>
          <p:nvPr/>
        </p:nvSpPr>
        <p:spPr>
          <a:xfrm>
            <a:off x="2669794" y="6477101"/>
            <a:ext cx="3990975" cy="330835"/>
          </a:xfrm>
          <a:prstGeom prst="rect">
            <a:avLst/>
          </a:prstGeom>
        </p:spPr>
        <p:txBody>
          <a:bodyPr vert="horz" wrap="square" lIns="0" tIns="12700" rIns="0" bIns="0" rtlCol="0">
            <a:spAutoFit/>
          </a:bodyPr>
          <a:lstStyle/>
          <a:p>
            <a:pPr marL="12700">
              <a:lnSpc>
                <a:spcPct val="100000"/>
              </a:lnSpc>
              <a:spcBef>
                <a:spcPts val="100"/>
              </a:spcBef>
            </a:pPr>
            <a:r>
              <a:rPr sz="2000" b="1" spc="-35" dirty="0">
                <a:solidFill>
                  <a:srgbClr val="FFFF00"/>
                </a:solidFill>
                <a:latin typeface="Times New Roman"/>
                <a:cs typeface="Times New Roman"/>
              </a:rPr>
              <a:t>PAIN </a:t>
            </a:r>
            <a:r>
              <a:rPr sz="2000" b="1" dirty="0">
                <a:solidFill>
                  <a:srgbClr val="FFFF00"/>
                </a:solidFill>
                <a:latin typeface="Times New Roman"/>
                <a:cs typeface="Times New Roman"/>
              </a:rPr>
              <a:t>OF UNEXPLAINED</a:t>
            </a:r>
            <a:r>
              <a:rPr sz="2000" b="1" spc="-114" dirty="0">
                <a:solidFill>
                  <a:srgbClr val="FFFF00"/>
                </a:solidFill>
                <a:latin typeface="Times New Roman"/>
                <a:cs typeface="Times New Roman"/>
              </a:rPr>
              <a:t> </a:t>
            </a:r>
            <a:r>
              <a:rPr sz="2000" b="1" dirty="0">
                <a:solidFill>
                  <a:srgbClr val="FFFF00"/>
                </a:solidFill>
                <a:latin typeface="Times New Roman"/>
                <a:cs typeface="Times New Roman"/>
              </a:rPr>
              <a:t>ORIGIN</a:t>
            </a:r>
            <a:endParaRPr sz="2000">
              <a:latin typeface="Times New Roman"/>
              <a:cs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215" y="588898"/>
            <a:ext cx="3538512" cy="2754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435" y="409955"/>
            <a:ext cx="1892808" cy="46024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641348" y="409955"/>
            <a:ext cx="2394204" cy="46024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43400" y="228600"/>
            <a:ext cx="2286000" cy="22098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705600" y="228600"/>
            <a:ext cx="2438399" cy="2209800"/>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64540" y="938530"/>
            <a:ext cx="3157855" cy="635635"/>
          </a:xfrm>
          <a:prstGeom prst="rect">
            <a:avLst/>
          </a:prstGeom>
        </p:spPr>
        <p:txBody>
          <a:bodyPr vert="horz" wrap="square" lIns="0" tIns="13335" rIns="0" bIns="0" rtlCol="0">
            <a:spAutoFit/>
          </a:bodyPr>
          <a:lstStyle/>
          <a:p>
            <a:pPr marL="102235" indent="-89535">
              <a:lnSpc>
                <a:spcPct val="100000"/>
              </a:lnSpc>
              <a:spcBef>
                <a:spcPts val="105"/>
              </a:spcBef>
              <a:buSzPct val="95000"/>
              <a:buFont typeface="Arial"/>
              <a:buChar char="•"/>
              <a:tabLst>
                <a:tab pos="102870" algn="l"/>
              </a:tabLst>
            </a:pPr>
            <a:r>
              <a:rPr sz="2000" dirty="0">
                <a:solidFill>
                  <a:srgbClr val="0000CC"/>
                </a:solidFill>
                <a:latin typeface="Times New Roman"/>
                <a:cs typeface="Times New Roman"/>
              </a:rPr>
              <a:t>dentigerios </a:t>
            </a:r>
            <a:r>
              <a:rPr sz="2000" spc="-5" dirty="0">
                <a:solidFill>
                  <a:srgbClr val="0000CC"/>
                </a:solidFill>
                <a:latin typeface="Times New Roman"/>
                <a:cs typeface="Times New Roman"/>
              </a:rPr>
              <a:t>cyst </a:t>
            </a:r>
            <a:r>
              <a:rPr sz="2000" dirty="0">
                <a:solidFill>
                  <a:srgbClr val="0000CC"/>
                </a:solidFill>
                <a:latin typeface="Times New Roman"/>
                <a:cs typeface="Times New Roman"/>
              </a:rPr>
              <a:t>or</a:t>
            </a:r>
            <a:r>
              <a:rPr sz="2000" spc="-130" dirty="0">
                <a:solidFill>
                  <a:srgbClr val="0000CC"/>
                </a:solidFill>
                <a:latin typeface="Times New Roman"/>
                <a:cs typeface="Times New Roman"/>
              </a:rPr>
              <a:t> </a:t>
            </a:r>
            <a:r>
              <a:rPr sz="2000" dirty="0">
                <a:solidFill>
                  <a:srgbClr val="0000CC"/>
                </a:solidFill>
                <a:latin typeface="Times New Roman"/>
                <a:cs typeface="Times New Roman"/>
              </a:rPr>
              <a:t>keratocyst.</a:t>
            </a:r>
            <a:endParaRPr sz="2000">
              <a:latin typeface="Times New Roman"/>
              <a:cs typeface="Times New Roman"/>
            </a:endParaRPr>
          </a:p>
          <a:p>
            <a:pPr marL="147955" indent="-135255">
              <a:lnSpc>
                <a:spcPct val="100000"/>
              </a:lnSpc>
              <a:buSzPct val="95000"/>
              <a:buFont typeface="Arial"/>
              <a:buChar char="•"/>
              <a:tabLst>
                <a:tab pos="148590" algn="l"/>
              </a:tabLst>
            </a:pPr>
            <a:r>
              <a:rPr sz="2000" spc="-5" dirty="0">
                <a:solidFill>
                  <a:srgbClr val="0000CC"/>
                </a:solidFill>
                <a:latin typeface="Times New Roman"/>
                <a:cs typeface="Times New Roman"/>
              </a:rPr>
              <a:t>Ameloblastoma</a:t>
            </a:r>
            <a:endParaRPr sz="2000">
              <a:latin typeface="Times New Roman"/>
              <a:cs typeface="Times New Roman"/>
            </a:endParaRPr>
          </a:p>
        </p:txBody>
      </p:sp>
      <p:sp>
        <p:nvSpPr>
          <p:cNvPr id="8" name="object 8"/>
          <p:cNvSpPr txBox="1"/>
          <p:nvPr/>
        </p:nvSpPr>
        <p:spPr>
          <a:xfrm>
            <a:off x="383540" y="2372080"/>
            <a:ext cx="7520305" cy="1404620"/>
          </a:xfrm>
          <a:prstGeom prst="rect">
            <a:avLst/>
          </a:prstGeom>
        </p:spPr>
        <p:txBody>
          <a:bodyPr vert="horz" wrap="square" lIns="0" tIns="96520" rIns="0" bIns="0" rtlCol="0">
            <a:spAutoFit/>
          </a:bodyPr>
          <a:lstStyle/>
          <a:p>
            <a:pPr marL="12700">
              <a:lnSpc>
                <a:spcPct val="100000"/>
              </a:lnSpc>
              <a:spcBef>
                <a:spcPts val="760"/>
              </a:spcBef>
            </a:pPr>
            <a:r>
              <a:rPr sz="2000" b="1" spc="-30" dirty="0">
                <a:solidFill>
                  <a:srgbClr val="FFFF00"/>
                </a:solidFill>
                <a:latin typeface="Times New Roman"/>
                <a:cs typeface="Times New Roman"/>
              </a:rPr>
              <a:t>PREVENTION </a:t>
            </a:r>
            <a:r>
              <a:rPr sz="2000" b="1" spc="5" dirty="0">
                <a:solidFill>
                  <a:srgbClr val="FFFF00"/>
                </a:solidFill>
                <a:latin typeface="Times New Roman"/>
                <a:cs typeface="Times New Roman"/>
              </a:rPr>
              <a:t>OF </a:t>
            </a:r>
            <a:r>
              <a:rPr sz="2000" b="1" spc="-65" dirty="0">
                <a:solidFill>
                  <a:srgbClr val="FFFF00"/>
                </a:solidFill>
                <a:latin typeface="Times New Roman"/>
                <a:cs typeface="Times New Roman"/>
              </a:rPr>
              <a:t>PATHOLOGICAL </a:t>
            </a:r>
            <a:r>
              <a:rPr sz="2000" b="1" spc="-15" dirty="0">
                <a:solidFill>
                  <a:srgbClr val="FFFF00"/>
                </a:solidFill>
                <a:latin typeface="Times New Roman"/>
                <a:cs typeface="Times New Roman"/>
              </a:rPr>
              <a:t>MANDIBULAR</a:t>
            </a:r>
            <a:r>
              <a:rPr sz="2000" b="1" spc="-135" dirty="0">
                <a:solidFill>
                  <a:srgbClr val="FFFF00"/>
                </a:solidFill>
                <a:latin typeface="Times New Roman"/>
                <a:cs typeface="Times New Roman"/>
              </a:rPr>
              <a:t> </a:t>
            </a:r>
            <a:r>
              <a:rPr sz="2000" b="1" spc="-70" dirty="0">
                <a:solidFill>
                  <a:srgbClr val="FFFF00"/>
                </a:solidFill>
                <a:latin typeface="Times New Roman"/>
                <a:cs typeface="Times New Roman"/>
              </a:rPr>
              <a:t>FRACTURES</a:t>
            </a:r>
            <a:endParaRPr sz="2000">
              <a:latin typeface="Times New Roman"/>
              <a:cs typeface="Times New Roman"/>
            </a:endParaRPr>
          </a:p>
          <a:p>
            <a:pPr marL="330835" indent="-89535">
              <a:lnSpc>
                <a:spcPct val="100000"/>
              </a:lnSpc>
              <a:spcBef>
                <a:spcPts val="660"/>
              </a:spcBef>
              <a:buSzPct val="95000"/>
              <a:buFont typeface="Arial"/>
              <a:buChar char="•"/>
              <a:tabLst>
                <a:tab pos="331470" algn="l"/>
              </a:tabLst>
            </a:pPr>
            <a:r>
              <a:rPr sz="2000" dirty="0">
                <a:solidFill>
                  <a:srgbClr val="0000CC"/>
                </a:solidFill>
                <a:latin typeface="Times New Roman"/>
                <a:cs typeface="Times New Roman"/>
              </a:rPr>
              <a:t>weakens the </a:t>
            </a:r>
            <a:r>
              <a:rPr sz="2000" spc="-5" dirty="0">
                <a:solidFill>
                  <a:srgbClr val="0000CC"/>
                </a:solidFill>
                <a:latin typeface="Times New Roman"/>
                <a:cs typeface="Times New Roman"/>
              </a:rPr>
              <a:t>mandible </a:t>
            </a:r>
            <a:r>
              <a:rPr sz="2000" dirty="0">
                <a:solidFill>
                  <a:srgbClr val="0000CC"/>
                </a:solidFill>
                <a:latin typeface="Times New Roman"/>
                <a:cs typeface="Times New Roman"/>
              </a:rPr>
              <a:t>by decreasing the cross sectional area of</a:t>
            </a:r>
            <a:r>
              <a:rPr sz="2000" spc="-185" dirty="0">
                <a:solidFill>
                  <a:srgbClr val="0000CC"/>
                </a:solidFill>
                <a:latin typeface="Times New Roman"/>
                <a:cs typeface="Times New Roman"/>
              </a:rPr>
              <a:t> </a:t>
            </a:r>
            <a:r>
              <a:rPr sz="2000" dirty="0">
                <a:solidFill>
                  <a:srgbClr val="0000CC"/>
                </a:solidFill>
                <a:latin typeface="Times New Roman"/>
                <a:cs typeface="Times New Roman"/>
              </a:rPr>
              <a:t>bone</a:t>
            </a:r>
            <a:endParaRPr sz="2000">
              <a:latin typeface="Times New Roman"/>
              <a:cs typeface="Times New Roman"/>
            </a:endParaRPr>
          </a:p>
          <a:p>
            <a:pPr marL="330835" indent="-89535">
              <a:lnSpc>
                <a:spcPts val="2370"/>
              </a:lnSpc>
              <a:buSzPct val="95000"/>
              <a:buFont typeface="Arial"/>
              <a:buChar char="•"/>
              <a:tabLst>
                <a:tab pos="331470" algn="l"/>
              </a:tabLst>
            </a:pPr>
            <a:r>
              <a:rPr sz="2000" dirty="0">
                <a:solidFill>
                  <a:srgbClr val="0000CC"/>
                </a:solidFill>
                <a:latin typeface="Times New Roman"/>
                <a:cs typeface="Times New Roman"/>
              </a:rPr>
              <a:t>change in the direction of the grain of</a:t>
            </a:r>
            <a:r>
              <a:rPr sz="2000" spc="-160" dirty="0">
                <a:solidFill>
                  <a:srgbClr val="0000CC"/>
                </a:solidFill>
                <a:latin typeface="Times New Roman"/>
                <a:cs typeface="Times New Roman"/>
              </a:rPr>
              <a:t> </a:t>
            </a:r>
            <a:r>
              <a:rPr sz="2000" dirty="0">
                <a:solidFill>
                  <a:srgbClr val="0000CC"/>
                </a:solidFill>
                <a:latin typeface="Times New Roman"/>
                <a:cs typeface="Times New Roman"/>
              </a:rPr>
              <a:t>bone</a:t>
            </a:r>
            <a:endParaRPr sz="2000">
              <a:latin typeface="Times New Roman"/>
              <a:cs typeface="Times New Roman"/>
            </a:endParaRPr>
          </a:p>
          <a:p>
            <a:pPr marL="330835" indent="-89535">
              <a:lnSpc>
                <a:spcPts val="2370"/>
              </a:lnSpc>
              <a:buSzPct val="95000"/>
              <a:buFont typeface="Arial"/>
              <a:buChar char="•"/>
              <a:tabLst>
                <a:tab pos="331470" algn="l"/>
              </a:tabLst>
            </a:pPr>
            <a:r>
              <a:rPr sz="2000" spc="80" dirty="0">
                <a:solidFill>
                  <a:srgbClr val="0000CC"/>
                </a:solidFill>
                <a:latin typeface="Times New Roman"/>
                <a:cs typeface="Times New Roman"/>
              </a:rPr>
              <a:t>Patients</a:t>
            </a:r>
            <a:r>
              <a:rPr sz="2000" spc="-114" dirty="0">
                <a:solidFill>
                  <a:srgbClr val="0000CC"/>
                </a:solidFill>
                <a:latin typeface="Times New Roman"/>
                <a:cs typeface="Times New Roman"/>
              </a:rPr>
              <a:t> </a:t>
            </a:r>
            <a:r>
              <a:rPr sz="2000" spc="80" dirty="0">
                <a:solidFill>
                  <a:srgbClr val="0000CC"/>
                </a:solidFill>
                <a:latin typeface="Times New Roman"/>
                <a:cs typeface="Times New Roman"/>
              </a:rPr>
              <a:t>with</a:t>
            </a:r>
            <a:r>
              <a:rPr sz="2000" spc="-45" dirty="0">
                <a:solidFill>
                  <a:srgbClr val="0000CC"/>
                </a:solidFill>
                <a:latin typeface="Times New Roman"/>
                <a:cs typeface="Times New Roman"/>
              </a:rPr>
              <a:t> </a:t>
            </a:r>
            <a:r>
              <a:rPr sz="2000" spc="20" dirty="0">
                <a:solidFill>
                  <a:srgbClr val="0000CC"/>
                </a:solidFill>
                <a:latin typeface="Times New Roman"/>
                <a:cs typeface="Times New Roman"/>
              </a:rPr>
              <a:t>MTM</a:t>
            </a:r>
            <a:r>
              <a:rPr sz="2000" spc="-50" dirty="0">
                <a:solidFill>
                  <a:srgbClr val="0000CC"/>
                </a:solidFill>
                <a:latin typeface="Times New Roman"/>
                <a:cs typeface="Times New Roman"/>
              </a:rPr>
              <a:t> </a:t>
            </a:r>
            <a:r>
              <a:rPr sz="2000" spc="70" dirty="0">
                <a:solidFill>
                  <a:srgbClr val="0000CC"/>
                </a:solidFill>
                <a:latin typeface="Times New Roman"/>
                <a:cs typeface="Times New Roman"/>
              </a:rPr>
              <a:t>are</a:t>
            </a:r>
            <a:r>
              <a:rPr sz="2000" spc="-95" dirty="0">
                <a:solidFill>
                  <a:srgbClr val="0000CC"/>
                </a:solidFill>
                <a:latin typeface="Times New Roman"/>
                <a:cs typeface="Times New Roman"/>
              </a:rPr>
              <a:t> </a:t>
            </a:r>
            <a:r>
              <a:rPr sz="2000" spc="100" dirty="0">
                <a:solidFill>
                  <a:srgbClr val="0000CC"/>
                </a:solidFill>
                <a:latin typeface="Times New Roman"/>
                <a:cs typeface="Times New Roman"/>
              </a:rPr>
              <a:t>prone</a:t>
            </a:r>
            <a:r>
              <a:rPr sz="2000" spc="-70" dirty="0">
                <a:solidFill>
                  <a:srgbClr val="0000CC"/>
                </a:solidFill>
                <a:latin typeface="Times New Roman"/>
                <a:cs typeface="Times New Roman"/>
              </a:rPr>
              <a:t> </a:t>
            </a:r>
            <a:r>
              <a:rPr sz="2000" spc="105" dirty="0">
                <a:solidFill>
                  <a:srgbClr val="0000CC"/>
                </a:solidFill>
                <a:latin typeface="Times New Roman"/>
                <a:cs typeface="Times New Roman"/>
              </a:rPr>
              <a:t>to</a:t>
            </a:r>
            <a:r>
              <a:rPr sz="2000" spc="-120" dirty="0">
                <a:solidFill>
                  <a:srgbClr val="0000CC"/>
                </a:solidFill>
                <a:latin typeface="Times New Roman"/>
                <a:cs typeface="Times New Roman"/>
              </a:rPr>
              <a:t> </a:t>
            </a:r>
            <a:r>
              <a:rPr sz="2000" spc="60" dirty="0">
                <a:solidFill>
                  <a:srgbClr val="0000CC"/>
                </a:solidFill>
                <a:latin typeface="Times New Roman"/>
                <a:cs typeface="Times New Roman"/>
              </a:rPr>
              <a:t>angle</a:t>
            </a:r>
            <a:r>
              <a:rPr sz="2000" spc="-55" dirty="0">
                <a:solidFill>
                  <a:srgbClr val="0000CC"/>
                </a:solidFill>
                <a:latin typeface="Times New Roman"/>
                <a:cs typeface="Times New Roman"/>
              </a:rPr>
              <a:t> </a:t>
            </a:r>
            <a:r>
              <a:rPr sz="2000" spc="105" dirty="0">
                <a:solidFill>
                  <a:srgbClr val="0000CC"/>
                </a:solidFill>
                <a:latin typeface="Times New Roman"/>
                <a:cs typeface="Times New Roman"/>
              </a:rPr>
              <a:t>#</a:t>
            </a:r>
            <a:r>
              <a:rPr sz="2000" dirty="0">
                <a:solidFill>
                  <a:srgbClr val="0000CC"/>
                </a:solidFill>
                <a:latin typeface="Times New Roman"/>
                <a:cs typeface="Times New Roman"/>
              </a:rPr>
              <a:t> </a:t>
            </a:r>
            <a:r>
              <a:rPr sz="2000" spc="25" dirty="0">
                <a:solidFill>
                  <a:srgbClr val="0000CC"/>
                </a:solidFill>
                <a:latin typeface="Times New Roman"/>
                <a:cs typeface="Times New Roman"/>
              </a:rPr>
              <a:t>by</a:t>
            </a:r>
            <a:r>
              <a:rPr sz="2000" spc="-60" dirty="0">
                <a:solidFill>
                  <a:srgbClr val="0000CC"/>
                </a:solidFill>
                <a:latin typeface="Times New Roman"/>
                <a:cs typeface="Times New Roman"/>
              </a:rPr>
              <a:t> </a:t>
            </a:r>
            <a:r>
              <a:rPr sz="2000" spc="-20" dirty="0">
                <a:solidFill>
                  <a:srgbClr val="0000CC"/>
                </a:solidFill>
                <a:latin typeface="Times New Roman"/>
                <a:cs typeface="Times New Roman"/>
              </a:rPr>
              <a:t>2.2</a:t>
            </a:r>
            <a:r>
              <a:rPr sz="2000" spc="-5" dirty="0">
                <a:solidFill>
                  <a:srgbClr val="0000CC"/>
                </a:solidFill>
                <a:latin typeface="Times New Roman"/>
                <a:cs typeface="Times New Roman"/>
              </a:rPr>
              <a:t> </a:t>
            </a:r>
            <a:r>
              <a:rPr sz="2000" spc="80" dirty="0">
                <a:solidFill>
                  <a:srgbClr val="0000CC"/>
                </a:solidFill>
                <a:latin typeface="Times New Roman"/>
                <a:cs typeface="Times New Roman"/>
              </a:rPr>
              <a:t>times</a:t>
            </a:r>
            <a:endParaRPr sz="2000">
              <a:latin typeface="Times New Roman"/>
              <a:cs typeface="Times New Roman"/>
            </a:endParaRPr>
          </a:p>
        </p:txBody>
      </p:sp>
      <p:sp>
        <p:nvSpPr>
          <p:cNvPr id="9" name="object 9"/>
          <p:cNvSpPr/>
          <p:nvPr/>
        </p:nvSpPr>
        <p:spPr>
          <a:xfrm>
            <a:off x="6553200" y="3352800"/>
            <a:ext cx="2209800" cy="1905000"/>
          </a:xfrm>
          <a:prstGeom prst="rect">
            <a:avLst/>
          </a:prstGeom>
          <a:blipFill>
            <a:blip r:embed="rId7" cstate="print"/>
            <a:stretch>
              <a:fillRect/>
            </a:stretch>
          </a:blipFill>
        </p:spPr>
        <p:txBody>
          <a:bodyPr wrap="square" lIns="0" tIns="0" rIns="0" bIns="0" rtlCol="0"/>
          <a:lstStyle/>
          <a:p>
            <a:endParaRPr/>
          </a:p>
        </p:txBody>
      </p:sp>
      <p:sp>
        <p:nvSpPr>
          <p:cNvPr id="10" name="object 10"/>
          <p:cNvSpPr txBox="1"/>
          <p:nvPr/>
        </p:nvSpPr>
        <p:spPr>
          <a:xfrm>
            <a:off x="459740" y="6049467"/>
            <a:ext cx="7049134" cy="391160"/>
          </a:xfrm>
          <a:prstGeom prst="rect">
            <a:avLst/>
          </a:prstGeom>
        </p:spPr>
        <p:txBody>
          <a:bodyPr vert="horz" wrap="square" lIns="0" tIns="12700" rIns="0" bIns="0" rtlCol="0">
            <a:spAutoFit/>
          </a:bodyPr>
          <a:lstStyle/>
          <a:p>
            <a:pPr marL="12700" marR="5080">
              <a:lnSpc>
                <a:spcPct val="100000"/>
              </a:lnSpc>
              <a:spcBef>
                <a:spcPts val="100"/>
              </a:spcBef>
            </a:pPr>
            <a:r>
              <a:rPr sz="1200" spc="-5" dirty="0">
                <a:solidFill>
                  <a:srgbClr val="FFFFFF"/>
                </a:solidFill>
                <a:latin typeface="Times New Roman"/>
                <a:cs typeface="Times New Roman"/>
              </a:rPr>
              <a:t>Mandibular </a:t>
            </a:r>
            <a:r>
              <a:rPr sz="1200" dirty="0">
                <a:solidFill>
                  <a:srgbClr val="FFFFFF"/>
                </a:solidFill>
                <a:latin typeface="Times New Roman"/>
                <a:cs typeface="Times New Roman"/>
              </a:rPr>
              <a:t>third </a:t>
            </a:r>
            <a:r>
              <a:rPr sz="1200" spc="-5" dirty="0">
                <a:solidFill>
                  <a:srgbClr val="FFFFFF"/>
                </a:solidFill>
                <a:latin typeface="Times New Roman"/>
                <a:cs typeface="Times New Roman"/>
              </a:rPr>
              <a:t>molars as </a:t>
            </a:r>
            <a:r>
              <a:rPr sz="1200" dirty="0">
                <a:solidFill>
                  <a:srgbClr val="FFFFFF"/>
                </a:solidFill>
                <a:latin typeface="Times New Roman"/>
                <a:cs typeface="Times New Roman"/>
              </a:rPr>
              <a:t>a </a:t>
            </a:r>
            <a:r>
              <a:rPr sz="1200" spc="-5" dirty="0">
                <a:solidFill>
                  <a:srgbClr val="FFFFFF"/>
                </a:solidFill>
                <a:latin typeface="Times New Roman"/>
                <a:cs typeface="Times New Roman"/>
              </a:rPr>
              <a:t>risk factor </a:t>
            </a:r>
            <a:r>
              <a:rPr sz="1200" dirty="0">
                <a:solidFill>
                  <a:srgbClr val="FFFFFF"/>
                </a:solidFill>
                <a:latin typeface="Times New Roman"/>
                <a:cs typeface="Times New Roman"/>
              </a:rPr>
              <a:t>for </a:t>
            </a:r>
            <a:r>
              <a:rPr sz="1200" spc="-5" dirty="0">
                <a:solidFill>
                  <a:srgbClr val="FFFFFF"/>
                </a:solidFill>
                <a:latin typeface="Times New Roman"/>
                <a:cs typeface="Times New Roman"/>
              </a:rPr>
              <a:t>angle fractures: </a:t>
            </a:r>
            <a:r>
              <a:rPr sz="1200" dirty="0">
                <a:solidFill>
                  <a:srgbClr val="FFFFFF"/>
                </a:solidFill>
                <a:latin typeface="Times New Roman"/>
                <a:cs typeface="Times New Roman"/>
              </a:rPr>
              <a:t>a </a:t>
            </a:r>
            <a:r>
              <a:rPr sz="1200" spc="-5" dirty="0">
                <a:solidFill>
                  <a:srgbClr val="FFFFFF"/>
                </a:solidFill>
                <a:latin typeface="Times New Roman"/>
                <a:cs typeface="Times New Roman"/>
              </a:rPr>
              <a:t>retrospective </a:t>
            </a:r>
            <a:r>
              <a:rPr sz="1200" dirty="0">
                <a:solidFill>
                  <a:srgbClr val="FFFFFF"/>
                </a:solidFill>
                <a:latin typeface="Times New Roman"/>
                <a:cs typeface="Times New Roman"/>
              </a:rPr>
              <a:t>study </a:t>
            </a:r>
            <a:r>
              <a:rPr sz="1200" spc="-5" dirty="0">
                <a:solidFill>
                  <a:srgbClr val="FFFFFF"/>
                </a:solidFill>
                <a:latin typeface="Times New Roman"/>
                <a:cs typeface="Times New Roman"/>
              </a:rPr>
              <a:t>Rajkumar K </a:t>
            </a:r>
            <a:r>
              <a:rPr sz="1200" dirty="0">
                <a:solidFill>
                  <a:srgbClr val="FFFFFF"/>
                </a:solidFill>
                <a:latin typeface="Times New Roman"/>
                <a:cs typeface="Times New Roman"/>
              </a:rPr>
              <a:t>· </a:t>
            </a:r>
            <a:r>
              <a:rPr sz="1200" spc="-5" dirty="0">
                <a:solidFill>
                  <a:srgbClr val="FFFFFF"/>
                </a:solidFill>
                <a:latin typeface="Times New Roman"/>
                <a:cs typeface="Times New Roman"/>
              </a:rPr>
              <a:t>Ramen </a:t>
            </a:r>
            <a:r>
              <a:rPr sz="1200" dirty="0">
                <a:solidFill>
                  <a:srgbClr val="FFFFFF"/>
                </a:solidFill>
                <a:latin typeface="Times New Roman"/>
                <a:cs typeface="Times New Roman"/>
              </a:rPr>
              <a:t>Sinha, Roy  </a:t>
            </a:r>
            <a:r>
              <a:rPr sz="1200" spc="-10" dirty="0">
                <a:solidFill>
                  <a:srgbClr val="FFFFFF"/>
                </a:solidFill>
                <a:latin typeface="Times New Roman"/>
                <a:cs typeface="Times New Roman"/>
              </a:rPr>
              <a:t>Chowdhury,Chattopadhyay </a:t>
            </a:r>
            <a:r>
              <a:rPr sz="1200" spc="-5" dirty="0">
                <a:solidFill>
                  <a:srgbClr val="FFFFFF"/>
                </a:solidFill>
                <a:latin typeface="Times New Roman"/>
                <a:cs typeface="Times New Roman"/>
              </a:rPr>
              <a:t>PK J Maxillofac Oral </a:t>
            </a:r>
            <a:r>
              <a:rPr sz="1200" spc="-10" dirty="0">
                <a:solidFill>
                  <a:srgbClr val="FFFFFF"/>
                </a:solidFill>
                <a:latin typeface="Times New Roman"/>
                <a:cs typeface="Times New Roman"/>
              </a:rPr>
              <a:t>Surg</a:t>
            </a:r>
            <a:r>
              <a:rPr sz="1200" spc="90" dirty="0">
                <a:solidFill>
                  <a:srgbClr val="FFFFFF"/>
                </a:solidFill>
                <a:latin typeface="Times New Roman"/>
                <a:cs typeface="Times New Roman"/>
              </a:rPr>
              <a:t> </a:t>
            </a:r>
            <a:r>
              <a:rPr sz="1200" spc="-5" dirty="0">
                <a:solidFill>
                  <a:srgbClr val="FFFFFF"/>
                </a:solidFill>
                <a:latin typeface="Times New Roman"/>
                <a:cs typeface="Times New Roman"/>
              </a:rPr>
              <a:t>8(3):237–240</a:t>
            </a:r>
            <a:endParaRPr sz="1200">
              <a:latin typeface="Times New Roman"/>
              <a:cs typeface="Times New Roman"/>
            </a:endParaRPr>
          </a:p>
        </p:txBody>
      </p:sp>
      <p:sp>
        <p:nvSpPr>
          <p:cNvPr id="11" name="object 11"/>
          <p:cNvSpPr txBox="1"/>
          <p:nvPr/>
        </p:nvSpPr>
        <p:spPr>
          <a:xfrm>
            <a:off x="459740" y="5052441"/>
            <a:ext cx="389826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00"/>
                </a:solidFill>
                <a:latin typeface="Times New Roman"/>
                <a:cs typeface="Times New Roman"/>
              </a:rPr>
              <a:t>Impacted </a:t>
            </a:r>
            <a:r>
              <a:rPr sz="2400" b="1" dirty="0">
                <a:solidFill>
                  <a:srgbClr val="FFFF00"/>
                </a:solidFill>
                <a:latin typeface="Times New Roman"/>
                <a:cs typeface="Times New Roman"/>
              </a:rPr>
              <a:t>teeth </a:t>
            </a:r>
            <a:r>
              <a:rPr sz="2400" b="1" spc="-5" dirty="0">
                <a:solidFill>
                  <a:srgbClr val="FFFF00"/>
                </a:solidFill>
                <a:latin typeface="Times New Roman"/>
                <a:cs typeface="Times New Roman"/>
              </a:rPr>
              <a:t>in the </a:t>
            </a:r>
            <a:r>
              <a:rPr sz="2400" b="1" dirty="0">
                <a:solidFill>
                  <a:srgbClr val="FFFF00"/>
                </a:solidFill>
                <a:latin typeface="Times New Roman"/>
                <a:cs typeface="Times New Roman"/>
              </a:rPr>
              <a:t>line of</a:t>
            </a:r>
            <a:r>
              <a:rPr sz="2400" b="1" spc="-85" dirty="0">
                <a:solidFill>
                  <a:srgbClr val="FFFF00"/>
                </a:solidFill>
                <a:latin typeface="Times New Roman"/>
                <a:cs typeface="Times New Roman"/>
              </a:rPr>
              <a:t> </a:t>
            </a:r>
            <a:r>
              <a:rPr sz="2400" b="1" dirty="0">
                <a:solidFill>
                  <a:srgbClr val="FFFF00"/>
                </a:solidFill>
                <a:latin typeface="Times New Roman"/>
                <a:cs typeface="Times New Roman"/>
              </a:rPr>
              <a:t>#</a:t>
            </a:r>
            <a:endParaRPr sz="2400">
              <a:latin typeface="Times New Roman"/>
              <a:cs typeface="Times New Roman"/>
            </a:endParaRPr>
          </a:p>
        </p:txBody>
      </p:sp>
      <p:sp>
        <p:nvSpPr>
          <p:cNvPr id="12" name="object 12"/>
          <p:cNvSpPr/>
          <p:nvPr/>
        </p:nvSpPr>
        <p:spPr>
          <a:xfrm>
            <a:off x="4648200" y="3810000"/>
            <a:ext cx="1828800" cy="144780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740" y="862330"/>
            <a:ext cx="8009255" cy="330835"/>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5" dirty="0">
                <a:solidFill>
                  <a:srgbClr val="00AFEF"/>
                </a:solidFill>
                <a:latin typeface="Arial"/>
                <a:cs typeface="Arial"/>
              </a:rPr>
              <a:t>	</a:t>
            </a:r>
            <a:r>
              <a:rPr spc="-5" dirty="0"/>
              <a:t>impacted </a:t>
            </a:r>
            <a:r>
              <a:rPr dirty="0"/>
              <a:t>tooth covered by only soft </a:t>
            </a:r>
            <a:r>
              <a:rPr spc="-5" dirty="0"/>
              <a:t>tissue </a:t>
            </a:r>
            <a:r>
              <a:rPr dirty="0"/>
              <a:t>or 1 or 2 </a:t>
            </a:r>
            <a:r>
              <a:rPr spc="-15" dirty="0"/>
              <a:t>mm </a:t>
            </a:r>
            <a:r>
              <a:rPr dirty="0"/>
              <a:t>of bone </a:t>
            </a:r>
            <a:r>
              <a:rPr dirty="0">
                <a:latin typeface="Wingdings"/>
                <a:cs typeface="Wingdings"/>
              </a:rPr>
              <a:t></a:t>
            </a:r>
            <a:r>
              <a:rPr spc="-110" dirty="0"/>
              <a:t> </a:t>
            </a:r>
            <a:r>
              <a:rPr dirty="0"/>
              <a:t>Extract!</a:t>
            </a:r>
            <a:endParaRPr sz="1700">
              <a:latin typeface="Wingdings"/>
              <a:cs typeface="Wingdings"/>
            </a:endParaRPr>
          </a:p>
        </p:txBody>
      </p:sp>
      <p:sp>
        <p:nvSpPr>
          <p:cNvPr id="3" name="object 3"/>
          <p:cNvSpPr/>
          <p:nvPr/>
        </p:nvSpPr>
        <p:spPr>
          <a:xfrm>
            <a:off x="553212" y="421640"/>
            <a:ext cx="4664329" cy="27482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4236" y="242315"/>
            <a:ext cx="5050536" cy="46024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688340" y="1919985"/>
            <a:ext cx="6927215" cy="4455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00"/>
                </a:solidFill>
                <a:latin typeface="Times New Roman"/>
                <a:cs typeface="Times New Roman"/>
              </a:rPr>
              <a:t>Facilitation of </a:t>
            </a:r>
            <a:r>
              <a:rPr sz="2400" b="1" spc="-5" dirty="0">
                <a:solidFill>
                  <a:srgbClr val="FFFF00"/>
                </a:solidFill>
                <a:latin typeface="Times New Roman"/>
                <a:cs typeface="Times New Roman"/>
              </a:rPr>
              <a:t>orthodontic</a:t>
            </a:r>
            <a:r>
              <a:rPr sz="2400" b="1" spc="-65" dirty="0">
                <a:solidFill>
                  <a:srgbClr val="FFFF00"/>
                </a:solidFill>
                <a:latin typeface="Times New Roman"/>
                <a:cs typeface="Times New Roman"/>
              </a:rPr>
              <a:t> </a:t>
            </a:r>
            <a:r>
              <a:rPr sz="2400" b="1" spc="-5" dirty="0">
                <a:solidFill>
                  <a:srgbClr val="FFFF00"/>
                </a:solidFill>
                <a:latin typeface="Times New Roman"/>
                <a:cs typeface="Times New Roman"/>
              </a:rPr>
              <a:t>treatment</a:t>
            </a:r>
            <a:endParaRPr sz="2400">
              <a:latin typeface="Times New Roman"/>
              <a:cs typeface="Times New Roman"/>
            </a:endParaRPr>
          </a:p>
          <a:p>
            <a:pPr marL="12700" marR="2052320">
              <a:lnSpc>
                <a:spcPct val="185400"/>
              </a:lnSpc>
              <a:spcBef>
                <a:spcPts val="120"/>
              </a:spcBef>
            </a:pPr>
            <a:r>
              <a:rPr sz="2400" b="1" spc="-5" dirty="0">
                <a:solidFill>
                  <a:srgbClr val="FFFF00"/>
                </a:solidFill>
                <a:latin typeface="Times New Roman"/>
                <a:cs typeface="Times New Roman"/>
              </a:rPr>
              <a:t>Preparation </a:t>
            </a:r>
            <a:r>
              <a:rPr sz="2400" b="1" dirty="0">
                <a:solidFill>
                  <a:srgbClr val="FFFF00"/>
                </a:solidFill>
                <a:latin typeface="Times New Roman"/>
                <a:cs typeface="Times New Roman"/>
              </a:rPr>
              <a:t>for </a:t>
            </a:r>
            <a:r>
              <a:rPr sz="2400" b="1" spc="-5" dirty="0">
                <a:solidFill>
                  <a:srgbClr val="FFFF00"/>
                </a:solidFill>
                <a:latin typeface="Times New Roman"/>
                <a:cs typeface="Times New Roman"/>
              </a:rPr>
              <a:t>orthognathic</a:t>
            </a:r>
            <a:r>
              <a:rPr sz="2400" b="1" spc="-75" dirty="0">
                <a:solidFill>
                  <a:srgbClr val="FFFF00"/>
                </a:solidFill>
                <a:latin typeface="Times New Roman"/>
                <a:cs typeface="Times New Roman"/>
              </a:rPr>
              <a:t> </a:t>
            </a:r>
            <a:r>
              <a:rPr sz="2400" b="1" spc="-5" dirty="0">
                <a:solidFill>
                  <a:srgbClr val="FFFF00"/>
                </a:solidFill>
                <a:latin typeface="Times New Roman"/>
                <a:cs typeface="Times New Roman"/>
              </a:rPr>
              <a:t>surgery  </a:t>
            </a:r>
            <a:r>
              <a:rPr sz="2400" b="1" dirty="0">
                <a:solidFill>
                  <a:srgbClr val="FFFF00"/>
                </a:solidFill>
                <a:latin typeface="Times New Roman"/>
                <a:cs typeface="Times New Roman"/>
              </a:rPr>
              <a:t>Systemic health</a:t>
            </a:r>
            <a:r>
              <a:rPr sz="2400" b="1" spc="-50" dirty="0">
                <a:solidFill>
                  <a:srgbClr val="FFFF00"/>
                </a:solidFill>
                <a:latin typeface="Times New Roman"/>
                <a:cs typeface="Times New Roman"/>
              </a:rPr>
              <a:t> </a:t>
            </a:r>
            <a:r>
              <a:rPr sz="2400" b="1" dirty="0">
                <a:solidFill>
                  <a:srgbClr val="FFFF00"/>
                </a:solidFill>
                <a:latin typeface="Times New Roman"/>
                <a:cs typeface="Times New Roman"/>
              </a:rPr>
              <a:t>considerations</a:t>
            </a:r>
            <a:endParaRPr sz="2400">
              <a:latin typeface="Times New Roman"/>
              <a:cs typeface="Times New Roman"/>
            </a:endParaRPr>
          </a:p>
          <a:p>
            <a:pPr marL="169545" indent="-80645">
              <a:lnSpc>
                <a:spcPct val="100000"/>
              </a:lnSpc>
              <a:spcBef>
                <a:spcPts val="209"/>
              </a:spcBef>
              <a:buSzPct val="94444"/>
              <a:buFont typeface="Arial"/>
              <a:buChar char="•"/>
              <a:tabLst>
                <a:tab pos="170180" algn="l"/>
              </a:tabLst>
            </a:pPr>
            <a:r>
              <a:rPr sz="1800" dirty="0">
                <a:solidFill>
                  <a:srgbClr val="0000CC"/>
                </a:solidFill>
                <a:latin typeface="Times New Roman"/>
                <a:cs typeface="Times New Roman"/>
              </a:rPr>
              <a:t>Acts as foci of</a:t>
            </a:r>
            <a:r>
              <a:rPr sz="1800" spc="-45" dirty="0">
                <a:solidFill>
                  <a:srgbClr val="0000CC"/>
                </a:solidFill>
                <a:latin typeface="Times New Roman"/>
                <a:cs typeface="Times New Roman"/>
              </a:rPr>
              <a:t> </a:t>
            </a:r>
            <a:r>
              <a:rPr sz="1800" dirty="0">
                <a:solidFill>
                  <a:srgbClr val="0000CC"/>
                </a:solidFill>
                <a:latin typeface="Times New Roman"/>
                <a:cs typeface="Times New Roman"/>
              </a:rPr>
              <a:t>infection</a:t>
            </a:r>
            <a:endParaRPr sz="1800">
              <a:latin typeface="Times New Roman"/>
              <a:cs typeface="Times New Roman"/>
            </a:endParaRPr>
          </a:p>
          <a:p>
            <a:pPr marL="169545" indent="-80645">
              <a:lnSpc>
                <a:spcPct val="100000"/>
              </a:lnSpc>
              <a:buSzPct val="94444"/>
              <a:buFont typeface="Arial"/>
              <a:buChar char="•"/>
              <a:tabLst>
                <a:tab pos="170180" algn="l"/>
              </a:tabLst>
            </a:pPr>
            <a:r>
              <a:rPr sz="1800" dirty="0">
                <a:solidFill>
                  <a:srgbClr val="0000CC"/>
                </a:solidFill>
                <a:latin typeface="Times New Roman"/>
                <a:cs typeface="Times New Roman"/>
              </a:rPr>
              <a:t>Cardiac patients with heart valve disease or valve</a:t>
            </a:r>
            <a:r>
              <a:rPr sz="1800" spc="-105" dirty="0">
                <a:solidFill>
                  <a:srgbClr val="0000CC"/>
                </a:solidFill>
                <a:latin typeface="Times New Roman"/>
                <a:cs typeface="Times New Roman"/>
              </a:rPr>
              <a:t> </a:t>
            </a:r>
            <a:r>
              <a:rPr sz="1800" dirty="0">
                <a:solidFill>
                  <a:srgbClr val="0000CC"/>
                </a:solidFill>
                <a:latin typeface="Times New Roman"/>
                <a:cs typeface="Times New Roman"/>
              </a:rPr>
              <a:t>replacement</a:t>
            </a:r>
            <a:endParaRPr sz="1800">
              <a:latin typeface="Times New Roman"/>
              <a:cs typeface="Times New Roman"/>
            </a:endParaRPr>
          </a:p>
          <a:p>
            <a:pPr marL="169545" indent="-80645">
              <a:lnSpc>
                <a:spcPct val="100000"/>
              </a:lnSpc>
              <a:buSzPct val="94444"/>
              <a:buFont typeface="Arial"/>
              <a:buChar char="•"/>
              <a:tabLst>
                <a:tab pos="170180" algn="l"/>
              </a:tabLst>
            </a:pPr>
            <a:r>
              <a:rPr sz="1800" spc="-10" dirty="0">
                <a:solidFill>
                  <a:srgbClr val="0000CC"/>
                </a:solidFill>
                <a:latin typeface="Times New Roman"/>
                <a:cs typeface="Times New Roman"/>
              </a:rPr>
              <a:t>Organ </a:t>
            </a:r>
            <a:r>
              <a:rPr sz="1800" dirty="0">
                <a:solidFill>
                  <a:srgbClr val="0000CC"/>
                </a:solidFill>
                <a:latin typeface="Times New Roman"/>
                <a:cs typeface="Times New Roman"/>
              </a:rPr>
              <a:t>transplant</a:t>
            </a:r>
            <a:r>
              <a:rPr sz="1800" spc="-10" dirty="0">
                <a:solidFill>
                  <a:srgbClr val="0000CC"/>
                </a:solidFill>
                <a:latin typeface="Times New Roman"/>
                <a:cs typeface="Times New Roman"/>
              </a:rPr>
              <a:t> </a:t>
            </a:r>
            <a:r>
              <a:rPr sz="1800" dirty="0">
                <a:solidFill>
                  <a:srgbClr val="0000CC"/>
                </a:solidFill>
                <a:latin typeface="Times New Roman"/>
                <a:cs typeface="Times New Roman"/>
              </a:rPr>
              <a:t>candidates</a:t>
            </a:r>
            <a:endParaRPr sz="1800">
              <a:latin typeface="Times New Roman"/>
              <a:cs typeface="Times New Roman"/>
            </a:endParaRPr>
          </a:p>
          <a:p>
            <a:pPr marL="12700">
              <a:lnSpc>
                <a:spcPct val="100000"/>
              </a:lnSpc>
              <a:spcBef>
                <a:spcPts val="1295"/>
              </a:spcBef>
            </a:pPr>
            <a:r>
              <a:rPr sz="2400" b="1" spc="-5" dirty="0">
                <a:solidFill>
                  <a:srgbClr val="FFFF00"/>
                </a:solidFill>
                <a:latin typeface="Times New Roman"/>
                <a:cs typeface="Times New Roman"/>
              </a:rPr>
              <a:t>Autotransplantation</a:t>
            </a:r>
            <a:endParaRPr sz="2400">
              <a:latin typeface="Times New Roman"/>
              <a:cs typeface="Times New Roman"/>
            </a:endParaRPr>
          </a:p>
          <a:p>
            <a:pPr>
              <a:lnSpc>
                <a:spcPct val="100000"/>
              </a:lnSpc>
              <a:spcBef>
                <a:spcPts val="5"/>
              </a:spcBef>
            </a:pPr>
            <a:endParaRPr sz="2500">
              <a:latin typeface="Times New Roman"/>
              <a:cs typeface="Times New Roman"/>
            </a:endParaRPr>
          </a:p>
          <a:p>
            <a:pPr marL="12700">
              <a:lnSpc>
                <a:spcPct val="100000"/>
              </a:lnSpc>
            </a:pPr>
            <a:r>
              <a:rPr sz="2400" b="1" spc="-15" dirty="0">
                <a:solidFill>
                  <a:srgbClr val="FFFF00"/>
                </a:solidFill>
                <a:latin typeface="Times New Roman"/>
                <a:cs typeface="Times New Roman"/>
              </a:rPr>
              <a:t>Trauma(Recurrent </a:t>
            </a:r>
            <a:r>
              <a:rPr sz="2400" b="1" spc="-5" dirty="0">
                <a:solidFill>
                  <a:srgbClr val="FFFF00"/>
                </a:solidFill>
                <a:latin typeface="Times New Roman"/>
                <a:cs typeface="Times New Roman"/>
              </a:rPr>
              <a:t>cheek</a:t>
            </a:r>
            <a:r>
              <a:rPr sz="2400" b="1" spc="-10" dirty="0">
                <a:solidFill>
                  <a:srgbClr val="FFFF00"/>
                </a:solidFill>
                <a:latin typeface="Times New Roman"/>
                <a:cs typeface="Times New Roman"/>
              </a:rPr>
              <a:t> </a:t>
            </a:r>
            <a:r>
              <a:rPr sz="2400" b="1" dirty="0">
                <a:solidFill>
                  <a:srgbClr val="FFFF00"/>
                </a:solidFill>
                <a:latin typeface="Times New Roman"/>
                <a:cs typeface="Times New Roman"/>
              </a:rPr>
              <a:t>bite)</a:t>
            </a:r>
            <a:endParaRPr sz="2400">
              <a:latin typeface="Times New Roman"/>
              <a:cs typeface="Times New Roman"/>
            </a:endParaRPr>
          </a:p>
          <a:p>
            <a:pPr marL="88900">
              <a:lnSpc>
                <a:spcPct val="100000"/>
              </a:lnSpc>
              <a:spcBef>
                <a:spcPts val="2180"/>
              </a:spcBef>
            </a:pPr>
            <a:r>
              <a:rPr sz="2000" dirty="0">
                <a:solidFill>
                  <a:srgbClr val="0000CC"/>
                </a:solidFill>
                <a:latin typeface="Times New Roman"/>
                <a:cs typeface="Times New Roman"/>
              </a:rPr>
              <a:t>Predisposes to </a:t>
            </a:r>
            <a:r>
              <a:rPr sz="2000" spc="-5" dirty="0">
                <a:solidFill>
                  <a:srgbClr val="0000CC"/>
                </a:solidFill>
                <a:latin typeface="Times New Roman"/>
                <a:cs typeface="Times New Roman"/>
              </a:rPr>
              <a:t>premalignant </a:t>
            </a:r>
            <a:r>
              <a:rPr sz="2000" dirty="0">
                <a:solidFill>
                  <a:srgbClr val="0000CC"/>
                </a:solidFill>
                <a:latin typeface="Times New Roman"/>
                <a:cs typeface="Times New Roman"/>
              </a:rPr>
              <a:t>and </a:t>
            </a:r>
            <a:r>
              <a:rPr sz="2000" spc="-5" dirty="0">
                <a:solidFill>
                  <a:srgbClr val="0000CC"/>
                </a:solidFill>
                <a:latin typeface="Times New Roman"/>
                <a:cs typeface="Times New Roman"/>
              </a:rPr>
              <a:t>malignant </a:t>
            </a:r>
            <a:r>
              <a:rPr sz="2000" dirty="0">
                <a:solidFill>
                  <a:srgbClr val="0000CC"/>
                </a:solidFill>
                <a:latin typeface="Times New Roman"/>
                <a:cs typeface="Times New Roman"/>
              </a:rPr>
              <a:t>diseases of oral</a:t>
            </a:r>
            <a:r>
              <a:rPr sz="2000" spc="-155" dirty="0">
                <a:solidFill>
                  <a:srgbClr val="0000CC"/>
                </a:solidFill>
                <a:latin typeface="Times New Roman"/>
                <a:cs typeface="Times New Roman"/>
              </a:rPr>
              <a:t> </a:t>
            </a:r>
            <a:r>
              <a:rPr sz="2000" spc="-5" dirty="0">
                <a:solidFill>
                  <a:srgbClr val="0000CC"/>
                </a:solidFill>
                <a:latin typeface="Times New Roman"/>
                <a:cs typeface="Times New Roman"/>
              </a:rPr>
              <a:t>mucosa</a:t>
            </a:r>
            <a:endParaRPr sz="2000">
              <a:latin typeface="Times New Roman"/>
              <a:cs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000" y="761987"/>
            <a:ext cx="8382000" cy="573951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916939" y="4063"/>
            <a:ext cx="7212965"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00"/>
                </a:solidFill>
                <a:latin typeface="Times New Roman"/>
                <a:cs typeface="Times New Roman"/>
              </a:rPr>
              <a:t>PROPHYLACTIC </a:t>
            </a:r>
            <a:r>
              <a:rPr sz="4000" b="1" spc="-80" dirty="0">
                <a:solidFill>
                  <a:srgbClr val="FFFF00"/>
                </a:solidFill>
                <a:latin typeface="Times New Roman"/>
                <a:cs typeface="Times New Roman"/>
              </a:rPr>
              <a:t>REMOVAL</a:t>
            </a:r>
            <a:r>
              <a:rPr sz="4000" b="1" spc="-215" dirty="0">
                <a:solidFill>
                  <a:srgbClr val="FFFF00"/>
                </a:solidFill>
                <a:latin typeface="Times New Roman"/>
                <a:cs typeface="Times New Roman"/>
              </a:rPr>
              <a:t> </a:t>
            </a:r>
            <a:r>
              <a:rPr sz="4000" b="1" spc="-5" dirty="0">
                <a:solidFill>
                  <a:srgbClr val="FFFF00"/>
                </a:solidFill>
                <a:latin typeface="Times New Roman"/>
                <a:cs typeface="Times New Roman"/>
              </a:rPr>
              <a:t>?</a:t>
            </a:r>
            <a:endParaRPr sz="4000">
              <a:latin typeface="Times New Roman"/>
              <a:cs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0027" y="298577"/>
            <a:ext cx="6588633" cy="3202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39507" y="725297"/>
            <a:ext cx="1752612" cy="2485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019555" y="88392"/>
            <a:ext cx="6984492" cy="53797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019555" y="515112"/>
            <a:ext cx="2186940" cy="5379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33400" y="1295400"/>
            <a:ext cx="8001000" cy="52578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28676"/>
            <a:ext cx="8129270" cy="5513705"/>
          </a:xfrm>
          <a:prstGeom prst="rect">
            <a:avLst/>
          </a:prstGeom>
        </p:spPr>
        <p:txBody>
          <a:bodyPr vert="horz" wrap="square" lIns="0" tIns="12700" rIns="0" bIns="0" rtlCol="0">
            <a:spAutoFit/>
          </a:bodyPr>
          <a:lstStyle/>
          <a:p>
            <a:pPr marL="287020" indent="-274320">
              <a:lnSpc>
                <a:spcPct val="100000"/>
              </a:lnSpc>
              <a:spcBef>
                <a:spcPts val="100"/>
              </a:spcBef>
              <a:buClr>
                <a:srgbClr val="F3A346"/>
              </a:buClr>
              <a:buSzPct val="85000"/>
              <a:buFont typeface="Arial"/>
              <a:buChar char=""/>
              <a:tabLst>
                <a:tab pos="286385" algn="l"/>
                <a:tab pos="287020" algn="l"/>
              </a:tabLst>
            </a:pPr>
            <a:r>
              <a:rPr sz="2000" b="1" dirty="0">
                <a:solidFill>
                  <a:srgbClr val="FFFF00"/>
                </a:solidFill>
                <a:latin typeface="Times New Roman"/>
                <a:cs typeface="Times New Roman"/>
              </a:rPr>
              <a:t>Glosser &amp; Campbell </a:t>
            </a:r>
            <a:r>
              <a:rPr sz="2000" dirty="0">
                <a:solidFill>
                  <a:srgbClr val="0000CC"/>
                </a:solidFill>
                <a:latin typeface="Times New Roman"/>
                <a:cs typeface="Times New Roman"/>
              </a:rPr>
              <a:t>- histologic </a:t>
            </a:r>
            <a:r>
              <a:rPr sz="2000" spc="-5" dirty="0">
                <a:solidFill>
                  <a:srgbClr val="0000CC"/>
                </a:solidFill>
                <a:latin typeface="Times New Roman"/>
                <a:cs typeface="Times New Roman"/>
              </a:rPr>
              <a:t>abnormalities </a:t>
            </a:r>
            <a:r>
              <a:rPr sz="2000" dirty="0">
                <a:solidFill>
                  <a:srgbClr val="0000CC"/>
                </a:solidFill>
                <a:latin typeface="Times New Roman"/>
                <a:cs typeface="Times New Roman"/>
              </a:rPr>
              <a:t>in soft </a:t>
            </a:r>
            <a:r>
              <a:rPr sz="2000" spc="-5" dirty="0">
                <a:solidFill>
                  <a:srgbClr val="0000CC"/>
                </a:solidFill>
                <a:latin typeface="Times New Roman"/>
                <a:cs typeface="Times New Roman"/>
              </a:rPr>
              <a:t>tissue</a:t>
            </a:r>
            <a:r>
              <a:rPr sz="2000" spc="-245" dirty="0">
                <a:solidFill>
                  <a:srgbClr val="0000CC"/>
                </a:solidFill>
                <a:latin typeface="Times New Roman"/>
                <a:cs typeface="Times New Roman"/>
              </a:rPr>
              <a:t> </a:t>
            </a:r>
            <a:r>
              <a:rPr sz="2000" dirty="0">
                <a:solidFill>
                  <a:srgbClr val="0000CC"/>
                </a:solidFill>
                <a:latin typeface="Times New Roman"/>
                <a:cs typeface="Times New Roman"/>
              </a:rPr>
              <a:t>surrounding</a:t>
            </a:r>
            <a:endParaRPr sz="2000">
              <a:latin typeface="Times New Roman"/>
              <a:cs typeface="Times New Roman"/>
            </a:endParaRPr>
          </a:p>
          <a:p>
            <a:pPr marL="286385">
              <a:lnSpc>
                <a:spcPct val="100000"/>
              </a:lnSpc>
              <a:spcBef>
                <a:spcPts val="5"/>
              </a:spcBef>
            </a:pP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teeth in the </a:t>
            </a:r>
            <a:r>
              <a:rPr sz="2000" dirty="0">
                <a:solidFill>
                  <a:srgbClr val="0000CC"/>
                </a:solidFill>
                <a:latin typeface="Times New Roman"/>
                <a:cs typeface="Times New Roman"/>
              </a:rPr>
              <a:t>absence of radiographic signs of</a:t>
            </a:r>
            <a:r>
              <a:rPr sz="2000" spc="-125" dirty="0">
                <a:solidFill>
                  <a:srgbClr val="0000CC"/>
                </a:solidFill>
                <a:latin typeface="Times New Roman"/>
                <a:cs typeface="Times New Roman"/>
              </a:rPr>
              <a:t> </a:t>
            </a:r>
            <a:r>
              <a:rPr sz="2000" spc="-15" dirty="0">
                <a:solidFill>
                  <a:srgbClr val="0000CC"/>
                </a:solidFill>
                <a:latin typeface="Times New Roman"/>
                <a:cs typeface="Times New Roman"/>
              </a:rPr>
              <a:t>pathology.</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marR="43180" indent="-274320">
              <a:lnSpc>
                <a:spcPct val="100000"/>
              </a:lnSpc>
              <a:buClr>
                <a:srgbClr val="F3A346"/>
              </a:buClr>
              <a:buSzPct val="85000"/>
              <a:buFont typeface="Arial"/>
              <a:buChar char=""/>
              <a:tabLst>
                <a:tab pos="286385" algn="l"/>
                <a:tab pos="287020" algn="l"/>
                <a:tab pos="1428115" algn="l"/>
              </a:tabLst>
            </a:pPr>
            <a:r>
              <a:rPr sz="2000" b="1" spc="-15" dirty="0">
                <a:solidFill>
                  <a:srgbClr val="FFFF00"/>
                </a:solidFill>
                <a:latin typeface="Times New Roman"/>
                <a:cs typeface="Times New Roman"/>
              </a:rPr>
              <a:t>Wagner </a:t>
            </a:r>
            <a:r>
              <a:rPr sz="2000" b="1" dirty="0">
                <a:solidFill>
                  <a:srgbClr val="FFFF00"/>
                </a:solidFill>
                <a:latin typeface="Times New Roman"/>
                <a:cs typeface="Times New Roman"/>
              </a:rPr>
              <a:t>and colleagues </a:t>
            </a:r>
            <a:r>
              <a:rPr sz="2000" dirty="0">
                <a:solidFill>
                  <a:srgbClr val="0000CC"/>
                </a:solidFill>
                <a:latin typeface="Times New Roman"/>
                <a:cs typeface="Times New Roman"/>
              </a:rPr>
              <a:t>extraction of third </a:t>
            </a:r>
            <a:r>
              <a:rPr sz="2000" spc="-5" dirty="0">
                <a:solidFill>
                  <a:srgbClr val="0000CC"/>
                </a:solidFill>
                <a:latin typeface="Times New Roman"/>
                <a:cs typeface="Times New Roman"/>
              </a:rPr>
              <a:t>molars </a:t>
            </a:r>
            <a:r>
              <a:rPr sz="2000" dirty="0">
                <a:solidFill>
                  <a:srgbClr val="0000CC"/>
                </a:solidFill>
                <a:latin typeface="Times New Roman"/>
                <a:cs typeface="Times New Roman"/>
              </a:rPr>
              <a:t>in young adulthood  would	</a:t>
            </a:r>
            <a:r>
              <a:rPr sz="2000" spc="-5" dirty="0">
                <a:solidFill>
                  <a:srgbClr val="0000CC"/>
                </a:solidFill>
                <a:latin typeface="Times New Roman"/>
                <a:cs typeface="Times New Roman"/>
              </a:rPr>
              <a:t>the </a:t>
            </a:r>
            <a:r>
              <a:rPr sz="2000" dirty="0">
                <a:solidFill>
                  <a:srgbClr val="0000CC"/>
                </a:solidFill>
                <a:latin typeface="Times New Roman"/>
                <a:cs typeface="Times New Roman"/>
              </a:rPr>
              <a:t>incidence of </a:t>
            </a: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angle fractures &amp; pathologic</a:t>
            </a:r>
            <a:r>
              <a:rPr sz="2000" spc="-145" dirty="0">
                <a:solidFill>
                  <a:srgbClr val="0000CC"/>
                </a:solidFill>
                <a:latin typeface="Times New Roman"/>
                <a:cs typeface="Times New Roman"/>
              </a:rPr>
              <a:t> </a:t>
            </a:r>
            <a:r>
              <a:rPr sz="2000" dirty="0">
                <a:solidFill>
                  <a:srgbClr val="0000CC"/>
                </a:solidFill>
                <a:latin typeface="Times New Roman"/>
                <a:cs typeface="Times New Roman"/>
              </a:rPr>
              <a:t>fracture  in older</a:t>
            </a:r>
            <a:r>
              <a:rPr sz="2000" spc="-55" dirty="0">
                <a:solidFill>
                  <a:srgbClr val="0000CC"/>
                </a:solidFill>
                <a:latin typeface="Times New Roman"/>
                <a:cs typeface="Times New Roman"/>
              </a:rPr>
              <a:t> </a:t>
            </a:r>
            <a:r>
              <a:rPr sz="2000" dirty="0">
                <a:solidFill>
                  <a:srgbClr val="0000CC"/>
                </a:solidFill>
                <a:latin typeface="Times New Roman"/>
                <a:cs typeface="Times New Roman"/>
              </a:rPr>
              <a:t>age.</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60705" indent="-274320">
              <a:lnSpc>
                <a:spcPct val="100000"/>
              </a:lnSpc>
              <a:spcBef>
                <a:spcPts val="5"/>
              </a:spcBef>
              <a:buClr>
                <a:srgbClr val="F3A346"/>
              </a:buClr>
              <a:buSzPct val="85000"/>
              <a:buFont typeface="Arial"/>
              <a:buChar char=""/>
              <a:tabLst>
                <a:tab pos="286385" algn="l"/>
                <a:tab pos="287020" algn="l"/>
              </a:tabLst>
            </a:pPr>
            <a:r>
              <a:rPr sz="2000" b="1" dirty="0">
                <a:solidFill>
                  <a:srgbClr val="FFFF00"/>
                </a:solidFill>
                <a:latin typeface="Times New Roman"/>
                <a:cs typeface="Times New Roman"/>
              </a:rPr>
              <a:t>Rakprasitikul </a:t>
            </a:r>
            <a:r>
              <a:rPr sz="2000" dirty="0">
                <a:solidFill>
                  <a:srgbClr val="0000CC"/>
                </a:solidFill>
                <a:latin typeface="Times New Roman"/>
                <a:cs typeface="Times New Roman"/>
              </a:rPr>
              <a:t>- the incidence of </a:t>
            </a:r>
            <a:r>
              <a:rPr sz="2000" spc="-5" dirty="0">
                <a:solidFill>
                  <a:srgbClr val="0000CC"/>
                </a:solidFill>
                <a:latin typeface="Times New Roman"/>
                <a:cs typeface="Times New Roman"/>
              </a:rPr>
              <a:t>ameloblastoma </a:t>
            </a:r>
            <a:r>
              <a:rPr sz="2000" dirty="0">
                <a:solidFill>
                  <a:srgbClr val="0000CC"/>
                </a:solidFill>
                <a:latin typeface="Times New Roman"/>
                <a:cs typeface="Times New Roman"/>
              </a:rPr>
              <a:t>in association with</a:t>
            </a:r>
            <a:r>
              <a:rPr sz="2000" spc="-190" dirty="0">
                <a:solidFill>
                  <a:srgbClr val="0000CC"/>
                </a:solidFill>
                <a:latin typeface="Times New Roman"/>
                <a:cs typeface="Times New Roman"/>
              </a:rPr>
              <a:t>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a:t>
            </a:r>
            <a:r>
              <a:rPr sz="2000" spc="-50" dirty="0">
                <a:solidFill>
                  <a:srgbClr val="0000CC"/>
                </a:solidFill>
                <a:latin typeface="Times New Roman"/>
                <a:cs typeface="Times New Roman"/>
              </a:rPr>
              <a:t> </a:t>
            </a:r>
            <a:r>
              <a:rPr sz="2000" dirty="0">
                <a:solidFill>
                  <a:srgbClr val="0000CC"/>
                </a:solidFill>
                <a:latin typeface="Times New Roman"/>
                <a:cs typeface="Times New Roman"/>
              </a:rPr>
              <a:t>&lt;1%</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174625" indent="-274320">
              <a:lnSpc>
                <a:spcPct val="100000"/>
              </a:lnSpc>
              <a:buClr>
                <a:srgbClr val="F3A346"/>
              </a:buClr>
              <a:buSzPct val="85000"/>
              <a:buFont typeface="Arial"/>
              <a:buChar char=""/>
              <a:tabLst>
                <a:tab pos="286385" algn="l"/>
                <a:tab pos="287020" algn="l"/>
              </a:tabLst>
            </a:pPr>
            <a:r>
              <a:rPr sz="2000" b="1" dirty="0">
                <a:solidFill>
                  <a:srgbClr val="FFFF00"/>
                </a:solidFill>
                <a:latin typeface="Times New Roman"/>
                <a:cs typeface="Times New Roman"/>
              </a:rPr>
              <a:t>Rionchardson and Dods </a:t>
            </a:r>
            <a:r>
              <a:rPr sz="2000" dirty="0">
                <a:solidFill>
                  <a:srgbClr val="0000CC"/>
                </a:solidFill>
                <a:latin typeface="Times New Roman"/>
                <a:cs typeface="Times New Roman"/>
              </a:rPr>
              <a:t>concluded that </a:t>
            </a:r>
            <a:r>
              <a:rPr sz="2000" spc="-5" dirty="0">
                <a:solidFill>
                  <a:srgbClr val="0000CC"/>
                </a:solidFill>
                <a:latin typeface="Times New Roman"/>
                <a:cs typeface="Times New Roman"/>
              </a:rPr>
              <a:t>most commonly </a:t>
            </a:r>
            <a:r>
              <a:rPr sz="2000" dirty="0">
                <a:solidFill>
                  <a:srgbClr val="0000CC"/>
                </a:solidFill>
                <a:latin typeface="Times New Roman"/>
                <a:cs typeface="Times New Roman"/>
              </a:rPr>
              <a:t>the second</a:t>
            </a:r>
            <a:r>
              <a:rPr sz="2000" spc="-135" dirty="0">
                <a:solidFill>
                  <a:srgbClr val="0000CC"/>
                </a:solidFill>
                <a:latin typeface="Times New Roman"/>
                <a:cs typeface="Times New Roman"/>
              </a:rPr>
              <a:t> </a:t>
            </a:r>
            <a:r>
              <a:rPr sz="2000" spc="-5" dirty="0">
                <a:solidFill>
                  <a:srgbClr val="0000CC"/>
                </a:solidFill>
                <a:latin typeface="Times New Roman"/>
                <a:cs typeface="Times New Roman"/>
              </a:rPr>
              <a:t>molar  attachment levels </a:t>
            </a:r>
            <a:r>
              <a:rPr sz="2000" dirty="0">
                <a:solidFill>
                  <a:srgbClr val="0000CC"/>
                </a:solidFill>
                <a:latin typeface="Times New Roman"/>
                <a:cs typeface="Times New Roman"/>
              </a:rPr>
              <a:t>or periodontal depths </a:t>
            </a:r>
            <a:r>
              <a:rPr sz="2000" spc="-5" dirty="0">
                <a:solidFill>
                  <a:srgbClr val="0000CC"/>
                </a:solidFill>
                <a:latin typeface="Times New Roman"/>
                <a:cs typeface="Times New Roman"/>
              </a:rPr>
              <a:t>either remain </a:t>
            </a:r>
            <a:r>
              <a:rPr sz="2000" dirty="0">
                <a:solidFill>
                  <a:srgbClr val="0000CC"/>
                </a:solidFill>
                <a:latin typeface="Times New Roman"/>
                <a:cs typeface="Times New Roman"/>
              </a:rPr>
              <a:t>unchanged or  improved after third </a:t>
            </a:r>
            <a:r>
              <a:rPr sz="2000" spc="-5" dirty="0">
                <a:solidFill>
                  <a:srgbClr val="0000CC"/>
                </a:solidFill>
                <a:latin typeface="Times New Roman"/>
                <a:cs typeface="Times New Roman"/>
              </a:rPr>
              <a:t>molar</a:t>
            </a:r>
            <a:r>
              <a:rPr sz="2000" spc="-95" dirty="0">
                <a:solidFill>
                  <a:srgbClr val="0000CC"/>
                </a:solidFill>
                <a:latin typeface="Times New Roman"/>
                <a:cs typeface="Times New Roman"/>
              </a:rPr>
              <a:t> </a:t>
            </a:r>
            <a:r>
              <a:rPr sz="2000" dirty="0">
                <a:solidFill>
                  <a:srgbClr val="0000CC"/>
                </a:solidFill>
                <a:latin typeface="Times New Roman"/>
                <a:cs typeface="Times New Roman"/>
              </a:rPr>
              <a:t>extraction.</a:t>
            </a:r>
            <a:endParaRPr sz="2000">
              <a:latin typeface="Times New Roman"/>
              <a:cs typeface="Times New Roman"/>
            </a:endParaRPr>
          </a:p>
          <a:p>
            <a:pPr>
              <a:lnSpc>
                <a:spcPct val="100000"/>
              </a:lnSpc>
              <a:spcBef>
                <a:spcPts val="40"/>
              </a:spcBef>
              <a:buClr>
                <a:srgbClr val="F3A346"/>
              </a:buClr>
              <a:buFont typeface="Arial"/>
              <a:buChar char=""/>
            </a:pPr>
            <a:endParaRPr sz="3100">
              <a:latin typeface="Times New Roman"/>
              <a:cs typeface="Times New Roman"/>
            </a:endParaRPr>
          </a:p>
          <a:p>
            <a:pPr marL="287020" marR="5080" indent="-274320">
              <a:lnSpc>
                <a:spcPct val="100000"/>
              </a:lnSpc>
              <a:buClr>
                <a:srgbClr val="F3A346"/>
              </a:buClr>
              <a:buSzPct val="85000"/>
              <a:buFont typeface="Arial"/>
              <a:buChar char=""/>
              <a:tabLst>
                <a:tab pos="286385" algn="l"/>
                <a:tab pos="287020" algn="l"/>
              </a:tabLst>
            </a:pPr>
            <a:r>
              <a:rPr sz="2000" b="1" dirty="0">
                <a:solidFill>
                  <a:srgbClr val="FFFF00"/>
                </a:solidFill>
                <a:latin typeface="Times New Roman"/>
                <a:cs typeface="Times New Roman"/>
              </a:rPr>
              <a:t>Zachrisson</a:t>
            </a:r>
            <a:r>
              <a:rPr sz="2000" dirty="0">
                <a:solidFill>
                  <a:srgbClr val="0000CC"/>
                </a:solidFill>
                <a:latin typeface="Times New Roman"/>
                <a:cs typeface="Times New Roman"/>
              </a:rPr>
              <a:t>- a developing </a:t>
            </a: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with </a:t>
            </a:r>
            <a:r>
              <a:rPr sz="2000" spc="-5" dirty="0">
                <a:solidFill>
                  <a:srgbClr val="0000CC"/>
                </a:solidFill>
                <a:latin typeface="Times New Roman"/>
                <a:cs typeface="Times New Roman"/>
              </a:rPr>
              <a:t>insufficient </a:t>
            </a:r>
            <a:r>
              <a:rPr sz="2000" dirty="0">
                <a:solidFill>
                  <a:srgbClr val="0000CC"/>
                </a:solidFill>
                <a:latin typeface="Times New Roman"/>
                <a:cs typeface="Times New Roman"/>
              </a:rPr>
              <a:t>space</a:t>
            </a:r>
            <a:r>
              <a:rPr sz="2000" spc="-175" dirty="0">
                <a:solidFill>
                  <a:srgbClr val="0000CC"/>
                </a:solidFill>
                <a:latin typeface="Times New Roman"/>
                <a:cs typeface="Times New Roman"/>
              </a:rPr>
              <a:t> </a:t>
            </a:r>
            <a:r>
              <a:rPr sz="2000" dirty="0">
                <a:solidFill>
                  <a:srgbClr val="0000CC"/>
                </a:solidFill>
                <a:latin typeface="Times New Roman"/>
                <a:cs typeface="Times New Roman"/>
              </a:rPr>
              <a:t>can  be </a:t>
            </a:r>
            <a:r>
              <a:rPr sz="2000" spc="5" dirty="0">
                <a:solidFill>
                  <a:srgbClr val="0000CC"/>
                </a:solidFill>
                <a:latin typeface="Times New Roman"/>
                <a:cs typeface="Times New Roman"/>
              </a:rPr>
              <a:t>one </a:t>
            </a:r>
            <a:r>
              <a:rPr sz="2000" dirty="0">
                <a:solidFill>
                  <a:srgbClr val="0000CC"/>
                </a:solidFill>
                <a:latin typeface="Times New Roman"/>
                <a:cs typeface="Times New Roman"/>
              </a:rPr>
              <a:t>cause of </a:t>
            </a:r>
            <a:r>
              <a:rPr sz="2000" spc="-5" dirty="0">
                <a:solidFill>
                  <a:srgbClr val="0000CC"/>
                </a:solidFill>
                <a:latin typeface="Times New Roman"/>
                <a:cs typeface="Times New Roman"/>
              </a:rPr>
              <a:t>late mandibular</a:t>
            </a:r>
            <a:r>
              <a:rPr sz="2000" spc="-100" dirty="0">
                <a:solidFill>
                  <a:srgbClr val="0000CC"/>
                </a:solidFill>
                <a:latin typeface="Times New Roman"/>
                <a:cs typeface="Times New Roman"/>
              </a:rPr>
              <a:t> </a:t>
            </a:r>
            <a:r>
              <a:rPr sz="2000" dirty="0">
                <a:solidFill>
                  <a:srgbClr val="0000CC"/>
                </a:solidFill>
                <a:latin typeface="Times New Roman"/>
                <a:cs typeface="Times New Roman"/>
              </a:rPr>
              <a:t>crowding.</a:t>
            </a:r>
            <a:endParaRPr sz="2000">
              <a:latin typeface="Times New Roman"/>
              <a:cs typeface="Times New Roman"/>
            </a:endParaRPr>
          </a:p>
        </p:txBody>
      </p:sp>
      <p:sp>
        <p:nvSpPr>
          <p:cNvPr id="3" name="object 3"/>
          <p:cNvSpPr/>
          <p:nvPr/>
        </p:nvSpPr>
        <p:spPr>
          <a:xfrm>
            <a:off x="1524000" y="1676400"/>
            <a:ext cx="381000" cy="304800"/>
          </a:xfrm>
          <a:custGeom>
            <a:avLst/>
            <a:gdLst/>
            <a:ahLst/>
            <a:cxnLst/>
            <a:rect l="l" t="t" r="r" b="b"/>
            <a:pathLst>
              <a:path w="381000" h="304800">
                <a:moveTo>
                  <a:pt x="381000" y="174878"/>
                </a:moveTo>
                <a:lnTo>
                  <a:pt x="0" y="174878"/>
                </a:lnTo>
                <a:lnTo>
                  <a:pt x="190500" y="304800"/>
                </a:lnTo>
                <a:lnTo>
                  <a:pt x="381000" y="174878"/>
                </a:lnTo>
                <a:close/>
              </a:path>
              <a:path w="381000" h="304800">
                <a:moveTo>
                  <a:pt x="285750" y="0"/>
                </a:moveTo>
                <a:lnTo>
                  <a:pt x="95250" y="0"/>
                </a:lnTo>
                <a:lnTo>
                  <a:pt x="95250" y="174878"/>
                </a:lnTo>
                <a:lnTo>
                  <a:pt x="285750" y="174878"/>
                </a:lnTo>
                <a:lnTo>
                  <a:pt x="285750" y="0"/>
                </a:lnTo>
                <a:close/>
              </a:path>
            </a:pathLst>
          </a:custGeom>
          <a:solidFill>
            <a:srgbClr val="A4B592"/>
          </a:solidFill>
        </p:spPr>
        <p:txBody>
          <a:bodyPr wrap="square" lIns="0" tIns="0" rIns="0" bIns="0" rtlCol="0"/>
          <a:lstStyle/>
          <a:p>
            <a:endParaRPr/>
          </a:p>
        </p:txBody>
      </p:sp>
      <p:sp>
        <p:nvSpPr>
          <p:cNvPr id="4" name="object 4"/>
          <p:cNvSpPr/>
          <p:nvPr/>
        </p:nvSpPr>
        <p:spPr>
          <a:xfrm>
            <a:off x="1524000" y="1676400"/>
            <a:ext cx="381000" cy="304800"/>
          </a:xfrm>
          <a:custGeom>
            <a:avLst/>
            <a:gdLst/>
            <a:ahLst/>
            <a:cxnLst/>
            <a:rect l="l" t="t" r="r" b="b"/>
            <a:pathLst>
              <a:path w="381000" h="304800">
                <a:moveTo>
                  <a:pt x="0" y="174878"/>
                </a:moveTo>
                <a:lnTo>
                  <a:pt x="95250" y="174878"/>
                </a:lnTo>
                <a:lnTo>
                  <a:pt x="95250" y="0"/>
                </a:lnTo>
                <a:lnTo>
                  <a:pt x="285750" y="0"/>
                </a:lnTo>
                <a:lnTo>
                  <a:pt x="285750" y="174878"/>
                </a:lnTo>
                <a:lnTo>
                  <a:pt x="381000" y="174878"/>
                </a:lnTo>
                <a:lnTo>
                  <a:pt x="190500" y="304800"/>
                </a:lnTo>
                <a:lnTo>
                  <a:pt x="0" y="174878"/>
                </a:lnTo>
                <a:close/>
              </a:path>
            </a:pathLst>
          </a:custGeom>
          <a:ln w="12700">
            <a:solidFill>
              <a:srgbClr val="FFFFFF"/>
            </a:solidFill>
          </a:ln>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340" y="862330"/>
            <a:ext cx="8248650" cy="5513705"/>
          </a:xfrm>
          <a:prstGeom prst="rect">
            <a:avLst/>
          </a:prstGeom>
        </p:spPr>
        <p:txBody>
          <a:bodyPr vert="horz" wrap="square" lIns="0" tIns="13335" rIns="0" bIns="0" rtlCol="0">
            <a:spAutoFit/>
          </a:bodyPr>
          <a:lstStyle/>
          <a:p>
            <a:pPr marL="287020" marR="5080" indent="-274320">
              <a:lnSpc>
                <a:spcPct val="100000"/>
              </a:lnSpc>
              <a:spcBef>
                <a:spcPts val="105"/>
              </a:spcBef>
              <a:buClr>
                <a:srgbClr val="00AFEF"/>
              </a:buClr>
              <a:buSzPct val="85000"/>
              <a:buFont typeface="Arial"/>
              <a:buChar char=""/>
              <a:tabLst>
                <a:tab pos="286385" algn="l"/>
                <a:tab pos="287020" algn="l"/>
              </a:tabLst>
            </a:pPr>
            <a:r>
              <a:rPr sz="2000" dirty="0">
                <a:solidFill>
                  <a:srgbClr val="0000CC"/>
                </a:solidFill>
                <a:latin typeface="Times New Roman"/>
                <a:cs typeface="Times New Roman"/>
              </a:rPr>
              <a:t>oral bacteria associated with periodontal disease –have risk in coronary</a:t>
            </a:r>
            <a:r>
              <a:rPr sz="2000" spc="-275" dirty="0">
                <a:solidFill>
                  <a:srgbClr val="0000CC"/>
                </a:solidFill>
                <a:latin typeface="Times New Roman"/>
                <a:cs typeface="Times New Roman"/>
              </a:rPr>
              <a:t> </a:t>
            </a:r>
            <a:r>
              <a:rPr sz="2000" dirty="0">
                <a:solidFill>
                  <a:srgbClr val="0000CC"/>
                </a:solidFill>
                <a:latin typeface="Times New Roman"/>
                <a:cs typeface="Times New Roman"/>
              </a:rPr>
              <a:t>artery  disease, stroke, renal vascular disease, diabetes, and obstetric</a:t>
            </a:r>
            <a:r>
              <a:rPr sz="2000" spc="-229" dirty="0">
                <a:solidFill>
                  <a:srgbClr val="0000CC"/>
                </a:solidFill>
                <a:latin typeface="Times New Roman"/>
                <a:cs typeface="Times New Roman"/>
              </a:rPr>
              <a:t> </a:t>
            </a:r>
            <a:r>
              <a:rPr sz="2000" spc="-5" dirty="0">
                <a:solidFill>
                  <a:srgbClr val="0000CC"/>
                </a:solidFill>
                <a:latin typeface="Times New Roman"/>
                <a:cs typeface="Times New Roman"/>
              </a:rPr>
              <a:t>complications</a:t>
            </a:r>
            <a:endParaRPr sz="2000">
              <a:latin typeface="Times New Roman"/>
              <a:cs typeface="Times New Roman"/>
            </a:endParaRPr>
          </a:p>
          <a:p>
            <a:pPr marL="286385" marR="758825" indent="549910">
              <a:lnSpc>
                <a:spcPct val="100000"/>
              </a:lnSpc>
              <a:spcBef>
                <a:spcPts val="600"/>
              </a:spcBef>
            </a:pPr>
            <a:r>
              <a:rPr sz="2000" dirty="0">
                <a:solidFill>
                  <a:srgbClr val="0000CC"/>
                </a:solidFill>
                <a:latin typeface="Times New Roman"/>
                <a:cs typeface="Times New Roman"/>
              </a:rPr>
              <a:t>patients with periodontal </a:t>
            </a:r>
            <a:r>
              <a:rPr sz="2000" spc="-5" dirty="0">
                <a:solidFill>
                  <a:srgbClr val="0000CC"/>
                </a:solidFill>
                <a:latin typeface="Times New Roman"/>
                <a:cs typeface="Times New Roman"/>
              </a:rPr>
              <a:t>attachment </a:t>
            </a:r>
            <a:r>
              <a:rPr sz="2000" dirty="0">
                <a:solidFill>
                  <a:srgbClr val="0000CC"/>
                </a:solidFill>
                <a:latin typeface="Times New Roman"/>
                <a:cs typeface="Times New Roman"/>
              </a:rPr>
              <a:t>loss have increased </a:t>
            </a:r>
            <a:r>
              <a:rPr sz="2000" spc="-5" dirty="0">
                <a:solidFill>
                  <a:srgbClr val="0000CC"/>
                </a:solidFill>
                <a:latin typeface="Times New Roman"/>
                <a:cs typeface="Times New Roman"/>
              </a:rPr>
              <a:t>levels</a:t>
            </a:r>
            <a:r>
              <a:rPr sz="2000" spc="-185" dirty="0">
                <a:solidFill>
                  <a:srgbClr val="0000CC"/>
                </a:solidFill>
                <a:latin typeface="Times New Roman"/>
                <a:cs typeface="Times New Roman"/>
              </a:rPr>
              <a:t> </a:t>
            </a:r>
            <a:r>
              <a:rPr sz="2000" dirty="0">
                <a:solidFill>
                  <a:srgbClr val="0000CC"/>
                </a:solidFill>
                <a:latin typeface="Times New Roman"/>
                <a:cs typeface="Times New Roman"/>
              </a:rPr>
              <a:t>of  </a:t>
            </a:r>
            <a:r>
              <a:rPr sz="2000" spc="-5" dirty="0">
                <a:solidFill>
                  <a:srgbClr val="0000CC"/>
                </a:solidFill>
                <a:latin typeface="Times New Roman"/>
                <a:cs typeface="Times New Roman"/>
              </a:rPr>
              <a:t>biochemical markers </a:t>
            </a:r>
            <a:r>
              <a:rPr sz="2000" dirty="0">
                <a:solidFill>
                  <a:srgbClr val="0000CC"/>
                </a:solidFill>
                <a:latin typeface="Times New Roman"/>
                <a:cs typeface="Times New Roman"/>
              </a:rPr>
              <a:t>of </a:t>
            </a:r>
            <a:r>
              <a:rPr sz="2000" spc="-5" dirty="0">
                <a:solidFill>
                  <a:srgbClr val="0000CC"/>
                </a:solidFill>
                <a:latin typeface="Times New Roman"/>
                <a:cs typeface="Times New Roman"/>
              </a:rPr>
              <a:t>inflammation </a:t>
            </a:r>
            <a:r>
              <a:rPr sz="2000" dirty="0">
                <a:solidFill>
                  <a:srgbClr val="0000CC"/>
                </a:solidFill>
                <a:latin typeface="Times New Roman"/>
                <a:cs typeface="Times New Roman"/>
              </a:rPr>
              <a:t>compared with</a:t>
            </a:r>
            <a:r>
              <a:rPr sz="2000" spc="-95" dirty="0">
                <a:solidFill>
                  <a:srgbClr val="0000CC"/>
                </a:solidFill>
                <a:latin typeface="Times New Roman"/>
                <a:cs typeface="Times New Roman"/>
              </a:rPr>
              <a:t> </a:t>
            </a:r>
            <a:r>
              <a:rPr sz="2000" dirty="0">
                <a:solidFill>
                  <a:srgbClr val="0000CC"/>
                </a:solidFill>
                <a:latin typeface="Times New Roman"/>
                <a:cs typeface="Times New Roman"/>
              </a:rPr>
              <a:t>controls.</a:t>
            </a:r>
            <a:endParaRPr sz="2000">
              <a:latin typeface="Times New Roman"/>
              <a:cs typeface="Times New Roman"/>
            </a:endParaRPr>
          </a:p>
          <a:p>
            <a:pPr marL="1916430">
              <a:lnSpc>
                <a:spcPct val="100000"/>
              </a:lnSpc>
              <a:spcBef>
                <a:spcPts val="600"/>
              </a:spcBef>
            </a:pPr>
            <a:r>
              <a:rPr sz="2000" b="1" dirty="0">
                <a:solidFill>
                  <a:srgbClr val="FFFF00"/>
                </a:solidFill>
                <a:latin typeface="Times New Roman"/>
                <a:cs typeface="Times New Roman"/>
              </a:rPr>
              <a:t>- AAOMS </a:t>
            </a:r>
            <a:r>
              <a:rPr sz="2000" b="1" spc="-5" dirty="0">
                <a:solidFill>
                  <a:srgbClr val="FFFF00"/>
                </a:solidFill>
                <a:latin typeface="Times New Roman"/>
                <a:cs typeface="Times New Roman"/>
              </a:rPr>
              <a:t>Third </a:t>
            </a:r>
            <a:r>
              <a:rPr sz="2000" b="1" dirty="0">
                <a:solidFill>
                  <a:srgbClr val="FFFF00"/>
                </a:solidFill>
                <a:latin typeface="Times New Roman"/>
                <a:cs typeface="Times New Roman"/>
              </a:rPr>
              <a:t>Molars Clinical</a:t>
            </a:r>
            <a:r>
              <a:rPr sz="2000" b="1" spc="-295" dirty="0">
                <a:solidFill>
                  <a:srgbClr val="FFFF00"/>
                </a:solidFill>
                <a:latin typeface="Times New Roman"/>
                <a:cs typeface="Times New Roman"/>
              </a:rPr>
              <a:t> </a:t>
            </a:r>
            <a:r>
              <a:rPr sz="2000" b="1" spc="-25" dirty="0">
                <a:solidFill>
                  <a:srgbClr val="FFFF00"/>
                </a:solidFill>
                <a:latin typeface="Times New Roman"/>
                <a:cs typeface="Times New Roman"/>
              </a:rPr>
              <a:t>Trials</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marR="421005" indent="-274320">
              <a:lnSpc>
                <a:spcPct val="100000"/>
              </a:lnSpc>
              <a:buClr>
                <a:srgbClr val="00AFEF"/>
              </a:buClr>
              <a:buSzPct val="85000"/>
              <a:buFont typeface="Arial"/>
              <a:buChar char=""/>
              <a:tabLst>
                <a:tab pos="286385" algn="l"/>
                <a:tab pos="287020" algn="l"/>
              </a:tabLst>
            </a:pPr>
            <a:r>
              <a:rPr sz="2000" b="1" dirty="0">
                <a:solidFill>
                  <a:srgbClr val="FFFF00"/>
                </a:solidFill>
                <a:latin typeface="Times New Roman"/>
                <a:cs typeface="Times New Roman"/>
              </a:rPr>
              <a:t>Offenbacher and colleagues </a:t>
            </a:r>
            <a:r>
              <a:rPr sz="2000" dirty="0">
                <a:solidFill>
                  <a:srgbClr val="0000CC"/>
                </a:solidFill>
                <a:latin typeface="Times New Roman"/>
                <a:cs typeface="Times New Roman"/>
              </a:rPr>
              <a:t>-periodontal disease and the risk of</a:t>
            </a:r>
            <a:r>
              <a:rPr sz="2000" spc="-280" dirty="0">
                <a:solidFill>
                  <a:srgbClr val="0000CC"/>
                </a:solidFill>
                <a:latin typeface="Times New Roman"/>
                <a:cs typeface="Times New Roman"/>
              </a:rPr>
              <a:t> </a:t>
            </a:r>
            <a:r>
              <a:rPr sz="2000" dirty="0">
                <a:solidFill>
                  <a:srgbClr val="0000CC"/>
                </a:solidFill>
                <a:latin typeface="Times New Roman"/>
                <a:cs typeface="Times New Roman"/>
              </a:rPr>
              <a:t>preterm  </a:t>
            </a:r>
            <a:r>
              <a:rPr sz="2000" spc="-15" dirty="0">
                <a:solidFill>
                  <a:srgbClr val="0000CC"/>
                </a:solidFill>
                <a:latin typeface="Times New Roman"/>
                <a:cs typeface="Times New Roman"/>
              </a:rPr>
              <a:t>delivery.</a:t>
            </a:r>
            <a:endParaRPr sz="2000">
              <a:latin typeface="Times New Roman"/>
              <a:cs typeface="Times New Roman"/>
            </a:endParaRPr>
          </a:p>
          <a:p>
            <a:pPr>
              <a:lnSpc>
                <a:spcPct val="100000"/>
              </a:lnSpc>
              <a:spcBef>
                <a:spcPts val="35"/>
              </a:spcBef>
              <a:buClr>
                <a:srgbClr val="00AFEF"/>
              </a:buClr>
              <a:buFont typeface="Arial"/>
              <a:buChar char=""/>
            </a:pPr>
            <a:endParaRPr sz="3100">
              <a:latin typeface="Times New Roman"/>
              <a:cs typeface="Times New Roman"/>
            </a:endParaRPr>
          </a:p>
          <a:p>
            <a:pPr marL="287020" marR="169545" indent="-274320">
              <a:lnSpc>
                <a:spcPct val="100000"/>
              </a:lnSpc>
              <a:spcBef>
                <a:spcPts val="5"/>
              </a:spcBef>
              <a:buClr>
                <a:srgbClr val="00AFEF"/>
              </a:buClr>
              <a:buSzPct val="85000"/>
              <a:buFont typeface="Arial"/>
              <a:buChar char=""/>
              <a:tabLst>
                <a:tab pos="286385" algn="l"/>
                <a:tab pos="287020" algn="l"/>
              </a:tabLst>
            </a:pPr>
            <a:r>
              <a:rPr sz="2000" dirty="0">
                <a:solidFill>
                  <a:srgbClr val="0000CC"/>
                </a:solidFill>
                <a:latin typeface="Times New Roman"/>
                <a:cs typeface="Times New Roman"/>
              </a:rPr>
              <a:t>The incidence of nerve injuries is </a:t>
            </a:r>
            <a:r>
              <a:rPr sz="2000" spc="-5" dirty="0">
                <a:solidFill>
                  <a:srgbClr val="0000CC"/>
                </a:solidFill>
                <a:latin typeface="Times New Roman"/>
                <a:cs typeface="Times New Roman"/>
              </a:rPr>
              <a:t>statistically </a:t>
            </a:r>
            <a:r>
              <a:rPr sz="2000" dirty="0">
                <a:solidFill>
                  <a:srgbClr val="0000CC"/>
                </a:solidFill>
                <a:latin typeface="Times New Roman"/>
                <a:cs typeface="Times New Roman"/>
              </a:rPr>
              <a:t>associated with the age of the  patient.The roots of the third </a:t>
            </a:r>
            <a:r>
              <a:rPr sz="2000" spc="-5" dirty="0">
                <a:solidFill>
                  <a:srgbClr val="0000CC"/>
                </a:solidFill>
                <a:latin typeface="Times New Roman"/>
                <a:cs typeface="Times New Roman"/>
              </a:rPr>
              <a:t>molars are </a:t>
            </a:r>
            <a:r>
              <a:rPr sz="2000" dirty="0">
                <a:solidFill>
                  <a:srgbClr val="0000CC"/>
                </a:solidFill>
                <a:latin typeface="Times New Roman"/>
                <a:cs typeface="Times New Roman"/>
              </a:rPr>
              <a:t>usually </a:t>
            </a:r>
            <a:r>
              <a:rPr sz="2000" spc="5" dirty="0">
                <a:solidFill>
                  <a:srgbClr val="0000CC"/>
                </a:solidFill>
                <a:latin typeface="Times New Roman"/>
                <a:cs typeface="Times New Roman"/>
              </a:rPr>
              <a:t>not </a:t>
            </a:r>
            <a:r>
              <a:rPr sz="2000" dirty="0">
                <a:solidFill>
                  <a:srgbClr val="0000CC"/>
                </a:solidFill>
                <a:latin typeface="Times New Roman"/>
                <a:cs typeface="Times New Roman"/>
              </a:rPr>
              <a:t>fully </a:t>
            </a:r>
            <a:r>
              <a:rPr sz="2000" spc="-5" dirty="0">
                <a:solidFill>
                  <a:srgbClr val="0000CC"/>
                </a:solidFill>
                <a:latin typeface="Times New Roman"/>
                <a:cs typeface="Times New Roman"/>
              </a:rPr>
              <a:t>formed </a:t>
            </a:r>
            <a:r>
              <a:rPr sz="2000" dirty="0">
                <a:solidFill>
                  <a:srgbClr val="0000CC"/>
                </a:solidFill>
                <a:latin typeface="Times New Roman"/>
                <a:cs typeface="Times New Roman"/>
              </a:rPr>
              <a:t>until age  </a:t>
            </a:r>
            <a:r>
              <a:rPr sz="2000" spc="-10" dirty="0">
                <a:solidFill>
                  <a:srgbClr val="0000CC"/>
                </a:solidFill>
                <a:latin typeface="Times New Roman"/>
                <a:cs typeface="Times New Roman"/>
              </a:rPr>
              <a:t>21.Subsequently, </a:t>
            </a:r>
            <a:r>
              <a:rPr sz="2000" dirty="0">
                <a:solidFill>
                  <a:srgbClr val="0000CC"/>
                </a:solidFill>
                <a:latin typeface="Times New Roman"/>
                <a:cs typeface="Times New Roman"/>
              </a:rPr>
              <a:t>extraction of third </a:t>
            </a:r>
            <a:r>
              <a:rPr sz="2000" spc="-5" dirty="0">
                <a:solidFill>
                  <a:srgbClr val="0000CC"/>
                </a:solidFill>
                <a:latin typeface="Times New Roman"/>
                <a:cs typeface="Times New Roman"/>
              </a:rPr>
              <a:t>molars in the </a:t>
            </a:r>
            <a:r>
              <a:rPr sz="2000" dirty="0">
                <a:solidFill>
                  <a:srgbClr val="0000CC"/>
                </a:solidFill>
                <a:latin typeface="Times New Roman"/>
                <a:cs typeface="Times New Roman"/>
              </a:rPr>
              <a:t>teenage </a:t>
            </a:r>
            <a:r>
              <a:rPr sz="2000" spc="-5" dirty="0">
                <a:solidFill>
                  <a:srgbClr val="0000CC"/>
                </a:solidFill>
                <a:latin typeface="Times New Roman"/>
                <a:cs typeface="Times New Roman"/>
              </a:rPr>
              <a:t>years </a:t>
            </a:r>
            <a:r>
              <a:rPr sz="2000" dirty="0">
                <a:solidFill>
                  <a:srgbClr val="0000CC"/>
                </a:solidFill>
                <a:latin typeface="Times New Roman"/>
                <a:cs typeface="Times New Roman"/>
              </a:rPr>
              <a:t>is</a:t>
            </a:r>
            <a:r>
              <a:rPr sz="2000" spc="-130" dirty="0">
                <a:solidFill>
                  <a:srgbClr val="0000CC"/>
                </a:solidFill>
                <a:latin typeface="Times New Roman"/>
                <a:cs typeface="Times New Roman"/>
              </a:rPr>
              <a:t> </a:t>
            </a:r>
            <a:r>
              <a:rPr sz="2000" dirty="0">
                <a:solidFill>
                  <a:srgbClr val="0000CC"/>
                </a:solidFill>
                <a:latin typeface="Times New Roman"/>
                <a:cs typeface="Times New Roman"/>
              </a:rPr>
              <a:t>associated  with a lower incidence of inferior </a:t>
            </a:r>
            <a:r>
              <a:rPr sz="2000" spc="-5" dirty="0">
                <a:solidFill>
                  <a:srgbClr val="0000CC"/>
                </a:solidFill>
                <a:latin typeface="Times New Roman"/>
                <a:cs typeface="Times New Roman"/>
              </a:rPr>
              <a:t>alveolar </a:t>
            </a:r>
            <a:r>
              <a:rPr sz="2000" dirty="0">
                <a:solidFill>
                  <a:srgbClr val="0000CC"/>
                </a:solidFill>
                <a:latin typeface="Times New Roman"/>
                <a:cs typeface="Times New Roman"/>
              </a:rPr>
              <a:t>nerve</a:t>
            </a:r>
            <a:r>
              <a:rPr sz="2000" spc="-195" dirty="0">
                <a:solidFill>
                  <a:srgbClr val="0000CC"/>
                </a:solidFill>
                <a:latin typeface="Times New Roman"/>
                <a:cs typeface="Times New Roman"/>
              </a:rPr>
              <a:t> </a:t>
            </a:r>
            <a:r>
              <a:rPr sz="2000" spc="-20" dirty="0">
                <a:solidFill>
                  <a:srgbClr val="0000CC"/>
                </a:solidFill>
                <a:latin typeface="Times New Roman"/>
                <a:cs typeface="Times New Roman"/>
              </a:rPr>
              <a:t>injury.</a:t>
            </a:r>
            <a:endParaRPr sz="2000">
              <a:latin typeface="Times New Roman"/>
              <a:cs typeface="Times New Roman"/>
            </a:endParaRPr>
          </a:p>
          <a:p>
            <a:pPr>
              <a:lnSpc>
                <a:spcPct val="100000"/>
              </a:lnSpc>
              <a:spcBef>
                <a:spcPts val="35"/>
              </a:spcBef>
              <a:buClr>
                <a:srgbClr val="00AFEF"/>
              </a:buClr>
              <a:buFont typeface="Arial"/>
              <a:buChar char=""/>
            </a:pPr>
            <a:endParaRPr sz="3100">
              <a:latin typeface="Times New Roman"/>
              <a:cs typeface="Times New Roman"/>
            </a:endParaRPr>
          </a:p>
          <a:p>
            <a:pPr marL="287020" marR="336550" indent="-274320">
              <a:lnSpc>
                <a:spcPct val="100000"/>
              </a:lnSpc>
              <a:buClr>
                <a:srgbClr val="00AFEF"/>
              </a:buClr>
              <a:buSzPct val="85000"/>
              <a:buFont typeface="Arial"/>
              <a:buChar char=""/>
              <a:tabLst>
                <a:tab pos="286385" algn="l"/>
                <a:tab pos="287020" algn="l"/>
              </a:tabLst>
            </a:pPr>
            <a:r>
              <a:rPr sz="2000" dirty="0">
                <a:solidFill>
                  <a:srgbClr val="0000CC"/>
                </a:solidFill>
                <a:latin typeface="Times New Roman"/>
                <a:cs typeface="Times New Roman"/>
              </a:rPr>
              <a:t>Greater regenerative capacity of younger adults is associated with a</a:t>
            </a:r>
            <a:r>
              <a:rPr sz="2000" spc="-270" dirty="0">
                <a:solidFill>
                  <a:srgbClr val="0000CC"/>
                </a:solidFill>
                <a:latin typeface="Times New Roman"/>
                <a:cs typeface="Times New Roman"/>
              </a:rPr>
              <a:t> </a:t>
            </a:r>
            <a:r>
              <a:rPr sz="2000" dirty="0">
                <a:solidFill>
                  <a:srgbClr val="0000CC"/>
                </a:solidFill>
                <a:latin typeface="Times New Roman"/>
                <a:cs typeface="Times New Roman"/>
              </a:rPr>
              <a:t>greater  chance of recovery with nerve</a:t>
            </a:r>
            <a:r>
              <a:rPr sz="2000" spc="-135" dirty="0">
                <a:solidFill>
                  <a:srgbClr val="0000CC"/>
                </a:solidFill>
                <a:latin typeface="Times New Roman"/>
                <a:cs typeface="Times New Roman"/>
              </a:rPr>
              <a:t> </a:t>
            </a:r>
            <a:r>
              <a:rPr sz="2000" dirty="0">
                <a:solidFill>
                  <a:srgbClr val="0000CC"/>
                </a:solidFill>
                <a:latin typeface="Times New Roman"/>
                <a:cs typeface="Times New Roman"/>
              </a:rPr>
              <a:t>injuries</a:t>
            </a:r>
            <a:endParaRPr sz="2000">
              <a:latin typeface="Times New Roman"/>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3540" y="1548130"/>
            <a:ext cx="8001000" cy="2922270"/>
          </a:xfrm>
          <a:prstGeom prst="rect">
            <a:avLst/>
          </a:prstGeom>
        </p:spPr>
        <p:txBody>
          <a:bodyPr vert="horz" wrap="square" lIns="0" tIns="13335" rIns="0" bIns="0" rtlCol="0">
            <a:spAutoFit/>
          </a:bodyPr>
          <a:lstStyle/>
          <a:p>
            <a:pPr marL="287020" marR="426720" indent="-274320">
              <a:lnSpc>
                <a:spcPct val="100000"/>
              </a:lnSpc>
              <a:spcBef>
                <a:spcPts val="105"/>
              </a:spcBef>
              <a:buClr>
                <a:srgbClr val="F3A346"/>
              </a:buClr>
              <a:buSzPct val="85000"/>
              <a:buFont typeface="Arial"/>
              <a:buChar char=""/>
              <a:tabLst>
                <a:tab pos="349250" algn="l"/>
                <a:tab pos="349885" algn="l"/>
              </a:tabLst>
            </a:pPr>
            <a:r>
              <a:rPr sz="2000" b="1" dirty="0">
                <a:solidFill>
                  <a:srgbClr val="FFFF00"/>
                </a:solidFill>
                <a:latin typeface="Times New Roman"/>
                <a:cs typeface="Times New Roman"/>
              </a:rPr>
              <a:t>Iida and colleagues(2004) and </a:t>
            </a:r>
            <a:r>
              <a:rPr sz="2000" b="1" spc="-5" dirty="0">
                <a:solidFill>
                  <a:srgbClr val="FFFF00"/>
                </a:solidFill>
                <a:latin typeface="Times New Roman"/>
                <a:cs typeface="Times New Roman"/>
              </a:rPr>
              <a:t>Zhu </a:t>
            </a:r>
            <a:r>
              <a:rPr sz="2000" b="1" dirty="0">
                <a:solidFill>
                  <a:srgbClr val="FFFF00"/>
                </a:solidFill>
                <a:latin typeface="Times New Roman"/>
                <a:cs typeface="Times New Roman"/>
              </a:rPr>
              <a:t>and colleagues(2005</a:t>
            </a:r>
            <a:r>
              <a:rPr sz="2000" dirty="0">
                <a:solidFill>
                  <a:srgbClr val="0000CC"/>
                </a:solidFill>
                <a:latin typeface="Times New Roman"/>
                <a:cs typeface="Times New Roman"/>
              </a:rPr>
              <a:t>) -reported</a:t>
            </a:r>
            <a:r>
              <a:rPr sz="2000" spc="-200" dirty="0">
                <a:solidFill>
                  <a:srgbClr val="0000CC"/>
                </a:solidFill>
                <a:latin typeface="Times New Roman"/>
                <a:cs typeface="Times New Roman"/>
              </a:rPr>
              <a:t> </a:t>
            </a:r>
            <a:r>
              <a:rPr sz="2000" dirty="0">
                <a:solidFill>
                  <a:srgbClr val="0000CC"/>
                </a:solidFill>
                <a:latin typeface="Times New Roman"/>
                <a:cs typeface="Times New Roman"/>
              </a:rPr>
              <a:t>a  significant association between removal of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lower </a:t>
            </a:r>
            <a:r>
              <a:rPr sz="2000" spc="-5" dirty="0">
                <a:solidFill>
                  <a:srgbClr val="0000CC"/>
                </a:solidFill>
                <a:latin typeface="Times New Roman"/>
                <a:cs typeface="Times New Roman"/>
              </a:rPr>
              <a:t>mandibular  molars </a:t>
            </a:r>
            <a:r>
              <a:rPr sz="2000" dirty="0">
                <a:solidFill>
                  <a:srgbClr val="0000CC"/>
                </a:solidFill>
                <a:latin typeface="Times New Roman"/>
                <a:cs typeface="Times New Roman"/>
              </a:rPr>
              <a:t>and mandibular condyle</a:t>
            </a:r>
            <a:r>
              <a:rPr sz="2000" spc="-95" dirty="0">
                <a:solidFill>
                  <a:srgbClr val="0000CC"/>
                </a:solidFill>
                <a:latin typeface="Times New Roman"/>
                <a:cs typeface="Times New Roman"/>
              </a:rPr>
              <a:t> </a:t>
            </a:r>
            <a:r>
              <a:rPr sz="2000" dirty="0">
                <a:solidFill>
                  <a:srgbClr val="0000CC"/>
                </a:solidFill>
                <a:latin typeface="Times New Roman"/>
                <a:cs typeface="Times New Roman"/>
              </a:rPr>
              <a:t>fractures.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08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Current publications report a significant </a:t>
            </a:r>
            <a:r>
              <a:rPr sz="2000" spc="-5" dirty="0">
                <a:solidFill>
                  <a:srgbClr val="0000CC"/>
                </a:solidFill>
                <a:latin typeface="Times New Roman"/>
                <a:cs typeface="Times New Roman"/>
              </a:rPr>
              <a:t>variation </a:t>
            </a:r>
            <a:r>
              <a:rPr sz="2000" dirty="0">
                <a:solidFill>
                  <a:srgbClr val="0000CC"/>
                </a:solidFill>
                <a:latin typeface="Times New Roman"/>
                <a:cs typeface="Times New Roman"/>
              </a:rPr>
              <a:t>from 0.5% to </a:t>
            </a:r>
            <a:r>
              <a:rPr sz="2000" spc="5" dirty="0">
                <a:solidFill>
                  <a:srgbClr val="0000CC"/>
                </a:solidFill>
                <a:latin typeface="Times New Roman"/>
                <a:cs typeface="Times New Roman"/>
              </a:rPr>
              <a:t>5% </a:t>
            </a:r>
            <a:r>
              <a:rPr sz="2000" dirty="0">
                <a:solidFill>
                  <a:srgbClr val="0000CC"/>
                </a:solidFill>
                <a:latin typeface="Times New Roman"/>
                <a:cs typeface="Times New Roman"/>
              </a:rPr>
              <a:t>injuries  for the inferior </a:t>
            </a:r>
            <a:r>
              <a:rPr sz="2000" spc="-5" dirty="0">
                <a:solidFill>
                  <a:srgbClr val="0000CC"/>
                </a:solidFill>
                <a:latin typeface="Times New Roman"/>
                <a:cs typeface="Times New Roman"/>
              </a:rPr>
              <a:t>alveolar </a:t>
            </a:r>
            <a:r>
              <a:rPr sz="2000" dirty="0">
                <a:solidFill>
                  <a:srgbClr val="0000CC"/>
                </a:solidFill>
                <a:latin typeface="Times New Roman"/>
                <a:cs typeface="Times New Roman"/>
              </a:rPr>
              <a:t>nerve and 0.6% to </a:t>
            </a:r>
            <a:r>
              <a:rPr sz="2000" spc="5" dirty="0">
                <a:solidFill>
                  <a:srgbClr val="0000CC"/>
                </a:solidFill>
                <a:latin typeface="Times New Roman"/>
                <a:cs typeface="Times New Roman"/>
              </a:rPr>
              <a:t>2% </a:t>
            </a:r>
            <a:r>
              <a:rPr sz="2000" dirty="0">
                <a:solidFill>
                  <a:srgbClr val="0000CC"/>
                </a:solidFill>
                <a:latin typeface="Times New Roman"/>
                <a:cs typeface="Times New Roman"/>
              </a:rPr>
              <a:t>for the lingual nerve .If  </a:t>
            </a:r>
            <a:r>
              <a:rPr sz="2000" spc="-5" dirty="0">
                <a:solidFill>
                  <a:srgbClr val="0000CC"/>
                </a:solidFill>
                <a:latin typeface="Times New Roman"/>
                <a:cs typeface="Times New Roman"/>
              </a:rPr>
              <a:t>asymptomatic impacted mandibular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molars are </a:t>
            </a:r>
            <a:r>
              <a:rPr sz="2000" dirty="0">
                <a:solidFill>
                  <a:srgbClr val="0000CC"/>
                </a:solidFill>
                <a:latin typeface="Times New Roman"/>
                <a:cs typeface="Times New Roman"/>
              </a:rPr>
              <a:t>found to bear no future  oral or </a:t>
            </a:r>
            <a:r>
              <a:rPr sz="2000" spc="-5" dirty="0">
                <a:solidFill>
                  <a:srgbClr val="0000CC"/>
                </a:solidFill>
                <a:latin typeface="Times New Roman"/>
                <a:cs typeface="Times New Roman"/>
              </a:rPr>
              <a:t>systemic </a:t>
            </a:r>
            <a:r>
              <a:rPr sz="2000" dirty="0">
                <a:solidFill>
                  <a:srgbClr val="0000CC"/>
                </a:solidFill>
                <a:latin typeface="Times New Roman"/>
                <a:cs typeface="Times New Roman"/>
              </a:rPr>
              <a:t>health risks, it would be unnecessary to </a:t>
            </a:r>
            <a:r>
              <a:rPr sz="2000" spc="5" dirty="0">
                <a:solidFill>
                  <a:srgbClr val="0000CC"/>
                </a:solidFill>
                <a:latin typeface="Times New Roman"/>
                <a:cs typeface="Times New Roman"/>
              </a:rPr>
              <a:t>put </a:t>
            </a:r>
            <a:r>
              <a:rPr sz="2000" dirty="0">
                <a:solidFill>
                  <a:srgbClr val="0000CC"/>
                </a:solidFill>
                <a:latin typeface="Times New Roman"/>
                <a:cs typeface="Times New Roman"/>
              </a:rPr>
              <a:t>a patient at</a:t>
            </a:r>
            <a:r>
              <a:rPr sz="2000" spc="-254" dirty="0">
                <a:solidFill>
                  <a:srgbClr val="0000CC"/>
                </a:solidFill>
                <a:latin typeface="Times New Roman"/>
                <a:cs typeface="Times New Roman"/>
              </a:rPr>
              <a:t> </a:t>
            </a:r>
            <a:r>
              <a:rPr sz="2000" dirty="0">
                <a:solidFill>
                  <a:srgbClr val="0000CC"/>
                </a:solidFill>
                <a:latin typeface="Times New Roman"/>
                <a:cs typeface="Times New Roman"/>
              </a:rPr>
              <a:t>risk  for lingual or inferior </a:t>
            </a:r>
            <a:r>
              <a:rPr sz="2000" spc="-5" dirty="0">
                <a:solidFill>
                  <a:srgbClr val="0000CC"/>
                </a:solidFill>
                <a:latin typeface="Times New Roman"/>
                <a:cs typeface="Times New Roman"/>
              </a:rPr>
              <a:t>alveolar </a:t>
            </a:r>
            <a:r>
              <a:rPr sz="2000" dirty="0">
                <a:solidFill>
                  <a:srgbClr val="0000CC"/>
                </a:solidFill>
                <a:latin typeface="Times New Roman"/>
                <a:cs typeface="Times New Roman"/>
              </a:rPr>
              <a:t>nerve</a:t>
            </a:r>
            <a:r>
              <a:rPr sz="2000" spc="-175" dirty="0">
                <a:solidFill>
                  <a:srgbClr val="0000CC"/>
                </a:solidFill>
                <a:latin typeface="Times New Roman"/>
                <a:cs typeface="Times New Roman"/>
              </a:rPr>
              <a:t> </a:t>
            </a:r>
            <a:r>
              <a:rPr sz="2000" spc="-20" dirty="0">
                <a:solidFill>
                  <a:srgbClr val="0000CC"/>
                </a:solidFill>
                <a:latin typeface="Times New Roman"/>
                <a:cs typeface="Times New Roman"/>
              </a:rPr>
              <a:t>injury.</a:t>
            </a:r>
            <a:endParaRPr sz="2000">
              <a:latin typeface="Times New Roman"/>
              <a:cs typeface="Times New Roman"/>
            </a:endParaRPr>
          </a:p>
        </p:txBody>
      </p:sp>
      <p:sp>
        <p:nvSpPr>
          <p:cNvPr id="3" name="object 3"/>
          <p:cNvSpPr txBox="1"/>
          <p:nvPr/>
        </p:nvSpPr>
        <p:spPr>
          <a:xfrm>
            <a:off x="383540" y="5282641"/>
            <a:ext cx="6278880" cy="331470"/>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0" dirty="0">
                <a:solidFill>
                  <a:srgbClr val="F3A346"/>
                </a:solidFill>
                <a:latin typeface="Arial"/>
                <a:cs typeface="Arial"/>
              </a:rPr>
              <a:t>	</a:t>
            </a:r>
            <a:r>
              <a:rPr sz="2000" dirty="0">
                <a:solidFill>
                  <a:srgbClr val="0000CC"/>
                </a:solidFill>
                <a:latin typeface="Times New Roman"/>
                <a:cs typeface="Times New Roman"/>
              </a:rPr>
              <a:t>economic restraints in socioeconomically poor</a:t>
            </a:r>
            <a:r>
              <a:rPr sz="2000" spc="-215" dirty="0">
                <a:solidFill>
                  <a:srgbClr val="0000CC"/>
                </a:solidFill>
                <a:latin typeface="Times New Roman"/>
                <a:cs typeface="Times New Roman"/>
              </a:rPr>
              <a:t> </a:t>
            </a:r>
            <a:r>
              <a:rPr sz="2000" dirty="0">
                <a:solidFill>
                  <a:srgbClr val="0000CC"/>
                </a:solidFill>
                <a:latin typeface="Times New Roman"/>
                <a:cs typeface="Times New Roman"/>
              </a:rPr>
              <a:t>populations</a:t>
            </a:r>
            <a:endParaRPr sz="2000">
              <a:latin typeface="Times New Roman"/>
              <a:cs typeface="Times New Roman"/>
            </a:endParaRPr>
          </a:p>
        </p:txBody>
      </p:sp>
      <p:sp>
        <p:nvSpPr>
          <p:cNvPr id="4" name="object 4"/>
          <p:cNvSpPr/>
          <p:nvPr/>
        </p:nvSpPr>
        <p:spPr>
          <a:xfrm>
            <a:off x="1240027" y="450976"/>
            <a:ext cx="6543548" cy="32029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246098" y="883158"/>
            <a:ext cx="962685" cy="24307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19555" y="240791"/>
            <a:ext cx="6973824" cy="53797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19555" y="667512"/>
            <a:ext cx="1403604" cy="53797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381000"/>
            <a:ext cx="8305800" cy="6027483"/>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014730"/>
            <a:ext cx="7873365" cy="635635"/>
          </a:xfrm>
          <a:prstGeom prst="rect">
            <a:avLst/>
          </a:prstGeom>
        </p:spPr>
        <p:txBody>
          <a:bodyPr vert="horz" wrap="square" lIns="0" tIns="13335" rIns="0" bIns="0" rtlCol="0">
            <a:spAutoFit/>
          </a:bodyPr>
          <a:lstStyle/>
          <a:p>
            <a:pPr marL="286385" marR="5080" indent="-274320">
              <a:lnSpc>
                <a:spcPct val="100000"/>
              </a:lnSpc>
              <a:spcBef>
                <a:spcPts val="105"/>
              </a:spcBef>
            </a:pPr>
            <a:r>
              <a:rPr dirty="0">
                <a:solidFill>
                  <a:srgbClr val="FFFF00"/>
                </a:solidFill>
              </a:rPr>
              <a:t>According to </a:t>
            </a:r>
            <a:r>
              <a:rPr spc="5" dirty="0">
                <a:solidFill>
                  <a:srgbClr val="FFFF00"/>
                </a:solidFill>
              </a:rPr>
              <a:t>WHO </a:t>
            </a:r>
            <a:r>
              <a:rPr dirty="0">
                <a:solidFill>
                  <a:srgbClr val="FFFF00"/>
                </a:solidFill>
              </a:rPr>
              <a:t>– </a:t>
            </a:r>
            <a:r>
              <a:rPr dirty="0"/>
              <a:t>An </a:t>
            </a:r>
            <a:r>
              <a:rPr spc="-5" dirty="0"/>
              <a:t>impacted teeth is </a:t>
            </a:r>
            <a:r>
              <a:rPr dirty="0"/>
              <a:t>any tooth that is prevented from  </a:t>
            </a:r>
            <a:r>
              <a:rPr spc="-5" dirty="0"/>
              <a:t>reachimg its </a:t>
            </a:r>
            <a:r>
              <a:rPr dirty="0"/>
              <a:t>normal position in the </a:t>
            </a:r>
            <a:r>
              <a:rPr spc="-5" dirty="0"/>
              <a:t>mouth </a:t>
            </a:r>
            <a:r>
              <a:rPr dirty="0"/>
              <a:t>by </a:t>
            </a:r>
            <a:r>
              <a:rPr spc="-5" dirty="0"/>
              <a:t>tissue, </a:t>
            </a:r>
            <a:r>
              <a:rPr dirty="0"/>
              <a:t>bone or another</a:t>
            </a:r>
            <a:r>
              <a:rPr spc="-155" dirty="0"/>
              <a:t> </a:t>
            </a:r>
            <a:r>
              <a:rPr dirty="0"/>
              <a:t>tooth.</a:t>
            </a:r>
          </a:p>
        </p:txBody>
      </p:sp>
      <p:sp>
        <p:nvSpPr>
          <p:cNvPr id="3" name="object 3"/>
          <p:cNvSpPr txBox="1"/>
          <p:nvPr/>
        </p:nvSpPr>
        <p:spPr>
          <a:xfrm>
            <a:off x="535940" y="2462911"/>
            <a:ext cx="7971155" cy="940435"/>
          </a:xfrm>
          <a:prstGeom prst="rect">
            <a:avLst/>
          </a:prstGeom>
        </p:spPr>
        <p:txBody>
          <a:bodyPr vert="horz" wrap="square" lIns="0" tIns="13335" rIns="0" bIns="0" rtlCol="0">
            <a:spAutoFit/>
          </a:bodyPr>
          <a:lstStyle/>
          <a:p>
            <a:pPr marL="286385" marR="5080" indent="-274320">
              <a:lnSpc>
                <a:spcPct val="100000"/>
              </a:lnSpc>
              <a:spcBef>
                <a:spcPts val="105"/>
              </a:spcBef>
            </a:pPr>
            <a:r>
              <a:rPr sz="2000" dirty="0">
                <a:solidFill>
                  <a:srgbClr val="FFFF00"/>
                </a:solidFill>
                <a:latin typeface="Times New Roman"/>
                <a:cs typeface="Times New Roman"/>
              </a:rPr>
              <a:t>According to ARCHER – </a:t>
            </a:r>
            <a:r>
              <a:rPr sz="2000" dirty="0">
                <a:solidFill>
                  <a:srgbClr val="0000CC"/>
                </a:solidFill>
                <a:latin typeface="Times New Roman"/>
                <a:cs typeface="Times New Roman"/>
              </a:rPr>
              <a:t>A tooth which is </a:t>
            </a:r>
            <a:r>
              <a:rPr sz="2000" spc="-5" dirty="0">
                <a:solidFill>
                  <a:srgbClr val="0000CC"/>
                </a:solidFill>
                <a:latin typeface="Times New Roman"/>
                <a:cs typeface="Times New Roman"/>
              </a:rPr>
              <a:t>completely </a:t>
            </a:r>
            <a:r>
              <a:rPr sz="2000" dirty="0">
                <a:solidFill>
                  <a:srgbClr val="0000CC"/>
                </a:solidFill>
                <a:latin typeface="Times New Roman"/>
                <a:cs typeface="Times New Roman"/>
              </a:rPr>
              <a:t>or </a:t>
            </a:r>
            <a:r>
              <a:rPr sz="2000" spc="-5" dirty="0">
                <a:solidFill>
                  <a:srgbClr val="0000CC"/>
                </a:solidFill>
                <a:latin typeface="Times New Roman"/>
                <a:cs typeface="Times New Roman"/>
              </a:rPr>
              <a:t>partially </a:t>
            </a:r>
            <a:r>
              <a:rPr sz="2000" dirty="0">
                <a:solidFill>
                  <a:srgbClr val="0000CC"/>
                </a:solidFill>
                <a:latin typeface="Times New Roman"/>
                <a:cs typeface="Times New Roman"/>
              </a:rPr>
              <a:t>unerupted  and is positioned against another tooth, bone or soft </a:t>
            </a:r>
            <a:r>
              <a:rPr sz="2000" spc="-5" dirty="0">
                <a:solidFill>
                  <a:srgbClr val="0000CC"/>
                </a:solidFill>
                <a:latin typeface="Times New Roman"/>
                <a:cs typeface="Times New Roman"/>
              </a:rPr>
              <a:t>tissue </a:t>
            </a:r>
            <a:r>
              <a:rPr sz="2000" dirty="0">
                <a:solidFill>
                  <a:srgbClr val="0000CC"/>
                </a:solidFill>
                <a:latin typeface="Times New Roman"/>
                <a:cs typeface="Times New Roman"/>
              </a:rPr>
              <a:t>so that </a:t>
            </a:r>
            <a:r>
              <a:rPr sz="2000" spc="-5" dirty="0">
                <a:solidFill>
                  <a:srgbClr val="0000CC"/>
                </a:solidFill>
                <a:latin typeface="Times New Roman"/>
                <a:cs typeface="Times New Roman"/>
              </a:rPr>
              <a:t>its</a:t>
            </a:r>
            <a:r>
              <a:rPr sz="2000" spc="-254" dirty="0">
                <a:solidFill>
                  <a:srgbClr val="0000CC"/>
                </a:solidFill>
                <a:latin typeface="Times New Roman"/>
                <a:cs typeface="Times New Roman"/>
              </a:rPr>
              <a:t> </a:t>
            </a:r>
            <a:r>
              <a:rPr sz="2000" dirty="0">
                <a:solidFill>
                  <a:srgbClr val="0000CC"/>
                </a:solidFill>
                <a:latin typeface="Times New Roman"/>
                <a:cs typeface="Times New Roman"/>
              </a:rPr>
              <a:t>further  eruption is </a:t>
            </a:r>
            <a:r>
              <a:rPr sz="2000" spc="-15" dirty="0">
                <a:solidFill>
                  <a:srgbClr val="0000CC"/>
                </a:solidFill>
                <a:latin typeface="Times New Roman"/>
                <a:cs typeface="Times New Roman"/>
              </a:rPr>
              <a:t>unlikely, </a:t>
            </a:r>
            <a:r>
              <a:rPr sz="2000" dirty="0">
                <a:solidFill>
                  <a:srgbClr val="0000CC"/>
                </a:solidFill>
                <a:latin typeface="Times New Roman"/>
                <a:cs typeface="Times New Roman"/>
              </a:rPr>
              <a:t>described according to </a:t>
            </a:r>
            <a:r>
              <a:rPr sz="2000" spc="-5" dirty="0">
                <a:solidFill>
                  <a:srgbClr val="0000CC"/>
                </a:solidFill>
                <a:latin typeface="Times New Roman"/>
                <a:cs typeface="Times New Roman"/>
              </a:rPr>
              <a:t>its anatomic</a:t>
            </a:r>
            <a:r>
              <a:rPr sz="2000" spc="-180" dirty="0">
                <a:solidFill>
                  <a:srgbClr val="0000CC"/>
                </a:solidFill>
                <a:latin typeface="Times New Roman"/>
                <a:cs typeface="Times New Roman"/>
              </a:rPr>
              <a:t> </a:t>
            </a:r>
            <a:r>
              <a:rPr sz="2000" dirty="0">
                <a:solidFill>
                  <a:srgbClr val="0000CC"/>
                </a:solidFill>
                <a:latin typeface="Times New Roman"/>
                <a:cs typeface="Times New Roman"/>
              </a:rPr>
              <a:t>position.</a:t>
            </a:r>
            <a:endParaRPr sz="2000">
              <a:latin typeface="Times New Roman"/>
              <a:cs typeface="Times New Roman"/>
            </a:endParaRPr>
          </a:p>
        </p:txBody>
      </p:sp>
      <p:sp>
        <p:nvSpPr>
          <p:cNvPr id="4" name="object 4"/>
          <p:cNvSpPr txBox="1"/>
          <p:nvPr/>
        </p:nvSpPr>
        <p:spPr>
          <a:xfrm>
            <a:off x="535940" y="4215765"/>
            <a:ext cx="7740015" cy="940435"/>
          </a:xfrm>
          <a:prstGeom prst="rect">
            <a:avLst/>
          </a:prstGeom>
        </p:spPr>
        <p:txBody>
          <a:bodyPr vert="horz" wrap="square" lIns="0" tIns="12700" rIns="0" bIns="0" rtlCol="0">
            <a:spAutoFit/>
          </a:bodyPr>
          <a:lstStyle/>
          <a:p>
            <a:pPr marL="286385" marR="5080" indent="-274320" algn="just">
              <a:lnSpc>
                <a:spcPct val="100000"/>
              </a:lnSpc>
              <a:spcBef>
                <a:spcPts val="100"/>
              </a:spcBef>
            </a:pPr>
            <a:r>
              <a:rPr sz="2000" dirty="0">
                <a:solidFill>
                  <a:srgbClr val="FFFF00"/>
                </a:solidFill>
                <a:latin typeface="Times New Roman"/>
                <a:cs typeface="Times New Roman"/>
              </a:rPr>
              <a:t>According to ANDERSON-</a:t>
            </a:r>
            <a:r>
              <a:rPr sz="2000" dirty="0">
                <a:solidFill>
                  <a:srgbClr val="0000CC"/>
                </a:solidFill>
                <a:latin typeface="Times New Roman"/>
                <a:cs typeface="Times New Roman"/>
              </a:rPr>
              <a:t>An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tooth is a tooth which is</a:t>
            </a:r>
            <a:r>
              <a:rPr sz="2000" spc="-260" dirty="0">
                <a:solidFill>
                  <a:srgbClr val="0000CC"/>
                </a:solidFill>
                <a:latin typeface="Times New Roman"/>
                <a:cs typeface="Times New Roman"/>
              </a:rPr>
              <a:t> </a:t>
            </a:r>
            <a:r>
              <a:rPr sz="2000" dirty="0">
                <a:solidFill>
                  <a:srgbClr val="0000CC"/>
                </a:solidFill>
                <a:latin typeface="Times New Roman"/>
                <a:cs typeface="Times New Roman"/>
              </a:rPr>
              <a:t>prevented  from </a:t>
            </a:r>
            <a:r>
              <a:rPr sz="2000" spc="-5" dirty="0">
                <a:solidFill>
                  <a:srgbClr val="0000CC"/>
                </a:solidFill>
                <a:latin typeface="Times New Roman"/>
                <a:cs typeface="Times New Roman"/>
              </a:rPr>
              <a:t>completely </a:t>
            </a:r>
            <a:r>
              <a:rPr sz="2000" dirty="0">
                <a:solidFill>
                  <a:srgbClr val="0000CC"/>
                </a:solidFill>
                <a:latin typeface="Times New Roman"/>
                <a:cs typeface="Times New Roman"/>
              </a:rPr>
              <a:t>erupting into a normal functional position </a:t>
            </a:r>
            <a:r>
              <a:rPr sz="2000" spc="5" dirty="0">
                <a:solidFill>
                  <a:srgbClr val="0000CC"/>
                </a:solidFill>
                <a:latin typeface="Times New Roman"/>
                <a:cs typeface="Times New Roman"/>
              </a:rPr>
              <a:t>due </a:t>
            </a:r>
            <a:r>
              <a:rPr sz="2000" dirty="0">
                <a:solidFill>
                  <a:srgbClr val="0000CC"/>
                </a:solidFill>
                <a:latin typeface="Times New Roman"/>
                <a:cs typeface="Times New Roman"/>
              </a:rPr>
              <a:t>to </a:t>
            </a:r>
            <a:r>
              <a:rPr sz="2000" spc="-5" dirty="0">
                <a:solidFill>
                  <a:srgbClr val="0000CC"/>
                </a:solidFill>
                <a:latin typeface="Times New Roman"/>
                <a:cs typeface="Times New Roman"/>
              </a:rPr>
              <a:t>lack</a:t>
            </a:r>
            <a:r>
              <a:rPr sz="2000" spc="-250" dirty="0">
                <a:solidFill>
                  <a:srgbClr val="0000CC"/>
                </a:solidFill>
                <a:latin typeface="Times New Roman"/>
                <a:cs typeface="Times New Roman"/>
              </a:rPr>
              <a:t> </a:t>
            </a:r>
            <a:r>
              <a:rPr sz="2000" dirty="0">
                <a:solidFill>
                  <a:srgbClr val="0000CC"/>
                </a:solidFill>
                <a:latin typeface="Times New Roman"/>
                <a:cs typeface="Times New Roman"/>
              </a:rPr>
              <a:t>of  space, obstruction by another tooth or an </a:t>
            </a:r>
            <a:r>
              <a:rPr sz="2000" spc="-5" dirty="0">
                <a:solidFill>
                  <a:srgbClr val="0000CC"/>
                </a:solidFill>
                <a:latin typeface="Times New Roman"/>
                <a:cs typeface="Times New Roman"/>
              </a:rPr>
              <a:t>abnormal </a:t>
            </a:r>
            <a:r>
              <a:rPr sz="2000" dirty="0">
                <a:solidFill>
                  <a:srgbClr val="0000CC"/>
                </a:solidFill>
                <a:latin typeface="Times New Roman"/>
                <a:cs typeface="Times New Roman"/>
              </a:rPr>
              <a:t>eruption</a:t>
            </a:r>
            <a:r>
              <a:rPr sz="2000" spc="-225" dirty="0">
                <a:solidFill>
                  <a:srgbClr val="0000CC"/>
                </a:solidFill>
                <a:latin typeface="Times New Roman"/>
                <a:cs typeface="Times New Roman"/>
              </a:rPr>
              <a:t> </a:t>
            </a:r>
            <a:r>
              <a:rPr sz="2000" dirty="0">
                <a:solidFill>
                  <a:srgbClr val="0000CC"/>
                </a:solidFill>
                <a:latin typeface="Times New Roman"/>
                <a:cs typeface="Times New Roman"/>
              </a:rPr>
              <a:t>path.</a:t>
            </a:r>
            <a:endParaRPr sz="2000">
              <a:latin typeface="Times New Roman"/>
              <a:cs typeface="Times New Roman"/>
            </a:endParaRPr>
          </a:p>
        </p:txBody>
      </p:sp>
      <p:sp>
        <p:nvSpPr>
          <p:cNvPr id="5" name="object 5"/>
          <p:cNvSpPr/>
          <p:nvPr/>
        </p:nvSpPr>
        <p:spPr>
          <a:xfrm>
            <a:off x="3220085" y="527050"/>
            <a:ext cx="2878709" cy="31978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939795" y="257556"/>
            <a:ext cx="3439667" cy="6888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8923" y="709625"/>
            <a:ext cx="7359015" cy="636270"/>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FFFF00"/>
                </a:solidFill>
                <a:latin typeface="Times New Roman"/>
                <a:cs typeface="Times New Roman"/>
              </a:rPr>
              <a:t>NICE(NATIONAL </a:t>
            </a:r>
            <a:r>
              <a:rPr sz="2000" b="1" dirty="0">
                <a:solidFill>
                  <a:srgbClr val="FFFF00"/>
                </a:solidFill>
                <a:latin typeface="Times New Roman"/>
                <a:cs typeface="Times New Roman"/>
              </a:rPr>
              <a:t>INSTITUTE FOR CLINICAL</a:t>
            </a:r>
            <a:r>
              <a:rPr sz="2000" b="1" spc="-285" dirty="0">
                <a:solidFill>
                  <a:srgbClr val="FFFF00"/>
                </a:solidFill>
                <a:latin typeface="Times New Roman"/>
                <a:cs typeface="Times New Roman"/>
              </a:rPr>
              <a:t> </a:t>
            </a:r>
            <a:r>
              <a:rPr sz="2000" b="1" dirty="0">
                <a:solidFill>
                  <a:srgbClr val="FFFF00"/>
                </a:solidFill>
                <a:latin typeface="Times New Roman"/>
                <a:cs typeface="Times New Roman"/>
              </a:rPr>
              <a:t>EXCELLENCE)</a:t>
            </a:r>
            <a:endParaRPr sz="2000">
              <a:latin typeface="Times New Roman"/>
              <a:cs typeface="Times New Roman"/>
            </a:endParaRPr>
          </a:p>
          <a:p>
            <a:pPr marL="33655">
              <a:lnSpc>
                <a:spcPct val="100000"/>
              </a:lnSpc>
            </a:pPr>
            <a:r>
              <a:rPr sz="2000" b="1" dirty="0">
                <a:solidFill>
                  <a:srgbClr val="FFFF00"/>
                </a:solidFill>
                <a:latin typeface="Times New Roman"/>
                <a:cs typeface="Times New Roman"/>
              </a:rPr>
              <a:t>GUIDELINES ON </a:t>
            </a:r>
            <a:r>
              <a:rPr sz="2000" b="1" spc="5" dirty="0">
                <a:solidFill>
                  <a:srgbClr val="FFFF00"/>
                </a:solidFill>
                <a:latin typeface="Times New Roman"/>
                <a:cs typeface="Times New Roman"/>
              </a:rPr>
              <a:t>EXTRACTION </a:t>
            </a:r>
            <a:r>
              <a:rPr sz="2000" b="1" dirty="0">
                <a:solidFill>
                  <a:srgbClr val="FFFF00"/>
                </a:solidFill>
                <a:latin typeface="Times New Roman"/>
                <a:cs typeface="Times New Roman"/>
              </a:rPr>
              <a:t>OF WISDOM</a:t>
            </a:r>
            <a:r>
              <a:rPr sz="2000" b="1" spc="-275" dirty="0">
                <a:solidFill>
                  <a:srgbClr val="FFFF00"/>
                </a:solidFill>
                <a:latin typeface="Times New Roman"/>
                <a:cs typeface="Times New Roman"/>
              </a:rPr>
              <a:t> </a:t>
            </a:r>
            <a:r>
              <a:rPr sz="2000" b="1" dirty="0">
                <a:solidFill>
                  <a:srgbClr val="FFFF00"/>
                </a:solidFill>
                <a:latin typeface="Times New Roman"/>
                <a:cs typeface="Times New Roman"/>
              </a:rPr>
              <a:t>TEETH(2000)</a:t>
            </a:r>
            <a:endParaRPr sz="2000">
              <a:latin typeface="Times New Roman"/>
              <a:cs typeface="Times New Roman"/>
            </a:endParaRPr>
          </a:p>
        </p:txBody>
      </p:sp>
      <p:sp>
        <p:nvSpPr>
          <p:cNvPr id="3" name="object 3"/>
          <p:cNvSpPr txBox="1"/>
          <p:nvPr/>
        </p:nvSpPr>
        <p:spPr>
          <a:xfrm>
            <a:off x="535940" y="1776730"/>
            <a:ext cx="8041005" cy="337947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a:t>
            </a:r>
            <a:r>
              <a:rPr sz="2000" spc="-5" dirty="0">
                <a:solidFill>
                  <a:srgbClr val="0000CC"/>
                </a:solidFill>
                <a:latin typeface="Times New Roman"/>
                <a:cs typeface="Times New Roman"/>
              </a:rPr>
              <a:t>practice </a:t>
            </a:r>
            <a:r>
              <a:rPr sz="2000" dirty="0">
                <a:solidFill>
                  <a:srgbClr val="0000CC"/>
                </a:solidFill>
                <a:latin typeface="Times New Roman"/>
                <a:cs typeface="Times New Roman"/>
              </a:rPr>
              <a:t>of prophylactic removal of pathology-free </a:t>
            </a:r>
            <a:r>
              <a:rPr sz="2000" spc="-5" dirty="0">
                <a:solidFill>
                  <a:srgbClr val="0000CC"/>
                </a:solidFill>
                <a:latin typeface="Times New Roman"/>
                <a:cs typeface="Times New Roman"/>
              </a:rPr>
              <a:t>impacted</a:t>
            </a:r>
            <a:r>
              <a:rPr sz="2000" spc="-195" dirty="0">
                <a:solidFill>
                  <a:srgbClr val="0000CC"/>
                </a:solidFill>
                <a:latin typeface="Times New Roman"/>
                <a:cs typeface="Times New Roman"/>
              </a:rPr>
              <a:t> </a:t>
            </a:r>
            <a:r>
              <a:rPr sz="2000" dirty="0">
                <a:solidFill>
                  <a:srgbClr val="0000CC"/>
                </a:solidFill>
                <a:latin typeface="Times New Roman"/>
                <a:cs typeface="Times New Roman"/>
              </a:rPr>
              <a:t>third</a:t>
            </a:r>
            <a:endParaRPr sz="2000">
              <a:latin typeface="Times New Roman"/>
              <a:cs typeface="Times New Roman"/>
            </a:endParaRPr>
          </a:p>
          <a:p>
            <a:pPr marL="286385">
              <a:lnSpc>
                <a:spcPct val="100000"/>
              </a:lnSpc>
            </a:pPr>
            <a:r>
              <a:rPr sz="2000" spc="-5" dirty="0">
                <a:solidFill>
                  <a:srgbClr val="0000CC"/>
                </a:solidFill>
                <a:latin typeface="Times New Roman"/>
                <a:cs typeface="Times New Roman"/>
              </a:rPr>
              <a:t>molars </a:t>
            </a:r>
            <a:r>
              <a:rPr sz="2000" dirty="0">
                <a:solidFill>
                  <a:srgbClr val="0000CC"/>
                </a:solidFill>
                <a:latin typeface="Times New Roman"/>
                <a:cs typeface="Times New Roman"/>
              </a:rPr>
              <a:t>should be discontinued</a:t>
            </a:r>
            <a:r>
              <a:rPr sz="2000" spc="-125"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7020" marR="5080" indent="-274320">
              <a:lnSpc>
                <a:spcPct val="100000"/>
              </a:lnSpc>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Surgical </a:t>
            </a:r>
            <a:r>
              <a:rPr sz="2000" dirty="0">
                <a:solidFill>
                  <a:srgbClr val="0000CC"/>
                </a:solidFill>
                <a:latin typeface="Times New Roman"/>
                <a:cs typeface="Times New Roman"/>
              </a:rPr>
              <a:t>removal of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molars </a:t>
            </a:r>
            <a:r>
              <a:rPr sz="2000" dirty="0">
                <a:solidFill>
                  <a:srgbClr val="0000CC"/>
                </a:solidFill>
                <a:latin typeface="Times New Roman"/>
                <a:cs typeface="Times New Roman"/>
              </a:rPr>
              <a:t>should be </a:t>
            </a:r>
            <a:r>
              <a:rPr sz="2000" spc="-10" dirty="0">
                <a:solidFill>
                  <a:srgbClr val="0000CC"/>
                </a:solidFill>
                <a:latin typeface="Times New Roman"/>
                <a:cs typeface="Times New Roman"/>
              </a:rPr>
              <a:t>limited </a:t>
            </a:r>
            <a:r>
              <a:rPr sz="2000" spc="-5" dirty="0">
                <a:solidFill>
                  <a:srgbClr val="0000CC"/>
                </a:solidFill>
                <a:latin typeface="Times New Roman"/>
                <a:cs typeface="Times New Roman"/>
              </a:rPr>
              <a:t>to </a:t>
            </a:r>
            <a:r>
              <a:rPr sz="2000" dirty="0">
                <a:solidFill>
                  <a:srgbClr val="0000CC"/>
                </a:solidFill>
                <a:latin typeface="Times New Roman"/>
                <a:cs typeface="Times New Roman"/>
              </a:rPr>
              <a:t>patients</a:t>
            </a:r>
            <a:r>
              <a:rPr sz="2000" spc="-120" dirty="0">
                <a:solidFill>
                  <a:srgbClr val="0000CC"/>
                </a:solidFill>
                <a:latin typeface="Times New Roman"/>
                <a:cs typeface="Times New Roman"/>
              </a:rPr>
              <a:t> </a:t>
            </a:r>
            <a:r>
              <a:rPr sz="2000" dirty="0">
                <a:solidFill>
                  <a:srgbClr val="0000CC"/>
                </a:solidFill>
                <a:latin typeface="Times New Roman"/>
                <a:cs typeface="Times New Roman"/>
              </a:rPr>
              <a:t>with  evidence of</a:t>
            </a:r>
            <a:r>
              <a:rPr sz="2000" spc="-55" dirty="0">
                <a:solidFill>
                  <a:srgbClr val="0000CC"/>
                </a:solidFill>
                <a:latin typeface="Times New Roman"/>
                <a:cs typeface="Times New Roman"/>
              </a:rPr>
              <a:t> </a:t>
            </a:r>
            <a:r>
              <a:rPr sz="2000" dirty="0">
                <a:solidFill>
                  <a:srgbClr val="0000CC"/>
                </a:solidFill>
                <a:latin typeface="Times New Roman"/>
                <a:cs typeface="Times New Roman"/>
              </a:rPr>
              <a:t>pathology</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608330" indent="-274320">
              <a:lnSpc>
                <a:spcPct val="100000"/>
              </a:lnSpc>
              <a:spcBef>
                <a:spcPts val="5"/>
              </a:spcBef>
              <a:buClr>
                <a:srgbClr val="F3A346"/>
              </a:buClr>
              <a:buSzPct val="85000"/>
              <a:buFont typeface="Arial"/>
              <a:buChar char=""/>
              <a:tabLst>
                <a:tab pos="344805" algn="l"/>
                <a:tab pos="345440" algn="l"/>
              </a:tabLst>
            </a:pPr>
            <a:r>
              <a:rPr sz="2000" dirty="0">
                <a:solidFill>
                  <a:srgbClr val="0000CC"/>
                </a:solidFill>
                <a:latin typeface="Times New Roman"/>
                <a:cs typeface="Times New Roman"/>
              </a:rPr>
              <a:t>The evidence suggests that a first episode of pericoronitis, unless  particularly severe, should </a:t>
            </a:r>
            <a:r>
              <a:rPr sz="2000" spc="5" dirty="0">
                <a:solidFill>
                  <a:srgbClr val="0000CC"/>
                </a:solidFill>
                <a:latin typeface="Times New Roman"/>
                <a:cs typeface="Times New Roman"/>
              </a:rPr>
              <a:t>not </a:t>
            </a:r>
            <a:r>
              <a:rPr sz="2000" dirty="0">
                <a:solidFill>
                  <a:srgbClr val="0000CC"/>
                </a:solidFill>
                <a:latin typeface="Times New Roman"/>
                <a:cs typeface="Times New Roman"/>
              </a:rPr>
              <a:t>be considered an </a:t>
            </a:r>
            <a:r>
              <a:rPr sz="2000" spc="-5" dirty="0">
                <a:solidFill>
                  <a:srgbClr val="0000CC"/>
                </a:solidFill>
                <a:latin typeface="Times New Roman"/>
                <a:cs typeface="Times New Roman"/>
              </a:rPr>
              <a:t>indication </a:t>
            </a:r>
            <a:r>
              <a:rPr sz="2000" dirty="0">
                <a:solidFill>
                  <a:srgbClr val="0000CC"/>
                </a:solidFill>
                <a:latin typeface="Times New Roman"/>
                <a:cs typeface="Times New Roman"/>
              </a:rPr>
              <a:t>for</a:t>
            </a:r>
            <a:r>
              <a:rPr sz="2000" spc="-235" dirty="0">
                <a:solidFill>
                  <a:srgbClr val="0000CC"/>
                </a:solidFill>
                <a:latin typeface="Times New Roman"/>
                <a:cs typeface="Times New Roman"/>
              </a:rPr>
              <a:t> </a:t>
            </a:r>
            <a:r>
              <a:rPr sz="2000" spc="-20" dirty="0">
                <a:solidFill>
                  <a:srgbClr val="0000CC"/>
                </a:solidFill>
                <a:latin typeface="Times New Roman"/>
                <a:cs typeface="Times New Roman"/>
              </a:rPr>
              <a:t>surgery.  </a:t>
            </a:r>
            <a:r>
              <a:rPr sz="2000" dirty="0">
                <a:solidFill>
                  <a:srgbClr val="0000CC"/>
                </a:solidFill>
                <a:latin typeface="Times New Roman"/>
                <a:cs typeface="Times New Roman"/>
              </a:rPr>
              <a:t>Second or subsequent episodes should be considered the appropriate  </a:t>
            </a:r>
            <a:r>
              <a:rPr sz="2000" spc="-5" dirty="0">
                <a:solidFill>
                  <a:srgbClr val="0000CC"/>
                </a:solidFill>
                <a:latin typeface="Times New Roman"/>
                <a:cs typeface="Times New Roman"/>
              </a:rPr>
              <a:t>indication </a:t>
            </a:r>
            <a:r>
              <a:rPr sz="2000" dirty="0">
                <a:solidFill>
                  <a:srgbClr val="0000CC"/>
                </a:solidFill>
                <a:latin typeface="Times New Roman"/>
                <a:cs typeface="Times New Roman"/>
              </a:rPr>
              <a:t>for</a:t>
            </a:r>
            <a:r>
              <a:rPr sz="2000" spc="-70" dirty="0">
                <a:solidFill>
                  <a:srgbClr val="0000CC"/>
                </a:solidFill>
                <a:latin typeface="Times New Roman"/>
                <a:cs typeface="Times New Roman"/>
              </a:rPr>
              <a:t> </a:t>
            </a:r>
            <a:r>
              <a:rPr sz="2000" spc="-20" dirty="0">
                <a:solidFill>
                  <a:srgbClr val="0000CC"/>
                </a:solidFill>
                <a:latin typeface="Times New Roman"/>
                <a:cs typeface="Times New Roman"/>
              </a:rPr>
              <a:t>surgery.</a:t>
            </a:r>
            <a:endParaRPr sz="2000">
              <a:latin typeface="Times New Roman"/>
              <a:cs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9406" y="420623"/>
            <a:ext cx="7846479" cy="2849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18324" y="908303"/>
            <a:ext cx="3505949" cy="2847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9475" y="182879"/>
            <a:ext cx="8764524" cy="6111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66344" y="670559"/>
            <a:ext cx="3997452" cy="611124"/>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916939" y="1395730"/>
            <a:ext cx="1967230" cy="330835"/>
          </a:xfrm>
          <a:prstGeom prst="rect">
            <a:avLst/>
          </a:prstGeom>
        </p:spPr>
        <p:txBody>
          <a:bodyPr vert="horz" wrap="square" lIns="0" tIns="13335" rIns="0" bIns="0" rtlCol="0">
            <a:spAutoFit/>
          </a:bodyPr>
          <a:lstStyle/>
          <a:p>
            <a:pPr marL="102235" indent="-89535">
              <a:lnSpc>
                <a:spcPct val="100000"/>
              </a:lnSpc>
              <a:spcBef>
                <a:spcPts val="105"/>
              </a:spcBef>
              <a:buSzPct val="95000"/>
              <a:buFont typeface="Arial"/>
              <a:buChar char="•"/>
              <a:tabLst>
                <a:tab pos="102870" algn="l"/>
              </a:tabLst>
            </a:pPr>
            <a:r>
              <a:rPr sz="2000" spc="-5" dirty="0">
                <a:solidFill>
                  <a:srgbClr val="0000CC"/>
                </a:solidFill>
                <a:latin typeface="Times New Roman"/>
                <a:cs typeface="Times New Roman"/>
              </a:rPr>
              <a:t>Extremes </a:t>
            </a:r>
            <a:r>
              <a:rPr sz="2000" dirty="0">
                <a:solidFill>
                  <a:srgbClr val="0000CC"/>
                </a:solidFill>
                <a:latin typeface="Times New Roman"/>
                <a:cs typeface="Times New Roman"/>
              </a:rPr>
              <a:t>of Age</a:t>
            </a:r>
            <a:r>
              <a:rPr sz="2000" spc="-195"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p:txBody>
      </p:sp>
      <p:sp>
        <p:nvSpPr>
          <p:cNvPr id="7" name="object 7"/>
          <p:cNvSpPr txBox="1"/>
          <p:nvPr/>
        </p:nvSpPr>
        <p:spPr>
          <a:xfrm>
            <a:off x="916939" y="2768320"/>
            <a:ext cx="6259830" cy="1245235"/>
          </a:xfrm>
          <a:prstGeom prst="rect">
            <a:avLst/>
          </a:prstGeom>
        </p:spPr>
        <p:txBody>
          <a:bodyPr vert="horz" wrap="square" lIns="0" tIns="165100" rIns="0" bIns="0" rtlCol="0">
            <a:spAutoFit/>
          </a:bodyPr>
          <a:lstStyle/>
          <a:p>
            <a:pPr marL="102235" indent="-89535">
              <a:lnSpc>
                <a:spcPct val="100000"/>
              </a:lnSpc>
              <a:spcBef>
                <a:spcPts val="1300"/>
              </a:spcBef>
              <a:buSzPct val="95000"/>
              <a:buFont typeface="Arial"/>
              <a:buChar char="•"/>
              <a:tabLst>
                <a:tab pos="102870" algn="l"/>
              </a:tabLst>
            </a:pPr>
            <a:r>
              <a:rPr sz="2000" spc="-5" dirty="0">
                <a:solidFill>
                  <a:srgbClr val="0000CC"/>
                </a:solidFill>
                <a:latin typeface="Times New Roman"/>
                <a:cs typeface="Times New Roman"/>
              </a:rPr>
              <a:t>Surgical Damage </a:t>
            </a:r>
            <a:r>
              <a:rPr sz="2000" dirty="0">
                <a:solidFill>
                  <a:srgbClr val="0000CC"/>
                </a:solidFill>
                <a:latin typeface="Times New Roman"/>
                <a:cs typeface="Times New Roman"/>
              </a:rPr>
              <a:t>to adjacent</a:t>
            </a:r>
            <a:r>
              <a:rPr sz="2000" spc="-105" dirty="0">
                <a:solidFill>
                  <a:srgbClr val="0000CC"/>
                </a:solidFill>
                <a:latin typeface="Times New Roman"/>
                <a:cs typeface="Times New Roman"/>
              </a:rPr>
              <a:t> </a:t>
            </a:r>
            <a:r>
              <a:rPr sz="2000" dirty="0">
                <a:solidFill>
                  <a:srgbClr val="0000CC"/>
                </a:solidFill>
                <a:latin typeface="Times New Roman"/>
                <a:cs typeface="Times New Roman"/>
              </a:rPr>
              <a:t>Structures</a:t>
            </a:r>
            <a:endParaRPr sz="2000">
              <a:latin typeface="Times New Roman"/>
              <a:cs typeface="Times New Roman"/>
            </a:endParaRPr>
          </a:p>
          <a:p>
            <a:pPr marL="2375535">
              <a:lnSpc>
                <a:spcPct val="100000"/>
              </a:lnSpc>
              <a:spcBef>
                <a:spcPts val="1200"/>
              </a:spcBef>
            </a:pPr>
            <a:r>
              <a:rPr sz="2000" dirty="0">
                <a:solidFill>
                  <a:srgbClr val="FFFF00"/>
                </a:solidFill>
                <a:latin typeface="Times New Roman"/>
                <a:cs typeface="Times New Roman"/>
              </a:rPr>
              <a:t>If benefits </a:t>
            </a:r>
            <a:r>
              <a:rPr sz="2000" spc="2885" dirty="0">
                <a:solidFill>
                  <a:srgbClr val="FFFF00"/>
                </a:solidFill>
                <a:latin typeface="Wingdings"/>
                <a:cs typeface="Wingdings"/>
              </a:rPr>
              <a:t></a:t>
            </a:r>
            <a:r>
              <a:rPr sz="2000" spc="-80" dirty="0">
                <a:solidFill>
                  <a:srgbClr val="FFFF00"/>
                </a:solidFill>
                <a:latin typeface="Times New Roman"/>
                <a:cs typeface="Times New Roman"/>
              </a:rPr>
              <a:t> </a:t>
            </a:r>
            <a:r>
              <a:rPr sz="2000" dirty="0">
                <a:solidFill>
                  <a:srgbClr val="FFFF00"/>
                </a:solidFill>
                <a:latin typeface="Times New Roman"/>
                <a:cs typeface="Times New Roman"/>
              </a:rPr>
              <a:t>than </a:t>
            </a:r>
            <a:r>
              <a:rPr sz="2000" spc="-5" dirty="0">
                <a:solidFill>
                  <a:srgbClr val="FFFF00"/>
                </a:solidFill>
                <a:latin typeface="Times New Roman"/>
                <a:cs typeface="Times New Roman"/>
              </a:rPr>
              <a:t>complication,  </a:t>
            </a:r>
            <a:r>
              <a:rPr sz="2000" spc="-855" dirty="0">
                <a:solidFill>
                  <a:srgbClr val="FFFF00"/>
                </a:solidFill>
                <a:latin typeface="Times New Roman"/>
                <a:cs typeface="Times New Roman"/>
              </a:rPr>
              <a:t>don‟t</a:t>
            </a:r>
            <a:endParaRPr sz="2000">
              <a:latin typeface="Times New Roman"/>
              <a:cs typeface="Times New Roman"/>
            </a:endParaRPr>
          </a:p>
          <a:p>
            <a:pPr marR="807085" algn="ctr">
              <a:lnSpc>
                <a:spcPct val="100000"/>
              </a:lnSpc>
            </a:pPr>
            <a:r>
              <a:rPr sz="2000" dirty="0">
                <a:solidFill>
                  <a:srgbClr val="FFFF00"/>
                </a:solidFill>
                <a:latin typeface="Times New Roman"/>
                <a:cs typeface="Times New Roman"/>
              </a:rPr>
              <a:t>extract</a:t>
            </a:r>
            <a:endParaRPr sz="2000">
              <a:latin typeface="Times New Roman"/>
              <a:cs typeface="Times New Roman"/>
            </a:endParaRPr>
          </a:p>
        </p:txBody>
      </p:sp>
      <p:sp>
        <p:nvSpPr>
          <p:cNvPr id="8" name="object 8"/>
          <p:cNvSpPr txBox="1"/>
          <p:nvPr/>
        </p:nvSpPr>
        <p:spPr>
          <a:xfrm>
            <a:off x="3203575" y="1243939"/>
            <a:ext cx="4991100" cy="1550035"/>
          </a:xfrm>
          <a:prstGeom prst="rect">
            <a:avLst/>
          </a:prstGeom>
        </p:spPr>
        <p:txBody>
          <a:bodyPr vert="horz" wrap="square" lIns="0" tIns="165100" rIns="0" bIns="0" rtlCol="0">
            <a:spAutoFit/>
          </a:bodyPr>
          <a:lstStyle/>
          <a:p>
            <a:pPr marL="12700">
              <a:lnSpc>
                <a:spcPct val="100000"/>
              </a:lnSpc>
              <a:spcBef>
                <a:spcPts val="1300"/>
              </a:spcBef>
            </a:pPr>
            <a:r>
              <a:rPr sz="2000" dirty="0">
                <a:solidFill>
                  <a:srgbClr val="FFFF00"/>
                </a:solidFill>
                <a:latin typeface="Times New Roman"/>
                <a:cs typeface="Times New Roman"/>
              </a:rPr>
              <a:t>Healing</a:t>
            </a:r>
            <a:r>
              <a:rPr sz="2000" spc="-25" dirty="0">
                <a:solidFill>
                  <a:srgbClr val="FFFF00"/>
                </a:solidFill>
                <a:latin typeface="Times New Roman"/>
                <a:cs typeface="Times New Roman"/>
              </a:rPr>
              <a:t> </a:t>
            </a:r>
            <a:r>
              <a:rPr sz="2000" spc="2885" dirty="0">
                <a:solidFill>
                  <a:srgbClr val="FFFF00"/>
                </a:solidFill>
                <a:latin typeface="Wingdings"/>
                <a:cs typeface="Wingdings"/>
              </a:rPr>
              <a:t></a:t>
            </a:r>
            <a:endParaRPr sz="2000">
              <a:latin typeface="Wingdings"/>
              <a:cs typeface="Wingdings"/>
            </a:endParaRPr>
          </a:p>
          <a:p>
            <a:pPr marL="12700">
              <a:lnSpc>
                <a:spcPct val="100000"/>
              </a:lnSpc>
              <a:spcBef>
                <a:spcPts val="1200"/>
              </a:spcBef>
            </a:pPr>
            <a:r>
              <a:rPr sz="2000" dirty="0">
                <a:solidFill>
                  <a:srgbClr val="FFFF00"/>
                </a:solidFill>
                <a:latin typeface="Times New Roman"/>
                <a:cs typeface="Times New Roman"/>
              </a:rPr>
              <a:t>Longer recovery</a:t>
            </a:r>
            <a:r>
              <a:rPr sz="2000" spc="-85" dirty="0">
                <a:solidFill>
                  <a:srgbClr val="FFFF00"/>
                </a:solidFill>
                <a:latin typeface="Times New Roman"/>
                <a:cs typeface="Times New Roman"/>
              </a:rPr>
              <a:t> </a:t>
            </a:r>
            <a:r>
              <a:rPr sz="2000" dirty="0">
                <a:solidFill>
                  <a:srgbClr val="FFFF00"/>
                </a:solidFill>
                <a:latin typeface="Times New Roman"/>
                <a:cs typeface="Times New Roman"/>
              </a:rPr>
              <a:t>periods</a:t>
            </a:r>
            <a:endParaRPr sz="2000">
              <a:latin typeface="Times New Roman"/>
              <a:cs typeface="Times New Roman"/>
            </a:endParaRPr>
          </a:p>
          <a:p>
            <a:pPr marL="12700">
              <a:lnSpc>
                <a:spcPct val="100000"/>
              </a:lnSpc>
            </a:pPr>
            <a:r>
              <a:rPr sz="2000" spc="-5" dirty="0">
                <a:solidFill>
                  <a:srgbClr val="FFFF00"/>
                </a:solidFill>
                <a:latin typeface="Times New Roman"/>
                <a:cs typeface="Times New Roman"/>
              </a:rPr>
              <a:t>Difficult </a:t>
            </a:r>
            <a:r>
              <a:rPr sz="2000" dirty="0">
                <a:solidFill>
                  <a:srgbClr val="FFFF00"/>
                </a:solidFill>
                <a:latin typeface="Times New Roman"/>
                <a:cs typeface="Times New Roman"/>
              </a:rPr>
              <a:t>- </a:t>
            </a:r>
            <a:r>
              <a:rPr sz="2000" spc="-5" dirty="0">
                <a:solidFill>
                  <a:srgbClr val="FFFF00"/>
                </a:solidFill>
                <a:latin typeface="Times New Roman"/>
                <a:cs typeface="Times New Roman"/>
              </a:rPr>
              <a:t>more </a:t>
            </a:r>
            <a:r>
              <a:rPr sz="2000" dirty="0">
                <a:solidFill>
                  <a:srgbClr val="FFFF00"/>
                </a:solidFill>
                <a:latin typeface="Times New Roman"/>
                <a:cs typeface="Times New Roman"/>
              </a:rPr>
              <a:t>densely </a:t>
            </a:r>
            <a:r>
              <a:rPr sz="2000" spc="-5" dirty="0">
                <a:solidFill>
                  <a:srgbClr val="FFFF00"/>
                </a:solidFill>
                <a:latin typeface="Times New Roman"/>
                <a:cs typeface="Times New Roman"/>
              </a:rPr>
              <a:t>calcified</a:t>
            </a:r>
            <a:r>
              <a:rPr sz="2000" spc="-130" dirty="0">
                <a:solidFill>
                  <a:srgbClr val="FFFF00"/>
                </a:solidFill>
                <a:latin typeface="Times New Roman"/>
                <a:cs typeface="Times New Roman"/>
              </a:rPr>
              <a:t> </a:t>
            </a:r>
            <a:r>
              <a:rPr sz="2000" dirty="0">
                <a:solidFill>
                  <a:srgbClr val="FFFF00"/>
                </a:solidFill>
                <a:latin typeface="Times New Roman"/>
                <a:cs typeface="Times New Roman"/>
              </a:rPr>
              <a:t>bone</a:t>
            </a:r>
            <a:endParaRPr sz="2000">
              <a:latin typeface="Times New Roman"/>
              <a:cs typeface="Times New Roman"/>
            </a:endParaRPr>
          </a:p>
          <a:p>
            <a:pPr marL="12700">
              <a:lnSpc>
                <a:spcPct val="100000"/>
              </a:lnSpc>
            </a:pPr>
            <a:r>
              <a:rPr sz="2000" dirty="0">
                <a:solidFill>
                  <a:srgbClr val="FFFF00"/>
                </a:solidFill>
                <a:latin typeface="Times New Roman"/>
                <a:cs typeface="Times New Roman"/>
              </a:rPr>
              <a:t>Bone removal is </a:t>
            </a:r>
            <a:r>
              <a:rPr sz="2000" spc="-5" dirty="0">
                <a:solidFill>
                  <a:srgbClr val="FFFF00"/>
                </a:solidFill>
                <a:latin typeface="Times New Roman"/>
                <a:cs typeface="Times New Roman"/>
              </a:rPr>
              <a:t>more </a:t>
            </a:r>
            <a:r>
              <a:rPr sz="2000" dirty="0">
                <a:solidFill>
                  <a:srgbClr val="FFFF00"/>
                </a:solidFill>
                <a:latin typeface="Times New Roman"/>
                <a:cs typeface="Times New Roman"/>
              </a:rPr>
              <a:t>due to reduced PDL</a:t>
            </a:r>
            <a:r>
              <a:rPr sz="2000" spc="-220" dirty="0">
                <a:solidFill>
                  <a:srgbClr val="FFFF00"/>
                </a:solidFill>
                <a:latin typeface="Times New Roman"/>
                <a:cs typeface="Times New Roman"/>
              </a:rPr>
              <a:t> </a:t>
            </a:r>
            <a:r>
              <a:rPr sz="2000" dirty="0">
                <a:solidFill>
                  <a:srgbClr val="FFFF00"/>
                </a:solidFill>
                <a:latin typeface="Times New Roman"/>
                <a:cs typeface="Times New Roman"/>
              </a:rPr>
              <a:t>space</a:t>
            </a:r>
            <a:endParaRPr sz="2000">
              <a:latin typeface="Times New Roman"/>
              <a:cs typeface="Times New Roman"/>
            </a:endParaRPr>
          </a:p>
        </p:txBody>
      </p:sp>
      <p:sp>
        <p:nvSpPr>
          <p:cNvPr id="9" name="object 9"/>
          <p:cNvSpPr txBox="1"/>
          <p:nvPr/>
        </p:nvSpPr>
        <p:spPr>
          <a:xfrm>
            <a:off x="916939" y="4376394"/>
            <a:ext cx="5873115" cy="1076960"/>
          </a:xfrm>
          <a:prstGeom prst="rect">
            <a:avLst/>
          </a:prstGeom>
        </p:spPr>
        <p:txBody>
          <a:bodyPr vert="horz" wrap="square" lIns="0" tIns="81280" rIns="0" bIns="0" rtlCol="0">
            <a:spAutoFit/>
          </a:bodyPr>
          <a:lstStyle/>
          <a:p>
            <a:pPr marL="102235" indent="-89535">
              <a:lnSpc>
                <a:spcPct val="100000"/>
              </a:lnSpc>
              <a:spcBef>
                <a:spcPts val="640"/>
              </a:spcBef>
              <a:buSzPct val="95000"/>
              <a:buFont typeface="Arial"/>
              <a:buChar char="•"/>
              <a:tabLst>
                <a:tab pos="102870" algn="l"/>
              </a:tabLst>
            </a:pPr>
            <a:r>
              <a:rPr sz="2000" spc="-5" dirty="0">
                <a:solidFill>
                  <a:srgbClr val="0000CC"/>
                </a:solidFill>
                <a:latin typeface="Times New Roman"/>
                <a:cs typeface="Times New Roman"/>
              </a:rPr>
              <a:t>Compromised </a:t>
            </a:r>
            <a:r>
              <a:rPr sz="2000" dirty="0">
                <a:solidFill>
                  <a:srgbClr val="0000CC"/>
                </a:solidFill>
                <a:latin typeface="Times New Roman"/>
                <a:cs typeface="Times New Roman"/>
              </a:rPr>
              <a:t>Medical</a:t>
            </a:r>
            <a:r>
              <a:rPr sz="2000" spc="-45" dirty="0">
                <a:solidFill>
                  <a:srgbClr val="0000CC"/>
                </a:solidFill>
                <a:latin typeface="Times New Roman"/>
                <a:cs typeface="Times New Roman"/>
              </a:rPr>
              <a:t> </a:t>
            </a:r>
            <a:r>
              <a:rPr sz="2000" spc="-5" dirty="0">
                <a:solidFill>
                  <a:srgbClr val="0000CC"/>
                </a:solidFill>
                <a:latin typeface="Times New Roman"/>
                <a:cs typeface="Times New Roman"/>
              </a:rPr>
              <a:t>Status</a:t>
            </a:r>
            <a:endParaRPr sz="2000">
              <a:latin typeface="Times New Roman"/>
              <a:cs typeface="Times New Roman"/>
            </a:endParaRPr>
          </a:p>
          <a:p>
            <a:pPr marL="102235" indent="-89535">
              <a:lnSpc>
                <a:spcPct val="100000"/>
              </a:lnSpc>
              <a:spcBef>
                <a:spcPts val="540"/>
              </a:spcBef>
              <a:buSzPct val="95000"/>
              <a:buFont typeface="Arial"/>
              <a:buChar char="•"/>
              <a:tabLst>
                <a:tab pos="102870" algn="l"/>
              </a:tabLst>
            </a:pPr>
            <a:r>
              <a:rPr sz="2000" spc="80" dirty="0">
                <a:solidFill>
                  <a:srgbClr val="0000CC"/>
                </a:solidFill>
                <a:latin typeface="Times New Roman"/>
                <a:cs typeface="Times New Roman"/>
              </a:rPr>
              <a:t>Prosthetic</a:t>
            </a:r>
            <a:r>
              <a:rPr sz="2000" spc="-155" dirty="0">
                <a:solidFill>
                  <a:srgbClr val="0000CC"/>
                </a:solidFill>
                <a:latin typeface="Times New Roman"/>
                <a:cs typeface="Times New Roman"/>
              </a:rPr>
              <a:t> </a:t>
            </a:r>
            <a:r>
              <a:rPr sz="2000" spc="75" dirty="0">
                <a:solidFill>
                  <a:srgbClr val="0000CC"/>
                </a:solidFill>
                <a:latin typeface="Times New Roman"/>
                <a:cs typeface="Times New Roman"/>
              </a:rPr>
              <a:t>considerations</a:t>
            </a:r>
            <a:r>
              <a:rPr sz="2000" spc="-85" dirty="0">
                <a:solidFill>
                  <a:srgbClr val="0000CC"/>
                </a:solidFill>
                <a:latin typeface="Times New Roman"/>
                <a:cs typeface="Times New Roman"/>
              </a:rPr>
              <a:t> </a:t>
            </a:r>
            <a:r>
              <a:rPr sz="2000" dirty="0">
                <a:solidFill>
                  <a:srgbClr val="FFFF00"/>
                </a:solidFill>
                <a:latin typeface="Times New Roman"/>
                <a:cs typeface="Times New Roman"/>
              </a:rPr>
              <a:t>–</a:t>
            </a:r>
            <a:r>
              <a:rPr sz="2000" spc="-5" dirty="0">
                <a:solidFill>
                  <a:srgbClr val="FFFF00"/>
                </a:solidFill>
                <a:latin typeface="Times New Roman"/>
                <a:cs typeface="Times New Roman"/>
              </a:rPr>
              <a:t> </a:t>
            </a:r>
            <a:r>
              <a:rPr sz="2000" spc="65" dirty="0">
                <a:solidFill>
                  <a:srgbClr val="FFFF00"/>
                </a:solidFill>
                <a:latin typeface="Times New Roman"/>
                <a:cs typeface="Times New Roman"/>
              </a:rPr>
              <a:t>Can</a:t>
            </a:r>
            <a:r>
              <a:rPr sz="2000" spc="-25" dirty="0">
                <a:solidFill>
                  <a:srgbClr val="FFFF00"/>
                </a:solidFill>
                <a:latin typeface="Times New Roman"/>
                <a:cs typeface="Times New Roman"/>
              </a:rPr>
              <a:t> </a:t>
            </a:r>
            <a:r>
              <a:rPr sz="2000" spc="90" dirty="0">
                <a:solidFill>
                  <a:srgbClr val="FFFF00"/>
                </a:solidFill>
                <a:latin typeface="Times New Roman"/>
                <a:cs typeface="Times New Roman"/>
              </a:rPr>
              <a:t>be</a:t>
            </a:r>
            <a:r>
              <a:rPr sz="2000" spc="-75" dirty="0">
                <a:solidFill>
                  <a:srgbClr val="FFFF00"/>
                </a:solidFill>
                <a:latin typeface="Times New Roman"/>
                <a:cs typeface="Times New Roman"/>
              </a:rPr>
              <a:t> </a:t>
            </a:r>
            <a:r>
              <a:rPr sz="2000" spc="90" dirty="0">
                <a:solidFill>
                  <a:srgbClr val="FFFF00"/>
                </a:solidFill>
                <a:latin typeface="Times New Roman"/>
                <a:cs typeface="Times New Roman"/>
              </a:rPr>
              <a:t>used</a:t>
            </a:r>
            <a:r>
              <a:rPr sz="2000" spc="-55" dirty="0">
                <a:solidFill>
                  <a:srgbClr val="FFFF00"/>
                </a:solidFill>
                <a:latin typeface="Times New Roman"/>
                <a:cs typeface="Times New Roman"/>
              </a:rPr>
              <a:t> </a:t>
            </a:r>
            <a:r>
              <a:rPr sz="2000" spc="50" dirty="0">
                <a:solidFill>
                  <a:srgbClr val="FFFF00"/>
                </a:solidFill>
                <a:latin typeface="Times New Roman"/>
                <a:cs typeface="Times New Roman"/>
              </a:rPr>
              <a:t>as</a:t>
            </a:r>
            <a:r>
              <a:rPr sz="2000" spc="-85" dirty="0">
                <a:solidFill>
                  <a:srgbClr val="FFFF00"/>
                </a:solidFill>
                <a:latin typeface="Times New Roman"/>
                <a:cs typeface="Times New Roman"/>
              </a:rPr>
              <a:t> </a:t>
            </a:r>
            <a:r>
              <a:rPr sz="2000" spc="130" dirty="0">
                <a:solidFill>
                  <a:srgbClr val="FFFF00"/>
                </a:solidFill>
                <a:latin typeface="Times New Roman"/>
                <a:cs typeface="Times New Roman"/>
              </a:rPr>
              <a:t>abutment</a:t>
            </a:r>
            <a:endParaRPr sz="2000">
              <a:latin typeface="Times New Roman"/>
              <a:cs typeface="Times New Roman"/>
            </a:endParaRPr>
          </a:p>
          <a:p>
            <a:pPr marL="102235" indent="-89535">
              <a:lnSpc>
                <a:spcPct val="100000"/>
              </a:lnSpc>
              <a:buSzPct val="95000"/>
              <a:buFont typeface="Arial"/>
              <a:buChar char="•"/>
              <a:tabLst>
                <a:tab pos="102870" algn="l"/>
              </a:tabLst>
            </a:pPr>
            <a:r>
              <a:rPr sz="2000" spc="55" dirty="0">
                <a:solidFill>
                  <a:srgbClr val="0000CC"/>
                </a:solidFill>
                <a:latin typeface="Times New Roman"/>
                <a:cs typeface="Times New Roman"/>
              </a:rPr>
              <a:t>Socioeconomic</a:t>
            </a:r>
            <a:r>
              <a:rPr sz="2000" spc="-110" dirty="0">
                <a:solidFill>
                  <a:srgbClr val="0000CC"/>
                </a:solidFill>
                <a:latin typeface="Times New Roman"/>
                <a:cs typeface="Times New Roman"/>
              </a:rPr>
              <a:t> </a:t>
            </a:r>
            <a:r>
              <a:rPr sz="2000" spc="75" dirty="0">
                <a:solidFill>
                  <a:srgbClr val="0000CC"/>
                </a:solidFill>
                <a:latin typeface="Times New Roman"/>
                <a:cs typeface="Times New Roman"/>
              </a:rPr>
              <a:t>reasons</a:t>
            </a:r>
            <a:endParaRPr sz="2000">
              <a:latin typeface="Times New Roman"/>
              <a:cs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620" y="1501139"/>
            <a:ext cx="8191500" cy="420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2940" y="1775460"/>
            <a:ext cx="3448812" cy="4206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04087" y="2476500"/>
            <a:ext cx="1744980" cy="4206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62555" y="2476500"/>
            <a:ext cx="472440" cy="4206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353055" y="2476500"/>
            <a:ext cx="3942588" cy="42062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951220" y="2476500"/>
            <a:ext cx="1502664" cy="42062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168895" y="2476500"/>
            <a:ext cx="1638300" cy="420624"/>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62940" y="2750820"/>
            <a:ext cx="1371599" cy="420624"/>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690116" y="2750820"/>
            <a:ext cx="1004316" cy="420624"/>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414016" y="2750820"/>
            <a:ext cx="5961887" cy="420624"/>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62940" y="3025139"/>
            <a:ext cx="1962912" cy="42062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99516" y="3375659"/>
            <a:ext cx="2022348" cy="420623"/>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377439" y="3375659"/>
            <a:ext cx="429768" cy="420623"/>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2525267" y="3375659"/>
            <a:ext cx="472440" cy="420623"/>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2705100" y="3407664"/>
            <a:ext cx="413004" cy="38861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2883407" y="3375659"/>
            <a:ext cx="2926080" cy="420623"/>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704087" y="3726179"/>
            <a:ext cx="2001012" cy="420624"/>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2360676" y="3726179"/>
            <a:ext cx="429768" cy="420624"/>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2508504" y="3726179"/>
            <a:ext cx="684276" cy="420624"/>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704087" y="4076700"/>
            <a:ext cx="2057400" cy="420624"/>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2479548" y="4076700"/>
            <a:ext cx="3646932" cy="420624"/>
          </a:xfrm>
          <a:prstGeom prst="rect">
            <a:avLst/>
          </a:prstGeom>
          <a:blipFill>
            <a:blip r:embed="rId21" cstate="print"/>
            <a:stretch>
              <a:fillRect/>
            </a:stretch>
          </a:blipFill>
        </p:spPr>
        <p:txBody>
          <a:bodyPr wrap="square" lIns="0" tIns="0" rIns="0" bIns="0" rtlCol="0"/>
          <a:lstStyle/>
          <a:p>
            <a:endParaRPr/>
          </a:p>
        </p:txBody>
      </p:sp>
      <p:sp>
        <p:nvSpPr>
          <p:cNvPr id="23" name="object 23"/>
          <p:cNvSpPr/>
          <p:nvPr/>
        </p:nvSpPr>
        <p:spPr>
          <a:xfrm>
            <a:off x="704087" y="4777740"/>
            <a:ext cx="1760220" cy="420624"/>
          </a:xfrm>
          <a:prstGeom prst="rect">
            <a:avLst/>
          </a:prstGeom>
          <a:blipFill>
            <a:blip r:embed="rId22" cstate="print"/>
            <a:stretch>
              <a:fillRect/>
            </a:stretch>
          </a:blipFill>
        </p:spPr>
        <p:txBody>
          <a:bodyPr wrap="square" lIns="0" tIns="0" rIns="0" bIns="0" rtlCol="0"/>
          <a:lstStyle/>
          <a:p>
            <a:endParaRPr/>
          </a:p>
        </p:txBody>
      </p:sp>
      <p:sp>
        <p:nvSpPr>
          <p:cNvPr id="24" name="object 24"/>
          <p:cNvSpPr/>
          <p:nvPr/>
        </p:nvSpPr>
        <p:spPr>
          <a:xfrm>
            <a:off x="704087" y="5128259"/>
            <a:ext cx="1845564" cy="420623"/>
          </a:xfrm>
          <a:prstGeom prst="rect">
            <a:avLst/>
          </a:prstGeom>
          <a:blipFill>
            <a:blip r:embed="rId23" cstate="print"/>
            <a:stretch>
              <a:fillRect/>
            </a:stretch>
          </a:blipFill>
        </p:spPr>
        <p:txBody>
          <a:bodyPr wrap="square" lIns="0" tIns="0" rIns="0" bIns="0" rtlCol="0"/>
          <a:lstStyle/>
          <a:p>
            <a:endParaRPr/>
          </a:p>
        </p:txBody>
      </p:sp>
      <p:sp>
        <p:nvSpPr>
          <p:cNvPr id="25" name="object 25"/>
          <p:cNvSpPr/>
          <p:nvPr/>
        </p:nvSpPr>
        <p:spPr>
          <a:xfrm>
            <a:off x="637031" y="5478779"/>
            <a:ext cx="1453895" cy="420623"/>
          </a:xfrm>
          <a:prstGeom prst="rect">
            <a:avLst/>
          </a:prstGeom>
          <a:blipFill>
            <a:blip r:embed="rId24" cstate="print"/>
            <a:stretch>
              <a:fillRect/>
            </a:stretch>
          </a:blipFill>
        </p:spPr>
        <p:txBody>
          <a:bodyPr wrap="square" lIns="0" tIns="0" rIns="0" bIns="0" rtlCol="0"/>
          <a:lstStyle/>
          <a:p>
            <a:endParaRPr/>
          </a:p>
        </p:txBody>
      </p:sp>
      <p:sp>
        <p:nvSpPr>
          <p:cNvPr id="26" name="object 26"/>
          <p:cNvSpPr/>
          <p:nvPr/>
        </p:nvSpPr>
        <p:spPr>
          <a:xfrm>
            <a:off x="704087" y="5829300"/>
            <a:ext cx="1194815" cy="420623"/>
          </a:xfrm>
          <a:prstGeom prst="rect">
            <a:avLst/>
          </a:prstGeom>
          <a:blipFill>
            <a:blip r:embed="rId25" cstate="print"/>
            <a:stretch>
              <a:fillRect/>
            </a:stretch>
          </a:blipFill>
        </p:spPr>
        <p:txBody>
          <a:bodyPr wrap="square" lIns="0" tIns="0" rIns="0" bIns="0" rtlCol="0"/>
          <a:lstStyle/>
          <a:p>
            <a:endParaRPr/>
          </a:p>
        </p:txBody>
      </p:sp>
      <p:sp>
        <p:nvSpPr>
          <p:cNvPr id="27" name="object 27"/>
          <p:cNvSpPr txBox="1">
            <a:spLocks noGrp="1"/>
          </p:cNvSpPr>
          <p:nvPr>
            <p:ph type="title"/>
          </p:nvPr>
        </p:nvSpPr>
        <p:spPr>
          <a:xfrm>
            <a:off x="535940" y="1212850"/>
            <a:ext cx="4722495" cy="330835"/>
          </a:xfrm>
          <a:prstGeom prst="rect">
            <a:avLst/>
          </a:prstGeom>
        </p:spPr>
        <p:txBody>
          <a:bodyPr vert="horz" wrap="square" lIns="0" tIns="13335" rIns="0" bIns="0" rtlCol="0">
            <a:spAutoFit/>
          </a:bodyPr>
          <a:lstStyle/>
          <a:p>
            <a:pPr marL="12700">
              <a:lnSpc>
                <a:spcPct val="100000"/>
              </a:lnSpc>
              <a:spcBef>
                <a:spcPts val="105"/>
              </a:spcBef>
            </a:pPr>
            <a:r>
              <a:rPr b="1" dirty="0">
                <a:solidFill>
                  <a:srgbClr val="FFFFFF"/>
                </a:solidFill>
                <a:latin typeface="Times New Roman"/>
                <a:cs typeface="Times New Roman"/>
              </a:rPr>
              <a:t>GEORGE WINTER’S</a:t>
            </a:r>
            <a:r>
              <a:rPr b="1" spc="-135" dirty="0">
                <a:solidFill>
                  <a:srgbClr val="FFFFFF"/>
                </a:solidFill>
                <a:latin typeface="Times New Roman"/>
                <a:cs typeface="Times New Roman"/>
              </a:rPr>
              <a:t> </a:t>
            </a:r>
            <a:r>
              <a:rPr b="1" spc="-10" dirty="0">
                <a:solidFill>
                  <a:srgbClr val="FFFFFF"/>
                </a:solidFill>
                <a:latin typeface="Times New Roman"/>
                <a:cs typeface="Times New Roman"/>
              </a:rPr>
              <a:t>CLASSIFICATION</a:t>
            </a:r>
          </a:p>
        </p:txBody>
      </p:sp>
      <p:sp>
        <p:nvSpPr>
          <p:cNvPr id="28" name="object 28"/>
          <p:cNvSpPr txBox="1"/>
          <p:nvPr/>
        </p:nvSpPr>
        <p:spPr>
          <a:xfrm>
            <a:off x="535940" y="1563370"/>
            <a:ext cx="7807325" cy="605155"/>
          </a:xfrm>
          <a:prstGeom prst="rect">
            <a:avLst/>
          </a:prstGeom>
        </p:spPr>
        <p:txBody>
          <a:bodyPr vert="horz" wrap="square" lIns="0" tIns="47625" rIns="0" bIns="0" rtlCol="0">
            <a:spAutoFit/>
          </a:bodyPr>
          <a:lstStyle/>
          <a:p>
            <a:pPr marL="286385" marR="5080" indent="-274320">
              <a:lnSpc>
                <a:spcPts val="2160"/>
              </a:lnSpc>
              <a:spcBef>
                <a:spcPts val="375"/>
              </a:spcBef>
            </a:pPr>
            <a:r>
              <a:rPr sz="2000" spc="-5" dirty="0">
                <a:solidFill>
                  <a:srgbClr val="0000CC"/>
                </a:solidFill>
                <a:latin typeface="Times New Roman"/>
                <a:cs typeface="Times New Roman"/>
              </a:rPr>
              <a:t>Based </a:t>
            </a:r>
            <a:r>
              <a:rPr sz="2000" dirty="0">
                <a:solidFill>
                  <a:srgbClr val="0000CC"/>
                </a:solidFill>
                <a:latin typeface="Times New Roman"/>
                <a:cs typeface="Times New Roman"/>
              </a:rPr>
              <a:t>on the relationship of the long axis of the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tooth in relation</a:t>
            </a:r>
            <a:r>
              <a:rPr sz="2000" spc="-245" dirty="0">
                <a:solidFill>
                  <a:srgbClr val="0000CC"/>
                </a:solidFill>
                <a:latin typeface="Times New Roman"/>
                <a:cs typeface="Times New Roman"/>
              </a:rPr>
              <a:t> </a:t>
            </a:r>
            <a:r>
              <a:rPr sz="2000" dirty="0">
                <a:solidFill>
                  <a:srgbClr val="0000CC"/>
                </a:solidFill>
                <a:latin typeface="Times New Roman"/>
                <a:cs typeface="Times New Roman"/>
              </a:rPr>
              <a:t>to  the long axis of the </a:t>
            </a:r>
            <a:r>
              <a:rPr sz="2000" spc="5" dirty="0">
                <a:solidFill>
                  <a:srgbClr val="0000CC"/>
                </a:solidFill>
                <a:latin typeface="Times New Roman"/>
                <a:cs typeface="Times New Roman"/>
              </a:rPr>
              <a:t>2nd</a:t>
            </a:r>
            <a:r>
              <a:rPr sz="2000" spc="-125" dirty="0">
                <a:solidFill>
                  <a:srgbClr val="0000CC"/>
                </a:solidFill>
                <a:latin typeface="Times New Roman"/>
                <a:cs typeface="Times New Roman"/>
              </a:rPr>
              <a:t> </a:t>
            </a:r>
            <a:r>
              <a:rPr sz="2000" spc="-5" dirty="0">
                <a:solidFill>
                  <a:srgbClr val="0000CC"/>
                </a:solidFill>
                <a:latin typeface="Times New Roman"/>
                <a:cs typeface="Times New Roman"/>
              </a:rPr>
              <a:t>molar</a:t>
            </a:r>
            <a:endParaRPr sz="2000">
              <a:latin typeface="Times New Roman"/>
              <a:cs typeface="Times New Roman"/>
            </a:endParaRPr>
          </a:p>
        </p:txBody>
      </p:sp>
      <p:sp>
        <p:nvSpPr>
          <p:cNvPr id="29" name="object 29"/>
          <p:cNvSpPr txBox="1"/>
          <p:nvPr/>
        </p:nvSpPr>
        <p:spPr>
          <a:xfrm>
            <a:off x="810259" y="2539111"/>
            <a:ext cx="7763509" cy="879475"/>
          </a:xfrm>
          <a:prstGeom prst="rect">
            <a:avLst/>
          </a:prstGeom>
        </p:spPr>
        <p:txBody>
          <a:bodyPr vert="horz" wrap="square" lIns="0" tIns="47625" rIns="0" bIns="0" rtlCol="0">
            <a:spAutoFit/>
          </a:bodyPr>
          <a:lstStyle/>
          <a:p>
            <a:pPr marL="12700" marR="5080" indent="40640">
              <a:lnSpc>
                <a:spcPts val="2160"/>
              </a:lnSpc>
              <a:spcBef>
                <a:spcPts val="375"/>
              </a:spcBef>
            </a:pPr>
            <a:r>
              <a:rPr sz="2000" dirty="0">
                <a:solidFill>
                  <a:srgbClr val="0000CC"/>
                </a:solidFill>
                <a:latin typeface="Times New Roman"/>
                <a:cs typeface="Times New Roman"/>
              </a:rPr>
              <a:t>Mesioangular – </a:t>
            </a:r>
            <a:r>
              <a:rPr sz="2000" dirty="0">
                <a:solidFill>
                  <a:srgbClr val="FFFF00"/>
                </a:solidFill>
                <a:latin typeface="Times New Roman"/>
                <a:cs typeface="Times New Roman"/>
              </a:rPr>
              <a:t>Most </a:t>
            </a:r>
            <a:r>
              <a:rPr sz="2000" spc="-10" dirty="0">
                <a:solidFill>
                  <a:srgbClr val="FFFF00"/>
                </a:solidFill>
                <a:latin typeface="Times New Roman"/>
                <a:cs typeface="Times New Roman"/>
              </a:rPr>
              <a:t>common </a:t>
            </a:r>
            <a:r>
              <a:rPr sz="2000" dirty="0">
                <a:solidFill>
                  <a:srgbClr val="FFFF00"/>
                </a:solidFill>
                <a:latin typeface="Times New Roman"/>
                <a:cs typeface="Times New Roman"/>
              </a:rPr>
              <a:t>type(43%) because </a:t>
            </a:r>
            <a:r>
              <a:rPr sz="2000" spc="-5" dirty="0">
                <a:solidFill>
                  <a:srgbClr val="FFFF00"/>
                </a:solidFill>
                <a:latin typeface="Times New Roman"/>
                <a:cs typeface="Times New Roman"/>
              </a:rPr>
              <a:t>mandibular </a:t>
            </a:r>
            <a:r>
              <a:rPr sz="2000" dirty="0">
                <a:solidFill>
                  <a:srgbClr val="FFFF00"/>
                </a:solidFill>
                <a:latin typeface="Times New Roman"/>
                <a:cs typeface="Times New Roman"/>
              </a:rPr>
              <a:t>third</a:t>
            </a:r>
            <a:r>
              <a:rPr sz="2000" spc="-105" dirty="0">
                <a:solidFill>
                  <a:srgbClr val="FFFF00"/>
                </a:solidFill>
                <a:latin typeface="Times New Roman"/>
                <a:cs typeface="Times New Roman"/>
              </a:rPr>
              <a:t> </a:t>
            </a:r>
            <a:r>
              <a:rPr sz="2000" spc="-5" dirty="0">
                <a:solidFill>
                  <a:srgbClr val="FFFF00"/>
                </a:solidFill>
                <a:latin typeface="Times New Roman"/>
                <a:cs typeface="Times New Roman"/>
              </a:rPr>
              <a:t>molars  </a:t>
            </a:r>
            <a:r>
              <a:rPr sz="2000" dirty="0">
                <a:solidFill>
                  <a:srgbClr val="FFFF00"/>
                </a:solidFill>
                <a:latin typeface="Times New Roman"/>
                <a:cs typeface="Times New Roman"/>
              </a:rPr>
              <a:t>follow an </a:t>
            </a:r>
            <a:r>
              <a:rPr sz="2000" spc="-5" dirty="0">
                <a:solidFill>
                  <a:srgbClr val="FFFF00"/>
                </a:solidFill>
                <a:latin typeface="Times New Roman"/>
                <a:cs typeface="Times New Roman"/>
              </a:rPr>
              <a:t>mesial </a:t>
            </a:r>
            <a:r>
              <a:rPr sz="2000" dirty="0">
                <a:solidFill>
                  <a:srgbClr val="FFFF00"/>
                </a:solidFill>
                <a:latin typeface="Times New Roman"/>
                <a:cs typeface="Times New Roman"/>
              </a:rPr>
              <a:t>inclination while eruption, </a:t>
            </a:r>
            <a:r>
              <a:rPr sz="2000" spc="-5" dirty="0">
                <a:solidFill>
                  <a:srgbClr val="FFFF00"/>
                </a:solidFill>
                <a:latin typeface="Times New Roman"/>
                <a:cs typeface="Times New Roman"/>
              </a:rPr>
              <a:t>least difficult </a:t>
            </a:r>
            <a:r>
              <a:rPr sz="2000" dirty="0">
                <a:solidFill>
                  <a:srgbClr val="FFFF00"/>
                </a:solidFill>
                <a:latin typeface="Times New Roman"/>
                <a:cs typeface="Times New Roman"/>
              </a:rPr>
              <a:t>to remove </a:t>
            </a:r>
            <a:r>
              <a:rPr sz="2000" spc="5" dirty="0">
                <a:solidFill>
                  <a:srgbClr val="FFFF00"/>
                </a:solidFill>
                <a:latin typeface="Times New Roman"/>
                <a:cs typeface="Times New Roman"/>
              </a:rPr>
              <a:t>but  </a:t>
            </a:r>
            <a:r>
              <a:rPr sz="2000" spc="-5" dirty="0">
                <a:solidFill>
                  <a:srgbClr val="FFFF00"/>
                </a:solidFill>
                <a:latin typeface="Times New Roman"/>
                <a:cs typeface="Times New Roman"/>
              </a:rPr>
              <a:t>most</a:t>
            </a:r>
            <a:r>
              <a:rPr sz="2000" spc="-20" dirty="0">
                <a:solidFill>
                  <a:srgbClr val="FFFF00"/>
                </a:solidFill>
                <a:latin typeface="Times New Roman"/>
                <a:cs typeface="Times New Roman"/>
              </a:rPr>
              <a:t> </a:t>
            </a:r>
            <a:r>
              <a:rPr sz="2000" spc="-5" dirty="0">
                <a:solidFill>
                  <a:srgbClr val="FFFF00"/>
                </a:solidFill>
                <a:latin typeface="Times New Roman"/>
                <a:cs typeface="Times New Roman"/>
              </a:rPr>
              <a:t>damaging</a:t>
            </a:r>
            <a:endParaRPr sz="2000">
              <a:latin typeface="Times New Roman"/>
              <a:cs typeface="Times New Roman"/>
            </a:endParaRPr>
          </a:p>
        </p:txBody>
      </p:sp>
      <p:sp>
        <p:nvSpPr>
          <p:cNvPr id="30" name="object 30"/>
          <p:cNvSpPr txBox="1"/>
          <p:nvPr/>
        </p:nvSpPr>
        <p:spPr>
          <a:xfrm>
            <a:off x="846836" y="3393265"/>
            <a:ext cx="1346200" cy="1077595"/>
          </a:xfrm>
          <a:prstGeom prst="rect">
            <a:avLst/>
          </a:prstGeom>
        </p:spPr>
        <p:txBody>
          <a:bodyPr vert="horz" wrap="square" lIns="0" tIns="12065" rIns="0" bIns="0" rtlCol="0">
            <a:spAutoFit/>
          </a:bodyPr>
          <a:lstStyle/>
          <a:p>
            <a:pPr marL="17145" marR="5080" indent="-5080">
              <a:lnSpc>
                <a:spcPct val="114999"/>
              </a:lnSpc>
              <a:spcBef>
                <a:spcPts val="95"/>
              </a:spcBef>
            </a:pPr>
            <a:r>
              <a:rPr sz="2000" spc="-30" dirty="0">
                <a:solidFill>
                  <a:srgbClr val="0000CC"/>
                </a:solidFill>
                <a:latin typeface="Times New Roman"/>
                <a:cs typeface="Times New Roman"/>
              </a:rPr>
              <a:t>Vertical  </a:t>
            </a:r>
            <a:r>
              <a:rPr sz="2000" dirty="0">
                <a:solidFill>
                  <a:srgbClr val="0000CC"/>
                </a:solidFill>
                <a:latin typeface="Times New Roman"/>
                <a:cs typeface="Times New Roman"/>
              </a:rPr>
              <a:t>Horizontal  Distoan</a:t>
            </a:r>
            <a:r>
              <a:rPr sz="2000" spc="10" dirty="0">
                <a:solidFill>
                  <a:srgbClr val="0000CC"/>
                </a:solidFill>
                <a:latin typeface="Times New Roman"/>
                <a:cs typeface="Times New Roman"/>
              </a:rPr>
              <a:t>g</a:t>
            </a:r>
            <a:r>
              <a:rPr sz="2000" dirty="0">
                <a:solidFill>
                  <a:srgbClr val="0000CC"/>
                </a:solidFill>
                <a:latin typeface="Times New Roman"/>
                <a:cs typeface="Times New Roman"/>
              </a:rPr>
              <a:t>ular</a:t>
            </a:r>
            <a:endParaRPr sz="2000">
              <a:latin typeface="Times New Roman"/>
              <a:cs typeface="Times New Roman"/>
            </a:endParaRPr>
          </a:p>
        </p:txBody>
      </p:sp>
      <p:sp>
        <p:nvSpPr>
          <p:cNvPr id="31" name="object 31"/>
          <p:cNvSpPr txBox="1"/>
          <p:nvPr/>
        </p:nvSpPr>
        <p:spPr>
          <a:xfrm>
            <a:off x="2479294" y="3393265"/>
            <a:ext cx="3225165" cy="1077595"/>
          </a:xfrm>
          <a:prstGeom prst="rect">
            <a:avLst/>
          </a:prstGeom>
        </p:spPr>
        <p:txBody>
          <a:bodyPr vert="horz" wrap="square" lIns="0" tIns="57785" rIns="0" bIns="0" rtlCol="0">
            <a:spAutoFit/>
          </a:bodyPr>
          <a:lstStyle/>
          <a:p>
            <a:pPr marL="205740" indent="-147320">
              <a:lnSpc>
                <a:spcPct val="100000"/>
              </a:lnSpc>
              <a:spcBef>
                <a:spcPts val="455"/>
              </a:spcBef>
              <a:buClr>
                <a:srgbClr val="0000CC"/>
              </a:buClr>
              <a:buChar char="-"/>
              <a:tabLst>
                <a:tab pos="206375" algn="l"/>
              </a:tabLst>
            </a:pPr>
            <a:r>
              <a:rPr sz="2000" spc="10" dirty="0">
                <a:solidFill>
                  <a:srgbClr val="FFFFFF"/>
                </a:solidFill>
                <a:latin typeface="Times New Roman"/>
                <a:cs typeface="Times New Roman"/>
              </a:rPr>
              <a:t>2</a:t>
            </a:r>
            <a:r>
              <a:rPr sz="1950" spc="15" baseline="25641" dirty="0">
                <a:solidFill>
                  <a:srgbClr val="FFFFFF"/>
                </a:solidFill>
                <a:latin typeface="Times New Roman"/>
                <a:cs typeface="Times New Roman"/>
              </a:rPr>
              <a:t>nd </a:t>
            </a:r>
            <a:r>
              <a:rPr sz="2000" spc="-5" dirty="0">
                <a:solidFill>
                  <a:srgbClr val="FFFFFF"/>
                </a:solidFill>
                <a:latin typeface="Times New Roman"/>
                <a:cs typeface="Times New Roman"/>
              </a:rPr>
              <a:t>most </a:t>
            </a:r>
            <a:r>
              <a:rPr sz="2000" spc="-10" dirty="0">
                <a:solidFill>
                  <a:srgbClr val="FFFFFF"/>
                </a:solidFill>
                <a:latin typeface="Times New Roman"/>
                <a:cs typeface="Times New Roman"/>
              </a:rPr>
              <a:t>common</a:t>
            </a:r>
            <a:r>
              <a:rPr sz="2000" spc="-225" dirty="0">
                <a:solidFill>
                  <a:srgbClr val="FFFFFF"/>
                </a:solidFill>
                <a:latin typeface="Times New Roman"/>
                <a:cs typeface="Times New Roman"/>
              </a:rPr>
              <a:t> </a:t>
            </a:r>
            <a:r>
              <a:rPr sz="2000" dirty="0">
                <a:solidFill>
                  <a:srgbClr val="FFFFFF"/>
                </a:solidFill>
                <a:latin typeface="Times New Roman"/>
                <a:cs typeface="Times New Roman"/>
              </a:rPr>
              <a:t>type(38%)</a:t>
            </a:r>
            <a:endParaRPr sz="2000">
              <a:latin typeface="Times New Roman"/>
              <a:cs typeface="Times New Roman"/>
            </a:endParaRPr>
          </a:p>
          <a:p>
            <a:pPr marL="41275">
              <a:lnSpc>
                <a:spcPct val="100000"/>
              </a:lnSpc>
              <a:spcBef>
                <a:spcPts val="365"/>
              </a:spcBef>
            </a:pPr>
            <a:r>
              <a:rPr sz="2000" dirty="0">
                <a:solidFill>
                  <a:srgbClr val="0000CC"/>
                </a:solidFill>
                <a:latin typeface="Times New Roman"/>
                <a:cs typeface="Times New Roman"/>
              </a:rPr>
              <a:t>-</a:t>
            </a:r>
            <a:r>
              <a:rPr sz="2000" spc="-10" dirty="0">
                <a:solidFill>
                  <a:srgbClr val="0000CC"/>
                </a:solidFill>
                <a:latin typeface="Times New Roman"/>
                <a:cs typeface="Times New Roman"/>
              </a:rPr>
              <a:t> </a:t>
            </a:r>
            <a:r>
              <a:rPr sz="2000" dirty="0">
                <a:solidFill>
                  <a:srgbClr val="FFFFFF"/>
                </a:solidFill>
                <a:latin typeface="Times New Roman"/>
                <a:cs typeface="Times New Roman"/>
              </a:rPr>
              <a:t>3%</a:t>
            </a:r>
            <a:endParaRPr sz="2000">
              <a:latin typeface="Times New Roman"/>
              <a:cs typeface="Times New Roman"/>
            </a:endParaRPr>
          </a:p>
          <a:p>
            <a:pPr marL="160020" indent="-147320">
              <a:lnSpc>
                <a:spcPct val="100000"/>
              </a:lnSpc>
              <a:spcBef>
                <a:spcPts val="360"/>
              </a:spcBef>
              <a:buClr>
                <a:srgbClr val="0000CC"/>
              </a:buClr>
              <a:buChar char="-"/>
              <a:tabLst>
                <a:tab pos="160655" algn="l"/>
              </a:tabLst>
            </a:pPr>
            <a:r>
              <a:rPr sz="2000" dirty="0">
                <a:solidFill>
                  <a:srgbClr val="FFFFFF"/>
                </a:solidFill>
                <a:latin typeface="Times New Roman"/>
                <a:cs typeface="Times New Roman"/>
              </a:rPr>
              <a:t>Most </a:t>
            </a:r>
            <a:r>
              <a:rPr sz="2000" spc="-5" dirty="0">
                <a:solidFill>
                  <a:srgbClr val="FFFFFF"/>
                </a:solidFill>
                <a:latin typeface="Times New Roman"/>
                <a:cs typeface="Times New Roman"/>
              </a:rPr>
              <a:t>difficult </a:t>
            </a:r>
            <a:r>
              <a:rPr sz="2000" dirty="0">
                <a:solidFill>
                  <a:srgbClr val="FFFFFF"/>
                </a:solidFill>
                <a:latin typeface="Times New Roman"/>
                <a:cs typeface="Times New Roman"/>
              </a:rPr>
              <a:t>to remove</a:t>
            </a:r>
            <a:r>
              <a:rPr sz="2000" spc="-145" dirty="0">
                <a:solidFill>
                  <a:srgbClr val="FFFFFF"/>
                </a:solidFill>
                <a:latin typeface="Times New Roman"/>
                <a:cs typeface="Times New Roman"/>
              </a:rPr>
              <a:t> </a:t>
            </a:r>
            <a:r>
              <a:rPr sz="2000" dirty="0">
                <a:solidFill>
                  <a:srgbClr val="FFFFFF"/>
                </a:solidFill>
                <a:latin typeface="Times New Roman"/>
                <a:cs typeface="Times New Roman"/>
              </a:rPr>
              <a:t>(6%)</a:t>
            </a:r>
            <a:endParaRPr sz="2000">
              <a:latin typeface="Times New Roman"/>
              <a:cs typeface="Times New Roman"/>
            </a:endParaRPr>
          </a:p>
        </p:txBody>
      </p:sp>
      <p:sp>
        <p:nvSpPr>
          <p:cNvPr id="32" name="object 32"/>
          <p:cNvSpPr txBox="1"/>
          <p:nvPr/>
        </p:nvSpPr>
        <p:spPr>
          <a:xfrm>
            <a:off x="784351" y="4795494"/>
            <a:ext cx="1592580" cy="1428115"/>
          </a:xfrm>
          <a:prstGeom prst="rect">
            <a:avLst/>
          </a:prstGeom>
        </p:spPr>
        <p:txBody>
          <a:bodyPr vert="horz" wrap="square" lIns="0" tIns="12700" rIns="0" bIns="0" rtlCol="0">
            <a:spAutoFit/>
          </a:bodyPr>
          <a:lstStyle/>
          <a:p>
            <a:pPr marL="12700" marR="5080" indent="66675">
              <a:lnSpc>
                <a:spcPct val="114999"/>
              </a:lnSpc>
              <a:spcBef>
                <a:spcPts val="100"/>
              </a:spcBef>
            </a:pPr>
            <a:r>
              <a:rPr sz="2000" dirty="0">
                <a:solidFill>
                  <a:srgbClr val="0000CC"/>
                </a:solidFill>
                <a:latin typeface="Times New Roman"/>
                <a:cs typeface="Times New Roman"/>
              </a:rPr>
              <a:t>Buccoangular  Linguoangular  </a:t>
            </a:r>
            <a:r>
              <a:rPr sz="2000" spc="-10" dirty="0">
                <a:solidFill>
                  <a:srgbClr val="0000CC"/>
                </a:solidFill>
                <a:latin typeface="Times New Roman"/>
                <a:cs typeface="Times New Roman"/>
              </a:rPr>
              <a:t>Transverse  </a:t>
            </a:r>
            <a:r>
              <a:rPr sz="2000" dirty="0">
                <a:solidFill>
                  <a:srgbClr val="0000CC"/>
                </a:solidFill>
                <a:latin typeface="Times New Roman"/>
                <a:cs typeface="Times New Roman"/>
              </a:rPr>
              <a:t>Inverted</a:t>
            </a:r>
            <a:endParaRPr sz="2000">
              <a:latin typeface="Times New Roman"/>
              <a:cs typeface="Times New Roman"/>
            </a:endParaRPr>
          </a:p>
        </p:txBody>
      </p:sp>
      <p:sp>
        <p:nvSpPr>
          <p:cNvPr id="33" name="object 33"/>
          <p:cNvSpPr/>
          <p:nvPr/>
        </p:nvSpPr>
        <p:spPr>
          <a:xfrm>
            <a:off x="563206" y="314070"/>
            <a:ext cx="5490883" cy="366522"/>
          </a:xfrm>
          <a:prstGeom prst="rect">
            <a:avLst/>
          </a:prstGeom>
          <a:blipFill>
            <a:blip r:embed="rId26" cstate="print"/>
            <a:stretch>
              <a:fillRect/>
            </a:stretch>
          </a:blipFill>
        </p:spPr>
        <p:txBody>
          <a:bodyPr wrap="square" lIns="0" tIns="0" rIns="0" bIns="0" rtlCol="0"/>
          <a:lstStyle/>
          <a:p>
            <a:endParaRPr/>
          </a:p>
        </p:txBody>
      </p:sp>
      <p:sp>
        <p:nvSpPr>
          <p:cNvPr id="34" name="object 34"/>
          <p:cNvSpPr/>
          <p:nvPr/>
        </p:nvSpPr>
        <p:spPr>
          <a:xfrm>
            <a:off x="6144640" y="314070"/>
            <a:ext cx="1925701" cy="284352"/>
          </a:xfrm>
          <a:prstGeom prst="rect">
            <a:avLst/>
          </a:prstGeom>
          <a:blipFill>
            <a:blip r:embed="rId27" cstate="print"/>
            <a:stretch>
              <a:fillRect/>
            </a:stretch>
          </a:blipFill>
        </p:spPr>
        <p:txBody>
          <a:bodyPr wrap="square" lIns="0" tIns="0" rIns="0" bIns="0" rtlCol="0"/>
          <a:lstStyle/>
          <a:p>
            <a:endParaRPr/>
          </a:p>
        </p:txBody>
      </p:sp>
      <p:sp>
        <p:nvSpPr>
          <p:cNvPr id="35" name="object 35"/>
          <p:cNvSpPr/>
          <p:nvPr/>
        </p:nvSpPr>
        <p:spPr>
          <a:xfrm>
            <a:off x="3486784" y="801751"/>
            <a:ext cx="2024634" cy="284352"/>
          </a:xfrm>
          <a:prstGeom prst="rect">
            <a:avLst/>
          </a:prstGeom>
          <a:blipFill>
            <a:blip r:embed="rId28" cstate="print"/>
            <a:stretch>
              <a:fillRect/>
            </a:stretch>
          </a:blipFill>
        </p:spPr>
        <p:txBody>
          <a:bodyPr wrap="square" lIns="0" tIns="0" rIns="0" bIns="0" rtlCol="0"/>
          <a:lstStyle/>
          <a:p>
            <a:endParaRPr/>
          </a:p>
        </p:txBody>
      </p:sp>
      <p:sp>
        <p:nvSpPr>
          <p:cNvPr id="36" name="object 36"/>
          <p:cNvSpPr/>
          <p:nvPr/>
        </p:nvSpPr>
        <p:spPr>
          <a:xfrm>
            <a:off x="303275" y="76200"/>
            <a:ext cx="6073140" cy="611124"/>
          </a:xfrm>
          <a:prstGeom prst="rect">
            <a:avLst/>
          </a:prstGeom>
          <a:blipFill>
            <a:blip r:embed="rId29" cstate="print"/>
            <a:stretch>
              <a:fillRect/>
            </a:stretch>
          </a:blipFill>
        </p:spPr>
        <p:txBody>
          <a:bodyPr wrap="square" lIns="0" tIns="0" rIns="0" bIns="0" rtlCol="0"/>
          <a:lstStyle/>
          <a:p>
            <a:endParaRPr/>
          </a:p>
        </p:txBody>
      </p:sp>
      <p:sp>
        <p:nvSpPr>
          <p:cNvPr id="37" name="object 37"/>
          <p:cNvSpPr/>
          <p:nvPr/>
        </p:nvSpPr>
        <p:spPr>
          <a:xfrm>
            <a:off x="5885688" y="76200"/>
            <a:ext cx="2414016" cy="611124"/>
          </a:xfrm>
          <a:prstGeom prst="rect">
            <a:avLst/>
          </a:prstGeom>
          <a:blipFill>
            <a:blip r:embed="rId30" cstate="print"/>
            <a:stretch>
              <a:fillRect/>
            </a:stretch>
          </a:blipFill>
        </p:spPr>
        <p:txBody>
          <a:bodyPr wrap="square" lIns="0" tIns="0" rIns="0" bIns="0" rtlCol="0"/>
          <a:lstStyle/>
          <a:p>
            <a:endParaRPr/>
          </a:p>
        </p:txBody>
      </p:sp>
      <p:sp>
        <p:nvSpPr>
          <p:cNvPr id="38" name="object 38"/>
          <p:cNvSpPr/>
          <p:nvPr/>
        </p:nvSpPr>
        <p:spPr>
          <a:xfrm>
            <a:off x="3235451" y="563880"/>
            <a:ext cx="2522220" cy="611124"/>
          </a:xfrm>
          <a:prstGeom prst="rect">
            <a:avLst/>
          </a:prstGeom>
          <a:blipFill>
            <a:blip r:embed="rId31" cstate="print"/>
            <a:stretch>
              <a:fillRect/>
            </a:stretch>
          </a:blipFill>
        </p:spPr>
        <p:txBody>
          <a:bodyPr wrap="square" lIns="0" tIns="0" rIns="0" bIns="0" rtlCol="0"/>
          <a:lstStyle/>
          <a:p>
            <a:endParaRPr/>
          </a:p>
        </p:txBody>
      </p:sp>
      <p:sp>
        <p:nvSpPr>
          <p:cNvPr id="39" name="object 39"/>
          <p:cNvSpPr/>
          <p:nvPr/>
        </p:nvSpPr>
        <p:spPr>
          <a:xfrm>
            <a:off x="4038600" y="4953000"/>
            <a:ext cx="4648200" cy="1219200"/>
          </a:xfrm>
          <a:custGeom>
            <a:avLst/>
            <a:gdLst/>
            <a:ahLst/>
            <a:cxnLst/>
            <a:rect l="l" t="t" r="r" b="b"/>
            <a:pathLst>
              <a:path w="4648200" h="1219200">
                <a:moveTo>
                  <a:pt x="4445000" y="0"/>
                </a:moveTo>
                <a:lnTo>
                  <a:pt x="203200" y="0"/>
                </a:lnTo>
                <a:lnTo>
                  <a:pt x="156594" y="5364"/>
                </a:lnTo>
                <a:lnTo>
                  <a:pt x="113818" y="20645"/>
                </a:lnTo>
                <a:lnTo>
                  <a:pt x="76090" y="44626"/>
                </a:lnTo>
                <a:lnTo>
                  <a:pt x="44626" y="76090"/>
                </a:lnTo>
                <a:lnTo>
                  <a:pt x="20645" y="113818"/>
                </a:lnTo>
                <a:lnTo>
                  <a:pt x="5364" y="156594"/>
                </a:lnTo>
                <a:lnTo>
                  <a:pt x="0" y="203200"/>
                </a:lnTo>
                <a:lnTo>
                  <a:pt x="0" y="1219200"/>
                </a:lnTo>
                <a:lnTo>
                  <a:pt x="4648200" y="1219200"/>
                </a:lnTo>
                <a:lnTo>
                  <a:pt x="4648200" y="203200"/>
                </a:lnTo>
                <a:lnTo>
                  <a:pt x="4642835" y="156594"/>
                </a:lnTo>
                <a:lnTo>
                  <a:pt x="4627554" y="113818"/>
                </a:lnTo>
                <a:lnTo>
                  <a:pt x="4603573" y="76090"/>
                </a:lnTo>
                <a:lnTo>
                  <a:pt x="4572109" y="44626"/>
                </a:lnTo>
                <a:lnTo>
                  <a:pt x="4534381" y="20645"/>
                </a:lnTo>
                <a:lnTo>
                  <a:pt x="4491605" y="5364"/>
                </a:lnTo>
                <a:lnTo>
                  <a:pt x="4445000" y="0"/>
                </a:lnTo>
                <a:close/>
              </a:path>
            </a:pathLst>
          </a:custGeom>
          <a:solidFill>
            <a:srgbClr val="FFFFFF"/>
          </a:solidFill>
        </p:spPr>
        <p:txBody>
          <a:bodyPr wrap="square" lIns="0" tIns="0" rIns="0" bIns="0" rtlCol="0"/>
          <a:lstStyle/>
          <a:p>
            <a:endParaRPr/>
          </a:p>
        </p:txBody>
      </p:sp>
      <p:sp>
        <p:nvSpPr>
          <p:cNvPr id="40" name="object 40"/>
          <p:cNvSpPr/>
          <p:nvPr/>
        </p:nvSpPr>
        <p:spPr>
          <a:xfrm>
            <a:off x="4038600" y="4953000"/>
            <a:ext cx="4648200" cy="1219200"/>
          </a:xfrm>
          <a:custGeom>
            <a:avLst/>
            <a:gdLst/>
            <a:ahLst/>
            <a:cxnLst/>
            <a:rect l="l" t="t" r="r" b="b"/>
            <a:pathLst>
              <a:path w="4648200" h="1219200">
                <a:moveTo>
                  <a:pt x="203200" y="0"/>
                </a:moveTo>
                <a:lnTo>
                  <a:pt x="4445000" y="0"/>
                </a:lnTo>
                <a:lnTo>
                  <a:pt x="4491605" y="5364"/>
                </a:lnTo>
                <a:lnTo>
                  <a:pt x="4534381" y="20645"/>
                </a:lnTo>
                <a:lnTo>
                  <a:pt x="4572109" y="44626"/>
                </a:lnTo>
                <a:lnTo>
                  <a:pt x="4603573" y="76090"/>
                </a:lnTo>
                <a:lnTo>
                  <a:pt x="4627554" y="113818"/>
                </a:lnTo>
                <a:lnTo>
                  <a:pt x="4642835" y="156594"/>
                </a:lnTo>
                <a:lnTo>
                  <a:pt x="4648200" y="203200"/>
                </a:lnTo>
                <a:lnTo>
                  <a:pt x="4648200" y="1219200"/>
                </a:lnTo>
                <a:lnTo>
                  <a:pt x="0" y="1219200"/>
                </a:lnTo>
                <a:lnTo>
                  <a:pt x="0" y="203200"/>
                </a:lnTo>
                <a:lnTo>
                  <a:pt x="5364" y="156594"/>
                </a:lnTo>
                <a:lnTo>
                  <a:pt x="20645" y="113818"/>
                </a:lnTo>
                <a:lnTo>
                  <a:pt x="44626" y="76090"/>
                </a:lnTo>
                <a:lnTo>
                  <a:pt x="76090" y="44626"/>
                </a:lnTo>
                <a:lnTo>
                  <a:pt x="113818" y="20645"/>
                </a:lnTo>
                <a:lnTo>
                  <a:pt x="156594" y="5364"/>
                </a:lnTo>
                <a:lnTo>
                  <a:pt x="203200" y="0"/>
                </a:lnTo>
                <a:close/>
              </a:path>
            </a:pathLst>
          </a:custGeom>
          <a:ln w="38100">
            <a:solidFill>
              <a:srgbClr val="78846A"/>
            </a:solidFill>
          </a:ln>
        </p:spPr>
        <p:txBody>
          <a:bodyPr wrap="square" lIns="0" tIns="0" rIns="0" bIns="0" rtlCol="0"/>
          <a:lstStyle/>
          <a:p>
            <a:endParaRPr/>
          </a:p>
        </p:txBody>
      </p:sp>
      <p:sp>
        <p:nvSpPr>
          <p:cNvPr id="41" name="object 41"/>
          <p:cNvSpPr txBox="1"/>
          <p:nvPr/>
        </p:nvSpPr>
        <p:spPr>
          <a:xfrm>
            <a:off x="4217670" y="5024373"/>
            <a:ext cx="4290695" cy="848994"/>
          </a:xfrm>
          <a:prstGeom prst="rect">
            <a:avLst/>
          </a:prstGeom>
        </p:spPr>
        <p:txBody>
          <a:bodyPr vert="horz" wrap="square" lIns="0" tIns="12700" rIns="0" bIns="0" rtlCol="0">
            <a:spAutoFit/>
          </a:bodyPr>
          <a:lstStyle/>
          <a:p>
            <a:pPr marL="484505" marR="5080" indent="-472440">
              <a:lnSpc>
                <a:spcPct val="100000"/>
              </a:lnSpc>
              <a:spcBef>
                <a:spcPts val="100"/>
              </a:spcBef>
            </a:pPr>
            <a:r>
              <a:rPr sz="1800" spc="-5" dirty="0">
                <a:solidFill>
                  <a:srgbClr val="FF0000"/>
                </a:solidFill>
                <a:latin typeface="Times New Roman"/>
                <a:cs typeface="Times New Roman"/>
              </a:rPr>
              <a:t>SIGNIFICANCE </a:t>
            </a:r>
            <a:r>
              <a:rPr sz="1800" dirty="0">
                <a:solidFill>
                  <a:srgbClr val="0000CC"/>
                </a:solidFill>
                <a:latin typeface="Times New Roman"/>
                <a:cs typeface="Times New Roman"/>
              </a:rPr>
              <a:t>- Each </a:t>
            </a:r>
            <a:r>
              <a:rPr sz="1800" spc="5" dirty="0">
                <a:solidFill>
                  <a:srgbClr val="0000CC"/>
                </a:solidFill>
                <a:latin typeface="Times New Roman"/>
                <a:cs typeface="Times New Roman"/>
              </a:rPr>
              <a:t>type </a:t>
            </a:r>
            <a:r>
              <a:rPr sz="1800" dirty="0">
                <a:solidFill>
                  <a:srgbClr val="0000CC"/>
                </a:solidFill>
                <a:latin typeface="Times New Roman"/>
                <a:cs typeface="Times New Roman"/>
              </a:rPr>
              <a:t>of impaction</a:t>
            </a:r>
            <a:r>
              <a:rPr sz="1800" spc="-85" dirty="0">
                <a:solidFill>
                  <a:srgbClr val="0000CC"/>
                </a:solidFill>
                <a:latin typeface="Times New Roman"/>
                <a:cs typeface="Times New Roman"/>
              </a:rPr>
              <a:t> </a:t>
            </a:r>
            <a:r>
              <a:rPr sz="1800" spc="-5" dirty="0">
                <a:solidFill>
                  <a:srgbClr val="0000CC"/>
                </a:solidFill>
                <a:latin typeface="Times New Roman"/>
                <a:cs typeface="Times New Roman"/>
              </a:rPr>
              <a:t>has  some </a:t>
            </a:r>
            <a:r>
              <a:rPr sz="1800" dirty="0">
                <a:solidFill>
                  <a:srgbClr val="0000CC"/>
                </a:solidFill>
                <a:latin typeface="Times New Roman"/>
                <a:cs typeface="Times New Roman"/>
              </a:rPr>
              <a:t>definite </a:t>
            </a:r>
            <a:r>
              <a:rPr sz="1800" b="1" i="1" dirty="0">
                <a:solidFill>
                  <a:srgbClr val="0000CC"/>
                </a:solidFill>
                <a:latin typeface="Times New Roman"/>
                <a:cs typeface="Times New Roman"/>
              </a:rPr>
              <a:t>path of </a:t>
            </a:r>
            <a:r>
              <a:rPr sz="1800" b="1" i="1" spc="-5" dirty="0">
                <a:solidFill>
                  <a:srgbClr val="0000CC"/>
                </a:solidFill>
                <a:latin typeface="Times New Roman"/>
                <a:cs typeface="Times New Roman"/>
              </a:rPr>
              <a:t>withdrawal</a:t>
            </a:r>
            <a:r>
              <a:rPr sz="1800" b="1" i="1" spc="-25" dirty="0">
                <a:solidFill>
                  <a:srgbClr val="0000CC"/>
                </a:solidFill>
                <a:latin typeface="Times New Roman"/>
                <a:cs typeface="Times New Roman"/>
              </a:rPr>
              <a:t> </a:t>
            </a:r>
            <a:r>
              <a:rPr sz="1800" dirty="0">
                <a:solidFill>
                  <a:srgbClr val="0000CC"/>
                </a:solidFill>
                <a:latin typeface="Times New Roman"/>
                <a:cs typeface="Times New Roman"/>
              </a:rPr>
              <a:t>of</a:t>
            </a:r>
            <a:endParaRPr sz="1800">
              <a:latin typeface="Times New Roman"/>
              <a:cs typeface="Times New Roman"/>
            </a:endParaRPr>
          </a:p>
          <a:p>
            <a:pPr marL="2038350">
              <a:lnSpc>
                <a:spcPct val="100000"/>
              </a:lnSpc>
            </a:pPr>
            <a:r>
              <a:rPr sz="1800" dirty="0">
                <a:solidFill>
                  <a:srgbClr val="0000CC"/>
                </a:solidFill>
                <a:latin typeface="Times New Roman"/>
                <a:cs typeface="Times New Roman"/>
              </a:rPr>
              <a:t>the</a:t>
            </a:r>
            <a:r>
              <a:rPr sz="1800" spc="-5" dirty="0">
                <a:solidFill>
                  <a:srgbClr val="0000CC"/>
                </a:solidFill>
                <a:latin typeface="Times New Roman"/>
                <a:cs typeface="Times New Roman"/>
              </a:rPr>
              <a:t> </a:t>
            </a:r>
            <a:r>
              <a:rPr sz="1800" dirty="0">
                <a:solidFill>
                  <a:srgbClr val="0000CC"/>
                </a:solidFill>
                <a:latin typeface="Times New Roman"/>
                <a:cs typeface="Times New Roman"/>
              </a:rPr>
              <a:t>teeth.</a:t>
            </a:r>
            <a:endParaRPr sz="1800">
              <a:latin typeface="Times New Roman"/>
              <a:cs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5374" y="326898"/>
            <a:ext cx="1607820" cy="1855470"/>
          </a:xfrm>
          <a:prstGeom prst="rect">
            <a:avLst/>
          </a:prstGeom>
        </p:spPr>
        <p:txBody>
          <a:bodyPr vert="horz" wrap="square" lIns="0" tIns="2540" rIns="0" bIns="0" rtlCol="0">
            <a:spAutoFit/>
          </a:bodyPr>
          <a:lstStyle/>
          <a:p>
            <a:pPr marL="12700" marR="5080" indent="5715">
              <a:lnSpc>
                <a:spcPct val="123700"/>
              </a:lnSpc>
              <a:spcBef>
                <a:spcPts val="20"/>
              </a:spcBef>
            </a:pPr>
            <a:r>
              <a:rPr sz="2400" dirty="0"/>
              <a:t>Mesial  </a:t>
            </a:r>
            <a:r>
              <a:rPr sz="2400" spc="-35" dirty="0"/>
              <a:t>Vertical  </a:t>
            </a:r>
            <a:r>
              <a:rPr sz="2400" spc="-5" dirty="0"/>
              <a:t>Dist</a:t>
            </a:r>
            <a:r>
              <a:rPr sz="2400" dirty="0"/>
              <a:t>oangul</a:t>
            </a:r>
            <a:r>
              <a:rPr sz="2400" spc="5" dirty="0"/>
              <a:t>a</a:t>
            </a:r>
            <a:r>
              <a:rPr sz="2400" dirty="0"/>
              <a:t>r  </a:t>
            </a:r>
            <a:r>
              <a:rPr sz="2600" dirty="0"/>
              <a:t>Horizontal</a:t>
            </a:r>
            <a:endParaRPr sz="2600"/>
          </a:p>
        </p:txBody>
      </p:sp>
      <p:sp>
        <p:nvSpPr>
          <p:cNvPr id="3" name="object 3"/>
          <p:cNvSpPr txBox="1"/>
          <p:nvPr/>
        </p:nvSpPr>
        <p:spPr>
          <a:xfrm>
            <a:off x="3633342" y="326898"/>
            <a:ext cx="3456304" cy="1855470"/>
          </a:xfrm>
          <a:prstGeom prst="rect">
            <a:avLst/>
          </a:prstGeom>
        </p:spPr>
        <p:txBody>
          <a:bodyPr vert="horz" wrap="square" lIns="0" tIns="12700" rIns="0" bIns="0" rtlCol="0">
            <a:spAutoFit/>
          </a:bodyPr>
          <a:lstStyle/>
          <a:p>
            <a:pPr marL="45720" marR="338455" indent="-33655">
              <a:lnSpc>
                <a:spcPct val="120900"/>
              </a:lnSpc>
              <a:spcBef>
                <a:spcPts val="100"/>
              </a:spcBef>
              <a:tabLst>
                <a:tab pos="1746885" algn="l"/>
              </a:tabLst>
            </a:pPr>
            <a:r>
              <a:rPr sz="2400" spc="-5" dirty="0">
                <a:solidFill>
                  <a:srgbClr val="0000CC"/>
                </a:solidFill>
                <a:latin typeface="Times New Roman"/>
                <a:cs typeface="Times New Roman"/>
              </a:rPr>
              <a:t>Angle between 10</a:t>
            </a:r>
            <a:r>
              <a:rPr sz="2400" spc="-5" dirty="0">
                <a:solidFill>
                  <a:srgbClr val="0000CC"/>
                </a:solidFill>
                <a:latin typeface="DejaVu Sans"/>
                <a:cs typeface="DejaVu Sans"/>
              </a:rPr>
              <a:t>̊ </a:t>
            </a:r>
            <a:r>
              <a:rPr sz="2400" spc="-5" dirty="0">
                <a:solidFill>
                  <a:srgbClr val="0000CC"/>
                </a:solidFill>
                <a:latin typeface="Times New Roman"/>
                <a:cs typeface="Times New Roman"/>
              </a:rPr>
              <a:t>&amp; 80</a:t>
            </a:r>
            <a:r>
              <a:rPr sz="2400" spc="-5" dirty="0">
                <a:solidFill>
                  <a:srgbClr val="0000CC"/>
                </a:solidFill>
                <a:latin typeface="DejaVu Sans"/>
                <a:cs typeface="DejaVu Sans"/>
              </a:rPr>
              <a:t>̊  </a:t>
            </a:r>
            <a:r>
              <a:rPr sz="2400" spc="-5" dirty="0">
                <a:solidFill>
                  <a:srgbClr val="0000CC"/>
                </a:solidFill>
                <a:latin typeface="Times New Roman"/>
                <a:cs typeface="Times New Roman"/>
              </a:rPr>
              <a:t>Angle between 80</a:t>
            </a:r>
            <a:r>
              <a:rPr sz="2400" spc="-5" dirty="0">
                <a:solidFill>
                  <a:srgbClr val="0000CC"/>
                </a:solidFill>
                <a:latin typeface="DejaVu Sans"/>
                <a:cs typeface="DejaVu Sans"/>
              </a:rPr>
              <a:t>̊ </a:t>
            </a:r>
            <a:r>
              <a:rPr sz="2400" spc="-5" dirty="0">
                <a:solidFill>
                  <a:srgbClr val="0000CC"/>
                </a:solidFill>
                <a:latin typeface="Times New Roman"/>
                <a:cs typeface="Times New Roman"/>
              </a:rPr>
              <a:t>&amp;</a:t>
            </a:r>
            <a:r>
              <a:rPr sz="2400" spc="-170" dirty="0">
                <a:solidFill>
                  <a:srgbClr val="0000CC"/>
                </a:solidFill>
                <a:latin typeface="Times New Roman"/>
                <a:cs typeface="Times New Roman"/>
              </a:rPr>
              <a:t> </a:t>
            </a:r>
            <a:r>
              <a:rPr sz="2400" spc="-5" dirty="0">
                <a:solidFill>
                  <a:srgbClr val="0000CC"/>
                </a:solidFill>
                <a:latin typeface="Times New Roman"/>
                <a:cs typeface="Times New Roman"/>
              </a:rPr>
              <a:t>100</a:t>
            </a:r>
            <a:r>
              <a:rPr sz="2400" spc="-5" dirty="0">
                <a:solidFill>
                  <a:srgbClr val="0000CC"/>
                </a:solidFill>
                <a:latin typeface="DejaVu Sans"/>
                <a:cs typeface="DejaVu Sans"/>
              </a:rPr>
              <a:t>̊  </a:t>
            </a:r>
            <a:r>
              <a:rPr sz="2400" spc="-5" dirty="0">
                <a:solidFill>
                  <a:srgbClr val="0000CC"/>
                </a:solidFill>
                <a:latin typeface="Times New Roman"/>
                <a:cs typeface="Times New Roman"/>
              </a:rPr>
              <a:t>Angle</a:t>
            </a:r>
            <a:r>
              <a:rPr sz="2400" spc="15" dirty="0">
                <a:solidFill>
                  <a:srgbClr val="0000CC"/>
                </a:solidFill>
                <a:latin typeface="Times New Roman"/>
                <a:cs typeface="Times New Roman"/>
              </a:rPr>
              <a:t> </a:t>
            </a:r>
            <a:r>
              <a:rPr sz="2400" spc="-5" dirty="0">
                <a:solidFill>
                  <a:srgbClr val="0000CC"/>
                </a:solidFill>
                <a:latin typeface="Times New Roman"/>
                <a:cs typeface="Times New Roman"/>
              </a:rPr>
              <a:t>above	100</a:t>
            </a:r>
            <a:r>
              <a:rPr sz="2600" spc="-5" dirty="0">
                <a:solidFill>
                  <a:srgbClr val="0000CC"/>
                </a:solidFill>
                <a:latin typeface="DejaVu Sans"/>
                <a:cs typeface="DejaVu Sans"/>
              </a:rPr>
              <a:t>̊</a:t>
            </a:r>
            <a:endParaRPr sz="2600">
              <a:latin typeface="DejaVu Sans"/>
              <a:cs typeface="DejaVu Sans"/>
            </a:endParaRPr>
          </a:p>
          <a:p>
            <a:pPr marL="122555">
              <a:lnSpc>
                <a:spcPct val="100000"/>
              </a:lnSpc>
              <a:spcBef>
                <a:spcPts val="600"/>
              </a:spcBef>
            </a:pPr>
            <a:r>
              <a:rPr sz="2600" dirty="0">
                <a:solidFill>
                  <a:srgbClr val="0000CC"/>
                </a:solidFill>
                <a:latin typeface="Times New Roman"/>
                <a:cs typeface="Times New Roman"/>
              </a:rPr>
              <a:t>Angle between </a:t>
            </a:r>
            <a:r>
              <a:rPr sz="2600" spc="5" dirty="0">
                <a:solidFill>
                  <a:srgbClr val="0000CC"/>
                </a:solidFill>
                <a:latin typeface="Times New Roman"/>
                <a:cs typeface="Times New Roman"/>
              </a:rPr>
              <a:t>350 </a:t>
            </a:r>
            <a:r>
              <a:rPr sz="2600" dirty="0">
                <a:solidFill>
                  <a:srgbClr val="0000CC"/>
                </a:solidFill>
                <a:latin typeface="DejaVu Sans"/>
                <a:cs typeface="DejaVu Sans"/>
              </a:rPr>
              <a:t>̊</a:t>
            </a:r>
            <a:r>
              <a:rPr sz="2600" dirty="0">
                <a:solidFill>
                  <a:srgbClr val="0000CC"/>
                </a:solidFill>
                <a:latin typeface="Times New Roman"/>
                <a:cs typeface="Times New Roman"/>
              </a:rPr>
              <a:t>&amp;</a:t>
            </a:r>
            <a:r>
              <a:rPr sz="2600" spc="-125" dirty="0">
                <a:solidFill>
                  <a:srgbClr val="0000CC"/>
                </a:solidFill>
                <a:latin typeface="Times New Roman"/>
                <a:cs typeface="Times New Roman"/>
              </a:rPr>
              <a:t> </a:t>
            </a:r>
            <a:r>
              <a:rPr sz="2600" dirty="0">
                <a:solidFill>
                  <a:srgbClr val="0000CC"/>
                </a:solidFill>
                <a:latin typeface="Times New Roman"/>
                <a:cs typeface="Times New Roman"/>
              </a:rPr>
              <a:t>10</a:t>
            </a:r>
            <a:r>
              <a:rPr sz="2600" dirty="0">
                <a:solidFill>
                  <a:srgbClr val="0000CC"/>
                </a:solidFill>
                <a:latin typeface="DejaVu Sans"/>
                <a:cs typeface="DejaVu Sans"/>
              </a:rPr>
              <a:t>̊</a:t>
            </a:r>
            <a:endParaRPr sz="2600">
              <a:latin typeface="DejaVu Sans"/>
              <a:cs typeface="DejaVu Sans"/>
            </a:endParaRPr>
          </a:p>
        </p:txBody>
      </p:sp>
      <p:sp>
        <p:nvSpPr>
          <p:cNvPr id="4" name="object 4"/>
          <p:cNvSpPr/>
          <p:nvPr/>
        </p:nvSpPr>
        <p:spPr>
          <a:xfrm>
            <a:off x="914400" y="2438400"/>
            <a:ext cx="4572000" cy="41148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5718428" y="5685840"/>
            <a:ext cx="3002915" cy="879475"/>
          </a:xfrm>
          <a:prstGeom prst="rect">
            <a:avLst/>
          </a:prstGeom>
        </p:spPr>
        <p:txBody>
          <a:bodyPr vert="horz" wrap="square" lIns="0" tIns="12700" rIns="0" bIns="0" rtlCol="0">
            <a:spAutoFit/>
          </a:bodyPr>
          <a:lstStyle/>
          <a:p>
            <a:pPr marL="12700" marR="5080">
              <a:lnSpc>
                <a:spcPct val="100000"/>
              </a:lnSpc>
              <a:spcBef>
                <a:spcPts val="100"/>
              </a:spcBef>
            </a:pPr>
            <a:r>
              <a:rPr sz="1400" b="1" dirty="0">
                <a:solidFill>
                  <a:srgbClr val="FFFFFF"/>
                </a:solidFill>
                <a:latin typeface="Times New Roman"/>
                <a:cs typeface="Times New Roman"/>
              </a:rPr>
              <a:t>Incidence of cystic changes in</a:t>
            </a:r>
            <a:r>
              <a:rPr sz="1400" b="1" spc="-120" dirty="0">
                <a:solidFill>
                  <a:srgbClr val="FFFFFF"/>
                </a:solidFill>
                <a:latin typeface="Times New Roman"/>
                <a:cs typeface="Times New Roman"/>
              </a:rPr>
              <a:t> </a:t>
            </a:r>
            <a:r>
              <a:rPr sz="1400" b="1" spc="-5" dirty="0">
                <a:solidFill>
                  <a:srgbClr val="FFFFFF"/>
                </a:solidFill>
                <a:latin typeface="Times New Roman"/>
                <a:cs typeface="Times New Roman"/>
              </a:rPr>
              <a:t>impacted  </a:t>
            </a:r>
            <a:r>
              <a:rPr sz="1400" b="1" dirty="0">
                <a:solidFill>
                  <a:srgbClr val="FFFFFF"/>
                </a:solidFill>
                <a:latin typeface="Times New Roman"/>
                <a:cs typeface="Times New Roman"/>
              </a:rPr>
              <a:t>lower third </a:t>
            </a:r>
            <a:r>
              <a:rPr sz="1400" b="1" spc="-5" dirty="0">
                <a:solidFill>
                  <a:srgbClr val="FFFFFF"/>
                </a:solidFill>
                <a:latin typeface="Times New Roman"/>
                <a:cs typeface="Times New Roman"/>
              </a:rPr>
              <a:t>molar </a:t>
            </a:r>
            <a:r>
              <a:rPr sz="1400" dirty="0">
                <a:solidFill>
                  <a:srgbClr val="FFFFFF"/>
                </a:solidFill>
                <a:latin typeface="Times New Roman"/>
                <a:cs typeface="Times New Roman"/>
              </a:rPr>
              <a:t>Shridevi R Adaki,  </a:t>
            </a:r>
            <a:r>
              <a:rPr sz="1400" spc="-15" dirty="0">
                <a:solidFill>
                  <a:srgbClr val="FFFFFF"/>
                </a:solidFill>
                <a:latin typeface="Times New Roman"/>
                <a:cs typeface="Times New Roman"/>
              </a:rPr>
              <a:t>Yashodadevi </a:t>
            </a:r>
            <a:r>
              <a:rPr sz="1400" spc="-5" dirty="0">
                <a:solidFill>
                  <a:srgbClr val="FFFFFF"/>
                </a:solidFill>
                <a:latin typeface="Times New Roman"/>
                <a:cs typeface="Times New Roman"/>
              </a:rPr>
              <a:t>BK, </a:t>
            </a:r>
            <a:r>
              <a:rPr sz="1400" dirty="0">
                <a:solidFill>
                  <a:srgbClr val="FFFFFF"/>
                </a:solidFill>
                <a:latin typeface="Times New Roman"/>
                <a:cs typeface="Times New Roman"/>
              </a:rPr>
              <a:t>Sujatha S, N Santana,  Rakesh </a:t>
            </a:r>
            <a:r>
              <a:rPr sz="1400" spc="-5" dirty="0">
                <a:solidFill>
                  <a:srgbClr val="FFFFFF"/>
                </a:solidFill>
                <a:latin typeface="Times New Roman"/>
                <a:cs typeface="Times New Roman"/>
              </a:rPr>
              <a:t>N, </a:t>
            </a:r>
            <a:r>
              <a:rPr sz="1400" dirty="0">
                <a:solidFill>
                  <a:srgbClr val="FFFFFF"/>
                </a:solidFill>
                <a:latin typeface="Times New Roman"/>
                <a:cs typeface="Times New Roman"/>
              </a:rPr>
              <a:t>Raghavendra</a:t>
            </a:r>
            <a:r>
              <a:rPr sz="1400" spc="-130" dirty="0">
                <a:solidFill>
                  <a:srgbClr val="FFFFFF"/>
                </a:solidFill>
                <a:latin typeface="Times New Roman"/>
                <a:cs typeface="Times New Roman"/>
              </a:rPr>
              <a:t> </a:t>
            </a:r>
            <a:r>
              <a:rPr sz="1400" dirty="0">
                <a:solidFill>
                  <a:srgbClr val="FFFFFF"/>
                </a:solidFill>
                <a:latin typeface="Times New Roman"/>
                <a:cs typeface="Times New Roman"/>
              </a:rPr>
              <a:t>Adaki</a:t>
            </a:r>
            <a:endParaRPr sz="1400">
              <a:latin typeface="Times New Roman"/>
              <a:cs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228600"/>
            <a:ext cx="4191000" cy="3124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800" y="3581400"/>
            <a:ext cx="4114800" cy="30480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800600" y="228600"/>
            <a:ext cx="4114800" cy="31242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800600" y="3581400"/>
            <a:ext cx="4038600" cy="29718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228600"/>
            <a:ext cx="4114800" cy="2819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24400" y="228600"/>
            <a:ext cx="4114800" cy="28194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04800" y="3505200"/>
            <a:ext cx="4114800" cy="30480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800600" y="3505200"/>
            <a:ext cx="4114800" cy="29718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7453" y="496951"/>
            <a:ext cx="7208215" cy="28511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3275" y="259079"/>
            <a:ext cx="7702296" cy="6111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2438400"/>
            <a:ext cx="3810000" cy="38100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800600" y="2438400"/>
            <a:ext cx="3962400" cy="381000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822194" y="1397253"/>
            <a:ext cx="359727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00"/>
                </a:solidFill>
                <a:latin typeface="Times New Roman"/>
                <a:cs typeface="Times New Roman"/>
              </a:rPr>
              <a:t>TERMS &amp; </a:t>
            </a:r>
            <a:r>
              <a:rPr sz="1800" spc="-5" dirty="0">
                <a:solidFill>
                  <a:srgbClr val="FFFF00"/>
                </a:solidFill>
                <a:latin typeface="Times New Roman"/>
                <a:cs typeface="Times New Roman"/>
              </a:rPr>
              <a:t>MEASUREMENTS</a:t>
            </a:r>
            <a:r>
              <a:rPr sz="1800" spc="-65" dirty="0">
                <a:solidFill>
                  <a:srgbClr val="FFFF00"/>
                </a:solidFill>
                <a:latin typeface="Times New Roman"/>
                <a:cs typeface="Times New Roman"/>
              </a:rPr>
              <a:t> </a:t>
            </a:r>
            <a:r>
              <a:rPr sz="1800" spc="-5" dirty="0">
                <a:solidFill>
                  <a:srgbClr val="FFFF00"/>
                </a:solidFill>
                <a:latin typeface="Times New Roman"/>
                <a:cs typeface="Times New Roman"/>
              </a:rPr>
              <a:t>USED</a:t>
            </a:r>
            <a:endParaRPr sz="1800">
              <a:latin typeface="Times New Roman"/>
              <a:cs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5780" y="3009900"/>
            <a:ext cx="723900" cy="4206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69263" y="3009900"/>
            <a:ext cx="4479036" cy="4206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69263" y="3985259"/>
            <a:ext cx="1737360" cy="4206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69263" y="4335779"/>
            <a:ext cx="1799844" cy="4206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424683" y="4335779"/>
            <a:ext cx="472440" cy="42062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615183" y="4335779"/>
            <a:ext cx="1815083" cy="42062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69263" y="4686300"/>
            <a:ext cx="1735836" cy="420624"/>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88263" y="5387340"/>
            <a:ext cx="3852672" cy="420624"/>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673100" y="221995"/>
            <a:ext cx="7741284" cy="4858385"/>
          </a:xfrm>
          <a:prstGeom prst="rect">
            <a:avLst/>
          </a:prstGeom>
        </p:spPr>
        <p:txBody>
          <a:bodyPr vert="horz" wrap="square" lIns="0" tIns="12700" rIns="0" bIns="0" rtlCol="0">
            <a:spAutoFit/>
          </a:bodyPr>
          <a:lstStyle/>
          <a:p>
            <a:pPr marL="455930" indent="-443230">
              <a:lnSpc>
                <a:spcPts val="2280"/>
              </a:lnSpc>
              <a:spcBef>
                <a:spcPts val="100"/>
              </a:spcBef>
              <a:buAutoNum type="arabicPeriod"/>
              <a:tabLst>
                <a:tab pos="455930" algn="l"/>
                <a:tab pos="456565" algn="l"/>
              </a:tabLst>
            </a:pPr>
            <a:r>
              <a:rPr sz="2000" spc="-5" dirty="0">
                <a:solidFill>
                  <a:srgbClr val="FFFF00"/>
                </a:solidFill>
                <a:latin typeface="Times New Roman"/>
                <a:cs typeface="Times New Roman"/>
              </a:rPr>
              <a:t>Relation </a:t>
            </a:r>
            <a:r>
              <a:rPr sz="2000" dirty="0">
                <a:solidFill>
                  <a:srgbClr val="FFFF00"/>
                </a:solidFill>
                <a:latin typeface="Times New Roman"/>
                <a:cs typeface="Times New Roman"/>
              </a:rPr>
              <a:t>of the tooth to the ascending </a:t>
            </a:r>
            <a:r>
              <a:rPr sz="2000" spc="-5" dirty="0">
                <a:solidFill>
                  <a:srgbClr val="FFFF00"/>
                </a:solidFill>
                <a:latin typeface="Times New Roman"/>
                <a:cs typeface="Times New Roman"/>
              </a:rPr>
              <a:t>ramus </a:t>
            </a:r>
            <a:r>
              <a:rPr sz="2000" dirty="0">
                <a:solidFill>
                  <a:srgbClr val="FFFF00"/>
                </a:solidFill>
                <a:latin typeface="Times New Roman"/>
                <a:cs typeface="Times New Roman"/>
              </a:rPr>
              <a:t>of the </a:t>
            </a:r>
            <a:r>
              <a:rPr sz="2000" spc="-5" dirty="0">
                <a:solidFill>
                  <a:srgbClr val="FFFF00"/>
                </a:solidFill>
                <a:latin typeface="Times New Roman"/>
                <a:cs typeface="Times New Roman"/>
              </a:rPr>
              <a:t>mandible </a:t>
            </a:r>
            <a:r>
              <a:rPr sz="2000" dirty="0">
                <a:solidFill>
                  <a:srgbClr val="FFFF00"/>
                </a:solidFill>
                <a:latin typeface="Times New Roman"/>
                <a:cs typeface="Times New Roman"/>
              </a:rPr>
              <a:t>and to</a:t>
            </a:r>
            <a:r>
              <a:rPr sz="2000" spc="-130" dirty="0">
                <a:solidFill>
                  <a:srgbClr val="FFFF00"/>
                </a:solidFill>
                <a:latin typeface="Times New Roman"/>
                <a:cs typeface="Times New Roman"/>
              </a:rPr>
              <a:t> </a:t>
            </a:r>
            <a:r>
              <a:rPr sz="2000" dirty="0">
                <a:solidFill>
                  <a:srgbClr val="FFFF00"/>
                </a:solidFill>
                <a:latin typeface="Times New Roman"/>
                <a:cs typeface="Times New Roman"/>
              </a:rPr>
              <a:t>the</a:t>
            </a:r>
            <a:endParaRPr sz="2000">
              <a:latin typeface="Times New Roman"/>
              <a:cs typeface="Times New Roman"/>
            </a:endParaRPr>
          </a:p>
          <a:p>
            <a:pPr marL="527685">
              <a:lnSpc>
                <a:spcPts val="2280"/>
              </a:lnSpc>
            </a:pPr>
            <a:r>
              <a:rPr sz="2000" dirty="0">
                <a:solidFill>
                  <a:srgbClr val="FFFF00"/>
                </a:solidFill>
                <a:latin typeface="Times New Roman"/>
                <a:cs typeface="Times New Roman"/>
              </a:rPr>
              <a:t>distal surface of the 2nd</a:t>
            </a:r>
            <a:r>
              <a:rPr sz="2000" spc="-135" dirty="0">
                <a:solidFill>
                  <a:srgbClr val="FFFF00"/>
                </a:solidFill>
                <a:latin typeface="Times New Roman"/>
                <a:cs typeface="Times New Roman"/>
              </a:rPr>
              <a:t> </a:t>
            </a:r>
            <a:r>
              <a:rPr sz="2000" spc="-5" dirty="0">
                <a:solidFill>
                  <a:srgbClr val="FFFF00"/>
                </a:solidFill>
                <a:latin typeface="Times New Roman"/>
                <a:cs typeface="Times New Roman"/>
              </a:rPr>
              <a:t>molar</a:t>
            </a:r>
            <a:endParaRPr sz="2000">
              <a:latin typeface="Times New Roman"/>
              <a:cs typeface="Times New Roman"/>
            </a:endParaRPr>
          </a:p>
          <a:p>
            <a:pPr marL="527685" marR="5080" indent="54610">
              <a:lnSpc>
                <a:spcPts val="2160"/>
              </a:lnSpc>
              <a:spcBef>
                <a:spcPts val="335"/>
              </a:spcBef>
            </a:pPr>
            <a:r>
              <a:rPr sz="2000" dirty="0">
                <a:solidFill>
                  <a:srgbClr val="0000CC"/>
                </a:solidFill>
                <a:latin typeface="Times New Roman"/>
                <a:cs typeface="Times New Roman"/>
              </a:rPr>
              <a:t>Shows the </a:t>
            </a:r>
            <a:r>
              <a:rPr sz="2000" spc="-5" dirty="0">
                <a:solidFill>
                  <a:srgbClr val="0000CC"/>
                </a:solidFill>
                <a:latin typeface="Times New Roman"/>
                <a:cs typeface="Times New Roman"/>
              </a:rPr>
              <a:t>anterioposterior </a:t>
            </a:r>
            <a:r>
              <a:rPr sz="2000" dirty="0">
                <a:solidFill>
                  <a:srgbClr val="0000CC"/>
                </a:solidFill>
                <a:latin typeface="Times New Roman"/>
                <a:cs typeface="Times New Roman"/>
              </a:rPr>
              <a:t>relationship of the tooth to the arch and</a:t>
            </a:r>
            <a:r>
              <a:rPr sz="2000" spc="-200" dirty="0">
                <a:solidFill>
                  <a:srgbClr val="0000CC"/>
                </a:solidFill>
                <a:latin typeface="Times New Roman"/>
                <a:cs typeface="Times New Roman"/>
              </a:rPr>
              <a:t>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amount </a:t>
            </a:r>
            <a:r>
              <a:rPr sz="2000" dirty="0">
                <a:solidFill>
                  <a:srgbClr val="0000CC"/>
                </a:solidFill>
                <a:latin typeface="Times New Roman"/>
                <a:cs typeface="Times New Roman"/>
              </a:rPr>
              <a:t>of resistance </a:t>
            </a:r>
            <a:r>
              <a:rPr sz="2000" spc="-5" dirty="0">
                <a:solidFill>
                  <a:srgbClr val="0000CC"/>
                </a:solidFill>
                <a:latin typeface="Times New Roman"/>
                <a:cs typeface="Times New Roman"/>
              </a:rPr>
              <a:t>offered </a:t>
            </a:r>
            <a:r>
              <a:rPr sz="2000" dirty="0">
                <a:solidFill>
                  <a:srgbClr val="0000CC"/>
                </a:solidFill>
                <a:latin typeface="Times New Roman"/>
                <a:cs typeface="Times New Roman"/>
              </a:rPr>
              <a:t>by the bone of the ascending </a:t>
            </a:r>
            <a:r>
              <a:rPr sz="2000" spc="-5" dirty="0">
                <a:solidFill>
                  <a:srgbClr val="0000CC"/>
                </a:solidFill>
                <a:latin typeface="Times New Roman"/>
                <a:cs typeface="Times New Roman"/>
              </a:rPr>
              <a:t>ramus </a:t>
            </a:r>
            <a:r>
              <a:rPr sz="2000" dirty="0">
                <a:solidFill>
                  <a:srgbClr val="0000CC"/>
                </a:solidFill>
                <a:latin typeface="Times New Roman"/>
                <a:cs typeface="Times New Roman"/>
              </a:rPr>
              <a:t>that  </a:t>
            </a:r>
            <a:r>
              <a:rPr sz="2000" spc="-10" dirty="0">
                <a:solidFill>
                  <a:srgbClr val="0000CC"/>
                </a:solidFill>
                <a:latin typeface="Times New Roman"/>
                <a:cs typeface="Times New Roman"/>
              </a:rPr>
              <a:t>may </a:t>
            </a:r>
            <a:r>
              <a:rPr sz="2000" dirty="0">
                <a:solidFill>
                  <a:srgbClr val="0000CC"/>
                </a:solidFill>
                <a:latin typeface="Times New Roman"/>
                <a:cs typeface="Times New Roman"/>
              </a:rPr>
              <a:t>influence the tooth</a:t>
            </a:r>
            <a:r>
              <a:rPr sz="2000" spc="-85" dirty="0">
                <a:solidFill>
                  <a:srgbClr val="0000CC"/>
                </a:solidFill>
                <a:latin typeface="Times New Roman"/>
                <a:cs typeface="Times New Roman"/>
              </a:rPr>
              <a:t> </a:t>
            </a:r>
            <a:r>
              <a:rPr sz="2000" dirty="0">
                <a:solidFill>
                  <a:srgbClr val="0000CC"/>
                </a:solidFill>
                <a:latin typeface="Times New Roman"/>
                <a:cs typeface="Times New Roman"/>
              </a:rPr>
              <a:t>removal</a:t>
            </a:r>
            <a:endParaRPr sz="2000">
              <a:latin typeface="Times New Roman"/>
              <a:cs typeface="Times New Roman"/>
            </a:endParaRPr>
          </a:p>
          <a:p>
            <a:pPr marL="455930">
              <a:lnSpc>
                <a:spcPct val="100000"/>
              </a:lnSpc>
              <a:spcBef>
                <a:spcPts val="25"/>
              </a:spcBef>
            </a:pPr>
            <a:r>
              <a:rPr sz="2000" dirty="0">
                <a:solidFill>
                  <a:srgbClr val="0000CC"/>
                </a:solidFill>
                <a:latin typeface="Times New Roman"/>
                <a:cs typeface="Times New Roman"/>
              </a:rPr>
              <a:t>CLASS</a:t>
            </a:r>
            <a:r>
              <a:rPr sz="2000" spc="-5" dirty="0">
                <a:solidFill>
                  <a:srgbClr val="0000CC"/>
                </a:solidFill>
                <a:latin typeface="Times New Roman"/>
                <a:cs typeface="Times New Roman"/>
              </a:rPr>
              <a:t> </a:t>
            </a:r>
            <a:r>
              <a:rPr sz="2000" dirty="0">
                <a:solidFill>
                  <a:srgbClr val="0000CC"/>
                </a:solidFill>
                <a:latin typeface="Times New Roman"/>
                <a:cs typeface="Times New Roman"/>
              </a:rPr>
              <a:t>I</a:t>
            </a:r>
            <a:endParaRPr sz="2000">
              <a:latin typeface="Times New Roman"/>
              <a:cs typeface="Times New Roman"/>
            </a:endParaRPr>
          </a:p>
          <a:p>
            <a:pPr marL="455930" marR="4528820">
              <a:lnSpc>
                <a:spcPts val="2760"/>
              </a:lnSpc>
              <a:spcBef>
                <a:spcPts val="155"/>
              </a:spcBef>
            </a:pPr>
            <a:r>
              <a:rPr sz="2000" dirty="0">
                <a:solidFill>
                  <a:srgbClr val="0000CC"/>
                </a:solidFill>
                <a:latin typeface="Times New Roman"/>
                <a:cs typeface="Times New Roman"/>
              </a:rPr>
              <a:t>CLASS II – Most</a:t>
            </a:r>
            <a:r>
              <a:rPr sz="2000" spc="-90" dirty="0">
                <a:solidFill>
                  <a:srgbClr val="0000CC"/>
                </a:solidFill>
                <a:latin typeface="Times New Roman"/>
                <a:cs typeface="Times New Roman"/>
              </a:rPr>
              <a:t> </a:t>
            </a:r>
            <a:r>
              <a:rPr sz="2000" spc="-10" dirty="0">
                <a:solidFill>
                  <a:srgbClr val="0000CC"/>
                </a:solidFill>
                <a:latin typeface="Times New Roman"/>
                <a:cs typeface="Times New Roman"/>
              </a:rPr>
              <a:t>common  </a:t>
            </a:r>
            <a:r>
              <a:rPr sz="2000" dirty="0">
                <a:solidFill>
                  <a:srgbClr val="0000CC"/>
                </a:solidFill>
                <a:latin typeface="Times New Roman"/>
                <a:cs typeface="Times New Roman"/>
              </a:rPr>
              <a:t>CLASS</a:t>
            </a:r>
            <a:r>
              <a:rPr sz="2000" spc="-5" dirty="0">
                <a:solidFill>
                  <a:srgbClr val="0000CC"/>
                </a:solidFill>
                <a:latin typeface="Times New Roman"/>
                <a:cs typeface="Times New Roman"/>
              </a:rPr>
              <a:t> </a:t>
            </a:r>
            <a:r>
              <a:rPr sz="2000" dirty="0">
                <a:solidFill>
                  <a:srgbClr val="0000CC"/>
                </a:solidFill>
                <a:latin typeface="Times New Roman"/>
                <a:cs typeface="Times New Roman"/>
              </a:rPr>
              <a:t>III</a:t>
            </a:r>
            <a:endParaRPr sz="2000">
              <a:latin typeface="Times New Roman"/>
              <a:cs typeface="Times New Roman"/>
            </a:endParaRPr>
          </a:p>
          <a:p>
            <a:pPr>
              <a:lnSpc>
                <a:spcPct val="100000"/>
              </a:lnSpc>
              <a:spcBef>
                <a:spcPts val="35"/>
              </a:spcBef>
            </a:pPr>
            <a:endParaRPr sz="2550">
              <a:latin typeface="Times New Roman"/>
              <a:cs typeface="Times New Roman"/>
            </a:endParaRPr>
          </a:p>
          <a:p>
            <a:pPr marL="455930" indent="-443230">
              <a:lnSpc>
                <a:spcPct val="100000"/>
              </a:lnSpc>
              <a:spcBef>
                <a:spcPts val="5"/>
              </a:spcBef>
              <a:buAutoNum type="arabicPeriod" startAt="2"/>
              <a:tabLst>
                <a:tab pos="455930" algn="l"/>
                <a:tab pos="456565" algn="l"/>
              </a:tabLst>
            </a:pPr>
            <a:r>
              <a:rPr sz="2000" spc="-5" dirty="0">
                <a:solidFill>
                  <a:srgbClr val="FFFF00"/>
                </a:solidFill>
                <a:latin typeface="Times New Roman"/>
                <a:cs typeface="Times New Roman"/>
              </a:rPr>
              <a:t>Relative </a:t>
            </a:r>
            <a:r>
              <a:rPr sz="2000" dirty="0">
                <a:solidFill>
                  <a:srgbClr val="FFFF00"/>
                </a:solidFill>
                <a:latin typeface="Times New Roman"/>
                <a:cs typeface="Times New Roman"/>
              </a:rPr>
              <a:t>depth of the third </a:t>
            </a:r>
            <a:r>
              <a:rPr sz="2000" spc="-5" dirty="0">
                <a:solidFill>
                  <a:srgbClr val="FFFF00"/>
                </a:solidFill>
                <a:latin typeface="Times New Roman"/>
                <a:cs typeface="Times New Roman"/>
              </a:rPr>
              <a:t>molar in</a:t>
            </a:r>
            <a:r>
              <a:rPr sz="2000" spc="-85" dirty="0">
                <a:solidFill>
                  <a:srgbClr val="FFFF00"/>
                </a:solidFill>
                <a:latin typeface="Times New Roman"/>
                <a:cs typeface="Times New Roman"/>
              </a:rPr>
              <a:t> </a:t>
            </a:r>
            <a:r>
              <a:rPr sz="2000" dirty="0">
                <a:solidFill>
                  <a:srgbClr val="FFFF00"/>
                </a:solidFill>
                <a:latin typeface="Times New Roman"/>
                <a:cs typeface="Times New Roman"/>
              </a:rPr>
              <a:t>bone</a:t>
            </a:r>
            <a:endParaRPr sz="2000">
              <a:latin typeface="Times New Roman"/>
              <a:cs typeface="Times New Roman"/>
            </a:endParaRPr>
          </a:p>
          <a:p>
            <a:pPr marL="455930">
              <a:lnSpc>
                <a:spcPts val="2280"/>
              </a:lnSpc>
              <a:spcBef>
                <a:spcPts val="359"/>
              </a:spcBef>
            </a:pPr>
            <a:r>
              <a:rPr sz="2000" dirty="0">
                <a:solidFill>
                  <a:srgbClr val="0000CC"/>
                </a:solidFill>
                <a:latin typeface="Times New Roman"/>
                <a:cs typeface="Times New Roman"/>
              </a:rPr>
              <a:t>Shows the superior inferior relationship of the tooth in relation to</a:t>
            </a:r>
            <a:r>
              <a:rPr sz="2000" spc="-305" dirty="0">
                <a:solidFill>
                  <a:srgbClr val="0000CC"/>
                </a:solidFill>
                <a:latin typeface="Times New Roman"/>
                <a:cs typeface="Times New Roman"/>
              </a:rPr>
              <a:t> </a:t>
            </a:r>
            <a:r>
              <a:rPr sz="2000" dirty="0">
                <a:solidFill>
                  <a:srgbClr val="0000CC"/>
                </a:solidFill>
                <a:latin typeface="Times New Roman"/>
                <a:cs typeface="Times New Roman"/>
              </a:rPr>
              <a:t>the</a:t>
            </a:r>
            <a:endParaRPr sz="2000">
              <a:latin typeface="Times New Roman"/>
              <a:cs typeface="Times New Roman"/>
            </a:endParaRPr>
          </a:p>
          <a:p>
            <a:pPr marL="527685">
              <a:lnSpc>
                <a:spcPts val="2280"/>
              </a:lnSpc>
            </a:pPr>
            <a:r>
              <a:rPr sz="2000" dirty="0">
                <a:solidFill>
                  <a:srgbClr val="0000CC"/>
                </a:solidFill>
                <a:latin typeface="Times New Roman"/>
                <a:cs typeface="Times New Roman"/>
              </a:rPr>
              <a:t>occlusal</a:t>
            </a:r>
            <a:r>
              <a:rPr sz="2000" spc="-55" dirty="0">
                <a:solidFill>
                  <a:srgbClr val="0000CC"/>
                </a:solidFill>
                <a:latin typeface="Times New Roman"/>
                <a:cs typeface="Times New Roman"/>
              </a:rPr>
              <a:t> </a:t>
            </a:r>
            <a:r>
              <a:rPr sz="2000" dirty="0">
                <a:solidFill>
                  <a:srgbClr val="0000CC"/>
                </a:solidFill>
                <a:latin typeface="Times New Roman"/>
                <a:cs typeface="Times New Roman"/>
              </a:rPr>
              <a:t>plane.</a:t>
            </a:r>
            <a:endParaRPr sz="2000">
              <a:latin typeface="Times New Roman"/>
              <a:cs typeface="Times New Roman"/>
            </a:endParaRPr>
          </a:p>
          <a:p>
            <a:pPr marL="455930">
              <a:lnSpc>
                <a:spcPct val="100000"/>
              </a:lnSpc>
              <a:spcBef>
                <a:spcPts val="359"/>
              </a:spcBef>
            </a:pPr>
            <a:r>
              <a:rPr sz="2000" dirty="0">
                <a:solidFill>
                  <a:srgbClr val="0000CC"/>
                </a:solidFill>
                <a:latin typeface="Times New Roman"/>
                <a:cs typeface="Times New Roman"/>
              </a:rPr>
              <a:t>POSITION</a:t>
            </a:r>
            <a:r>
              <a:rPr sz="2000" spc="-220" dirty="0">
                <a:solidFill>
                  <a:srgbClr val="0000CC"/>
                </a:solidFill>
                <a:latin typeface="Times New Roman"/>
                <a:cs typeface="Times New Roman"/>
              </a:rPr>
              <a:t> </a:t>
            </a:r>
            <a:r>
              <a:rPr sz="2000" dirty="0">
                <a:solidFill>
                  <a:srgbClr val="0000CC"/>
                </a:solidFill>
                <a:latin typeface="Times New Roman"/>
                <a:cs typeface="Times New Roman"/>
              </a:rPr>
              <a:t>A</a:t>
            </a:r>
            <a:endParaRPr sz="2000">
              <a:latin typeface="Times New Roman"/>
              <a:cs typeface="Times New Roman"/>
            </a:endParaRPr>
          </a:p>
          <a:p>
            <a:pPr marL="455930" marR="4161790">
              <a:lnSpc>
                <a:spcPct val="114999"/>
              </a:lnSpc>
            </a:pPr>
            <a:r>
              <a:rPr sz="2000" dirty="0">
                <a:solidFill>
                  <a:srgbClr val="0000CC"/>
                </a:solidFill>
                <a:latin typeface="Times New Roman"/>
                <a:cs typeface="Times New Roman"/>
              </a:rPr>
              <a:t>POSITION B – Most</a:t>
            </a:r>
            <a:r>
              <a:rPr sz="2000" spc="-100" dirty="0">
                <a:solidFill>
                  <a:srgbClr val="0000CC"/>
                </a:solidFill>
                <a:latin typeface="Times New Roman"/>
                <a:cs typeface="Times New Roman"/>
              </a:rPr>
              <a:t> </a:t>
            </a:r>
            <a:r>
              <a:rPr sz="2000" spc="-10" dirty="0">
                <a:solidFill>
                  <a:srgbClr val="0000CC"/>
                </a:solidFill>
                <a:latin typeface="Times New Roman"/>
                <a:cs typeface="Times New Roman"/>
              </a:rPr>
              <a:t>common  </a:t>
            </a:r>
            <a:r>
              <a:rPr sz="2000" dirty="0">
                <a:solidFill>
                  <a:srgbClr val="0000CC"/>
                </a:solidFill>
                <a:latin typeface="Times New Roman"/>
                <a:cs typeface="Times New Roman"/>
              </a:rPr>
              <a:t>POSITION</a:t>
            </a:r>
            <a:r>
              <a:rPr sz="2000" spc="-35" dirty="0">
                <a:solidFill>
                  <a:srgbClr val="0000CC"/>
                </a:solidFill>
                <a:latin typeface="Times New Roman"/>
                <a:cs typeface="Times New Roman"/>
              </a:rPr>
              <a:t> </a:t>
            </a:r>
            <a:r>
              <a:rPr sz="2000" dirty="0">
                <a:solidFill>
                  <a:srgbClr val="0000CC"/>
                </a:solidFill>
                <a:latin typeface="Times New Roman"/>
                <a:cs typeface="Times New Roman"/>
              </a:rPr>
              <a:t>C</a:t>
            </a:r>
            <a:endParaRPr sz="2000">
              <a:latin typeface="Times New Roman"/>
              <a:cs typeface="Times New Roman"/>
            </a:endParaRPr>
          </a:p>
        </p:txBody>
      </p:sp>
      <p:sp>
        <p:nvSpPr>
          <p:cNvPr id="11" name="object 11"/>
          <p:cNvSpPr txBox="1"/>
          <p:nvPr/>
        </p:nvSpPr>
        <p:spPr>
          <a:xfrm>
            <a:off x="735583" y="5450535"/>
            <a:ext cx="3532504" cy="330835"/>
          </a:xfrm>
          <a:prstGeom prst="rect">
            <a:avLst/>
          </a:prstGeom>
        </p:spPr>
        <p:txBody>
          <a:bodyPr vert="horz" wrap="square" lIns="0" tIns="12700" rIns="0" bIns="0" rtlCol="0">
            <a:spAutoFit/>
          </a:bodyPr>
          <a:lstStyle/>
          <a:p>
            <a:pPr marL="12700">
              <a:lnSpc>
                <a:spcPct val="100000"/>
              </a:lnSpc>
              <a:spcBef>
                <a:spcPts val="100"/>
              </a:spcBef>
            </a:pPr>
            <a:r>
              <a:rPr sz="2000" spc="-95" dirty="0">
                <a:solidFill>
                  <a:srgbClr val="FFFF00"/>
                </a:solidFill>
                <a:latin typeface="Times New Roman"/>
                <a:cs typeface="Times New Roman"/>
              </a:rPr>
              <a:t>3.WINTER‟S</a:t>
            </a:r>
            <a:r>
              <a:rPr sz="2000" spc="-45" dirty="0">
                <a:solidFill>
                  <a:srgbClr val="FFFF00"/>
                </a:solidFill>
                <a:latin typeface="Times New Roman"/>
                <a:cs typeface="Times New Roman"/>
              </a:rPr>
              <a:t> </a:t>
            </a:r>
            <a:r>
              <a:rPr sz="2000" spc="-40" dirty="0">
                <a:solidFill>
                  <a:srgbClr val="FFFF00"/>
                </a:solidFill>
                <a:latin typeface="Times New Roman"/>
                <a:cs typeface="Times New Roman"/>
              </a:rPr>
              <a:t>CLASSIFICATION</a:t>
            </a:r>
            <a:endParaRPr sz="2000">
              <a:latin typeface="Times New Roman"/>
              <a:cs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304800"/>
            <a:ext cx="8610600" cy="63246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765141"/>
            <a:ext cx="4494530" cy="970915"/>
          </a:xfrm>
          <a:prstGeom prst="rect">
            <a:avLst/>
          </a:prstGeom>
        </p:spPr>
        <p:txBody>
          <a:bodyPr vert="horz" wrap="square" lIns="0" tIns="88900" rIns="0" bIns="0" rtlCol="0">
            <a:spAutoFit/>
          </a:bodyPr>
          <a:lstStyle/>
          <a:p>
            <a:pPr marL="287020" indent="-274320">
              <a:lnSpc>
                <a:spcPct val="100000"/>
              </a:lnSpc>
              <a:spcBef>
                <a:spcPts val="700"/>
              </a:spcBef>
              <a:buClr>
                <a:srgbClr val="F3A346"/>
              </a:buClr>
              <a:buSzPct val="84615"/>
              <a:buFont typeface="Arial"/>
              <a:buChar char=""/>
              <a:tabLst>
                <a:tab pos="287020" algn="l"/>
              </a:tabLst>
            </a:pPr>
            <a:r>
              <a:rPr sz="2600" spc="25" dirty="0"/>
              <a:t>07220-Soft </a:t>
            </a:r>
            <a:r>
              <a:rPr sz="2600" spc="90" dirty="0"/>
              <a:t>tissue</a:t>
            </a:r>
            <a:r>
              <a:rPr sz="2600" spc="-265" dirty="0"/>
              <a:t> </a:t>
            </a:r>
            <a:r>
              <a:rPr sz="2600" spc="114" dirty="0"/>
              <a:t>impaction</a:t>
            </a:r>
            <a:endParaRPr sz="2600"/>
          </a:p>
          <a:p>
            <a:pPr marL="287020" indent="-274320">
              <a:lnSpc>
                <a:spcPct val="100000"/>
              </a:lnSpc>
              <a:spcBef>
                <a:spcPts val="600"/>
              </a:spcBef>
              <a:buClr>
                <a:srgbClr val="F3A346"/>
              </a:buClr>
              <a:buSzPct val="84615"/>
              <a:buFont typeface="Arial"/>
              <a:buChar char=""/>
              <a:tabLst>
                <a:tab pos="287020" algn="l"/>
              </a:tabLst>
            </a:pPr>
            <a:r>
              <a:rPr sz="2600" spc="45" dirty="0"/>
              <a:t>07230-Partial </a:t>
            </a:r>
            <a:r>
              <a:rPr sz="2600" spc="90" dirty="0"/>
              <a:t>bony</a:t>
            </a:r>
            <a:r>
              <a:rPr sz="2600" spc="-180" dirty="0"/>
              <a:t> </a:t>
            </a:r>
            <a:r>
              <a:rPr sz="2600" spc="80" dirty="0"/>
              <a:t>impaction</a:t>
            </a:r>
            <a:endParaRPr sz="2600"/>
          </a:p>
        </p:txBody>
      </p:sp>
      <p:sp>
        <p:nvSpPr>
          <p:cNvPr id="3" name="object 3"/>
          <p:cNvSpPr txBox="1"/>
          <p:nvPr/>
        </p:nvSpPr>
        <p:spPr>
          <a:xfrm>
            <a:off x="535940" y="2710408"/>
            <a:ext cx="7994015" cy="1367155"/>
          </a:xfrm>
          <a:prstGeom prst="rect">
            <a:avLst/>
          </a:prstGeom>
        </p:spPr>
        <p:txBody>
          <a:bodyPr vert="horz" wrap="square" lIns="0" tIns="88900" rIns="0" bIns="0" rtlCol="0">
            <a:spAutoFit/>
          </a:bodyPr>
          <a:lstStyle/>
          <a:p>
            <a:pPr marL="287020" indent="-274320">
              <a:lnSpc>
                <a:spcPct val="100000"/>
              </a:lnSpc>
              <a:spcBef>
                <a:spcPts val="700"/>
              </a:spcBef>
              <a:buClr>
                <a:srgbClr val="F3A346"/>
              </a:buClr>
              <a:buSzPct val="84615"/>
              <a:buFont typeface="Arial"/>
              <a:buChar char=""/>
              <a:tabLst>
                <a:tab pos="287020" algn="l"/>
              </a:tabLst>
            </a:pPr>
            <a:r>
              <a:rPr sz="2600" spc="70" dirty="0">
                <a:solidFill>
                  <a:srgbClr val="0000CC"/>
                </a:solidFill>
                <a:latin typeface="Times New Roman"/>
                <a:cs typeface="Times New Roman"/>
              </a:rPr>
              <a:t>07240-Complete </a:t>
            </a:r>
            <a:r>
              <a:rPr sz="2600" spc="90" dirty="0">
                <a:solidFill>
                  <a:srgbClr val="0000CC"/>
                </a:solidFill>
                <a:latin typeface="Times New Roman"/>
                <a:cs typeface="Times New Roman"/>
              </a:rPr>
              <a:t>bony</a:t>
            </a:r>
            <a:r>
              <a:rPr sz="2600" spc="-275" dirty="0">
                <a:solidFill>
                  <a:srgbClr val="0000CC"/>
                </a:solidFill>
                <a:latin typeface="Times New Roman"/>
                <a:cs typeface="Times New Roman"/>
              </a:rPr>
              <a:t> </a:t>
            </a:r>
            <a:r>
              <a:rPr sz="2600" spc="114" dirty="0">
                <a:solidFill>
                  <a:srgbClr val="0000CC"/>
                </a:solidFill>
                <a:latin typeface="Times New Roman"/>
                <a:cs typeface="Times New Roman"/>
              </a:rPr>
              <a:t>impaction</a:t>
            </a:r>
            <a:endParaRPr sz="2600">
              <a:latin typeface="Times New Roman"/>
              <a:cs typeface="Times New Roman"/>
            </a:endParaRPr>
          </a:p>
          <a:p>
            <a:pPr marL="287020" marR="5080" indent="-274320">
              <a:lnSpc>
                <a:spcPct val="100000"/>
              </a:lnSpc>
              <a:spcBef>
                <a:spcPts val="600"/>
              </a:spcBef>
              <a:buClr>
                <a:srgbClr val="F3A346"/>
              </a:buClr>
              <a:buSzPct val="84615"/>
              <a:buFont typeface="Arial"/>
              <a:buChar char=""/>
              <a:tabLst>
                <a:tab pos="287020" algn="l"/>
              </a:tabLst>
            </a:pPr>
            <a:r>
              <a:rPr sz="2600" spc="30" dirty="0">
                <a:solidFill>
                  <a:srgbClr val="0000CC"/>
                </a:solidFill>
                <a:latin typeface="Times New Roman"/>
                <a:cs typeface="Times New Roman"/>
              </a:rPr>
              <a:t>07241-Complete</a:t>
            </a:r>
            <a:r>
              <a:rPr sz="2600" spc="-105" dirty="0">
                <a:solidFill>
                  <a:srgbClr val="0000CC"/>
                </a:solidFill>
                <a:latin typeface="Times New Roman"/>
                <a:cs typeface="Times New Roman"/>
              </a:rPr>
              <a:t> </a:t>
            </a:r>
            <a:r>
              <a:rPr sz="2600" spc="90" dirty="0">
                <a:solidFill>
                  <a:srgbClr val="0000CC"/>
                </a:solidFill>
                <a:latin typeface="Times New Roman"/>
                <a:cs typeface="Times New Roman"/>
              </a:rPr>
              <a:t>bony</a:t>
            </a:r>
            <a:r>
              <a:rPr sz="2600" spc="-70" dirty="0">
                <a:solidFill>
                  <a:srgbClr val="0000CC"/>
                </a:solidFill>
                <a:latin typeface="Times New Roman"/>
                <a:cs typeface="Times New Roman"/>
              </a:rPr>
              <a:t> </a:t>
            </a:r>
            <a:r>
              <a:rPr sz="2600" spc="114" dirty="0">
                <a:solidFill>
                  <a:srgbClr val="0000CC"/>
                </a:solidFill>
                <a:latin typeface="Times New Roman"/>
                <a:cs typeface="Times New Roman"/>
              </a:rPr>
              <a:t>impaction</a:t>
            </a:r>
            <a:r>
              <a:rPr sz="2600" spc="-110" dirty="0">
                <a:solidFill>
                  <a:srgbClr val="0000CC"/>
                </a:solidFill>
                <a:latin typeface="Times New Roman"/>
                <a:cs typeface="Times New Roman"/>
              </a:rPr>
              <a:t> </a:t>
            </a:r>
            <a:r>
              <a:rPr sz="2600" spc="110" dirty="0">
                <a:solidFill>
                  <a:srgbClr val="0000CC"/>
                </a:solidFill>
                <a:latin typeface="Times New Roman"/>
                <a:cs typeface="Times New Roman"/>
              </a:rPr>
              <a:t>with</a:t>
            </a:r>
            <a:r>
              <a:rPr sz="2600" spc="-70" dirty="0">
                <a:solidFill>
                  <a:srgbClr val="0000CC"/>
                </a:solidFill>
                <a:latin typeface="Times New Roman"/>
                <a:cs typeface="Times New Roman"/>
              </a:rPr>
              <a:t> </a:t>
            </a:r>
            <a:r>
              <a:rPr sz="2600" spc="125" dirty="0">
                <a:solidFill>
                  <a:srgbClr val="0000CC"/>
                </a:solidFill>
                <a:latin typeface="Times New Roman"/>
                <a:cs typeface="Times New Roman"/>
              </a:rPr>
              <a:t>unusual</a:t>
            </a:r>
            <a:r>
              <a:rPr sz="2600" spc="-85" dirty="0">
                <a:solidFill>
                  <a:srgbClr val="0000CC"/>
                </a:solidFill>
                <a:latin typeface="Times New Roman"/>
                <a:cs typeface="Times New Roman"/>
              </a:rPr>
              <a:t> </a:t>
            </a:r>
            <a:r>
              <a:rPr sz="2600" spc="15" dirty="0">
                <a:solidFill>
                  <a:srgbClr val="0000CC"/>
                </a:solidFill>
                <a:latin typeface="Times New Roman"/>
                <a:cs typeface="Times New Roman"/>
              </a:rPr>
              <a:t>surgical  </a:t>
            </a:r>
            <a:r>
              <a:rPr sz="2600" spc="90" dirty="0">
                <a:solidFill>
                  <a:srgbClr val="0000CC"/>
                </a:solidFill>
                <a:latin typeface="Times New Roman"/>
                <a:cs typeface="Times New Roman"/>
              </a:rPr>
              <a:t>complications</a:t>
            </a:r>
            <a:endParaRPr sz="2600">
              <a:latin typeface="Times New Roman"/>
              <a:cs typeface="Times New Roman"/>
            </a:endParaRPr>
          </a:p>
        </p:txBody>
      </p:sp>
      <p:sp>
        <p:nvSpPr>
          <p:cNvPr id="4" name="object 4"/>
          <p:cNvSpPr/>
          <p:nvPr/>
        </p:nvSpPr>
        <p:spPr>
          <a:xfrm>
            <a:off x="485508" y="393191"/>
            <a:ext cx="8042414" cy="3318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571494" y="835152"/>
            <a:ext cx="1772793" cy="33261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49936" y="176784"/>
            <a:ext cx="8563356" cy="55625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343655" y="618744"/>
            <a:ext cx="2211324" cy="55626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85800" y="4191000"/>
            <a:ext cx="7753350" cy="2133600"/>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688340" y="1167130"/>
            <a:ext cx="7668259" cy="635635"/>
          </a:xfrm>
          <a:prstGeom prst="rect">
            <a:avLst/>
          </a:prstGeom>
        </p:spPr>
        <p:txBody>
          <a:bodyPr vert="horz" wrap="square" lIns="0" tIns="13335" rIns="0" bIns="0" rtlCol="0">
            <a:spAutoFit/>
          </a:bodyPr>
          <a:lstStyle/>
          <a:p>
            <a:pPr marL="12700" marR="5080">
              <a:lnSpc>
                <a:spcPct val="100000"/>
              </a:lnSpc>
              <a:spcBef>
                <a:spcPts val="105"/>
              </a:spcBef>
            </a:pPr>
            <a:r>
              <a:rPr sz="2000" spc="-5" dirty="0">
                <a:solidFill>
                  <a:srgbClr val="0000CC"/>
                </a:solidFill>
                <a:latin typeface="Times New Roman"/>
                <a:cs typeface="Times New Roman"/>
              </a:rPr>
              <a:t>Based </a:t>
            </a:r>
            <a:r>
              <a:rPr sz="2000" dirty="0">
                <a:solidFill>
                  <a:srgbClr val="0000CC"/>
                </a:solidFill>
                <a:latin typeface="Times New Roman"/>
                <a:cs typeface="Times New Roman"/>
              </a:rPr>
              <a:t>on </a:t>
            </a:r>
            <a:r>
              <a:rPr sz="2000" spc="-5" dirty="0">
                <a:solidFill>
                  <a:srgbClr val="0000CC"/>
                </a:solidFill>
                <a:latin typeface="Times New Roman"/>
                <a:cs typeface="Times New Roman"/>
              </a:rPr>
              <a:t>clinical </a:t>
            </a:r>
            <a:r>
              <a:rPr sz="2000" dirty="0">
                <a:solidFill>
                  <a:srgbClr val="0000CC"/>
                </a:solidFill>
                <a:latin typeface="Times New Roman"/>
                <a:cs typeface="Times New Roman"/>
              </a:rPr>
              <a:t>and radiographic interpretation of the </a:t>
            </a:r>
            <a:r>
              <a:rPr sz="2000" spc="-5" dirty="0">
                <a:solidFill>
                  <a:srgbClr val="0000CC"/>
                </a:solidFill>
                <a:latin typeface="Times New Roman"/>
                <a:cs typeface="Times New Roman"/>
              </a:rPr>
              <a:t>tissue </a:t>
            </a:r>
            <a:r>
              <a:rPr sz="2000" dirty="0">
                <a:solidFill>
                  <a:srgbClr val="0000CC"/>
                </a:solidFill>
                <a:latin typeface="Times New Roman"/>
                <a:cs typeface="Times New Roman"/>
              </a:rPr>
              <a:t>overlying</a:t>
            </a:r>
            <a:r>
              <a:rPr sz="2000" spc="-190" dirty="0">
                <a:solidFill>
                  <a:srgbClr val="0000CC"/>
                </a:solidFill>
                <a:latin typeface="Times New Roman"/>
                <a:cs typeface="Times New Roman"/>
              </a:rPr>
              <a:t>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impacted</a:t>
            </a:r>
            <a:r>
              <a:rPr sz="2000" spc="-25" dirty="0">
                <a:solidFill>
                  <a:srgbClr val="0000CC"/>
                </a:solidFill>
                <a:latin typeface="Times New Roman"/>
                <a:cs typeface="Times New Roman"/>
              </a:rPr>
              <a:t> </a:t>
            </a:r>
            <a:r>
              <a:rPr sz="2000" spc="-5" dirty="0">
                <a:solidFill>
                  <a:srgbClr val="0000CC"/>
                </a:solidFill>
                <a:latin typeface="Times New Roman"/>
                <a:cs typeface="Times New Roman"/>
              </a:rPr>
              <a:t>teeth</a:t>
            </a:r>
            <a:endParaRPr sz="2000">
              <a:latin typeface="Times New Roman"/>
              <a:cs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1459" y="482980"/>
            <a:ext cx="1326489" cy="1791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94715" y="333756"/>
            <a:ext cx="1626108" cy="38404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64566" y="1033221"/>
            <a:ext cx="2592070" cy="904875"/>
          </a:xfrm>
          <a:prstGeom prst="rect">
            <a:avLst/>
          </a:prstGeom>
          <a:solidFill>
            <a:srgbClr val="A4B592"/>
          </a:solidFill>
        </p:spPr>
        <p:txBody>
          <a:bodyPr vert="horz" wrap="square" lIns="0" tIns="233045" rIns="0" bIns="0" rtlCol="0">
            <a:spAutoFit/>
          </a:bodyPr>
          <a:lstStyle/>
          <a:p>
            <a:pPr marL="413384">
              <a:lnSpc>
                <a:spcPct val="100000"/>
              </a:lnSpc>
              <a:spcBef>
                <a:spcPts val="1835"/>
              </a:spcBef>
            </a:pPr>
            <a:r>
              <a:rPr sz="2400" b="1" spc="-45" dirty="0">
                <a:solidFill>
                  <a:srgbClr val="0000CC"/>
                </a:solidFill>
                <a:latin typeface="Times New Roman"/>
                <a:cs typeface="Times New Roman"/>
              </a:rPr>
              <a:t>IMPACTION</a:t>
            </a:r>
            <a:endParaRPr sz="2400">
              <a:latin typeface="Times New Roman"/>
              <a:cs typeface="Times New Roman"/>
            </a:endParaRPr>
          </a:p>
        </p:txBody>
      </p:sp>
      <p:sp>
        <p:nvSpPr>
          <p:cNvPr id="5" name="object 5"/>
          <p:cNvSpPr/>
          <p:nvPr/>
        </p:nvSpPr>
        <p:spPr>
          <a:xfrm>
            <a:off x="383616" y="1928025"/>
            <a:ext cx="2553970" cy="4258945"/>
          </a:xfrm>
          <a:custGeom>
            <a:avLst/>
            <a:gdLst/>
            <a:ahLst/>
            <a:cxnLst/>
            <a:rect l="l" t="t" r="r" b="b"/>
            <a:pathLst>
              <a:path w="2553970" h="4258945">
                <a:moveTo>
                  <a:pt x="0" y="4258691"/>
                </a:moveTo>
                <a:lnTo>
                  <a:pt x="2553843" y="4258691"/>
                </a:lnTo>
                <a:lnTo>
                  <a:pt x="2553843" y="0"/>
                </a:lnTo>
                <a:lnTo>
                  <a:pt x="0" y="0"/>
                </a:lnTo>
                <a:lnTo>
                  <a:pt x="0" y="4258691"/>
                </a:lnTo>
                <a:close/>
              </a:path>
            </a:pathLst>
          </a:custGeom>
          <a:solidFill>
            <a:srgbClr val="E0E4DC">
              <a:alpha val="90194"/>
            </a:srgbClr>
          </a:solidFill>
        </p:spPr>
        <p:txBody>
          <a:bodyPr wrap="square" lIns="0" tIns="0" rIns="0" bIns="0" rtlCol="0"/>
          <a:lstStyle/>
          <a:p>
            <a:endParaRPr/>
          </a:p>
        </p:txBody>
      </p:sp>
      <p:sp>
        <p:nvSpPr>
          <p:cNvPr id="6" name="object 6"/>
          <p:cNvSpPr/>
          <p:nvPr/>
        </p:nvSpPr>
        <p:spPr>
          <a:xfrm>
            <a:off x="383616" y="1928025"/>
            <a:ext cx="2553970" cy="4258945"/>
          </a:xfrm>
          <a:custGeom>
            <a:avLst/>
            <a:gdLst/>
            <a:ahLst/>
            <a:cxnLst/>
            <a:rect l="l" t="t" r="r" b="b"/>
            <a:pathLst>
              <a:path w="2553970" h="4258945">
                <a:moveTo>
                  <a:pt x="0" y="4258691"/>
                </a:moveTo>
                <a:lnTo>
                  <a:pt x="2553843" y="4258691"/>
                </a:lnTo>
                <a:lnTo>
                  <a:pt x="2553843" y="0"/>
                </a:lnTo>
                <a:lnTo>
                  <a:pt x="0" y="0"/>
                </a:lnTo>
                <a:lnTo>
                  <a:pt x="0" y="4258691"/>
                </a:lnTo>
                <a:close/>
              </a:path>
            </a:pathLst>
          </a:custGeom>
          <a:ln w="38100">
            <a:solidFill>
              <a:srgbClr val="E0E4DC"/>
            </a:solidFill>
          </a:ln>
        </p:spPr>
        <p:txBody>
          <a:bodyPr wrap="square" lIns="0" tIns="0" rIns="0" bIns="0" rtlCol="0"/>
          <a:lstStyle/>
          <a:p>
            <a:endParaRPr/>
          </a:p>
        </p:txBody>
      </p:sp>
      <p:sp>
        <p:nvSpPr>
          <p:cNvPr id="7" name="object 7"/>
          <p:cNvSpPr txBox="1"/>
          <p:nvPr/>
        </p:nvSpPr>
        <p:spPr>
          <a:xfrm>
            <a:off x="364566" y="1988946"/>
            <a:ext cx="2592070" cy="3860800"/>
          </a:xfrm>
          <a:prstGeom prst="rect">
            <a:avLst/>
          </a:prstGeom>
        </p:spPr>
        <p:txBody>
          <a:bodyPr vert="horz" wrap="square" lIns="0" tIns="62865" rIns="0" bIns="0" rtlCol="0">
            <a:spAutoFit/>
          </a:bodyPr>
          <a:lstStyle/>
          <a:p>
            <a:pPr marL="375285" marR="207645" indent="-228600">
              <a:lnSpc>
                <a:spcPct val="86200"/>
              </a:lnSpc>
              <a:spcBef>
                <a:spcPts val="495"/>
              </a:spcBef>
              <a:buChar char="•"/>
              <a:tabLst>
                <a:tab pos="450215" algn="l"/>
                <a:tab pos="450850" algn="l"/>
              </a:tabLst>
            </a:pPr>
            <a:r>
              <a:rPr sz="2400" dirty="0">
                <a:latin typeface="Times New Roman"/>
                <a:cs typeface="Times New Roman"/>
              </a:rPr>
              <a:t>cessation of the  eruption of a  tooth caused by  a clinically or  radiog</a:t>
            </a:r>
            <a:r>
              <a:rPr sz="2400" spc="5" dirty="0">
                <a:latin typeface="Times New Roman"/>
                <a:cs typeface="Times New Roman"/>
              </a:rPr>
              <a:t>r</a:t>
            </a:r>
            <a:r>
              <a:rPr sz="2400" dirty="0">
                <a:latin typeface="Times New Roman"/>
                <a:cs typeface="Times New Roman"/>
              </a:rPr>
              <a:t>aph</a:t>
            </a:r>
            <a:r>
              <a:rPr sz="2400" spc="5" dirty="0">
                <a:latin typeface="Times New Roman"/>
                <a:cs typeface="Times New Roman"/>
              </a:rPr>
              <a:t>i</a:t>
            </a:r>
            <a:r>
              <a:rPr sz="2400" dirty="0">
                <a:latin typeface="Times New Roman"/>
                <a:cs typeface="Times New Roman"/>
              </a:rPr>
              <a:t>ca</a:t>
            </a:r>
            <a:r>
              <a:rPr sz="2400" spc="5" dirty="0">
                <a:latin typeface="Times New Roman"/>
                <a:cs typeface="Times New Roman"/>
              </a:rPr>
              <a:t>l</a:t>
            </a:r>
            <a:r>
              <a:rPr sz="2400" dirty="0">
                <a:latin typeface="Times New Roman"/>
                <a:cs typeface="Times New Roman"/>
              </a:rPr>
              <a:t>ly  detectable  physical barrier  in the eruption  path or due to  an </a:t>
            </a:r>
            <a:r>
              <a:rPr sz="2400" spc="-5" dirty="0">
                <a:latin typeface="Times New Roman"/>
                <a:cs typeface="Times New Roman"/>
              </a:rPr>
              <a:t>abnormal  </a:t>
            </a:r>
            <a:r>
              <a:rPr sz="2400" dirty="0">
                <a:latin typeface="Times New Roman"/>
                <a:cs typeface="Times New Roman"/>
              </a:rPr>
              <a:t>position of the  tooth.</a:t>
            </a:r>
            <a:endParaRPr sz="2400">
              <a:latin typeface="Times New Roman"/>
              <a:cs typeface="Times New Roman"/>
            </a:endParaRPr>
          </a:p>
        </p:txBody>
      </p:sp>
      <p:sp>
        <p:nvSpPr>
          <p:cNvPr id="8" name="object 8"/>
          <p:cNvSpPr txBox="1"/>
          <p:nvPr/>
        </p:nvSpPr>
        <p:spPr>
          <a:xfrm>
            <a:off x="3275965" y="1028649"/>
            <a:ext cx="2592070" cy="904875"/>
          </a:xfrm>
          <a:prstGeom prst="rect">
            <a:avLst/>
          </a:prstGeom>
          <a:solidFill>
            <a:srgbClr val="A4B592"/>
          </a:solidFill>
        </p:spPr>
        <p:txBody>
          <a:bodyPr vert="horz" wrap="square" lIns="0" tIns="66040" rIns="0" bIns="0" rtlCol="0">
            <a:spAutoFit/>
          </a:bodyPr>
          <a:lstStyle/>
          <a:p>
            <a:pPr marL="8255" algn="ctr">
              <a:lnSpc>
                <a:spcPts val="2760"/>
              </a:lnSpc>
              <a:spcBef>
                <a:spcPts val="520"/>
              </a:spcBef>
            </a:pPr>
            <a:r>
              <a:rPr sz="2400" b="1" spc="-85" dirty="0">
                <a:solidFill>
                  <a:srgbClr val="0000CC"/>
                </a:solidFill>
                <a:latin typeface="Times New Roman"/>
                <a:cs typeface="Times New Roman"/>
              </a:rPr>
              <a:t>PRIMARY</a:t>
            </a:r>
            <a:endParaRPr sz="2400">
              <a:latin typeface="Times New Roman"/>
              <a:cs typeface="Times New Roman"/>
            </a:endParaRPr>
          </a:p>
          <a:p>
            <a:pPr algn="ctr">
              <a:lnSpc>
                <a:spcPts val="2760"/>
              </a:lnSpc>
            </a:pPr>
            <a:r>
              <a:rPr sz="2400" b="1" spc="-40" dirty="0">
                <a:solidFill>
                  <a:srgbClr val="0000CC"/>
                </a:solidFill>
                <a:latin typeface="Times New Roman"/>
                <a:cs typeface="Times New Roman"/>
              </a:rPr>
              <a:t>RETENTION</a:t>
            </a:r>
            <a:endParaRPr sz="2400">
              <a:latin typeface="Times New Roman"/>
              <a:cs typeface="Times New Roman"/>
            </a:endParaRPr>
          </a:p>
        </p:txBody>
      </p:sp>
      <p:sp>
        <p:nvSpPr>
          <p:cNvPr id="9" name="object 9"/>
          <p:cNvSpPr/>
          <p:nvPr/>
        </p:nvSpPr>
        <p:spPr>
          <a:xfrm>
            <a:off x="3295015" y="1914398"/>
            <a:ext cx="2553970" cy="4277360"/>
          </a:xfrm>
          <a:custGeom>
            <a:avLst/>
            <a:gdLst/>
            <a:ahLst/>
            <a:cxnLst/>
            <a:rect l="l" t="t" r="r" b="b"/>
            <a:pathLst>
              <a:path w="2553970" h="4277360">
                <a:moveTo>
                  <a:pt x="0" y="4276852"/>
                </a:moveTo>
                <a:lnTo>
                  <a:pt x="2553842" y="4276852"/>
                </a:lnTo>
                <a:lnTo>
                  <a:pt x="2553842" y="0"/>
                </a:lnTo>
                <a:lnTo>
                  <a:pt x="0" y="0"/>
                </a:lnTo>
                <a:lnTo>
                  <a:pt x="0" y="4276852"/>
                </a:lnTo>
                <a:close/>
              </a:path>
            </a:pathLst>
          </a:custGeom>
          <a:solidFill>
            <a:srgbClr val="E0E4DC">
              <a:alpha val="90194"/>
            </a:srgbClr>
          </a:solidFill>
        </p:spPr>
        <p:txBody>
          <a:bodyPr wrap="square" lIns="0" tIns="0" rIns="0" bIns="0" rtlCol="0"/>
          <a:lstStyle/>
          <a:p>
            <a:endParaRPr/>
          </a:p>
        </p:txBody>
      </p:sp>
      <p:sp>
        <p:nvSpPr>
          <p:cNvPr id="10" name="object 10"/>
          <p:cNvSpPr/>
          <p:nvPr/>
        </p:nvSpPr>
        <p:spPr>
          <a:xfrm>
            <a:off x="3295015" y="1914398"/>
            <a:ext cx="2553970" cy="4277360"/>
          </a:xfrm>
          <a:custGeom>
            <a:avLst/>
            <a:gdLst/>
            <a:ahLst/>
            <a:cxnLst/>
            <a:rect l="l" t="t" r="r" b="b"/>
            <a:pathLst>
              <a:path w="2553970" h="4277360">
                <a:moveTo>
                  <a:pt x="0" y="4276852"/>
                </a:moveTo>
                <a:lnTo>
                  <a:pt x="2553842" y="4276852"/>
                </a:lnTo>
                <a:lnTo>
                  <a:pt x="2553842" y="0"/>
                </a:lnTo>
                <a:lnTo>
                  <a:pt x="0" y="0"/>
                </a:lnTo>
                <a:lnTo>
                  <a:pt x="0" y="4276852"/>
                </a:lnTo>
                <a:close/>
              </a:path>
            </a:pathLst>
          </a:custGeom>
          <a:ln w="38100">
            <a:solidFill>
              <a:srgbClr val="E0E4DC"/>
            </a:solidFill>
          </a:ln>
        </p:spPr>
        <p:txBody>
          <a:bodyPr wrap="square" lIns="0" tIns="0" rIns="0" bIns="0" rtlCol="0"/>
          <a:lstStyle/>
          <a:p>
            <a:endParaRPr/>
          </a:p>
        </p:txBody>
      </p:sp>
      <p:sp>
        <p:nvSpPr>
          <p:cNvPr id="11" name="object 11"/>
          <p:cNvSpPr txBox="1"/>
          <p:nvPr/>
        </p:nvSpPr>
        <p:spPr>
          <a:xfrm>
            <a:off x="3275965" y="1974926"/>
            <a:ext cx="2592070" cy="3545840"/>
          </a:xfrm>
          <a:prstGeom prst="rect">
            <a:avLst/>
          </a:prstGeom>
        </p:spPr>
        <p:txBody>
          <a:bodyPr vert="horz" wrap="square" lIns="0" tIns="63500" rIns="0" bIns="0" rtlCol="0">
            <a:spAutoFit/>
          </a:bodyPr>
          <a:lstStyle/>
          <a:p>
            <a:pPr marL="375920" marR="236854" indent="-228600">
              <a:lnSpc>
                <a:spcPct val="86200"/>
              </a:lnSpc>
              <a:spcBef>
                <a:spcPts val="500"/>
              </a:spcBef>
              <a:buChar char="•"/>
              <a:tabLst>
                <a:tab pos="376555" algn="l"/>
              </a:tabLst>
            </a:pPr>
            <a:r>
              <a:rPr sz="2400" dirty="0">
                <a:latin typeface="Times New Roman"/>
                <a:cs typeface="Times New Roman"/>
              </a:rPr>
              <a:t>If no physical  barrier can be  identified </a:t>
            </a:r>
            <a:r>
              <a:rPr sz="2400" spc="-5" dirty="0">
                <a:latin typeface="Times New Roman"/>
                <a:cs typeface="Times New Roman"/>
              </a:rPr>
              <a:t>as </a:t>
            </a:r>
            <a:r>
              <a:rPr sz="2400" dirty="0">
                <a:latin typeface="Times New Roman"/>
                <a:cs typeface="Times New Roman"/>
              </a:rPr>
              <a:t>an  explanation for  the cessation of  eruption of a  </a:t>
            </a:r>
            <a:r>
              <a:rPr sz="2400" spc="-5" dirty="0">
                <a:latin typeface="Times New Roman"/>
                <a:cs typeface="Times New Roman"/>
              </a:rPr>
              <a:t>normally</a:t>
            </a:r>
            <a:r>
              <a:rPr sz="2400" spc="-80" dirty="0">
                <a:latin typeface="Times New Roman"/>
                <a:cs typeface="Times New Roman"/>
              </a:rPr>
              <a:t> </a:t>
            </a:r>
            <a:r>
              <a:rPr sz="2400" dirty="0">
                <a:latin typeface="Times New Roman"/>
                <a:cs typeface="Times New Roman"/>
              </a:rPr>
              <a:t>placed  and developed  tooth germ  before  </a:t>
            </a:r>
            <a:r>
              <a:rPr sz="2400" spc="-10" dirty="0">
                <a:latin typeface="Times New Roman"/>
                <a:cs typeface="Times New Roman"/>
              </a:rPr>
              <a:t>emergence.</a:t>
            </a:r>
            <a:endParaRPr sz="2400">
              <a:latin typeface="Times New Roman"/>
              <a:cs typeface="Times New Roman"/>
            </a:endParaRPr>
          </a:p>
        </p:txBody>
      </p:sp>
      <p:sp>
        <p:nvSpPr>
          <p:cNvPr id="12" name="object 12"/>
          <p:cNvSpPr txBox="1"/>
          <p:nvPr/>
        </p:nvSpPr>
        <p:spPr>
          <a:xfrm>
            <a:off x="6187440" y="1028649"/>
            <a:ext cx="2592070" cy="904875"/>
          </a:xfrm>
          <a:prstGeom prst="rect">
            <a:avLst/>
          </a:prstGeom>
          <a:solidFill>
            <a:srgbClr val="A4B592"/>
          </a:solidFill>
        </p:spPr>
        <p:txBody>
          <a:bodyPr vert="horz" wrap="square" lIns="0" tIns="66040" rIns="0" bIns="0" rtlCol="0">
            <a:spAutoFit/>
          </a:bodyPr>
          <a:lstStyle/>
          <a:p>
            <a:pPr marL="382270">
              <a:lnSpc>
                <a:spcPts val="2760"/>
              </a:lnSpc>
              <a:spcBef>
                <a:spcPts val="520"/>
              </a:spcBef>
            </a:pPr>
            <a:r>
              <a:rPr sz="2400" b="1" spc="-90" dirty="0">
                <a:solidFill>
                  <a:srgbClr val="0000CC"/>
                </a:solidFill>
                <a:latin typeface="Times New Roman"/>
                <a:cs typeface="Times New Roman"/>
              </a:rPr>
              <a:t>SECONDARY</a:t>
            </a:r>
            <a:endParaRPr sz="2400">
              <a:latin typeface="Times New Roman"/>
              <a:cs typeface="Times New Roman"/>
            </a:endParaRPr>
          </a:p>
          <a:p>
            <a:pPr marL="400685">
              <a:lnSpc>
                <a:spcPts val="2760"/>
              </a:lnSpc>
            </a:pPr>
            <a:r>
              <a:rPr sz="2400" b="1" spc="-40" dirty="0">
                <a:solidFill>
                  <a:srgbClr val="0000CC"/>
                </a:solidFill>
                <a:latin typeface="Times New Roman"/>
                <a:cs typeface="Times New Roman"/>
              </a:rPr>
              <a:t>RETENTION</a:t>
            </a:r>
            <a:endParaRPr sz="2400">
              <a:latin typeface="Times New Roman"/>
              <a:cs typeface="Times New Roman"/>
            </a:endParaRPr>
          </a:p>
        </p:txBody>
      </p:sp>
      <p:sp>
        <p:nvSpPr>
          <p:cNvPr id="13" name="object 13"/>
          <p:cNvSpPr/>
          <p:nvPr/>
        </p:nvSpPr>
        <p:spPr>
          <a:xfrm>
            <a:off x="6206490" y="1914398"/>
            <a:ext cx="2553970" cy="4277360"/>
          </a:xfrm>
          <a:custGeom>
            <a:avLst/>
            <a:gdLst/>
            <a:ahLst/>
            <a:cxnLst/>
            <a:rect l="l" t="t" r="r" b="b"/>
            <a:pathLst>
              <a:path w="2553970" h="4277360">
                <a:moveTo>
                  <a:pt x="0" y="4276852"/>
                </a:moveTo>
                <a:lnTo>
                  <a:pt x="2553842" y="4276852"/>
                </a:lnTo>
                <a:lnTo>
                  <a:pt x="2553842" y="0"/>
                </a:lnTo>
                <a:lnTo>
                  <a:pt x="0" y="0"/>
                </a:lnTo>
                <a:lnTo>
                  <a:pt x="0" y="4276852"/>
                </a:lnTo>
                <a:close/>
              </a:path>
            </a:pathLst>
          </a:custGeom>
          <a:solidFill>
            <a:srgbClr val="E0E4DC">
              <a:alpha val="90194"/>
            </a:srgbClr>
          </a:solidFill>
        </p:spPr>
        <p:txBody>
          <a:bodyPr wrap="square" lIns="0" tIns="0" rIns="0" bIns="0" rtlCol="0"/>
          <a:lstStyle/>
          <a:p>
            <a:endParaRPr/>
          </a:p>
        </p:txBody>
      </p:sp>
      <p:sp>
        <p:nvSpPr>
          <p:cNvPr id="14" name="object 14"/>
          <p:cNvSpPr/>
          <p:nvPr/>
        </p:nvSpPr>
        <p:spPr>
          <a:xfrm>
            <a:off x="6206490" y="1914398"/>
            <a:ext cx="2553970" cy="4277360"/>
          </a:xfrm>
          <a:custGeom>
            <a:avLst/>
            <a:gdLst/>
            <a:ahLst/>
            <a:cxnLst/>
            <a:rect l="l" t="t" r="r" b="b"/>
            <a:pathLst>
              <a:path w="2553970" h="4277360">
                <a:moveTo>
                  <a:pt x="0" y="4276852"/>
                </a:moveTo>
                <a:lnTo>
                  <a:pt x="2553842" y="4276852"/>
                </a:lnTo>
                <a:lnTo>
                  <a:pt x="2553842" y="0"/>
                </a:lnTo>
                <a:lnTo>
                  <a:pt x="0" y="0"/>
                </a:lnTo>
                <a:lnTo>
                  <a:pt x="0" y="4276852"/>
                </a:lnTo>
                <a:close/>
              </a:path>
            </a:pathLst>
          </a:custGeom>
          <a:ln w="38100">
            <a:solidFill>
              <a:srgbClr val="E0E4DC"/>
            </a:solidFill>
          </a:ln>
        </p:spPr>
        <p:txBody>
          <a:bodyPr wrap="square" lIns="0" tIns="0" rIns="0" bIns="0" rtlCol="0"/>
          <a:lstStyle/>
          <a:p>
            <a:endParaRPr/>
          </a:p>
        </p:txBody>
      </p:sp>
      <p:sp>
        <p:nvSpPr>
          <p:cNvPr id="15" name="object 15"/>
          <p:cNvSpPr txBox="1"/>
          <p:nvPr/>
        </p:nvSpPr>
        <p:spPr>
          <a:xfrm>
            <a:off x="6187440" y="1974926"/>
            <a:ext cx="2592070" cy="3545840"/>
          </a:xfrm>
          <a:prstGeom prst="rect">
            <a:avLst/>
          </a:prstGeom>
        </p:spPr>
        <p:txBody>
          <a:bodyPr vert="horz" wrap="square" lIns="0" tIns="63500" rIns="0" bIns="0" rtlCol="0">
            <a:spAutoFit/>
          </a:bodyPr>
          <a:lstStyle/>
          <a:p>
            <a:pPr marL="376555" marR="304165" indent="-228600">
              <a:lnSpc>
                <a:spcPct val="86200"/>
              </a:lnSpc>
              <a:spcBef>
                <a:spcPts val="500"/>
              </a:spcBef>
              <a:buChar char="•"/>
              <a:tabLst>
                <a:tab pos="377190" algn="l"/>
              </a:tabLst>
            </a:pPr>
            <a:r>
              <a:rPr sz="2400" dirty="0">
                <a:latin typeface="Times New Roman"/>
                <a:cs typeface="Times New Roman"/>
              </a:rPr>
              <a:t>Cessation of  eruption of a  tooth after  </a:t>
            </a:r>
            <a:r>
              <a:rPr sz="2400" spc="-10" dirty="0">
                <a:latin typeface="Times New Roman"/>
                <a:cs typeface="Times New Roman"/>
              </a:rPr>
              <a:t>emergence  </a:t>
            </a:r>
            <a:r>
              <a:rPr sz="2400" dirty="0">
                <a:latin typeface="Times New Roman"/>
                <a:cs typeface="Times New Roman"/>
              </a:rPr>
              <a:t>without a  physical</a:t>
            </a:r>
            <a:r>
              <a:rPr sz="2400" spc="-114" dirty="0">
                <a:latin typeface="Times New Roman"/>
                <a:cs typeface="Times New Roman"/>
              </a:rPr>
              <a:t> </a:t>
            </a:r>
            <a:r>
              <a:rPr sz="2400" dirty="0">
                <a:latin typeface="Times New Roman"/>
                <a:cs typeface="Times New Roman"/>
              </a:rPr>
              <a:t>barrier  in the path of  eruption or as a  </a:t>
            </a:r>
            <a:r>
              <a:rPr sz="2400" spc="-5" dirty="0">
                <a:latin typeface="Times New Roman"/>
                <a:cs typeface="Times New Roman"/>
              </a:rPr>
              <a:t>result </a:t>
            </a:r>
            <a:r>
              <a:rPr sz="2400" dirty="0">
                <a:latin typeface="Times New Roman"/>
                <a:cs typeface="Times New Roman"/>
              </a:rPr>
              <a:t>of an  </a:t>
            </a:r>
            <a:r>
              <a:rPr sz="2400" spc="-5" dirty="0">
                <a:latin typeface="Times New Roman"/>
                <a:cs typeface="Times New Roman"/>
              </a:rPr>
              <a:t>abnormal  </a:t>
            </a:r>
            <a:r>
              <a:rPr sz="2400" dirty="0">
                <a:latin typeface="Times New Roman"/>
                <a:cs typeface="Times New Roman"/>
              </a:rPr>
              <a:t>position.</a:t>
            </a:r>
            <a:endParaRPr sz="2400">
              <a:latin typeface="Times New Roman"/>
              <a:cs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48130"/>
            <a:ext cx="1951989" cy="330835"/>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Crown to</a:t>
            </a:r>
            <a:r>
              <a:rPr sz="2000" spc="-95" dirty="0">
                <a:solidFill>
                  <a:srgbClr val="0000CC"/>
                </a:solidFill>
                <a:latin typeface="Times New Roman"/>
                <a:cs typeface="Times New Roman"/>
              </a:rPr>
              <a:t> </a:t>
            </a:r>
            <a:r>
              <a:rPr sz="2000" dirty="0">
                <a:solidFill>
                  <a:srgbClr val="0000CC"/>
                </a:solidFill>
                <a:latin typeface="Times New Roman"/>
                <a:cs typeface="Times New Roman"/>
              </a:rPr>
              <a:t>crown</a:t>
            </a:r>
            <a:endParaRPr sz="2000">
              <a:latin typeface="Times New Roman"/>
              <a:cs typeface="Times New Roman"/>
            </a:endParaRPr>
          </a:p>
        </p:txBody>
      </p:sp>
      <p:sp>
        <p:nvSpPr>
          <p:cNvPr id="3" name="object 3"/>
          <p:cNvSpPr txBox="1"/>
          <p:nvPr/>
        </p:nvSpPr>
        <p:spPr>
          <a:xfrm>
            <a:off x="535940" y="3453510"/>
            <a:ext cx="1951989" cy="330835"/>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Crown to</a:t>
            </a:r>
            <a:r>
              <a:rPr sz="2000" spc="-95" dirty="0">
                <a:solidFill>
                  <a:srgbClr val="0000CC"/>
                </a:solidFill>
                <a:latin typeface="Times New Roman"/>
                <a:cs typeface="Times New Roman"/>
              </a:rPr>
              <a:t> </a:t>
            </a:r>
            <a:r>
              <a:rPr sz="2000" dirty="0">
                <a:solidFill>
                  <a:srgbClr val="0000CC"/>
                </a:solidFill>
                <a:latin typeface="Times New Roman"/>
                <a:cs typeface="Times New Roman"/>
              </a:rPr>
              <a:t>cervix</a:t>
            </a:r>
            <a:endParaRPr sz="2000">
              <a:latin typeface="Times New Roman"/>
              <a:cs typeface="Times New Roman"/>
            </a:endParaRPr>
          </a:p>
        </p:txBody>
      </p:sp>
      <p:sp>
        <p:nvSpPr>
          <p:cNvPr id="4" name="object 4"/>
          <p:cNvSpPr txBox="1"/>
          <p:nvPr/>
        </p:nvSpPr>
        <p:spPr>
          <a:xfrm>
            <a:off x="535940" y="5358790"/>
            <a:ext cx="1725930" cy="331470"/>
          </a:xfrm>
          <a:prstGeom prst="rect">
            <a:avLst/>
          </a:prstGeom>
        </p:spPr>
        <p:txBody>
          <a:bodyPr vert="horz" wrap="square" lIns="0" tIns="13335" rIns="0" bIns="0" rtlCol="0">
            <a:spAutoFit/>
          </a:bodyPr>
          <a:lstStyle/>
          <a:p>
            <a:pPr marL="12700">
              <a:lnSpc>
                <a:spcPct val="100000"/>
              </a:lnSpc>
              <a:spcBef>
                <a:spcPts val="105"/>
              </a:spcBef>
              <a:tabLst>
                <a:tab pos="286385" algn="l"/>
              </a:tabLst>
            </a:pPr>
            <a:r>
              <a:rPr sz="1700" spc="-440" dirty="0">
                <a:solidFill>
                  <a:srgbClr val="F3A346"/>
                </a:solidFill>
                <a:latin typeface="Arial"/>
                <a:cs typeface="Arial"/>
              </a:rPr>
              <a:t>	</a:t>
            </a:r>
            <a:r>
              <a:rPr sz="2000" dirty="0">
                <a:solidFill>
                  <a:srgbClr val="0000CC"/>
                </a:solidFill>
                <a:latin typeface="Times New Roman"/>
                <a:cs typeface="Times New Roman"/>
              </a:rPr>
              <a:t>Crown to</a:t>
            </a:r>
            <a:r>
              <a:rPr sz="2000" spc="-105"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p:txBody>
      </p:sp>
      <p:sp>
        <p:nvSpPr>
          <p:cNvPr id="5" name="object 5"/>
          <p:cNvSpPr/>
          <p:nvPr/>
        </p:nvSpPr>
        <p:spPr>
          <a:xfrm>
            <a:off x="549884" y="451230"/>
            <a:ext cx="1811045" cy="32029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453767" y="451230"/>
            <a:ext cx="1083691" cy="31965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544315" y="451230"/>
            <a:ext cx="2398903" cy="248539"/>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311019" y="854583"/>
            <a:ext cx="802894" cy="27216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190748" y="883538"/>
            <a:ext cx="890397" cy="24295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333756" y="240791"/>
            <a:ext cx="2318004" cy="537971"/>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221992" y="240791"/>
            <a:ext cx="1530095" cy="537971"/>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3322320" y="240791"/>
            <a:ext cx="536448" cy="537971"/>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3429000" y="240791"/>
            <a:ext cx="2872740" cy="537971"/>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2084832" y="667512"/>
            <a:ext cx="1019556" cy="537972"/>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2746248" y="713231"/>
            <a:ext cx="507491" cy="492251"/>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2970276" y="667512"/>
            <a:ext cx="1316736" cy="537972"/>
          </a:xfrm>
          <a:prstGeom prst="rect">
            <a:avLst/>
          </a:prstGeom>
          <a:blipFill>
            <a:blip r:embed="rId13" cstate="print"/>
            <a:stretch>
              <a:fillRect/>
            </a:stretch>
          </a:blipFill>
        </p:spPr>
        <p:txBody>
          <a:bodyPr wrap="square" lIns="0" tIns="0" rIns="0" bIns="0" rtlCol="0"/>
          <a:lstStyle/>
          <a:p>
            <a:endParaRPr/>
          </a:p>
        </p:txBody>
      </p:sp>
      <p:sp>
        <p:nvSpPr>
          <p:cNvPr id="17" name="object 17"/>
          <p:cNvSpPr/>
          <p:nvPr/>
        </p:nvSpPr>
        <p:spPr>
          <a:xfrm>
            <a:off x="4419600" y="1066800"/>
            <a:ext cx="3810000" cy="5181600"/>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1905" y="171703"/>
            <a:ext cx="5059045"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FF00"/>
                </a:solidFill>
                <a:latin typeface="Times New Roman"/>
                <a:cs typeface="Times New Roman"/>
              </a:rPr>
              <a:t>Killey &amp; </a:t>
            </a:r>
            <a:r>
              <a:rPr sz="3200" b="1" spc="-20" dirty="0">
                <a:solidFill>
                  <a:srgbClr val="FFFF00"/>
                </a:solidFill>
                <a:latin typeface="Times New Roman"/>
                <a:cs typeface="Times New Roman"/>
              </a:rPr>
              <a:t>Kay’s</a:t>
            </a:r>
            <a:r>
              <a:rPr sz="3200" b="1" spc="-85" dirty="0">
                <a:solidFill>
                  <a:srgbClr val="FFFF00"/>
                </a:solidFill>
                <a:latin typeface="Times New Roman"/>
                <a:cs typeface="Times New Roman"/>
              </a:rPr>
              <a:t> </a:t>
            </a:r>
            <a:r>
              <a:rPr sz="3200" b="1" spc="-5" dirty="0">
                <a:solidFill>
                  <a:srgbClr val="FFFF00"/>
                </a:solidFill>
                <a:latin typeface="Times New Roman"/>
                <a:cs typeface="Times New Roman"/>
              </a:rPr>
              <a:t>Classification</a:t>
            </a:r>
            <a:endParaRPr sz="3200">
              <a:latin typeface="Times New Roman"/>
              <a:cs typeface="Times New Roman"/>
            </a:endParaRPr>
          </a:p>
        </p:txBody>
      </p:sp>
      <p:sp>
        <p:nvSpPr>
          <p:cNvPr id="3" name="object 3"/>
          <p:cNvSpPr txBox="1"/>
          <p:nvPr/>
        </p:nvSpPr>
        <p:spPr>
          <a:xfrm>
            <a:off x="535940" y="1045819"/>
            <a:ext cx="7023734" cy="787400"/>
          </a:xfrm>
          <a:prstGeom prst="rect">
            <a:avLst/>
          </a:prstGeom>
        </p:spPr>
        <p:txBody>
          <a:bodyPr vert="horz" wrap="square" lIns="0" tIns="88900" rIns="0" bIns="0" rtlCol="0">
            <a:spAutoFit/>
          </a:bodyPr>
          <a:lstStyle/>
          <a:p>
            <a:pPr marL="12700">
              <a:lnSpc>
                <a:spcPct val="100000"/>
              </a:lnSpc>
              <a:spcBef>
                <a:spcPts val="700"/>
              </a:spcBef>
            </a:pPr>
            <a:r>
              <a:rPr sz="2000" spc="-5" dirty="0">
                <a:solidFill>
                  <a:srgbClr val="FFFF00"/>
                </a:solidFill>
                <a:latin typeface="Times New Roman"/>
                <a:cs typeface="Times New Roman"/>
              </a:rPr>
              <a:t>a) Based </a:t>
            </a:r>
            <a:r>
              <a:rPr sz="2000" dirty="0">
                <a:solidFill>
                  <a:srgbClr val="FFFF00"/>
                </a:solidFill>
                <a:latin typeface="Times New Roman"/>
                <a:cs typeface="Times New Roman"/>
              </a:rPr>
              <a:t>on angulation and</a:t>
            </a:r>
            <a:r>
              <a:rPr sz="2000" spc="-75" dirty="0">
                <a:solidFill>
                  <a:srgbClr val="FFFF00"/>
                </a:solidFill>
                <a:latin typeface="Times New Roman"/>
                <a:cs typeface="Times New Roman"/>
              </a:rPr>
              <a:t> </a:t>
            </a:r>
            <a:r>
              <a:rPr sz="2000" dirty="0">
                <a:solidFill>
                  <a:srgbClr val="FFFF00"/>
                </a:solidFill>
                <a:latin typeface="Times New Roman"/>
                <a:cs typeface="Times New Roman"/>
              </a:rPr>
              <a:t>position:</a:t>
            </a:r>
            <a:endParaRPr sz="2000">
              <a:latin typeface="Times New Roman"/>
              <a:cs typeface="Times New Roman"/>
            </a:endParaRPr>
          </a:p>
          <a:p>
            <a:pPr marL="3670935">
              <a:lnSpc>
                <a:spcPct val="100000"/>
              </a:lnSpc>
              <a:spcBef>
                <a:spcPts val="600"/>
              </a:spcBef>
            </a:pPr>
            <a:r>
              <a:rPr sz="2000" spc="-5" dirty="0">
                <a:solidFill>
                  <a:srgbClr val="0000CC"/>
                </a:solidFill>
                <a:latin typeface="Times New Roman"/>
                <a:cs typeface="Times New Roman"/>
              </a:rPr>
              <a:t>(Same as </a:t>
            </a:r>
            <a:r>
              <a:rPr sz="2000" spc="-155" dirty="0">
                <a:solidFill>
                  <a:srgbClr val="0000CC"/>
                </a:solidFill>
                <a:latin typeface="Times New Roman"/>
                <a:cs typeface="Times New Roman"/>
              </a:rPr>
              <a:t>Winter‟s</a:t>
            </a:r>
            <a:r>
              <a:rPr sz="2000" spc="-120" dirty="0">
                <a:solidFill>
                  <a:srgbClr val="0000CC"/>
                </a:solidFill>
                <a:latin typeface="Times New Roman"/>
                <a:cs typeface="Times New Roman"/>
              </a:rPr>
              <a:t> </a:t>
            </a:r>
            <a:r>
              <a:rPr sz="2000" spc="-10" dirty="0">
                <a:solidFill>
                  <a:srgbClr val="0000CC"/>
                </a:solidFill>
                <a:latin typeface="Times New Roman"/>
                <a:cs typeface="Times New Roman"/>
              </a:rPr>
              <a:t>classification)</a:t>
            </a:r>
            <a:endParaRPr sz="2000">
              <a:latin typeface="Times New Roman"/>
              <a:cs typeface="Times New Roman"/>
            </a:endParaRPr>
          </a:p>
        </p:txBody>
      </p:sp>
      <p:sp>
        <p:nvSpPr>
          <p:cNvPr id="4" name="object 4"/>
          <p:cNvSpPr txBox="1"/>
          <p:nvPr/>
        </p:nvSpPr>
        <p:spPr>
          <a:xfrm>
            <a:off x="535940" y="2264486"/>
            <a:ext cx="339661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00"/>
                </a:solidFill>
                <a:latin typeface="Times New Roman"/>
                <a:cs typeface="Times New Roman"/>
              </a:rPr>
              <a:t>b) </a:t>
            </a:r>
            <a:r>
              <a:rPr sz="2000" spc="-5" dirty="0">
                <a:solidFill>
                  <a:srgbClr val="FFFF00"/>
                </a:solidFill>
                <a:latin typeface="Times New Roman"/>
                <a:cs typeface="Times New Roman"/>
              </a:rPr>
              <a:t>Based </a:t>
            </a:r>
            <a:r>
              <a:rPr sz="2000" dirty="0">
                <a:solidFill>
                  <a:srgbClr val="FFFF00"/>
                </a:solidFill>
                <a:latin typeface="Times New Roman"/>
                <a:cs typeface="Times New Roman"/>
              </a:rPr>
              <a:t>on the </a:t>
            </a:r>
            <a:r>
              <a:rPr sz="2000" spc="-5" dirty="0">
                <a:solidFill>
                  <a:srgbClr val="FFFF00"/>
                </a:solidFill>
                <a:latin typeface="Times New Roman"/>
                <a:cs typeface="Times New Roman"/>
              </a:rPr>
              <a:t>state </a:t>
            </a:r>
            <a:r>
              <a:rPr sz="2000" dirty="0">
                <a:solidFill>
                  <a:srgbClr val="FFFF00"/>
                </a:solidFill>
                <a:latin typeface="Times New Roman"/>
                <a:cs typeface="Times New Roman"/>
              </a:rPr>
              <a:t>of</a:t>
            </a:r>
            <a:r>
              <a:rPr sz="2000" spc="-105" dirty="0">
                <a:solidFill>
                  <a:srgbClr val="FFFF00"/>
                </a:solidFill>
                <a:latin typeface="Times New Roman"/>
                <a:cs typeface="Times New Roman"/>
              </a:rPr>
              <a:t> </a:t>
            </a:r>
            <a:r>
              <a:rPr sz="2000" dirty="0">
                <a:solidFill>
                  <a:srgbClr val="FFFF00"/>
                </a:solidFill>
                <a:latin typeface="Times New Roman"/>
                <a:cs typeface="Times New Roman"/>
              </a:rPr>
              <a:t>eruption:</a:t>
            </a:r>
            <a:endParaRPr sz="2000">
              <a:latin typeface="Times New Roman"/>
              <a:cs typeface="Times New Roman"/>
            </a:endParaRPr>
          </a:p>
        </p:txBody>
      </p:sp>
      <p:sp>
        <p:nvSpPr>
          <p:cNvPr id="5" name="object 5"/>
          <p:cNvSpPr txBox="1"/>
          <p:nvPr/>
        </p:nvSpPr>
        <p:spPr>
          <a:xfrm>
            <a:off x="4409059" y="2188866"/>
            <a:ext cx="2183130" cy="1169035"/>
          </a:xfrm>
          <a:prstGeom prst="rect">
            <a:avLst/>
          </a:prstGeom>
        </p:spPr>
        <p:txBody>
          <a:bodyPr vert="horz" wrap="square" lIns="0" tIns="88900" rIns="0" bIns="0" rtlCol="0">
            <a:spAutoFit/>
          </a:bodyPr>
          <a:lstStyle/>
          <a:p>
            <a:pPr marL="160020" indent="-147320">
              <a:lnSpc>
                <a:spcPct val="100000"/>
              </a:lnSpc>
              <a:spcBef>
                <a:spcPts val="700"/>
              </a:spcBef>
              <a:buChar char="-"/>
              <a:tabLst>
                <a:tab pos="160655" algn="l"/>
              </a:tabLst>
            </a:pPr>
            <a:r>
              <a:rPr sz="2000" spc="-5" dirty="0">
                <a:solidFill>
                  <a:srgbClr val="0000CC"/>
                </a:solidFill>
                <a:latin typeface="Times New Roman"/>
                <a:cs typeface="Times New Roman"/>
              </a:rPr>
              <a:t>Completely</a:t>
            </a:r>
            <a:r>
              <a:rPr sz="2000" spc="-65" dirty="0">
                <a:solidFill>
                  <a:srgbClr val="0000CC"/>
                </a:solidFill>
                <a:latin typeface="Times New Roman"/>
                <a:cs typeface="Times New Roman"/>
              </a:rPr>
              <a:t> </a:t>
            </a:r>
            <a:r>
              <a:rPr sz="2000" dirty="0">
                <a:solidFill>
                  <a:srgbClr val="0000CC"/>
                </a:solidFill>
                <a:latin typeface="Times New Roman"/>
                <a:cs typeface="Times New Roman"/>
              </a:rPr>
              <a:t>erupted</a:t>
            </a:r>
            <a:endParaRPr sz="2000">
              <a:latin typeface="Times New Roman"/>
              <a:cs typeface="Times New Roman"/>
            </a:endParaRPr>
          </a:p>
          <a:p>
            <a:pPr marL="198120" indent="-147320">
              <a:lnSpc>
                <a:spcPct val="100000"/>
              </a:lnSpc>
              <a:spcBef>
                <a:spcPts val="600"/>
              </a:spcBef>
              <a:buChar char="-"/>
              <a:tabLst>
                <a:tab pos="198755" algn="l"/>
              </a:tabLst>
            </a:pPr>
            <a:r>
              <a:rPr sz="2000" spc="-5" dirty="0">
                <a:solidFill>
                  <a:srgbClr val="0000CC"/>
                </a:solidFill>
                <a:latin typeface="Times New Roman"/>
                <a:cs typeface="Times New Roman"/>
              </a:rPr>
              <a:t>Partially</a:t>
            </a:r>
            <a:r>
              <a:rPr sz="2000" spc="-35" dirty="0">
                <a:solidFill>
                  <a:srgbClr val="0000CC"/>
                </a:solidFill>
                <a:latin typeface="Times New Roman"/>
                <a:cs typeface="Times New Roman"/>
              </a:rPr>
              <a:t> </a:t>
            </a:r>
            <a:r>
              <a:rPr sz="2000" dirty="0">
                <a:solidFill>
                  <a:srgbClr val="0000CC"/>
                </a:solidFill>
                <a:latin typeface="Times New Roman"/>
                <a:cs typeface="Times New Roman"/>
              </a:rPr>
              <a:t>erupted</a:t>
            </a:r>
            <a:endParaRPr sz="2000">
              <a:latin typeface="Times New Roman"/>
              <a:cs typeface="Times New Roman"/>
            </a:endParaRPr>
          </a:p>
          <a:p>
            <a:pPr marL="236220" indent="-147320">
              <a:lnSpc>
                <a:spcPct val="100000"/>
              </a:lnSpc>
              <a:spcBef>
                <a:spcPts val="600"/>
              </a:spcBef>
              <a:buChar char="-"/>
              <a:tabLst>
                <a:tab pos="236854" algn="l"/>
              </a:tabLst>
            </a:pPr>
            <a:r>
              <a:rPr sz="2000" dirty="0">
                <a:solidFill>
                  <a:srgbClr val="0000CC"/>
                </a:solidFill>
                <a:latin typeface="Times New Roman"/>
                <a:cs typeface="Times New Roman"/>
              </a:rPr>
              <a:t>Unerupted</a:t>
            </a:r>
            <a:endParaRPr sz="2000">
              <a:latin typeface="Times New Roman"/>
              <a:cs typeface="Times New Roman"/>
            </a:endParaRPr>
          </a:p>
        </p:txBody>
      </p:sp>
      <p:sp>
        <p:nvSpPr>
          <p:cNvPr id="6" name="object 6"/>
          <p:cNvSpPr txBox="1"/>
          <p:nvPr/>
        </p:nvSpPr>
        <p:spPr>
          <a:xfrm>
            <a:off x="535940" y="3788740"/>
            <a:ext cx="18675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FFFF00"/>
                </a:solidFill>
                <a:latin typeface="Times New Roman"/>
                <a:cs typeface="Times New Roman"/>
              </a:rPr>
              <a:t>c) </a:t>
            </a:r>
            <a:r>
              <a:rPr sz="2000" spc="-5" dirty="0">
                <a:solidFill>
                  <a:srgbClr val="FFFF00"/>
                </a:solidFill>
                <a:latin typeface="Times New Roman"/>
                <a:cs typeface="Times New Roman"/>
              </a:rPr>
              <a:t>Based </a:t>
            </a:r>
            <a:r>
              <a:rPr sz="2000" dirty="0">
                <a:solidFill>
                  <a:srgbClr val="FFFF00"/>
                </a:solidFill>
                <a:latin typeface="Times New Roman"/>
                <a:cs typeface="Times New Roman"/>
              </a:rPr>
              <a:t>on</a:t>
            </a:r>
            <a:r>
              <a:rPr sz="2000" spc="-90" dirty="0">
                <a:solidFill>
                  <a:srgbClr val="FFFF00"/>
                </a:solidFill>
                <a:latin typeface="Times New Roman"/>
                <a:cs typeface="Times New Roman"/>
              </a:rPr>
              <a:t> </a:t>
            </a:r>
            <a:r>
              <a:rPr sz="2000" dirty="0">
                <a:solidFill>
                  <a:srgbClr val="FFFF00"/>
                </a:solidFill>
                <a:latin typeface="Times New Roman"/>
                <a:cs typeface="Times New Roman"/>
              </a:rPr>
              <a:t>roots:</a:t>
            </a:r>
            <a:endParaRPr sz="2000">
              <a:latin typeface="Times New Roman"/>
              <a:cs typeface="Times New Roman"/>
            </a:endParaRPr>
          </a:p>
        </p:txBody>
      </p:sp>
      <p:sp>
        <p:nvSpPr>
          <p:cNvPr id="7" name="object 7"/>
          <p:cNvSpPr txBox="1"/>
          <p:nvPr/>
        </p:nvSpPr>
        <p:spPr>
          <a:xfrm>
            <a:off x="2563114" y="3713120"/>
            <a:ext cx="3756660" cy="1169035"/>
          </a:xfrm>
          <a:prstGeom prst="rect">
            <a:avLst/>
          </a:prstGeom>
        </p:spPr>
        <p:txBody>
          <a:bodyPr vert="horz" wrap="square" lIns="0" tIns="88900" rIns="0" bIns="0" rtlCol="0">
            <a:spAutoFit/>
          </a:bodyPr>
          <a:lstStyle/>
          <a:p>
            <a:pPr marL="287020" indent="-274320">
              <a:lnSpc>
                <a:spcPct val="100000"/>
              </a:lnSpc>
              <a:spcBef>
                <a:spcPts val="700"/>
              </a:spcBef>
              <a:buAutoNum type="arabicParenR"/>
              <a:tabLst>
                <a:tab pos="287020" algn="l"/>
              </a:tabLst>
            </a:pPr>
            <a:r>
              <a:rPr sz="2000" dirty="0">
                <a:solidFill>
                  <a:srgbClr val="0000CC"/>
                </a:solidFill>
                <a:latin typeface="Times New Roman"/>
                <a:cs typeface="Times New Roman"/>
              </a:rPr>
              <a:t>Number of roots - Fused</a:t>
            </a:r>
            <a:r>
              <a:rPr sz="2000" spc="-105" dirty="0">
                <a:solidFill>
                  <a:srgbClr val="0000CC"/>
                </a:solidFill>
                <a:latin typeface="Times New Roman"/>
                <a:cs typeface="Times New Roman"/>
              </a:rPr>
              <a:t> </a:t>
            </a:r>
            <a:r>
              <a:rPr sz="2000" dirty="0">
                <a:solidFill>
                  <a:srgbClr val="0000CC"/>
                </a:solidFill>
                <a:latin typeface="Times New Roman"/>
                <a:cs typeface="Times New Roman"/>
              </a:rPr>
              <a:t>roots</a:t>
            </a:r>
            <a:endParaRPr sz="2000">
              <a:latin typeface="Times New Roman"/>
              <a:cs typeface="Times New Roman"/>
            </a:endParaRPr>
          </a:p>
          <a:p>
            <a:pPr marL="2292985" lvl="1" indent="-143510">
              <a:lnSpc>
                <a:spcPct val="100000"/>
              </a:lnSpc>
              <a:spcBef>
                <a:spcPts val="600"/>
              </a:spcBef>
              <a:buChar char="-"/>
              <a:tabLst>
                <a:tab pos="2292985" algn="l"/>
              </a:tabLst>
            </a:pPr>
            <a:r>
              <a:rPr sz="2000" spc="-50" dirty="0">
                <a:solidFill>
                  <a:srgbClr val="0000CC"/>
                </a:solidFill>
                <a:latin typeface="Times New Roman"/>
                <a:cs typeface="Times New Roman"/>
              </a:rPr>
              <a:t>Two</a:t>
            </a:r>
            <a:r>
              <a:rPr sz="2000" spc="-5" dirty="0">
                <a:solidFill>
                  <a:srgbClr val="0000CC"/>
                </a:solidFill>
                <a:latin typeface="Times New Roman"/>
                <a:cs typeface="Times New Roman"/>
              </a:rPr>
              <a:t> </a:t>
            </a:r>
            <a:r>
              <a:rPr sz="2000" dirty="0">
                <a:solidFill>
                  <a:srgbClr val="0000CC"/>
                </a:solidFill>
                <a:latin typeface="Times New Roman"/>
                <a:cs typeface="Times New Roman"/>
              </a:rPr>
              <a:t>roots</a:t>
            </a:r>
            <a:endParaRPr sz="2000">
              <a:latin typeface="Times New Roman"/>
              <a:cs typeface="Times New Roman"/>
            </a:endParaRPr>
          </a:p>
          <a:p>
            <a:pPr marL="2297430" lvl="1" indent="-147955">
              <a:lnSpc>
                <a:spcPct val="100000"/>
              </a:lnSpc>
              <a:spcBef>
                <a:spcPts val="600"/>
              </a:spcBef>
              <a:buChar char="-"/>
              <a:tabLst>
                <a:tab pos="2298065" algn="l"/>
              </a:tabLst>
            </a:pPr>
            <a:r>
              <a:rPr sz="2000" dirty="0">
                <a:solidFill>
                  <a:srgbClr val="0000CC"/>
                </a:solidFill>
                <a:latin typeface="Times New Roman"/>
                <a:cs typeface="Times New Roman"/>
              </a:rPr>
              <a:t>Multiple</a:t>
            </a:r>
            <a:r>
              <a:rPr sz="2000" spc="-95" dirty="0">
                <a:solidFill>
                  <a:srgbClr val="0000CC"/>
                </a:solidFill>
                <a:latin typeface="Times New Roman"/>
                <a:cs typeface="Times New Roman"/>
              </a:rPr>
              <a:t> </a:t>
            </a:r>
            <a:r>
              <a:rPr sz="2000" dirty="0">
                <a:solidFill>
                  <a:srgbClr val="0000CC"/>
                </a:solidFill>
                <a:latin typeface="Times New Roman"/>
                <a:cs typeface="Times New Roman"/>
              </a:rPr>
              <a:t>roots</a:t>
            </a:r>
            <a:endParaRPr sz="2000">
              <a:latin typeface="Times New Roman"/>
              <a:cs typeface="Times New Roman"/>
            </a:endParaRPr>
          </a:p>
        </p:txBody>
      </p:sp>
      <p:sp>
        <p:nvSpPr>
          <p:cNvPr id="8" name="object 8"/>
          <p:cNvSpPr txBox="1"/>
          <p:nvPr/>
        </p:nvSpPr>
        <p:spPr>
          <a:xfrm>
            <a:off x="2808477" y="5313121"/>
            <a:ext cx="156273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2) Root</a:t>
            </a:r>
            <a:r>
              <a:rPr sz="2000" spc="-120" dirty="0">
                <a:solidFill>
                  <a:srgbClr val="0000CC"/>
                </a:solidFill>
                <a:latin typeface="Times New Roman"/>
                <a:cs typeface="Times New Roman"/>
              </a:rPr>
              <a:t> </a:t>
            </a:r>
            <a:r>
              <a:rPr sz="2000" dirty="0">
                <a:solidFill>
                  <a:srgbClr val="0000CC"/>
                </a:solidFill>
                <a:latin typeface="Times New Roman"/>
                <a:cs typeface="Times New Roman"/>
              </a:rPr>
              <a:t>pattern</a:t>
            </a:r>
            <a:endParaRPr sz="2000">
              <a:latin typeface="Times New Roman"/>
              <a:cs typeface="Times New Roman"/>
            </a:endParaRPr>
          </a:p>
        </p:txBody>
      </p:sp>
      <p:sp>
        <p:nvSpPr>
          <p:cNvPr id="9" name="object 9"/>
          <p:cNvSpPr txBox="1"/>
          <p:nvPr/>
        </p:nvSpPr>
        <p:spPr>
          <a:xfrm>
            <a:off x="4851019" y="5237552"/>
            <a:ext cx="2531110" cy="788035"/>
          </a:xfrm>
          <a:prstGeom prst="rect">
            <a:avLst/>
          </a:prstGeom>
        </p:spPr>
        <p:txBody>
          <a:bodyPr vert="horz" wrap="square" lIns="0" tIns="88900" rIns="0" bIns="0" rtlCol="0">
            <a:spAutoFit/>
          </a:bodyPr>
          <a:lstStyle/>
          <a:p>
            <a:pPr marL="160020" indent="-147320">
              <a:lnSpc>
                <a:spcPct val="100000"/>
              </a:lnSpc>
              <a:spcBef>
                <a:spcPts val="700"/>
              </a:spcBef>
              <a:buChar char="-"/>
              <a:tabLst>
                <a:tab pos="160655" algn="l"/>
              </a:tabLst>
            </a:pPr>
            <a:r>
              <a:rPr sz="2000" spc="-5" dirty="0">
                <a:solidFill>
                  <a:srgbClr val="0000CC"/>
                </a:solidFill>
                <a:latin typeface="Times New Roman"/>
                <a:cs typeface="Times New Roman"/>
              </a:rPr>
              <a:t>Surgically</a:t>
            </a:r>
            <a:r>
              <a:rPr sz="2000" spc="-50" dirty="0">
                <a:solidFill>
                  <a:srgbClr val="0000CC"/>
                </a:solidFill>
                <a:latin typeface="Times New Roman"/>
                <a:cs typeface="Times New Roman"/>
              </a:rPr>
              <a:t> </a:t>
            </a:r>
            <a:r>
              <a:rPr sz="2000" dirty="0">
                <a:solidFill>
                  <a:srgbClr val="0000CC"/>
                </a:solidFill>
                <a:latin typeface="Times New Roman"/>
                <a:cs typeface="Times New Roman"/>
              </a:rPr>
              <a:t>favorable</a:t>
            </a:r>
            <a:endParaRPr sz="2000">
              <a:latin typeface="Times New Roman"/>
              <a:cs typeface="Times New Roman"/>
            </a:endParaRPr>
          </a:p>
          <a:p>
            <a:pPr marL="200025" indent="-147955">
              <a:lnSpc>
                <a:spcPct val="100000"/>
              </a:lnSpc>
              <a:spcBef>
                <a:spcPts val="600"/>
              </a:spcBef>
              <a:buChar char="-"/>
              <a:tabLst>
                <a:tab pos="200660" algn="l"/>
              </a:tabLst>
            </a:pPr>
            <a:r>
              <a:rPr sz="2000" spc="-5" dirty="0">
                <a:solidFill>
                  <a:srgbClr val="0000CC"/>
                </a:solidFill>
                <a:latin typeface="Times New Roman"/>
                <a:cs typeface="Times New Roman"/>
              </a:rPr>
              <a:t>Surgically</a:t>
            </a:r>
            <a:r>
              <a:rPr sz="2000" spc="-80" dirty="0">
                <a:solidFill>
                  <a:srgbClr val="0000CC"/>
                </a:solidFill>
                <a:latin typeface="Times New Roman"/>
                <a:cs typeface="Times New Roman"/>
              </a:rPr>
              <a:t> </a:t>
            </a:r>
            <a:r>
              <a:rPr sz="2000" dirty="0">
                <a:solidFill>
                  <a:srgbClr val="0000CC"/>
                </a:solidFill>
                <a:latin typeface="Times New Roman"/>
                <a:cs typeface="Times New Roman"/>
              </a:rPr>
              <a:t>unfavorable</a:t>
            </a:r>
            <a:endParaRPr sz="2000">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548130"/>
            <a:ext cx="7862570" cy="635635"/>
          </a:xfrm>
          <a:prstGeom prst="rect">
            <a:avLst/>
          </a:prstGeom>
        </p:spPr>
        <p:txBody>
          <a:bodyPr vert="horz" wrap="square" lIns="0" tIns="13335" rIns="0" bIns="0" rtlCol="0">
            <a:spAutoFit/>
          </a:bodyPr>
          <a:lstStyle/>
          <a:p>
            <a:pPr marL="286385" marR="5080" indent="-274320">
              <a:lnSpc>
                <a:spcPct val="100000"/>
              </a:lnSpc>
              <a:spcBef>
                <a:spcPts val="105"/>
              </a:spcBef>
              <a:tabLst>
                <a:tab pos="286385" algn="l"/>
              </a:tabLst>
            </a:pPr>
            <a:r>
              <a:rPr sz="1700" spc="-445" dirty="0">
                <a:solidFill>
                  <a:srgbClr val="F3A346"/>
                </a:solidFill>
                <a:latin typeface="Arial"/>
                <a:cs typeface="Arial"/>
              </a:rPr>
              <a:t>	</a:t>
            </a:r>
            <a:r>
              <a:rPr spc="-5" dirty="0"/>
              <a:t>Compare </a:t>
            </a:r>
            <a:r>
              <a:rPr dirty="0"/>
              <a:t>the distance between the roots of </a:t>
            </a:r>
            <a:r>
              <a:rPr spc="20" dirty="0"/>
              <a:t>2</a:t>
            </a:r>
            <a:r>
              <a:rPr sz="1950" spc="30" baseline="25641" dirty="0"/>
              <a:t>nd </a:t>
            </a:r>
            <a:r>
              <a:rPr sz="2000" dirty="0"/>
              <a:t>&amp; </a:t>
            </a:r>
            <a:r>
              <a:rPr sz="2000" spc="10" dirty="0"/>
              <a:t>3</a:t>
            </a:r>
            <a:r>
              <a:rPr sz="1950" spc="15" baseline="25641" dirty="0"/>
              <a:t>rd </a:t>
            </a:r>
            <a:r>
              <a:rPr sz="2000" spc="-5" dirty="0"/>
              <a:t>molars with </a:t>
            </a:r>
            <a:r>
              <a:rPr sz="2000" dirty="0"/>
              <a:t>that of </a:t>
            </a:r>
            <a:r>
              <a:rPr sz="2000" spc="5" dirty="0"/>
              <a:t>1</a:t>
            </a:r>
            <a:r>
              <a:rPr sz="1950" spc="7" baseline="25641" dirty="0"/>
              <a:t>st </a:t>
            </a:r>
            <a:r>
              <a:rPr sz="1300" spc="5" dirty="0"/>
              <a:t> </a:t>
            </a:r>
            <a:r>
              <a:rPr sz="2000" dirty="0"/>
              <a:t>&amp;</a:t>
            </a:r>
            <a:r>
              <a:rPr sz="2000" spc="-25" dirty="0"/>
              <a:t> </a:t>
            </a:r>
            <a:r>
              <a:rPr sz="2000" spc="5" dirty="0"/>
              <a:t>2nd</a:t>
            </a:r>
            <a:endParaRPr sz="2000">
              <a:latin typeface="Arial"/>
              <a:cs typeface="Arial"/>
            </a:endParaRPr>
          </a:p>
        </p:txBody>
      </p:sp>
      <p:sp>
        <p:nvSpPr>
          <p:cNvPr id="3" name="object 3"/>
          <p:cNvSpPr/>
          <p:nvPr/>
        </p:nvSpPr>
        <p:spPr>
          <a:xfrm>
            <a:off x="2518917" y="573151"/>
            <a:ext cx="4039742" cy="2851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58567" y="335279"/>
            <a:ext cx="4549139" cy="6111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7200" y="3581400"/>
            <a:ext cx="2324100" cy="20669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208527" y="3581400"/>
            <a:ext cx="2430272" cy="205740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179820" y="3581400"/>
            <a:ext cx="2278379" cy="19812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165605"/>
            <a:ext cx="321627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00"/>
                </a:solidFill>
                <a:latin typeface="Times New Roman"/>
                <a:cs typeface="Times New Roman"/>
              </a:rPr>
              <a:t>1.According to</a:t>
            </a:r>
            <a:r>
              <a:rPr sz="2400" spc="-110" dirty="0">
                <a:solidFill>
                  <a:srgbClr val="FFFF00"/>
                </a:solidFill>
                <a:latin typeface="Times New Roman"/>
                <a:cs typeface="Times New Roman"/>
              </a:rPr>
              <a:t> </a:t>
            </a:r>
            <a:r>
              <a:rPr sz="2400" dirty="0">
                <a:solidFill>
                  <a:srgbClr val="FFFF00"/>
                </a:solidFill>
                <a:latin typeface="Times New Roman"/>
                <a:cs typeface="Times New Roman"/>
              </a:rPr>
              <a:t>angulation</a:t>
            </a:r>
            <a:endParaRPr sz="2400">
              <a:latin typeface="Times New Roman"/>
              <a:cs typeface="Times New Roman"/>
            </a:endParaRPr>
          </a:p>
        </p:txBody>
      </p:sp>
      <p:sp>
        <p:nvSpPr>
          <p:cNvPr id="3" name="object 3"/>
          <p:cNvSpPr/>
          <p:nvPr/>
        </p:nvSpPr>
        <p:spPr>
          <a:xfrm>
            <a:off x="1474088" y="344677"/>
            <a:ext cx="5569331" cy="24917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67103" y="765429"/>
            <a:ext cx="6384544" cy="3255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46632" y="134112"/>
            <a:ext cx="7132320" cy="53797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246632" y="560831"/>
            <a:ext cx="5076444" cy="5379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893308" y="560831"/>
            <a:ext cx="2174747" cy="53797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65759" y="5628130"/>
            <a:ext cx="4221480" cy="122986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81000" y="2209800"/>
            <a:ext cx="4191000" cy="3429000"/>
          </a:xfrm>
          <a:custGeom>
            <a:avLst/>
            <a:gdLst/>
            <a:ahLst/>
            <a:cxnLst/>
            <a:rect l="l" t="t" r="r" b="b"/>
            <a:pathLst>
              <a:path w="4191000" h="3429000">
                <a:moveTo>
                  <a:pt x="3896360" y="0"/>
                </a:moveTo>
                <a:lnTo>
                  <a:pt x="294690" y="0"/>
                </a:lnTo>
                <a:lnTo>
                  <a:pt x="246891" y="3857"/>
                </a:lnTo>
                <a:lnTo>
                  <a:pt x="201546" y="15024"/>
                </a:lnTo>
                <a:lnTo>
                  <a:pt x="159264" y="32894"/>
                </a:lnTo>
                <a:lnTo>
                  <a:pt x="120651" y="56859"/>
                </a:lnTo>
                <a:lnTo>
                  <a:pt x="86313" y="86312"/>
                </a:lnTo>
                <a:lnTo>
                  <a:pt x="56859" y="120645"/>
                </a:lnTo>
                <a:lnTo>
                  <a:pt x="32893" y="159252"/>
                </a:lnTo>
                <a:lnTo>
                  <a:pt x="15023" y="201525"/>
                </a:lnTo>
                <a:lnTo>
                  <a:pt x="3857" y="246857"/>
                </a:lnTo>
                <a:lnTo>
                  <a:pt x="0" y="294639"/>
                </a:lnTo>
                <a:lnTo>
                  <a:pt x="0" y="3134360"/>
                </a:lnTo>
                <a:lnTo>
                  <a:pt x="3857" y="3182142"/>
                </a:lnTo>
                <a:lnTo>
                  <a:pt x="15023" y="3227474"/>
                </a:lnTo>
                <a:lnTo>
                  <a:pt x="32893" y="3269747"/>
                </a:lnTo>
                <a:lnTo>
                  <a:pt x="56859" y="3308354"/>
                </a:lnTo>
                <a:lnTo>
                  <a:pt x="86313" y="3342687"/>
                </a:lnTo>
                <a:lnTo>
                  <a:pt x="120651" y="3372140"/>
                </a:lnTo>
                <a:lnTo>
                  <a:pt x="159264" y="3396105"/>
                </a:lnTo>
                <a:lnTo>
                  <a:pt x="201546" y="3413975"/>
                </a:lnTo>
                <a:lnTo>
                  <a:pt x="246891" y="3425142"/>
                </a:lnTo>
                <a:lnTo>
                  <a:pt x="294690" y="3429000"/>
                </a:lnTo>
                <a:lnTo>
                  <a:pt x="3896360" y="3429000"/>
                </a:lnTo>
                <a:lnTo>
                  <a:pt x="3944142" y="3425142"/>
                </a:lnTo>
                <a:lnTo>
                  <a:pt x="3989474" y="3413975"/>
                </a:lnTo>
                <a:lnTo>
                  <a:pt x="4031747" y="3396105"/>
                </a:lnTo>
                <a:lnTo>
                  <a:pt x="4070354" y="3372140"/>
                </a:lnTo>
                <a:lnTo>
                  <a:pt x="4104687" y="3342687"/>
                </a:lnTo>
                <a:lnTo>
                  <a:pt x="4134140" y="3308354"/>
                </a:lnTo>
                <a:lnTo>
                  <a:pt x="4158105" y="3269747"/>
                </a:lnTo>
                <a:lnTo>
                  <a:pt x="4175975" y="3227474"/>
                </a:lnTo>
                <a:lnTo>
                  <a:pt x="4187142" y="3182142"/>
                </a:lnTo>
                <a:lnTo>
                  <a:pt x="4191000" y="3134360"/>
                </a:lnTo>
                <a:lnTo>
                  <a:pt x="4191000" y="294639"/>
                </a:lnTo>
                <a:lnTo>
                  <a:pt x="4187142" y="246857"/>
                </a:lnTo>
                <a:lnTo>
                  <a:pt x="4175975" y="201525"/>
                </a:lnTo>
                <a:lnTo>
                  <a:pt x="4158105" y="159252"/>
                </a:lnTo>
                <a:lnTo>
                  <a:pt x="4134140" y="120645"/>
                </a:lnTo>
                <a:lnTo>
                  <a:pt x="4104687" y="86312"/>
                </a:lnTo>
                <a:lnTo>
                  <a:pt x="4070354" y="56859"/>
                </a:lnTo>
                <a:lnTo>
                  <a:pt x="4031747" y="32894"/>
                </a:lnTo>
                <a:lnTo>
                  <a:pt x="3989474" y="15024"/>
                </a:lnTo>
                <a:lnTo>
                  <a:pt x="3944142" y="3857"/>
                </a:lnTo>
                <a:lnTo>
                  <a:pt x="3896360" y="0"/>
                </a:lnTo>
                <a:close/>
              </a:path>
            </a:pathLst>
          </a:custGeom>
          <a:solidFill>
            <a:srgbClr val="ECECEC"/>
          </a:solidFill>
        </p:spPr>
        <p:txBody>
          <a:bodyPr wrap="square" lIns="0" tIns="0" rIns="0" bIns="0" rtlCol="0"/>
          <a:lstStyle/>
          <a:p>
            <a:endParaRPr/>
          </a:p>
        </p:txBody>
      </p:sp>
      <p:sp>
        <p:nvSpPr>
          <p:cNvPr id="10" name="object 10"/>
          <p:cNvSpPr/>
          <p:nvPr/>
        </p:nvSpPr>
        <p:spPr>
          <a:xfrm>
            <a:off x="381000" y="2209800"/>
            <a:ext cx="4191000" cy="3429000"/>
          </a:xfrm>
          <a:prstGeom prst="rect">
            <a:avLst/>
          </a:prstGeom>
          <a:blipFill>
            <a:blip r:embed="rId8"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4879975" y="1165605"/>
            <a:ext cx="3009900" cy="756920"/>
          </a:xfrm>
          <a:prstGeom prst="rect">
            <a:avLst/>
          </a:prstGeom>
        </p:spPr>
        <p:txBody>
          <a:bodyPr vert="horz" wrap="square" lIns="0" tIns="12700" rIns="0" bIns="0" rtlCol="0">
            <a:spAutoFit/>
          </a:bodyPr>
          <a:lstStyle/>
          <a:p>
            <a:pPr marL="12700" marR="5080">
              <a:lnSpc>
                <a:spcPct val="100000"/>
              </a:lnSpc>
              <a:spcBef>
                <a:spcPts val="100"/>
              </a:spcBef>
              <a:tabLst>
                <a:tab pos="1990089" algn="l"/>
              </a:tabLst>
            </a:pPr>
            <a:r>
              <a:rPr sz="2400" dirty="0">
                <a:solidFill>
                  <a:srgbClr val="FFFF00"/>
                </a:solidFill>
              </a:rPr>
              <a:t>2.According</a:t>
            </a:r>
            <a:r>
              <a:rPr sz="2400" spc="-25" dirty="0">
                <a:solidFill>
                  <a:srgbClr val="FFFF00"/>
                </a:solidFill>
              </a:rPr>
              <a:t> </a:t>
            </a:r>
            <a:r>
              <a:rPr sz="2400" dirty="0">
                <a:solidFill>
                  <a:srgbClr val="FFFF00"/>
                </a:solidFill>
              </a:rPr>
              <a:t>to	depth</a:t>
            </a:r>
            <a:r>
              <a:rPr sz="2400" spc="-110" dirty="0">
                <a:solidFill>
                  <a:srgbClr val="FFFF00"/>
                </a:solidFill>
              </a:rPr>
              <a:t> </a:t>
            </a:r>
            <a:r>
              <a:rPr sz="2400" dirty="0">
                <a:solidFill>
                  <a:srgbClr val="FFFF00"/>
                </a:solidFill>
              </a:rPr>
              <a:t>of  </a:t>
            </a:r>
            <a:r>
              <a:rPr sz="2400" spc="-5" dirty="0">
                <a:solidFill>
                  <a:srgbClr val="FFFF00"/>
                </a:solidFill>
              </a:rPr>
              <a:t>impaction</a:t>
            </a:r>
            <a:endParaRPr sz="2400"/>
          </a:p>
        </p:txBody>
      </p:sp>
      <p:sp>
        <p:nvSpPr>
          <p:cNvPr id="12" name="object 12"/>
          <p:cNvSpPr/>
          <p:nvPr/>
        </p:nvSpPr>
        <p:spPr>
          <a:xfrm>
            <a:off x="4804028" y="2214498"/>
            <a:ext cx="3958971" cy="3348101"/>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93444" y="514553"/>
            <a:ext cx="6684009" cy="3886200"/>
          </a:xfrm>
          <a:prstGeom prst="rect">
            <a:avLst/>
          </a:prstGeom>
        </p:spPr>
        <p:txBody>
          <a:bodyPr vert="horz" wrap="square" lIns="0" tIns="13335" rIns="0" bIns="0" rtlCol="0">
            <a:spAutoFit/>
          </a:bodyPr>
          <a:lstStyle/>
          <a:p>
            <a:pPr marL="12700">
              <a:lnSpc>
                <a:spcPct val="100000"/>
              </a:lnSpc>
              <a:spcBef>
                <a:spcPts val="105"/>
              </a:spcBef>
            </a:pPr>
            <a:r>
              <a:rPr sz="2600" dirty="0">
                <a:solidFill>
                  <a:srgbClr val="FFFF00"/>
                </a:solidFill>
                <a:latin typeface="Times New Roman"/>
                <a:cs typeface="Times New Roman"/>
              </a:rPr>
              <a:t>3.The </a:t>
            </a:r>
            <a:r>
              <a:rPr sz="2600" spc="-5" dirty="0">
                <a:solidFill>
                  <a:srgbClr val="FFFF00"/>
                </a:solidFill>
                <a:latin typeface="Times New Roman"/>
                <a:cs typeface="Times New Roman"/>
              </a:rPr>
              <a:t>relationship </a:t>
            </a:r>
            <a:r>
              <a:rPr sz="2600" dirty="0">
                <a:solidFill>
                  <a:srgbClr val="FFFF00"/>
                </a:solidFill>
                <a:latin typeface="Times New Roman"/>
                <a:cs typeface="Times New Roman"/>
              </a:rPr>
              <a:t>of tooth to </a:t>
            </a:r>
            <a:r>
              <a:rPr sz="2600" spc="-5" dirty="0">
                <a:solidFill>
                  <a:srgbClr val="FFFF00"/>
                </a:solidFill>
                <a:latin typeface="Times New Roman"/>
                <a:cs typeface="Times New Roman"/>
              </a:rPr>
              <a:t>maxillary </a:t>
            </a:r>
            <a:r>
              <a:rPr sz="2600" dirty="0">
                <a:solidFill>
                  <a:srgbClr val="FFFF00"/>
                </a:solidFill>
                <a:latin typeface="Times New Roman"/>
                <a:cs typeface="Times New Roman"/>
              </a:rPr>
              <a:t>sinus</a:t>
            </a:r>
            <a:r>
              <a:rPr sz="2600" spc="-55" dirty="0">
                <a:solidFill>
                  <a:srgbClr val="FFFF00"/>
                </a:solidFill>
                <a:latin typeface="Times New Roman"/>
                <a:cs typeface="Times New Roman"/>
              </a:rPr>
              <a:t> </a:t>
            </a:r>
            <a:r>
              <a:rPr sz="2600" dirty="0">
                <a:solidFill>
                  <a:srgbClr val="FFFF00"/>
                </a:solidFill>
                <a:latin typeface="Times New Roman"/>
                <a:cs typeface="Times New Roman"/>
              </a:rPr>
              <a:t>:</a:t>
            </a:r>
            <a:endParaRPr sz="2600">
              <a:latin typeface="Times New Roman"/>
              <a:cs typeface="Times New Roman"/>
            </a:endParaRPr>
          </a:p>
          <a:p>
            <a:pPr>
              <a:lnSpc>
                <a:spcPct val="100000"/>
              </a:lnSpc>
              <a:spcBef>
                <a:spcPts val="15"/>
              </a:spcBef>
            </a:pPr>
            <a:endParaRPr sz="3200">
              <a:latin typeface="Times New Roman"/>
              <a:cs typeface="Times New Roman"/>
            </a:endParaRPr>
          </a:p>
          <a:p>
            <a:pPr marL="12700">
              <a:lnSpc>
                <a:spcPct val="100000"/>
              </a:lnSpc>
            </a:pPr>
            <a:r>
              <a:rPr sz="2600" b="1" dirty="0">
                <a:solidFill>
                  <a:srgbClr val="FFFF00"/>
                </a:solidFill>
                <a:latin typeface="Times New Roman"/>
                <a:cs typeface="Times New Roman"/>
              </a:rPr>
              <a:t>a-sinus </a:t>
            </a:r>
            <a:r>
              <a:rPr sz="2600" b="1" spc="-5" dirty="0">
                <a:solidFill>
                  <a:srgbClr val="FFFF00"/>
                </a:solidFill>
                <a:latin typeface="Times New Roman"/>
                <a:cs typeface="Times New Roman"/>
              </a:rPr>
              <a:t>approximation </a:t>
            </a:r>
            <a:r>
              <a:rPr sz="2600" spc="-5" dirty="0">
                <a:solidFill>
                  <a:srgbClr val="FFFF00"/>
                </a:solidFill>
                <a:latin typeface="Times New Roman"/>
                <a:cs typeface="Times New Roman"/>
              </a:rPr>
              <a:t>(s.a)</a:t>
            </a:r>
            <a:r>
              <a:rPr sz="2600" spc="-50" dirty="0">
                <a:solidFill>
                  <a:srgbClr val="FFFF00"/>
                </a:solidFill>
                <a:latin typeface="Times New Roman"/>
                <a:cs typeface="Times New Roman"/>
              </a:rPr>
              <a:t> </a:t>
            </a:r>
            <a:r>
              <a:rPr sz="2600" b="1" dirty="0">
                <a:solidFill>
                  <a:srgbClr val="FFFF00"/>
                </a:solidFill>
                <a:latin typeface="Times New Roman"/>
                <a:cs typeface="Times New Roman"/>
              </a:rPr>
              <a:t>:</a:t>
            </a:r>
            <a:endParaRPr sz="2600">
              <a:latin typeface="Times New Roman"/>
              <a:cs typeface="Times New Roman"/>
            </a:endParaRPr>
          </a:p>
          <a:p>
            <a:pPr marL="12700" marR="5080">
              <a:lnSpc>
                <a:spcPts val="3410"/>
              </a:lnSpc>
              <a:spcBef>
                <a:spcPts val="160"/>
              </a:spcBef>
            </a:pPr>
            <a:r>
              <a:rPr sz="2600" dirty="0">
                <a:solidFill>
                  <a:srgbClr val="0000CC"/>
                </a:solidFill>
                <a:latin typeface="Times New Roman"/>
                <a:cs typeface="Times New Roman"/>
              </a:rPr>
              <a:t>where no bone or very thin bone exist </a:t>
            </a:r>
            <a:r>
              <a:rPr sz="2600" spc="-5" dirty="0">
                <a:solidFill>
                  <a:srgbClr val="0000CC"/>
                </a:solidFill>
                <a:latin typeface="Times New Roman"/>
                <a:cs typeface="Times New Roman"/>
              </a:rPr>
              <a:t>between</a:t>
            </a:r>
            <a:r>
              <a:rPr sz="2600" spc="-145" dirty="0">
                <a:solidFill>
                  <a:srgbClr val="0000CC"/>
                </a:solidFill>
                <a:latin typeface="Times New Roman"/>
                <a:cs typeface="Times New Roman"/>
              </a:rPr>
              <a:t> </a:t>
            </a:r>
            <a:r>
              <a:rPr sz="2600" dirty="0">
                <a:solidFill>
                  <a:srgbClr val="0000CC"/>
                </a:solidFill>
                <a:latin typeface="Times New Roman"/>
                <a:cs typeface="Times New Roman"/>
              </a:rPr>
              <a:t>the  </a:t>
            </a:r>
            <a:r>
              <a:rPr sz="2600" spc="-5" dirty="0">
                <a:solidFill>
                  <a:srgbClr val="0000CC"/>
                </a:solidFill>
                <a:latin typeface="Times New Roman"/>
                <a:cs typeface="Times New Roman"/>
              </a:rPr>
              <a:t>impacted teeth </a:t>
            </a:r>
            <a:r>
              <a:rPr sz="2600" dirty="0">
                <a:solidFill>
                  <a:srgbClr val="0000CC"/>
                </a:solidFill>
                <a:latin typeface="Times New Roman"/>
                <a:cs typeface="Times New Roman"/>
              </a:rPr>
              <a:t>and floor of</a:t>
            </a:r>
            <a:r>
              <a:rPr sz="2600" spc="-60" dirty="0">
                <a:solidFill>
                  <a:srgbClr val="0000CC"/>
                </a:solidFill>
                <a:latin typeface="Times New Roman"/>
                <a:cs typeface="Times New Roman"/>
              </a:rPr>
              <a:t> </a:t>
            </a:r>
            <a:r>
              <a:rPr sz="2600" dirty="0">
                <a:solidFill>
                  <a:srgbClr val="0000CC"/>
                </a:solidFill>
                <a:latin typeface="Times New Roman"/>
                <a:cs typeface="Times New Roman"/>
              </a:rPr>
              <a:t>sinus.</a:t>
            </a:r>
            <a:endParaRPr sz="2600">
              <a:latin typeface="Times New Roman"/>
              <a:cs typeface="Times New Roman"/>
            </a:endParaRPr>
          </a:p>
          <a:p>
            <a:pPr>
              <a:lnSpc>
                <a:spcPct val="100000"/>
              </a:lnSpc>
              <a:spcBef>
                <a:spcPts val="30"/>
              </a:spcBef>
            </a:pPr>
            <a:endParaRPr sz="3050">
              <a:latin typeface="Times New Roman"/>
              <a:cs typeface="Times New Roman"/>
            </a:endParaRPr>
          </a:p>
          <a:p>
            <a:pPr marL="12700">
              <a:lnSpc>
                <a:spcPct val="100000"/>
              </a:lnSpc>
              <a:tabLst>
                <a:tab pos="3787775" algn="l"/>
              </a:tabLst>
            </a:pPr>
            <a:r>
              <a:rPr sz="2600" b="1" dirty="0">
                <a:solidFill>
                  <a:srgbClr val="FFFF00"/>
                </a:solidFill>
                <a:latin typeface="Times New Roman"/>
                <a:cs typeface="Times New Roman"/>
              </a:rPr>
              <a:t>b-no</a:t>
            </a:r>
            <a:r>
              <a:rPr sz="2600" b="1" spc="-10" dirty="0">
                <a:solidFill>
                  <a:srgbClr val="FFFF00"/>
                </a:solidFill>
                <a:latin typeface="Times New Roman"/>
                <a:cs typeface="Times New Roman"/>
              </a:rPr>
              <a:t> </a:t>
            </a:r>
            <a:r>
              <a:rPr sz="2600" b="1" dirty="0">
                <a:solidFill>
                  <a:srgbClr val="FFFF00"/>
                </a:solidFill>
                <a:latin typeface="Times New Roman"/>
                <a:cs typeface="Times New Roman"/>
              </a:rPr>
              <a:t>sinus</a:t>
            </a:r>
            <a:r>
              <a:rPr sz="2600" b="1" spc="15" dirty="0">
                <a:solidFill>
                  <a:srgbClr val="FFFF00"/>
                </a:solidFill>
                <a:latin typeface="Times New Roman"/>
                <a:cs typeface="Times New Roman"/>
              </a:rPr>
              <a:t> </a:t>
            </a:r>
            <a:r>
              <a:rPr sz="2600" b="1" spc="-5" dirty="0">
                <a:solidFill>
                  <a:srgbClr val="FFFF00"/>
                </a:solidFill>
                <a:latin typeface="Times New Roman"/>
                <a:cs typeface="Times New Roman"/>
              </a:rPr>
              <a:t>approximation	</a:t>
            </a:r>
            <a:r>
              <a:rPr sz="2600" spc="-5" dirty="0">
                <a:solidFill>
                  <a:srgbClr val="FFFF00"/>
                </a:solidFill>
                <a:latin typeface="Times New Roman"/>
                <a:cs typeface="Times New Roman"/>
              </a:rPr>
              <a:t>(n.s.a)</a:t>
            </a:r>
            <a:r>
              <a:rPr sz="2600" spc="-10" dirty="0">
                <a:solidFill>
                  <a:srgbClr val="FFFF00"/>
                </a:solidFill>
                <a:latin typeface="Times New Roman"/>
                <a:cs typeface="Times New Roman"/>
              </a:rPr>
              <a:t> </a:t>
            </a:r>
            <a:r>
              <a:rPr sz="2600" b="1" dirty="0">
                <a:solidFill>
                  <a:srgbClr val="FFFF00"/>
                </a:solidFill>
                <a:latin typeface="Times New Roman"/>
                <a:cs typeface="Times New Roman"/>
              </a:rPr>
              <a:t>:</a:t>
            </a:r>
            <a:endParaRPr sz="2600">
              <a:latin typeface="Times New Roman"/>
              <a:cs typeface="Times New Roman"/>
            </a:endParaRPr>
          </a:p>
          <a:p>
            <a:pPr marL="12700" marR="443865">
              <a:lnSpc>
                <a:spcPts val="3410"/>
              </a:lnSpc>
              <a:spcBef>
                <a:spcPts val="160"/>
              </a:spcBef>
            </a:pPr>
            <a:r>
              <a:rPr sz="2600" dirty="0">
                <a:solidFill>
                  <a:srgbClr val="0000CC"/>
                </a:solidFill>
                <a:latin typeface="Times New Roman"/>
                <a:cs typeface="Times New Roman"/>
              </a:rPr>
              <a:t>where 2 </a:t>
            </a:r>
            <a:r>
              <a:rPr sz="2600" spc="-5" dirty="0">
                <a:solidFill>
                  <a:srgbClr val="0000CC"/>
                </a:solidFill>
                <a:latin typeface="Times New Roman"/>
                <a:cs typeface="Times New Roman"/>
              </a:rPr>
              <a:t>mm </a:t>
            </a:r>
            <a:r>
              <a:rPr sz="2600" dirty="0">
                <a:solidFill>
                  <a:srgbClr val="0000CC"/>
                </a:solidFill>
                <a:latin typeface="Times New Roman"/>
                <a:cs typeface="Times New Roman"/>
              </a:rPr>
              <a:t>or </a:t>
            </a:r>
            <a:r>
              <a:rPr sz="2600" spc="-5" dirty="0">
                <a:solidFill>
                  <a:srgbClr val="0000CC"/>
                </a:solidFill>
                <a:latin typeface="Times New Roman"/>
                <a:cs typeface="Times New Roman"/>
              </a:rPr>
              <a:t>more </a:t>
            </a:r>
            <a:r>
              <a:rPr sz="2600" dirty="0">
                <a:solidFill>
                  <a:srgbClr val="0000CC"/>
                </a:solidFill>
                <a:latin typeface="Times New Roman"/>
                <a:cs typeface="Times New Roman"/>
              </a:rPr>
              <a:t>of bone exist between</a:t>
            </a:r>
            <a:r>
              <a:rPr sz="2600" spc="-140" dirty="0">
                <a:solidFill>
                  <a:srgbClr val="0000CC"/>
                </a:solidFill>
                <a:latin typeface="Times New Roman"/>
                <a:cs typeface="Times New Roman"/>
              </a:rPr>
              <a:t> </a:t>
            </a:r>
            <a:r>
              <a:rPr sz="2600" dirty="0">
                <a:solidFill>
                  <a:srgbClr val="0000CC"/>
                </a:solidFill>
                <a:latin typeface="Times New Roman"/>
                <a:cs typeface="Times New Roman"/>
              </a:rPr>
              <a:t>the  floor of sinus and </a:t>
            </a:r>
            <a:r>
              <a:rPr sz="2600" spc="-5" dirty="0">
                <a:solidFill>
                  <a:srgbClr val="0000CC"/>
                </a:solidFill>
                <a:latin typeface="Times New Roman"/>
                <a:cs typeface="Times New Roman"/>
              </a:rPr>
              <a:t>impacted</a:t>
            </a:r>
            <a:r>
              <a:rPr sz="2600" spc="-65" dirty="0">
                <a:solidFill>
                  <a:srgbClr val="0000CC"/>
                </a:solidFill>
                <a:latin typeface="Times New Roman"/>
                <a:cs typeface="Times New Roman"/>
              </a:rPr>
              <a:t> </a:t>
            </a:r>
            <a:r>
              <a:rPr sz="2600" spc="-5" dirty="0">
                <a:solidFill>
                  <a:srgbClr val="0000CC"/>
                </a:solidFill>
                <a:latin typeface="Times New Roman"/>
                <a:cs typeface="Times New Roman"/>
              </a:rPr>
              <a:t>teeth.</a:t>
            </a:r>
            <a:endParaRPr sz="2600">
              <a:latin typeface="Times New Roman"/>
              <a:cs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8340" y="1243939"/>
            <a:ext cx="7331709" cy="4217035"/>
          </a:xfrm>
          <a:prstGeom prst="rect">
            <a:avLst/>
          </a:prstGeom>
        </p:spPr>
        <p:txBody>
          <a:bodyPr vert="horz" wrap="square" lIns="0" tIns="88900" rIns="0" bIns="0" rtlCol="0">
            <a:spAutoFit/>
          </a:bodyPr>
          <a:lstStyle/>
          <a:p>
            <a:pPr marL="287020" indent="-274320">
              <a:lnSpc>
                <a:spcPct val="100000"/>
              </a:lnSpc>
              <a:spcBef>
                <a:spcPts val="7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Mandibular </a:t>
            </a:r>
            <a:r>
              <a:rPr sz="2000" spc="10" dirty="0">
                <a:solidFill>
                  <a:srgbClr val="0000CC"/>
                </a:solidFill>
                <a:latin typeface="Times New Roman"/>
                <a:cs typeface="Times New Roman"/>
              </a:rPr>
              <a:t>3</a:t>
            </a:r>
            <a:r>
              <a:rPr sz="1950" spc="15" baseline="25641" dirty="0">
                <a:solidFill>
                  <a:srgbClr val="0000CC"/>
                </a:solidFill>
                <a:latin typeface="Times New Roman"/>
                <a:cs typeface="Times New Roman"/>
              </a:rPr>
              <a:t>rd </a:t>
            </a:r>
            <a:r>
              <a:rPr sz="2000" spc="-5" dirty="0">
                <a:solidFill>
                  <a:srgbClr val="0000CC"/>
                </a:solidFill>
                <a:latin typeface="Times New Roman"/>
                <a:cs typeface="Times New Roman"/>
              </a:rPr>
              <a:t>molar impaction </a:t>
            </a:r>
            <a:r>
              <a:rPr sz="2000" dirty="0">
                <a:solidFill>
                  <a:srgbClr val="0000CC"/>
                </a:solidFill>
                <a:latin typeface="Times New Roman"/>
                <a:cs typeface="Times New Roman"/>
              </a:rPr>
              <a:t>than </a:t>
            </a:r>
            <a:r>
              <a:rPr sz="2000" spc="-5" dirty="0">
                <a:solidFill>
                  <a:srgbClr val="0000CC"/>
                </a:solidFill>
                <a:latin typeface="Times New Roman"/>
                <a:cs typeface="Times New Roman"/>
              </a:rPr>
              <a:t>maxillary </a:t>
            </a:r>
            <a:r>
              <a:rPr sz="2000" spc="15" dirty="0">
                <a:solidFill>
                  <a:srgbClr val="0000CC"/>
                </a:solidFill>
                <a:latin typeface="Times New Roman"/>
                <a:cs typeface="Times New Roman"/>
              </a:rPr>
              <a:t>3</a:t>
            </a:r>
            <a:r>
              <a:rPr sz="1950" spc="22" baseline="25641" dirty="0">
                <a:solidFill>
                  <a:srgbClr val="0000CC"/>
                </a:solidFill>
                <a:latin typeface="Times New Roman"/>
                <a:cs typeface="Times New Roman"/>
              </a:rPr>
              <a:t>rd </a:t>
            </a:r>
            <a:r>
              <a:rPr sz="2000" spc="-5" dirty="0">
                <a:solidFill>
                  <a:srgbClr val="0000CC"/>
                </a:solidFill>
                <a:latin typeface="Times New Roman"/>
                <a:cs typeface="Times New Roman"/>
              </a:rPr>
              <a:t>molar</a:t>
            </a:r>
            <a:r>
              <a:rPr sz="2000" spc="-85" dirty="0">
                <a:solidFill>
                  <a:srgbClr val="0000CC"/>
                </a:solidFill>
                <a:latin typeface="Times New Roman"/>
                <a:cs typeface="Times New Roman"/>
              </a:rPr>
              <a:t> </a:t>
            </a:r>
            <a:r>
              <a:rPr sz="2000" spc="-5" dirty="0">
                <a:solidFill>
                  <a:srgbClr val="0000CC"/>
                </a:solidFill>
                <a:latin typeface="Times New Roman"/>
                <a:cs typeface="Times New Roman"/>
              </a:rPr>
              <a:t>impaction.</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In </a:t>
            </a:r>
            <a:r>
              <a:rPr sz="2000" spc="-5" dirty="0">
                <a:solidFill>
                  <a:srgbClr val="0000CC"/>
                </a:solidFill>
                <a:latin typeface="Times New Roman"/>
                <a:cs typeface="Times New Roman"/>
              </a:rPr>
              <a:t>females </a:t>
            </a:r>
            <a:r>
              <a:rPr sz="2000" dirty="0">
                <a:solidFill>
                  <a:srgbClr val="0000CC"/>
                </a:solidFill>
                <a:latin typeface="Times New Roman"/>
                <a:cs typeface="Times New Roman"/>
              </a:rPr>
              <a:t>than in</a:t>
            </a:r>
            <a:r>
              <a:rPr sz="2000" spc="-50" dirty="0">
                <a:solidFill>
                  <a:srgbClr val="0000CC"/>
                </a:solidFill>
                <a:latin typeface="Times New Roman"/>
                <a:cs typeface="Times New Roman"/>
              </a:rPr>
              <a:t> </a:t>
            </a:r>
            <a:r>
              <a:rPr sz="2000" spc="-10" dirty="0">
                <a:solidFill>
                  <a:srgbClr val="0000CC"/>
                </a:solidFill>
                <a:latin typeface="Times New Roman"/>
                <a:cs typeface="Times New Roman"/>
              </a:rPr>
              <a:t>males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Among </a:t>
            </a:r>
            <a:r>
              <a:rPr sz="2000" spc="-5" dirty="0">
                <a:solidFill>
                  <a:srgbClr val="0000CC"/>
                </a:solidFill>
                <a:latin typeface="Times New Roman"/>
                <a:cs typeface="Times New Roman"/>
              </a:rPr>
              <a:t>mandibular </a:t>
            </a:r>
            <a:r>
              <a:rPr sz="2000" spc="10" dirty="0">
                <a:solidFill>
                  <a:srgbClr val="0000CC"/>
                </a:solidFill>
                <a:latin typeface="Times New Roman"/>
                <a:cs typeface="Times New Roman"/>
              </a:rPr>
              <a:t>3</a:t>
            </a:r>
            <a:r>
              <a:rPr sz="1950" spc="15" baseline="25641" dirty="0">
                <a:solidFill>
                  <a:srgbClr val="0000CC"/>
                </a:solidFill>
                <a:latin typeface="Times New Roman"/>
                <a:cs typeface="Times New Roman"/>
              </a:rPr>
              <a:t>rd </a:t>
            </a:r>
            <a:r>
              <a:rPr sz="2000" spc="-20" dirty="0">
                <a:solidFill>
                  <a:srgbClr val="0000CC"/>
                </a:solidFill>
                <a:latin typeface="Times New Roman"/>
                <a:cs typeface="Times New Roman"/>
              </a:rPr>
              <a:t>molar,</a:t>
            </a:r>
            <a:r>
              <a:rPr sz="2000" spc="-215" dirty="0">
                <a:solidFill>
                  <a:srgbClr val="0000CC"/>
                </a:solidFill>
                <a:latin typeface="Times New Roman"/>
                <a:cs typeface="Times New Roman"/>
              </a:rPr>
              <a:t> </a:t>
            </a:r>
            <a:r>
              <a:rPr sz="2000" spc="-10" dirty="0">
                <a:solidFill>
                  <a:srgbClr val="0000CC"/>
                </a:solidFill>
                <a:latin typeface="Times New Roman"/>
                <a:cs typeface="Times New Roman"/>
              </a:rPr>
              <a:t>mesioangular.</a:t>
            </a:r>
            <a:endParaRPr sz="2000">
              <a:latin typeface="Times New Roman"/>
              <a:cs typeface="Times New Roman"/>
            </a:endParaRPr>
          </a:p>
          <a:p>
            <a:pPr marL="1217930">
              <a:lnSpc>
                <a:spcPct val="100000"/>
              </a:lnSpc>
              <a:spcBef>
                <a:spcPts val="600"/>
              </a:spcBef>
            </a:pPr>
            <a:r>
              <a:rPr sz="2000" spc="-5" dirty="0">
                <a:solidFill>
                  <a:srgbClr val="0000CC"/>
                </a:solidFill>
                <a:latin typeface="Times New Roman"/>
                <a:cs typeface="Times New Roman"/>
              </a:rPr>
              <a:t>Class </a:t>
            </a:r>
            <a:r>
              <a:rPr sz="2000" dirty="0">
                <a:solidFill>
                  <a:srgbClr val="0000CC"/>
                </a:solidFill>
                <a:latin typeface="Times New Roman"/>
                <a:cs typeface="Times New Roman"/>
              </a:rPr>
              <a:t>II A- Obiechina et</a:t>
            </a:r>
            <a:r>
              <a:rPr sz="2000" spc="-180" dirty="0">
                <a:solidFill>
                  <a:srgbClr val="0000CC"/>
                </a:solidFill>
                <a:latin typeface="Times New Roman"/>
                <a:cs typeface="Times New Roman"/>
              </a:rPr>
              <a:t> </a:t>
            </a:r>
            <a:r>
              <a:rPr sz="2000" dirty="0">
                <a:solidFill>
                  <a:srgbClr val="0000CC"/>
                </a:solidFill>
                <a:latin typeface="Times New Roman"/>
                <a:cs typeface="Times New Roman"/>
              </a:rPr>
              <a:t>al.</a:t>
            </a:r>
            <a:endParaRPr sz="2000">
              <a:latin typeface="Times New Roman"/>
              <a:cs typeface="Times New Roman"/>
            </a:endParaRPr>
          </a:p>
          <a:p>
            <a:pPr marL="2345690" marR="1612265" indent="-1127760">
              <a:lnSpc>
                <a:spcPts val="3000"/>
              </a:lnSpc>
              <a:spcBef>
                <a:spcPts val="200"/>
              </a:spcBef>
            </a:pPr>
            <a:r>
              <a:rPr sz="2000" spc="-5" dirty="0">
                <a:solidFill>
                  <a:srgbClr val="0000CC"/>
                </a:solidFill>
                <a:latin typeface="Times New Roman"/>
                <a:cs typeface="Times New Roman"/>
              </a:rPr>
              <a:t>Class </a:t>
            </a:r>
            <a:r>
              <a:rPr sz="2000" dirty="0">
                <a:solidFill>
                  <a:srgbClr val="0000CC"/>
                </a:solidFill>
                <a:latin typeface="Times New Roman"/>
                <a:cs typeface="Times New Roman"/>
              </a:rPr>
              <a:t>II </a:t>
            </a:r>
            <a:r>
              <a:rPr sz="2000" spc="-5" dirty="0">
                <a:solidFill>
                  <a:srgbClr val="0000CC"/>
                </a:solidFill>
                <a:latin typeface="Times New Roman"/>
                <a:cs typeface="Times New Roman"/>
              </a:rPr>
              <a:t>B- </a:t>
            </a:r>
            <a:r>
              <a:rPr sz="2000" dirty="0">
                <a:solidFill>
                  <a:srgbClr val="0000CC"/>
                </a:solidFill>
                <a:latin typeface="Times New Roman"/>
                <a:cs typeface="Times New Roman"/>
              </a:rPr>
              <a:t>Blondeau et al. (canada) &amp;  Almendros-Marques et</a:t>
            </a:r>
            <a:r>
              <a:rPr sz="2000" spc="-140" dirty="0">
                <a:solidFill>
                  <a:srgbClr val="0000CC"/>
                </a:solidFill>
                <a:latin typeface="Times New Roman"/>
                <a:cs typeface="Times New Roman"/>
              </a:rPr>
              <a:t> </a:t>
            </a:r>
            <a:r>
              <a:rPr sz="2000" dirty="0">
                <a:solidFill>
                  <a:srgbClr val="0000CC"/>
                </a:solidFill>
                <a:latin typeface="Times New Roman"/>
                <a:cs typeface="Times New Roman"/>
              </a:rPr>
              <a:t>al.(spain)</a:t>
            </a:r>
            <a:endParaRPr sz="2000">
              <a:latin typeface="Times New Roman"/>
              <a:cs typeface="Times New Roman"/>
            </a:endParaRPr>
          </a:p>
          <a:p>
            <a:pPr>
              <a:lnSpc>
                <a:spcPct val="100000"/>
              </a:lnSpc>
              <a:spcBef>
                <a:spcPts val="10"/>
              </a:spcBef>
            </a:pPr>
            <a:endParaRPr sz="295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Among </a:t>
            </a:r>
            <a:r>
              <a:rPr sz="2000" spc="-5" dirty="0">
                <a:solidFill>
                  <a:srgbClr val="0000CC"/>
                </a:solidFill>
                <a:latin typeface="Times New Roman"/>
                <a:cs typeface="Times New Roman"/>
              </a:rPr>
              <a:t>maxillary </a:t>
            </a:r>
            <a:r>
              <a:rPr sz="2000" spc="10" dirty="0">
                <a:solidFill>
                  <a:srgbClr val="0000CC"/>
                </a:solidFill>
                <a:latin typeface="Times New Roman"/>
                <a:cs typeface="Times New Roman"/>
              </a:rPr>
              <a:t>3</a:t>
            </a:r>
            <a:r>
              <a:rPr sz="1950" spc="15" baseline="25641" dirty="0">
                <a:solidFill>
                  <a:srgbClr val="0000CC"/>
                </a:solidFill>
                <a:latin typeface="Times New Roman"/>
                <a:cs typeface="Times New Roman"/>
              </a:rPr>
              <a:t>rd</a:t>
            </a:r>
            <a:r>
              <a:rPr sz="1950" spc="217" baseline="25641" dirty="0">
                <a:solidFill>
                  <a:srgbClr val="0000CC"/>
                </a:solidFill>
                <a:latin typeface="Times New Roman"/>
                <a:cs typeface="Times New Roman"/>
              </a:rPr>
              <a:t> </a:t>
            </a:r>
            <a:r>
              <a:rPr sz="2000" spc="-5" dirty="0">
                <a:solidFill>
                  <a:srgbClr val="0000CC"/>
                </a:solidFill>
                <a:latin typeface="Times New Roman"/>
                <a:cs typeface="Times New Roman"/>
              </a:rPr>
              <a:t>molars</a:t>
            </a:r>
            <a:endParaRPr sz="2000">
              <a:latin typeface="Times New Roman"/>
              <a:cs typeface="Times New Roman"/>
            </a:endParaRPr>
          </a:p>
          <a:p>
            <a:pPr marL="2742565" marR="1764664" indent="-5080">
              <a:lnSpc>
                <a:spcPct val="125000"/>
              </a:lnSpc>
              <a:tabLst>
                <a:tab pos="4350385" algn="l"/>
              </a:tabLst>
            </a:pPr>
            <a:r>
              <a:rPr sz="2000" spc="-30" dirty="0">
                <a:solidFill>
                  <a:srgbClr val="0000CC"/>
                </a:solidFill>
                <a:latin typeface="Times New Roman"/>
                <a:cs typeface="Times New Roman"/>
              </a:rPr>
              <a:t>Vertical	</a:t>
            </a:r>
            <a:r>
              <a:rPr sz="2000" dirty="0">
                <a:solidFill>
                  <a:srgbClr val="0000CC"/>
                </a:solidFill>
                <a:latin typeface="Times New Roman"/>
                <a:cs typeface="Times New Roman"/>
              </a:rPr>
              <a:t>- Quek et al  Mesioangular -Kruger et</a:t>
            </a:r>
            <a:r>
              <a:rPr sz="2000" spc="-150" dirty="0">
                <a:solidFill>
                  <a:srgbClr val="0000CC"/>
                </a:solidFill>
                <a:latin typeface="Times New Roman"/>
                <a:cs typeface="Times New Roman"/>
              </a:rPr>
              <a:t> </a:t>
            </a:r>
            <a:r>
              <a:rPr sz="2000" spc="-5" dirty="0">
                <a:solidFill>
                  <a:srgbClr val="0000CC"/>
                </a:solidFill>
                <a:latin typeface="Times New Roman"/>
                <a:cs typeface="Times New Roman"/>
              </a:rPr>
              <a:t>al.</a:t>
            </a:r>
            <a:endParaRPr sz="2000">
              <a:latin typeface="Times New Roman"/>
              <a:cs typeface="Times New Roman"/>
            </a:endParaRPr>
          </a:p>
        </p:txBody>
      </p:sp>
      <p:sp>
        <p:nvSpPr>
          <p:cNvPr id="3" name="object 3"/>
          <p:cNvSpPr/>
          <p:nvPr/>
        </p:nvSpPr>
        <p:spPr>
          <a:xfrm>
            <a:off x="2919983" y="617601"/>
            <a:ext cx="3173603" cy="36347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89276" y="295656"/>
            <a:ext cx="3828288" cy="8031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238758"/>
            <a:ext cx="1871345" cy="314960"/>
          </a:xfrm>
          <a:prstGeom prst="rect">
            <a:avLst/>
          </a:prstGeom>
        </p:spPr>
        <p:txBody>
          <a:bodyPr vert="horz" wrap="square" lIns="0" tIns="12065" rIns="0" bIns="0" rtlCol="0">
            <a:spAutoFit/>
          </a:bodyPr>
          <a:lstStyle/>
          <a:p>
            <a:pPr marL="12700">
              <a:lnSpc>
                <a:spcPct val="100000"/>
              </a:lnSpc>
              <a:spcBef>
                <a:spcPts val="95"/>
              </a:spcBef>
              <a:tabLst>
                <a:tab pos="286385" algn="l"/>
              </a:tabLst>
            </a:pPr>
            <a:r>
              <a:rPr sz="1600" spc="-405" dirty="0">
                <a:solidFill>
                  <a:srgbClr val="F3A346"/>
                </a:solidFill>
                <a:latin typeface="Arial"/>
                <a:cs typeface="Arial"/>
              </a:rPr>
              <a:t>	</a:t>
            </a:r>
            <a:r>
              <a:rPr sz="1900" spc="-5" dirty="0">
                <a:solidFill>
                  <a:srgbClr val="FFFF00"/>
                </a:solidFill>
              </a:rPr>
              <a:t>EXTRA</a:t>
            </a:r>
            <a:r>
              <a:rPr sz="1900" spc="-180" dirty="0">
                <a:solidFill>
                  <a:srgbClr val="FFFF00"/>
                </a:solidFill>
              </a:rPr>
              <a:t> </a:t>
            </a:r>
            <a:r>
              <a:rPr sz="1900" spc="-5" dirty="0">
                <a:solidFill>
                  <a:srgbClr val="FFFF00"/>
                </a:solidFill>
              </a:rPr>
              <a:t>ORAL:</a:t>
            </a:r>
            <a:endParaRPr sz="1900">
              <a:latin typeface="Arial"/>
              <a:cs typeface="Arial"/>
            </a:endParaRPr>
          </a:p>
        </p:txBody>
      </p:sp>
      <p:sp>
        <p:nvSpPr>
          <p:cNvPr id="3" name="object 3"/>
          <p:cNvSpPr txBox="1"/>
          <p:nvPr/>
        </p:nvSpPr>
        <p:spPr>
          <a:xfrm>
            <a:off x="535940" y="1981479"/>
            <a:ext cx="5610225" cy="4055110"/>
          </a:xfrm>
          <a:prstGeom prst="rect">
            <a:avLst/>
          </a:prstGeom>
        </p:spPr>
        <p:txBody>
          <a:bodyPr vert="horz" wrap="square" lIns="0" tIns="50800" rIns="0" bIns="0" rtlCol="0">
            <a:spAutoFit/>
          </a:bodyPr>
          <a:lstStyle/>
          <a:p>
            <a:pPr marL="1018540" indent="-228600">
              <a:lnSpc>
                <a:spcPct val="100000"/>
              </a:lnSpc>
              <a:spcBef>
                <a:spcPts val="400"/>
              </a:spcBef>
              <a:buClr>
                <a:srgbClr val="FFFFFF"/>
              </a:buClr>
              <a:buSzPct val="84210"/>
              <a:buFont typeface="Arial"/>
              <a:buChar char=""/>
              <a:tabLst>
                <a:tab pos="1019175" algn="l"/>
              </a:tabLst>
            </a:pPr>
            <a:r>
              <a:rPr sz="1900" spc="-5" dirty="0">
                <a:solidFill>
                  <a:srgbClr val="0000CC"/>
                </a:solidFill>
                <a:latin typeface="Times New Roman"/>
                <a:cs typeface="Times New Roman"/>
              </a:rPr>
              <a:t>Signs of swelling &amp; redness of the</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cheek.</a:t>
            </a:r>
            <a:endParaRPr sz="1900">
              <a:latin typeface="Times New Roman"/>
              <a:cs typeface="Times New Roman"/>
            </a:endParaRPr>
          </a:p>
          <a:p>
            <a:pPr marL="1078230" indent="-288290">
              <a:lnSpc>
                <a:spcPct val="100000"/>
              </a:lnSpc>
              <a:spcBef>
                <a:spcPts val="305"/>
              </a:spcBef>
              <a:buClr>
                <a:srgbClr val="FFFFFF"/>
              </a:buClr>
              <a:buSzPct val="84210"/>
              <a:buFont typeface="Arial"/>
              <a:buChar char=""/>
              <a:tabLst>
                <a:tab pos="1077595" algn="l"/>
                <a:tab pos="1078230" algn="l"/>
              </a:tabLst>
            </a:pPr>
            <a:r>
              <a:rPr sz="1900" spc="-265" dirty="0">
                <a:solidFill>
                  <a:srgbClr val="0000CC"/>
                </a:solidFill>
                <a:latin typeface="Times New Roman"/>
                <a:cs typeface="Times New Roman"/>
              </a:rPr>
              <a:t>LN‟s </a:t>
            </a:r>
            <a:r>
              <a:rPr sz="1900" spc="-5" dirty="0">
                <a:solidFill>
                  <a:srgbClr val="0000CC"/>
                </a:solidFill>
                <a:latin typeface="Times New Roman"/>
                <a:cs typeface="Times New Roman"/>
              </a:rPr>
              <a:t>- </a:t>
            </a:r>
            <a:r>
              <a:rPr sz="1900" spc="-10" dirty="0">
                <a:solidFill>
                  <a:srgbClr val="0000CC"/>
                </a:solidFill>
                <a:latin typeface="Times New Roman"/>
                <a:cs typeface="Times New Roman"/>
              </a:rPr>
              <a:t>enlargment </a:t>
            </a:r>
            <a:r>
              <a:rPr sz="1900" spc="-5" dirty="0">
                <a:solidFill>
                  <a:srgbClr val="0000CC"/>
                </a:solidFill>
                <a:latin typeface="Times New Roman"/>
                <a:cs typeface="Times New Roman"/>
              </a:rPr>
              <a:t>&amp;</a:t>
            </a:r>
            <a:r>
              <a:rPr sz="1900" spc="85" dirty="0">
                <a:solidFill>
                  <a:srgbClr val="0000CC"/>
                </a:solidFill>
                <a:latin typeface="Times New Roman"/>
                <a:cs typeface="Times New Roman"/>
              </a:rPr>
              <a:t> </a:t>
            </a:r>
            <a:r>
              <a:rPr sz="1900" spc="-5" dirty="0">
                <a:solidFill>
                  <a:srgbClr val="0000CC"/>
                </a:solidFill>
                <a:latin typeface="Times New Roman"/>
                <a:cs typeface="Times New Roman"/>
              </a:rPr>
              <a:t>tenderness.</a:t>
            </a:r>
            <a:endParaRPr sz="1900">
              <a:latin typeface="Times New Roman"/>
              <a:cs typeface="Times New Roman"/>
            </a:endParaRPr>
          </a:p>
          <a:p>
            <a:pPr marL="1018540" indent="-228600">
              <a:lnSpc>
                <a:spcPct val="100000"/>
              </a:lnSpc>
              <a:spcBef>
                <a:spcPts val="300"/>
              </a:spcBef>
              <a:buClr>
                <a:srgbClr val="FFFFFF"/>
              </a:buClr>
              <a:buSzPct val="84210"/>
              <a:buFont typeface="Arial"/>
              <a:buChar char=""/>
              <a:tabLst>
                <a:tab pos="1019175" algn="l"/>
              </a:tabLst>
            </a:pPr>
            <a:r>
              <a:rPr sz="1900" spc="-5" dirty="0">
                <a:solidFill>
                  <a:srgbClr val="0000CC"/>
                </a:solidFill>
                <a:latin typeface="Times New Roman"/>
                <a:cs typeface="Times New Roman"/>
              </a:rPr>
              <a:t>Anesthesia or paraesthesia of lower</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lip.</a:t>
            </a:r>
            <a:endParaRPr sz="1900">
              <a:latin typeface="Times New Roman"/>
              <a:cs typeface="Times New Roman"/>
            </a:endParaRPr>
          </a:p>
          <a:p>
            <a:pPr>
              <a:lnSpc>
                <a:spcPct val="100000"/>
              </a:lnSpc>
            </a:pPr>
            <a:endParaRPr sz="2100">
              <a:latin typeface="Times New Roman"/>
              <a:cs typeface="Times New Roman"/>
            </a:endParaRPr>
          </a:p>
          <a:p>
            <a:pPr>
              <a:lnSpc>
                <a:spcPct val="100000"/>
              </a:lnSpc>
            </a:pPr>
            <a:endParaRPr sz="3100">
              <a:latin typeface="Times New Roman"/>
              <a:cs typeface="Times New Roman"/>
            </a:endParaRPr>
          </a:p>
          <a:p>
            <a:pPr marL="287020" indent="-274320">
              <a:lnSpc>
                <a:spcPct val="100000"/>
              </a:lnSpc>
              <a:buClr>
                <a:srgbClr val="F3A346"/>
              </a:buClr>
              <a:buSzPct val="84210"/>
              <a:buFont typeface="Arial"/>
              <a:buChar char=""/>
              <a:tabLst>
                <a:tab pos="286385" algn="l"/>
                <a:tab pos="287020" algn="l"/>
              </a:tabLst>
            </a:pPr>
            <a:r>
              <a:rPr sz="1900" spc="-5" dirty="0">
                <a:solidFill>
                  <a:srgbClr val="FFFF00"/>
                </a:solidFill>
                <a:latin typeface="Times New Roman"/>
                <a:cs typeface="Times New Roman"/>
              </a:rPr>
              <a:t>INTRA</a:t>
            </a:r>
            <a:r>
              <a:rPr sz="1900" spc="-120" dirty="0">
                <a:solidFill>
                  <a:srgbClr val="FFFF00"/>
                </a:solidFill>
                <a:latin typeface="Times New Roman"/>
                <a:cs typeface="Times New Roman"/>
              </a:rPr>
              <a:t> </a:t>
            </a:r>
            <a:r>
              <a:rPr sz="1900" spc="-5" dirty="0">
                <a:solidFill>
                  <a:srgbClr val="FFFF00"/>
                </a:solidFill>
                <a:latin typeface="Times New Roman"/>
                <a:cs typeface="Times New Roman"/>
              </a:rPr>
              <a:t>ORAL:</a:t>
            </a:r>
            <a:endParaRPr sz="1900">
              <a:latin typeface="Times New Roman"/>
              <a:cs typeface="Times New Roman"/>
            </a:endParaRPr>
          </a:p>
          <a:p>
            <a:pPr marL="1018540" lvl="1" indent="-228600">
              <a:lnSpc>
                <a:spcPct val="100000"/>
              </a:lnSpc>
              <a:spcBef>
                <a:spcPts val="540"/>
              </a:spcBef>
              <a:buClr>
                <a:srgbClr val="FFFFFF"/>
              </a:buClr>
              <a:buSzPct val="84210"/>
              <a:buFont typeface="Arial"/>
              <a:buChar char=""/>
              <a:tabLst>
                <a:tab pos="1019175" algn="l"/>
              </a:tabLst>
            </a:pPr>
            <a:r>
              <a:rPr sz="1900" spc="-5" dirty="0">
                <a:solidFill>
                  <a:srgbClr val="0000CC"/>
                </a:solidFill>
                <a:latin typeface="Times New Roman"/>
                <a:cs typeface="Times New Roman"/>
              </a:rPr>
              <a:t>Mouth opening &amp; any evidence of</a:t>
            </a:r>
            <a:r>
              <a:rPr sz="1900" spc="15" dirty="0">
                <a:solidFill>
                  <a:srgbClr val="0000CC"/>
                </a:solidFill>
                <a:latin typeface="Times New Roman"/>
                <a:cs typeface="Times New Roman"/>
              </a:rPr>
              <a:t> </a:t>
            </a:r>
            <a:r>
              <a:rPr sz="1900" spc="-10" dirty="0">
                <a:solidFill>
                  <a:srgbClr val="0000CC"/>
                </a:solidFill>
                <a:latin typeface="Times New Roman"/>
                <a:cs typeface="Times New Roman"/>
              </a:rPr>
              <a:t>trismus</a:t>
            </a:r>
            <a:endParaRPr sz="1900">
              <a:latin typeface="Times New Roman"/>
              <a:cs typeface="Times New Roman"/>
            </a:endParaRPr>
          </a:p>
          <a:p>
            <a:pPr marL="1018540" lvl="1" indent="-228600">
              <a:lnSpc>
                <a:spcPct val="100000"/>
              </a:lnSpc>
              <a:spcBef>
                <a:spcPts val="300"/>
              </a:spcBef>
              <a:buClr>
                <a:srgbClr val="FFFFFF"/>
              </a:buClr>
              <a:buSzPct val="84210"/>
              <a:buFont typeface="Arial"/>
              <a:buChar char=""/>
              <a:tabLst>
                <a:tab pos="1019175" algn="l"/>
              </a:tabLst>
            </a:pPr>
            <a:r>
              <a:rPr sz="1900" spc="-5" dirty="0">
                <a:solidFill>
                  <a:srgbClr val="0000CC"/>
                </a:solidFill>
                <a:latin typeface="Times New Roman"/>
                <a:cs typeface="Times New Roman"/>
              </a:rPr>
              <a:t>State of eruption of tooth, signs of</a:t>
            </a:r>
            <a:r>
              <a:rPr sz="1900" spc="50" dirty="0">
                <a:solidFill>
                  <a:srgbClr val="0000CC"/>
                </a:solidFill>
                <a:latin typeface="Times New Roman"/>
                <a:cs typeface="Times New Roman"/>
              </a:rPr>
              <a:t> </a:t>
            </a:r>
            <a:r>
              <a:rPr sz="1900" spc="-220" dirty="0">
                <a:solidFill>
                  <a:srgbClr val="0000CC"/>
                </a:solidFill>
                <a:latin typeface="Times New Roman"/>
                <a:cs typeface="Times New Roman"/>
              </a:rPr>
              <a:t>pericoronitis</a:t>
            </a:r>
            <a:endParaRPr sz="1900">
              <a:latin typeface="Times New Roman"/>
              <a:cs typeface="Times New Roman"/>
            </a:endParaRPr>
          </a:p>
          <a:p>
            <a:pPr marL="1018540" lvl="1" indent="-228600">
              <a:lnSpc>
                <a:spcPct val="100000"/>
              </a:lnSpc>
              <a:spcBef>
                <a:spcPts val="300"/>
              </a:spcBef>
              <a:buClr>
                <a:srgbClr val="FFFFFF"/>
              </a:buClr>
              <a:buSzPct val="84210"/>
              <a:buFont typeface="Arial"/>
              <a:buChar char=""/>
              <a:tabLst>
                <a:tab pos="1019175" algn="l"/>
              </a:tabLst>
            </a:pPr>
            <a:r>
              <a:rPr sz="1900" spc="-5" dirty="0">
                <a:solidFill>
                  <a:srgbClr val="0000CC"/>
                </a:solidFill>
                <a:latin typeface="Times New Roman"/>
                <a:cs typeface="Times New Roman"/>
              </a:rPr>
              <a:t>Condition of </a:t>
            </a:r>
            <a:r>
              <a:rPr sz="1900" dirty="0">
                <a:solidFill>
                  <a:srgbClr val="0000CC"/>
                </a:solidFill>
                <a:latin typeface="Times New Roman"/>
                <a:cs typeface="Times New Roman"/>
              </a:rPr>
              <a:t>1</a:t>
            </a:r>
            <a:r>
              <a:rPr sz="1875" baseline="26666" dirty="0">
                <a:solidFill>
                  <a:srgbClr val="0000CC"/>
                </a:solidFill>
                <a:latin typeface="Times New Roman"/>
                <a:cs typeface="Times New Roman"/>
              </a:rPr>
              <a:t>st </a:t>
            </a:r>
            <a:r>
              <a:rPr sz="1900" spc="-5" dirty="0">
                <a:solidFill>
                  <a:srgbClr val="0000CC"/>
                </a:solidFill>
                <a:latin typeface="Times New Roman"/>
                <a:cs typeface="Times New Roman"/>
              </a:rPr>
              <a:t>&amp; </a:t>
            </a:r>
            <a:r>
              <a:rPr sz="1900" spc="5" dirty="0">
                <a:solidFill>
                  <a:srgbClr val="0000CC"/>
                </a:solidFill>
                <a:latin typeface="Times New Roman"/>
                <a:cs typeface="Times New Roman"/>
              </a:rPr>
              <a:t>2</a:t>
            </a:r>
            <a:r>
              <a:rPr sz="1875" spc="7" baseline="26666" dirty="0">
                <a:solidFill>
                  <a:srgbClr val="0000CC"/>
                </a:solidFill>
                <a:latin typeface="Times New Roman"/>
                <a:cs typeface="Times New Roman"/>
              </a:rPr>
              <a:t>nd</a:t>
            </a:r>
            <a:r>
              <a:rPr sz="1875" spc="22" baseline="26666" dirty="0">
                <a:solidFill>
                  <a:srgbClr val="0000CC"/>
                </a:solidFill>
                <a:latin typeface="Times New Roman"/>
                <a:cs typeface="Times New Roman"/>
              </a:rPr>
              <a:t> </a:t>
            </a:r>
            <a:r>
              <a:rPr sz="1900" spc="-10" dirty="0">
                <a:solidFill>
                  <a:srgbClr val="0000CC"/>
                </a:solidFill>
                <a:latin typeface="Times New Roman"/>
                <a:cs typeface="Times New Roman"/>
              </a:rPr>
              <a:t>molars</a:t>
            </a:r>
            <a:endParaRPr sz="1900">
              <a:latin typeface="Times New Roman"/>
              <a:cs typeface="Times New Roman"/>
            </a:endParaRPr>
          </a:p>
          <a:p>
            <a:pPr marL="1018540" lvl="1" indent="-228600">
              <a:lnSpc>
                <a:spcPct val="100000"/>
              </a:lnSpc>
              <a:spcBef>
                <a:spcPts val="300"/>
              </a:spcBef>
              <a:buClr>
                <a:srgbClr val="FFFFFF"/>
              </a:buClr>
              <a:buSzPct val="84210"/>
              <a:buFont typeface="Arial"/>
              <a:buChar char=""/>
              <a:tabLst>
                <a:tab pos="1019175" algn="l"/>
              </a:tabLst>
            </a:pPr>
            <a:r>
              <a:rPr sz="1900" spc="-5" dirty="0">
                <a:solidFill>
                  <a:srgbClr val="0000CC"/>
                </a:solidFill>
                <a:latin typeface="Times New Roman"/>
                <a:cs typeface="Times New Roman"/>
              </a:rPr>
              <a:t>Space present b/w </a:t>
            </a:r>
            <a:r>
              <a:rPr sz="1900" spc="5" dirty="0">
                <a:solidFill>
                  <a:srgbClr val="0000CC"/>
                </a:solidFill>
                <a:latin typeface="Times New Roman"/>
                <a:cs typeface="Times New Roman"/>
              </a:rPr>
              <a:t>2</a:t>
            </a:r>
            <a:r>
              <a:rPr sz="1875" spc="7" baseline="26666" dirty="0">
                <a:solidFill>
                  <a:srgbClr val="0000CC"/>
                </a:solidFill>
                <a:latin typeface="Times New Roman"/>
                <a:cs typeface="Times New Roman"/>
              </a:rPr>
              <a:t>nd </a:t>
            </a:r>
            <a:r>
              <a:rPr sz="1900" spc="-5" dirty="0">
                <a:solidFill>
                  <a:srgbClr val="0000CC"/>
                </a:solidFill>
                <a:latin typeface="Times New Roman"/>
                <a:cs typeface="Times New Roman"/>
              </a:rPr>
              <a:t>M &amp; ascending</a:t>
            </a:r>
            <a:r>
              <a:rPr sz="1900" spc="-165" dirty="0">
                <a:solidFill>
                  <a:srgbClr val="0000CC"/>
                </a:solidFill>
                <a:latin typeface="Times New Roman"/>
                <a:cs typeface="Times New Roman"/>
              </a:rPr>
              <a:t> </a:t>
            </a:r>
            <a:r>
              <a:rPr sz="1900" spc="-10" dirty="0">
                <a:solidFill>
                  <a:srgbClr val="0000CC"/>
                </a:solidFill>
                <a:latin typeface="Times New Roman"/>
                <a:cs typeface="Times New Roman"/>
              </a:rPr>
              <a:t>ramus</a:t>
            </a:r>
            <a:endParaRPr sz="1900">
              <a:latin typeface="Times New Roman"/>
              <a:cs typeface="Times New Roman"/>
            </a:endParaRPr>
          </a:p>
          <a:p>
            <a:pPr marL="1018540" lvl="1" indent="-228600">
              <a:lnSpc>
                <a:spcPct val="100000"/>
              </a:lnSpc>
              <a:spcBef>
                <a:spcPts val="300"/>
              </a:spcBef>
              <a:buClr>
                <a:srgbClr val="FFFFFF"/>
              </a:buClr>
              <a:buSzPct val="84210"/>
              <a:buFont typeface="Arial"/>
              <a:buChar char=""/>
              <a:tabLst>
                <a:tab pos="1019175" algn="l"/>
              </a:tabLst>
            </a:pPr>
            <a:r>
              <a:rPr sz="1900" spc="-5" dirty="0">
                <a:solidFill>
                  <a:srgbClr val="0000CC"/>
                </a:solidFill>
                <a:latin typeface="Times New Roman"/>
                <a:cs typeface="Times New Roman"/>
              </a:rPr>
              <a:t>Elasticity of oral</a:t>
            </a:r>
            <a:r>
              <a:rPr sz="1900" spc="-30" dirty="0">
                <a:solidFill>
                  <a:srgbClr val="0000CC"/>
                </a:solidFill>
                <a:latin typeface="Times New Roman"/>
                <a:cs typeface="Times New Roman"/>
              </a:rPr>
              <a:t> </a:t>
            </a:r>
            <a:r>
              <a:rPr sz="1900" spc="-5" dirty="0">
                <a:solidFill>
                  <a:srgbClr val="0000CC"/>
                </a:solidFill>
                <a:latin typeface="Times New Roman"/>
                <a:cs typeface="Times New Roman"/>
              </a:rPr>
              <a:t>tissues</a:t>
            </a:r>
            <a:endParaRPr sz="1900">
              <a:latin typeface="Times New Roman"/>
              <a:cs typeface="Times New Roman"/>
            </a:endParaRPr>
          </a:p>
          <a:p>
            <a:pPr marL="1018540" lvl="1" indent="-228600">
              <a:lnSpc>
                <a:spcPct val="100000"/>
              </a:lnSpc>
              <a:spcBef>
                <a:spcPts val="300"/>
              </a:spcBef>
              <a:buClr>
                <a:srgbClr val="FFFFFF"/>
              </a:buClr>
              <a:buSzPct val="84210"/>
              <a:buFont typeface="Arial"/>
              <a:buChar char=""/>
              <a:tabLst>
                <a:tab pos="1019175" algn="l"/>
              </a:tabLst>
            </a:pPr>
            <a:r>
              <a:rPr sz="1900" spc="-5" dirty="0">
                <a:solidFill>
                  <a:srgbClr val="0000CC"/>
                </a:solidFill>
                <a:latin typeface="Times New Roman"/>
                <a:cs typeface="Times New Roman"/>
              </a:rPr>
              <a:t>Size of</a:t>
            </a:r>
            <a:r>
              <a:rPr sz="1900" spc="-15" dirty="0">
                <a:solidFill>
                  <a:srgbClr val="0000CC"/>
                </a:solidFill>
                <a:latin typeface="Times New Roman"/>
                <a:cs typeface="Times New Roman"/>
              </a:rPr>
              <a:t> </a:t>
            </a:r>
            <a:r>
              <a:rPr sz="1900" spc="-5" dirty="0">
                <a:solidFill>
                  <a:srgbClr val="0000CC"/>
                </a:solidFill>
                <a:latin typeface="Times New Roman"/>
                <a:cs typeface="Times New Roman"/>
              </a:rPr>
              <a:t>tongue</a:t>
            </a:r>
            <a:endParaRPr sz="1900">
              <a:latin typeface="Times New Roman"/>
              <a:cs typeface="Times New Roman"/>
            </a:endParaRPr>
          </a:p>
        </p:txBody>
      </p:sp>
      <p:sp>
        <p:nvSpPr>
          <p:cNvPr id="4" name="object 4"/>
          <p:cNvSpPr/>
          <p:nvPr/>
        </p:nvSpPr>
        <p:spPr>
          <a:xfrm>
            <a:off x="1930273" y="679195"/>
            <a:ext cx="4455414" cy="41071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644395" y="409955"/>
            <a:ext cx="5017008" cy="68884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704076" y="455676"/>
            <a:ext cx="1926335" cy="162763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750468"/>
            <a:ext cx="3009265" cy="3204210"/>
          </a:xfrm>
          <a:prstGeom prst="rect">
            <a:avLst/>
          </a:prstGeom>
        </p:spPr>
        <p:txBody>
          <a:bodyPr vert="horz" wrap="square" lIns="0" tIns="50800" rIns="0" bIns="0" rtlCol="0">
            <a:spAutoFit/>
          </a:bodyPr>
          <a:lstStyle/>
          <a:p>
            <a:pPr marL="287020" indent="-274320">
              <a:lnSpc>
                <a:spcPct val="100000"/>
              </a:lnSpc>
              <a:spcBef>
                <a:spcPts val="400"/>
              </a:spcBef>
              <a:buClr>
                <a:srgbClr val="F3A346"/>
              </a:buClr>
              <a:buSzPct val="84375"/>
              <a:buFont typeface="Arial"/>
              <a:buChar char=""/>
              <a:tabLst>
                <a:tab pos="286385" algn="l"/>
                <a:tab pos="287020" algn="l"/>
              </a:tabLst>
            </a:pPr>
            <a:r>
              <a:rPr sz="1600" spc="-5" dirty="0">
                <a:solidFill>
                  <a:srgbClr val="0000CC"/>
                </a:solidFill>
                <a:latin typeface="Times New Roman"/>
                <a:cs typeface="Times New Roman"/>
              </a:rPr>
              <a:t>INTRA ORAL</a:t>
            </a:r>
            <a:r>
              <a:rPr sz="1600" spc="-210" dirty="0">
                <a:solidFill>
                  <a:srgbClr val="0000CC"/>
                </a:solidFill>
                <a:latin typeface="Times New Roman"/>
                <a:cs typeface="Times New Roman"/>
              </a:rPr>
              <a:t> </a:t>
            </a:r>
            <a:r>
              <a:rPr sz="1600" spc="-5" dirty="0">
                <a:solidFill>
                  <a:srgbClr val="0000CC"/>
                </a:solidFill>
                <a:latin typeface="Times New Roman"/>
                <a:cs typeface="Times New Roman"/>
              </a:rPr>
              <a:t>RADIOGRAPHS</a:t>
            </a:r>
            <a:endParaRPr sz="1600">
              <a:latin typeface="Times New Roman"/>
              <a:cs typeface="Times New Roman"/>
            </a:endParaRPr>
          </a:p>
          <a:p>
            <a:pPr marL="652780" lvl="1" indent="-274320">
              <a:lnSpc>
                <a:spcPct val="100000"/>
              </a:lnSpc>
              <a:spcBef>
                <a:spcPts val="300"/>
              </a:spcBef>
              <a:buClr>
                <a:srgbClr val="D5903C"/>
              </a:buClr>
              <a:buSzPct val="84375"/>
              <a:buFont typeface="Arial"/>
              <a:buChar char=""/>
              <a:tabLst>
                <a:tab pos="652780" algn="l"/>
                <a:tab pos="653415" algn="l"/>
              </a:tabLst>
            </a:pPr>
            <a:r>
              <a:rPr sz="1600" spc="-40" dirty="0">
                <a:solidFill>
                  <a:srgbClr val="0000CC"/>
                </a:solidFill>
                <a:latin typeface="Times New Roman"/>
                <a:cs typeface="Times New Roman"/>
              </a:rPr>
              <a:t>IOPA</a:t>
            </a:r>
            <a:endParaRPr sz="1600">
              <a:latin typeface="Times New Roman"/>
              <a:cs typeface="Times New Roman"/>
            </a:endParaRPr>
          </a:p>
          <a:p>
            <a:pPr marL="652780" lvl="1" indent="-274320">
              <a:lnSpc>
                <a:spcPct val="100000"/>
              </a:lnSpc>
              <a:spcBef>
                <a:spcPts val="300"/>
              </a:spcBef>
              <a:buClr>
                <a:srgbClr val="D5903C"/>
              </a:buClr>
              <a:buSzPct val="84375"/>
              <a:buFont typeface="Arial"/>
              <a:buChar char=""/>
              <a:tabLst>
                <a:tab pos="652780" algn="l"/>
                <a:tab pos="653415" algn="l"/>
              </a:tabLst>
            </a:pPr>
            <a:r>
              <a:rPr sz="1600" spc="-5" dirty="0">
                <a:solidFill>
                  <a:srgbClr val="0000CC"/>
                </a:solidFill>
                <a:latin typeface="Times New Roman"/>
                <a:cs typeface="Times New Roman"/>
              </a:rPr>
              <a:t>Occlusal</a:t>
            </a:r>
            <a:endParaRPr sz="1600">
              <a:latin typeface="Times New Roman"/>
              <a:cs typeface="Times New Roman"/>
            </a:endParaRPr>
          </a:p>
          <a:p>
            <a:pPr lvl="1">
              <a:lnSpc>
                <a:spcPct val="100000"/>
              </a:lnSpc>
              <a:buClr>
                <a:srgbClr val="D5903C"/>
              </a:buClr>
              <a:buFont typeface="Arial"/>
              <a:buChar char=""/>
            </a:pPr>
            <a:endParaRPr sz="2450">
              <a:latin typeface="Times New Roman"/>
              <a:cs typeface="Times New Roman"/>
            </a:endParaRPr>
          </a:p>
          <a:p>
            <a:pPr marL="287020" indent="-274320">
              <a:lnSpc>
                <a:spcPct val="100000"/>
              </a:lnSpc>
              <a:buClr>
                <a:srgbClr val="F3A346"/>
              </a:buClr>
              <a:buSzPct val="84375"/>
              <a:buFont typeface="Arial"/>
              <a:buChar char=""/>
              <a:tabLst>
                <a:tab pos="286385" algn="l"/>
                <a:tab pos="287020" algn="l"/>
              </a:tabLst>
            </a:pPr>
            <a:r>
              <a:rPr sz="1600" spc="-5" dirty="0">
                <a:solidFill>
                  <a:srgbClr val="0000CC"/>
                </a:solidFill>
                <a:latin typeface="Times New Roman"/>
                <a:cs typeface="Times New Roman"/>
              </a:rPr>
              <a:t>EXTRAORAL</a:t>
            </a:r>
            <a:r>
              <a:rPr sz="1600" spc="-150" dirty="0">
                <a:solidFill>
                  <a:srgbClr val="0000CC"/>
                </a:solidFill>
                <a:latin typeface="Times New Roman"/>
                <a:cs typeface="Times New Roman"/>
              </a:rPr>
              <a:t> </a:t>
            </a:r>
            <a:r>
              <a:rPr sz="1600" spc="-5" dirty="0">
                <a:solidFill>
                  <a:srgbClr val="0000CC"/>
                </a:solidFill>
                <a:latin typeface="Times New Roman"/>
                <a:cs typeface="Times New Roman"/>
              </a:rPr>
              <a:t>RADIOGRAPHS</a:t>
            </a:r>
            <a:endParaRPr sz="1600">
              <a:latin typeface="Times New Roman"/>
              <a:cs typeface="Times New Roman"/>
            </a:endParaRPr>
          </a:p>
          <a:p>
            <a:pPr marL="652780" lvl="1" indent="-274320">
              <a:lnSpc>
                <a:spcPct val="100000"/>
              </a:lnSpc>
              <a:spcBef>
                <a:spcPts val="305"/>
              </a:spcBef>
              <a:buClr>
                <a:srgbClr val="D5903C"/>
              </a:buClr>
              <a:buSzPct val="84375"/>
              <a:buFont typeface="Arial"/>
              <a:buChar char=""/>
              <a:tabLst>
                <a:tab pos="652780" algn="l"/>
                <a:tab pos="653415" algn="l"/>
              </a:tabLst>
            </a:pPr>
            <a:r>
              <a:rPr sz="1600" spc="-5" dirty="0">
                <a:solidFill>
                  <a:srgbClr val="0000CC"/>
                </a:solidFill>
                <a:latin typeface="Times New Roman"/>
                <a:cs typeface="Times New Roman"/>
              </a:rPr>
              <a:t>OPG</a:t>
            </a:r>
            <a:endParaRPr sz="1600">
              <a:latin typeface="Times New Roman"/>
              <a:cs typeface="Times New Roman"/>
            </a:endParaRPr>
          </a:p>
          <a:p>
            <a:pPr marL="652780" lvl="1" indent="-274320">
              <a:lnSpc>
                <a:spcPct val="100000"/>
              </a:lnSpc>
              <a:spcBef>
                <a:spcPts val="300"/>
              </a:spcBef>
              <a:buClr>
                <a:srgbClr val="D5903C"/>
              </a:buClr>
              <a:buSzPct val="84375"/>
              <a:buFont typeface="Arial"/>
              <a:buChar char=""/>
              <a:tabLst>
                <a:tab pos="652780" algn="l"/>
                <a:tab pos="653415" algn="l"/>
              </a:tabLst>
            </a:pPr>
            <a:r>
              <a:rPr sz="1600" spc="-5" dirty="0">
                <a:solidFill>
                  <a:srgbClr val="0000CC"/>
                </a:solidFill>
                <a:latin typeface="Times New Roman"/>
                <a:cs typeface="Times New Roman"/>
              </a:rPr>
              <a:t>Lateral</a:t>
            </a:r>
            <a:r>
              <a:rPr sz="1600" spc="15" dirty="0">
                <a:solidFill>
                  <a:srgbClr val="0000CC"/>
                </a:solidFill>
                <a:latin typeface="Times New Roman"/>
                <a:cs typeface="Times New Roman"/>
              </a:rPr>
              <a:t> </a:t>
            </a:r>
            <a:r>
              <a:rPr sz="1600" spc="-5" dirty="0">
                <a:solidFill>
                  <a:srgbClr val="0000CC"/>
                </a:solidFill>
                <a:latin typeface="Times New Roman"/>
                <a:cs typeface="Times New Roman"/>
              </a:rPr>
              <a:t>cephalometric</a:t>
            </a:r>
            <a:endParaRPr sz="1600">
              <a:latin typeface="Times New Roman"/>
              <a:cs typeface="Times New Roman"/>
            </a:endParaRPr>
          </a:p>
          <a:p>
            <a:pPr lvl="1">
              <a:lnSpc>
                <a:spcPct val="100000"/>
              </a:lnSpc>
              <a:buClr>
                <a:srgbClr val="D5903C"/>
              </a:buClr>
              <a:buFont typeface="Arial"/>
              <a:buChar char=""/>
            </a:pPr>
            <a:endParaRPr sz="2450">
              <a:latin typeface="Times New Roman"/>
              <a:cs typeface="Times New Roman"/>
            </a:endParaRPr>
          </a:p>
          <a:p>
            <a:pPr marL="287020" indent="-274320">
              <a:lnSpc>
                <a:spcPct val="100000"/>
              </a:lnSpc>
              <a:spcBef>
                <a:spcPts val="5"/>
              </a:spcBef>
              <a:buClr>
                <a:srgbClr val="F3A346"/>
              </a:buClr>
              <a:buSzPct val="84375"/>
              <a:buFont typeface="Arial"/>
              <a:buChar char=""/>
              <a:tabLst>
                <a:tab pos="286385" algn="l"/>
                <a:tab pos="287020" algn="l"/>
              </a:tabLst>
            </a:pPr>
            <a:r>
              <a:rPr sz="1600" spc="-25" dirty="0">
                <a:solidFill>
                  <a:srgbClr val="0000CC"/>
                </a:solidFill>
                <a:latin typeface="Times New Roman"/>
                <a:cs typeface="Times New Roman"/>
              </a:rPr>
              <a:t>DIGITAL</a:t>
            </a:r>
            <a:r>
              <a:rPr sz="1600" spc="-65" dirty="0">
                <a:solidFill>
                  <a:srgbClr val="0000CC"/>
                </a:solidFill>
                <a:latin typeface="Times New Roman"/>
                <a:cs typeface="Times New Roman"/>
              </a:rPr>
              <a:t> </a:t>
            </a:r>
            <a:r>
              <a:rPr sz="1600" spc="-5" dirty="0">
                <a:solidFill>
                  <a:srgbClr val="0000CC"/>
                </a:solidFill>
                <a:latin typeface="Times New Roman"/>
                <a:cs typeface="Times New Roman"/>
              </a:rPr>
              <a:t>IMAGING</a:t>
            </a:r>
            <a:endParaRPr sz="1600">
              <a:latin typeface="Times New Roman"/>
              <a:cs typeface="Times New Roman"/>
            </a:endParaRPr>
          </a:p>
          <a:p>
            <a:pPr marL="652780" lvl="1" indent="-274320">
              <a:lnSpc>
                <a:spcPct val="100000"/>
              </a:lnSpc>
              <a:spcBef>
                <a:spcPts val="300"/>
              </a:spcBef>
              <a:buClr>
                <a:srgbClr val="D5903C"/>
              </a:buClr>
              <a:buSzPct val="84375"/>
              <a:buFont typeface="Arial"/>
              <a:buChar char=""/>
              <a:tabLst>
                <a:tab pos="652780" algn="l"/>
                <a:tab pos="653415" algn="l"/>
              </a:tabLst>
            </a:pPr>
            <a:r>
              <a:rPr sz="1600" spc="-5" dirty="0">
                <a:solidFill>
                  <a:srgbClr val="0000CC"/>
                </a:solidFill>
                <a:latin typeface="Times New Roman"/>
                <a:cs typeface="Times New Roman"/>
              </a:rPr>
              <a:t>CT</a:t>
            </a:r>
            <a:endParaRPr sz="1600">
              <a:latin typeface="Times New Roman"/>
              <a:cs typeface="Times New Roman"/>
            </a:endParaRPr>
          </a:p>
          <a:p>
            <a:pPr marL="652780" lvl="1" indent="-274320">
              <a:lnSpc>
                <a:spcPct val="100000"/>
              </a:lnSpc>
              <a:spcBef>
                <a:spcPts val="300"/>
              </a:spcBef>
              <a:buClr>
                <a:srgbClr val="D5903C"/>
              </a:buClr>
              <a:buSzPct val="84375"/>
              <a:buFont typeface="Arial"/>
              <a:buChar char=""/>
              <a:tabLst>
                <a:tab pos="652780" algn="l"/>
                <a:tab pos="653415" algn="l"/>
              </a:tabLst>
            </a:pPr>
            <a:r>
              <a:rPr sz="1600" spc="-5" dirty="0">
                <a:solidFill>
                  <a:srgbClr val="0000CC"/>
                </a:solidFill>
                <a:latin typeface="Times New Roman"/>
                <a:cs typeface="Times New Roman"/>
              </a:rPr>
              <a:t>CBCT</a:t>
            </a:r>
            <a:endParaRPr sz="1600">
              <a:latin typeface="Times New Roman"/>
              <a:cs typeface="Times New Roman"/>
            </a:endParaRPr>
          </a:p>
        </p:txBody>
      </p:sp>
      <p:sp>
        <p:nvSpPr>
          <p:cNvPr id="3" name="object 3"/>
          <p:cNvSpPr txBox="1"/>
          <p:nvPr/>
        </p:nvSpPr>
        <p:spPr>
          <a:xfrm>
            <a:off x="535940" y="4557140"/>
            <a:ext cx="2873375" cy="269240"/>
          </a:xfrm>
          <a:prstGeom prst="rect">
            <a:avLst/>
          </a:prstGeom>
        </p:spPr>
        <p:txBody>
          <a:bodyPr vert="horz" wrap="square" lIns="0" tIns="12065" rIns="0" bIns="0" rtlCol="0">
            <a:spAutoFit/>
          </a:bodyPr>
          <a:lstStyle/>
          <a:p>
            <a:pPr marL="12700">
              <a:lnSpc>
                <a:spcPct val="100000"/>
              </a:lnSpc>
              <a:spcBef>
                <a:spcPts val="95"/>
              </a:spcBef>
            </a:pPr>
            <a:r>
              <a:rPr sz="1600" spc="-20" dirty="0">
                <a:solidFill>
                  <a:srgbClr val="FFFF00"/>
                </a:solidFill>
                <a:latin typeface="Times New Roman"/>
                <a:cs typeface="Times New Roman"/>
              </a:rPr>
              <a:t>LOCALIZATION</a:t>
            </a:r>
            <a:r>
              <a:rPr sz="1600" spc="-90" dirty="0">
                <a:solidFill>
                  <a:srgbClr val="FFFF00"/>
                </a:solidFill>
                <a:latin typeface="Times New Roman"/>
                <a:cs typeface="Times New Roman"/>
              </a:rPr>
              <a:t> </a:t>
            </a:r>
            <a:r>
              <a:rPr sz="1600" spc="-5" dirty="0">
                <a:solidFill>
                  <a:srgbClr val="FFFF00"/>
                </a:solidFill>
                <a:latin typeface="Times New Roman"/>
                <a:cs typeface="Times New Roman"/>
              </a:rPr>
              <a:t>TECHNIQUES:</a:t>
            </a:r>
            <a:endParaRPr sz="1600">
              <a:latin typeface="Times New Roman"/>
              <a:cs typeface="Times New Roman"/>
            </a:endParaRPr>
          </a:p>
        </p:txBody>
      </p:sp>
      <p:sp>
        <p:nvSpPr>
          <p:cNvPr id="4" name="object 4"/>
          <p:cNvSpPr txBox="1"/>
          <p:nvPr/>
        </p:nvSpPr>
        <p:spPr>
          <a:xfrm>
            <a:off x="584708" y="5107888"/>
            <a:ext cx="2331085" cy="949960"/>
          </a:xfrm>
          <a:prstGeom prst="rect">
            <a:avLst/>
          </a:prstGeom>
        </p:spPr>
        <p:txBody>
          <a:bodyPr vert="horz" wrap="square" lIns="0" tIns="76835" rIns="0" bIns="0" rtlCol="0">
            <a:spAutoFit/>
          </a:bodyPr>
          <a:lstStyle/>
          <a:p>
            <a:pPr marL="64135">
              <a:lnSpc>
                <a:spcPct val="100000"/>
              </a:lnSpc>
              <a:spcBef>
                <a:spcPts val="605"/>
              </a:spcBef>
            </a:pPr>
            <a:r>
              <a:rPr sz="1600" spc="-5" dirty="0">
                <a:solidFill>
                  <a:srgbClr val="0000CC"/>
                </a:solidFill>
                <a:latin typeface="Times New Roman"/>
                <a:cs typeface="Times New Roman"/>
              </a:rPr>
              <a:t>-Buccal object rule</a:t>
            </a:r>
            <a:r>
              <a:rPr sz="1600" spc="20" dirty="0">
                <a:solidFill>
                  <a:srgbClr val="0000CC"/>
                </a:solidFill>
                <a:latin typeface="Times New Roman"/>
                <a:cs typeface="Times New Roman"/>
              </a:rPr>
              <a:t> </a:t>
            </a:r>
            <a:r>
              <a:rPr sz="1600" spc="-5" dirty="0">
                <a:solidFill>
                  <a:srgbClr val="0000CC"/>
                </a:solidFill>
                <a:latin typeface="Times New Roman"/>
                <a:cs typeface="Times New Roman"/>
              </a:rPr>
              <a:t>(SLOB)</a:t>
            </a:r>
            <a:endParaRPr sz="1600">
              <a:latin typeface="Times New Roman"/>
              <a:cs typeface="Times New Roman"/>
            </a:endParaRPr>
          </a:p>
          <a:p>
            <a:pPr marL="12700">
              <a:lnSpc>
                <a:spcPct val="100000"/>
              </a:lnSpc>
              <a:spcBef>
                <a:spcPts val="509"/>
              </a:spcBef>
            </a:pPr>
            <a:r>
              <a:rPr sz="1600" spc="-5" dirty="0">
                <a:solidFill>
                  <a:srgbClr val="0000CC"/>
                </a:solidFill>
                <a:latin typeface="Times New Roman"/>
                <a:cs typeface="Times New Roman"/>
              </a:rPr>
              <a:t>- Magnification</a:t>
            </a:r>
            <a:endParaRPr sz="1600">
              <a:latin typeface="Times New Roman"/>
              <a:cs typeface="Times New Roman"/>
            </a:endParaRPr>
          </a:p>
          <a:p>
            <a:pPr marL="64135">
              <a:lnSpc>
                <a:spcPct val="100000"/>
              </a:lnSpc>
              <a:spcBef>
                <a:spcPts val="500"/>
              </a:spcBef>
            </a:pPr>
            <a:r>
              <a:rPr sz="1600" spc="-5" dirty="0">
                <a:solidFill>
                  <a:srgbClr val="0000CC"/>
                </a:solidFill>
                <a:latin typeface="Times New Roman"/>
                <a:cs typeface="Times New Roman"/>
              </a:rPr>
              <a:t>-CBCT(3D)</a:t>
            </a:r>
            <a:endParaRPr sz="1600">
              <a:latin typeface="Times New Roman"/>
              <a:cs typeface="Times New Roman"/>
            </a:endParaRPr>
          </a:p>
        </p:txBody>
      </p:sp>
      <p:sp>
        <p:nvSpPr>
          <p:cNvPr id="5" name="object 5"/>
          <p:cNvSpPr/>
          <p:nvPr/>
        </p:nvSpPr>
        <p:spPr>
          <a:xfrm>
            <a:off x="2613914" y="328168"/>
            <a:ext cx="2648077" cy="45643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299716" y="28955"/>
            <a:ext cx="3273552" cy="765048"/>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495800" y="3505200"/>
            <a:ext cx="4114800" cy="28956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02538"/>
            <a:ext cx="4592955" cy="4476750"/>
          </a:xfrm>
          <a:prstGeom prst="rect">
            <a:avLst/>
          </a:prstGeom>
        </p:spPr>
        <p:txBody>
          <a:bodyPr vert="horz" wrap="square" lIns="0" tIns="13335" rIns="0" bIns="0" rtlCol="0">
            <a:spAutoFit/>
          </a:bodyPr>
          <a:lstStyle/>
          <a:p>
            <a:pPr marL="175260" indent="-162560">
              <a:lnSpc>
                <a:spcPct val="100000"/>
              </a:lnSpc>
              <a:spcBef>
                <a:spcPts val="105"/>
              </a:spcBef>
              <a:buSzPct val="94117"/>
              <a:buAutoNum type="arabicPeriod"/>
              <a:tabLst>
                <a:tab pos="175895" algn="l"/>
              </a:tabLst>
            </a:pPr>
            <a:r>
              <a:rPr sz="1700" spc="-30" dirty="0">
                <a:solidFill>
                  <a:srgbClr val="0000CC"/>
                </a:solidFill>
                <a:latin typeface="Times New Roman"/>
                <a:cs typeface="Times New Roman"/>
              </a:rPr>
              <a:t>Type </a:t>
            </a:r>
            <a:r>
              <a:rPr sz="1700" dirty="0">
                <a:solidFill>
                  <a:srgbClr val="0000CC"/>
                </a:solidFill>
                <a:latin typeface="Times New Roman"/>
                <a:cs typeface="Times New Roman"/>
              </a:rPr>
              <a:t>of</a:t>
            </a:r>
            <a:r>
              <a:rPr sz="1700" spc="-20" dirty="0">
                <a:solidFill>
                  <a:srgbClr val="0000CC"/>
                </a:solidFill>
                <a:latin typeface="Times New Roman"/>
                <a:cs typeface="Times New Roman"/>
              </a:rPr>
              <a:t> </a:t>
            </a:r>
            <a:r>
              <a:rPr sz="1700" spc="-5" dirty="0">
                <a:solidFill>
                  <a:srgbClr val="0000CC"/>
                </a:solidFill>
                <a:latin typeface="Times New Roman"/>
                <a:cs typeface="Times New Roman"/>
              </a:rPr>
              <a:t>impaction</a:t>
            </a:r>
            <a:endParaRPr sz="1700">
              <a:latin typeface="Times New Roman"/>
              <a:cs typeface="Times New Roman"/>
            </a:endParaRPr>
          </a:p>
          <a:p>
            <a:pPr>
              <a:lnSpc>
                <a:spcPct val="100000"/>
              </a:lnSpc>
              <a:spcBef>
                <a:spcPts val="45"/>
              </a:spcBef>
              <a:buClr>
                <a:srgbClr val="0000CC"/>
              </a:buClr>
              <a:buFont typeface="Times New Roman"/>
              <a:buAutoNum type="arabicPeriod"/>
            </a:pPr>
            <a:endParaRPr sz="2600">
              <a:latin typeface="Times New Roman"/>
              <a:cs typeface="Times New Roman"/>
            </a:endParaRPr>
          </a:p>
          <a:p>
            <a:pPr marL="175260" indent="-162560">
              <a:lnSpc>
                <a:spcPct val="100000"/>
              </a:lnSpc>
              <a:buSzPct val="94117"/>
              <a:buAutoNum type="arabicPeriod"/>
              <a:tabLst>
                <a:tab pos="175895" algn="l"/>
              </a:tabLst>
            </a:pPr>
            <a:r>
              <a:rPr sz="1700" dirty="0">
                <a:solidFill>
                  <a:srgbClr val="0000CC"/>
                </a:solidFill>
                <a:latin typeface="Times New Roman"/>
                <a:cs typeface="Times New Roman"/>
              </a:rPr>
              <a:t>Access - External </a:t>
            </a:r>
            <a:r>
              <a:rPr sz="1700" spc="-5" dirty="0">
                <a:solidFill>
                  <a:srgbClr val="0000CC"/>
                </a:solidFill>
                <a:latin typeface="Times New Roman"/>
                <a:cs typeface="Times New Roman"/>
              </a:rPr>
              <a:t>oblique</a:t>
            </a:r>
            <a:r>
              <a:rPr sz="1700" spc="-85" dirty="0">
                <a:solidFill>
                  <a:srgbClr val="0000CC"/>
                </a:solidFill>
                <a:latin typeface="Times New Roman"/>
                <a:cs typeface="Times New Roman"/>
              </a:rPr>
              <a:t> </a:t>
            </a:r>
            <a:r>
              <a:rPr sz="1700" spc="-5" dirty="0">
                <a:solidFill>
                  <a:srgbClr val="0000CC"/>
                </a:solidFill>
                <a:latin typeface="Times New Roman"/>
                <a:cs typeface="Times New Roman"/>
              </a:rPr>
              <a:t>ridge</a:t>
            </a:r>
            <a:endParaRPr sz="1700">
              <a:latin typeface="Times New Roman"/>
              <a:cs typeface="Times New Roman"/>
            </a:endParaRPr>
          </a:p>
          <a:p>
            <a:pPr marL="552450">
              <a:lnSpc>
                <a:spcPct val="100000"/>
              </a:lnSpc>
              <a:spcBef>
                <a:spcPts val="505"/>
              </a:spcBef>
            </a:pPr>
            <a:r>
              <a:rPr sz="1700" spc="-5" dirty="0">
                <a:solidFill>
                  <a:srgbClr val="0000CC"/>
                </a:solidFill>
                <a:latin typeface="Times New Roman"/>
                <a:cs typeface="Times New Roman"/>
              </a:rPr>
              <a:t>oblique </a:t>
            </a:r>
            <a:r>
              <a:rPr sz="1700" dirty="0">
                <a:solidFill>
                  <a:srgbClr val="0000CC"/>
                </a:solidFill>
                <a:latin typeface="Times New Roman"/>
                <a:cs typeface="Times New Roman"/>
              </a:rPr>
              <a:t>&amp; post.to </a:t>
            </a:r>
            <a:r>
              <a:rPr sz="1700" spc="-5" dirty="0">
                <a:solidFill>
                  <a:srgbClr val="0000CC"/>
                </a:solidFill>
                <a:latin typeface="Times New Roman"/>
                <a:cs typeface="Times New Roman"/>
              </a:rPr>
              <a:t>third </a:t>
            </a:r>
            <a:r>
              <a:rPr sz="1700" dirty="0">
                <a:solidFill>
                  <a:srgbClr val="0000CC"/>
                </a:solidFill>
                <a:latin typeface="Times New Roman"/>
                <a:cs typeface="Times New Roman"/>
              </a:rPr>
              <a:t>molars – good</a:t>
            </a:r>
            <a:r>
              <a:rPr sz="1700" spc="-50" dirty="0">
                <a:solidFill>
                  <a:srgbClr val="0000CC"/>
                </a:solidFill>
                <a:latin typeface="Times New Roman"/>
                <a:cs typeface="Times New Roman"/>
              </a:rPr>
              <a:t> </a:t>
            </a:r>
            <a:r>
              <a:rPr sz="1700" dirty="0">
                <a:solidFill>
                  <a:srgbClr val="0000CC"/>
                </a:solidFill>
                <a:latin typeface="Times New Roman"/>
                <a:cs typeface="Times New Roman"/>
              </a:rPr>
              <a:t>access</a:t>
            </a:r>
            <a:endParaRPr sz="1700">
              <a:latin typeface="Times New Roman"/>
              <a:cs typeface="Times New Roman"/>
            </a:endParaRPr>
          </a:p>
          <a:p>
            <a:pPr marL="552450">
              <a:lnSpc>
                <a:spcPct val="100000"/>
              </a:lnSpc>
              <a:spcBef>
                <a:spcPts val="495"/>
              </a:spcBef>
              <a:tabLst>
                <a:tab pos="3356610" algn="l"/>
              </a:tabLst>
            </a:pPr>
            <a:r>
              <a:rPr sz="1700" spc="-5" dirty="0">
                <a:solidFill>
                  <a:srgbClr val="0000CC"/>
                </a:solidFill>
                <a:latin typeface="Times New Roman"/>
                <a:cs typeface="Times New Roman"/>
              </a:rPr>
              <a:t>vertical </a:t>
            </a:r>
            <a:r>
              <a:rPr sz="1700" spc="5" dirty="0">
                <a:solidFill>
                  <a:srgbClr val="0000CC"/>
                </a:solidFill>
                <a:latin typeface="Times New Roman"/>
                <a:cs typeface="Times New Roman"/>
              </a:rPr>
              <a:t>&amp; </a:t>
            </a:r>
            <a:r>
              <a:rPr sz="1700" spc="-5" dirty="0">
                <a:solidFill>
                  <a:srgbClr val="0000CC"/>
                </a:solidFill>
                <a:latin typeface="Times New Roman"/>
                <a:cs typeface="Times New Roman"/>
              </a:rPr>
              <a:t>ant. to third</a:t>
            </a:r>
            <a:r>
              <a:rPr sz="1700" spc="20" dirty="0">
                <a:solidFill>
                  <a:srgbClr val="0000CC"/>
                </a:solidFill>
                <a:latin typeface="Times New Roman"/>
                <a:cs typeface="Times New Roman"/>
              </a:rPr>
              <a:t> </a:t>
            </a:r>
            <a:r>
              <a:rPr sz="1700" spc="-5" dirty="0">
                <a:solidFill>
                  <a:srgbClr val="0000CC"/>
                </a:solidFill>
                <a:latin typeface="Times New Roman"/>
                <a:cs typeface="Times New Roman"/>
              </a:rPr>
              <a:t>molar</a:t>
            </a:r>
            <a:r>
              <a:rPr sz="1700" spc="20" dirty="0">
                <a:solidFill>
                  <a:srgbClr val="0000CC"/>
                </a:solidFill>
                <a:latin typeface="Times New Roman"/>
                <a:cs typeface="Times New Roman"/>
              </a:rPr>
              <a:t> </a:t>
            </a:r>
            <a:r>
              <a:rPr sz="1700" dirty="0">
                <a:solidFill>
                  <a:srgbClr val="0000CC"/>
                </a:solidFill>
                <a:latin typeface="Times New Roman"/>
                <a:cs typeface="Times New Roman"/>
              </a:rPr>
              <a:t>–	poor</a:t>
            </a:r>
            <a:r>
              <a:rPr sz="1700" spc="-30" dirty="0">
                <a:solidFill>
                  <a:srgbClr val="0000CC"/>
                </a:solidFill>
                <a:latin typeface="Times New Roman"/>
                <a:cs typeface="Times New Roman"/>
              </a:rPr>
              <a:t> </a:t>
            </a:r>
            <a:r>
              <a:rPr sz="1700" dirty="0">
                <a:solidFill>
                  <a:srgbClr val="0000CC"/>
                </a:solidFill>
                <a:latin typeface="Times New Roman"/>
                <a:cs typeface="Times New Roman"/>
              </a:rPr>
              <a:t>access</a:t>
            </a:r>
            <a:endParaRPr sz="1700">
              <a:latin typeface="Times New Roman"/>
              <a:cs typeface="Times New Roman"/>
            </a:endParaRPr>
          </a:p>
          <a:p>
            <a:pPr>
              <a:lnSpc>
                <a:spcPct val="100000"/>
              </a:lnSpc>
              <a:spcBef>
                <a:spcPts val="45"/>
              </a:spcBef>
            </a:pPr>
            <a:endParaRPr sz="2600">
              <a:latin typeface="Times New Roman"/>
              <a:cs typeface="Times New Roman"/>
            </a:endParaRPr>
          </a:p>
          <a:p>
            <a:pPr marL="227329" indent="-214629">
              <a:lnSpc>
                <a:spcPct val="100000"/>
              </a:lnSpc>
              <a:buSzPct val="94117"/>
              <a:buAutoNum type="arabicPeriod" startAt="3"/>
              <a:tabLst>
                <a:tab pos="227965" algn="l"/>
              </a:tabLst>
            </a:pPr>
            <a:r>
              <a:rPr sz="1700" spc="-5" dirty="0">
                <a:solidFill>
                  <a:srgbClr val="0000CC"/>
                </a:solidFill>
                <a:latin typeface="Times New Roman"/>
                <a:cs typeface="Times New Roman"/>
              </a:rPr>
              <a:t>Position </a:t>
            </a:r>
            <a:r>
              <a:rPr sz="1700" dirty="0">
                <a:solidFill>
                  <a:srgbClr val="0000CC"/>
                </a:solidFill>
                <a:latin typeface="Times New Roman"/>
                <a:cs typeface="Times New Roman"/>
              </a:rPr>
              <a:t>&amp; </a:t>
            </a:r>
            <a:r>
              <a:rPr sz="1700" spc="-5" dirty="0">
                <a:solidFill>
                  <a:srgbClr val="0000CC"/>
                </a:solidFill>
                <a:latin typeface="Times New Roman"/>
                <a:cs typeface="Times New Roman"/>
              </a:rPr>
              <a:t>depth </a:t>
            </a:r>
            <a:r>
              <a:rPr sz="1700" spc="-50" dirty="0">
                <a:solidFill>
                  <a:srgbClr val="0000CC"/>
                </a:solidFill>
                <a:latin typeface="Times New Roman"/>
                <a:cs typeface="Times New Roman"/>
              </a:rPr>
              <a:t>(WAR</a:t>
            </a:r>
            <a:r>
              <a:rPr sz="1700" spc="-20" dirty="0">
                <a:solidFill>
                  <a:srgbClr val="0000CC"/>
                </a:solidFill>
                <a:latin typeface="Times New Roman"/>
                <a:cs typeface="Times New Roman"/>
              </a:rPr>
              <a:t> </a:t>
            </a:r>
            <a:r>
              <a:rPr sz="1700" spc="-5" dirty="0">
                <a:solidFill>
                  <a:srgbClr val="0000CC"/>
                </a:solidFill>
                <a:latin typeface="Times New Roman"/>
                <a:cs typeface="Times New Roman"/>
              </a:rPr>
              <a:t>lines)</a:t>
            </a:r>
            <a:endParaRPr sz="1700">
              <a:latin typeface="Times New Roman"/>
              <a:cs typeface="Times New Roman"/>
            </a:endParaRPr>
          </a:p>
          <a:p>
            <a:pPr>
              <a:lnSpc>
                <a:spcPct val="100000"/>
              </a:lnSpc>
              <a:spcBef>
                <a:spcPts val="45"/>
              </a:spcBef>
              <a:buClr>
                <a:srgbClr val="0000CC"/>
              </a:buClr>
              <a:buFont typeface="Times New Roman"/>
              <a:buAutoNum type="arabicPeriod" startAt="3"/>
            </a:pPr>
            <a:endParaRPr sz="2600">
              <a:latin typeface="Times New Roman"/>
              <a:cs typeface="Times New Roman"/>
            </a:endParaRPr>
          </a:p>
          <a:p>
            <a:pPr marL="227329" indent="-214629">
              <a:lnSpc>
                <a:spcPct val="100000"/>
              </a:lnSpc>
              <a:buSzPct val="94117"/>
              <a:buAutoNum type="arabicPeriod" startAt="3"/>
              <a:tabLst>
                <a:tab pos="227965" algn="l"/>
              </a:tabLst>
            </a:pPr>
            <a:r>
              <a:rPr sz="1700" spc="-5" dirty="0">
                <a:solidFill>
                  <a:srgbClr val="0000CC"/>
                </a:solidFill>
                <a:latin typeface="Times New Roman"/>
                <a:cs typeface="Times New Roman"/>
              </a:rPr>
              <a:t>Existing</a:t>
            </a:r>
            <a:r>
              <a:rPr sz="1700" dirty="0">
                <a:solidFill>
                  <a:srgbClr val="0000CC"/>
                </a:solidFill>
                <a:latin typeface="Times New Roman"/>
                <a:cs typeface="Times New Roman"/>
              </a:rPr>
              <a:t> </a:t>
            </a:r>
            <a:r>
              <a:rPr sz="1700" spc="-5" dirty="0">
                <a:solidFill>
                  <a:srgbClr val="0000CC"/>
                </a:solidFill>
                <a:latin typeface="Times New Roman"/>
                <a:cs typeface="Times New Roman"/>
              </a:rPr>
              <a:t>pathology</a:t>
            </a:r>
            <a:endParaRPr sz="1700">
              <a:latin typeface="Times New Roman"/>
              <a:cs typeface="Times New Roman"/>
            </a:endParaRPr>
          </a:p>
          <a:p>
            <a:pPr marL="118745">
              <a:lnSpc>
                <a:spcPct val="100000"/>
              </a:lnSpc>
              <a:spcBef>
                <a:spcPts val="505"/>
              </a:spcBef>
            </a:pPr>
            <a:r>
              <a:rPr sz="1700" spc="-5" dirty="0">
                <a:solidFill>
                  <a:srgbClr val="0000CC"/>
                </a:solidFill>
                <a:latin typeface="Times New Roman"/>
                <a:cs typeface="Times New Roman"/>
              </a:rPr>
              <a:t>-Dental caries in </a:t>
            </a:r>
            <a:r>
              <a:rPr sz="1700" dirty="0">
                <a:solidFill>
                  <a:srgbClr val="0000CC"/>
                </a:solidFill>
                <a:latin typeface="Times New Roman"/>
                <a:cs typeface="Times New Roman"/>
              </a:rPr>
              <a:t>II and </a:t>
            </a:r>
            <a:r>
              <a:rPr sz="1700" spc="-5" dirty="0">
                <a:solidFill>
                  <a:srgbClr val="0000CC"/>
                </a:solidFill>
                <a:latin typeface="Times New Roman"/>
                <a:cs typeface="Times New Roman"/>
              </a:rPr>
              <a:t>III</a:t>
            </a:r>
            <a:r>
              <a:rPr sz="1700" spc="-55" dirty="0">
                <a:solidFill>
                  <a:srgbClr val="0000CC"/>
                </a:solidFill>
                <a:latin typeface="Times New Roman"/>
                <a:cs typeface="Times New Roman"/>
              </a:rPr>
              <a:t> </a:t>
            </a:r>
            <a:r>
              <a:rPr sz="1700" spc="-5" dirty="0">
                <a:solidFill>
                  <a:srgbClr val="0000CC"/>
                </a:solidFill>
                <a:latin typeface="Times New Roman"/>
                <a:cs typeface="Times New Roman"/>
              </a:rPr>
              <a:t>molars</a:t>
            </a:r>
            <a:endParaRPr sz="1700">
              <a:latin typeface="Times New Roman"/>
              <a:cs typeface="Times New Roman"/>
            </a:endParaRPr>
          </a:p>
          <a:p>
            <a:pPr marL="118745">
              <a:lnSpc>
                <a:spcPct val="100000"/>
              </a:lnSpc>
              <a:spcBef>
                <a:spcPts val="495"/>
              </a:spcBef>
            </a:pPr>
            <a:r>
              <a:rPr sz="1700" spc="-5" dirty="0">
                <a:solidFill>
                  <a:srgbClr val="0000CC"/>
                </a:solidFill>
                <a:latin typeface="Times New Roman"/>
                <a:cs typeface="Times New Roman"/>
              </a:rPr>
              <a:t>-Periodontal</a:t>
            </a:r>
            <a:r>
              <a:rPr sz="1700" spc="-20" dirty="0">
                <a:solidFill>
                  <a:srgbClr val="0000CC"/>
                </a:solidFill>
                <a:latin typeface="Times New Roman"/>
                <a:cs typeface="Times New Roman"/>
              </a:rPr>
              <a:t> </a:t>
            </a:r>
            <a:r>
              <a:rPr sz="1700" spc="-5" dirty="0">
                <a:solidFill>
                  <a:srgbClr val="0000CC"/>
                </a:solidFill>
                <a:latin typeface="Times New Roman"/>
                <a:cs typeface="Times New Roman"/>
              </a:rPr>
              <a:t>problems</a:t>
            </a:r>
            <a:endParaRPr sz="1700">
              <a:latin typeface="Times New Roman"/>
              <a:cs typeface="Times New Roman"/>
            </a:endParaRPr>
          </a:p>
          <a:p>
            <a:pPr marL="118745">
              <a:lnSpc>
                <a:spcPct val="100000"/>
              </a:lnSpc>
              <a:spcBef>
                <a:spcPts val="500"/>
              </a:spcBef>
            </a:pPr>
            <a:r>
              <a:rPr sz="1700" dirty="0">
                <a:solidFill>
                  <a:srgbClr val="0000CC"/>
                </a:solidFill>
                <a:latin typeface="Times New Roman"/>
                <a:cs typeface="Times New Roman"/>
              </a:rPr>
              <a:t>-Presence or absence of I</a:t>
            </a:r>
            <a:r>
              <a:rPr sz="1700" spc="-100" dirty="0">
                <a:solidFill>
                  <a:srgbClr val="0000CC"/>
                </a:solidFill>
                <a:latin typeface="Times New Roman"/>
                <a:cs typeface="Times New Roman"/>
              </a:rPr>
              <a:t> </a:t>
            </a:r>
            <a:r>
              <a:rPr sz="1700" spc="-5" dirty="0">
                <a:solidFill>
                  <a:srgbClr val="0000CC"/>
                </a:solidFill>
                <a:latin typeface="Times New Roman"/>
                <a:cs typeface="Times New Roman"/>
              </a:rPr>
              <a:t>molar</a:t>
            </a:r>
            <a:endParaRPr sz="1700">
              <a:latin typeface="Times New Roman"/>
              <a:cs typeface="Times New Roman"/>
            </a:endParaRPr>
          </a:p>
          <a:p>
            <a:pPr marL="118745">
              <a:lnSpc>
                <a:spcPct val="100000"/>
              </a:lnSpc>
              <a:spcBef>
                <a:spcPts val="495"/>
              </a:spcBef>
            </a:pPr>
            <a:r>
              <a:rPr sz="1700" dirty="0">
                <a:solidFill>
                  <a:srgbClr val="0000CC"/>
                </a:solidFill>
                <a:latin typeface="Times New Roman"/>
                <a:cs typeface="Times New Roman"/>
              </a:rPr>
              <a:t>-Fused </a:t>
            </a:r>
            <a:r>
              <a:rPr sz="1700" spc="-5" dirty="0">
                <a:solidFill>
                  <a:srgbClr val="0000CC"/>
                </a:solidFill>
                <a:latin typeface="Times New Roman"/>
                <a:cs typeface="Times New Roman"/>
              </a:rPr>
              <a:t>roots </a:t>
            </a:r>
            <a:r>
              <a:rPr sz="1700" dirty="0">
                <a:solidFill>
                  <a:srgbClr val="0000CC"/>
                </a:solidFill>
                <a:latin typeface="Times New Roman"/>
                <a:cs typeface="Times New Roman"/>
              </a:rPr>
              <a:t>of II and </a:t>
            </a:r>
            <a:r>
              <a:rPr sz="1700" spc="-5" dirty="0">
                <a:solidFill>
                  <a:srgbClr val="0000CC"/>
                </a:solidFill>
                <a:latin typeface="Times New Roman"/>
                <a:cs typeface="Times New Roman"/>
              </a:rPr>
              <a:t>III</a:t>
            </a:r>
            <a:r>
              <a:rPr sz="1700" spc="-60" dirty="0">
                <a:solidFill>
                  <a:srgbClr val="0000CC"/>
                </a:solidFill>
                <a:latin typeface="Times New Roman"/>
                <a:cs typeface="Times New Roman"/>
              </a:rPr>
              <a:t> </a:t>
            </a:r>
            <a:r>
              <a:rPr sz="1700" spc="-5" dirty="0">
                <a:solidFill>
                  <a:srgbClr val="0000CC"/>
                </a:solidFill>
                <a:latin typeface="Times New Roman"/>
                <a:cs typeface="Times New Roman"/>
              </a:rPr>
              <a:t>molars</a:t>
            </a:r>
            <a:endParaRPr sz="1700">
              <a:latin typeface="Times New Roman"/>
              <a:cs typeface="Times New Roman"/>
            </a:endParaRPr>
          </a:p>
          <a:p>
            <a:pPr marL="118745">
              <a:lnSpc>
                <a:spcPct val="100000"/>
              </a:lnSpc>
              <a:spcBef>
                <a:spcPts val="505"/>
              </a:spcBef>
            </a:pPr>
            <a:r>
              <a:rPr sz="1700" dirty="0">
                <a:solidFill>
                  <a:srgbClr val="0000CC"/>
                </a:solidFill>
                <a:latin typeface="Times New Roman"/>
                <a:cs typeface="Times New Roman"/>
              </a:rPr>
              <a:t>-Any </a:t>
            </a:r>
            <a:r>
              <a:rPr sz="1700" spc="-5" dirty="0">
                <a:solidFill>
                  <a:srgbClr val="0000CC"/>
                </a:solidFill>
                <a:latin typeface="Times New Roman"/>
                <a:cs typeface="Times New Roman"/>
              </a:rPr>
              <a:t>associated pathologies like cysts </a:t>
            </a:r>
            <a:r>
              <a:rPr sz="1700" dirty="0">
                <a:solidFill>
                  <a:srgbClr val="0000CC"/>
                </a:solidFill>
                <a:latin typeface="Times New Roman"/>
                <a:cs typeface="Times New Roman"/>
              </a:rPr>
              <a:t>,</a:t>
            </a:r>
            <a:r>
              <a:rPr sz="1700" spc="55" dirty="0">
                <a:solidFill>
                  <a:srgbClr val="0000CC"/>
                </a:solidFill>
                <a:latin typeface="Times New Roman"/>
                <a:cs typeface="Times New Roman"/>
              </a:rPr>
              <a:t> </a:t>
            </a:r>
            <a:r>
              <a:rPr sz="1700" spc="-5" dirty="0">
                <a:solidFill>
                  <a:srgbClr val="0000CC"/>
                </a:solidFill>
                <a:latin typeface="Times New Roman"/>
                <a:cs typeface="Times New Roman"/>
              </a:rPr>
              <a:t>odontomes.</a:t>
            </a:r>
            <a:endParaRPr sz="1700">
              <a:latin typeface="Times New Roman"/>
              <a:cs typeface="Times New Roman"/>
            </a:endParaRPr>
          </a:p>
        </p:txBody>
      </p:sp>
      <p:sp>
        <p:nvSpPr>
          <p:cNvPr id="3" name="object 3"/>
          <p:cNvSpPr/>
          <p:nvPr/>
        </p:nvSpPr>
        <p:spPr>
          <a:xfrm>
            <a:off x="1316608" y="486283"/>
            <a:ext cx="6683756" cy="2851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65275" y="248411"/>
            <a:ext cx="7174992" cy="62179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867400" y="1219200"/>
            <a:ext cx="2733675" cy="23145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01599"/>
            <a:ext cx="6789420" cy="3440429"/>
          </a:xfrm>
          <a:prstGeom prst="rect">
            <a:avLst/>
          </a:prstGeom>
        </p:spPr>
        <p:txBody>
          <a:bodyPr vert="horz" wrap="square" lIns="0" tIns="134620" rIns="0" bIns="0" rtlCol="0">
            <a:spAutoFit/>
          </a:bodyPr>
          <a:lstStyle/>
          <a:p>
            <a:pPr marL="266700" indent="-191770">
              <a:lnSpc>
                <a:spcPct val="100000"/>
              </a:lnSpc>
              <a:spcBef>
                <a:spcPts val="1060"/>
              </a:spcBef>
              <a:buSzPct val="95000"/>
              <a:buAutoNum type="arabicPeriod" startAt="5"/>
              <a:tabLst>
                <a:tab pos="267335" algn="l"/>
              </a:tabLst>
            </a:pPr>
            <a:r>
              <a:rPr sz="2000" dirty="0">
                <a:solidFill>
                  <a:srgbClr val="0000CC"/>
                </a:solidFill>
                <a:latin typeface="Times New Roman"/>
                <a:cs typeface="Times New Roman"/>
              </a:rPr>
              <a:t>Assessing the buccal / lingual</a:t>
            </a:r>
            <a:r>
              <a:rPr sz="2000" spc="-135" dirty="0">
                <a:solidFill>
                  <a:srgbClr val="0000CC"/>
                </a:solidFill>
                <a:latin typeface="Times New Roman"/>
                <a:cs typeface="Times New Roman"/>
              </a:rPr>
              <a:t> </a:t>
            </a:r>
            <a:r>
              <a:rPr sz="2000" dirty="0">
                <a:solidFill>
                  <a:srgbClr val="0000CC"/>
                </a:solidFill>
                <a:latin typeface="Times New Roman"/>
                <a:cs typeface="Times New Roman"/>
              </a:rPr>
              <a:t>obliquity</a:t>
            </a:r>
            <a:endParaRPr sz="2000">
              <a:latin typeface="Times New Roman"/>
              <a:cs typeface="Times New Roman"/>
            </a:endParaRPr>
          </a:p>
          <a:p>
            <a:pPr marL="265430" marR="5080">
              <a:lnSpc>
                <a:spcPct val="140000"/>
              </a:lnSpc>
              <a:tabLst>
                <a:tab pos="3917315" algn="l"/>
              </a:tabLst>
            </a:pPr>
            <a:r>
              <a:rPr sz="2000" dirty="0">
                <a:solidFill>
                  <a:srgbClr val="0000CC"/>
                </a:solidFill>
                <a:latin typeface="Times New Roman"/>
                <a:cs typeface="Times New Roman"/>
              </a:rPr>
              <a:t>Crown – sharp &amp;</a:t>
            </a:r>
            <a:r>
              <a:rPr sz="2000" spc="-35" dirty="0">
                <a:solidFill>
                  <a:srgbClr val="0000CC"/>
                </a:solidFill>
                <a:latin typeface="Times New Roman"/>
                <a:cs typeface="Times New Roman"/>
              </a:rPr>
              <a:t> </a:t>
            </a:r>
            <a:r>
              <a:rPr sz="2000" dirty="0">
                <a:solidFill>
                  <a:srgbClr val="0000CC"/>
                </a:solidFill>
                <a:latin typeface="Times New Roman"/>
                <a:cs typeface="Times New Roman"/>
              </a:rPr>
              <a:t>well defined	–Lingual obliquity</a:t>
            </a:r>
            <a:r>
              <a:rPr sz="2000" spc="-114" dirty="0">
                <a:solidFill>
                  <a:srgbClr val="0000CC"/>
                </a:solidFill>
                <a:latin typeface="Times New Roman"/>
                <a:cs typeface="Times New Roman"/>
              </a:rPr>
              <a:t> </a:t>
            </a:r>
            <a:r>
              <a:rPr sz="2000" spc="-5" dirty="0">
                <a:solidFill>
                  <a:srgbClr val="0000CC"/>
                </a:solidFill>
                <a:latin typeface="Times New Roman"/>
                <a:cs typeface="Times New Roman"/>
              </a:rPr>
              <a:t>-difficult  </a:t>
            </a:r>
            <a:r>
              <a:rPr sz="2000" dirty="0">
                <a:solidFill>
                  <a:srgbClr val="0000CC"/>
                </a:solidFill>
                <a:latin typeface="Times New Roman"/>
                <a:cs typeface="Times New Roman"/>
              </a:rPr>
              <a:t>Root apices - sharp &amp; well defined -Buccal</a:t>
            </a:r>
            <a:r>
              <a:rPr sz="2000" spc="-155" dirty="0">
                <a:solidFill>
                  <a:srgbClr val="0000CC"/>
                </a:solidFill>
                <a:latin typeface="Times New Roman"/>
                <a:cs typeface="Times New Roman"/>
              </a:rPr>
              <a:t> </a:t>
            </a:r>
            <a:r>
              <a:rPr sz="2000" dirty="0">
                <a:solidFill>
                  <a:srgbClr val="0000CC"/>
                </a:solidFill>
                <a:latin typeface="Times New Roman"/>
                <a:cs typeface="Times New Roman"/>
              </a:rPr>
              <a:t>obliquity</a:t>
            </a:r>
            <a:endParaRPr sz="2000">
              <a:latin typeface="Times New Roman"/>
              <a:cs typeface="Times New Roman"/>
            </a:endParaRPr>
          </a:p>
          <a:p>
            <a:pPr>
              <a:lnSpc>
                <a:spcPct val="100000"/>
              </a:lnSpc>
            </a:pPr>
            <a:endParaRPr sz="2200">
              <a:latin typeface="Times New Roman"/>
              <a:cs typeface="Times New Roman"/>
            </a:endParaRPr>
          </a:p>
          <a:p>
            <a:pPr marL="203835" indent="-191135">
              <a:lnSpc>
                <a:spcPct val="100000"/>
              </a:lnSpc>
              <a:spcBef>
                <a:spcPts val="1795"/>
              </a:spcBef>
              <a:buSzPct val="95000"/>
              <a:buAutoNum type="arabicPeriod" startAt="6"/>
              <a:tabLst>
                <a:tab pos="204470" algn="l"/>
              </a:tabLst>
            </a:pPr>
            <a:r>
              <a:rPr sz="2000" dirty="0">
                <a:solidFill>
                  <a:srgbClr val="0000CC"/>
                </a:solidFill>
                <a:latin typeface="Times New Roman"/>
                <a:cs typeface="Times New Roman"/>
              </a:rPr>
              <a:t>Shape of the</a:t>
            </a:r>
            <a:r>
              <a:rPr sz="2000" spc="-75" dirty="0">
                <a:solidFill>
                  <a:srgbClr val="0000CC"/>
                </a:solidFill>
                <a:latin typeface="Times New Roman"/>
                <a:cs typeface="Times New Roman"/>
              </a:rPr>
              <a:t> </a:t>
            </a:r>
            <a:r>
              <a:rPr sz="2000" dirty="0">
                <a:solidFill>
                  <a:srgbClr val="0000CC"/>
                </a:solidFill>
                <a:latin typeface="Times New Roman"/>
                <a:cs typeface="Times New Roman"/>
              </a:rPr>
              <a:t>crown</a:t>
            </a:r>
            <a:endParaRPr sz="2000">
              <a:latin typeface="Times New Roman"/>
              <a:cs typeface="Times New Roman"/>
            </a:endParaRPr>
          </a:p>
          <a:p>
            <a:pPr marL="327660">
              <a:lnSpc>
                <a:spcPct val="100000"/>
              </a:lnSpc>
              <a:spcBef>
                <a:spcPts val="960"/>
              </a:spcBef>
            </a:pPr>
            <a:r>
              <a:rPr sz="2000" spc="-10" dirty="0">
                <a:solidFill>
                  <a:srgbClr val="0000CC"/>
                </a:solidFill>
                <a:latin typeface="Times New Roman"/>
                <a:cs typeface="Times New Roman"/>
              </a:rPr>
              <a:t>Large </a:t>
            </a:r>
            <a:r>
              <a:rPr sz="2000" dirty="0">
                <a:solidFill>
                  <a:srgbClr val="0000CC"/>
                </a:solidFill>
                <a:latin typeface="Times New Roman"/>
                <a:cs typeface="Times New Roman"/>
              </a:rPr>
              <a:t>square crown –</a:t>
            </a:r>
            <a:r>
              <a:rPr sz="2000" spc="-45" dirty="0">
                <a:solidFill>
                  <a:srgbClr val="0000CC"/>
                </a:solidFill>
                <a:latin typeface="Times New Roman"/>
                <a:cs typeface="Times New Roman"/>
              </a:rPr>
              <a:t> </a:t>
            </a:r>
            <a:r>
              <a:rPr sz="2000" spc="-5" dirty="0">
                <a:solidFill>
                  <a:srgbClr val="0000CC"/>
                </a:solidFill>
                <a:latin typeface="Times New Roman"/>
                <a:cs typeface="Times New Roman"/>
              </a:rPr>
              <a:t>difficult</a:t>
            </a:r>
            <a:endParaRPr sz="2000">
              <a:latin typeface="Times New Roman"/>
              <a:cs typeface="Times New Roman"/>
            </a:endParaRPr>
          </a:p>
          <a:p>
            <a:pPr>
              <a:lnSpc>
                <a:spcPct val="100000"/>
              </a:lnSpc>
            </a:pPr>
            <a:endParaRPr sz="2200">
              <a:latin typeface="Times New Roman"/>
              <a:cs typeface="Times New Roman"/>
            </a:endParaRPr>
          </a:p>
          <a:p>
            <a:pPr marL="266700" indent="-191770">
              <a:lnSpc>
                <a:spcPct val="100000"/>
              </a:lnSpc>
              <a:spcBef>
                <a:spcPts val="1789"/>
              </a:spcBef>
              <a:buSzPct val="95000"/>
              <a:buAutoNum type="arabicPeriod" startAt="7"/>
              <a:tabLst>
                <a:tab pos="267335" algn="l"/>
              </a:tabLst>
            </a:pPr>
            <a:r>
              <a:rPr sz="2000" dirty="0">
                <a:solidFill>
                  <a:srgbClr val="0000CC"/>
                </a:solidFill>
                <a:latin typeface="Times New Roman"/>
                <a:cs typeface="Times New Roman"/>
              </a:rPr>
              <a:t>Root</a:t>
            </a:r>
            <a:r>
              <a:rPr sz="2000" spc="-45" dirty="0">
                <a:solidFill>
                  <a:srgbClr val="0000CC"/>
                </a:solidFill>
                <a:latin typeface="Times New Roman"/>
                <a:cs typeface="Times New Roman"/>
              </a:rPr>
              <a:t> </a:t>
            </a:r>
            <a:r>
              <a:rPr sz="2000" dirty="0">
                <a:solidFill>
                  <a:srgbClr val="0000CC"/>
                </a:solidFill>
                <a:latin typeface="Times New Roman"/>
                <a:cs typeface="Times New Roman"/>
              </a:rPr>
              <a:t>pattern</a:t>
            </a:r>
            <a:endParaRPr sz="2000">
              <a:latin typeface="Times New Roman"/>
              <a:cs typeface="Times New Roman"/>
            </a:endParaRPr>
          </a:p>
        </p:txBody>
      </p:sp>
      <p:sp>
        <p:nvSpPr>
          <p:cNvPr id="3" name="object 3"/>
          <p:cNvSpPr/>
          <p:nvPr/>
        </p:nvSpPr>
        <p:spPr>
          <a:xfrm>
            <a:off x="3200400" y="2971800"/>
            <a:ext cx="5334000" cy="35052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140" y="557225"/>
            <a:ext cx="3896995" cy="331470"/>
          </a:xfrm>
          <a:prstGeom prst="rect">
            <a:avLst/>
          </a:prstGeom>
        </p:spPr>
        <p:txBody>
          <a:bodyPr vert="horz" wrap="square" lIns="0" tIns="13335" rIns="0" bIns="0" rtlCol="0">
            <a:spAutoFit/>
          </a:bodyPr>
          <a:lstStyle/>
          <a:p>
            <a:pPr marL="12700">
              <a:lnSpc>
                <a:spcPct val="100000"/>
              </a:lnSpc>
              <a:spcBef>
                <a:spcPts val="105"/>
              </a:spcBef>
            </a:pPr>
            <a:r>
              <a:rPr spc="-5" dirty="0">
                <a:solidFill>
                  <a:srgbClr val="FFFF00"/>
                </a:solidFill>
              </a:rPr>
              <a:t>Primary </a:t>
            </a:r>
            <a:r>
              <a:rPr dirty="0">
                <a:solidFill>
                  <a:srgbClr val="FFFF00"/>
                </a:solidFill>
              </a:rPr>
              <a:t>retention </a:t>
            </a:r>
            <a:r>
              <a:rPr dirty="0"/>
              <a:t>is synonymous</a:t>
            </a:r>
            <a:r>
              <a:rPr spc="-165" dirty="0"/>
              <a:t> </a:t>
            </a:r>
            <a:r>
              <a:rPr dirty="0"/>
              <a:t>with</a:t>
            </a:r>
          </a:p>
        </p:txBody>
      </p:sp>
      <p:sp>
        <p:nvSpPr>
          <p:cNvPr id="3" name="object 3"/>
          <p:cNvSpPr txBox="1"/>
          <p:nvPr/>
        </p:nvSpPr>
        <p:spPr>
          <a:xfrm>
            <a:off x="612140" y="862939"/>
            <a:ext cx="7939405" cy="4445635"/>
          </a:xfrm>
          <a:prstGeom prst="rect">
            <a:avLst/>
          </a:prstGeom>
        </p:spPr>
        <p:txBody>
          <a:bodyPr vert="horz" wrap="square" lIns="0" tIns="88900" rIns="0" bIns="0" rtlCol="0">
            <a:spAutoFit/>
          </a:bodyPr>
          <a:lstStyle/>
          <a:p>
            <a:pPr marL="2042795">
              <a:lnSpc>
                <a:spcPct val="100000"/>
              </a:lnSpc>
              <a:spcBef>
                <a:spcPts val="700"/>
              </a:spcBef>
            </a:pPr>
            <a:r>
              <a:rPr sz="2000" dirty="0">
                <a:solidFill>
                  <a:srgbClr val="0000CC"/>
                </a:solidFill>
                <a:latin typeface="Times New Roman"/>
                <a:cs typeface="Times New Roman"/>
              </a:rPr>
              <a:t>-unerupted</a:t>
            </a:r>
            <a:r>
              <a:rPr sz="2000" spc="-50" dirty="0">
                <a:solidFill>
                  <a:srgbClr val="0000CC"/>
                </a:solidFill>
                <a:latin typeface="Times New Roman"/>
                <a:cs typeface="Times New Roman"/>
              </a:rPr>
              <a:t> </a:t>
            </a:r>
            <a:r>
              <a:rPr sz="2000" spc="-5" dirty="0">
                <a:solidFill>
                  <a:srgbClr val="0000CC"/>
                </a:solidFill>
                <a:latin typeface="Times New Roman"/>
                <a:cs typeface="Times New Roman"/>
              </a:rPr>
              <a:t>teeth</a:t>
            </a:r>
            <a:endParaRPr sz="2000">
              <a:latin typeface="Times New Roman"/>
              <a:cs typeface="Times New Roman"/>
            </a:endParaRPr>
          </a:p>
          <a:p>
            <a:pPr marL="2042795">
              <a:lnSpc>
                <a:spcPct val="100000"/>
              </a:lnSpc>
              <a:spcBef>
                <a:spcPts val="600"/>
              </a:spcBef>
            </a:pPr>
            <a:r>
              <a:rPr sz="2000" spc="-5" dirty="0">
                <a:solidFill>
                  <a:srgbClr val="0000CC"/>
                </a:solidFill>
                <a:latin typeface="Times New Roman"/>
                <a:cs typeface="Times New Roman"/>
              </a:rPr>
              <a:t>-embedded</a:t>
            </a:r>
            <a:r>
              <a:rPr sz="2000" spc="-20" dirty="0">
                <a:solidFill>
                  <a:srgbClr val="0000CC"/>
                </a:solidFill>
                <a:latin typeface="Times New Roman"/>
                <a:cs typeface="Times New Roman"/>
              </a:rPr>
              <a:t> </a:t>
            </a:r>
            <a:r>
              <a:rPr sz="2000" spc="-5" dirty="0">
                <a:solidFill>
                  <a:srgbClr val="0000CC"/>
                </a:solidFill>
                <a:latin typeface="Times New Roman"/>
                <a:cs typeface="Times New Roman"/>
              </a:rPr>
              <a:t>teeth</a:t>
            </a:r>
            <a:endParaRPr sz="2000">
              <a:latin typeface="Times New Roman"/>
              <a:cs typeface="Times New Roman"/>
            </a:endParaRPr>
          </a:p>
          <a:p>
            <a:pPr marL="286385" marR="83820" indent="-274320">
              <a:lnSpc>
                <a:spcPct val="100000"/>
              </a:lnSpc>
              <a:spcBef>
                <a:spcPts val="600"/>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Caused by a disturbance in the dental </a:t>
            </a:r>
            <a:r>
              <a:rPr sz="2000" spc="-5" dirty="0">
                <a:solidFill>
                  <a:srgbClr val="0000CC"/>
                </a:solidFill>
                <a:latin typeface="Times New Roman"/>
                <a:cs typeface="Times New Roman"/>
              </a:rPr>
              <a:t>follicle </a:t>
            </a:r>
            <a:r>
              <a:rPr sz="2000" dirty="0">
                <a:solidFill>
                  <a:srgbClr val="0000CC"/>
                </a:solidFill>
                <a:latin typeface="Times New Roman"/>
                <a:cs typeface="Times New Roman"/>
              </a:rPr>
              <a:t>that </a:t>
            </a:r>
            <a:r>
              <a:rPr sz="2000" spc="-5" dirty="0">
                <a:solidFill>
                  <a:srgbClr val="0000CC"/>
                </a:solidFill>
                <a:latin typeface="Times New Roman"/>
                <a:cs typeface="Times New Roman"/>
              </a:rPr>
              <a:t>fails </a:t>
            </a:r>
            <a:r>
              <a:rPr sz="2000" dirty="0">
                <a:solidFill>
                  <a:srgbClr val="0000CC"/>
                </a:solidFill>
                <a:latin typeface="Times New Roman"/>
                <a:cs typeface="Times New Roman"/>
              </a:rPr>
              <a:t>to </a:t>
            </a:r>
            <a:r>
              <a:rPr sz="2000" spc="-5" dirty="0">
                <a:solidFill>
                  <a:srgbClr val="0000CC"/>
                </a:solidFill>
                <a:latin typeface="Times New Roman"/>
                <a:cs typeface="Times New Roman"/>
              </a:rPr>
              <a:t>initiate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metabolic </a:t>
            </a:r>
            <a:r>
              <a:rPr sz="2000" dirty="0">
                <a:solidFill>
                  <a:srgbClr val="0000CC"/>
                </a:solidFill>
                <a:latin typeface="Times New Roman"/>
                <a:cs typeface="Times New Roman"/>
              </a:rPr>
              <a:t>events responsible for bone resorption in the eruption</a:t>
            </a:r>
            <a:r>
              <a:rPr sz="2000" spc="-170" dirty="0">
                <a:solidFill>
                  <a:srgbClr val="0000CC"/>
                </a:solidFill>
                <a:latin typeface="Times New Roman"/>
                <a:cs typeface="Times New Roman"/>
              </a:rPr>
              <a:t> </a:t>
            </a:r>
            <a:r>
              <a:rPr sz="2000" spc="-15" dirty="0">
                <a:solidFill>
                  <a:srgbClr val="0000CC"/>
                </a:solidFill>
                <a:latin typeface="Times New Roman"/>
                <a:cs typeface="Times New Roman"/>
              </a:rPr>
              <a:t>trajectory.</a:t>
            </a:r>
            <a:endParaRPr sz="2000">
              <a:latin typeface="Times New Roman"/>
              <a:cs typeface="Times New Roman"/>
            </a:endParaRPr>
          </a:p>
          <a:p>
            <a:pPr>
              <a:lnSpc>
                <a:spcPct val="100000"/>
              </a:lnSpc>
              <a:spcBef>
                <a:spcPts val="35"/>
              </a:spcBef>
            </a:pPr>
            <a:endParaRPr sz="3100">
              <a:latin typeface="Times New Roman"/>
              <a:cs typeface="Times New Roman"/>
            </a:endParaRPr>
          </a:p>
          <a:p>
            <a:pPr marL="12700">
              <a:lnSpc>
                <a:spcPct val="100000"/>
              </a:lnSpc>
            </a:pPr>
            <a:r>
              <a:rPr sz="2000" dirty="0">
                <a:solidFill>
                  <a:srgbClr val="FFFF00"/>
                </a:solidFill>
                <a:latin typeface="Times New Roman"/>
                <a:cs typeface="Times New Roman"/>
              </a:rPr>
              <a:t>Secondary retention </a:t>
            </a:r>
            <a:r>
              <a:rPr sz="2000" dirty="0">
                <a:solidFill>
                  <a:srgbClr val="0000CC"/>
                </a:solidFill>
                <a:latin typeface="Times New Roman"/>
                <a:cs typeface="Times New Roman"/>
              </a:rPr>
              <a:t>is synonymous</a:t>
            </a:r>
            <a:r>
              <a:rPr sz="2000" spc="-114" dirty="0">
                <a:solidFill>
                  <a:srgbClr val="0000CC"/>
                </a:solidFill>
                <a:latin typeface="Times New Roman"/>
                <a:cs typeface="Times New Roman"/>
              </a:rPr>
              <a:t> </a:t>
            </a:r>
            <a:r>
              <a:rPr sz="2000" dirty="0">
                <a:solidFill>
                  <a:srgbClr val="0000CC"/>
                </a:solidFill>
                <a:latin typeface="Times New Roman"/>
                <a:cs typeface="Times New Roman"/>
              </a:rPr>
              <a:t>with</a:t>
            </a:r>
            <a:endParaRPr sz="2000">
              <a:latin typeface="Times New Roman"/>
              <a:cs typeface="Times New Roman"/>
            </a:endParaRPr>
          </a:p>
          <a:p>
            <a:pPr marL="2042795">
              <a:lnSpc>
                <a:spcPct val="100000"/>
              </a:lnSpc>
              <a:spcBef>
                <a:spcPts val="600"/>
              </a:spcBef>
            </a:pPr>
            <a:r>
              <a:rPr sz="2000" spc="-5" dirty="0">
                <a:solidFill>
                  <a:srgbClr val="0000CC"/>
                </a:solidFill>
                <a:latin typeface="Times New Roman"/>
                <a:cs typeface="Times New Roman"/>
              </a:rPr>
              <a:t>-submerged</a:t>
            </a:r>
            <a:endParaRPr sz="2000">
              <a:latin typeface="Times New Roman"/>
              <a:cs typeface="Times New Roman"/>
            </a:endParaRPr>
          </a:p>
          <a:p>
            <a:pPr marL="2042795">
              <a:lnSpc>
                <a:spcPct val="100000"/>
              </a:lnSpc>
              <a:spcBef>
                <a:spcPts val="600"/>
              </a:spcBef>
            </a:pPr>
            <a:r>
              <a:rPr sz="2000" dirty="0">
                <a:solidFill>
                  <a:srgbClr val="0000CC"/>
                </a:solidFill>
                <a:latin typeface="Times New Roman"/>
                <a:cs typeface="Times New Roman"/>
              </a:rPr>
              <a:t>-Halbretention</a:t>
            </a:r>
            <a:endParaRPr sz="2000">
              <a:latin typeface="Times New Roman"/>
              <a:cs typeface="Times New Roman"/>
            </a:endParaRPr>
          </a:p>
          <a:p>
            <a:pPr marL="2042795">
              <a:lnSpc>
                <a:spcPct val="100000"/>
              </a:lnSpc>
              <a:spcBef>
                <a:spcPts val="605"/>
              </a:spcBef>
            </a:pPr>
            <a:r>
              <a:rPr sz="2000" spc="-5" dirty="0">
                <a:solidFill>
                  <a:srgbClr val="0000CC"/>
                </a:solidFill>
                <a:latin typeface="Times New Roman"/>
                <a:cs typeface="Times New Roman"/>
              </a:rPr>
              <a:t>-reimpaction</a:t>
            </a:r>
            <a:endParaRPr sz="2000">
              <a:latin typeface="Times New Roman"/>
              <a:cs typeface="Times New Roman"/>
            </a:endParaRPr>
          </a:p>
          <a:p>
            <a:pPr marL="2042795">
              <a:lnSpc>
                <a:spcPct val="100000"/>
              </a:lnSpc>
              <a:spcBef>
                <a:spcPts val="600"/>
              </a:spcBef>
            </a:pPr>
            <a:r>
              <a:rPr sz="2000" dirty="0">
                <a:solidFill>
                  <a:srgbClr val="0000CC"/>
                </a:solidFill>
                <a:latin typeface="Times New Roman"/>
                <a:cs typeface="Times New Roman"/>
              </a:rPr>
              <a:t>-reinclusion</a:t>
            </a:r>
            <a:endParaRPr sz="2000">
              <a:latin typeface="Times New Roman"/>
              <a:cs typeface="Times New Roman"/>
            </a:endParaRPr>
          </a:p>
          <a:p>
            <a:pPr marL="286385" marR="5080" indent="-274320">
              <a:lnSpc>
                <a:spcPct val="100000"/>
              </a:lnSpc>
              <a:spcBef>
                <a:spcPts val="600"/>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Suggested causative factors include ankylosis </a:t>
            </a:r>
            <a:r>
              <a:rPr sz="2000" spc="-15" dirty="0">
                <a:solidFill>
                  <a:srgbClr val="0000CC"/>
                </a:solidFill>
                <a:latin typeface="Times New Roman"/>
                <a:cs typeface="Times New Roman"/>
              </a:rPr>
              <a:t>,Trauma, </a:t>
            </a:r>
            <a:r>
              <a:rPr sz="2000" dirty="0">
                <a:solidFill>
                  <a:srgbClr val="0000CC"/>
                </a:solidFill>
                <a:latin typeface="Times New Roman"/>
                <a:cs typeface="Times New Roman"/>
              </a:rPr>
              <a:t>infection,</a:t>
            </a:r>
            <a:r>
              <a:rPr sz="2000" spc="-190" dirty="0">
                <a:solidFill>
                  <a:srgbClr val="0000CC"/>
                </a:solidFill>
                <a:latin typeface="Times New Roman"/>
                <a:cs typeface="Times New Roman"/>
              </a:rPr>
              <a:t> </a:t>
            </a:r>
            <a:r>
              <a:rPr sz="2000" dirty="0">
                <a:solidFill>
                  <a:srgbClr val="0000CC"/>
                </a:solidFill>
                <a:latin typeface="Times New Roman"/>
                <a:cs typeface="Times New Roman"/>
              </a:rPr>
              <a:t>disturbed  local </a:t>
            </a:r>
            <a:r>
              <a:rPr sz="2000" spc="-5" dirty="0">
                <a:solidFill>
                  <a:srgbClr val="0000CC"/>
                </a:solidFill>
                <a:latin typeface="Times New Roman"/>
                <a:cs typeface="Times New Roman"/>
              </a:rPr>
              <a:t>metabolism, and </a:t>
            </a:r>
            <a:r>
              <a:rPr sz="2000" dirty="0">
                <a:solidFill>
                  <a:srgbClr val="0000CC"/>
                </a:solidFill>
                <a:latin typeface="Times New Roman"/>
                <a:cs typeface="Times New Roman"/>
              </a:rPr>
              <a:t>genetic</a:t>
            </a:r>
            <a:r>
              <a:rPr sz="2000" spc="-60" dirty="0">
                <a:solidFill>
                  <a:srgbClr val="0000CC"/>
                </a:solidFill>
                <a:latin typeface="Times New Roman"/>
                <a:cs typeface="Times New Roman"/>
              </a:rPr>
              <a:t> </a:t>
            </a:r>
            <a:r>
              <a:rPr sz="2000" dirty="0">
                <a:solidFill>
                  <a:srgbClr val="0000CC"/>
                </a:solidFill>
                <a:latin typeface="Times New Roman"/>
                <a:cs typeface="Times New Roman"/>
              </a:rPr>
              <a:t>factors</a:t>
            </a:r>
            <a:endParaRPr sz="2000">
              <a:latin typeface="Times New Roman"/>
              <a:cs typeface="Times New Roman"/>
            </a:endParaRPr>
          </a:p>
        </p:txBody>
      </p:sp>
      <p:sp>
        <p:nvSpPr>
          <p:cNvPr id="4" name="object 4"/>
          <p:cNvSpPr txBox="1"/>
          <p:nvPr/>
        </p:nvSpPr>
        <p:spPr>
          <a:xfrm>
            <a:off x="612140" y="6125667"/>
            <a:ext cx="8021320" cy="391160"/>
          </a:xfrm>
          <a:prstGeom prst="rect">
            <a:avLst/>
          </a:prstGeom>
        </p:spPr>
        <p:txBody>
          <a:bodyPr vert="horz" wrap="square" lIns="0" tIns="12700" rIns="0" bIns="0" rtlCol="0">
            <a:spAutoFit/>
          </a:bodyPr>
          <a:lstStyle/>
          <a:p>
            <a:pPr marL="286385" marR="5080" indent="-274320">
              <a:lnSpc>
                <a:spcPct val="100000"/>
              </a:lnSpc>
              <a:spcBef>
                <a:spcPts val="100"/>
              </a:spcBef>
            </a:pPr>
            <a:r>
              <a:rPr sz="1200" spc="-5" dirty="0">
                <a:solidFill>
                  <a:srgbClr val="FFFF00"/>
                </a:solidFill>
                <a:latin typeface="Times New Roman"/>
                <a:cs typeface="Times New Roman"/>
              </a:rPr>
              <a:t>Raghoebar GM, Boering G, </a:t>
            </a:r>
            <a:r>
              <a:rPr sz="1200" spc="-15" dirty="0">
                <a:solidFill>
                  <a:srgbClr val="FFFF00"/>
                </a:solidFill>
                <a:latin typeface="Times New Roman"/>
                <a:cs typeface="Times New Roman"/>
              </a:rPr>
              <a:t>Vissink </a:t>
            </a:r>
            <a:r>
              <a:rPr sz="1200" spc="-5" dirty="0">
                <a:solidFill>
                  <a:srgbClr val="FFFF00"/>
                </a:solidFill>
                <a:latin typeface="Times New Roman"/>
                <a:cs typeface="Times New Roman"/>
              </a:rPr>
              <a:t>A, Stegenga B: Eruption disturbanees </a:t>
            </a:r>
            <a:r>
              <a:rPr sz="1200" dirty="0">
                <a:solidFill>
                  <a:srgbClr val="FFFF00"/>
                </a:solidFill>
                <a:latin typeface="Times New Roman"/>
                <a:cs typeface="Times New Roman"/>
              </a:rPr>
              <a:t>of </a:t>
            </a:r>
            <a:r>
              <a:rPr sz="1200" spc="-5" dirty="0">
                <a:solidFill>
                  <a:srgbClr val="FFFF00"/>
                </a:solidFill>
                <a:latin typeface="Times New Roman"/>
                <a:cs typeface="Times New Roman"/>
              </a:rPr>
              <a:t>permanent molars: </a:t>
            </a:r>
            <a:r>
              <a:rPr sz="1200" dirty="0">
                <a:solidFill>
                  <a:srgbClr val="FFFF00"/>
                </a:solidFill>
                <a:latin typeface="Times New Roman"/>
                <a:cs typeface="Times New Roman"/>
              </a:rPr>
              <a:t>a </a:t>
            </a:r>
            <a:r>
              <a:rPr sz="1200" spc="-15" dirty="0">
                <a:solidFill>
                  <a:srgbClr val="FFFF00"/>
                </a:solidFill>
                <a:latin typeface="Times New Roman"/>
                <a:cs typeface="Times New Roman"/>
              </a:rPr>
              <a:t>review. </a:t>
            </a:r>
            <a:r>
              <a:rPr sz="1200" spc="-5" dirty="0">
                <a:solidFill>
                  <a:srgbClr val="FFFF00"/>
                </a:solidFill>
                <a:latin typeface="Times New Roman"/>
                <a:cs typeface="Times New Roman"/>
              </a:rPr>
              <a:t>J Oral Pathol </a:t>
            </a:r>
            <a:r>
              <a:rPr sz="1200" dirty="0">
                <a:solidFill>
                  <a:srgbClr val="FFFF00"/>
                </a:solidFill>
                <a:latin typeface="Times New Roman"/>
                <a:cs typeface="Times New Roman"/>
              </a:rPr>
              <a:t>Med 1991;  20:</a:t>
            </a:r>
            <a:r>
              <a:rPr sz="1200" spc="-15" dirty="0">
                <a:solidFill>
                  <a:srgbClr val="FFFF00"/>
                </a:solidFill>
                <a:latin typeface="Times New Roman"/>
                <a:cs typeface="Times New Roman"/>
              </a:rPr>
              <a:t> </a:t>
            </a:r>
            <a:r>
              <a:rPr sz="1200" spc="-5" dirty="0">
                <a:solidFill>
                  <a:srgbClr val="FFFF00"/>
                </a:solidFill>
                <a:latin typeface="Times New Roman"/>
                <a:cs typeface="Times New Roman"/>
              </a:rPr>
              <a:t>159-66.</a:t>
            </a:r>
            <a:endParaRPr sz="1200">
              <a:latin typeface="Times New Roman"/>
              <a:cs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6712" y="319532"/>
            <a:ext cx="2215515" cy="330835"/>
          </a:xfrm>
          <a:prstGeom prst="rect">
            <a:avLst/>
          </a:prstGeom>
        </p:spPr>
        <p:txBody>
          <a:bodyPr vert="horz" wrap="square" lIns="0" tIns="12700" rIns="0" bIns="0" rtlCol="0">
            <a:spAutoFit/>
          </a:bodyPr>
          <a:lstStyle/>
          <a:p>
            <a:pPr marL="12700">
              <a:lnSpc>
                <a:spcPct val="100000"/>
              </a:lnSpc>
              <a:spcBef>
                <a:spcPts val="100"/>
              </a:spcBef>
            </a:pPr>
            <a:r>
              <a:rPr dirty="0"/>
              <a:t>8. Path of</a:t>
            </a:r>
            <a:r>
              <a:rPr spc="-85" dirty="0"/>
              <a:t> </a:t>
            </a:r>
            <a:r>
              <a:rPr dirty="0"/>
              <a:t>withdrawal</a:t>
            </a:r>
          </a:p>
        </p:txBody>
      </p:sp>
      <p:sp>
        <p:nvSpPr>
          <p:cNvPr id="3" name="object 3"/>
          <p:cNvSpPr txBox="1"/>
          <p:nvPr/>
        </p:nvSpPr>
        <p:spPr>
          <a:xfrm>
            <a:off x="4834254" y="319532"/>
            <a:ext cx="2848610" cy="33083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CC"/>
                </a:solidFill>
                <a:latin typeface="Times New Roman"/>
                <a:cs typeface="Times New Roman"/>
              </a:rPr>
              <a:t>9.</a:t>
            </a:r>
            <a:r>
              <a:rPr sz="2000" spc="-20" dirty="0">
                <a:solidFill>
                  <a:srgbClr val="0000CC"/>
                </a:solidFill>
                <a:latin typeface="Times New Roman"/>
                <a:cs typeface="Times New Roman"/>
              </a:rPr>
              <a:t> </a:t>
            </a:r>
            <a:r>
              <a:rPr sz="2000" spc="10" dirty="0">
                <a:solidFill>
                  <a:srgbClr val="0000CC"/>
                </a:solidFill>
                <a:latin typeface="Times New Roman"/>
                <a:cs typeface="Times New Roman"/>
              </a:rPr>
              <a:t>Size</a:t>
            </a:r>
            <a:r>
              <a:rPr sz="2000" spc="-105" dirty="0">
                <a:solidFill>
                  <a:srgbClr val="0000CC"/>
                </a:solidFill>
                <a:latin typeface="Times New Roman"/>
                <a:cs typeface="Times New Roman"/>
              </a:rPr>
              <a:t> </a:t>
            </a:r>
            <a:r>
              <a:rPr sz="2000" spc="15" dirty="0">
                <a:solidFill>
                  <a:srgbClr val="0000CC"/>
                </a:solidFill>
                <a:latin typeface="Times New Roman"/>
                <a:cs typeface="Times New Roman"/>
              </a:rPr>
              <a:t>of</a:t>
            </a:r>
            <a:r>
              <a:rPr sz="2000" spc="-5" dirty="0">
                <a:solidFill>
                  <a:srgbClr val="0000CC"/>
                </a:solidFill>
                <a:latin typeface="Times New Roman"/>
                <a:cs typeface="Times New Roman"/>
              </a:rPr>
              <a:t> </a:t>
            </a:r>
            <a:r>
              <a:rPr sz="2000" spc="125" dirty="0">
                <a:solidFill>
                  <a:srgbClr val="0000CC"/>
                </a:solidFill>
                <a:latin typeface="Times New Roman"/>
                <a:cs typeface="Times New Roman"/>
              </a:rPr>
              <a:t>the</a:t>
            </a:r>
            <a:r>
              <a:rPr sz="2000" spc="-65" dirty="0">
                <a:solidFill>
                  <a:srgbClr val="0000CC"/>
                </a:solidFill>
                <a:latin typeface="Times New Roman"/>
                <a:cs typeface="Times New Roman"/>
              </a:rPr>
              <a:t> </a:t>
            </a:r>
            <a:r>
              <a:rPr sz="2000" spc="40" dirty="0">
                <a:solidFill>
                  <a:srgbClr val="0000CC"/>
                </a:solidFill>
                <a:latin typeface="Times New Roman"/>
                <a:cs typeface="Times New Roman"/>
              </a:rPr>
              <a:t>follicular</a:t>
            </a:r>
            <a:r>
              <a:rPr sz="2000" spc="-140" dirty="0">
                <a:solidFill>
                  <a:srgbClr val="0000CC"/>
                </a:solidFill>
                <a:latin typeface="Times New Roman"/>
                <a:cs typeface="Times New Roman"/>
              </a:rPr>
              <a:t> </a:t>
            </a:r>
            <a:r>
              <a:rPr sz="2000" spc="45" dirty="0">
                <a:solidFill>
                  <a:srgbClr val="0000CC"/>
                </a:solidFill>
                <a:latin typeface="Times New Roman"/>
                <a:cs typeface="Times New Roman"/>
              </a:rPr>
              <a:t>sac</a:t>
            </a:r>
            <a:endParaRPr sz="2000">
              <a:latin typeface="Times New Roman"/>
              <a:cs typeface="Times New Roman"/>
            </a:endParaRPr>
          </a:p>
        </p:txBody>
      </p:sp>
      <p:sp>
        <p:nvSpPr>
          <p:cNvPr id="4" name="object 4"/>
          <p:cNvSpPr txBox="1"/>
          <p:nvPr/>
        </p:nvSpPr>
        <p:spPr>
          <a:xfrm>
            <a:off x="699008" y="5590743"/>
            <a:ext cx="3026410" cy="330835"/>
          </a:xfrm>
          <a:prstGeom prst="rect">
            <a:avLst/>
          </a:prstGeom>
        </p:spPr>
        <p:txBody>
          <a:bodyPr vert="horz" wrap="square" lIns="0" tIns="0" rIns="0" bIns="0" rtlCol="0">
            <a:spAutoFit/>
          </a:bodyPr>
          <a:lstStyle/>
          <a:p>
            <a:pPr marL="12700">
              <a:lnSpc>
                <a:spcPts val="2605"/>
              </a:lnSpc>
            </a:pPr>
            <a:r>
              <a:rPr sz="2600" spc="-130" dirty="0">
                <a:solidFill>
                  <a:srgbClr val="0000CC"/>
                </a:solidFill>
                <a:latin typeface="Times New Roman"/>
                <a:cs typeface="Times New Roman"/>
              </a:rPr>
              <a:t>10</a:t>
            </a:r>
            <a:r>
              <a:rPr sz="2000" spc="-130" dirty="0">
                <a:solidFill>
                  <a:srgbClr val="0000CC"/>
                </a:solidFill>
                <a:latin typeface="Times New Roman"/>
                <a:cs typeface="Times New Roman"/>
              </a:rPr>
              <a:t>. </a:t>
            </a:r>
            <a:r>
              <a:rPr sz="2000" spc="-20" dirty="0">
                <a:solidFill>
                  <a:srgbClr val="0000CC"/>
                </a:solidFill>
                <a:latin typeface="Times New Roman"/>
                <a:cs typeface="Times New Roman"/>
              </a:rPr>
              <a:t>Texture </a:t>
            </a:r>
            <a:r>
              <a:rPr sz="2000" dirty="0">
                <a:solidFill>
                  <a:srgbClr val="0000CC"/>
                </a:solidFill>
                <a:latin typeface="Times New Roman"/>
                <a:cs typeface="Times New Roman"/>
              </a:rPr>
              <a:t>of investing</a:t>
            </a:r>
            <a:r>
              <a:rPr sz="2000" spc="-30" dirty="0">
                <a:solidFill>
                  <a:srgbClr val="0000CC"/>
                </a:solidFill>
                <a:latin typeface="Times New Roman"/>
                <a:cs typeface="Times New Roman"/>
              </a:rPr>
              <a:t> </a:t>
            </a:r>
            <a:r>
              <a:rPr sz="2000" dirty="0">
                <a:solidFill>
                  <a:srgbClr val="0000CC"/>
                </a:solidFill>
                <a:latin typeface="Times New Roman"/>
                <a:cs typeface="Times New Roman"/>
              </a:rPr>
              <a:t>bone</a:t>
            </a:r>
            <a:endParaRPr sz="2000">
              <a:latin typeface="Times New Roman"/>
              <a:cs typeface="Times New Roman"/>
            </a:endParaRPr>
          </a:p>
        </p:txBody>
      </p:sp>
      <p:sp>
        <p:nvSpPr>
          <p:cNvPr id="5" name="object 5"/>
          <p:cNvSpPr/>
          <p:nvPr/>
        </p:nvSpPr>
        <p:spPr>
          <a:xfrm>
            <a:off x="282968" y="742950"/>
            <a:ext cx="4457687" cy="4457700"/>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2064511" y="1012697"/>
            <a:ext cx="1080770" cy="2268855"/>
          </a:xfrm>
          <a:prstGeom prst="rect">
            <a:avLst/>
          </a:prstGeom>
        </p:spPr>
        <p:txBody>
          <a:bodyPr vert="horz" wrap="square" lIns="0" tIns="41275" rIns="0" bIns="0" rtlCol="0">
            <a:spAutoFit/>
          </a:bodyPr>
          <a:lstStyle/>
          <a:p>
            <a:pPr marL="12700" marR="190500" indent="152400">
              <a:lnSpc>
                <a:spcPts val="1970"/>
              </a:lnSpc>
              <a:spcBef>
                <a:spcPts val="325"/>
              </a:spcBef>
            </a:pPr>
            <a:r>
              <a:rPr sz="1800" b="1" spc="-65" dirty="0">
                <a:solidFill>
                  <a:srgbClr val="0000CC"/>
                </a:solidFill>
                <a:latin typeface="Times New Roman"/>
                <a:cs typeface="Times New Roman"/>
              </a:rPr>
              <a:t>FLAP  </a:t>
            </a:r>
            <a:r>
              <a:rPr sz="1800" b="1" spc="114" dirty="0">
                <a:solidFill>
                  <a:srgbClr val="0000CC"/>
                </a:solidFill>
                <a:latin typeface="Times New Roman"/>
                <a:cs typeface="Times New Roman"/>
              </a:rPr>
              <a:t>D</a:t>
            </a:r>
            <a:r>
              <a:rPr sz="1800" b="1" spc="-40" dirty="0">
                <a:solidFill>
                  <a:srgbClr val="0000CC"/>
                </a:solidFill>
                <a:latin typeface="Times New Roman"/>
                <a:cs typeface="Times New Roman"/>
              </a:rPr>
              <a:t>ESIGN</a:t>
            </a:r>
            <a:endParaRPr sz="1800">
              <a:latin typeface="Times New Roman"/>
              <a:cs typeface="Times New Roman"/>
            </a:endParaRPr>
          </a:p>
          <a:p>
            <a:pPr>
              <a:lnSpc>
                <a:spcPct val="100000"/>
              </a:lnSpc>
              <a:spcBef>
                <a:spcPts val="30"/>
              </a:spcBef>
            </a:pPr>
            <a:endParaRPr sz="1850">
              <a:latin typeface="Times New Roman"/>
              <a:cs typeface="Times New Roman"/>
            </a:endParaRPr>
          </a:p>
          <a:p>
            <a:pPr marL="85725" marR="5080" indent="30480" algn="just">
              <a:lnSpc>
                <a:spcPct val="91600"/>
              </a:lnSpc>
            </a:pPr>
            <a:r>
              <a:rPr sz="1600" b="1" spc="-5" dirty="0">
                <a:solidFill>
                  <a:srgbClr val="0000CC"/>
                </a:solidFill>
                <a:latin typeface="Times New Roman"/>
                <a:cs typeface="Times New Roman"/>
              </a:rPr>
              <a:t>AMOUNT  OF BONE  </a:t>
            </a:r>
            <a:r>
              <a:rPr sz="1600" b="1" spc="-25" dirty="0">
                <a:solidFill>
                  <a:srgbClr val="0000CC"/>
                </a:solidFill>
                <a:latin typeface="Times New Roman"/>
                <a:cs typeface="Times New Roman"/>
              </a:rPr>
              <a:t>REM</a:t>
            </a:r>
            <a:r>
              <a:rPr sz="1600" b="1" spc="-90" dirty="0">
                <a:solidFill>
                  <a:srgbClr val="0000CC"/>
                </a:solidFill>
                <a:latin typeface="Times New Roman"/>
                <a:cs typeface="Times New Roman"/>
              </a:rPr>
              <a:t>O</a:t>
            </a:r>
            <a:r>
              <a:rPr sz="1600" b="1" spc="-250" dirty="0">
                <a:solidFill>
                  <a:srgbClr val="0000CC"/>
                </a:solidFill>
                <a:latin typeface="Times New Roman"/>
                <a:cs typeface="Times New Roman"/>
              </a:rPr>
              <a:t>V</a:t>
            </a:r>
            <a:r>
              <a:rPr sz="1600" b="1" spc="-125" dirty="0">
                <a:solidFill>
                  <a:srgbClr val="0000CC"/>
                </a:solidFill>
                <a:latin typeface="Times New Roman"/>
                <a:cs typeface="Times New Roman"/>
              </a:rPr>
              <a:t>AL</a:t>
            </a:r>
            <a:endParaRPr sz="1600">
              <a:latin typeface="Times New Roman"/>
              <a:cs typeface="Times New Roman"/>
            </a:endParaRPr>
          </a:p>
          <a:p>
            <a:pPr>
              <a:lnSpc>
                <a:spcPct val="100000"/>
              </a:lnSpc>
            </a:pPr>
            <a:endParaRPr sz="1850">
              <a:latin typeface="Times New Roman"/>
              <a:cs typeface="Times New Roman"/>
            </a:endParaRPr>
          </a:p>
          <a:p>
            <a:pPr marL="60960" marR="20320" indent="635" algn="ctr">
              <a:lnSpc>
                <a:spcPts val="1320"/>
              </a:lnSpc>
            </a:pPr>
            <a:r>
              <a:rPr sz="1200" b="1" spc="5" dirty="0">
                <a:solidFill>
                  <a:srgbClr val="0000CC"/>
                </a:solidFill>
                <a:latin typeface="Times New Roman"/>
                <a:cs typeface="Times New Roman"/>
              </a:rPr>
              <a:t>TOOTH  </a:t>
            </a:r>
            <a:r>
              <a:rPr sz="1200" b="1" spc="-65" dirty="0">
                <a:solidFill>
                  <a:srgbClr val="0000CC"/>
                </a:solidFill>
                <a:latin typeface="Times New Roman"/>
                <a:cs typeface="Times New Roman"/>
              </a:rPr>
              <a:t>ELEVATION</a:t>
            </a:r>
            <a:r>
              <a:rPr sz="1200" b="1" spc="-114" dirty="0">
                <a:solidFill>
                  <a:srgbClr val="0000CC"/>
                </a:solidFill>
                <a:latin typeface="Times New Roman"/>
                <a:cs typeface="Times New Roman"/>
              </a:rPr>
              <a:t> </a:t>
            </a:r>
            <a:r>
              <a:rPr sz="1200" b="1" spc="-130" dirty="0">
                <a:solidFill>
                  <a:srgbClr val="0000CC"/>
                </a:solidFill>
                <a:latin typeface="Times New Roman"/>
                <a:cs typeface="Times New Roman"/>
              </a:rPr>
              <a:t>&amp;  </a:t>
            </a:r>
            <a:r>
              <a:rPr sz="1200" b="1" spc="-20" dirty="0">
                <a:solidFill>
                  <a:srgbClr val="0000CC"/>
                </a:solidFill>
                <a:latin typeface="Times New Roman"/>
                <a:cs typeface="Times New Roman"/>
              </a:rPr>
              <a:t>SECTIONING</a:t>
            </a:r>
            <a:endParaRPr sz="1200">
              <a:latin typeface="Times New Roman"/>
              <a:cs typeface="Times New Roman"/>
            </a:endParaRPr>
          </a:p>
        </p:txBody>
      </p:sp>
      <p:sp>
        <p:nvSpPr>
          <p:cNvPr id="7" name="object 7"/>
          <p:cNvSpPr txBox="1"/>
          <p:nvPr/>
        </p:nvSpPr>
        <p:spPr>
          <a:xfrm>
            <a:off x="2081022" y="3805809"/>
            <a:ext cx="1036319" cy="937894"/>
          </a:xfrm>
          <a:prstGeom prst="rect">
            <a:avLst/>
          </a:prstGeom>
        </p:spPr>
        <p:txBody>
          <a:bodyPr vert="horz" wrap="square" lIns="0" tIns="33019" rIns="0" bIns="0" rtlCol="0">
            <a:spAutoFit/>
          </a:bodyPr>
          <a:lstStyle/>
          <a:p>
            <a:pPr marL="12065" marR="5080" indent="-13335" algn="ctr">
              <a:lnSpc>
                <a:spcPct val="91500"/>
              </a:lnSpc>
              <a:spcBef>
                <a:spcPts val="259"/>
              </a:spcBef>
            </a:pPr>
            <a:r>
              <a:rPr sz="1600" b="1" spc="-55" dirty="0">
                <a:solidFill>
                  <a:srgbClr val="C00000"/>
                </a:solidFill>
                <a:latin typeface="Times New Roman"/>
                <a:cs typeface="Times New Roman"/>
              </a:rPr>
              <a:t>NATURAL  </a:t>
            </a:r>
            <a:r>
              <a:rPr sz="1600" b="1" spc="-60" dirty="0">
                <a:solidFill>
                  <a:srgbClr val="C00000"/>
                </a:solidFill>
                <a:latin typeface="Times New Roman"/>
                <a:cs typeface="Times New Roman"/>
              </a:rPr>
              <a:t>PATH </a:t>
            </a:r>
            <a:r>
              <a:rPr sz="1600" b="1" spc="-5" dirty="0">
                <a:solidFill>
                  <a:srgbClr val="C00000"/>
                </a:solidFill>
                <a:latin typeface="Times New Roman"/>
                <a:cs typeface="Times New Roman"/>
              </a:rPr>
              <a:t>OF  </a:t>
            </a:r>
            <a:r>
              <a:rPr sz="1600" b="1" spc="-45" dirty="0">
                <a:solidFill>
                  <a:srgbClr val="C00000"/>
                </a:solidFill>
                <a:latin typeface="Times New Roman"/>
                <a:cs typeface="Times New Roman"/>
              </a:rPr>
              <a:t>W</a:t>
            </a:r>
            <a:r>
              <a:rPr sz="1600" b="1" spc="-40" dirty="0">
                <a:solidFill>
                  <a:srgbClr val="C00000"/>
                </a:solidFill>
                <a:latin typeface="Times New Roman"/>
                <a:cs typeface="Times New Roman"/>
              </a:rPr>
              <a:t>IT</a:t>
            </a:r>
            <a:r>
              <a:rPr sz="1600" b="1" spc="10" dirty="0">
                <a:solidFill>
                  <a:srgbClr val="C00000"/>
                </a:solidFill>
                <a:latin typeface="Times New Roman"/>
                <a:cs typeface="Times New Roman"/>
              </a:rPr>
              <a:t>HDRA  </a:t>
            </a:r>
            <a:r>
              <a:rPr sz="1600" b="1" spc="-140" dirty="0">
                <a:solidFill>
                  <a:srgbClr val="C00000"/>
                </a:solidFill>
                <a:latin typeface="Times New Roman"/>
                <a:cs typeface="Times New Roman"/>
              </a:rPr>
              <a:t>WAL</a:t>
            </a:r>
            <a:endParaRPr sz="1600">
              <a:latin typeface="Times New Roman"/>
              <a:cs typeface="Times New Roman"/>
            </a:endParaRPr>
          </a:p>
        </p:txBody>
      </p:sp>
      <p:sp>
        <p:nvSpPr>
          <p:cNvPr id="8" name="object 8"/>
          <p:cNvSpPr/>
          <p:nvPr/>
        </p:nvSpPr>
        <p:spPr>
          <a:xfrm>
            <a:off x="4876800" y="1066800"/>
            <a:ext cx="3810000" cy="36718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3994" y="388111"/>
            <a:ext cx="4029075" cy="391160"/>
          </a:xfrm>
          <a:prstGeom prst="rect">
            <a:avLst/>
          </a:prstGeom>
        </p:spPr>
        <p:txBody>
          <a:bodyPr vert="horz" wrap="square" lIns="0" tIns="12700" rIns="0" bIns="0" rtlCol="0">
            <a:spAutoFit/>
          </a:bodyPr>
          <a:lstStyle/>
          <a:p>
            <a:pPr marL="12700">
              <a:lnSpc>
                <a:spcPct val="100000"/>
              </a:lnSpc>
              <a:spcBef>
                <a:spcPts val="100"/>
              </a:spcBef>
            </a:pPr>
            <a:r>
              <a:rPr sz="2400" spc="-5" dirty="0"/>
              <a:t>11.Relationship </a:t>
            </a:r>
            <a:r>
              <a:rPr sz="2400" dirty="0"/>
              <a:t>of Root to</a:t>
            </a:r>
            <a:r>
              <a:rPr sz="2400" spc="-175" dirty="0"/>
              <a:t> </a:t>
            </a:r>
            <a:r>
              <a:rPr sz="2400" dirty="0"/>
              <a:t>Canal</a:t>
            </a:r>
            <a:endParaRPr sz="2400"/>
          </a:p>
        </p:txBody>
      </p:sp>
      <p:sp>
        <p:nvSpPr>
          <p:cNvPr id="3" name="object 3"/>
          <p:cNvSpPr txBox="1"/>
          <p:nvPr/>
        </p:nvSpPr>
        <p:spPr>
          <a:xfrm>
            <a:off x="764540" y="1365250"/>
            <a:ext cx="3580765" cy="155067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0000CC"/>
                </a:solidFill>
                <a:latin typeface="Times New Roman"/>
                <a:cs typeface="Times New Roman"/>
              </a:rPr>
              <a:t>Related </a:t>
            </a:r>
            <a:r>
              <a:rPr sz="2000" spc="5" dirty="0">
                <a:solidFill>
                  <a:srgbClr val="0000CC"/>
                </a:solidFill>
                <a:latin typeface="Times New Roman"/>
                <a:cs typeface="Times New Roman"/>
              </a:rPr>
              <a:t>but not </a:t>
            </a:r>
            <a:r>
              <a:rPr sz="2000" dirty="0">
                <a:solidFill>
                  <a:srgbClr val="0000CC"/>
                </a:solidFill>
                <a:latin typeface="Times New Roman"/>
                <a:cs typeface="Times New Roman"/>
              </a:rPr>
              <a:t>involving the</a:t>
            </a:r>
            <a:r>
              <a:rPr sz="2000" spc="-190" dirty="0">
                <a:solidFill>
                  <a:srgbClr val="0000CC"/>
                </a:solidFill>
                <a:latin typeface="Times New Roman"/>
                <a:cs typeface="Times New Roman"/>
              </a:rPr>
              <a:t> </a:t>
            </a:r>
            <a:r>
              <a:rPr sz="2000" dirty="0">
                <a:solidFill>
                  <a:srgbClr val="0000CC"/>
                </a:solidFill>
                <a:latin typeface="Times New Roman"/>
                <a:cs typeface="Times New Roman"/>
              </a:rPr>
              <a:t>canal</a:t>
            </a:r>
            <a:endParaRPr sz="2000">
              <a:latin typeface="Times New Roman"/>
              <a:cs typeface="Times New Roman"/>
            </a:endParaRPr>
          </a:p>
          <a:p>
            <a:pPr>
              <a:lnSpc>
                <a:spcPct val="100000"/>
              </a:lnSpc>
              <a:spcBef>
                <a:spcPts val="40"/>
              </a:spcBef>
            </a:pPr>
            <a:endParaRPr sz="2050">
              <a:latin typeface="Times New Roman"/>
              <a:cs typeface="Times New Roman"/>
            </a:endParaRPr>
          </a:p>
          <a:p>
            <a:pPr marL="1043940" indent="-116839">
              <a:lnSpc>
                <a:spcPct val="100000"/>
              </a:lnSpc>
              <a:buClr>
                <a:srgbClr val="FF6600"/>
              </a:buClr>
              <a:buSzPct val="95000"/>
              <a:buFont typeface="Wingdings"/>
              <a:buChar char=""/>
              <a:tabLst>
                <a:tab pos="1044575" algn="l"/>
              </a:tabLst>
            </a:pPr>
            <a:r>
              <a:rPr sz="2000" dirty="0">
                <a:solidFill>
                  <a:srgbClr val="0000CC"/>
                </a:solidFill>
                <a:latin typeface="Times New Roman"/>
                <a:cs typeface="Times New Roman"/>
              </a:rPr>
              <a:t>Separated</a:t>
            </a:r>
            <a:endParaRPr sz="2000">
              <a:latin typeface="Times New Roman"/>
              <a:cs typeface="Times New Roman"/>
            </a:endParaRPr>
          </a:p>
          <a:p>
            <a:pPr marL="1043940" indent="-116839">
              <a:lnSpc>
                <a:spcPct val="100000"/>
              </a:lnSpc>
              <a:spcBef>
                <a:spcPts val="5"/>
              </a:spcBef>
              <a:buClr>
                <a:srgbClr val="FF6600"/>
              </a:buClr>
              <a:buSzPct val="95000"/>
              <a:buFont typeface="Wingdings"/>
              <a:buChar char=""/>
              <a:tabLst>
                <a:tab pos="1044575" algn="l"/>
              </a:tabLst>
            </a:pPr>
            <a:r>
              <a:rPr sz="2000" dirty="0">
                <a:solidFill>
                  <a:srgbClr val="0000CC"/>
                </a:solidFill>
                <a:latin typeface="Times New Roman"/>
                <a:cs typeface="Times New Roman"/>
              </a:rPr>
              <a:t>Adjacent</a:t>
            </a:r>
            <a:endParaRPr sz="2000">
              <a:latin typeface="Times New Roman"/>
              <a:cs typeface="Times New Roman"/>
            </a:endParaRPr>
          </a:p>
          <a:p>
            <a:pPr marL="1043940" indent="-116839">
              <a:lnSpc>
                <a:spcPct val="100000"/>
              </a:lnSpc>
              <a:buClr>
                <a:srgbClr val="FF6600"/>
              </a:buClr>
              <a:buSzPct val="95000"/>
              <a:buFont typeface="Wingdings"/>
              <a:buChar char=""/>
              <a:tabLst>
                <a:tab pos="1044575" algn="l"/>
              </a:tabLst>
            </a:pPr>
            <a:r>
              <a:rPr sz="2000" dirty="0">
                <a:solidFill>
                  <a:srgbClr val="0000CC"/>
                </a:solidFill>
                <a:latin typeface="Times New Roman"/>
                <a:cs typeface="Times New Roman"/>
              </a:rPr>
              <a:t>Superimposed</a:t>
            </a:r>
            <a:endParaRPr sz="2000">
              <a:latin typeface="Times New Roman"/>
              <a:cs typeface="Times New Roman"/>
            </a:endParaRPr>
          </a:p>
        </p:txBody>
      </p:sp>
      <p:sp>
        <p:nvSpPr>
          <p:cNvPr id="4" name="object 4"/>
          <p:cNvSpPr/>
          <p:nvPr/>
        </p:nvSpPr>
        <p:spPr>
          <a:xfrm>
            <a:off x="2362200" y="3429000"/>
            <a:ext cx="4876800" cy="3200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740" y="633425"/>
            <a:ext cx="3148330" cy="331470"/>
          </a:xfrm>
          <a:prstGeom prst="rect">
            <a:avLst/>
          </a:prstGeom>
        </p:spPr>
        <p:txBody>
          <a:bodyPr vert="horz" wrap="square" lIns="0" tIns="13335" rIns="0" bIns="0" rtlCol="0">
            <a:spAutoFit/>
          </a:bodyPr>
          <a:lstStyle/>
          <a:p>
            <a:pPr marL="12700">
              <a:lnSpc>
                <a:spcPct val="100000"/>
              </a:lnSpc>
              <a:spcBef>
                <a:spcPts val="105"/>
              </a:spcBef>
            </a:pPr>
            <a:r>
              <a:rPr spc="-5" dirty="0"/>
              <a:t>Related </a:t>
            </a:r>
            <a:r>
              <a:rPr dirty="0"/>
              <a:t>to changes in the</a:t>
            </a:r>
            <a:r>
              <a:rPr spc="-100" dirty="0"/>
              <a:t> </a:t>
            </a:r>
            <a:r>
              <a:rPr dirty="0"/>
              <a:t>roots</a:t>
            </a:r>
          </a:p>
        </p:txBody>
      </p:sp>
      <p:sp>
        <p:nvSpPr>
          <p:cNvPr id="3" name="object 3"/>
          <p:cNvSpPr txBox="1"/>
          <p:nvPr/>
        </p:nvSpPr>
        <p:spPr>
          <a:xfrm>
            <a:off x="1831594" y="1243330"/>
            <a:ext cx="2092960" cy="1245870"/>
          </a:xfrm>
          <a:prstGeom prst="rect">
            <a:avLst/>
          </a:prstGeom>
        </p:spPr>
        <p:txBody>
          <a:bodyPr vert="horz" wrap="square" lIns="0" tIns="13335" rIns="0" bIns="0" rtlCol="0">
            <a:spAutoFit/>
          </a:bodyPr>
          <a:lstStyle/>
          <a:p>
            <a:pPr marL="129539" indent="-116839">
              <a:lnSpc>
                <a:spcPct val="100000"/>
              </a:lnSpc>
              <a:spcBef>
                <a:spcPts val="105"/>
              </a:spcBef>
              <a:buClr>
                <a:srgbClr val="FF6600"/>
              </a:buClr>
              <a:buSzPct val="95000"/>
              <a:buFont typeface="Wingdings"/>
              <a:buChar char=""/>
              <a:tabLst>
                <a:tab pos="130175" algn="l"/>
              </a:tabLst>
            </a:pPr>
            <a:r>
              <a:rPr sz="2000" dirty="0">
                <a:solidFill>
                  <a:srgbClr val="0000CC"/>
                </a:solidFill>
                <a:latin typeface="Times New Roman"/>
                <a:cs typeface="Times New Roman"/>
              </a:rPr>
              <a:t>Darkening of</a:t>
            </a:r>
            <a:r>
              <a:rPr sz="2000" spc="-95"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a:p>
            <a:pPr marL="129539" indent="-116839">
              <a:lnSpc>
                <a:spcPct val="100000"/>
              </a:lnSpc>
              <a:buClr>
                <a:srgbClr val="FF6600"/>
              </a:buClr>
              <a:buSzPct val="95000"/>
              <a:buFont typeface="Wingdings"/>
              <a:buChar char=""/>
              <a:tabLst>
                <a:tab pos="130175" algn="l"/>
              </a:tabLst>
            </a:pPr>
            <a:r>
              <a:rPr sz="2000" dirty="0">
                <a:solidFill>
                  <a:srgbClr val="0000CC"/>
                </a:solidFill>
                <a:latin typeface="Times New Roman"/>
                <a:cs typeface="Times New Roman"/>
              </a:rPr>
              <a:t>Dark and bifid</a:t>
            </a:r>
            <a:r>
              <a:rPr sz="2000" spc="-140"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a:p>
            <a:pPr marL="129539" indent="-116839">
              <a:lnSpc>
                <a:spcPct val="100000"/>
              </a:lnSpc>
              <a:buClr>
                <a:srgbClr val="FF6600"/>
              </a:buClr>
              <a:buSzPct val="95000"/>
              <a:buFont typeface="Wingdings"/>
              <a:buChar char=""/>
              <a:tabLst>
                <a:tab pos="130175" algn="l"/>
              </a:tabLst>
            </a:pPr>
            <a:r>
              <a:rPr sz="2000" dirty="0">
                <a:solidFill>
                  <a:srgbClr val="0000CC"/>
                </a:solidFill>
                <a:latin typeface="Times New Roman"/>
                <a:cs typeface="Times New Roman"/>
              </a:rPr>
              <a:t>Narrowing of</a:t>
            </a:r>
            <a:r>
              <a:rPr sz="2000" spc="-120"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a:p>
            <a:pPr marL="129539" indent="-116839">
              <a:lnSpc>
                <a:spcPct val="100000"/>
              </a:lnSpc>
              <a:buClr>
                <a:srgbClr val="FF6600"/>
              </a:buClr>
              <a:buSzPct val="95000"/>
              <a:buFont typeface="Wingdings"/>
              <a:buChar char=""/>
              <a:tabLst>
                <a:tab pos="130175" algn="l"/>
              </a:tabLst>
            </a:pPr>
            <a:r>
              <a:rPr sz="2000" dirty="0">
                <a:solidFill>
                  <a:srgbClr val="0000CC"/>
                </a:solidFill>
                <a:latin typeface="Times New Roman"/>
                <a:cs typeface="Times New Roman"/>
              </a:rPr>
              <a:t>Deflected</a:t>
            </a:r>
            <a:r>
              <a:rPr sz="2000" spc="-40" dirty="0">
                <a:solidFill>
                  <a:srgbClr val="0000CC"/>
                </a:solidFill>
                <a:latin typeface="Times New Roman"/>
                <a:cs typeface="Times New Roman"/>
              </a:rPr>
              <a:t> </a:t>
            </a:r>
            <a:r>
              <a:rPr sz="2000" dirty="0">
                <a:solidFill>
                  <a:srgbClr val="0000CC"/>
                </a:solidFill>
                <a:latin typeface="Times New Roman"/>
                <a:cs typeface="Times New Roman"/>
              </a:rPr>
              <a:t>root</a:t>
            </a:r>
            <a:endParaRPr sz="2000">
              <a:latin typeface="Times New Roman"/>
              <a:cs typeface="Times New Roman"/>
            </a:endParaRPr>
          </a:p>
        </p:txBody>
      </p:sp>
      <p:sp>
        <p:nvSpPr>
          <p:cNvPr id="4" name="object 4"/>
          <p:cNvSpPr/>
          <p:nvPr/>
        </p:nvSpPr>
        <p:spPr>
          <a:xfrm>
            <a:off x="383882" y="3584447"/>
            <a:ext cx="1825879" cy="22829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61950" y="3562350"/>
            <a:ext cx="1866900" cy="2324100"/>
          </a:xfrm>
          <a:custGeom>
            <a:avLst/>
            <a:gdLst/>
            <a:ahLst/>
            <a:cxnLst/>
            <a:rect l="l" t="t" r="r" b="b"/>
            <a:pathLst>
              <a:path w="1866900" h="2324100">
                <a:moveTo>
                  <a:pt x="0" y="2324100"/>
                </a:moveTo>
                <a:lnTo>
                  <a:pt x="1866900" y="2324100"/>
                </a:lnTo>
                <a:lnTo>
                  <a:pt x="1866900" y="0"/>
                </a:lnTo>
                <a:lnTo>
                  <a:pt x="0" y="0"/>
                </a:lnTo>
                <a:lnTo>
                  <a:pt x="0" y="2324100"/>
                </a:lnTo>
                <a:close/>
              </a:path>
            </a:pathLst>
          </a:custGeom>
          <a:ln w="38100">
            <a:solidFill>
              <a:srgbClr val="000000"/>
            </a:solidFill>
          </a:ln>
        </p:spPr>
        <p:txBody>
          <a:bodyPr wrap="square" lIns="0" tIns="0" rIns="0" bIns="0" rtlCol="0"/>
          <a:lstStyle/>
          <a:p>
            <a:endParaRPr/>
          </a:p>
        </p:txBody>
      </p:sp>
      <p:sp>
        <p:nvSpPr>
          <p:cNvPr id="6" name="object 6"/>
          <p:cNvSpPr/>
          <p:nvPr/>
        </p:nvSpPr>
        <p:spPr>
          <a:xfrm>
            <a:off x="7015098" y="3585845"/>
            <a:ext cx="1747774" cy="220535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991350" y="3562350"/>
            <a:ext cx="1790700" cy="2247900"/>
          </a:xfrm>
          <a:custGeom>
            <a:avLst/>
            <a:gdLst/>
            <a:ahLst/>
            <a:cxnLst/>
            <a:rect l="l" t="t" r="r" b="b"/>
            <a:pathLst>
              <a:path w="1790700" h="2247900">
                <a:moveTo>
                  <a:pt x="0" y="2247900"/>
                </a:moveTo>
                <a:lnTo>
                  <a:pt x="1790700" y="2247900"/>
                </a:lnTo>
                <a:lnTo>
                  <a:pt x="1790700" y="0"/>
                </a:lnTo>
                <a:lnTo>
                  <a:pt x="0" y="0"/>
                </a:lnTo>
                <a:lnTo>
                  <a:pt x="0" y="2247900"/>
                </a:lnTo>
                <a:close/>
              </a:path>
            </a:pathLst>
          </a:custGeom>
          <a:ln w="38100">
            <a:solidFill>
              <a:srgbClr val="000000"/>
            </a:solidFill>
          </a:ln>
        </p:spPr>
        <p:txBody>
          <a:bodyPr wrap="square" lIns="0" tIns="0" rIns="0" bIns="0" rtlCol="0"/>
          <a:lstStyle/>
          <a:p>
            <a:endParaRPr/>
          </a:p>
        </p:txBody>
      </p:sp>
      <p:sp>
        <p:nvSpPr>
          <p:cNvPr id="8" name="object 8"/>
          <p:cNvSpPr/>
          <p:nvPr/>
        </p:nvSpPr>
        <p:spPr>
          <a:xfrm>
            <a:off x="4955921" y="3584447"/>
            <a:ext cx="1673478" cy="2257552"/>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933950" y="3562350"/>
            <a:ext cx="1714500" cy="2298700"/>
          </a:xfrm>
          <a:custGeom>
            <a:avLst/>
            <a:gdLst/>
            <a:ahLst/>
            <a:cxnLst/>
            <a:rect l="l" t="t" r="r" b="b"/>
            <a:pathLst>
              <a:path w="1714500" h="2298700">
                <a:moveTo>
                  <a:pt x="0" y="2298700"/>
                </a:moveTo>
                <a:lnTo>
                  <a:pt x="1714500" y="2298700"/>
                </a:lnTo>
                <a:lnTo>
                  <a:pt x="1714500" y="0"/>
                </a:lnTo>
                <a:lnTo>
                  <a:pt x="0" y="0"/>
                </a:lnTo>
                <a:lnTo>
                  <a:pt x="0" y="2298700"/>
                </a:lnTo>
                <a:close/>
              </a:path>
            </a:pathLst>
          </a:custGeom>
          <a:ln w="38100">
            <a:solidFill>
              <a:srgbClr val="000000"/>
            </a:solidFill>
          </a:ln>
        </p:spPr>
        <p:txBody>
          <a:bodyPr wrap="square" lIns="0" tIns="0" rIns="0" bIns="0" rtlCol="0"/>
          <a:lstStyle/>
          <a:p>
            <a:endParaRPr/>
          </a:p>
        </p:txBody>
      </p:sp>
      <p:sp>
        <p:nvSpPr>
          <p:cNvPr id="10" name="object 10"/>
          <p:cNvSpPr/>
          <p:nvPr/>
        </p:nvSpPr>
        <p:spPr>
          <a:xfrm>
            <a:off x="2670048" y="3584447"/>
            <a:ext cx="1825752" cy="2282952"/>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2647950" y="3562350"/>
            <a:ext cx="1866900" cy="2324100"/>
          </a:xfrm>
          <a:custGeom>
            <a:avLst/>
            <a:gdLst/>
            <a:ahLst/>
            <a:cxnLst/>
            <a:rect l="l" t="t" r="r" b="b"/>
            <a:pathLst>
              <a:path w="1866900" h="2324100">
                <a:moveTo>
                  <a:pt x="0" y="2324100"/>
                </a:moveTo>
                <a:lnTo>
                  <a:pt x="1866900" y="2324100"/>
                </a:lnTo>
                <a:lnTo>
                  <a:pt x="1866900" y="0"/>
                </a:lnTo>
                <a:lnTo>
                  <a:pt x="0" y="0"/>
                </a:lnTo>
                <a:lnTo>
                  <a:pt x="0" y="2324100"/>
                </a:lnTo>
                <a:close/>
              </a:path>
            </a:pathLst>
          </a:custGeom>
          <a:ln w="38100">
            <a:solidFill>
              <a:srgbClr val="000000"/>
            </a:solidFill>
          </a:ln>
        </p:spPr>
        <p:txBody>
          <a:bodyPr wrap="square" lIns="0" tIns="0" rIns="0" bIns="0" rtlCol="0"/>
          <a:lstStyle/>
          <a:p>
            <a:endParaRPr/>
          </a:p>
        </p:txBody>
      </p:sp>
      <p:sp>
        <p:nvSpPr>
          <p:cNvPr id="12" name="object 12"/>
          <p:cNvSpPr txBox="1"/>
          <p:nvPr/>
        </p:nvSpPr>
        <p:spPr>
          <a:xfrm>
            <a:off x="383540" y="6049467"/>
            <a:ext cx="161163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0000CC"/>
                </a:solidFill>
                <a:latin typeface="Times New Roman"/>
                <a:cs typeface="Times New Roman"/>
              </a:rPr>
              <a:t>DARKENING </a:t>
            </a:r>
            <a:r>
              <a:rPr sz="1200" spc="-5" dirty="0">
                <a:solidFill>
                  <a:srgbClr val="0000CC"/>
                </a:solidFill>
                <a:latin typeface="Times New Roman"/>
                <a:cs typeface="Times New Roman"/>
              </a:rPr>
              <a:t>OF</a:t>
            </a:r>
            <a:r>
              <a:rPr sz="1200" spc="-25" dirty="0">
                <a:solidFill>
                  <a:srgbClr val="0000CC"/>
                </a:solidFill>
                <a:latin typeface="Times New Roman"/>
                <a:cs typeface="Times New Roman"/>
              </a:rPr>
              <a:t> </a:t>
            </a:r>
            <a:r>
              <a:rPr sz="1200" spc="-5" dirty="0">
                <a:solidFill>
                  <a:srgbClr val="0000CC"/>
                </a:solidFill>
                <a:latin typeface="Times New Roman"/>
                <a:cs typeface="Times New Roman"/>
              </a:rPr>
              <a:t>ROOT</a:t>
            </a:r>
            <a:endParaRPr sz="1200">
              <a:latin typeface="Times New Roman"/>
              <a:cs typeface="Times New Roman"/>
            </a:endParaRPr>
          </a:p>
        </p:txBody>
      </p:sp>
      <p:sp>
        <p:nvSpPr>
          <p:cNvPr id="13" name="object 13"/>
          <p:cNvSpPr txBox="1"/>
          <p:nvPr/>
        </p:nvSpPr>
        <p:spPr>
          <a:xfrm>
            <a:off x="2880881" y="6049467"/>
            <a:ext cx="147447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0000CC"/>
                </a:solidFill>
                <a:latin typeface="Times New Roman"/>
                <a:cs typeface="Times New Roman"/>
              </a:rPr>
              <a:t>DARK </a:t>
            </a:r>
            <a:r>
              <a:rPr sz="1200" dirty="0">
                <a:solidFill>
                  <a:srgbClr val="0000CC"/>
                </a:solidFill>
                <a:latin typeface="Times New Roman"/>
                <a:cs typeface="Times New Roman"/>
              </a:rPr>
              <a:t>&amp; </a:t>
            </a:r>
            <a:r>
              <a:rPr sz="1200" spc="-15" dirty="0">
                <a:solidFill>
                  <a:srgbClr val="0000CC"/>
                </a:solidFill>
                <a:latin typeface="Times New Roman"/>
                <a:cs typeface="Times New Roman"/>
              </a:rPr>
              <a:t>BIFID</a:t>
            </a:r>
            <a:r>
              <a:rPr sz="1200" spc="-90" dirty="0">
                <a:solidFill>
                  <a:srgbClr val="0000CC"/>
                </a:solidFill>
                <a:latin typeface="Times New Roman"/>
                <a:cs typeface="Times New Roman"/>
              </a:rPr>
              <a:t> </a:t>
            </a:r>
            <a:r>
              <a:rPr sz="1200" spc="-5" dirty="0">
                <a:solidFill>
                  <a:srgbClr val="0000CC"/>
                </a:solidFill>
                <a:latin typeface="Times New Roman"/>
                <a:cs typeface="Times New Roman"/>
              </a:rPr>
              <a:t>APEX</a:t>
            </a:r>
            <a:endParaRPr sz="1200">
              <a:latin typeface="Times New Roman"/>
              <a:cs typeface="Times New Roman"/>
            </a:endParaRPr>
          </a:p>
        </p:txBody>
      </p:sp>
      <p:sp>
        <p:nvSpPr>
          <p:cNvPr id="14" name="object 14"/>
          <p:cNvSpPr txBox="1"/>
          <p:nvPr/>
        </p:nvSpPr>
        <p:spPr>
          <a:xfrm>
            <a:off x="5015662" y="6049467"/>
            <a:ext cx="176593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0000CC"/>
                </a:solidFill>
                <a:latin typeface="Times New Roman"/>
                <a:cs typeface="Times New Roman"/>
              </a:rPr>
              <a:t>NARROWING OF</a:t>
            </a:r>
            <a:r>
              <a:rPr sz="1200" spc="-55" dirty="0">
                <a:solidFill>
                  <a:srgbClr val="0000CC"/>
                </a:solidFill>
                <a:latin typeface="Times New Roman"/>
                <a:cs typeface="Times New Roman"/>
              </a:rPr>
              <a:t> </a:t>
            </a:r>
            <a:r>
              <a:rPr sz="1200" spc="-5" dirty="0">
                <a:solidFill>
                  <a:srgbClr val="0000CC"/>
                </a:solidFill>
                <a:latin typeface="Times New Roman"/>
                <a:cs typeface="Times New Roman"/>
              </a:rPr>
              <a:t>CANAL</a:t>
            </a:r>
            <a:endParaRPr sz="1200">
              <a:latin typeface="Times New Roman"/>
              <a:cs typeface="Times New Roman"/>
            </a:endParaRPr>
          </a:p>
        </p:txBody>
      </p:sp>
      <p:sp>
        <p:nvSpPr>
          <p:cNvPr id="15" name="object 15"/>
          <p:cNvSpPr txBox="1"/>
          <p:nvPr/>
        </p:nvSpPr>
        <p:spPr>
          <a:xfrm>
            <a:off x="7130008" y="6049467"/>
            <a:ext cx="164846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0000CC"/>
                </a:solidFill>
                <a:latin typeface="Times New Roman"/>
                <a:cs typeface="Times New Roman"/>
              </a:rPr>
              <a:t>DEFLECTION </a:t>
            </a:r>
            <a:r>
              <a:rPr sz="1200" spc="-5" dirty="0">
                <a:solidFill>
                  <a:srgbClr val="0000CC"/>
                </a:solidFill>
                <a:latin typeface="Times New Roman"/>
                <a:cs typeface="Times New Roman"/>
              </a:rPr>
              <a:t>OF</a:t>
            </a:r>
            <a:r>
              <a:rPr sz="1200" dirty="0">
                <a:solidFill>
                  <a:srgbClr val="0000CC"/>
                </a:solidFill>
                <a:latin typeface="Times New Roman"/>
                <a:cs typeface="Times New Roman"/>
              </a:rPr>
              <a:t> </a:t>
            </a:r>
            <a:r>
              <a:rPr sz="1200" spc="-5" dirty="0">
                <a:solidFill>
                  <a:srgbClr val="0000CC"/>
                </a:solidFill>
                <a:latin typeface="Times New Roman"/>
                <a:cs typeface="Times New Roman"/>
              </a:rPr>
              <a:t>ROOT</a:t>
            </a:r>
            <a:endParaRPr sz="1200">
              <a:latin typeface="Times New Roman"/>
              <a:cs typeface="Times New Roman"/>
            </a:endParaRPr>
          </a:p>
        </p:txBody>
      </p:sp>
      <p:sp>
        <p:nvSpPr>
          <p:cNvPr id="16" name="object 16"/>
          <p:cNvSpPr/>
          <p:nvPr/>
        </p:nvSpPr>
        <p:spPr>
          <a:xfrm>
            <a:off x="4419600" y="533400"/>
            <a:ext cx="4267200" cy="2286000"/>
          </a:xfrm>
          <a:custGeom>
            <a:avLst/>
            <a:gdLst/>
            <a:ahLst/>
            <a:cxnLst/>
            <a:rect l="l" t="t" r="r" b="b"/>
            <a:pathLst>
              <a:path w="4267200" h="2286000">
                <a:moveTo>
                  <a:pt x="3886200" y="0"/>
                </a:moveTo>
                <a:lnTo>
                  <a:pt x="381000" y="0"/>
                </a:lnTo>
                <a:lnTo>
                  <a:pt x="333204" y="2968"/>
                </a:lnTo>
                <a:lnTo>
                  <a:pt x="287181" y="11634"/>
                </a:lnTo>
                <a:lnTo>
                  <a:pt x="243288" y="25643"/>
                </a:lnTo>
                <a:lnTo>
                  <a:pt x="201881" y="44636"/>
                </a:lnTo>
                <a:lnTo>
                  <a:pt x="163318" y="68257"/>
                </a:lnTo>
                <a:lnTo>
                  <a:pt x="127955" y="96149"/>
                </a:lnTo>
                <a:lnTo>
                  <a:pt x="96149" y="127955"/>
                </a:lnTo>
                <a:lnTo>
                  <a:pt x="68257" y="163318"/>
                </a:lnTo>
                <a:lnTo>
                  <a:pt x="44636" y="201881"/>
                </a:lnTo>
                <a:lnTo>
                  <a:pt x="25643" y="243288"/>
                </a:lnTo>
                <a:lnTo>
                  <a:pt x="11634" y="287181"/>
                </a:lnTo>
                <a:lnTo>
                  <a:pt x="2968" y="333204"/>
                </a:lnTo>
                <a:lnTo>
                  <a:pt x="0" y="381000"/>
                </a:lnTo>
                <a:lnTo>
                  <a:pt x="0" y="1905000"/>
                </a:lnTo>
                <a:lnTo>
                  <a:pt x="2968" y="1952795"/>
                </a:lnTo>
                <a:lnTo>
                  <a:pt x="11634" y="1998818"/>
                </a:lnTo>
                <a:lnTo>
                  <a:pt x="25643" y="2042711"/>
                </a:lnTo>
                <a:lnTo>
                  <a:pt x="44636" y="2084118"/>
                </a:lnTo>
                <a:lnTo>
                  <a:pt x="68257" y="2122681"/>
                </a:lnTo>
                <a:lnTo>
                  <a:pt x="96149" y="2158044"/>
                </a:lnTo>
                <a:lnTo>
                  <a:pt x="127955" y="2189850"/>
                </a:lnTo>
                <a:lnTo>
                  <a:pt x="163318" y="2217742"/>
                </a:lnTo>
                <a:lnTo>
                  <a:pt x="201881" y="2241363"/>
                </a:lnTo>
                <a:lnTo>
                  <a:pt x="243288" y="2260356"/>
                </a:lnTo>
                <a:lnTo>
                  <a:pt x="287181" y="2274365"/>
                </a:lnTo>
                <a:lnTo>
                  <a:pt x="333204" y="2283031"/>
                </a:lnTo>
                <a:lnTo>
                  <a:pt x="381000" y="2286000"/>
                </a:lnTo>
                <a:lnTo>
                  <a:pt x="3886200" y="2286000"/>
                </a:lnTo>
                <a:lnTo>
                  <a:pt x="3933995" y="2283031"/>
                </a:lnTo>
                <a:lnTo>
                  <a:pt x="3980018" y="2274365"/>
                </a:lnTo>
                <a:lnTo>
                  <a:pt x="4023911" y="2260356"/>
                </a:lnTo>
                <a:lnTo>
                  <a:pt x="4065318" y="2241363"/>
                </a:lnTo>
                <a:lnTo>
                  <a:pt x="4103881" y="2217742"/>
                </a:lnTo>
                <a:lnTo>
                  <a:pt x="4139244" y="2189850"/>
                </a:lnTo>
                <a:lnTo>
                  <a:pt x="4171050" y="2158044"/>
                </a:lnTo>
                <a:lnTo>
                  <a:pt x="4198942" y="2122681"/>
                </a:lnTo>
                <a:lnTo>
                  <a:pt x="4222563" y="2084118"/>
                </a:lnTo>
                <a:lnTo>
                  <a:pt x="4241556" y="2042711"/>
                </a:lnTo>
                <a:lnTo>
                  <a:pt x="4255565" y="1998818"/>
                </a:lnTo>
                <a:lnTo>
                  <a:pt x="4264231" y="1952795"/>
                </a:lnTo>
                <a:lnTo>
                  <a:pt x="4267200" y="1905000"/>
                </a:lnTo>
                <a:lnTo>
                  <a:pt x="4267200" y="381000"/>
                </a:lnTo>
                <a:lnTo>
                  <a:pt x="4264231" y="333204"/>
                </a:lnTo>
                <a:lnTo>
                  <a:pt x="4255565" y="287181"/>
                </a:lnTo>
                <a:lnTo>
                  <a:pt x="4241556" y="243288"/>
                </a:lnTo>
                <a:lnTo>
                  <a:pt x="4222563" y="201881"/>
                </a:lnTo>
                <a:lnTo>
                  <a:pt x="4198942" y="163318"/>
                </a:lnTo>
                <a:lnTo>
                  <a:pt x="4171050" y="127955"/>
                </a:lnTo>
                <a:lnTo>
                  <a:pt x="4139244" y="96149"/>
                </a:lnTo>
                <a:lnTo>
                  <a:pt x="4103881" y="68257"/>
                </a:lnTo>
                <a:lnTo>
                  <a:pt x="4065318" y="44636"/>
                </a:lnTo>
                <a:lnTo>
                  <a:pt x="4023911" y="25643"/>
                </a:lnTo>
                <a:lnTo>
                  <a:pt x="3980018" y="11634"/>
                </a:lnTo>
                <a:lnTo>
                  <a:pt x="3933995" y="2968"/>
                </a:lnTo>
                <a:lnTo>
                  <a:pt x="3886200" y="0"/>
                </a:lnTo>
                <a:close/>
              </a:path>
            </a:pathLst>
          </a:custGeom>
          <a:solidFill>
            <a:srgbClr val="EBD2DC"/>
          </a:solidFill>
        </p:spPr>
        <p:txBody>
          <a:bodyPr wrap="square" lIns="0" tIns="0" rIns="0" bIns="0" rtlCol="0"/>
          <a:lstStyle/>
          <a:p>
            <a:endParaRPr/>
          </a:p>
        </p:txBody>
      </p:sp>
      <p:sp>
        <p:nvSpPr>
          <p:cNvPr id="17" name="object 17"/>
          <p:cNvSpPr/>
          <p:nvPr/>
        </p:nvSpPr>
        <p:spPr>
          <a:xfrm>
            <a:off x="4419600" y="533400"/>
            <a:ext cx="4267200" cy="2286000"/>
          </a:xfrm>
          <a:custGeom>
            <a:avLst/>
            <a:gdLst/>
            <a:ahLst/>
            <a:cxnLst/>
            <a:rect l="l" t="t" r="r" b="b"/>
            <a:pathLst>
              <a:path w="4267200" h="2286000">
                <a:moveTo>
                  <a:pt x="0" y="381000"/>
                </a:moveTo>
                <a:lnTo>
                  <a:pt x="2968" y="333204"/>
                </a:lnTo>
                <a:lnTo>
                  <a:pt x="11634" y="287181"/>
                </a:lnTo>
                <a:lnTo>
                  <a:pt x="25643" y="243288"/>
                </a:lnTo>
                <a:lnTo>
                  <a:pt x="44636" y="201881"/>
                </a:lnTo>
                <a:lnTo>
                  <a:pt x="68257" y="163318"/>
                </a:lnTo>
                <a:lnTo>
                  <a:pt x="96149" y="127955"/>
                </a:lnTo>
                <a:lnTo>
                  <a:pt x="127955" y="96149"/>
                </a:lnTo>
                <a:lnTo>
                  <a:pt x="163318" y="68257"/>
                </a:lnTo>
                <a:lnTo>
                  <a:pt x="201881" y="44636"/>
                </a:lnTo>
                <a:lnTo>
                  <a:pt x="243288" y="25643"/>
                </a:lnTo>
                <a:lnTo>
                  <a:pt x="287181" y="11634"/>
                </a:lnTo>
                <a:lnTo>
                  <a:pt x="333204" y="2968"/>
                </a:lnTo>
                <a:lnTo>
                  <a:pt x="381000" y="0"/>
                </a:lnTo>
                <a:lnTo>
                  <a:pt x="3886200" y="0"/>
                </a:lnTo>
                <a:lnTo>
                  <a:pt x="3933995" y="2968"/>
                </a:lnTo>
                <a:lnTo>
                  <a:pt x="3980018" y="11634"/>
                </a:lnTo>
                <a:lnTo>
                  <a:pt x="4023911" y="25643"/>
                </a:lnTo>
                <a:lnTo>
                  <a:pt x="4065318" y="44636"/>
                </a:lnTo>
                <a:lnTo>
                  <a:pt x="4103881" y="68257"/>
                </a:lnTo>
                <a:lnTo>
                  <a:pt x="4139244" y="96149"/>
                </a:lnTo>
                <a:lnTo>
                  <a:pt x="4171050" y="127955"/>
                </a:lnTo>
                <a:lnTo>
                  <a:pt x="4198942" y="163318"/>
                </a:lnTo>
                <a:lnTo>
                  <a:pt x="4222563" y="201881"/>
                </a:lnTo>
                <a:lnTo>
                  <a:pt x="4241556" y="243288"/>
                </a:lnTo>
                <a:lnTo>
                  <a:pt x="4255565" y="287181"/>
                </a:lnTo>
                <a:lnTo>
                  <a:pt x="4264231" y="333204"/>
                </a:lnTo>
                <a:lnTo>
                  <a:pt x="4267200" y="381000"/>
                </a:lnTo>
                <a:lnTo>
                  <a:pt x="4267200" y="1905000"/>
                </a:lnTo>
                <a:lnTo>
                  <a:pt x="4264231" y="1952795"/>
                </a:lnTo>
                <a:lnTo>
                  <a:pt x="4255565" y="1998818"/>
                </a:lnTo>
                <a:lnTo>
                  <a:pt x="4241556" y="2042711"/>
                </a:lnTo>
                <a:lnTo>
                  <a:pt x="4222563" y="2084118"/>
                </a:lnTo>
                <a:lnTo>
                  <a:pt x="4198942" y="2122681"/>
                </a:lnTo>
                <a:lnTo>
                  <a:pt x="4171050" y="2158044"/>
                </a:lnTo>
                <a:lnTo>
                  <a:pt x="4139244" y="2189850"/>
                </a:lnTo>
                <a:lnTo>
                  <a:pt x="4103881" y="2217742"/>
                </a:lnTo>
                <a:lnTo>
                  <a:pt x="4065318" y="2241363"/>
                </a:lnTo>
                <a:lnTo>
                  <a:pt x="4023911" y="2260356"/>
                </a:lnTo>
                <a:lnTo>
                  <a:pt x="3980018" y="2274365"/>
                </a:lnTo>
                <a:lnTo>
                  <a:pt x="3933995" y="2283031"/>
                </a:lnTo>
                <a:lnTo>
                  <a:pt x="3886200" y="2286000"/>
                </a:lnTo>
                <a:lnTo>
                  <a:pt x="381000" y="2286000"/>
                </a:lnTo>
                <a:lnTo>
                  <a:pt x="333204" y="2283031"/>
                </a:lnTo>
                <a:lnTo>
                  <a:pt x="287181" y="2274365"/>
                </a:lnTo>
                <a:lnTo>
                  <a:pt x="243288" y="2260356"/>
                </a:lnTo>
                <a:lnTo>
                  <a:pt x="201881" y="2241363"/>
                </a:lnTo>
                <a:lnTo>
                  <a:pt x="163318" y="2217742"/>
                </a:lnTo>
                <a:lnTo>
                  <a:pt x="127955" y="2189850"/>
                </a:lnTo>
                <a:lnTo>
                  <a:pt x="96149" y="2158044"/>
                </a:lnTo>
                <a:lnTo>
                  <a:pt x="68257" y="2122681"/>
                </a:lnTo>
                <a:lnTo>
                  <a:pt x="44636" y="2084118"/>
                </a:lnTo>
                <a:lnTo>
                  <a:pt x="25643" y="2042711"/>
                </a:lnTo>
                <a:lnTo>
                  <a:pt x="11634" y="1998818"/>
                </a:lnTo>
                <a:lnTo>
                  <a:pt x="2968" y="1952795"/>
                </a:lnTo>
                <a:lnTo>
                  <a:pt x="0" y="1905000"/>
                </a:lnTo>
                <a:lnTo>
                  <a:pt x="0" y="381000"/>
                </a:lnTo>
                <a:close/>
              </a:path>
            </a:pathLst>
          </a:custGeom>
          <a:ln w="38100">
            <a:solidFill>
              <a:srgbClr val="78846A"/>
            </a:solidFill>
          </a:ln>
        </p:spPr>
        <p:txBody>
          <a:bodyPr wrap="square" lIns="0" tIns="0" rIns="0" bIns="0" rtlCol="0"/>
          <a:lstStyle/>
          <a:p>
            <a:endParaRPr/>
          </a:p>
        </p:txBody>
      </p:sp>
      <p:sp>
        <p:nvSpPr>
          <p:cNvPr id="18" name="object 18"/>
          <p:cNvSpPr txBox="1"/>
          <p:nvPr/>
        </p:nvSpPr>
        <p:spPr>
          <a:xfrm>
            <a:off x="4610480" y="639509"/>
            <a:ext cx="3831590" cy="2001520"/>
          </a:xfrm>
          <a:prstGeom prst="rect">
            <a:avLst/>
          </a:prstGeom>
        </p:spPr>
        <p:txBody>
          <a:bodyPr vert="horz" wrap="square" lIns="0" tIns="12700" rIns="0" bIns="0" rtlCol="0">
            <a:spAutoFit/>
          </a:bodyPr>
          <a:lstStyle/>
          <a:p>
            <a:pPr marL="238125" marR="5080" indent="-226060">
              <a:lnSpc>
                <a:spcPct val="120000"/>
              </a:lnSpc>
              <a:spcBef>
                <a:spcPts val="100"/>
              </a:spcBef>
            </a:pPr>
            <a:r>
              <a:rPr sz="1800" dirty="0">
                <a:solidFill>
                  <a:srgbClr val="0000CC"/>
                </a:solidFill>
                <a:latin typeface="Times New Roman"/>
                <a:cs typeface="Times New Roman"/>
              </a:rPr>
              <a:t>Calcification of inferior alveolar canal is  completed before the roots of 3</a:t>
            </a:r>
            <a:r>
              <a:rPr sz="1800" baseline="25462" dirty="0">
                <a:solidFill>
                  <a:srgbClr val="0000CC"/>
                </a:solidFill>
                <a:latin typeface="Times New Roman"/>
                <a:cs typeface="Times New Roman"/>
              </a:rPr>
              <a:t>rd </a:t>
            </a:r>
            <a:r>
              <a:rPr sz="1800" spc="-5" dirty="0">
                <a:solidFill>
                  <a:srgbClr val="0000CC"/>
                </a:solidFill>
                <a:latin typeface="Times New Roman"/>
                <a:cs typeface="Times New Roman"/>
              </a:rPr>
              <a:t>molar  </a:t>
            </a:r>
            <a:r>
              <a:rPr sz="1800" dirty="0">
                <a:solidFill>
                  <a:srgbClr val="0000CC"/>
                </a:solidFill>
                <a:latin typeface="Times New Roman"/>
                <a:cs typeface="Times New Roman"/>
              </a:rPr>
              <a:t>are </a:t>
            </a:r>
            <a:r>
              <a:rPr sz="1800" spc="-5" dirty="0">
                <a:solidFill>
                  <a:srgbClr val="0000CC"/>
                </a:solidFill>
                <a:latin typeface="Times New Roman"/>
                <a:cs typeface="Times New Roman"/>
              </a:rPr>
              <a:t>formed. </a:t>
            </a:r>
            <a:r>
              <a:rPr sz="1800" dirty="0">
                <a:solidFill>
                  <a:srgbClr val="0000CC"/>
                </a:solidFill>
                <a:latin typeface="Times New Roman"/>
                <a:cs typeface="Times New Roman"/>
              </a:rPr>
              <a:t>Thus growing roots </a:t>
            </a:r>
            <a:r>
              <a:rPr sz="1800" spc="-5" dirty="0">
                <a:solidFill>
                  <a:srgbClr val="0000CC"/>
                </a:solidFill>
                <a:latin typeface="Times New Roman"/>
                <a:cs typeface="Times New Roman"/>
              </a:rPr>
              <a:t>may  </a:t>
            </a:r>
            <a:r>
              <a:rPr sz="1800" dirty="0">
                <a:solidFill>
                  <a:srgbClr val="0000CC"/>
                </a:solidFill>
                <a:latin typeface="Times New Roman"/>
                <a:cs typeface="Times New Roman"/>
              </a:rPr>
              <a:t>impinge upon the canal or get  deflected. </a:t>
            </a:r>
            <a:r>
              <a:rPr sz="1800" spc="-5" dirty="0">
                <a:solidFill>
                  <a:srgbClr val="0000CC"/>
                </a:solidFill>
                <a:latin typeface="Times New Roman"/>
                <a:cs typeface="Times New Roman"/>
              </a:rPr>
              <a:t>So </a:t>
            </a:r>
            <a:r>
              <a:rPr sz="1800" dirty="0">
                <a:solidFill>
                  <a:srgbClr val="0000CC"/>
                </a:solidFill>
                <a:latin typeface="Times New Roman"/>
                <a:cs typeface="Times New Roman"/>
              </a:rPr>
              <a:t>blind elevation </a:t>
            </a:r>
            <a:r>
              <a:rPr sz="1800" spc="-5" dirty="0">
                <a:solidFill>
                  <a:srgbClr val="0000CC"/>
                </a:solidFill>
                <a:latin typeface="Times New Roman"/>
                <a:cs typeface="Times New Roman"/>
              </a:rPr>
              <a:t>is </a:t>
            </a:r>
            <a:r>
              <a:rPr sz="1800" dirty="0">
                <a:solidFill>
                  <a:srgbClr val="0000CC"/>
                </a:solidFill>
                <a:latin typeface="Times New Roman"/>
                <a:cs typeface="Times New Roman"/>
              </a:rPr>
              <a:t>not  advisable.</a:t>
            </a:r>
            <a:endParaRPr sz="1800">
              <a:latin typeface="Times New Roman"/>
              <a:cs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140" y="557225"/>
            <a:ext cx="3538854" cy="1544320"/>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0000CC"/>
                </a:solidFill>
                <a:latin typeface="Times New Roman"/>
                <a:cs typeface="Times New Roman"/>
              </a:rPr>
              <a:t>Related </a:t>
            </a:r>
            <a:r>
              <a:rPr sz="2000" dirty="0">
                <a:solidFill>
                  <a:srgbClr val="0000CC"/>
                </a:solidFill>
                <a:latin typeface="Times New Roman"/>
                <a:cs typeface="Times New Roman"/>
              </a:rPr>
              <a:t>with changes in the</a:t>
            </a:r>
            <a:r>
              <a:rPr sz="2000" spc="-114" dirty="0">
                <a:solidFill>
                  <a:srgbClr val="0000CC"/>
                </a:solidFill>
                <a:latin typeface="Times New Roman"/>
                <a:cs typeface="Times New Roman"/>
              </a:rPr>
              <a:t> </a:t>
            </a:r>
            <a:r>
              <a:rPr sz="2000" dirty="0">
                <a:solidFill>
                  <a:srgbClr val="0000CC"/>
                </a:solidFill>
                <a:latin typeface="Times New Roman"/>
                <a:cs typeface="Times New Roman"/>
              </a:rPr>
              <a:t>canal</a:t>
            </a:r>
            <a:endParaRPr sz="2000">
              <a:latin typeface="Times New Roman"/>
              <a:cs typeface="Times New Roman"/>
            </a:endParaRPr>
          </a:p>
          <a:p>
            <a:pPr>
              <a:lnSpc>
                <a:spcPct val="100000"/>
              </a:lnSpc>
              <a:spcBef>
                <a:spcPts val="40"/>
              </a:spcBef>
            </a:pPr>
            <a:endParaRPr sz="2050">
              <a:latin typeface="Times New Roman"/>
              <a:cs typeface="Times New Roman"/>
            </a:endParaRPr>
          </a:p>
          <a:p>
            <a:pPr marL="1501140" indent="-116839">
              <a:lnSpc>
                <a:spcPct val="100000"/>
              </a:lnSpc>
              <a:spcBef>
                <a:spcPts val="5"/>
              </a:spcBef>
              <a:buClr>
                <a:srgbClr val="FF6600"/>
              </a:buClr>
              <a:buSzPct val="95000"/>
              <a:buFont typeface="Wingdings"/>
              <a:buChar char=""/>
              <a:tabLst>
                <a:tab pos="1501775" algn="l"/>
              </a:tabLst>
            </a:pPr>
            <a:r>
              <a:rPr sz="2000" spc="-5" dirty="0">
                <a:solidFill>
                  <a:srgbClr val="0000CC"/>
                </a:solidFill>
                <a:latin typeface="Times New Roman"/>
                <a:cs typeface="Times New Roman"/>
              </a:rPr>
              <a:t>Interruption </a:t>
            </a:r>
            <a:r>
              <a:rPr sz="2000" dirty="0">
                <a:solidFill>
                  <a:srgbClr val="0000CC"/>
                </a:solidFill>
                <a:latin typeface="Times New Roman"/>
                <a:cs typeface="Times New Roman"/>
              </a:rPr>
              <a:t>of</a:t>
            </a:r>
            <a:r>
              <a:rPr sz="2000" spc="-75" dirty="0">
                <a:solidFill>
                  <a:srgbClr val="0000CC"/>
                </a:solidFill>
                <a:latin typeface="Times New Roman"/>
                <a:cs typeface="Times New Roman"/>
              </a:rPr>
              <a:t> </a:t>
            </a:r>
            <a:r>
              <a:rPr sz="2000" spc="-5" dirty="0">
                <a:solidFill>
                  <a:srgbClr val="0000CC"/>
                </a:solidFill>
                <a:latin typeface="Times New Roman"/>
                <a:cs typeface="Times New Roman"/>
              </a:rPr>
              <a:t>lines</a:t>
            </a:r>
            <a:endParaRPr sz="2000">
              <a:latin typeface="Times New Roman"/>
              <a:cs typeface="Times New Roman"/>
            </a:endParaRPr>
          </a:p>
          <a:p>
            <a:pPr marL="1501140" indent="-116839">
              <a:lnSpc>
                <a:spcPts val="2375"/>
              </a:lnSpc>
              <a:buClr>
                <a:srgbClr val="FF6600"/>
              </a:buClr>
              <a:buSzPct val="95000"/>
              <a:buFont typeface="Wingdings"/>
              <a:buChar char=""/>
              <a:tabLst>
                <a:tab pos="1501775" algn="l"/>
              </a:tabLst>
            </a:pPr>
            <a:r>
              <a:rPr sz="2000" spc="-5" dirty="0">
                <a:solidFill>
                  <a:srgbClr val="0000CC"/>
                </a:solidFill>
                <a:latin typeface="Times New Roman"/>
                <a:cs typeface="Times New Roman"/>
              </a:rPr>
              <a:t>Converging</a:t>
            </a:r>
            <a:r>
              <a:rPr sz="2000" spc="-70" dirty="0">
                <a:solidFill>
                  <a:srgbClr val="0000CC"/>
                </a:solidFill>
                <a:latin typeface="Times New Roman"/>
                <a:cs typeface="Times New Roman"/>
              </a:rPr>
              <a:t> </a:t>
            </a:r>
            <a:r>
              <a:rPr sz="2000" dirty="0">
                <a:solidFill>
                  <a:srgbClr val="0000CC"/>
                </a:solidFill>
                <a:latin typeface="Times New Roman"/>
                <a:cs typeface="Times New Roman"/>
              </a:rPr>
              <a:t>canal</a:t>
            </a:r>
            <a:endParaRPr sz="2000">
              <a:latin typeface="Times New Roman"/>
              <a:cs typeface="Times New Roman"/>
            </a:endParaRPr>
          </a:p>
          <a:p>
            <a:pPr marL="1501140" indent="-116839">
              <a:lnSpc>
                <a:spcPts val="2375"/>
              </a:lnSpc>
              <a:buClr>
                <a:srgbClr val="FF6600"/>
              </a:buClr>
              <a:buSzPct val="95000"/>
              <a:buFont typeface="Wingdings"/>
              <a:buChar char=""/>
              <a:tabLst>
                <a:tab pos="1501775" algn="l"/>
              </a:tabLst>
            </a:pPr>
            <a:r>
              <a:rPr sz="2000" dirty="0">
                <a:solidFill>
                  <a:srgbClr val="0000CC"/>
                </a:solidFill>
                <a:latin typeface="Times New Roman"/>
                <a:cs typeface="Times New Roman"/>
              </a:rPr>
              <a:t>Diverted</a:t>
            </a:r>
            <a:r>
              <a:rPr sz="2000" spc="-50" dirty="0">
                <a:solidFill>
                  <a:srgbClr val="0000CC"/>
                </a:solidFill>
                <a:latin typeface="Times New Roman"/>
                <a:cs typeface="Times New Roman"/>
              </a:rPr>
              <a:t> </a:t>
            </a:r>
            <a:r>
              <a:rPr sz="2000" dirty="0">
                <a:solidFill>
                  <a:srgbClr val="0000CC"/>
                </a:solidFill>
                <a:latin typeface="Times New Roman"/>
                <a:cs typeface="Times New Roman"/>
              </a:rPr>
              <a:t>canal</a:t>
            </a:r>
            <a:endParaRPr sz="2000">
              <a:latin typeface="Times New Roman"/>
              <a:cs typeface="Times New Roman"/>
            </a:endParaRPr>
          </a:p>
        </p:txBody>
      </p:sp>
      <p:sp>
        <p:nvSpPr>
          <p:cNvPr id="3" name="object 3"/>
          <p:cNvSpPr/>
          <p:nvPr/>
        </p:nvSpPr>
        <p:spPr>
          <a:xfrm>
            <a:off x="304800" y="2895600"/>
            <a:ext cx="2447925" cy="23526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00800" y="2895600"/>
            <a:ext cx="2438400" cy="22860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276600" y="2895600"/>
            <a:ext cx="2514600" cy="2286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548130"/>
            <a:ext cx="8011159" cy="635635"/>
          </a:xfrm>
          <a:prstGeom prst="rect">
            <a:avLst/>
          </a:prstGeom>
        </p:spPr>
        <p:txBody>
          <a:bodyPr vert="horz" wrap="square" lIns="0" tIns="13335" rIns="0" bIns="0" rtlCol="0">
            <a:spAutoFit/>
          </a:bodyPr>
          <a:lstStyle/>
          <a:p>
            <a:pPr marL="469900" marR="5080" indent="-457200">
              <a:lnSpc>
                <a:spcPct val="100000"/>
              </a:lnSpc>
              <a:spcBef>
                <a:spcPts val="105"/>
              </a:spcBef>
              <a:tabLst>
                <a:tab pos="469265" algn="l"/>
              </a:tabLst>
            </a:pPr>
            <a:r>
              <a:rPr sz="1700" dirty="0">
                <a:solidFill>
                  <a:srgbClr val="F3A346"/>
                </a:solidFill>
              </a:rPr>
              <a:t>(1)	</a:t>
            </a:r>
            <a:r>
              <a:rPr dirty="0"/>
              <a:t>regardless of age, </a:t>
            </a:r>
            <a:r>
              <a:rPr spc="-5" dirty="0"/>
              <a:t>females </a:t>
            </a:r>
            <a:r>
              <a:rPr dirty="0"/>
              <a:t>had significantly shorter vertical distances</a:t>
            </a:r>
            <a:r>
              <a:rPr spc="-260" dirty="0"/>
              <a:t> </a:t>
            </a:r>
            <a:r>
              <a:rPr dirty="0"/>
              <a:t>from  the IAN to the </a:t>
            </a:r>
            <a:r>
              <a:rPr spc="-5" dirty="0"/>
              <a:t>mesial </a:t>
            </a:r>
            <a:r>
              <a:rPr dirty="0"/>
              <a:t>and distal</a:t>
            </a:r>
            <a:r>
              <a:rPr spc="-105" dirty="0"/>
              <a:t> </a:t>
            </a:r>
            <a:r>
              <a:rPr dirty="0"/>
              <a:t>apices.</a:t>
            </a:r>
            <a:endParaRPr sz="1700"/>
          </a:p>
        </p:txBody>
      </p:sp>
      <p:sp>
        <p:nvSpPr>
          <p:cNvPr id="3" name="object 3"/>
          <p:cNvSpPr txBox="1"/>
          <p:nvPr/>
        </p:nvSpPr>
        <p:spPr>
          <a:xfrm>
            <a:off x="535940" y="2615311"/>
            <a:ext cx="7871459" cy="1703070"/>
          </a:xfrm>
          <a:prstGeom prst="rect">
            <a:avLst/>
          </a:prstGeom>
        </p:spPr>
        <p:txBody>
          <a:bodyPr vert="horz" wrap="square" lIns="0" tIns="13335" rIns="0" bIns="0" rtlCol="0">
            <a:spAutoFit/>
          </a:bodyPr>
          <a:lstStyle/>
          <a:p>
            <a:pPr marL="469900" marR="260985" indent="-457200">
              <a:lnSpc>
                <a:spcPct val="100000"/>
              </a:lnSpc>
              <a:spcBef>
                <a:spcPts val="105"/>
              </a:spcBef>
              <a:buClr>
                <a:srgbClr val="F3A346"/>
              </a:buClr>
              <a:buSzPct val="85000"/>
              <a:buAutoNum type="arabicParenBoth" startAt="2"/>
              <a:tabLst>
                <a:tab pos="469265" algn="l"/>
                <a:tab pos="469900" algn="l"/>
              </a:tabLst>
            </a:pPr>
            <a:r>
              <a:rPr sz="2000" spc="-5" dirty="0">
                <a:solidFill>
                  <a:srgbClr val="0000CC"/>
                </a:solidFill>
                <a:latin typeface="Times New Roman"/>
                <a:cs typeface="Times New Roman"/>
              </a:rPr>
              <a:t>Females </a:t>
            </a:r>
            <a:r>
              <a:rPr sz="2000" dirty="0">
                <a:solidFill>
                  <a:srgbClr val="0000CC"/>
                </a:solidFill>
                <a:latin typeface="Times New Roman"/>
                <a:cs typeface="Times New Roman"/>
              </a:rPr>
              <a:t>had shorter horizontal distances for total width of</a:t>
            </a:r>
            <a:r>
              <a:rPr sz="2000" spc="-175" dirty="0">
                <a:solidFill>
                  <a:srgbClr val="0000CC"/>
                </a:solidFill>
                <a:latin typeface="Times New Roman"/>
                <a:cs typeface="Times New Roman"/>
              </a:rPr>
              <a:t> </a:t>
            </a: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bone at </a:t>
            </a:r>
            <a:r>
              <a:rPr sz="2000" spc="-5" dirty="0">
                <a:solidFill>
                  <a:srgbClr val="0000CC"/>
                </a:solidFill>
                <a:latin typeface="Times New Roman"/>
                <a:cs typeface="Times New Roman"/>
              </a:rPr>
              <a:t>mesial </a:t>
            </a:r>
            <a:r>
              <a:rPr sz="2000" dirty="0">
                <a:solidFill>
                  <a:srgbClr val="0000CC"/>
                </a:solidFill>
                <a:latin typeface="Times New Roman"/>
                <a:cs typeface="Times New Roman"/>
              </a:rPr>
              <a:t>and distal</a:t>
            </a:r>
            <a:r>
              <a:rPr sz="2000" spc="-95" dirty="0">
                <a:solidFill>
                  <a:srgbClr val="0000CC"/>
                </a:solidFill>
                <a:latin typeface="Times New Roman"/>
                <a:cs typeface="Times New Roman"/>
              </a:rPr>
              <a:t> </a:t>
            </a:r>
            <a:r>
              <a:rPr sz="2000" dirty="0">
                <a:solidFill>
                  <a:srgbClr val="0000CC"/>
                </a:solidFill>
                <a:latin typeface="Times New Roman"/>
                <a:cs typeface="Times New Roman"/>
              </a:rPr>
              <a:t>apices.</a:t>
            </a:r>
            <a:endParaRPr sz="2000">
              <a:latin typeface="Times New Roman"/>
              <a:cs typeface="Times New Roman"/>
            </a:endParaRPr>
          </a:p>
          <a:p>
            <a:pPr>
              <a:lnSpc>
                <a:spcPct val="100000"/>
              </a:lnSpc>
              <a:spcBef>
                <a:spcPts val="35"/>
              </a:spcBef>
              <a:buClr>
                <a:srgbClr val="F3A346"/>
              </a:buClr>
              <a:buFont typeface="Times New Roman"/>
              <a:buAutoNum type="arabicParenBoth" startAt="2"/>
            </a:pPr>
            <a:endParaRPr sz="3100">
              <a:latin typeface="Times New Roman"/>
              <a:cs typeface="Times New Roman"/>
            </a:endParaRPr>
          </a:p>
          <a:p>
            <a:pPr marL="469900" marR="5080" indent="-457200">
              <a:lnSpc>
                <a:spcPct val="100000"/>
              </a:lnSpc>
              <a:buClr>
                <a:srgbClr val="F3A346"/>
              </a:buClr>
              <a:buSzPct val="85000"/>
              <a:buAutoNum type="arabicParenBoth" startAt="2"/>
              <a:tabLst>
                <a:tab pos="469265" algn="l"/>
                <a:tab pos="469900" algn="l"/>
              </a:tabLst>
            </a:pPr>
            <a:r>
              <a:rPr sz="2000" dirty="0">
                <a:solidFill>
                  <a:srgbClr val="0000CC"/>
                </a:solidFill>
                <a:latin typeface="Times New Roman"/>
                <a:cs typeface="Times New Roman"/>
              </a:rPr>
              <a:t>the overall width of the </a:t>
            </a: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bone decreased in both genders</a:t>
            </a:r>
            <a:r>
              <a:rPr sz="2000" spc="-190" dirty="0">
                <a:solidFill>
                  <a:srgbClr val="0000CC"/>
                </a:solidFill>
                <a:latin typeface="Times New Roman"/>
                <a:cs typeface="Times New Roman"/>
              </a:rPr>
              <a:t> </a:t>
            </a:r>
            <a:r>
              <a:rPr sz="2000" dirty="0">
                <a:solidFill>
                  <a:srgbClr val="0000CC"/>
                </a:solidFill>
                <a:latin typeface="Times New Roman"/>
                <a:cs typeface="Times New Roman"/>
              </a:rPr>
              <a:t>from  the 3rd–6th decade of</a:t>
            </a:r>
            <a:r>
              <a:rPr sz="2000" spc="-105" dirty="0">
                <a:solidFill>
                  <a:srgbClr val="0000CC"/>
                </a:solidFill>
                <a:latin typeface="Times New Roman"/>
                <a:cs typeface="Times New Roman"/>
              </a:rPr>
              <a:t> </a:t>
            </a:r>
            <a:r>
              <a:rPr sz="2000" spc="-5" dirty="0">
                <a:solidFill>
                  <a:srgbClr val="0000CC"/>
                </a:solidFill>
                <a:latin typeface="Times New Roman"/>
                <a:cs typeface="Times New Roman"/>
              </a:rPr>
              <a:t>life.</a:t>
            </a:r>
            <a:endParaRPr sz="2000">
              <a:latin typeface="Times New Roman"/>
              <a:cs typeface="Times New Roman"/>
            </a:endParaRPr>
          </a:p>
        </p:txBody>
      </p:sp>
      <p:sp>
        <p:nvSpPr>
          <p:cNvPr id="4" name="object 4"/>
          <p:cNvSpPr txBox="1"/>
          <p:nvPr/>
        </p:nvSpPr>
        <p:spPr>
          <a:xfrm>
            <a:off x="535940" y="5516067"/>
            <a:ext cx="7935595" cy="391160"/>
          </a:xfrm>
          <a:prstGeom prst="rect">
            <a:avLst/>
          </a:prstGeom>
        </p:spPr>
        <p:txBody>
          <a:bodyPr vert="horz" wrap="square" lIns="0" tIns="12700" rIns="0" bIns="0" rtlCol="0">
            <a:spAutoFit/>
          </a:bodyPr>
          <a:lstStyle/>
          <a:p>
            <a:pPr marL="286385" marR="5080" indent="-274320">
              <a:lnSpc>
                <a:spcPct val="100000"/>
              </a:lnSpc>
              <a:spcBef>
                <a:spcPts val="100"/>
              </a:spcBef>
            </a:pPr>
            <a:r>
              <a:rPr sz="1200" spc="-10" dirty="0">
                <a:solidFill>
                  <a:srgbClr val="FFFF00"/>
                </a:solidFill>
                <a:latin typeface="Times New Roman"/>
                <a:cs typeface="Times New Roman"/>
              </a:rPr>
              <a:t>Age- </a:t>
            </a:r>
            <a:r>
              <a:rPr sz="1200" spc="-5" dirty="0">
                <a:solidFill>
                  <a:srgbClr val="FFFF00"/>
                </a:solidFill>
                <a:latin typeface="Times New Roman"/>
                <a:cs typeface="Times New Roman"/>
              </a:rPr>
              <a:t>and Gender-related </a:t>
            </a:r>
            <a:r>
              <a:rPr sz="1200" spc="-10" dirty="0">
                <a:solidFill>
                  <a:srgbClr val="FFFF00"/>
                </a:solidFill>
                <a:latin typeface="Times New Roman"/>
                <a:cs typeface="Times New Roman"/>
              </a:rPr>
              <a:t>Differences </a:t>
            </a:r>
            <a:r>
              <a:rPr sz="1200" dirty="0">
                <a:solidFill>
                  <a:srgbClr val="FFFF00"/>
                </a:solidFill>
                <a:latin typeface="Times New Roman"/>
                <a:cs typeface="Times New Roman"/>
              </a:rPr>
              <a:t>in the Position of the </a:t>
            </a:r>
            <a:r>
              <a:rPr sz="1200" spc="-5" dirty="0">
                <a:solidFill>
                  <a:srgbClr val="FFFF00"/>
                </a:solidFill>
                <a:latin typeface="Times New Roman"/>
                <a:cs typeface="Times New Roman"/>
              </a:rPr>
              <a:t>Inferior Alveolar Nerve </a:t>
            </a:r>
            <a:r>
              <a:rPr sz="1200" dirty="0">
                <a:solidFill>
                  <a:srgbClr val="FFFF00"/>
                </a:solidFill>
                <a:latin typeface="Times New Roman"/>
                <a:cs typeface="Times New Roman"/>
              </a:rPr>
              <a:t>by </a:t>
            </a:r>
            <a:r>
              <a:rPr sz="1200" spc="-5" dirty="0">
                <a:solidFill>
                  <a:srgbClr val="FFFF00"/>
                </a:solidFill>
                <a:latin typeface="Times New Roman"/>
                <a:cs typeface="Times New Roman"/>
              </a:rPr>
              <a:t>Using </a:t>
            </a:r>
            <a:r>
              <a:rPr sz="1200" dirty="0">
                <a:solidFill>
                  <a:srgbClr val="FFFF00"/>
                </a:solidFill>
                <a:latin typeface="Times New Roman"/>
                <a:cs typeface="Times New Roman"/>
              </a:rPr>
              <a:t>Cone </a:t>
            </a:r>
            <a:r>
              <a:rPr sz="1200" spc="-5" dirty="0">
                <a:solidFill>
                  <a:srgbClr val="FFFF00"/>
                </a:solidFill>
                <a:latin typeface="Times New Roman"/>
                <a:cs typeface="Times New Roman"/>
              </a:rPr>
              <a:t>Beam Computed </a:t>
            </a:r>
            <a:r>
              <a:rPr sz="1200" spc="-10" dirty="0">
                <a:solidFill>
                  <a:srgbClr val="FFFF00"/>
                </a:solidFill>
                <a:latin typeface="Times New Roman"/>
                <a:cs typeface="Times New Roman"/>
              </a:rPr>
              <a:t>Tomography  </a:t>
            </a:r>
            <a:r>
              <a:rPr sz="1200" dirty="0">
                <a:solidFill>
                  <a:srgbClr val="FFFF00"/>
                </a:solidFill>
                <a:latin typeface="Times New Roman"/>
                <a:cs typeface="Times New Roman"/>
              </a:rPr>
              <a:t>Jay </a:t>
            </a:r>
            <a:r>
              <a:rPr sz="1200" spc="-5" dirty="0">
                <a:solidFill>
                  <a:srgbClr val="FFFF00"/>
                </a:solidFill>
                <a:latin typeface="Times New Roman"/>
                <a:cs typeface="Times New Roman"/>
              </a:rPr>
              <a:t>D. </a:t>
            </a:r>
            <a:r>
              <a:rPr sz="1200" dirty="0">
                <a:solidFill>
                  <a:srgbClr val="FFFF00"/>
                </a:solidFill>
                <a:latin typeface="Times New Roman"/>
                <a:cs typeface="Times New Roman"/>
              </a:rPr>
              <a:t>Simonton, </a:t>
            </a:r>
            <a:r>
              <a:rPr sz="1200" spc="-5" dirty="0">
                <a:solidFill>
                  <a:srgbClr val="FFFF00"/>
                </a:solidFill>
                <a:latin typeface="Times New Roman"/>
                <a:cs typeface="Times New Roman"/>
              </a:rPr>
              <a:t>DDS, Bruno Azevedo, DDS, MS, </a:t>
            </a:r>
            <a:r>
              <a:rPr sz="1200" spc="-10" dirty="0">
                <a:solidFill>
                  <a:srgbClr val="FFFF00"/>
                </a:solidFill>
                <a:latin typeface="Times New Roman"/>
                <a:cs typeface="Times New Roman"/>
              </a:rPr>
              <a:t>William </a:t>
            </a:r>
            <a:r>
              <a:rPr sz="1200" spc="-5" dirty="0">
                <a:solidFill>
                  <a:srgbClr val="FFFF00"/>
                </a:solidFill>
                <a:latin typeface="Times New Roman"/>
                <a:cs typeface="Times New Roman"/>
              </a:rPr>
              <a:t>G. </a:t>
            </a:r>
            <a:r>
              <a:rPr sz="1200" spc="-10" dirty="0">
                <a:solidFill>
                  <a:srgbClr val="FFFF00"/>
                </a:solidFill>
                <a:latin typeface="Times New Roman"/>
                <a:cs typeface="Times New Roman"/>
              </a:rPr>
              <a:t>Schindler, </a:t>
            </a:r>
            <a:r>
              <a:rPr sz="1200" spc="-5" dirty="0">
                <a:solidFill>
                  <a:srgbClr val="FFFF00"/>
                </a:solidFill>
                <a:latin typeface="Times New Roman"/>
                <a:cs typeface="Times New Roman"/>
              </a:rPr>
              <a:t>DDS, MS,and Kenneth M. </a:t>
            </a:r>
            <a:r>
              <a:rPr sz="1200" spc="-10" dirty="0">
                <a:solidFill>
                  <a:srgbClr val="FFFF00"/>
                </a:solidFill>
                <a:latin typeface="Times New Roman"/>
                <a:cs typeface="Times New Roman"/>
              </a:rPr>
              <a:t>Hargreaves, </a:t>
            </a:r>
            <a:r>
              <a:rPr sz="1200" spc="-5" dirty="0">
                <a:solidFill>
                  <a:srgbClr val="FFFF00"/>
                </a:solidFill>
                <a:latin typeface="Times New Roman"/>
                <a:cs typeface="Times New Roman"/>
              </a:rPr>
              <a:t>DDS,</a:t>
            </a:r>
            <a:r>
              <a:rPr sz="1200" spc="210" dirty="0">
                <a:solidFill>
                  <a:srgbClr val="FFFF00"/>
                </a:solidFill>
                <a:latin typeface="Times New Roman"/>
                <a:cs typeface="Times New Roman"/>
              </a:rPr>
              <a:t> </a:t>
            </a:r>
            <a:r>
              <a:rPr sz="1200" spc="-5" dirty="0">
                <a:solidFill>
                  <a:srgbClr val="FFFF00"/>
                </a:solidFill>
                <a:latin typeface="Times New Roman"/>
                <a:cs typeface="Times New Roman"/>
              </a:rPr>
              <a:t>PhD</a:t>
            </a:r>
            <a:endParaRPr sz="1200">
              <a:latin typeface="Times New Roman"/>
              <a:cs typeface="Times New Roman"/>
            </a:endParaRPr>
          </a:p>
        </p:txBody>
      </p:sp>
      <p:sp>
        <p:nvSpPr>
          <p:cNvPr id="5" name="object 5"/>
          <p:cNvSpPr/>
          <p:nvPr/>
        </p:nvSpPr>
        <p:spPr>
          <a:xfrm>
            <a:off x="549592" y="654430"/>
            <a:ext cx="589271" cy="28575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0576" y="653795"/>
            <a:ext cx="6458826" cy="22288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952242" y="1034796"/>
            <a:ext cx="2892933" cy="22275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356615" y="467868"/>
            <a:ext cx="874776" cy="478536"/>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847344" y="467868"/>
            <a:ext cx="477012" cy="478536"/>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1005839" y="467868"/>
            <a:ext cx="1859280" cy="478536"/>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481072" y="467868"/>
            <a:ext cx="477012" cy="478536"/>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2574035" y="467868"/>
            <a:ext cx="6569963" cy="47853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755392" y="848867"/>
            <a:ext cx="3275076" cy="47853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3060" y="2950210"/>
            <a:ext cx="5850000" cy="3197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22425" y="3469513"/>
            <a:ext cx="3937127" cy="34912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73852" y="3498850"/>
            <a:ext cx="1921510" cy="31978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39596" y="2680716"/>
            <a:ext cx="6507480" cy="68884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339596" y="3229355"/>
            <a:ext cx="4076700" cy="68884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956047" y="3285744"/>
            <a:ext cx="789431" cy="63245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390388" y="3229355"/>
            <a:ext cx="2485643" cy="68884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0" y="381000"/>
            <a:ext cx="7620000" cy="6096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066800"/>
            <a:ext cx="4800600" cy="3886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10200" y="1066800"/>
            <a:ext cx="3276600" cy="38862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136394" y="325628"/>
            <a:ext cx="5205095" cy="452120"/>
          </a:xfrm>
          <a:prstGeom prst="rect">
            <a:avLst/>
          </a:prstGeom>
        </p:spPr>
        <p:txBody>
          <a:bodyPr vert="horz" wrap="square" lIns="0" tIns="12065" rIns="0" bIns="0" rtlCol="0">
            <a:spAutoFit/>
          </a:bodyPr>
          <a:lstStyle/>
          <a:p>
            <a:pPr marL="12700">
              <a:lnSpc>
                <a:spcPct val="100000"/>
              </a:lnSpc>
              <a:spcBef>
                <a:spcPts val="95"/>
              </a:spcBef>
              <a:tabLst>
                <a:tab pos="3286760" algn="l"/>
              </a:tabLst>
            </a:pPr>
            <a:r>
              <a:rPr sz="2800" b="1" spc="-5" dirty="0">
                <a:solidFill>
                  <a:srgbClr val="FFFF00"/>
                </a:solidFill>
                <a:latin typeface="Times New Roman"/>
                <a:cs typeface="Times New Roman"/>
              </a:rPr>
              <a:t>Scale of</a:t>
            </a:r>
            <a:r>
              <a:rPr sz="2800" b="1" spc="15" dirty="0">
                <a:solidFill>
                  <a:srgbClr val="FFFF00"/>
                </a:solidFill>
                <a:latin typeface="Times New Roman"/>
                <a:cs typeface="Times New Roman"/>
              </a:rPr>
              <a:t> </a:t>
            </a:r>
            <a:r>
              <a:rPr sz="2800" b="1" spc="-5" dirty="0">
                <a:solidFill>
                  <a:srgbClr val="FFFF00"/>
                </a:solidFill>
                <a:latin typeface="Times New Roman"/>
                <a:cs typeface="Times New Roman"/>
              </a:rPr>
              <a:t>difficulty</a:t>
            </a:r>
            <a:r>
              <a:rPr sz="2800" b="1" spc="20" dirty="0">
                <a:solidFill>
                  <a:srgbClr val="FFFF00"/>
                </a:solidFill>
                <a:latin typeface="Times New Roman"/>
                <a:cs typeface="Times New Roman"/>
              </a:rPr>
              <a:t> </a:t>
            </a:r>
            <a:r>
              <a:rPr sz="2800" b="1" spc="-5" dirty="0">
                <a:solidFill>
                  <a:srgbClr val="FFFF00"/>
                </a:solidFill>
                <a:latin typeface="Times New Roman"/>
                <a:cs typeface="Times New Roman"/>
              </a:rPr>
              <a:t>by	</a:t>
            </a:r>
            <a:r>
              <a:rPr sz="2800" b="1" spc="-55" dirty="0">
                <a:solidFill>
                  <a:srgbClr val="FFFF00"/>
                </a:solidFill>
                <a:latin typeface="Times New Roman"/>
                <a:cs typeface="Times New Roman"/>
              </a:rPr>
              <a:t>YAUSA </a:t>
            </a:r>
            <a:r>
              <a:rPr sz="2800" b="1" spc="-5" dirty="0">
                <a:solidFill>
                  <a:srgbClr val="FFFF00"/>
                </a:solidFill>
                <a:latin typeface="Times New Roman"/>
                <a:cs typeface="Times New Roman"/>
              </a:rPr>
              <a:t>et</a:t>
            </a:r>
            <a:r>
              <a:rPr sz="2800" b="1" spc="-145" dirty="0">
                <a:solidFill>
                  <a:srgbClr val="FFFF00"/>
                </a:solidFill>
                <a:latin typeface="Times New Roman"/>
                <a:cs typeface="Times New Roman"/>
              </a:rPr>
              <a:t> </a:t>
            </a:r>
            <a:r>
              <a:rPr sz="2800" b="1" spc="-5" dirty="0">
                <a:solidFill>
                  <a:srgbClr val="FFFF00"/>
                </a:solidFill>
                <a:latin typeface="Times New Roman"/>
                <a:cs typeface="Times New Roman"/>
              </a:rPr>
              <a:t>al</a:t>
            </a:r>
            <a:endParaRPr sz="2800">
              <a:latin typeface="Times New Roman"/>
              <a:cs typeface="Times New Roman"/>
            </a:endParaRPr>
          </a:p>
        </p:txBody>
      </p:sp>
      <p:sp>
        <p:nvSpPr>
          <p:cNvPr id="5" name="object 5"/>
          <p:cNvSpPr txBox="1"/>
          <p:nvPr/>
        </p:nvSpPr>
        <p:spPr>
          <a:xfrm>
            <a:off x="535940" y="5889447"/>
            <a:ext cx="7935595" cy="452755"/>
          </a:xfrm>
          <a:prstGeom prst="rect">
            <a:avLst/>
          </a:prstGeom>
        </p:spPr>
        <p:txBody>
          <a:bodyPr vert="horz" wrap="square" lIns="0" tIns="12700" rIns="0" bIns="0" rtlCol="0">
            <a:spAutoFit/>
          </a:bodyPr>
          <a:lstStyle/>
          <a:p>
            <a:pPr marL="12700" marR="5080">
              <a:lnSpc>
                <a:spcPct val="100000"/>
              </a:lnSpc>
              <a:spcBef>
                <a:spcPts val="100"/>
              </a:spcBef>
            </a:pPr>
            <a:r>
              <a:rPr sz="1400" spc="-10" dirty="0">
                <a:solidFill>
                  <a:srgbClr val="0000CC"/>
                </a:solidFill>
                <a:latin typeface="Times New Roman"/>
                <a:cs typeface="Times New Roman"/>
              </a:rPr>
              <a:t>Yuasa</a:t>
            </a:r>
            <a:r>
              <a:rPr sz="1400" spc="-50" dirty="0">
                <a:solidFill>
                  <a:srgbClr val="0000CC"/>
                </a:solidFill>
                <a:latin typeface="Times New Roman"/>
                <a:cs typeface="Times New Roman"/>
              </a:rPr>
              <a:t> </a:t>
            </a:r>
            <a:r>
              <a:rPr sz="1400" spc="50" dirty="0">
                <a:solidFill>
                  <a:srgbClr val="0000CC"/>
                </a:solidFill>
                <a:latin typeface="Times New Roman"/>
                <a:cs typeface="Times New Roman"/>
              </a:rPr>
              <a:t>H,</a:t>
            </a:r>
            <a:r>
              <a:rPr sz="1400" spc="10" dirty="0">
                <a:solidFill>
                  <a:srgbClr val="0000CC"/>
                </a:solidFill>
                <a:latin typeface="Times New Roman"/>
                <a:cs typeface="Times New Roman"/>
              </a:rPr>
              <a:t> </a:t>
            </a:r>
            <a:r>
              <a:rPr sz="1400" spc="-5" dirty="0">
                <a:solidFill>
                  <a:srgbClr val="0000CC"/>
                </a:solidFill>
                <a:latin typeface="Times New Roman"/>
                <a:cs typeface="Times New Roman"/>
              </a:rPr>
              <a:t>Kawai</a:t>
            </a:r>
            <a:r>
              <a:rPr sz="1400" spc="-25" dirty="0">
                <a:solidFill>
                  <a:srgbClr val="0000CC"/>
                </a:solidFill>
                <a:latin typeface="Times New Roman"/>
                <a:cs typeface="Times New Roman"/>
              </a:rPr>
              <a:t> </a:t>
            </a:r>
            <a:r>
              <a:rPr sz="1400" spc="-55" dirty="0">
                <a:solidFill>
                  <a:srgbClr val="0000CC"/>
                </a:solidFill>
                <a:latin typeface="Times New Roman"/>
                <a:cs typeface="Times New Roman"/>
              </a:rPr>
              <a:t>T,</a:t>
            </a:r>
            <a:r>
              <a:rPr sz="1400" spc="15" dirty="0">
                <a:solidFill>
                  <a:srgbClr val="0000CC"/>
                </a:solidFill>
                <a:latin typeface="Times New Roman"/>
                <a:cs typeface="Times New Roman"/>
              </a:rPr>
              <a:t> </a:t>
            </a:r>
            <a:r>
              <a:rPr sz="1400" spc="35" dirty="0">
                <a:solidFill>
                  <a:srgbClr val="0000CC"/>
                </a:solidFill>
                <a:latin typeface="Times New Roman"/>
                <a:cs typeface="Times New Roman"/>
              </a:rPr>
              <a:t>Sugiura</a:t>
            </a:r>
            <a:r>
              <a:rPr sz="1400" spc="-30" dirty="0">
                <a:solidFill>
                  <a:srgbClr val="0000CC"/>
                </a:solidFill>
                <a:latin typeface="Times New Roman"/>
                <a:cs typeface="Times New Roman"/>
              </a:rPr>
              <a:t> </a:t>
            </a:r>
            <a:r>
              <a:rPr sz="1400" spc="15" dirty="0">
                <a:solidFill>
                  <a:srgbClr val="0000CC"/>
                </a:solidFill>
                <a:latin typeface="Times New Roman"/>
                <a:cs typeface="Times New Roman"/>
              </a:rPr>
              <a:t>M.</a:t>
            </a:r>
            <a:r>
              <a:rPr sz="1400" dirty="0">
                <a:solidFill>
                  <a:srgbClr val="0000CC"/>
                </a:solidFill>
                <a:latin typeface="Times New Roman"/>
                <a:cs typeface="Times New Roman"/>
              </a:rPr>
              <a:t> </a:t>
            </a:r>
            <a:r>
              <a:rPr sz="1400" spc="30" dirty="0">
                <a:solidFill>
                  <a:srgbClr val="0000CC"/>
                </a:solidFill>
                <a:latin typeface="Times New Roman"/>
                <a:cs typeface="Times New Roman"/>
              </a:rPr>
              <a:t>Classiﬁcation</a:t>
            </a:r>
            <a:r>
              <a:rPr sz="1400" spc="-35" dirty="0">
                <a:solidFill>
                  <a:srgbClr val="0000CC"/>
                </a:solidFill>
                <a:latin typeface="Times New Roman"/>
                <a:cs typeface="Times New Roman"/>
              </a:rPr>
              <a:t> </a:t>
            </a:r>
            <a:r>
              <a:rPr sz="1400" spc="10" dirty="0">
                <a:solidFill>
                  <a:srgbClr val="0000CC"/>
                </a:solidFill>
                <a:latin typeface="Times New Roman"/>
                <a:cs typeface="Times New Roman"/>
              </a:rPr>
              <a:t>of</a:t>
            </a:r>
            <a:r>
              <a:rPr sz="1400" spc="20" dirty="0">
                <a:solidFill>
                  <a:srgbClr val="0000CC"/>
                </a:solidFill>
                <a:latin typeface="Times New Roman"/>
                <a:cs typeface="Times New Roman"/>
              </a:rPr>
              <a:t> </a:t>
            </a:r>
            <a:r>
              <a:rPr sz="1400" spc="30" dirty="0">
                <a:solidFill>
                  <a:srgbClr val="0000CC"/>
                </a:solidFill>
                <a:latin typeface="Times New Roman"/>
                <a:cs typeface="Times New Roman"/>
              </a:rPr>
              <a:t>surgical</a:t>
            </a:r>
            <a:r>
              <a:rPr sz="1400" spc="-35" dirty="0">
                <a:solidFill>
                  <a:srgbClr val="0000CC"/>
                </a:solidFill>
                <a:latin typeface="Times New Roman"/>
                <a:cs typeface="Times New Roman"/>
              </a:rPr>
              <a:t> </a:t>
            </a:r>
            <a:r>
              <a:rPr sz="1400" spc="30" dirty="0">
                <a:solidFill>
                  <a:srgbClr val="0000CC"/>
                </a:solidFill>
                <a:latin typeface="Times New Roman"/>
                <a:cs typeface="Times New Roman"/>
              </a:rPr>
              <a:t>difﬁculty</a:t>
            </a:r>
            <a:r>
              <a:rPr sz="1400" spc="-10" dirty="0">
                <a:solidFill>
                  <a:srgbClr val="0000CC"/>
                </a:solidFill>
                <a:latin typeface="Times New Roman"/>
                <a:cs typeface="Times New Roman"/>
              </a:rPr>
              <a:t> </a:t>
            </a:r>
            <a:r>
              <a:rPr sz="1400" spc="60" dirty="0">
                <a:solidFill>
                  <a:srgbClr val="0000CC"/>
                </a:solidFill>
                <a:latin typeface="Times New Roman"/>
                <a:cs typeface="Times New Roman"/>
              </a:rPr>
              <a:t>in</a:t>
            </a:r>
            <a:r>
              <a:rPr sz="1400" spc="-50" dirty="0">
                <a:solidFill>
                  <a:srgbClr val="0000CC"/>
                </a:solidFill>
                <a:latin typeface="Times New Roman"/>
                <a:cs typeface="Times New Roman"/>
              </a:rPr>
              <a:t> </a:t>
            </a:r>
            <a:r>
              <a:rPr sz="1400" spc="45" dirty="0">
                <a:solidFill>
                  <a:srgbClr val="0000CC"/>
                </a:solidFill>
                <a:latin typeface="Times New Roman"/>
                <a:cs typeface="Times New Roman"/>
              </a:rPr>
              <a:t>extracting</a:t>
            </a:r>
            <a:r>
              <a:rPr sz="1400" spc="20" dirty="0">
                <a:solidFill>
                  <a:srgbClr val="0000CC"/>
                </a:solidFill>
                <a:latin typeface="Times New Roman"/>
                <a:cs typeface="Times New Roman"/>
              </a:rPr>
              <a:t> </a:t>
            </a:r>
            <a:r>
              <a:rPr sz="1400" spc="60" dirty="0">
                <a:solidFill>
                  <a:srgbClr val="0000CC"/>
                </a:solidFill>
                <a:latin typeface="Times New Roman"/>
                <a:cs typeface="Times New Roman"/>
              </a:rPr>
              <a:t>impacted</a:t>
            </a:r>
            <a:r>
              <a:rPr sz="1400" spc="35" dirty="0">
                <a:solidFill>
                  <a:srgbClr val="0000CC"/>
                </a:solidFill>
                <a:latin typeface="Times New Roman"/>
                <a:cs typeface="Times New Roman"/>
              </a:rPr>
              <a:t> </a:t>
            </a:r>
            <a:r>
              <a:rPr sz="1400" spc="70" dirty="0">
                <a:solidFill>
                  <a:srgbClr val="0000CC"/>
                </a:solidFill>
                <a:latin typeface="Times New Roman"/>
                <a:cs typeface="Times New Roman"/>
              </a:rPr>
              <a:t>third</a:t>
            </a:r>
            <a:r>
              <a:rPr sz="1400" spc="10" dirty="0">
                <a:solidFill>
                  <a:srgbClr val="0000CC"/>
                </a:solidFill>
                <a:latin typeface="Times New Roman"/>
                <a:cs typeface="Times New Roman"/>
              </a:rPr>
              <a:t> </a:t>
            </a:r>
            <a:r>
              <a:rPr sz="1400" spc="40" dirty="0">
                <a:solidFill>
                  <a:srgbClr val="0000CC"/>
                </a:solidFill>
                <a:latin typeface="Times New Roman"/>
                <a:cs typeface="Times New Roman"/>
              </a:rPr>
              <a:t>molars.</a:t>
            </a:r>
            <a:r>
              <a:rPr sz="1400" spc="10" dirty="0">
                <a:solidFill>
                  <a:srgbClr val="0000CC"/>
                </a:solidFill>
                <a:latin typeface="Times New Roman"/>
                <a:cs typeface="Times New Roman"/>
              </a:rPr>
              <a:t> </a:t>
            </a:r>
            <a:r>
              <a:rPr sz="1400" spc="-20" dirty="0">
                <a:solidFill>
                  <a:srgbClr val="0000CC"/>
                </a:solidFill>
                <a:latin typeface="Times New Roman"/>
                <a:cs typeface="Times New Roman"/>
              </a:rPr>
              <a:t>Br  </a:t>
            </a:r>
            <a:r>
              <a:rPr sz="1400" spc="-110" dirty="0">
                <a:solidFill>
                  <a:srgbClr val="0000CC"/>
                </a:solidFill>
                <a:latin typeface="Times New Roman"/>
                <a:cs typeface="Times New Roman"/>
              </a:rPr>
              <a:t>J </a:t>
            </a:r>
            <a:r>
              <a:rPr sz="1400" spc="50" dirty="0">
                <a:solidFill>
                  <a:srgbClr val="0000CC"/>
                </a:solidFill>
                <a:latin typeface="Times New Roman"/>
                <a:cs typeface="Times New Roman"/>
              </a:rPr>
              <a:t>Oral </a:t>
            </a:r>
            <a:r>
              <a:rPr sz="1400" spc="10" dirty="0">
                <a:solidFill>
                  <a:srgbClr val="0000CC"/>
                </a:solidFill>
                <a:latin typeface="Times New Roman"/>
                <a:cs typeface="Times New Roman"/>
              </a:rPr>
              <a:t>Maxillofac </a:t>
            </a:r>
            <a:r>
              <a:rPr sz="1400" spc="25" dirty="0">
                <a:solidFill>
                  <a:srgbClr val="0000CC"/>
                </a:solidFill>
                <a:latin typeface="Times New Roman"/>
                <a:cs typeface="Times New Roman"/>
              </a:rPr>
              <a:t>Surg</a:t>
            </a:r>
            <a:r>
              <a:rPr sz="1400" spc="-30" dirty="0">
                <a:solidFill>
                  <a:srgbClr val="0000CC"/>
                </a:solidFill>
                <a:latin typeface="Times New Roman"/>
                <a:cs typeface="Times New Roman"/>
              </a:rPr>
              <a:t> </a:t>
            </a:r>
            <a:r>
              <a:rPr sz="1400" spc="-15" dirty="0">
                <a:solidFill>
                  <a:srgbClr val="0000CC"/>
                </a:solidFill>
                <a:latin typeface="Times New Roman"/>
                <a:cs typeface="Times New Roman"/>
              </a:rPr>
              <a:t>2002;40:26–31.</a:t>
            </a:r>
            <a:endParaRPr sz="1400">
              <a:latin typeface="Times New Roman"/>
              <a:cs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0200" y="1981200"/>
            <a:ext cx="5715000" cy="33528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39619" y="725551"/>
            <a:ext cx="3621785" cy="2485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995042" y="1216278"/>
            <a:ext cx="4843017" cy="23418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313432" y="515112"/>
            <a:ext cx="2307336" cy="5379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262628" y="515112"/>
            <a:ext cx="1365503" cy="53797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271515" y="515112"/>
            <a:ext cx="1098803" cy="53797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840992" y="1071372"/>
            <a:ext cx="2791968" cy="40843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369308" y="1071372"/>
            <a:ext cx="684276" cy="40843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4745735" y="1071372"/>
            <a:ext cx="381000" cy="408431"/>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4818888" y="1071372"/>
            <a:ext cx="2176271" cy="408431"/>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12872" y="344550"/>
            <a:ext cx="3634867" cy="360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65476" y="106679"/>
            <a:ext cx="4128516" cy="6111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85800" y="1066800"/>
            <a:ext cx="3009900" cy="24384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800600" y="990600"/>
            <a:ext cx="3562350" cy="251460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612140" y="3675964"/>
            <a:ext cx="7977505" cy="2210435"/>
          </a:xfrm>
          <a:prstGeom prst="rect">
            <a:avLst/>
          </a:prstGeom>
        </p:spPr>
        <p:txBody>
          <a:bodyPr vert="horz" wrap="square" lIns="0" tIns="12700" rIns="0" bIns="0" rtlCol="0">
            <a:spAutoFit/>
          </a:bodyPr>
          <a:lstStyle/>
          <a:p>
            <a:pPr marL="3823335">
              <a:lnSpc>
                <a:spcPct val="100000"/>
              </a:lnSpc>
              <a:spcBef>
                <a:spcPts val="100"/>
              </a:spcBef>
            </a:pPr>
            <a:r>
              <a:rPr sz="1800" spc="65" dirty="0">
                <a:solidFill>
                  <a:srgbClr val="0000CC"/>
                </a:solidFill>
                <a:latin typeface="Times New Roman"/>
                <a:cs typeface="Times New Roman"/>
              </a:rPr>
              <a:t>The</a:t>
            </a:r>
            <a:r>
              <a:rPr sz="1800" spc="-105" dirty="0">
                <a:solidFill>
                  <a:srgbClr val="0000CC"/>
                </a:solidFill>
                <a:latin typeface="Times New Roman"/>
                <a:cs typeface="Times New Roman"/>
              </a:rPr>
              <a:t> </a:t>
            </a:r>
            <a:r>
              <a:rPr sz="1800" spc="85" dirty="0">
                <a:solidFill>
                  <a:srgbClr val="0000CC"/>
                </a:solidFill>
                <a:latin typeface="Times New Roman"/>
                <a:cs typeface="Times New Roman"/>
              </a:rPr>
              <a:t>red</a:t>
            </a:r>
            <a:r>
              <a:rPr sz="1800" spc="-25" dirty="0">
                <a:solidFill>
                  <a:srgbClr val="0000CC"/>
                </a:solidFill>
                <a:latin typeface="Times New Roman"/>
                <a:cs typeface="Times New Roman"/>
              </a:rPr>
              <a:t> </a:t>
            </a:r>
            <a:r>
              <a:rPr sz="1800" spc="50" dirty="0">
                <a:solidFill>
                  <a:srgbClr val="0000CC"/>
                </a:solidFill>
                <a:latin typeface="Times New Roman"/>
                <a:cs typeface="Times New Roman"/>
              </a:rPr>
              <a:t>line</a:t>
            </a:r>
            <a:r>
              <a:rPr sz="1800" spc="-90" dirty="0">
                <a:solidFill>
                  <a:srgbClr val="0000CC"/>
                </a:solidFill>
                <a:latin typeface="Times New Roman"/>
                <a:cs typeface="Times New Roman"/>
              </a:rPr>
              <a:t> </a:t>
            </a:r>
            <a:r>
              <a:rPr sz="1800" spc="90" dirty="0">
                <a:solidFill>
                  <a:srgbClr val="0000CC"/>
                </a:solidFill>
                <a:latin typeface="Times New Roman"/>
                <a:cs typeface="Times New Roman"/>
              </a:rPr>
              <a:t>when</a:t>
            </a:r>
            <a:r>
              <a:rPr sz="1800" spc="-95" dirty="0">
                <a:solidFill>
                  <a:srgbClr val="0000CC"/>
                </a:solidFill>
                <a:latin typeface="Times New Roman"/>
                <a:cs typeface="Times New Roman"/>
              </a:rPr>
              <a:t> </a:t>
            </a:r>
            <a:r>
              <a:rPr sz="1800" spc="80" dirty="0">
                <a:solidFill>
                  <a:srgbClr val="0000CC"/>
                </a:solidFill>
                <a:latin typeface="Times New Roman"/>
                <a:cs typeface="Times New Roman"/>
              </a:rPr>
              <a:t>extended</a:t>
            </a:r>
            <a:r>
              <a:rPr sz="1800" spc="-15" dirty="0">
                <a:solidFill>
                  <a:srgbClr val="0000CC"/>
                </a:solidFill>
                <a:latin typeface="Times New Roman"/>
                <a:cs typeface="Times New Roman"/>
              </a:rPr>
              <a:t> </a:t>
            </a:r>
            <a:r>
              <a:rPr sz="1800" spc="90" dirty="0">
                <a:solidFill>
                  <a:srgbClr val="0000CC"/>
                </a:solidFill>
                <a:latin typeface="Times New Roman"/>
                <a:cs typeface="Times New Roman"/>
              </a:rPr>
              <a:t>to</a:t>
            </a:r>
            <a:r>
              <a:rPr sz="1800" spc="-75" dirty="0">
                <a:solidFill>
                  <a:srgbClr val="0000CC"/>
                </a:solidFill>
                <a:latin typeface="Times New Roman"/>
                <a:cs typeface="Times New Roman"/>
              </a:rPr>
              <a:t> </a:t>
            </a:r>
            <a:r>
              <a:rPr sz="1800" spc="114" dirty="0">
                <a:solidFill>
                  <a:srgbClr val="0000CC"/>
                </a:solidFill>
                <a:latin typeface="Times New Roman"/>
                <a:cs typeface="Times New Roman"/>
              </a:rPr>
              <a:t>the</a:t>
            </a:r>
            <a:r>
              <a:rPr sz="1800" spc="-70" dirty="0">
                <a:solidFill>
                  <a:srgbClr val="0000CC"/>
                </a:solidFill>
                <a:latin typeface="Times New Roman"/>
                <a:cs typeface="Times New Roman"/>
              </a:rPr>
              <a:t> </a:t>
            </a:r>
            <a:r>
              <a:rPr sz="1800" spc="50" dirty="0">
                <a:solidFill>
                  <a:srgbClr val="0000CC"/>
                </a:solidFill>
                <a:latin typeface="Times New Roman"/>
                <a:cs typeface="Times New Roman"/>
              </a:rPr>
              <a:t>inferior</a:t>
            </a:r>
            <a:endParaRPr sz="1800">
              <a:latin typeface="Times New Roman"/>
              <a:cs typeface="Times New Roman"/>
            </a:endParaRPr>
          </a:p>
          <a:p>
            <a:pPr marL="3823335">
              <a:lnSpc>
                <a:spcPct val="100000"/>
              </a:lnSpc>
            </a:pPr>
            <a:r>
              <a:rPr sz="1800" spc="50" dirty="0">
                <a:solidFill>
                  <a:srgbClr val="0000CC"/>
                </a:solidFill>
                <a:latin typeface="Times New Roman"/>
                <a:cs typeface="Times New Roman"/>
              </a:rPr>
              <a:t>edge</a:t>
            </a:r>
            <a:r>
              <a:rPr sz="1800" spc="-95" dirty="0">
                <a:solidFill>
                  <a:srgbClr val="0000CC"/>
                </a:solidFill>
                <a:latin typeface="Times New Roman"/>
                <a:cs typeface="Times New Roman"/>
              </a:rPr>
              <a:t> </a:t>
            </a:r>
            <a:r>
              <a:rPr sz="1800" spc="15" dirty="0">
                <a:solidFill>
                  <a:srgbClr val="0000CC"/>
                </a:solidFill>
                <a:latin typeface="Times New Roman"/>
                <a:cs typeface="Times New Roman"/>
              </a:rPr>
              <a:t>of</a:t>
            </a:r>
            <a:r>
              <a:rPr sz="1800" spc="20" dirty="0">
                <a:solidFill>
                  <a:srgbClr val="0000CC"/>
                </a:solidFill>
                <a:latin typeface="Times New Roman"/>
                <a:cs typeface="Times New Roman"/>
              </a:rPr>
              <a:t> </a:t>
            </a:r>
            <a:r>
              <a:rPr sz="1800" spc="110" dirty="0">
                <a:solidFill>
                  <a:srgbClr val="0000CC"/>
                </a:solidFill>
                <a:latin typeface="Times New Roman"/>
                <a:cs typeface="Times New Roman"/>
              </a:rPr>
              <a:t>the</a:t>
            </a:r>
            <a:r>
              <a:rPr sz="1800" spc="-85" dirty="0">
                <a:solidFill>
                  <a:srgbClr val="0000CC"/>
                </a:solidFill>
                <a:latin typeface="Times New Roman"/>
                <a:cs typeface="Times New Roman"/>
              </a:rPr>
              <a:t> </a:t>
            </a:r>
            <a:r>
              <a:rPr sz="1800" spc="70" dirty="0">
                <a:solidFill>
                  <a:srgbClr val="0000CC"/>
                </a:solidFill>
                <a:latin typeface="Times New Roman"/>
                <a:cs typeface="Times New Roman"/>
              </a:rPr>
              <a:t>radiograph</a:t>
            </a:r>
            <a:r>
              <a:rPr sz="1800" spc="-70" dirty="0">
                <a:solidFill>
                  <a:srgbClr val="0000CC"/>
                </a:solidFill>
                <a:latin typeface="Times New Roman"/>
                <a:cs typeface="Times New Roman"/>
              </a:rPr>
              <a:t> </a:t>
            </a:r>
            <a:r>
              <a:rPr sz="1800" spc="80" dirty="0">
                <a:solidFill>
                  <a:srgbClr val="0000CC"/>
                </a:solidFill>
                <a:latin typeface="Times New Roman"/>
                <a:cs typeface="Times New Roman"/>
              </a:rPr>
              <a:t>should</a:t>
            </a:r>
            <a:r>
              <a:rPr sz="1800" spc="-10" dirty="0">
                <a:solidFill>
                  <a:srgbClr val="0000CC"/>
                </a:solidFill>
                <a:latin typeface="Times New Roman"/>
                <a:cs typeface="Times New Roman"/>
              </a:rPr>
              <a:t> </a:t>
            </a:r>
            <a:r>
              <a:rPr sz="1800" spc="105" dirty="0">
                <a:solidFill>
                  <a:srgbClr val="0000CC"/>
                </a:solidFill>
                <a:latin typeface="Times New Roman"/>
                <a:cs typeface="Times New Roman"/>
              </a:rPr>
              <a:t>meet</a:t>
            </a:r>
            <a:r>
              <a:rPr sz="1800" spc="-90" dirty="0">
                <a:solidFill>
                  <a:srgbClr val="0000CC"/>
                </a:solidFill>
                <a:latin typeface="Times New Roman"/>
                <a:cs typeface="Times New Roman"/>
              </a:rPr>
              <a:t> </a:t>
            </a:r>
            <a:r>
              <a:rPr sz="1800" spc="100" dirty="0">
                <a:solidFill>
                  <a:srgbClr val="0000CC"/>
                </a:solidFill>
                <a:latin typeface="Times New Roman"/>
                <a:cs typeface="Times New Roman"/>
              </a:rPr>
              <a:t>at</a:t>
            </a:r>
            <a:r>
              <a:rPr sz="1800" spc="-50" dirty="0">
                <a:solidFill>
                  <a:srgbClr val="0000CC"/>
                </a:solidFill>
                <a:latin typeface="Times New Roman"/>
                <a:cs typeface="Times New Roman"/>
              </a:rPr>
              <a:t> </a:t>
            </a:r>
            <a:r>
              <a:rPr sz="1800" spc="75" dirty="0">
                <a:solidFill>
                  <a:srgbClr val="0000CC"/>
                </a:solidFill>
                <a:latin typeface="Times New Roman"/>
                <a:cs typeface="Times New Roman"/>
              </a:rPr>
              <a:t>90</a:t>
            </a:r>
            <a:endParaRPr sz="1800">
              <a:latin typeface="Times New Roman"/>
              <a:cs typeface="Times New Roman"/>
            </a:endParaRPr>
          </a:p>
          <a:p>
            <a:pPr>
              <a:lnSpc>
                <a:spcPct val="100000"/>
              </a:lnSpc>
            </a:pPr>
            <a:endParaRPr sz="1800">
              <a:latin typeface="Times New Roman"/>
              <a:cs typeface="Times New Roman"/>
            </a:endParaRPr>
          </a:p>
          <a:p>
            <a:pPr marL="12700" marR="93980">
              <a:lnSpc>
                <a:spcPct val="150100"/>
              </a:lnSpc>
              <a:spcBef>
                <a:spcPts val="1085"/>
              </a:spcBef>
            </a:pPr>
            <a:r>
              <a:rPr sz="1800" dirty="0">
                <a:solidFill>
                  <a:srgbClr val="0000CC"/>
                </a:solidFill>
                <a:latin typeface="Times New Roman"/>
                <a:cs typeface="Times New Roman"/>
              </a:rPr>
              <a:t>Red line </a:t>
            </a:r>
            <a:r>
              <a:rPr sz="1800" spc="-5" dirty="0">
                <a:solidFill>
                  <a:srgbClr val="0000CC"/>
                </a:solidFill>
                <a:latin typeface="Times New Roman"/>
                <a:cs typeface="Times New Roman"/>
              </a:rPr>
              <a:t>&lt;5mm: </a:t>
            </a:r>
            <a:r>
              <a:rPr sz="1800" dirty="0">
                <a:solidFill>
                  <a:srgbClr val="0000CC"/>
                </a:solidFill>
                <a:latin typeface="Times New Roman"/>
                <a:cs typeface="Times New Roman"/>
              </a:rPr>
              <a:t>extraction - </a:t>
            </a:r>
            <a:r>
              <a:rPr sz="1800" spc="-25" dirty="0">
                <a:solidFill>
                  <a:srgbClr val="0000CC"/>
                </a:solidFill>
                <a:latin typeface="Times New Roman"/>
                <a:cs typeface="Times New Roman"/>
              </a:rPr>
              <a:t>easy, </a:t>
            </a:r>
            <a:r>
              <a:rPr sz="1800" dirty="0">
                <a:solidFill>
                  <a:srgbClr val="0000CC"/>
                </a:solidFill>
                <a:latin typeface="Times New Roman"/>
                <a:cs typeface="Times New Roman"/>
              </a:rPr>
              <a:t>there after every </a:t>
            </a:r>
            <a:r>
              <a:rPr sz="1800" spc="-5" dirty="0">
                <a:solidFill>
                  <a:srgbClr val="0000CC"/>
                </a:solidFill>
                <a:latin typeface="Times New Roman"/>
                <a:cs typeface="Times New Roman"/>
              </a:rPr>
              <a:t>1mm </a:t>
            </a:r>
            <a:r>
              <a:rPr sz="1800" dirty="0">
                <a:solidFill>
                  <a:srgbClr val="0000CC"/>
                </a:solidFill>
                <a:latin typeface="Times New Roman"/>
                <a:cs typeface="Times New Roman"/>
              </a:rPr>
              <a:t>increase in depth increases  the </a:t>
            </a:r>
            <a:r>
              <a:rPr sz="1800" spc="-5" dirty="0">
                <a:solidFill>
                  <a:srgbClr val="0000CC"/>
                </a:solidFill>
                <a:latin typeface="Times New Roman"/>
                <a:cs typeface="Times New Roman"/>
              </a:rPr>
              <a:t>difficulty </a:t>
            </a:r>
            <a:r>
              <a:rPr sz="1800" dirty="0">
                <a:solidFill>
                  <a:srgbClr val="0000CC"/>
                </a:solidFill>
                <a:latin typeface="Times New Roman"/>
                <a:cs typeface="Times New Roman"/>
              </a:rPr>
              <a:t>three folds </a:t>
            </a:r>
            <a:r>
              <a:rPr sz="1800" spc="10" dirty="0">
                <a:solidFill>
                  <a:srgbClr val="0000CC"/>
                </a:solidFill>
                <a:latin typeface="Times New Roman"/>
                <a:cs typeface="Times New Roman"/>
              </a:rPr>
              <a:t>(</a:t>
            </a:r>
            <a:r>
              <a:rPr sz="1800" spc="10" dirty="0">
                <a:solidFill>
                  <a:srgbClr val="FFFFFF"/>
                </a:solidFill>
                <a:latin typeface="Times New Roman"/>
                <a:cs typeface="Times New Roman"/>
              </a:rPr>
              <a:t>Geoffrey </a:t>
            </a:r>
            <a:r>
              <a:rPr sz="1800" spc="35" dirty="0">
                <a:solidFill>
                  <a:srgbClr val="FFFFFF"/>
                </a:solidFill>
                <a:latin typeface="Times New Roman"/>
                <a:cs typeface="Times New Roman"/>
              </a:rPr>
              <a:t>Howe)</a:t>
            </a:r>
            <a:r>
              <a:rPr sz="1800" spc="35" dirty="0">
                <a:solidFill>
                  <a:srgbClr val="0000CC"/>
                </a:solidFill>
                <a:latin typeface="Times New Roman"/>
                <a:cs typeface="Times New Roman"/>
              </a:rPr>
              <a:t>&amp; </a:t>
            </a:r>
            <a:r>
              <a:rPr sz="1800" dirty="0">
                <a:solidFill>
                  <a:srgbClr val="0000CC"/>
                </a:solidFill>
                <a:latin typeface="Times New Roman"/>
                <a:cs typeface="Times New Roman"/>
              </a:rPr>
              <a:t>if it </a:t>
            </a:r>
            <a:r>
              <a:rPr sz="1800" spc="-5" dirty="0">
                <a:solidFill>
                  <a:srgbClr val="0000CC"/>
                </a:solidFill>
                <a:latin typeface="Times New Roman"/>
                <a:cs typeface="Times New Roman"/>
              </a:rPr>
              <a:t>is </a:t>
            </a:r>
            <a:r>
              <a:rPr sz="1800" dirty="0">
                <a:solidFill>
                  <a:srgbClr val="0000CC"/>
                </a:solidFill>
                <a:latin typeface="Times New Roman"/>
                <a:cs typeface="Times New Roman"/>
              </a:rPr>
              <a:t>&gt;9mm then plan the </a:t>
            </a:r>
            <a:r>
              <a:rPr sz="1800" spc="-10" dirty="0">
                <a:solidFill>
                  <a:srgbClr val="0000CC"/>
                </a:solidFill>
                <a:latin typeface="Times New Roman"/>
                <a:cs typeface="Times New Roman"/>
              </a:rPr>
              <a:t>surgery</a:t>
            </a:r>
            <a:r>
              <a:rPr sz="1800" spc="-175" dirty="0">
                <a:solidFill>
                  <a:srgbClr val="0000CC"/>
                </a:solidFill>
                <a:latin typeface="Times New Roman"/>
                <a:cs typeface="Times New Roman"/>
              </a:rPr>
              <a:t> </a:t>
            </a:r>
            <a:r>
              <a:rPr sz="1800" dirty="0">
                <a:solidFill>
                  <a:srgbClr val="0000CC"/>
                </a:solidFill>
                <a:latin typeface="Times New Roman"/>
                <a:cs typeface="Times New Roman"/>
              </a:rPr>
              <a:t>under  </a:t>
            </a:r>
            <a:r>
              <a:rPr sz="1800" spc="-5" dirty="0">
                <a:solidFill>
                  <a:srgbClr val="0000CC"/>
                </a:solidFill>
                <a:latin typeface="Times New Roman"/>
                <a:cs typeface="Times New Roman"/>
              </a:rPr>
              <a:t>GA </a:t>
            </a:r>
            <a:r>
              <a:rPr sz="1800" dirty="0">
                <a:solidFill>
                  <a:srgbClr val="0000CC"/>
                </a:solidFill>
                <a:latin typeface="Times New Roman"/>
                <a:cs typeface="Times New Roman"/>
              </a:rPr>
              <a:t>or </a:t>
            </a:r>
            <a:r>
              <a:rPr sz="1800" spc="-5" dirty="0">
                <a:solidFill>
                  <a:srgbClr val="0000CC"/>
                </a:solidFill>
                <a:latin typeface="Times New Roman"/>
                <a:cs typeface="Times New Roman"/>
              </a:rPr>
              <a:t>LA </a:t>
            </a:r>
            <a:r>
              <a:rPr sz="1800" dirty="0">
                <a:solidFill>
                  <a:srgbClr val="0000CC"/>
                </a:solidFill>
                <a:latin typeface="Times New Roman"/>
                <a:cs typeface="Times New Roman"/>
              </a:rPr>
              <a:t>with</a:t>
            </a:r>
            <a:r>
              <a:rPr sz="1800" spc="-210" dirty="0">
                <a:solidFill>
                  <a:srgbClr val="0000CC"/>
                </a:solidFill>
                <a:latin typeface="Times New Roman"/>
                <a:cs typeface="Times New Roman"/>
              </a:rPr>
              <a:t> </a:t>
            </a:r>
            <a:r>
              <a:rPr sz="1800" dirty="0">
                <a:solidFill>
                  <a:srgbClr val="0000CC"/>
                </a:solidFill>
                <a:latin typeface="Times New Roman"/>
                <a:cs typeface="Times New Roman"/>
              </a:rPr>
              <a:t>sedation</a:t>
            </a:r>
            <a:endParaRPr sz="1800">
              <a:latin typeface="Times New Roman"/>
              <a:cs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70152" y="3300221"/>
            <a:ext cx="6582410" cy="35458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55191" y="3000755"/>
            <a:ext cx="7210044" cy="76504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7084" y="426847"/>
            <a:ext cx="7008533" cy="40271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33979" y="918210"/>
            <a:ext cx="4229227" cy="4013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08076" y="228600"/>
            <a:ext cx="7568183" cy="6111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372867" y="716280"/>
            <a:ext cx="4733544" cy="61112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447800" y="1600200"/>
            <a:ext cx="6096000" cy="2590800"/>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688340" y="4285869"/>
            <a:ext cx="7825105" cy="848360"/>
          </a:xfrm>
          <a:prstGeom prst="rect">
            <a:avLst/>
          </a:prstGeom>
        </p:spPr>
        <p:txBody>
          <a:bodyPr vert="horz" wrap="square" lIns="0" tIns="12700" rIns="0" bIns="0" rtlCol="0">
            <a:spAutoFit/>
          </a:bodyPr>
          <a:lstStyle/>
          <a:p>
            <a:pPr marL="12700" marR="5080">
              <a:lnSpc>
                <a:spcPct val="100000"/>
              </a:lnSpc>
              <a:spcBef>
                <a:spcPts val="100"/>
              </a:spcBef>
            </a:pPr>
            <a:r>
              <a:rPr sz="1800" spc="55" dirty="0">
                <a:solidFill>
                  <a:srgbClr val="0000CC"/>
                </a:solidFill>
                <a:latin typeface="Times New Roman"/>
                <a:cs typeface="Times New Roman"/>
              </a:rPr>
              <a:t>Change </a:t>
            </a:r>
            <a:r>
              <a:rPr sz="1800" spc="15" dirty="0">
                <a:solidFill>
                  <a:srgbClr val="0000CC"/>
                </a:solidFill>
                <a:latin typeface="Times New Roman"/>
                <a:cs typeface="Times New Roman"/>
              </a:rPr>
              <a:t>of </a:t>
            </a:r>
            <a:r>
              <a:rPr sz="1800" spc="75" dirty="0">
                <a:solidFill>
                  <a:srgbClr val="0000CC"/>
                </a:solidFill>
                <a:latin typeface="Times New Roman"/>
                <a:cs typeface="Times New Roman"/>
              </a:rPr>
              <a:t>angulation </a:t>
            </a:r>
            <a:r>
              <a:rPr sz="1800" spc="15" dirty="0">
                <a:solidFill>
                  <a:srgbClr val="0000CC"/>
                </a:solidFill>
                <a:latin typeface="Times New Roman"/>
                <a:cs typeface="Times New Roman"/>
              </a:rPr>
              <a:t>of </a:t>
            </a:r>
            <a:r>
              <a:rPr sz="1800" spc="110" dirty="0">
                <a:solidFill>
                  <a:srgbClr val="0000CC"/>
                </a:solidFill>
                <a:latin typeface="Times New Roman"/>
                <a:cs typeface="Times New Roman"/>
              </a:rPr>
              <a:t>the </a:t>
            </a:r>
            <a:r>
              <a:rPr sz="1800" spc="35" dirty="0">
                <a:solidFill>
                  <a:srgbClr val="0000CC"/>
                </a:solidFill>
                <a:latin typeface="Times New Roman"/>
                <a:cs typeface="Times New Roman"/>
              </a:rPr>
              <a:t>film </a:t>
            </a:r>
            <a:r>
              <a:rPr sz="1800" spc="50" dirty="0">
                <a:solidFill>
                  <a:srgbClr val="0000CC"/>
                </a:solidFill>
                <a:latin typeface="Times New Roman"/>
                <a:cs typeface="Times New Roman"/>
              </a:rPr>
              <a:t>causes </a:t>
            </a:r>
            <a:r>
              <a:rPr sz="1800" spc="110" dirty="0">
                <a:solidFill>
                  <a:srgbClr val="0000CC"/>
                </a:solidFill>
                <a:latin typeface="Times New Roman"/>
                <a:cs typeface="Times New Roman"/>
              </a:rPr>
              <a:t>the </a:t>
            </a:r>
            <a:r>
              <a:rPr sz="1800" spc="-40" dirty="0">
                <a:solidFill>
                  <a:srgbClr val="0000CC"/>
                </a:solidFill>
                <a:latin typeface="Times New Roman"/>
                <a:cs typeface="Times New Roman"/>
              </a:rPr>
              <a:t>‘‘red-line’’ </a:t>
            </a:r>
            <a:r>
              <a:rPr sz="1800" spc="90" dirty="0">
                <a:solidFill>
                  <a:srgbClr val="0000CC"/>
                </a:solidFill>
                <a:latin typeface="Times New Roman"/>
                <a:cs typeface="Times New Roman"/>
              </a:rPr>
              <a:t>to </a:t>
            </a:r>
            <a:r>
              <a:rPr sz="1800" spc="60" dirty="0">
                <a:solidFill>
                  <a:srgbClr val="0000CC"/>
                </a:solidFill>
                <a:latin typeface="Times New Roman"/>
                <a:cs typeface="Times New Roman"/>
              </a:rPr>
              <a:t>change </a:t>
            </a:r>
            <a:r>
              <a:rPr sz="1800" spc="75" dirty="0">
                <a:solidFill>
                  <a:srgbClr val="0000CC"/>
                </a:solidFill>
                <a:latin typeface="Times New Roman"/>
                <a:cs typeface="Times New Roman"/>
              </a:rPr>
              <a:t>in </a:t>
            </a:r>
            <a:r>
              <a:rPr sz="1800" spc="80" dirty="0">
                <a:solidFill>
                  <a:srgbClr val="0000CC"/>
                </a:solidFill>
                <a:latin typeface="Times New Roman"/>
                <a:cs typeface="Times New Roman"/>
              </a:rPr>
              <a:t>length  </a:t>
            </a:r>
            <a:r>
              <a:rPr sz="1800" spc="20" dirty="0">
                <a:solidFill>
                  <a:srgbClr val="0000CC"/>
                </a:solidFill>
                <a:latin typeface="Times New Roman"/>
                <a:cs typeface="Times New Roman"/>
              </a:rPr>
              <a:t>significantly.</a:t>
            </a:r>
            <a:r>
              <a:rPr sz="1800" spc="-20" dirty="0">
                <a:solidFill>
                  <a:srgbClr val="0000CC"/>
                </a:solidFill>
                <a:latin typeface="Times New Roman"/>
                <a:cs typeface="Times New Roman"/>
              </a:rPr>
              <a:t> </a:t>
            </a:r>
            <a:r>
              <a:rPr sz="1800" spc="65" dirty="0">
                <a:solidFill>
                  <a:srgbClr val="0000CC"/>
                </a:solidFill>
                <a:latin typeface="Times New Roman"/>
                <a:cs typeface="Times New Roman"/>
              </a:rPr>
              <a:t>The</a:t>
            </a:r>
            <a:r>
              <a:rPr sz="1800" spc="-75" dirty="0">
                <a:solidFill>
                  <a:srgbClr val="0000CC"/>
                </a:solidFill>
                <a:latin typeface="Times New Roman"/>
                <a:cs typeface="Times New Roman"/>
              </a:rPr>
              <a:t> </a:t>
            </a:r>
            <a:r>
              <a:rPr sz="1800" spc="60" dirty="0">
                <a:solidFill>
                  <a:srgbClr val="0000CC"/>
                </a:solidFill>
                <a:latin typeface="Times New Roman"/>
                <a:cs typeface="Times New Roman"/>
              </a:rPr>
              <a:t>red-line</a:t>
            </a:r>
            <a:r>
              <a:rPr sz="1800" spc="-45" dirty="0">
                <a:solidFill>
                  <a:srgbClr val="0000CC"/>
                </a:solidFill>
                <a:latin typeface="Times New Roman"/>
                <a:cs typeface="Times New Roman"/>
              </a:rPr>
              <a:t> </a:t>
            </a:r>
            <a:r>
              <a:rPr sz="1800" spc="75" dirty="0">
                <a:solidFill>
                  <a:srgbClr val="0000CC"/>
                </a:solidFill>
                <a:latin typeface="Times New Roman"/>
                <a:cs typeface="Times New Roman"/>
              </a:rPr>
              <a:t>in</a:t>
            </a:r>
            <a:r>
              <a:rPr sz="1800" spc="-10" dirty="0">
                <a:solidFill>
                  <a:srgbClr val="0000CC"/>
                </a:solidFill>
                <a:latin typeface="Times New Roman"/>
                <a:cs typeface="Times New Roman"/>
              </a:rPr>
              <a:t> </a:t>
            </a:r>
            <a:r>
              <a:rPr sz="1800" spc="-130" dirty="0">
                <a:solidFill>
                  <a:srgbClr val="0000CC"/>
                </a:solidFill>
                <a:latin typeface="Times New Roman"/>
                <a:cs typeface="Times New Roman"/>
              </a:rPr>
              <a:t>B</a:t>
            </a:r>
            <a:r>
              <a:rPr sz="1800" dirty="0">
                <a:solidFill>
                  <a:srgbClr val="0000CC"/>
                </a:solidFill>
                <a:latin typeface="Times New Roman"/>
                <a:cs typeface="Times New Roman"/>
              </a:rPr>
              <a:t> </a:t>
            </a:r>
            <a:r>
              <a:rPr sz="1800" spc="15" dirty="0">
                <a:solidFill>
                  <a:srgbClr val="0000CC"/>
                </a:solidFill>
                <a:latin typeface="Times New Roman"/>
                <a:cs typeface="Times New Roman"/>
              </a:rPr>
              <a:t>is</a:t>
            </a:r>
            <a:r>
              <a:rPr sz="1800" spc="-65" dirty="0">
                <a:solidFill>
                  <a:srgbClr val="0000CC"/>
                </a:solidFill>
                <a:latin typeface="Times New Roman"/>
                <a:cs typeface="Times New Roman"/>
              </a:rPr>
              <a:t> </a:t>
            </a:r>
            <a:r>
              <a:rPr sz="1800" spc="85" dirty="0">
                <a:solidFill>
                  <a:srgbClr val="0000CC"/>
                </a:solidFill>
                <a:latin typeface="Times New Roman"/>
                <a:cs typeface="Times New Roman"/>
              </a:rPr>
              <a:t>shorter</a:t>
            </a:r>
            <a:r>
              <a:rPr sz="1800" spc="-90" dirty="0">
                <a:solidFill>
                  <a:srgbClr val="0000CC"/>
                </a:solidFill>
                <a:latin typeface="Times New Roman"/>
                <a:cs typeface="Times New Roman"/>
              </a:rPr>
              <a:t> </a:t>
            </a:r>
            <a:r>
              <a:rPr sz="1800" spc="25" dirty="0">
                <a:solidFill>
                  <a:srgbClr val="0000CC"/>
                </a:solidFill>
                <a:latin typeface="Times New Roman"/>
                <a:cs typeface="Times New Roman"/>
              </a:rPr>
              <a:t>by</a:t>
            </a:r>
            <a:r>
              <a:rPr sz="1800" spc="-55" dirty="0">
                <a:solidFill>
                  <a:srgbClr val="0000CC"/>
                </a:solidFill>
                <a:latin typeface="Times New Roman"/>
                <a:cs typeface="Times New Roman"/>
              </a:rPr>
              <a:t> </a:t>
            </a:r>
            <a:r>
              <a:rPr sz="1800" spc="60" dirty="0">
                <a:solidFill>
                  <a:srgbClr val="0000CC"/>
                </a:solidFill>
                <a:latin typeface="Times New Roman"/>
                <a:cs typeface="Times New Roman"/>
              </a:rPr>
              <a:t>(</a:t>
            </a:r>
            <a:r>
              <a:rPr sz="1800" spc="5" dirty="0">
                <a:solidFill>
                  <a:srgbClr val="0000CC"/>
                </a:solidFill>
                <a:latin typeface="Times New Roman"/>
                <a:cs typeface="Times New Roman"/>
              </a:rPr>
              <a:t> </a:t>
            </a:r>
            <a:r>
              <a:rPr sz="1800" spc="-10" dirty="0">
                <a:solidFill>
                  <a:srgbClr val="0000CC"/>
                </a:solidFill>
                <a:latin typeface="Times New Roman"/>
                <a:cs typeface="Times New Roman"/>
              </a:rPr>
              <a:t>30</a:t>
            </a:r>
            <a:r>
              <a:rPr sz="1800" spc="10" dirty="0">
                <a:solidFill>
                  <a:srgbClr val="0000CC"/>
                </a:solidFill>
                <a:latin typeface="Times New Roman"/>
                <a:cs typeface="Times New Roman"/>
              </a:rPr>
              <a:t> </a:t>
            </a:r>
            <a:r>
              <a:rPr sz="1800" spc="-25" dirty="0">
                <a:solidFill>
                  <a:srgbClr val="0000CC"/>
                </a:solidFill>
                <a:latin typeface="Times New Roman"/>
                <a:cs typeface="Times New Roman"/>
              </a:rPr>
              <a:t>%</a:t>
            </a:r>
            <a:r>
              <a:rPr sz="1800" spc="5" dirty="0">
                <a:solidFill>
                  <a:srgbClr val="0000CC"/>
                </a:solidFill>
                <a:latin typeface="Times New Roman"/>
                <a:cs typeface="Times New Roman"/>
              </a:rPr>
              <a:t> </a:t>
            </a:r>
            <a:r>
              <a:rPr sz="1800" spc="110" dirty="0">
                <a:solidFill>
                  <a:srgbClr val="0000CC"/>
                </a:solidFill>
                <a:latin typeface="Times New Roman"/>
                <a:cs typeface="Times New Roman"/>
              </a:rPr>
              <a:t>)than</a:t>
            </a:r>
            <a:r>
              <a:rPr sz="1800" spc="-30" dirty="0">
                <a:solidFill>
                  <a:srgbClr val="0000CC"/>
                </a:solidFill>
                <a:latin typeface="Times New Roman"/>
                <a:cs typeface="Times New Roman"/>
              </a:rPr>
              <a:t> </a:t>
            </a:r>
            <a:r>
              <a:rPr sz="1800" spc="75" dirty="0">
                <a:solidFill>
                  <a:srgbClr val="0000CC"/>
                </a:solidFill>
                <a:latin typeface="Times New Roman"/>
                <a:cs typeface="Times New Roman"/>
              </a:rPr>
              <a:t>in</a:t>
            </a:r>
            <a:r>
              <a:rPr sz="1800" spc="-50" dirty="0">
                <a:solidFill>
                  <a:srgbClr val="0000CC"/>
                </a:solidFill>
                <a:latin typeface="Times New Roman"/>
                <a:cs typeface="Times New Roman"/>
              </a:rPr>
              <a:t> </a:t>
            </a:r>
            <a:r>
              <a:rPr sz="1800" spc="-90" dirty="0">
                <a:solidFill>
                  <a:srgbClr val="0000CC"/>
                </a:solidFill>
                <a:latin typeface="Times New Roman"/>
                <a:cs typeface="Times New Roman"/>
              </a:rPr>
              <a:t>A</a:t>
            </a:r>
            <a:r>
              <a:rPr sz="1800" spc="-65" dirty="0">
                <a:solidFill>
                  <a:srgbClr val="0000CC"/>
                </a:solidFill>
                <a:latin typeface="Times New Roman"/>
                <a:cs typeface="Times New Roman"/>
              </a:rPr>
              <a:t> </a:t>
            </a:r>
            <a:r>
              <a:rPr sz="1800" spc="75" dirty="0">
                <a:solidFill>
                  <a:srgbClr val="0000CC"/>
                </a:solidFill>
                <a:latin typeface="Times New Roman"/>
                <a:cs typeface="Times New Roman"/>
              </a:rPr>
              <a:t>with</a:t>
            </a:r>
            <a:r>
              <a:rPr sz="1800" spc="-80" dirty="0">
                <a:solidFill>
                  <a:srgbClr val="0000CC"/>
                </a:solidFill>
                <a:latin typeface="Times New Roman"/>
                <a:cs typeface="Times New Roman"/>
              </a:rPr>
              <a:t> </a:t>
            </a:r>
            <a:r>
              <a:rPr sz="1800" spc="65" dirty="0">
                <a:solidFill>
                  <a:srgbClr val="0000CC"/>
                </a:solidFill>
                <a:latin typeface="Times New Roman"/>
                <a:cs typeface="Times New Roman"/>
              </a:rPr>
              <a:t>a</a:t>
            </a:r>
            <a:r>
              <a:rPr sz="1800" spc="-45" dirty="0">
                <a:solidFill>
                  <a:srgbClr val="0000CC"/>
                </a:solidFill>
                <a:latin typeface="Times New Roman"/>
                <a:cs typeface="Times New Roman"/>
              </a:rPr>
              <a:t> </a:t>
            </a:r>
            <a:r>
              <a:rPr sz="1800" spc="-204" dirty="0">
                <a:solidFill>
                  <a:srgbClr val="0000CC"/>
                </a:solidFill>
                <a:latin typeface="Times New Roman"/>
                <a:cs typeface="Times New Roman"/>
              </a:rPr>
              <a:t>15</a:t>
            </a:r>
            <a:r>
              <a:rPr sz="1800" spc="-55" dirty="0">
                <a:solidFill>
                  <a:srgbClr val="0000CC"/>
                </a:solidFill>
                <a:latin typeface="Times New Roman"/>
                <a:cs typeface="Times New Roman"/>
              </a:rPr>
              <a:t> </a:t>
            </a:r>
            <a:r>
              <a:rPr sz="1800" spc="60" dirty="0">
                <a:solidFill>
                  <a:srgbClr val="0000CC"/>
                </a:solidFill>
                <a:latin typeface="Times New Roman"/>
                <a:cs typeface="Times New Roman"/>
              </a:rPr>
              <a:t>change</a:t>
            </a:r>
            <a:r>
              <a:rPr sz="1800" spc="-40" dirty="0">
                <a:solidFill>
                  <a:srgbClr val="0000CC"/>
                </a:solidFill>
                <a:latin typeface="Times New Roman"/>
                <a:cs typeface="Times New Roman"/>
              </a:rPr>
              <a:t> </a:t>
            </a:r>
            <a:r>
              <a:rPr sz="1800" spc="70" dirty="0">
                <a:solidFill>
                  <a:srgbClr val="0000CC"/>
                </a:solidFill>
                <a:latin typeface="Times New Roman"/>
                <a:cs typeface="Times New Roman"/>
              </a:rPr>
              <a:t>in  </a:t>
            </a:r>
            <a:r>
              <a:rPr sz="1800" spc="75" dirty="0">
                <a:solidFill>
                  <a:srgbClr val="0000CC"/>
                </a:solidFill>
                <a:latin typeface="Times New Roman"/>
                <a:cs typeface="Times New Roman"/>
              </a:rPr>
              <a:t>angulation </a:t>
            </a:r>
            <a:r>
              <a:rPr sz="1800" spc="15" dirty="0">
                <a:solidFill>
                  <a:srgbClr val="0000CC"/>
                </a:solidFill>
                <a:latin typeface="Times New Roman"/>
                <a:cs typeface="Times New Roman"/>
              </a:rPr>
              <a:t>of </a:t>
            </a:r>
            <a:r>
              <a:rPr sz="1800" spc="110" dirty="0">
                <a:solidFill>
                  <a:srgbClr val="0000CC"/>
                </a:solidFill>
                <a:latin typeface="Times New Roman"/>
                <a:cs typeface="Times New Roman"/>
              </a:rPr>
              <a:t>the</a:t>
            </a:r>
            <a:r>
              <a:rPr sz="1800" spc="-185" dirty="0">
                <a:solidFill>
                  <a:srgbClr val="0000CC"/>
                </a:solidFill>
                <a:latin typeface="Times New Roman"/>
                <a:cs typeface="Times New Roman"/>
              </a:rPr>
              <a:t> </a:t>
            </a:r>
            <a:r>
              <a:rPr sz="1800" spc="30" dirty="0">
                <a:solidFill>
                  <a:srgbClr val="0000CC"/>
                </a:solidFill>
                <a:latin typeface="Times New Roman"/>
                <a:cs typeface="Times New Roman"/>
              </a:rPr>
              <a:t>film.</a:t>
            </a:r>
            <a:endParaRPr sz="1800">
              <a:latin typeface="Times New Roman"/>
              <a:cs typeface="Times New Roman"/>
            </a:endParaRPr>
          </a:p>
        </p:txBody>
      </p:sp>
      <p:sp>
        <p:nvSpPr>
          <p:cNvPr id="8" name="object 8"/>
          <p:cNvSpPr txBox="1"/>
          <p:nvPr/>
        </p:nvSpPr>
        <p:spPr>
          <a:xfrm>
            <a:off x="535940" y="5581599"/>
            <a:ext cx="7977505" cy="574040"/>
          </a:xfrm>
          <a:prstGeom prst="rect">
            <a:avLst/>
          </a:prstGeom>
        </p:spPr>
        <p:txBody>
          <a:bodyPr vert="horz" wrap="square" lIns="0" tIns="12700" rIns="0" bIns="0" rtlCol="0">
            <a:spAutoFit/>
          </a:bodyPr>
          <a:lstStyle/>
          <a:p>
            <a:pPr marL="12700" marR="5080">
              <a:lnSpc>
                <a:spcPct val="100000"/>
              </a:lnSpc>
              <a:spcBef>
                <a:spcPts val="100"/>
              </a:spcBef>
            </a:pPr>
            <a:r>
              <a:rPr sz="1800" spc="65" dirty="0">
                <a:solidFill>
                  <a:srgbClr val="FFFFFF"/>
                </a:solidFill>
                <a:latin typeface="Times New Roman"/>
                <a:cs typeface="Times New Roman"/>
              </a:rPr>
              <a:t>The</a:t>
            </a:r>
            <a:r>
              <a:rPr sz="1800" spc="-70" dirty="0">
                <a:solidFill>
                  <a:srgbClr val="FFFFFF"/>
                </a:solidFill>
                <a:latin typeface="Times New Roman"/>
                <a:cs typeface="Times New Roman"/>
              </a:rPr>
              <a:t> </a:t>
            </a:r>
            <a:r>
              <a:rPr sz="1800" spc="-75" dirty="0">
                <a:solidFill>
                  <a:srgbClr val="FFFFFF"/>
                </a:solidFill>
                <a:latin typeface="Times New Roman"/>
                <a:cs typeface="Times New Roman"/>
              </a:rPr>
              <a:t>‘‘Red</a:t>
            </a:r>
            <a:r>
              <a:rPr sz="1800" spc="5" dirty="0">
                <a:solidFill>
                  <a:srgbClr val="FFFFFF"/>
                </a:solidFill>
                <a:latin typeface="Times New Roman"/>
                <a:cs typeface="Times New Roman"/>
              </a:rPr>
              <a:t> </a:t>
            </a:r>
            <a:r>
              <a:rPr sz="1800" spc="-65" dirty="0">
                <a:solidFill>
                  <a:srgbClr val="FFFFFF"/>
                </a:solidFill>
                <a:latin typeface="Times New Roman"/>
                <a:cs typeface="Times New Roman"/>
              </a:rPr>
              <a:t>Line’’</a:t>
            </a:r>
            <a:r>
              <a:rPr sz="1800" spc="10" dirty="0">
                <a:solidFill>
                  <a:srgbClr val="FFFFFF"/>
                </a:solidFill>
                <a:latin typeface="Times New Roman"/>
                <a:cs typeface="Times New Roman"/>
              </a:rPr>
              <a:t> </a:t>
            </a:r>
            <a:r>
              <a:rPr sz="1800" spc="85" dirty="0">
                <a:solidFill>
                  <a:srgbClr val="FFFFFF"/>
                </a:solidFill>
                <a:latin typeface="Times New Roman"/>
                <a:cs typeface="Times New Roman"/>
              </a:rPr>
              <a:t>Conundrum:</a:t>
            </a:r>
            <a:r>
              <a:rPr sz="1800" spc="-10" dirty="0">
                <a:solidFill>
                  <a:srgbClr val="FFFFFF"/>
                </a:solidFill>
                <a:latin typeface="Times New Roman"/>
                <a:cs typeface="Times New Roman"/>
              </a:rPr>
              <a:t> </a:t>
            </a:r>
            <a:r>
              <a:rPr sz="1800" spc="-90" dirty="0">
                <a:solidFill>
                  <a:srgbClr val="FFFFFF"/>
                </a:solidFill>
                <a:latin typeface="Times New Roman"/>
                <a:cs typeface="Times New Roman"/>
              </a:rPr>
              <a:t>A</a:t>
            </a:r>
            <a:r>
              <a:rPr sz="1800" spc="-30" dirty="0">
                <a:solidFill>
                  <a:srgbClr val="FFFFFF"/>
                </a:solidFill>
                <a:latin typeface="Times New Roman"/>
                <a:cs typeface="Times New Roman"/>
              </a:rPr>
              <a:t> </a:t>
            </a:r>
            <a:r>
              <a:rPr sz="1800" spc="65" dirty="0">
                <a:solidFill>
                  <a:srgbClr val="FFFFFF"/>
                </a:solidFill>
                <a:latin typeface="Times New Roman"/>
                <a:cs typeface="Times New Roman"/>
              </a:rPr>
              <a:t>Concept</a:t>
            </a:r>
            <a:r>
              <a:rPr sz="1800" spc="-30" dirty="0">
                <a:solidFill>
                  <a:srgbClr val="FFFFFF"/>
                </a:solidFill>
                <a:latin typeface="Times New Roman"/>
                <a:cs typeface="Times New Roman"/>
              </a:rPr>
              <a:t> </a:t>
            </a:r>
            <a:r>
              <a:rPr sz="1800" spc="30" dirty="0">
                <a:solidFill>
                  <a:srgbClr val="FFFFFF"/>
                </a:solidFill>
                <a:latin typeface="Times New Roman"/>
                <a:cs typeface="Times New Roman"/>
              </a:rPr>
              <a:t>Beyond</a:t>
            </a:r>
            <a:r>
              <a:rPr sz="1800" dirty="0">
                <a:solidFill>
                  <a:srgbClr val="FFFFFF"/>
                </a:solidFill>
                <a:latin typeface="Times New Roman"/>
                <a:cs typeface="Times New Roman"/>
              </a:rPr>
              <a:t> </a:t>
            </a:r>
            <a:r>
              <a:rPr sz="1800" spc="40" dirty="0">
                <a:solidFill>
                  <a:srgbClr val="FFFFFF"/>
                </a:solidFill>
                <a:latin typeface="Times New Roman"/>
                <a:cs typeface="Times New Roman"/>
              </a:rPr>
              <a:t>Its</a:t>
            </a:r>
            <a:r>
              <a:rPr sz="1800" spc="-35" dirty="0">
                <a:solidFill>
                  <a:srgbClr val="FFFFFF"/>
                </a:solidFill>
                <a:latin typeface="Times New Roman"/>
                <a:cs typeface="Times New Roman"/>
              </a:rPr>
              <a:t> </a:t>
            </a:r>
            <a:r>
              <a:rPr sz="1800" spc="15" dirty="0">
                <a:solidFill>
                  <a:srgbClr val="FFFFFF"/>
                </a:solidFill>
                <a:latin typeface="Times New Roman"/>
                <a:cs typeface="Times New Roman"/>
              </a:rPr>
              <a:t>Expiry</a:t>
            </a:r>
            <a:r>
              <a:rPr sz="1800" spc="-55" dirty="0">
                <a:solidFill>
                  <a:srgbClr val="FFFFFF"/>
                </a:solidFill>
                <a:latin typeface="Times New Roman"/>
                <a:cs typeface="Times New Roman"/>
              </a:rPr>
              <a:t> </a:t>
            </a:r>
            <a:r>
              <a:rPr sz="1800" spc="50" dirty="0">
                <a:solidFill>
                  <a:srgbClr val="FFFFFF"/>
                </a:solidFill>
                <a:latin typeface="Times New Roman"/>
                <a:cs typeface="Times New Roman"/>
              </a:rPr>
              <a:t>Date?</a:t>
            </a:r>
            <a:r>
              <a:rPr sz="1800" spc="20" dirty="0">
                <a:solidFill>
                  <a:srgbClr val="FFFFFF"/>
                </a:solidFill>
                <a:latin typeface="Times New Roman"/>
                <a:cs typeface="Times New Roman"/>
              </a:rPr>
              <a:t> </a:t>
            </a:r>
            <a:r>
              <a:rPr sz="1800" spc="25" dirty="0">
                <a:solidFill>
                  <a:srgbClr val="FFFFFF"/>
                </a:solidFill>
                <a:latin typeface="Times New Roman"/>
                <a:cs typeface="Times New Roman"/>
              </a:rPr>
              <a:t>Sanjeev</a:t>
            </a:r>
            <a:r>
              <a:rPr sz="1800" spc="-45" dirty="0">
                <a:solidFill>
                  <a:srgbClr val="FFFFFF"/>
                </a:solidFill>
                <a:latin typeface="Times New Roman"/>
                <a:cs typeface="Times New Roman"/>
              </a:rPr>
              <a:t> </a:t>
            </a:r>
            <a:r>
              <a:rPr sz="1800" spc="55" dirty="0">
                <a:solidFill>
                  <a:srgbClr val="FFFFFF"/>
                </a:solidFill>
                <a:latin typeface="Times New Roman"/>
                <a:cs typeface="Times New Roman"/>
              </a:rPr>
              <a:t>Kumar</a:t>
            </a:r>
            <a:r>
              <a:rPr sz="1800" spc="-65" dirty="0">
                <a:solidFill>
                  <a:srgbClr val="FFFFFF"/>
                </a:solidFill>
                <a:latin typeface="Times New Roman"/>
                <a:cs typeface="Times New Roman"/>
              </a:rPr>
              <a:t> </a:t>
            </a:r>
            <a:r>
              <a:rPr sz="1800" spc="-70" dirty="0">
                <a:solidFill>
                  <a:srgbClr val="FFFFFF"/>
                </a:solidFill>
                <a:latin typeface="Times New Roman"/>
                <a:cs typeface="Times New Roman"/>
              </a:rPr>
              <a:t>•  </a:t>
            </a:r>
            <a:r>
              <a:rPr sz="1800" spc="85" dirty="0">
                <a:solidFill>
                  <a:srgbClr val="FFFFFF"/>
                </a:solidFill>
                <a:latin typeface="Times New Roman"/>
                <a:cs typeface="Times New Roman"/>
              </a:rPr>
              <a:t>Mahendra </a:t>
            </a:r>
            <a:r>
              <a:rPr sz="1800" spc="-85" dirty="0">
                <a:solidFill>
                  <a:srgbClr val="FFFFFF"/>
                </a:solidFill>
                <a:latin typeface="Times New Roman"/>
                <a:cs typeface="Times New Roman"/>
              </a:rPr>
              <a:t>P. </a:t>
            </a:r>
            <a:r>
              <a:rPr sz="1800" spc="30" dirty="0">
                <a:solidFill>
                  <a:srgbClr val="FFFFFF"/>
                </a:solidFill>
                <a:latin typeface="Times New Roman"/>
                <a:cs typeface="Times New Roman"/>
              </a:rPr>
              <a:t>Reddy </a:t>
            </a:r>
            <a:r>
              <a:rPr sz="1800" spc="-70" dirty="0">
                <a:solidFill>
                  <a:srgbClr val="FFFFFF"/>
                </a:solidFill>
                <a:latin typeface="Times New Roman"/>
                <a:cs typeface="Times New Roman"/>
              </a:rPr>
              <a:t>• </a:t>
            </a:r>
            <a:r>
              <a:rPr sz="1800" spc="40" dirty="0">
                <a:solidFill>
                  <a:srgbClr val="FFFFFF"/>
                </a:solidFill>
                <a:latin typeface="Times New Roman"/>
                <a:cs typeface="Times New Roman"/>
              </a:rPr>
              <a:t>Lokesh </a:t>
            </a:r>
            <a:r>
              <a:rPr sz="1800" spc="75" dirty="0">
                <a:solidFill>
                  <a:srgbClr val="FFFFFF"/>
                </a:solidFill>
                <a:latin typeface="Times New Roman"/>
                <a:cs typeface="Times New Roman"/>
              </a:rPr>
              <a:t>Chandra </a:t>
            </a:r>
            <a:r>
              <a:rPr sz="1800" spc="-70" dirty="0">
                <a:solidFill>
                  <a:srgbClr val="FFFFFF"/>
                </a:solidFill>
                <a:latin typeface="Times New Roman"/>
                <a:cs typeface="Times New Roman"/>
              </a:rPr>
              <a:t>• </a:t>
            </a:r>
            <a:r>
              <a:rPr sz="1800" spc="5" dirty="0">
                <a:solidFill>
                  <a:srgbClr val="FFFFFF"/>
                </a:solidFill>
                <a:latin typeface="Times New Roman"/>
                <a:cs typeface="Times New Roman"/>
              </a:rPr>
              <a:t>Alok </a:t>
            </a:r>
            <a:r>
              <a:rPr sz="1800" spc="65" dirty="0">
                <a:solidFill>
                  <a:srgbClr val="FFFFFF"/>
                </a:solidFill>
                <a:latin typeface="Times New Roman"/>
                <a:cs typeface="Times New Roman"/>
              </a:rPr>
              <a:t>Bhatnagar </a:t>
            </a:r>
            <a:r>
              <a:rPr sz="1800" spc="-40" dirty="0">
                <a:solidFill>
                  <a:srgbClr val="FFFFFF"/>
                </a:solidFill>
                <a:latin typeface="Times New Roman"/>
                <a:cs typeface="Times New Roman"/>
              </a:rPr>
              <a:t>: </a:t>
            </a:r>
            <a:r>
              <a:rPr sz="1800" spc="-10" dirty="0">
                <a:solidFill>
                  <a:srgbClr val="FFFFFF"/>
                </a:solidFill>
                <a:latin typeface="Times New Roman"/>
                <a:cs typeface="Times New Roman"/>
              </a:rPr>
              <a:t>JMOS</a:t>
            </a:r>
            <a:r>
              <a:rPr sz="1800" spc="-50" dirty="0">
                <a:solidFill>
                  <a:srgbClr val="FFFFFF"/>
                </a:solidFill>
                <a:latin typeface="Times New Roman"/>
                <a:cs typeface="Times New Roman"/>
              </a:rPr>
              <a:t> </a:t>
            </a:r>
            <a:r>
              <a:rPr sz="1800" spc="10" dirty="0">
                <a:solidFill>
                  <a:srgbClr val="FFFFFF"/>
                </a:solidFill>
                <a:latin typeface="Times New Roman"/>
                <a:cs typeface="Times New Roman"/>
              </a:rPr>
              <a:t>02 </a:t>
            </a:r>
            <a:r>
              <a:rPr sz="1800" spc="65" dirty="0">
                <a:solidFill>
                  <a:srgbClr val="FFFFFF"/>
                </a:solidFill>
                <a:latin typeface="Times New Roman"/>
                <a:cs typeface="Times New Roman"/>
              </a:rPr>
              <a:t>aug </a:t>
            </a:r>
            <a:r>
              <a:rPr sz="1800" spc="-100" dirty="0">
                <a:solidFill>
                  <a:srgbClr val="FFFFFF"/>
                </a:solidFill>
                <a:latin typeface="Times New Roman"/>
                <a:cs typeface="Times New Roman"/>
              </a:rPr>
              <a:t>2013</a:t>
            </a:r>
            <a:endParaRPr sz="1800">
              <a:latin typeface="Times New Roman"/>
              <a:cs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533400"/>
            <a:ext cx="7924800" cy="56388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90930"/>
            <a:ext cx="3288665"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1.WINTERS</a:t>
            </a:r>
            <a:r>
              <a:rPr sz="2000" spc="-80" dirty="0">
                <a:solidFill>
                  <a:srgbClr val="0000CC"/>
                </a:solidFill>
                <a:latin typeface="Times New Roman"/>
                <a:cs typeface="Times New Roman"/>
              </a:rPr>
              <a:t> </a:t>
            </a:r>
            <a:r>
              <a:rPr sz="2000" dirty="0">
                <a:solidFill>
                  <a:srgbClr val="0000CC"/>
                </a:solidFill>
                <a:latin typeface="Times New Roman"/>
                <a:cs typeface="Times New Roman"/>
              </a:rPr>
              <a:t>CLASSIFICTION</a:t>
            </a:r>
            <a:endParaRPr sz="2000">
              <a:latin typeface="Times New Roman"/>
              <a:cs typeface="Times New Roman"/>
            </a:endParaRPr>
          </a:p>
        </p:txBody>
      </p:sp>
      <p:sp>
        <p:nvSpPr>
          <p:cNvPr id="3" name="object 3"/>
          <p:cNvSpPr txBox="1"/>
          <p:nvPr/>
        </p:nvSpPr>
        <p:spPr>
          <a:xfrm>
            <a:off x="535940" y="2234006"/>
            <a:ext cx="2954020"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2.HEIGHT OF</a:t>
            </a:r>
            <a:r>
              <a:rPr sz="2000" spc="-110" dirty="0">
                <a:solidFill>
                  <a:srgbClr val="0000CC"/>
                </a:solidFill>
                <a:latin typeface="Times New Roman"/>
                <a:cs typeface="Times New Roman"/>
              </a:rPr>
              <a:t> </a:t>
            </a:r>
            <a:r>
              <a:rPr sz="2000" dirty="0">
                <a:solidFill>
                  <a:srgbClr val="0000CC"/>
                </a:solidFill>
                <a:latin typeface="Times New Roman"/>
                <a:cs typeface="Times New Roman"/>
              </a:rPr>
              <a:t>MANDIBLE</a:t>
            </a:r>
            <a:endParaRPr sz="2000">
              <a:latin typeface="Times New Roman"/>
              <a:cs typeface="Times New Roman"/>
            </a:endParaRPr>
          </a:p>
        </p:txBody>
      </p:sp>
      <p:sp>
        <p:nvSpPr>
          <p:cNvPr id="4" name="object 4"/>
          <p:cNvSpPr txBox="1"/>
          <p:nvPr/>
        </p:nvSpPr>
        <p:spPr>
          <a:xfrm>
            <a:off x="535940" y="4139565"/>
            <a:ext cx="1774189"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00CC"/>
                </a:solidFill>
                <a:latin typeface="Times New Roman"/>
                <a:cs typeface="Times New Roman"/>
              </a:rPr>
              <a:t>4.ROOT</a:t>
            </a:r>
            <a:r>
              <a:rPr sz="2000" spc="-110" dirty="0">
                <a:solidFill>
                  <a:srgbClr val="0000CC"/>
                </a:solidFill>
                <a:latin typeface="Times New Roman"/>
                <a:cs typeface="Times New Roman"/>
              </a:rPr>
              <a:t> </a:t>
            </a:r>
            <a:r>
              <a:rPr sz="2000" dirty="0">
                <a:solidFill>
                  <a:srgbClr val="0000CC"/>
                </a:solidFill>
                <a:latin typeface="Times New Roman"/>
                <a:cs typeface="Times New Roman"/>
              </a:rPr>
              <a:t>SHAPE</a:t>
            </a:r>
            <a:endParaRPr sz="2000">
              <a:latin typeface="Times New Roman"/>
              <a:cs typeface="Times New Roman"/>
            </a:endParaRPr>
          </a:p>
        </p:txBody>
      </p:sp>
      <p:sp>
        <p:nvSpPr>
          <p:cNvPr id="5" name="object 5"/>
          <p:cNvSpPr txBox="1"/>
          <p:nvPr/>
        </p:nvSpPr>
        <p:spPr>
          <a:xfrm>
            <a:off x="535940" y="4901565"/>
            <a:ext cx="1419860"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00CC"/>
                </a:solidFill>
                <a:latin typeface="Times New Roman"/>
                <a:cs typeface="Times New Roman"/>
              </a:rPr>
              <a:t>5</a:t>
            </a:r>
            <a:r>
              <a:rPr sz="2000" spc="5" dirty="0">
                <a:solidFill>
                  <a:srgbClr val="0000CC"/>
                </a:solidFill>
                <a:latin typeface="Times New Roman"/>
                <a:cs typeface="Times New Roman"/>
              </a:rPr>
              <a:t>.</a:t>
            </a:r>
            <a:r>
              <a:rPr sz="2000" dirty="0">
                <a:solidFill>
                  <a:srgbClr val="0000CC"/>
                </a:solidFill>
                <a:latin typeface="Times New Roman"/>
                <a:cs typeface="Times New Roman"/>
              </a:rPr>
              <a:t>FOLLICLE</a:t>
            </a:r>
            <a:endParaRPr sz="2000">
              <a:latin typeface="Times New Roman"/>
              <a:cs typeface="Times New Roman"/>
            </a:endParaRPr>
          </a:p>
        </p:txBody>
      </p:sp>
      <p:sp>
        <p:nvSpPr>
          <p:cNvPr id="6" name="object 6"/>
          <p:cNvSpPr txBox="1"/>
          <p:nvPr/>
        </p:nvSpPr>
        <p:spPr>
          <a:xfrm>
            <a:off x="535940" y="5663895"/>
            <a:ext cx="1860550" cy="330835"/>
          </a:xfrm>
          <a:prstGeom prst="rect">
            <a:avLst/>
          </a:prstGeom>
        </p:spPr>
        <p:txBody>
          <a:bodyPr vert="horz" wrap="square" lIns="0" tIns="12700" rIns="0" bIns="0" rtlCol="0">
            <a:spAutoFit/>
          </a:bodyPr>
          <a:lstStyle/>
          <a:p>
            <a:pPr marL="12700">
              <a:lnSpc>
                <a:spcPct val="100000"/>
              </a:lnSpc>
              <a:spcBef>
                <a:spcPts val="100"/>
              </a:spcBef>
            </a:pPr>
            <a:r>
              <a:rPr sz="2000" spc="-65" dirty="0">
                <a:solidFill>
                  <a:srgbClr val="0000CC"/>
                </a:solidFill>
                <a:latin typeface="Times New Roman"/>
                <a:cs typeface="Times New Roman"/>
              </a:rPr>
              <a:t>6.PATH </a:t>
            </a:r>
            <a:r>
              <a:rPr sz="2000" dirty="0">
                <a:solidFill>
                  <a:srgbClr val="0000CC"/>
                </a:solidFill>
                <a:latin typeface="Times New Roman"/>
                <a:cs typeface="Times New Roman"/>
              </a:rPr>
              <a:t>OF</a:t>
            </a:r>
            <a:r>
              <a:rPr sz="2000" spc="-35" dirty="0">
                <a:solidFill>
                  <a:srgbClr val="0000CC"/>
                </a:solidFill>
                <a:latin typeface="Times New Roman"/>
                <a:cs typeface="Times New Roman"/>
              </a:rPr>
              <a:t> </a:t>
            </a:r>
            <a:r>
              <a:rPr sz="2000" dirty="0">
                <a:solidFill>
                  <a:srgbClr val="0000CC"/>
                </a:solidFill>
                <a:latin typeface="Times New Roman"/>
                <a:cs typeface="Times New Roman"/>
              </a:rPr>
              <a:t>EXIT</a:t>
            </a:r>
            <a:endParaRPr sz="2000">
              <a:latin typeface="Times New Roman"/>
              <a:cs typeface="Times New Roman"/>
            </a:endParaRPr>
          </a:p>
        </p:txBody>
      </p:sp>
      <p:sp>
        <p:nvSpPr>
          <p:cNvPr id="7" name="object 7"/>
          <p:cNvSpPr/>
          <p:nvPr/>
        </p:nvSpPr>
        <p:spPr>
          <a:xfrm>
            <a:off x="550240" y="466470"/>
            <a:ext cx="6953046" cy="32029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33756" y="256031"/>
            <a:ext cx="7385304" cy="537972"/>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4738878" y="1060830"/>
            <a:ext cx="1217295" cy="756920"/>
          </a:xfrm>
          <a:prstGeom prst="rect">
            <a:avLst/>
          </a:prstGeom>
        </p:spPr>
        <p:txBody>
          <a:bodyPr vert="horz" wrap="square" lIns="0" tIns="12065" rIns="0" bIns="0" rtlCol="0">
            <a:spAutoFit/>
          </a:bodyPr>
          <a:lstStyle/>
          <a:p>
            <a:pPr marL="12700" marR="5080" algn="ctr">
              <a:lnSpc>
                <a:spcPct val="100000"/>
              </a:lnSpc>
              <a:spcBef>
                <a:spcPts val="95"/>
              </a:spcBef>
            </a:pPr>
            <a:r>
              <a:rPr sz="1600" spc="60" dirty="0">
                <a:solidFill>
                  <a:srgbClr val="FFFFFF"/>
                </a:solidFill>
                <a:latin typeface="Times New Roman"/>
                <a:cs typeface="Times New Roman"/>
              </a:rPr>
              <a:t>Horizontal  </a:t>
            </a:r>
            <a:r>
              <a:rPr sz="1600" spc="55" dirty="0">
                <a:solidFill>
                  <a:srgbClr val="FFFFFF"/>
                </a:solidFill>
                <a:latin typeface="Times New Roman"/>
                <a:cs typeface="Times New Roman"/>
              </a:rPr>
              <a:t>Distoangular  </a:t>
            </a:r>
            <a:r>
              <a:rPr sz="1600" spc="-25" dirty="0">
                <a:solidFill>
                  <a:srgbClr val="FFFFFF"/>
                </a:solidFill>
                <a:latin typeface="Times New Roman"/>
                <a:cs typeface="Times New Roman"/>
              </a:rPr>
              <a:t>M</a:t>
            </a:r>
            <a:r>
              <a:rPr sz="1600" spc="35" dirty="0">
                <a:solidFill>
                  <a:srgbClr val="FFFFFF"/>
                </a:solidFill>
                <a:latin typeface="Times New Roman"/>
                <a:cs typeface="Times New Roman"/>
              </a:rPr>
              <a:t>es</a:t>
            </a:r>
            <a:r>
              <a:rPr sz="1600" spc="20" dirty="0">
                <a:solidFill>
                  <a:srgbClr val="FFFFFF"/>
                </a:solidFill>
                <a:latin typeface="Times New Roman"/>
                <a:cs typeface="Times New Roman"/>
              </a:rPr>
              <a:t>i</a:t>
            </a:r>
            <a:r>
              <a:rPr sz="1600" spc="45" dirty="0">
                <a:solidFill>
                  <a:srgbClr val="FFFFFF"/>
                </a:solidFill>
                <a:latin typeface="Times New Roman"/>
                <a:cs typeface="Times New Roman"/>
              </a:rPr>
              <a:t>o</a:t>
            </a:r>
            <a:r>
              <a:rPr sz="1600" spc="75" dirty="0">
                <a:solidFill>
                  <a:srgbClr val="FFFFFF"/>
                </a:solidFill>
                <a:latin typeface="Times New Roman"/>
                <a:cs typeface="Times New Roman"/>
              </a:rPr>
              <a:t>angu</a:t>
            </a:r>
            <a:r>
              <a:rPr sz="1600" spc="45" dirty="0">
                <a:solidFill>
                  <a:srgbClr val="FFFFFF"/>
                </a:solidFill>
                <a:latin typeface="Times New Roman"/>
                <a:cs typeface="Times New Roman"/>
              </a:rPr>
              <a:t>lar</a:t>
            </a:r>
            <a:endParaRPr sz="1600">
              <a:latin typeface="Times New Roman"/>
              <a:cs typeface="Times New Roman"/>
            </a:endParaRPr>
          </a:p>
        </p:txBody>
      </p:sp>
      <p:sp>
        <p:nvSpPr>
          <p:cNvPr id="10" name="object 10"/>
          <p:cNvSpPr txBox="1"/>
          <p:nvPr/>
        </p:nvSpPr>
        <p:spPr>
          <a:xfrm>
            <a:off x="7222617" y="1060830"/>
            <a:ext cx="123825" cy="756920"/>
          </a:xfrm>
          <a:prstGeom prst="rect">
            <a:avLst/>
          </a:prstGeom>
        </p:spPr>
        <p:txBody>
          <a:bodyPr vert="horz" wrap="square" lIns="0" tIns="12065" rIns="0" bIns="0" rtlCol="0">
            <a:spAutoFit/>
          </a:bodyPr>
          <a:lstStyle/>
          <a:p>
            <a:pPr marL="12700">
              <a:lnSpc>
                <a:spcPct val="100000"/>
              </a:lnSpc>
              <a:spcBef>
                <a:spcPts val="95"/>
              </a:spcBef>
            </a:pPr>
            <a:r>
              <a:rPr sz="1600" spc="-30" dirty="0">
                <a:solidFill>
                  <a:srgbClr val="FFFFFF"/>
                </a:solidFill>
                <a:latin typeface="Times New Roman"/>
                <a:cs typeface="Times New Roman"/>
              </a:rPr>
              <a:t>2</a:t>
            </a:r>
            <a:endParaRPr sz="1600">
              <a:latin typeface="Times New Roman"/>
              <a:cs typeface="Times New Roman"/>
            </a:endParaRPr>
          </a:p>
          <a:p>
            <a:pPr marL="13970">
              <a:lnSpc>
                <a:spcPct val="100000"/>
              </a:lnSpc>
            </a:pPr>
            <a:r>
              <a:rPr sz="1600" spc="-75" dirty="0">
                <a:solidFill>
                  <a:srgbClr val="FFFFFF"/>
                </a:solidFill>
                <a:latin typeface="Times New Roman"/>
                <a:cs typeface="Times New Roman"/>
              </a:rPr>
              <a:t>3</a:t>
            </a:r>
            <a:endParaRPr sz="1600">
              <a:latin typeface="Times New Roman"/>
              <a:cs typeface="Times New Roman"/>
            </a:endParaRPr>
          </a:p>
          <a:p>
            <a:pPr marL="29209">
              <a:lnSpc>
                <a:spcPct val="100000"/>
              </a:lnSpc>
            </a:pPr>
            <a:r>
              <a:rPr sz="1600" spc="-305" dirty="0">
                <a:solidFill>
                  <a:srgbClr val="FFFFFF"/>
                </a:solidFill>
                <a:latin typeface="Times New Roman"/>
                <a:cs typeface="Times New Roman"/>
              </a:rPr>
              <a:t>1</a:t>
            </a:r>
            <a:endParaRPr sz="1600">
              <a:latin typeface="Times New Roman"/>
              <a:cs typeface="Times New Roman"/>
            </a:endParaRPr>
          </a:p>
        </p:txBody>
      </p:sp>
      <p:sp>
        <p:nvSpPr>
          <p:cNvPr id="11" name="object 11"/>
          <p:cNvSpPr txBox="1"/>
          <p:nvPr/>
        </p:nvSpPr>
        <p:spPr>
          <a:xfrm>
            <a:off x="4476750" y="1792604"/>
            <a:ext cx="3390900" cy="269240"/>
          </a:xfrm>
          <a:prstGeom prst="rect">
            <a:avLst/>
          </a:prstGeom>
        </p:spPr>
        <p:txBody>
          <a:bodyPr vert="horz" wrap="square" lIns="0" tIns="12065" rIns="0" bIns="0" rtlCol="0">
            <a:spAutoFit/>
          </a:bodyPr>
          <a:lstStyle/>
          <a:p>
            <a:pPr marL="12700">
              <a:lnSpc>
                <a:spcPct val="100000"/>
              </a:lnSpc>
              <a:spcBef>
                <a:spcPts val="95"/>
              </a:spcBef>
              <a:tabLst>
                <a:tab pos="533400" algn="l"/>
                <a:tab pos="2752090" algn="l"/>
                <a:tab pos="3377565" algn="l"/>
              </a:tabLst>
            </a:pPr>
            <a:r>
              <a:rPr sz="1600" u="heavy" dirty="0">
                <a:solidFill>
                  <a:srgbClr val="FFFFFF"/>
                </a:solidFill>
                <a:uFill>
                  <a:solidFill>
                    <a:srgbClr val="A4B592"/>
                  </a:solidFill>
                </a:uFill>
                <a:latin typeface="Times New Roman"/>
                <a:cs typeface="Times New Roman"/>
              </a:rPr>
              <a:t> 	</a:t>
            </a:r>
            <a:r>
              <a:rPr sz="1600" u="heavy" spc="15" dirty="0">
                <a:solidFill>
                  <a:srgbClr val="FFFFFF"/>
                </a:solidFill>
                <a:uFill>
                  <a:solidFill>
                    <a:srgbClr val="A4B592"/>
                  </a:solidFill>
                </a:uFill>
                <a:latin typeface="Times New Roman"/>
                <a:cs typeface="Times New Roman"/>
              </a:rPr>
              <a:t>Vertical	</a:t>
            </a:r>
            <a:r>
              <a:rPr sz="1600" u="heavy" spc="55" dirty="0">
                <a:solidFill>
                  <a:srgbClr val="FFFFFF"/>
                </a:solidFill>
                <a:uFill>
                  <a:solidFill>
                    <a:srgbClr val="A4B592"/>
                  </a:solidFill>
                </a:uFill>
                <a:latin typeface="Times New Roman"/>
                <a:cs typeface="Times New Roman"/>
              </a:rPr>
              <a:t>0	</a:t>
            </a:r>
            <a:endParaRPr sz="1600">
              <a:latin typeface="Times New Roman"/>
              <a:cs typeface="Times New Roman"/>
            </a:endParaRPr>
          </a:p>
        </p:txBody>
      </p:sp>
      <p:sp>
        <p:nvSpPr>
          <p:cNvPr id="12" name="object 12"/>
          <p:cNvSpPr txBox="1"/>
          <p:nvPr/>
        </p:nvSpPr>
        <p:spPr>
          <a:xfrm>
            <a:off x="4943094" y="2083435"/>
            <a:ext cx="809625" cy="513080"/>
          </a:xfrm>
          <a:prstGeom prst="rect">
            <a:avLst/>
          </a:prstGeom>
        </p:spPr>
        <p:txBody>
          <a:bodyPr vert="horz" wrap="square" lIns="0" tIns="12065" rIns="0" bIns="0" rtlCol="0">
            <a:spAutoFit/>
          </a:bodyPr>
          <a:lstStyle/>
          <a:p>
            <a:pPr marL="12700" marR="5080" indent="45720">
              <a:lnSpc>
                <a:spcPct val="100000"/>
              </a:lnSpc>
              <a:spcBef>
                <a:spcPts val="95"/>
              </a:spcBef>
            </a:pPr>
            <a:r>
              <a:rPr sz="1600" spc="-5" dirty="0">
                <a:solidFill>
                  <a:srgbClr val="FFFFFF"/>
                </a:solidFill>
                <a:latin typeface="Times New Roman"/>
                <a:cs typeface="Times New Roman"/>
              </a:rPr>
              <a:t>1-30mm  </a:t>
            </a:r>
            <a:r>
              <a:rPr sz="1600" spc="-175" dirty="0">
                <a:solidFill>
                  <a:srgbClr val="FFFFFF"/>
                </a:solidFill>
                <a:latin typeface="Times New Roman"/>
                <a:cs typeface="Times New Roman"/>
              </a:rPr>
              <a:t>3</a:t>
            </a:r>
            <a:r>
              <a:rPr sz="1600" spc="-190" dirty="0">
                <a:solidFill>
                  <a:srgbClr val="FFFFFF"/>
                </a:solidFill>
                <a:latin typeface="Times New Roman"/>
                <a:cs typeface="Times New Roman"/>
              </a:rPr>
              <a:t>1</a:t>
            </a:r>
            <a:r>
              <a:rPr sz="1600" spc="40" dirty="0">
                <a:solidFill>
                  <a:srgbClr val="FFFFFF"/>
                </a:solidFill>
                <a:latin typeface="Times New Roman"/>
                <a:cs typeface="Times New Roman"/>
              </a:rPr>
              <a:t>-</a:t>
            </a:r>
            <a:r>
              <a:rPr sz="1600" spc="-15" dirty="0">
                <a:solidFill>
                  <a:srgbClr val="FFFFFF"/>
                </a:solidFill>
                <a:latin typeface="Times New Roman"/>
                <a:cs typeface="Times New Roman"/>
              </a:rPr>
              <a:t>3</a:t>
            </a:r>
            <a:r>
              <a:rPr sz="1600" spc="-10" dirty="0">
                <a:solidFill>
                  <a:srgbClr val="FFFFFF"/>
                </a:solidFill>
                <a:latin typeface="Times New Roman"/>
                <a:cs typeface="Times New Roman"/>
              </a:rPr>
              <a:t>4</a:t>
            </a:r>
            <a:r>
              <a:rPr sz="1600" spc="130" dirty="0">
                <a:solidFill>
                  <a:srgbClr val="FFFFFF"/>
                </a:solidFill>
                <a:latin typeface="Times New Roman"/>
                <a:cs typeface="Times New Roman"/>
              </a:rPr>
              <a:t>mm</a:t>
            </a:r>
            <a:endParaRPr sz="1600">
              <a:latin typeface="Times New Roman"/>
              <a:cs typeface="Times New Roman"/>
            </a:endParaRPr>
          </a:p>
        </p:txBody>
      </p:sp>
      <p:sp>
        <p:nvSpPr>
          <p:cNvPr id="13" name="object 13"/>
          <p:cNvSpPr txBox="1"/>
          <p:nvPr/>
        </p:nvSpPr>
        <p:spPr>
          <a:xfrm>
            <a:off x="7216520" y="2083435"/>
            <a:ext cx="134620" cy="513080"/>
          </a:xfrm>
          <a:prstGeom prst="rect">
            <a:avLst/>
          </a:prstGeom>
        </p:spPr>
        <p:txBody>
          <a:bodyPr vert="horz" wrap="square" lIns="0" tIns="12065" rIns="0" bIns="0" rtlCol="0">
            <a:spAutoFit/>
          </a:bodyPr>
          <a:lstStyle/>
          <a:p>
            <a:pPr marL="12700">
              <a:lnSpc>
                <a:spcPct val="100000"/>
              </a:lnSpc>
              <a:spcBef>
                <a:spcPts val="95"/>
              </a:spcBef>
            </a:pPr>
            <a:r>
              <a:rPr sz="1600" spc="55" dirty="0">
                <a:solidFill>
                  <a:srgbClr val="FFFFFF"/>
                </a:solidFill>
                <a:latin typeface="Times New Roman"/>
                <a:cs typeface="Times New Roman"/>
              </a:rPr>
              <a:t>0</a:t>
            </a:r>
            <a:endParaRPr sz="1600">
              <a:latin typeface="Times New Roman"/>
              <a:cs typeface="Times New Roman"/>
            </a:endParaRPr>
          </a:p>
          <a:p>
            <a:pPr marL="34925">
              <a:lnSpc>
                <a:spcPct val="100000"/>
              </a:lnSpc>
            </a:pPr>
            <a:r>
              <a:rPr sz="1600" spc="-305" dirty="0">
                <a:solidFill>
                  <a:srgbClr val="FFFFFF"/>
                </a:solidFill>
                <a:latin typeface="Times New Roman"/>
                <a:cs typeface="Times New Roman"/>
              </a:rPr>
              <a:t>1</a:t>
            </a:r>
            <a:endParaRPr sz="1600">
              <a:latin typeface="Times New Roman"/>
              <a:cs typeface="Times New Roman"/>
            </a:endParaRPr>
          </a:p>
        </p:txBody>
      </p:sp>
      <p:sp>
        <p:nvSpPr>
          <p:cNvPr id="14" name="object 14"/>
          <p:cNvSpPr txBox="1"/>
          <p:nvPr/>
        </p:nvSpPr>
        <p:spPr>
          <a:xfrm>
            <a:off x="4476750" y="2571114"/>
            <a:ext cx="3390900" cy="269240"/>
          </a:xfrm>
          <a:prstGeom prst="rect">
            <a:avLst/>
          </a:prstGeom>
        </p:spPr>
        <p:txBody>
          <a:bodyPr vert="horz" wrap="square" lIns="0" tIns="12065" rIns="0" bIns="0" rtlCol="0">
            <a:spAutoFit/>
          </a:bodyPr>
          <a:lstStyle/>
          <a:p>
            <a:pPr marL="12700">
              <a:lnSpc>
                <a:spcPct val="100000"/>
              </a:lnSpc>
              <a:spcBef>
                <a:spcPts val="95"/>
              </a:spcBef>
              <a:tabLst>
                <a:tab pos="463550" algn="l"/>
                <a:tab pos="2758440" algn="l"/>
                <a:tab pos="3377565" algn="l"/>
              </a:tabLst>
            </a:pPr>
            <a:r>
              <a:rPr sz="1600" u="heavy" dirty="0">
                <a:solidFill>
                  <a:srgbClr val="FFFFFF"/>
                </a:solidFill>
                <a:uFill>
                  <a:solidFill>
                    <a:srgbClr val="A4B592"/>
                  </a:solidFill>
                </a:uFill>
                <a:latin typeface="Times New Roman"/>
                <a:cs typeface="Times New Roman"/>
              </a:rPr>
              <a:t> 	</a:t>
            </a:r>
            <a:r>
              <a:rPr sz="1600" u="heavy" spc="25" dirty="0">
                <a:solidFill>
                  <a:srgbClr val="FFFFFF"/>
                </a:solidFill>
                <a:uFill>
                  <a:solidFill>
                    <a:srgbClr val="A4B592"/>
                  </a:solidFill>
                </a:uFill>
                <a:latin typeface="Times New Roman"/>
                <a:cs typeface="Times New Roman"/>
              </a:rPr>
              <a:t>35-39mm	</a:t>
            </a:r>
            <a:r>
              <a:rPr sz="1600" u="heavy" spc="-30" dirty="0">
                <a:solidFill>
                  <a:srgbClr val="FFFFFF"/>
                </a:solidFill>
                <a:uFill>
                  <a:solidFill>
                    <a:srgbClr val="A4B592"/>
                  </a:solidFill>
                </a:uFill>
                <a:latin typeface="Times New Roman"/>
                <a:cs typeface="Times New Roman"/>
              </a:rPr>
              <a:t>2	</a:t>
            </a:r>
            <a:endParaRPr sz="1600">
              <a:latin typeface="Times New Roman"/>
              <a:cs typeface="Times New Roman"/>
            </a:endParaRPr>
          </a:p>
        </p:txBody>
      </p:sp>
      <p:sp>
        <p:nvSpPr>
          <p:cNvPr id="15" name="object 15"/>
          <p:cNvSpPr txBox="1"/>
          <p:nvPr/>
        </p:nvSpPr>
        <p:spPr>
          <a:xfrm>
            <a:off x="5031485" y="2799333"/>
            <a:ext cx="549275" cy="269240"/>
          </a:xfrm>
          <a:prstGeom prst="rect">
            <a:avLst/>
          </a:prstGeom>
        </p:spPr>
        <p:txBody>
          <a:bodyPr vert="horz" wrap="square" lIns="0" tIns="12065" rIns="0" bIns="0" rtlCol="0">
            <a:spAutoFit/>
          </a:bodyPr>
          <a:lstStyle/>
          <a:p>
            <a:pPr marL="12700">
              <a:lnSpc>
                <a:spcPct val="100000"/>
              </a:lnSpc>
              <a:spcBef>
                <a:spcPts val="95"/>
              </a:spcBef>
              <a:tabLst>
                <a:tab pos="207645" algn="l"/>
              </a:tabLst>
            </a:pPr>
            <a:r>
              <a:rPr sz="1600" spc="-305" dirty="0">
                <a:solidFill>
                  <a:srgbClr val="FFFFFF"/>
                </a:solidFill>
                <a:latin typeface="Times New Roman"/>
                <a:cs typeface="Times New Roman"/>
              </a:rPr>
              <a:t>1	</a:t>
            </a:r>
            <a:r>
              <a:rPr sz="1600" spc="40" dirty="0">
                <a:solidFill>
                  <a:srgbClr val="FFFFFF"/>
                </a:solidFill>
                <a:latin typeface="Times New Roman"/>
                <a:cs typeface="Times New Roman"/>
              </a:rPr>
              <a:t>-</a:t>
            </a:r>
            <a:r>
              <a:rPr sz="1600" spc="-80" dirty="0">
                <a:solidFill>
                  <a:srgbClr val="FFFFFF"/>
                </a:solidFill>
                <a:latin typeface="Times New Roman"/>
                <a:cs typeface="Times New Roman"/>
              </a:rPr>
              <a:t> </a:t>
            </a:r>
            <a:r>
              <a:rPr sz="1600" dirty="0">
                <a:solidFill>
                  <a:srgbClr val="FFFFFF"/>
                </a:solidFill>
                <a:latin typeface="Times New Roman"/>
                <a:cs typeface="Times New Roman"/>
              </a:rPr>
              <a:t>50</a:t>
            </a:r>
            <a:endParaRPr sz="1600">
              <a:latin typeface="Times New Roman"/>
              <a:cs typeface="Times New Roman"/>
            </a:endParaRPr>
          </a:p>
        </p:txBody>
      </p:sp>
      <p:sp>
        <p:nvSpPr>
          <p:cNvPr id="16" name="object 16"/>
          <p:cNvSpPr txBox="1"/>
          <p:nvPr/>
        </p:nvSpPr>
        <p:spPr>
          <a:xfrm>
            <a:off x="535940" y="2996311"/>
            <a:ext cx="4678680" cy="803910"/>
          </a:xfrm>
          <a:prstGeom prst="rect">
            <a:avLst/>
          </a:prstGeom>
        </p:spPr>
        <p:txBody>
          <a:bodyPr vert="horz" wrap="square" lIns="0" tIns="13335" rIns="0" bIns="0" rtlCol="0">
            <a:spAutoFit/>
          </a:bodyPr>
          <a:lstStyle/>
          <a:p>
            <a:pPr marR="28575" algn="r">
              <a:lnSpc>
                <a:spcPts val="2340"/>
              </a:lnSpc>
              <a:spcBef>
                <a:spcPts val="105"/>
              </a:spcBef>
              <a:tabLst>
                <a:tab pos="4410075" algn="l"/>
              </a:tabLst>
            </a:pPr>
            <a:r>
              <a:rPr sz="2000" dirty="0">
                <a:solidFill>
                  <a:srgbClr val="0000CC"/>
                </a:solidFill>
                <a:latin typeface="Times New Roman"/>
                <a:cs typeface="Times New Roman"/>
              </a:rPr>
              <a:t>3</a:t>
            </a:r>
            <a:r>
              <a:rPr sz="2000" spc="5" dirty="0">
                <a:solidFill>
                  <a:srgbClr val="0000CC"/>
                </a:solidFill>
                <a:latin typeface="Times New Roman"/>
                <a:cs typeface="Times New Roman"/>
              </a:rPr>
              <a:t>.</a:t>
            </a:r>
            <a:r>
              <a:rPr sz="2000" dirty="0">
                <a:solidFill>
                  <a:srgbClr val="0000CC"/>
                </a:solidFill>
                <a:latin typeface="Times New Roman"/>
                <a:cs typeface="Times New Roman"/>
              </a:rPr>
              <a:t>A</a:t>
            </a:r>
            <a:r>
              <a:rPr sz="2000" spc="5" dirty="0">
                <a:solidFill>
                  <a:srgbClr val="0000CC"/>
                </a:solidFill>
                <a:latin typeface="Times New Roman"/>
                <a:cs typeface="Times New Roman"/>
              </a:rPr>
              <a:t>N</a:t>
            </a:r>
            <a:r>
              <a:rPr sz="2000" dirty="0">
                <a:solidFill>
                  <a:srgbClr val="0000CC"/>
                </a:solidFill>
                <a:latin typeface="Times New Roman"/>
                <a:cs typeface="Times New Roman"/>
              </a:rPr>
              <a:t>G</a:t>
            </a:r>
            <a:r>
              <a:rPr sz="2000" spc="5" dirty="0">
                <a:solidFill>
                  <a:srgbClr val="0000CC"/>
                </a:solidFill>
                <a:latin typeface="Times New Roman"/>
                <a:cs typeface="Times New Roman"/>
              </a:rPr>
              <a:t>U</a:t>
            </a:r>
            <a:r>
              <a:rPr sz="2000" dirty="0">
                <a:solidFill>
                  <a:srgbClr val="0000CC"/>
                </a:solidFill>
                <a:latin typeface="Times New Roman"/>
                <a:cs typeface="Times New Roman"/>
              </a:rPr>
              <a:t>L</a:t>
            </a:r>
            <a:r>
              <a:rPr sz="2000" spc="-215" dirty="0">
                <a:solidFill>
                  <a:srgbClr val="0000CC"/>
                </a:solidFill>
                <a:latin typeface="Times New Roman"/>
                <a:cs typeface="Times New Roman"/>
              </a:rPr>
              <a:t>A</a:t>
            </a:r>
            <a:r>
              <a:rPr sz="2000" dirty="0">
                <a:solidFill>
                  <a:srgbClr val="0000CC"/>
                </a:solidFill>
                <a:latin typeface="Times New Roman"/>
                <a:cs typeface="Times New Roman"/>
              </a:rPr>
              <a:t>TI</a:t>
            </a:r>
            <a:r>
              <a:rPr sz="2000" spc="5" dirty="0">
                <a:solidFill>
                  <a:srgbClr val="0000CC"/>
                </a:solidFill>
                <a:latin typeface="Times New Roman"/>
                <a:cs typeface="Times New Roman"/>
              </a:rPr>
              <a:t>O</a:t>
            </a:r>
            <a:r>
              <a:rPr sz="2000" dirty="0">
                <a:solidFill>
                  <a:srgbClr val="0000CC"/>
                </a:solidFill>
                <a:latin typeface="Times New Roman"/>
                <a:cs typeface="Times New Roman"/>
              </a:rPr>
              <a:t>N</a:t>
            </a:r>
            <a:r>
              <a:rPr sz="2000" spc="-55" dirty="0">
                <a:solidFill>
                  <a:srgbClr val="0000CC"/>
                </a:solidFill>
                <a:latin typeface="Times New Roman"/>
                <a:cs typeface="Times New Roman"/>
              </a:rPr>
              <a:t> </a:t>
            </a:r>
            <a:r>
              <a:rPr sz="2000" dirty="0">
                <a:solidFill>
                  <a:srgbClr val="0000CC"/>
                </a:solidFill>
                <a:latin typeface="Times New Roman"/>
                <a:cs typeface="Times New Roman"/>
              </a:rPr>
              <a:t>OF</a:t>
            </a:r>
            <a:r>
              <a:rPr sz="2000" spc="-30" dirty="0">
                <a:solidFill>
                  <a:srgbClr val="0000CC"/>
                </a:solidFill>
                <a:latin typeface="Times New Roman"/>
                <a:cs typeface="Times New Roman"/>
              </a:rPr>
              <a:t> </a:t>
            </a:r>
            <a:r>
              <a:rPr sz="2000" dirty="0">
                <a:solidFill>
                  <a:srgbClr val="0000CC"/>
                </a:solidFill>
                <a:latin typeface="Times New Roman"/>
                <a:cs typeface="Times New Roman"/>
              </a:rPr>
              <a:t>TH</a:t>
            </a:r>
            <a:r>
              <a:rPr sz="2000" spc="5" dirty="0">
                <a:solidFill>
                  <a:srgbClr val="0000CC"/>
                </a:solidFill>
                <a:latin typeface="Times New Roman"/>
                <a:cs typeface="Times New Roman"/>
              </a:rPr>
              <a:t>I</a:t>
            </a:r>
            <a:r>
              <a:rPr sz="2000" dirty="0">
                <a:solidFill>
                  <a:srgbClr val="0000CC"/>
                </a:solidFill>
                <a:latin typeface="Times New Roman"/>
                <a:cs typeface="Times New Roman"/>
              </a:rPr>
              <a:t>RD</a:t>
            </a:r>
            <a:r>
              <a:rPr sz="2000" spc="-10" dirty="0">
                <a:solidFill>
                  <a:srgbClr val="0000CC"/>
                </a:solidFill>
                <a:latin typeface="Times New Roman"/>
                <a:cs typeface="Times New Roman"/>
              </a:rPr>
              <a:t> </a:t>
            </a:r>
            <a:r>
              <a:rPr sz="2000" dirty="0">
                <a:solidFill>
                  <a:srgbClr val="0000CC"/>
                </a:solidFill>
                <a:latin typeface="Times New Roman"/>
                <a:cs typeface="Times New Roman"/>
              </a:rPr>
              <a:t>MOLAR	</a:t>
            </a:r>
            <a:r>
              <a:rPr sz="2400" spc="82" baseline="1736" dirty="0">
                <a:solidFill>
                  <a:srgbClr val="FFFFFF"/>
                </a:solidFill>
                <a:latin typeface="Times New Roman"/>
                <a:cs typeface="Times New Roman"/>
              </a:rPr>
              <a:t>60</a:t>
            </a:r>
            <a:endParaRPr sz="2400" baseline="1736">
              <a:latin typeface="Times New Roman"/>
              <a:cs typeface="Times New Roman"/>
            </a:endParaRPr>
          </a:p>
          <a:p>
            <a:pPr marR="5080" algn="r">
              <a:lnSpc>
                <a:spcPts val="1860"/>
              </a:lnSpc>
            </a:pPr>
            <a:r>
              <a:rPr sz="1600" spc="-5" dirty="0">
                <a:solidFill>
                  <a:srgbClr val="FFFFFF"/>
                </a:solidFill>
                <a:latin typeface="Times New Roman"/>
                <a:cs typeface="Times New Roman"/>
              </a:rPr>
              <a:t>70</a:t>
            </a:r>
            <a:endParaRPr sz="1600">
              <a:latin typeface="Times New Roman"/>
              <a:cs typeface="Times New Roman"/>
            </a:endParaRPr>
          </a:p>
          <a:p>
            <a:pPr marR="30480" algn="r">
              <a:lnSpc>
                <a:spcPct val="100000"/>
              </a:lnSpc>
            </a:pPr>
            <a:r>
              <a:rPr sz="1600" spc="50" dirty="0">
                <a:solidFill>
                  <a:srgbClr val="FFFFFF"/>
                </a:solidFill>
                <a:latin typeface="Times New Roman"/>
                <a:cs typeface="Times New Roman"/>
              </a:rPr>
              <a:t>80</a:t>
            </a:r>
            <a:endParaRPr sz="1600">
              <a:latin typeface="Times New Roman"/>
              <a:cs typeface="Times New Roman"/>
            </a:endParaRPr>
          </a:p>
        </p:txBody>
      </p:sp>
      <p:sp>
        <p:nvSpPr>
          <p:cNvPr id="17" name="object 17"/>
          <p:cNvSpPr txBox="1"/>
          <p:nvPr/>
        </p:nvSpPr>
        <p:spPr>
          <a:xfrm>
            <a:off x="5296661" y="3042869"/>
            <a:ext cx="369570" cy="757555"/>
          </a:xfrm>
          <a:prstGeom prst="rect">
            <a:avLst/>
          </a:prstGeom>
        </p:spPr>
        <p:txBody>
          <a:bodyPr vert="horz" wrap="square" lIns="0" tIns="12065" rIns="0" bIns="0" rtlCol="0">
            <a:spAutoFit/>
          </a:bodyPr>
          <a:lstStyle/>
          <a:p>
            <a:pPr marL="12700">
              <a:lnSpc>
                <a:spcPct val="100000"/>
              </a:lnSpc>
              <a:spcBef>
                <a:spcPts val="95"/>
              </a:spcBef>
            </a:pPr>
            <a:r>
              <a:rPr sz="1600" spc="40" dirty="0">
                <a:solidFill>
                  <a:srgbClr val="FFFFFF"/>
                </a:solidFill>
                <a:latin typeface="Times New Roman"/>
                <a:cs typeface="Times New Roman"/>
              </a:rPr>
              <a:t>-</a:t>
            </a:r>
            <a:r>
              <a:rPr sz="1600" spc="-80" dirty="0">
                <a:solidFill>
                  <a:srgbClr val="FFFFFF"/>
                </a:solidFill>
                <a:latin typeface="Times New Roman"/>
                <a:cs typeface="Times New Roman"/>
              </a:rPr>
              <a:t> </a:t>
            </a:r>
            <a:r>
              <a:rPr sz="1600" spc="60" dirty="0">
                <a:solidFill>
                  <a:srgbClr val="FFFFFF"/>
                </a:solidFill>
                <a:latin typeface="Times New Roman"/>
                <a:cs typeface="Times New Roman"/>
              </a:rPr>
              <a:t>69</a:t>
            </a:r>
            <a:endParaRPr sz="1600">
              <a:latin typeface="Times New Roman"/>
              <a:cs typeface="Times New Roman"/>
            </a:endParaRPr>
          </a:p>
          <a:p>
            <a:pPr marL="38100">
              <a:lnSpc>
                <a:spcPct val="100000"/>
              </a:lnSpc>
              <a:spcBef>
                <a:spcPts val="5"/>
              </a:spcBef>
            </a:pPr>
            <a:r>
              <a:rPr sz="1600" spc="5" dirty="0">
                <a:solidFill>
                  <a:srgbClr val="FFFFFF"/>
                </a:solidFill>
                <a:latin typeface="Times New Roman"/>
                <a:cs typeface="Times New Roman"/>
              </a:rPr>
              <a:t>-79</a:t>
            </a:r>
            <a:endParaRPr sz="1600">
              <a:latin typeface="Times New Roman"/>
              <a:cs typeface="Times New Roman"/>
            </a:endParaRPr>
          </a:p>
          <a:p>
            <a:pPr marL="12700">
              <a:lnSpc>
                <a:spcPct val="100000"/>
              </a:lnSpc>
            </a:pPr>
            <a:r>
              <a:rPr sz="1600" spc="40" dirty="0">
                <a:solidFill>
                  <a:srgbClr val="FFFFFF"/>
                </a:solidFill>
                <a:latin typeface="Times New Roman"/>
                <a:cs typeface="Times New Roman"/>
              </a:rPr>
              <a:t>-</a:t>
            </a:r>
            <a:r>
              <a:rPr sz="1600" spc="-75" dirty="0">
                <a:solidFill>
                  <a:srgbClr val="FFFFFF"/>
                </a:solidFill>
                <a:latin typeface="Times New Roman"/>
                <a:cs typeface="Times New Roman"/>
              </a:rPr>
              <a:t> </a:t>
            </a:r>
            <a:r>
              <a:rPr sz="1600" spc="55" dirty="0">
                <a:solidFill>
                  <a:srgbClr val="FFFFFF"/>
                </a:solidFill>
                <a:latin typeface="Times New Roman"/>
                <a:cs typeface="Times New Roman"/>
              </a:rPr>
              <a:t>89</a:t>
            </a:r>
            <a:endParaRPr sz="1600">
              <a:latin typeface="Times New Roman"/>
              <a:cs typeface="Times New Roman"/>
            </a:endParaRPr>
          </a:p>
        </p:txBody>
      </p:sp>
      <p:sp>
        <p:nvSpPr>
          <p:cNvPr id="18" name="object 18"/>
          <p:cNvSpPr txBox="1"/>
          <p:nvPr/>
        </p:nvSpPr>
        <p:spPr>
          <a:xfrm>
            <a:off x="7216520" y="2797810"/>
            <a:ext cx="134620" cy="1000760"/>
          </a:xfrm>
          <a:prstGeom prst="rect">
            <a:avLst/>
          </a:prstGeom>
        </p:spPr>
        <p:txBody>
          <a:bodyPr vert="horz" wrap="square" lIns="0" tIns="12065" rIns="0" bIns="0" rtlCol="0">
            <a:spAutoFit/>
          </a:bodyPr>
          <a:lstStyle/>
          <a:p>
            <a:pPr marL="12700">
              <a:lnSpc>
                <a:spcPct val="100000"/>
              </a:lnSpc>
              <a:spcBef>
                <a:spcPts val="95"/>
              </a:spcBef>
            </a:pPr>
            <a:r>
              <a:rPr sz="1600" spc="55" dirty="0">
                <a:solidFill>
                  <a:srgbClr val="FFFFFF"/>
                </a:solidFill>
                <a:latin typeface="Times New Roman"/>
                <a:cs typeface="Times New Roman"/>
              </a:rPr>
              <a:t>0</a:t>
            </a:r>
            <a:endParaRPr sz="1600">
              <a:latin typeface="Times New Roman"/>
              <a:cs typeface="Times New Roman"/>
            </a:endParaRPr>
          </a:p>
          <a:p>
            <a:pPr marL="34925">
              <a:lnSpc>
                <a:spcPct val="100000"/>
              </a:lnSpc>
            </a:pPr>
            <a:r>
              <a:rPr sz="1600" spc="-300" dirty="0">
                <a:solidFill>
                  <a:srgbClr val="FFFFFF"/>
                </a:solidFill>
                <a:latin typeface="Times New Roman"/>
                <a:cs typeface="Times New Roman"/>
              </a:rPr>
              <a:t>1</a:t>
            </a:r>
            <a:endParaRPr sz="1600">
              <a:latin typeface="Times New Roman"/>
              <a:cs typeface="Times New Roman"/>
            </a:endParaRPr>
          </a:p>
          <a:p>
            <a:pPr marL="18415">
              <a:lnSpc>
                <a:spcPct val="100000"/>
              </a:lnSpc>
            </a:pPr>
            <a:r>
              <a:rPr sz="1600" spc="-30" dirty="0">
                <a:solidFill>
                  <a:srgbClr val="FFFFFF"/>
                </a:solidFill>
                <a:latin typeface="Times New Roman"/>
                <a:cs typeface="Times New Roman"/>
              </a:rPr>
              <a:t>2</a:t>
            </a:r>
            <a:endParaRPr sz="1600">
              <a:latin typeface="Times New Roman"/>
              <a:cs typeface="Times New Roman"/>
            </a:endParaRPr>
          </a:p>
          <a:p>
            <a:pPr marL="20320">
              <a:lnSpc>
                <a:spcPct val="100000"/>
              </a:lnSpc>
            </a:pPr>
            <a:r>
              <a:rPr sz="1600" spc="-75" dirty="0">
                <a:solidFill>
                  <a:srgbClr val="FFFFFF"/>
                </a:solidFill>
                <a:latin typeface="Times New Roman"/>
                <a:cs typeface="Times New Roman"/>
              </a:rPr>
              <a:t>3</a:t>
            </a:r>
            <a:endParaRPr sz="1600">
              <a:latin typeface="Times New Roman"/>
              <a:cs typeface="Times New Roman"/>
            </a:endParaRPr>
          </a:p>
        </p:txBody>
      </p:sp>
      <p:sp>
        <p:nvSpPr>
          <p:cNvPr id="19" name="object 19"/>
          <p:cNvSpPr txBox="1"/>
          <p:nvPr/>
        </p:nvSpPr>
        <p:spPr>
          <a:xfrm>
            <a:off x="4629150" y="3775075"/>
            <a:ext cx="3162300" cy="269240"/>
          </a:xfrm>
          <a:prstGeom prst="rect">
            <a:avLst/>
          </a:prstGeom>
        </p:spPr>
        <p:txBody>
          <a:bodyPr vert="horz" wrap="square" lIns="0" tIns="12065" rIns="0" bIns="0" rtlCol="0">
            <a:spAutoFit/>
          </a:bodyPr>
          <a:lstStyle/>
          <a:p>
            <a:pPr marL="12700">
              <a:lnSpc>
                <a:spcPct val="100000"/>
              </a:lnSpc>
              <a:spcBef>
                <a:spcPts val="95"/>
              </a:spcBef>
              <a:tabLst>
                <a:tab pos="510540" algn="l"/>
                <a:tab pos="2599690" algn="l"/>
                <a:tab pos="3148965" algn="l"/>
              </a:tabLst>
            </a:pPr>
            <a:r>
              <a:rPr sz="1600" u="heavy" dirty="0">
                <a:solidFill>
                  <a:srgbClr val="FFFFFF"/>
                </a:solidFill>
                <a:uFill>
                  <a:solidFill>
                    <a:srgbClr val="A4B592"/>
                  </a:solidFill>
                </a:uFill>
                <a:latin typeface="Times New Roman"/>
                <a:cs typeface="Times New Roman"/>
              </a:rPr>
              <a:t> 	</a:t>
            </a:r>
            <a:r>
              <a:rPr sz="1600" u="heavy" spc="65" dirty="0">
                <a:solidFill>
                  <a:srgbClr val="FFFFFF"/>
                </a:solidFill>
                <a:uFill>
                  <a:solidFill>
                    <a:srgbClr val="A4B592"/>
                  </a:solidFill>
                </a:uFill>
                <a:latin typeface="Times New Roman"/>
                <a:cs typeface="Times New Roman"/>
              </a:rPr>
              <a:t>90</a:t>
            </a:r>
            <a:r>
              <a:rPr sz="1600" u="heavy" spc="240" dirty="0">
                <a:solidFill>
                  <a:srgbClr val="FFFFFF"/>
                </a:solidFill>
                <a:uFill>
                  <a:solidFill>
                    <a:srgbClr val="A4B592"/>
                  </a:solidFill>
                </a:uFill>
                <a:latin typeface="Times New Roman"/>
                <a:cs typeface="Times New Roman"/>
              </a:rPr>
              <a:t> </a:t>
            </a:r>
            <a:r>
              <a:rPr sz="1600" u="heavy" spc="-25" dirty="0">
                <a:solidFill>
                  <a:srgbClr val="FFFFFF"/>
                </a:solidFill>
                <a:uFill>
                  <a:solidFill>
                    <a:srgbClr val="A4B592"/>
                  </a:solidFill>
                </a:uFill>
                <a:latin typeface="Times New Roman"/>
                <a:cs typeface="Times New Roman"/>
              </a:rPr>
              <a:t>+	</a:t>
            </a:r>
            <a:r>
              <a:rPr sz="1600" u="heavy" spc="45" dirty="0">
                <a:solidFill>
                  <a:srgbClr val="FFFFFF"/>
                </a:solidFill>
                <a:uFill>
                  <a:solidFill>
                    <a:srgbClr val="A4B592"/>
                  </a:solidFill>
                </a:uFill>
                <a:latin typeface="Times New Roman"/>
                <a:cs typeface="Times New Roman"/>
              </a:rPr>
              <a:t>4	</a:t>
            </a:r>
            <a:endParaRPr sz="1600">
              <a:latin typeface="Times New Roman"/>
              <a:cs typeface="Times New Roman"/>
            </a:endParaRPr>
          </a:p>
        </p:txBody>
      </p:sp>
      <p:sp>
        <p:nvSpPr>
          <p:cNvPr id="20" name="object 20"/>
          <p:cNvSpPr txBox="1"/>
          <p:nvPr/>
        </p:nvSpPr>
        <p:spPr>
          <a:xfrm>
            <a:off x="4303014" y="3987165"/>
            <a:ext cx="2087245" cy="756920"/>
          </a:xfrm>
          <a:prstGeom prst="rect">
            <a:avLst/>
          </a:prstGeom>
        </p:spPr>
        <p:txBody>
          <a:bodyPr vert="horz" wrap="square" lIns="0" tIns="12065" rIns="0" bIns="0" rtlCol="0">
            <a:spAutoFit/>
          </a:bodyPr>
          <a:lstStyle/>
          <a:p>
            <a:pPr marL="12700" marR="5080" indent="641350">
              <a:lnSpc>
                <a:spcPct val="100000"/>
              </a:lnSpc>
              <a:spcBef>
                <a:spcPts val="95"/>
              </a:spcBef>
            </a:pPr>
            <a:r>
              <a:rPr sz="1600" spc="35" dirty="0">
                <a:solidFill>
                  <a:srgbClr val="FFFFFF"/>
                </a:solidFill>
                <a:latin typeface="Times New Roman"/>
                <a:cs typeface="Times New Roman"/>
              </a:rPr>
              <a:t>Complex  </a:t>
            </a:r>
            <a:r>
              <a:rPr sz="1600" spc="25" dirty="0">
                <a:solidFill>
                  <a:srgbClr val="FFFFFF"/>
                </a:solidFill>
                <a:latin typeface="Times New Roman"/>
                <a:cs typeface="Times New Roman"/>
              </a:rPr>
              <a:t>Favourable </a:t>
            </a:r>
            <a:r>
              <a:rPr sz="1600" spc="60" dirty="0">
                <a:solidFill>
                  <a:srgbClr val="FFFFFF"/>
                </a:solidFill>
                <a:latin typeface="Times New Roman"/>
                <a:cs typeface="Times New Roman"/>
              </a:rPr>
              <a:t>curvature  </a:t>
            </a:r>
            <a:r>
              <a:rPr sz="1600" spc="35" dirty="0">
                <a:solidFill>
                  <a:srgbClr val="FFFFFF"/>
                </a:solidFill>
                <a:latin typeface="Times New Roman"/>
                <a:cs typeface="Times New Roman"/>
              </a:rPr>
              <a:t>Unfavourable</a:t>
            </a:r>
            <a:r>
              <a:rPr sz="1600" spc="-100" dirty="0">
                <a:solidFill>
                  <a:srgbClr val="FFFFFF"/>
                </a:solidFill>
                <a:latin typeface="Times New Roman"/>
                <a:cs typeface="Times New Roman"/>
              </a:rPr>
              <a:t> </a:t>
            </a:r>
            <a:r>
              <a:rPr sz="1600" spc="60" dirty="0">
                <a:solidFill>
                  <a:srgbClr val="FFFFFF"/>
                </a:solidFill>
                <a:latin typeface="Times New Roman"/>
                <a:cs typeface="Times New Roman"/>
              </a:rPr>
              <a:t>curvature</a:t>
            </a:r>
            <a:endParaRPr sz="1600">
              <a:latin typeface="Times New Roman"/>
              <a:cs typeface="Times New Roman"/>
            </a:endParaRPr>
          </a:p>
        </p:txBody>
      </p:sp>
      <p:sp>
        <p:nvSpPr>
          <p:cNvPr id="21" name="object 21"/>
          <p:cNvSpPr txBox="1"/>
          <p:nvPr/>
        </p:nvSpPr>
        <p:spPr>
          <a:xfrm>
            <a:off x="7222617" y="3987165"/>
            <a:ext cx="123825" cy="756920"/>
          </a:xfrm>
          <a:prstGeom prst="rect">
            <a:avLst/>
          </a:prstGeom>
        </p:spPr>
        <p:txBody>
          <a:bodyPr vert="horz" wrap="square" lIns="0" tIns="12065" rIns="0" bIns="0" rtlCol="0">
            <a:spAutoFit/>
          </a:bodyPr>
          <a:lstStyle/>
          <a:p>
            <a:pPr marL="29209">
              <a:lnSpc>
                <a:spcPct val="100000"/>
              </a:lnSpc>
              <a:spcBef>
                <a:spcPts val="95"/>
              </a:spcBef>
            </a:pPr>
            <a:r>
              <a:rPr sz="1600" spc="-305" dirty="0">
                <a:solidFill>
                  <a:srgbClr val="FFFFFF"/>
                </a:solidFill>
                <a:latin typeface="Times New Roman"/>
                <a:cs typeface="Times New Roman"/>
              </a:rPr>
              <a:t>1</a:t>
            </a:r>
            <a:endParaRPr sz="1600">
              <a:latin typeface="Times New Roman"/>
              <a:cs typeface="Times New Roman"/>
            </a:endParaRPr>
          </a:p>
          <a:p>
            <a:pPr marL="12700">
              <a:lnSpc>
                <a:spcPct val="100000"/>
              </a:lnSpc>
            </a:pPr>
            <a:r>
              <a:rPr sz="1600" spc="-30" dirty="0">
                <a:solidFill>
                  <a:srgbClr val="FFFFFF"/>
                </a:solidFill>
                <a:latin typeface="Times New Roman"/>
                <a:cs typeface="Times New Roman"/>
              </a:rPr>
              <a:t>2</a:t>
            </a:r>
            <a:endParaRPr sz="1600">
              <a:latin typeface="Times New Roman"/>
              <a:cs typeface="Times New Roman"/>
            </a:endParaRPr>
          </a:p>
          <a:p>
            <a:pPr marL="13970">
              <a:lnSpc>
                <a:spcPct val="100000"/>
              </a:lnSpc>
            </a:pPr>
            <a:r>
              <a:rPr sz="1600" spc="-75" dirty="0">
                <a:solidFill>
                  <a:srgbClr val="FFFFFF"/>
                </a:solidFill>
                <a:latin typeface="Times New Roman"/>
                <a:cs typeface="Times New Roman"/>
              </a:rPr>
              <a:t>3</a:t>
            </a:r>
            <a:endParaRPr sz="1600">
              <a:latin typeface="Times New Roman"/>
              <a:cs typeface="Times New Roman"/>
            </a:endParaRPr>
          </a:p>
        </p:txBody>
      </p:sp>
      <p:sp>
        <p:nvSpPr>
          <p:cNvPr id="22" name="object 22"/>
          <p:cNvSpPr txBox="1"/>
          <p:nvPr/>
        </p:nvSpPr>
        <p:spPr>
          <a:xfrm>
            <a:off x="4583429" y="4749546"/>
            <a:ext cx="1528445" cy="756920"/>
          </a:xfrm>
          <a:prstGeom prst="rect">
            <a:avLst/>
          </a:prstGeom>
        </p:spPr>
        <p:txBody>
          <a:bodyPr vert="horz" wrap="square" lIns="0" tIns="12065" rIns="0" bIns="0" rtlCol="0">
            <a:spAutoFit/>
          </a:bodyPr>
          <a:lstStyle/>
          <a:p>
            <a:pPr marL="12700" marR="5080" indent="417195">
              <a:lnSpc>
                <a:spcPct val="100000"/>
              </a:lnSpc>
              <a:spcBef>
                <a:spcPts val="95"/>
              </a:spcBef>
            </a:pPr>
            <a:r>
              <a:rPr sz="1600" spc="55" dirty="0">
                <a:solidFill>
                  <a:srgbClr val="FFFFFF"/>
                </a:solidFill>
                <a:latin typeface="Times New Roman"/>
                <a:cs typeface="Times New Roman"/>
              </a:rPr>
              <a:t>Normal  </a:t>
            </a:r>
            <a:r>
              <a:rPr sz="1600" spc="15" dirty="0">
                <a:solidFill>
                  <a:srgbClr val="FFFFFF"/>
                </a:solidFill>
                <a:latin typeface="Times New Roman"/>
                <a:cs typeface="Times New Roman"/>
              </a:rPr>
              <a:t>Possibly</a:t>
            </a:r>
            <a:r>
              <a:rPr sz="1600" spc="-140" dirty="0">
                <a:solidFill>
                  <a:srgbClr val="FFFFFF"/>
                </a:solidFill>
                <a:latin typeface="Times New Roman"/>
                <a:cs typeface="Times New Roman"/>
              </a:rPr>
              <a:t> </a:t>
            </a:r>
            <a:r>
              <a:rPr sz="1600" spc="50" dirty="0">
                <a:solidFill>
                  <a:srgbClr val="FFFFFF"/>
                </a:solidFill>
                <a:latin typeface="Times New Roman"/>
                <a:cs typeface="Times New Roman"/>
              </a:rPr>
              <a:t>enlarged</a:t>
            </a:r>
            <a:endParaRPr sz="1600">
              <a:latin typeface="Times New Roman"/>
              <a:cs typeface="Times New Roman"/>
            </a:endParaRPr>
          </a:p>
          <a:p>
            <a:pPr marL="376555">
              <a:lnSpc>
                <a:spcPct val="100000"/>
              </a:lnSpc>
            </a:pPr>
            <a:r>
              <a:rPr sz="1600" spc="35" dirty="0">
                <a:solidFill>
                  <a:srgbClr val="FFFFFF"/>
                </a:solidFill>
                <a:latin typeface="Times New Roman"/>
                <a:cs typeface="Times New Roman"/>
              </a:rPr>
              <a:t>Enlarged</a:t>
            </a:r>
            <a:endParaRPr sz="1600">
              <a:latin typeface="Times New Roman"/>
              <a:cs typeface="Times New Roman"/>
            </a:endParaRPr>
          </a:p>
        </p:txBody>
      </p:sp>
      <p:sp>
        <p:nvSpPr>
          <p:cNvPr id="23" name="object 23"/>
          <p:cNvSpPr txBox="1"/>
          <p:nvPr/>
        </p:nvSpPr>
        <p:spPr>
          <a:xfrm>
            <a:off x="7216520" y="4749546"/>
            <a:ext cx="134620" cy="756920"/>
          </a:xfrm>
          <a:prstGeom prst="rect">
            <a:avLst/>
          </a:prstGeom>
        </p:spPr>
        <p:txBody>
          <a:bodyPr vert="horz" wrap="square" lIns="0" tIns="12065" rIns="0" bIns="0" rtlCol="0">
            <a:spAutoFit/>
          </a:bodyPr>
          <a:lstStyle/>
          <a:p>
            <a:pPr marL="12700">
              <a:lnSpc>
                <a:spcPct val="100000"/>
              </a:lnSpc>
              <a:spcBef>
                <a:spcPts val="95"/>
              </a:spcBef>
            </a:pPr>
            <a:r>
              <a:rPr sz="1600" spc="55" dirty="0">
                <a:solidFill>
                  <a:srgbClr val="FFFFFF"/>
                </a:solidFill>
                <a:latin typeface="Times New Roman"/>
                <a:cs typeface="Times New Roman"/>
              </a:rPr>
              <a:t>0</a:t>
            </a:r>
            <a:endParaRPr sz="1600">
              <a:latin typeface="Times New Roman"/>
              <a:cs typeface="Times New Roman"/>
            </a:endParaRPr>
          </a:p>
          <a:p>
            <a:pPr marL="34925">
              <a:lnSpc>
                <a:spcPct val="100000"/>
              </a:lnSpc>
            </a:pPr>
            <a:r>
              <a:rPr sz="1600" spc="-305" dirty="0">
                <a:solidFill>
                  <a:srgbClr val="FFFFFF"/>
                </a:solidFill>
                <a:latin typeface="Times New Roman"/>
                <a:cs typeface="Times New Roman"/>
              </a:rPr>
              <a:t>1</a:t>
            </a:r>
            <a:endParaRPr sz="1600">
              <a:latin typeface="Times New Roman"/>
              <a:cs typeface="Times New Roman"/>
            </a:endParaRPr>
          </a:p>
          <a:p>
            <a:pPr marL="18415">
              <a:lnSpc>
                <a:spcPct val="100000"/>
              </a:lnSpc>
            </a:pPr>
            <a:r>
              <a:rPr sz="1600" spc="-30" dirty="0">
                <a:solidFill>
                  <a:srgbClr val="FFFFFF"/>
                </a:solidFill>
                <a:latin typeface="Times New Roman"/>
                <a:cs typeface="Times New Roman"/>
              </a:rPr>
              <a:t>2</a:t>
            </a:r>
            <a:endParaRPr sz="1600">
              <a:latin typeface="Times New Roman"/>
              <a:cs typeface="Times New Roman"/>
            </a:endParaRPr>
          </a:p>
        </p:txBody>
      </p:sp>
      <p:sp>
        <p:nvSpPr>
          <p:cNvPr id="24" name="object 24"/>
          <p:cNvSpPr txBox="1"/>
          <p:nvPr/>
        </p:nvSpPr>
        <p:spPr>
          <a:xfrm>
            <a:off x="4467605" y="5527344"/>
            <a:ext cx="1760220" cy="1000760"/>
          </a:xfrm>
          <a:prstGeom prst="rect">
            <a:avLst/>
          </a:prstGeom>
        </p:spPr>
        <p:txBody>
          <a:bodyPr vert="horz" wrap="square" lIns="0" tIns="12065" rIns="0" bIns="0" rtlCol="0">
            <a:spAutoFit/>
          </a:bodyPr>
          <a:lstStyle/>
          <a:p>
            <a:pPr marL="12700" marR="5080" indent="-635" algn="ctr">
              <a:lnSpc>
                <a:spcPct val="100000"/>
              </a:lnSpc>
              <a:spcBef>
                <a:spcPts val="95"/>
              </a:spcBef>
            </a:pPr>
            <a:r>
              <a:rPr sz="1600" spc="20" dirty="0">
                <a:solidFill>
                  <a:srgbClr val="FFFFFF"/>
                </a:solidFill>
                <a:latin typeface="Times New Roman"/>
                <a:cs typeface="Times New Roman"/>
              </a:rPr>
              <a:t>Space </a:t>
            </a:r>
            <a:r>
              <a:rPr sz="1600" spc="25" dirty="0">
                <a:solidFill>
                  <a:srgbClr val="FFFFFF"/>
                </a:solidFill>
                <a:latin typeface="Times New Roman"/>
                <a:cs typeface="Times New Roman"/>
              </a:rPr>
              <a:t>available  </a:t>
            </a:r>
            <a:r>
              <a:rPr sz="1600" spc="40" dirty="0">
                <a:solidFill>
                  <a:srgbClr val="FFFFFF"/>
                </a:solidFill>
                <a:latin typeface="Times New Roman"/>
                <a:cs typeface="Times New Roman"/>
              </a:rPr>
              <a:t>Distal </a:t>
            </a:r>
            <a:r>
              <a:rPr sz="1600" spc="55" dirty="0">
                <a:solidFill>
                  <a:srgbClr val="FFFFFF"/>
                </a:solidFill>
                <a:latin typeface="Times New Roman"/>
                <a:cs typeface="Times New Roman"/>
              </a:rPr>
              <a:t>cusp</a:t>
            </a:r>
            <a:r>
              <a:rPr sz="1600" spc="-204" dirty="0">
                <a:solidFill>
                  <a:srgbClr val="FFFFFF"/>
                </a:solidFill>
                <a:latin typeface="Times New Roman"/>
                <a:cs typeface="Times New Roman"/>
              </a:rPr>
              <a:t> </a:t>
            </a:r>
            <a:r>
              <a:rPr sz="1600" spc="30" dirty="0">
                <a:solidFill>
                  <a:srgbClr val="FFFFFF"/>
                </a:solidFill>
                <a:latin typeface="Times New Roman"/>
                <a:cs typeface="Times New Roman"/>
              </a:rPr>
              <a:t>covered  </a:t>
            </a:r>
            <a:r>
              <a:rPr sz="1600" spc="20" dirty="0">
                <a:solidFill>
                  <a:srgbClr val="FFFFFF"/>
                </a:solidFill>
                <a:latin typeface="Times New Roman"/>
                <a:cs typeface="Times New Roman"/>
              </a:rPr>
              <a:t>Mesial </a:t>
            </a:r>
            <a:r>
              <a:rPr sz="1600" spc="55" dirty="0">
                <a:solidFill>
                  <a:srgbClr val="FFFFFF"/>
                </a:solidFill>
                <a:latin typeface="Times New Roman"/>
                <a:cs typeface="Times New Roman"/>
              </a:rPr>
              <a:t>cusp</a:t>
            </a:r>
            <a:r>
              <a:rPr sz="1600" spc="-200" dirty="0">
                <a:solidFill>
                  <a:srgbClr val="FFFFFF"/>
                </a:solidFill>
                <a:latin typeface="Times New Roman"/>
                <a:cs typeface="Times New Roman"/>
              </a:rPr>
              <a:t> </a:t>
            </a:r>
            <a:r>
              <a:rPr sz="1600" spc="30" dirty="0">
                <a:solidFill>
                  <a:srgbClr val="FFFFFF"/>
                </a:solidFill>
                <a:latin typeface="Times New Roman"/>
                <a:cs typeface="Times New Roman"/>
              </a:rPr>
              <a:t>covered  </a:t>
            </a:r>
            <a:r>
              <a:rPr sz="1600" spc="45" dirty="0">
                <a:solidFill>
                  <a:srgbClr val="FFFFFF"/>
                </a:solidFill>
                <a:latin typeface="Times New Roman"/>
                <a:cs typeface="Times New Roman"/>
              </a:rPr>
              <a:t>Both </a:t>
            </a:r>
            <a:r>
              <a:rPr sz="1600" spc="55" dirty="0">
                <a:solidFill>
                  <a:srgbClr val="FFFFFF"/>
                </a:solidFill>
                <a:latin typeface="Times New Roman"/>
                <a:cs typeface="Times New Roman"/>
              </a:rPr>
              <a:t>cusp</a:t>
            </a:r>
            <a:r>
              <a:rPr sz="1600" spc="-220" dirty="0">
                <a:solidFill>
                  <a:srgbClr val="FFFFFF"/>
                </a:solidFill>
                <a:latin typeface="Times New Roman"/>
                <a:cs typeface="Times New Roman"/>
              </a:rPr>
              <a:t> </a:t>
            </a:r>
            <a:r>
              <a:rPr sz="1600" spc="30" dirty="0">
                <a:solidFill>
                  <a:srgbClr val="FFFFFF"/>
                </a:solidFill>
                <a:latin typeface="Times New Roman"/>
                <a:cs typeface="Times New Roman"/>
              </a:rPr>
              <a:t>covered</a:t>
            </a:r>
            <a:endParaRPr sz="1600">
              <a:latin typeface="Times New Roman"/>
              <a:cs typeface="Times New Roman"/>
            </a:endParaRPr>
          </a:p>
        </p:txBody>
      </p:sp>
      <p:sp>
        <p:nvSpPr>
          <p:cNvPr id="25" name="object 25"/>
          <p:cNvSpPr txBox="1"/>
          <p:nvPr/>
        </p:nvSpPr>
        <p:spPr>
          <a:xfrm>
            <a:off x="7216520" y="5527344"/>
            <a:ext cx="134620" cy="1000760"/>
          </a:xfrm>
          <a:prstGeom prst="rect">
            <a:avLst/>
          </a:prstGeom>
        </p:spPr>
        <p:txBody>
          <a:bodyPr vert="horz" wrap="square" lIns="0" tIns="12065" rIns="0" bIns="0" rtlCol="0">
            <a:spAutoFit/>
          </a:bodyPr>
          <a:lstStyle/>
          <a:p>
            <a:pPr marL="12700">
              <a:lnSpc>
                <a:spcPct val="100000"/>
              </a:lnSpc>
              <a:spcBef>
                <a:spcPts val="95"/>
              </a:spcBef>
            </a:pPr>
            <a:r>
              <a:rPr sz="1600" spc="55" dirty="0">
                <a:solidFill>
                  <a:srgbClr val="FFFFFF"/>
                </a:solidFill>
                <a:latin typeface="Times New Roman"/>
                <a:cs typeface="Times New Roman"/>
              </a:rPr>
              <a:t>0</a:t>
            </a:r>
            <a:endParaRPr sz="1600">
              <a:latin typeface="Times New Roman"/>
              <a:cs typeface="Times New Roman"/>
            </a:endParaRPr>
          </a:p>
          <a:p>
            <a:pPr marL="34925">
              <a:lnSpc>
                <a:spcPct val="100000"/>
              </a:lnSpc>
            </a:pPr>
            <a:r>
              <a:rPr sz="1600" spc="-305" dirty="0">
                <a:solidFill>
                  <a:srgbClr val="FFFFFF"/>
                </a:solidFill>
                <a:latin typeface="Times New Roman"/>
                <a:cs typeface="Times New Roman"/>
              </a:rPr>
              <a:t>1</a:t>
            </a:r>
            <a:endParaRPr sz="1600">
              <a:latin typeface="Times New Roman"/>
              <a:cs typeface="Times New Roman"/>
            </a:endParaRPr>
          </a:p>
          <a:p>
            <a:pPr marL="18415">
              <a:lnSpc>
                <a:spcPct val="100000"/>
              </a:lnSpc>
            </a:pPr>
            <a:r>
              <a:rPr sz="1600" spc="-30" dirty="0">
                <a:solidFill>
                  <a:srgbClr val="FFFFFF"/>
                </a:solidFill>
                <a:latin typeface="Times New Roman"/>
                <a:cs typeface="Times New Roman"/>
              </a:rPr>
              <a:t>2</a:t>
            </a:r>
            <a:endParaRPr sz="1600">
              <a:latin typeface="Times New Roman"/>
              <a:cs typeface="Times New Roman"/>
            </a:endParaRPr>
          </a:p>
          <a:p>
            <a:pPr marL="20320">
              <a:lnSpc>
                <a:spcPct val="100000"/>
              </a:lnSpc>
            </a:pPr>
            <a:r>
              <a:rPr sz="1600" spc="-75" dirty="0">
                <a:solidFill>
                  <a:srgbClr val="FFFFFF"/>
                </a:solidFill>
                <a:latin typeface="Times New Roman"/>
                <a:cs typeface="Times New Roman"/>
              </a:rPr>
              <a:t>3</a:t>
            </a:r>
            <a:endParaRPr sz="1600">
              <a:latin typeface="Times New Roman"/>
              <a:cs typeface="Times New Roman"/>
            </a:endParaRPr>
          </a:p>
        </p:txBody>
      </p:sp>
      <p:sp>
        <p:nvSpPr>
          <p:cNvPr id="26" name="object 26"/>
          <p:cNvSpPr/>
          <p:nvPr/>
        </p:nvSpPr>
        <p:spPr>
          <a:xfrm>
            <a:off x="4191000" y="4800600"/>
            <a:ext cx="3657600" cy="1905"/>
          </a:xfrm>
          <a:custGeom>
            <a:avLst/>
            <a:gdLst/>
            <a:ahLst/>
            <a:cxnLst/>
            <a:rect l="l" t="t" r="r" b="b"/>
            <a:pathLst>
              <a:path w="3657600" h="1904">
                <a:moveTo>
                  <a:pt x="0" y="0"/>
                </a:moveTo>
                <a:lnTo>
                  <a:pt x="3657600" y="1524"/>
                </a:lnTo>
              </a:path>
            </a:pathLst>
          </a:custGeom>
          <a:ln w="12700">
            <a:solidFill>
              <a:srgbClr val="A4B592"/>
            </a:solidFill>
          </a:ln>
        </p:spPr>
        <p:txBody>
          <a:bodyPr wrap="square" lIns="0" tIns="0" rIns="0" bIns="0" rtlCol="0"/>
          <a:lstStyle/>
          <a:p>
            <a:endParaRPr/>
          </a:p>
        </p:txBody>
      </p:sp>
      <p:sp>
        <p:nvSpPr>
          <p:cNvPr id="27" name="object 27"/>
          <p:cNvSpPr/>
          <p:nvPr/>
        </p:nvSpPr>
        <p:spPr>
          <a:xfrm>
            <a:off x="4114800" y="5562600"/>
            <a:ext cx="3733800" cy="1905"/>
          </a:xfrm>
          <a:custGeom>
            <a:avLst/>
            <a:gdLst/>
            <a:ahLst/>
            <a:cxnLst/>
            <a:rect l="l" t="t" r="r" b="b"/>
            <a:pathLst>
              <a:path w="3733800" h="1904">
                <a:moveTo>
                  <a:pt x="0" y="0"/>
                </a:moveTo>
                <a:lnTo>
                  <a:pt x="3733800" y="1650"/>
                </a:lnTo>
              </a:path>
            </a:pathLst>
          </a:custGeom>
          <a:ln w="12700">
            <a:solidFill>
              <a:srgbClr val="A4B592"/>
            </a:solidFill>
          </a:ln>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481605"/>
            <a:ext cx="6283325" cy="4217670"/>
          </a:xfrm>
          <a:prstGeom prst="rect">
            <a:avLst/>
          </a:prstGeom>
        </p:spPr>
        <p:txBody>
          <a:bodyPr vert="horz" wrap="square" lIns="0" tIns="88900" rIns="0" bIns="0" rtlCol="0">
            <a:spAutoFit/>
          </a:bodyPr>
          <a:lstStyle/>
          <a:p>
            <a:pPr marL="12700">
              <a:lnSpc>
                <a:spcPct val="100000"/>
              </a:lnSpc>
              <a:spcBef>
                <a:spcPts val="700"/>
              </a:spcBef>
            </a:pPr>
            <a:r>
              <a:rPr sz="2000" b="1" i="1" dirty="0">
                <a:solidFill>
                  <a:srgbClr val="FFFF00"/>
                </a:solidFill>
                <a:latin typeface="Times New Roman"/>
                <a:cs typeface="Times New Roman"/>
              </a:rPr>
              <a:t>Factors that Make Surgery Less</a:t>
            </a:r>
            <a:r>
              <a:rPr sz="2000" b="1" i="1" spc="-135" dirty="0">
                <a:solidFill>
                  <a:srgbClr val="FFFF00"/>
                </a:solidFill>
                <a:latin typeface="Times New Roman"/>
                <a:cs typeface="Times New Roman"/>
              </a:rPr>
              <a:t> </a:t>
            </a:r>
            <a:r>
              <a:rPr sz="2000" b="1" i="1" spc="-5" dirty="0">
                <a:solidFill>
                  <a:srgbClr val="FFFF00"/>
                </a:solidFill>
                <a:latin typeface="Times New Roman"/>
                <a:cs typeface="Times New Roman"/>
              </a:rPr>
              <a:t>Difficult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i="1" dirty="0">
                <a:solidFill>
                  <a:srgbClr val="0000CC"/>
                </a:solidFill>
                <a:latin typeface="Times New Roman"/>
                <a:cs typeface="Times New Roman"/>
              </a:rPr>
              <a:t>Mesio-angular</a:t>
            </a:r>
            <a:r>
              <a:rPr sz="2000" i="1" spc="-60" dirty="0">
                <a:solidFill>
                  <a:srgbClr val="0000CC"/>
                </a:solidFill>
                <a:latin typeface="Times New Roman"/>
                <a:cs typeface="Times New Roman"/>
              </a:rPr>
              <a:t> </a:t>
            </a:r>
            <a:r>
              <a:rPr sz="2000" spc="-5" dirty="0">
                <a:solidFill>
                  <a:srgbClr val="0000CC"/>
                </a:solidFill>
                <a:latin typeface="Times New Roman"/>
                <a:cs typeface="Times New Roman"/>
              </a:rPr>
              <a:t>impaction</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i="1" spc="-5" dirty="0">
                <a:solidFill>
                  <a:srgbClr val="0000CC"/>
                </a:solidFill>
                <a:latin typeface="Times New Roman"/>
                <a:cs typeface="Times New Roman"/>
              </a:rPr>
              <a:t>Class </a:t>
            </a:r>
            <a:r>
              <a:rPr sz="2000" i="1" dirty="0">
                <a:solidFill>
                  <a:srgbClr val="0000CC"/>
                </a:solidFill>
                <a:latin typeface="Times New Roman"/>
                <a:cs typeface="Times New Roman"/>
              </a:rPr>
              <a:t>1</a:t>
            </a:r>
            <a:r>
              <a:rPr sz="2000" i="1" spc="-35" dirty="0">
                <a:solidFill>
                  <a:srgbClr val="0000CC"/>
                </a:solidFill>
                <a:latin typeface="Times New Roman"/>
                <a:cs typeface="Times New Roman"/>
              </a:rPr>
              <a:t> </a:t>
            </a:r>
            <a:r>
              <a:rPr sz="2000" spc="-5" dirty="0">
                <a:solidFill>
                  <a:srgbClr val="0000CC"/>
                </a:solidFill>
                <a:latin typeface="Times New Roman"/>
                <a:cs typeface="Times New Roman"/>
              </a:rPr>
              <a:t>ramus</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i="1" spc="-5" dirty="0">
                <a:solidFill>
                  <a:srgbClr val="0000CC"/>
                </a:solidFill>
                <a:latin typeface="Times New Roman"/>
                <a:cs typeface="Times New Roman"/>
              </a:rPr>
              <a:t>Class </a:t>
            </a:r>
            <a:r>
              <a:rPr sz="2000" i="1" dirty="0">
                <a:solidFill>
                  <a:srgbClr val="0000CC"/>
                </a:solidFill>
                <a:latin typeface="Times New Roman"/>
                <a:cs typeface="Times New Roman"/>
              </a:rPr>
              <a:t>A</a:t>
            </a:r>
            <a:r>
              <a:rPr sz="2000" i="1" spc="-65" dirty="0">
                <a:solidFill>
                  <a:srgbClr val="0000CC"/>
                </a:solidFill>
                <a:latin typeface="Times New Roman"/>
                <a:cs typeface="Times New Roman"/>
              </a:rPr>
              <a:t> </a:t>
            </a:r>
            <a:r>
              <a:rPr sz="2000" dirty="0">
                <a:solidFill>
                  <a:srgbClr val="0000CC"/>
                </a:solidFill>
                <a:latin typeface="Times New Roman"/>
                <a:cs typeface="Times New Roman"/>
              </a:rPr>
              <a:t>depth</a:t>
            </a:r>
            <a:endParaRPr sz="2000">
              <a:latin typeface="Times New Roman"/>
              <a:cs typeface="Times New Roman"/>
            </a:endParaRPr>
          </a:p>
          <a:p>
            <a:pPr marL="287020" indent="-274320">
              <a:lnSpc>
                <a:spcPct val="100000"/>
              </a:lnSpc>
              <a:spcBef>
                <a:spcPts val="6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Roots 1/3 – 2/3 </a:t>
            </a:r>
            <a:r>
              <a:rPr sz="2000" spc="-5" dirty="0">
                <a:solidFill>
                  <a:srgbClr val="0000CC"/>
                </a:solidFill>
                <a:latin typeface="Times New Roman"/>
                <a:cs typeface="Times New Roman"/>
              </a:rPr>
              <a:t>formed </a:t>
            </a:r>
            <a:r>
              <a:rPr sz="2000" dirty="0">
                <a:solidFill>
                  <a:srgbClr val="0000CC"/>
                </a:solidFill>
                <a:latin typeface="Times New Roman"/>
                <a:cs typeface="Times New Roman"/>
              </a:rPr>
              <a:t>(present in the younger</a:t>
            </a:r>
            <a:r>
              <a:rPr sz="2000" spc="-160"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Fused conical</a:t>
            </a:r>
            <a:r>
              <a:rPr sz="2000" spc="-75" dirty="0">
                <a:solidFill>
                  <a:srgbClr val="0000CC"/>
                </a:solidFill>
                <a:latin typeface="Times New Roman"/>
                <a:cs typeface="Times New Roman"/>
              </a:rPr>
              <a:t> </a:t>
            </a:r>
            <a:r>
              <a:rPr sz="2000" dirty="0">
                <a:solidFill>
                  <a:srgbClr val="0000CC"/>
                </a:solidFill>
                <a:latin typeface="Times New Roman"/>
                <a:cs typeface="Times New Roman"/>
              </a:rPr>
              <a:t>roots</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spc="-20" dirty="0">
                <a:solidFill>
                  <a:srgbClr val="0000CC"/>
                </a:solidFill>
                <a:latin typeface="Times New Roman"/>
                <a:cs typeface="Times New Roman"/>
              </a:rPr>
              <a:t>Wide </a:t>
            </a:r>
            <a:r>
              <a:rPr sz="2000" i="1" dirty="0">
                <a:solidFill>
                  <a:srgbClr val="0000CC"/>
                </a:solidFill>
                <a:latin typeface="Times New Roman"/>
                <a:cs typeface="Times New Roman"/>
              </a:rPr>
              <a:t>periodontal ligament </a:t>
            </a:r>
            <a:r>
              <a:rPr sz="2000" dirty="0">
                <a:solidFill>
                  <a:srgbClr val="0000CC"/>
                </a:solidFill>
                <a:latin typeface="Times New Roman"/>
                <a:cs typeface="Times New Roman"/>
              </a:rPr>
              <a:t>(present in the younger</a:t>
            </a:r>
            <a:r>
              <a:rPr sz="2000" spc="-185"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Elastic </a:t>
            </a:r>
            <a:r>
              <a:rPr sz="2000" dirty="0">
                <a:solidFill>
                  <a:srgbClr val="0000CC"/>
                </a:solidFill>
                <a:latin typeface="Times New Roman"/>
                <a:cs typeface="Times New Roman"/>
              </a:rPr>
              <a:t>bone (present in the younger</a:t>
            </a:r>
            <a:r>
              <a:rPr sz="2000" spc="-155"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Separated from </a:t>
            </a:r>
            <a:r>
              <a:rPr sz="2000" spc="5" dirty="0">
                <a:solidFill>
                  <a:srgbClr val="0000CC"/>
                </a:solidFill>
                <a:latin typeface="Times New Roman"/>
                <a:cs typeface="Times New Roman"/>
              </a:rPr>
              <a:t>2nd</a:t>
            </a:r>
            <a:r>
              <a:rPr sz="2000" spc="-105" dirty="0">
                <a:solidFill>
                  <a:srgbClr val="0000CC"/>
                </a:solidFill>
                <a:latin typeface="Times New Roman"/>
                <a:cs typeface="Times New Roman"/>
              </a:rPr>
              <a:t> </a:t>
            </a:r>
            <a:r>
              <a:rPr sz="2000" spc="-5" dirty="0">
                <a:solidFill>
                  <a:srgbClr val="0000CC"/>
                </a:solidFill>
                <a:latin typeface="Times New Roman"/>
                <a:cs typeface="Times New Roman"/>
              </a:rPr>
              <a:t>molar</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Separated from</a:t>
            </a:r>
            <a:r>
              <a:rPr sz="2000" spc="-65" dirty="0">
                <a:solidFill>
                  <a:srgbClr val="0000CC"/>
                </a:solidFill>
                <a:latin typeface="Times New Roman"/>
                <a:cs typeface="Times New Roman"/>
              </a:rPr>
              <a:t> </a:t>
            </a:r>
            <a:r>
              <a:rPr sz="2000" i="1" dirty="0">
                <a:solidFill>
                  <a:srgbClr val="0000CC"/>
                </a:solidFill>
                <a:latin typeface="Times New Roman"/>
                <a:cs typeface="Times New Roman"/>
              </a:rPr>
              <a:t>IDN</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Soft </a:t>
            </a:r>
            <a:r>
              <a:rPr sz="2000" spc="-5" dirty="0">
                <a:solidFill>
                  <a:srgbClr val="0000CC"/>
                </a:solidFill>
                <a:latin typeface="Times New Roman"/>
                <a:cs typeface="Times New Roman"/>
              </a:rPr>
              <a:t>tissue</a:t>
            </a:r>
            <a:r>
              <a:rPr sz="2000" spc="-65" dirty="0">
                <a:solidFill>
                  <a:srgbClr val="0000CC"/>
                </a:solidFill>
                <a:latin typeface="Times New Roman"/>
                <a:cs typeface="Times New Roman"/>
              </a:rPr>
              <a:t> </a:t>
            </a:r>
            <a:r>
              <a:rPr sz="2000" spc="-5" dirty="0">
                <a:solidFill>
                  <a:srgbClr val="0000CC"/>
                </a:solidFill>
                <a:latin typeface="Times New Roman"/>
                <a:cs typeface="Times New Roman"/>
              </a:rPr>
              <a:t>impaction</a:t>
            </a:r>
            <a:endParaRPr sz="2000">
              <a:latin typeface="Times New Roman"/>
              <a:cs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253227"/>
            <a:ext cx="6210300" cy="4217670"/>
          </a:xfrm>
          <a:prstGeom prst="rect">
            <a:avLst/>
          </a:prstGeom>
        </p:spPr>
        <p:txBody>
          <a:bodyPr vert="horz" wrap="square" lIns="0" tIns="88265" rIns="0" bIns="0" rtlCol="0">
            <a:spAutoFit/>
          </a:bodyPr>
          <a:lstStyle/>
          <a:p>
            <a:pPr marL="12700">
              <a:lnSpc>
                <a:spcPct val="100000"/>
              </a:lnSpc>
              <a:spcBef>
                <a:spcPts val="695"/>
              </a:spcBef>
            </a:pPr>
            <a:r>
              <a:rPr sz="2000" b="1" i="1" dirty="0">
                <a:solidFill>
                  <a:srgbClr val="FFFF00"/>
                </a:solidFill>
                <a:latin typeface="Times New Roman"/>
                <a:cs typeface="Times New Roman"/>
              </a:rPr>
              <a:t>Factors that Make Surgery More</a:t>
            </a:r>
            <a:r>
              <a:rPr sz="2000" b="1" i="1" spc="-140" dirty="0">
                <a:solidFill>
                  <a:srgbClr val="FFFF00"/>
                </a:solidFill>
                <a:latin typeface="Times New Roman"/>
                <a:cs typeface="Times New Roman"/>
              </a:rPr>
              <a:t> </a:t>
            </a:r>
            <a:r>
              <a:rPr sz="2000" b="1" i="1" spc="-5" dirty="0">
                <a:solidFill>
                  <a:srgbClr val="FFFF00"/>
                </a:solidFill>
                <a:latin typeface="Times New Roman"/>
                <a:cs typeface="Times New Roman"/>
              </a:rPr>
              <a:t>Difficult</a:t>
            </a:r>
            <a:endParaRPr sz="2000">
              <a:latin typeface="Times New Roman"/>
              <a:cs typeface="Times New Roman"/>
            </a:endParaRPr>
          </a:p>
          <a:p>
            <a:pPr marL="287020" indent="-274320">
              <a:lnSpc>
                <a:spcPct val="100000"/>
              </a:lnSpc>
              <a:spcBef>
                <a:spcPts val="605"/>
              </a:spcBef>
              <a:buClr>
                <a:srgbClr val="F3A346"/>
              </a:buClr>
              <a:buSzPct val="85000"/>
              <a:buFont typeface="Arial"/>
              <a:buChar char=""/>
              <a:tabLst>
                <a:tab pos="286385" algn="l"/>
                <a:tab pos="287020" algn="l"/>
              </a:tabLst>
            </a:pPr>
            <a:r>
              <a:rPr sz="2000" i="1" dirty="0">
                <a:solidFill>
                  <a:srgbClr val="0000CC"/>
                </a:solidFill>
                <a:latin typeface="Times New Roman"/>
                <a:cs typeface="Times New Roman"/>
              </a:rPr>
              <a:t>Disto-angular</a:t>
            </a:r>
            <a:r>
              <a:rPr sz="2000" i="1" spc="-65" dirty="0">
                <a:solidFill>
                  <a:srgbClr val="0000CC"/>
                </a:solidFill>
                <a:latin typeface="Times New Roman"/>
                <a:cs typeface="Times New Roman"/>
              </a:rPr>
              <a:t> </a:t>
            </a:r>
            <a:r>
              <a:rPr sz="2000" spc="-5" dirty="0">
                <a:solidFill>
                  <a:srgbClr val="0000CC"/>
                </a:solidFill>
                <a:latin typeface="Times New Roman"/>
                <a:cs typeface="Times New Roman"/>
              </a:rPr>
              <a:t>impaction</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i="1" spc="-5" dirty="0">
                <a:solidFill>
                  <a:srgbClr val="0000CC"/>
                </a:solidFill>
                <a:latin typeface="Times New Roman"/>
                <a:cs typeface="Times New Roman"/>
              </a:rPr>
              <a:t>Class </a:t>
            </a:r>
            <a:r>
              <a:rPr sz="2000" i="1" dirty="0">
                <a:solidFill>
                  <a:srgbClr val="0000CC"/>
                </a:solidFill>
                <a:latin typeface="Times New Roman"/>
                <a:cs typeface="Times New Roman"/>
              </a:rPr>
              <a:t>3</a:t>
            </a:r>
            <a:r>
              <a:rPr sz="2000" i="1" spc="-95" dirty="0">
                <a:solidFill>
                  <a:srgbClr val="0000CC"/>
                </a:solidFill>
                <a:latin typeface="Times New Roman"/>
                <a:cs typeface="Times New Roman"/>
              </a:rPr>
              <a:t> </a:t>
            </a:r>
            <a:r>
              <a:rPr sz="2000" spc="-5" dirty="0">
                <a:solidFill>
                  <a:srgbClr val="0000CC"/>
                </a:solidFill>
                <a:latin typeface="Times New Roman"/>
                <a:cs typeface="Times New Roman"/>
              </a:rPr>
              <a:t>ramus</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i="1" spc="-5" dirty="0">
                <a:solidFill>
                  <a:srgbClr val="0000CC"/>
                </a:solidFill>
                <a:latin typeface="Times New Roman"/>
                <a:cs typeface="Times New Roman"/>
              </a:rPr>
              <a:t>Class </a:t>
            </a:r>
            <a:r>
              <a:rPr sz="2000" i="1" dirty="0">
                <a:solidFill>
                  <a:srgbClr val="0000CC"/>
                </a:solidFill>
                <a:latin typeface="Times New Roman"/>
                <a:cs typeface="Times New Roman"/>
              </a:rPr>
              <a:t>C</a:t>
            </a:r>
            <a:r>
              <a:rPr sz="2000" i="1" spc="-80" dirty="0">
                <a:solidFill>
                  <a:srgbClr val="0000CC"/>
                </a:solidFill>
                <a:latin typeface="Times New Roman"/>
                <a:cs typeface="Times New Roman"/>
              </a:rPr>
              <a:t> </a:t>
            </a:r>
            <a:r>
              <a:rPr sz="2000" dirty="0">
                <a:solidFill>
                  <a:srgbClr val="0000CC"/>
                </a:solidFill>
                <a:latin typeface="Times New Roman"/>
                <a:cs typeface="Times New Roman"/>
              </a:rPr>
              <a:t>depth</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Long thin roots (present in the older</a:t>
            </a:r>
            <a:r>
              <a:rPr sz="2000" spc="-195"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Divergent </a:t>
            </a:r>
            <a:r>
              <a:rPr sz="2000" dirty="0">
                <a:solidFill>
                  <a:srgbClr val="0000CC"/>
                </a:solidFill>
                <a:latin typeface="Times New Roman"/>
                <a:cs typeface="Times New Roman"/>
              </a:rPr>
              <a:t>curved</a:t>
            </a:r>
            <a:r>
              <a:rPr sz="2000" spc="-100" dirty="0">
                <a:solidFill>
                  <a:srgbClr val="0000CC"/>
                </a:solidFill>
                <a:latin typeface="Times New Roman"/>
                <a:cs typeface="Times New Roman"/>
              </a:rPr>
              <a:t> </a:t>
            </a:r>
            <a:r>
              <a:rPr sz="2000" dirty="0">
                <a:solidFill>
                  <a:srgbClr val="0000CC"/>
                </a:solidFill>
                <a:latin typeface="Times New Roman"/>
                <a:cs typeface="Times New Roman"/>
              </a:rPr>
              <a:t>roots</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Narrow </a:t>
            </a:r>
            <a:r>
              <a:rPr sz="2000" i="1" dirty="0">
                <a:solidFill>
                  <a:srgbClr val="0000CC"/>
                </a:solidFill>
                <a:latin typeface="Times New Roman"/>
                <a:cs typeface="Times New Roman"/>
              </a:rPr>
              <a:t>periodontal ligament </a:t>
            </a:r>
            <a:r>
              <a:rPr sz="2000" dirty="0">
                <a:solidFill>
                  <a:srgbClr val="0000CC"/>
                </a:solidFill>
                <a:latin typeface="Times New Roman"/>
                <a:cs typeface="Times New Roman"/>
              </a:rPr>
              <a:t>(present in the older</a:t>
            </a:r>
            <a:r>
              <a:rPr sz="2000" spc="-204"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Dense, </a:t>
            </a:r>
            <a:r>
              <a:rPr sz="2000" spc="-5" dirty="0">
                <a:solidFill>
                  <a:srgbClr val="0000CC"/>
                </a:solidFill>
                <a:latin typeface="Times New Roman"/>
                <a:cs typeface="Times New Roman"/>
              </a:rPr>
              <a:t>inelastic </a:t>
            </a:r>
            <a:r>
              <a:rPr sz="2000" dirty="0">
                <a:solidFill>
                  <a:srgbClr val="0000CC"/>
                </a:solidFill>
                <a:latin typeface="Times New Roman"/>
                <a:cs typeface="Times New Roman"/>
              </a:rPr>
              <a:t>bone (present in the older</a:t>
            </a:r>
            <a:r>
              <a:rPr sz="2000" spc="-185"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Contact with 2nd</a:t>
            </a:r>
            <a:r>
              <a:rPr sz="2000" spc="-65" dirty="0">
                <a:solidFill>
                  <a:srgbClr val="0000CC"/>
                </a:solidFill>
                <a:latin typeface="Times New Roman"/>
                <a:cs typeface="Times New Roman"/>
              </a:rPr>
              <a:t> </a:t>
            </a:r>
            <a:r>
              <a:rPr sz="2000" spc="-5" dirty="0">
                <a:solidFill>
                  <a:srgbClr val="0000CC"/>
                </a:solidFill>
                <a:latin typeface="Times New Roman"/>
                <a:cs typeface="Times New Roman"/>
              </a:rPr>
              <a:t>molar</a:t>
            </a:r>
            <a:endParaRPr sz="2000">
              <a:latin typeface="Times New Roman"/>
              <a:cs typeface="Times New Roman"/>
            </a:endParaRPr>
          </a:p>
          <a:p>
            <a:pPr marL="287020" indent="-274320">
              <a:lnSpc>
                <a:spcPct val="100000"/>
              </a:lnSpc>
              <a:spcBef>
                <a:spcPts val="6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Close to</a:t>
            </a:r>
            <a:r>
              <a:rPr sz="2000" spc="-40" dirty="0">
                <a:solidFill>
                  <a:srgbClr val="0000CC"/>
                </a:solidFill>
                <a:latin typeface="Times New Roman"/>
                <a:cs typeface="Times New Roman"/>
              </a:rPr>
              <a:t> </a:t>
            </a:r>
            <a:r>
              <a:rPr sz="2000" i="1" dirty="0">
                <a:solidFill>
                  <a:srgbClr val="0000CC"/>
                </a:solidFill>
                <a:latin typeface="Times New Roman"/>
                <a:cs typeface="Times New Roman"/>
              </a:rPr>
              <a:t>IDN</a:t>
            </a:r>
            <a:endParaRPr sz="2000">
              <a:latin typeface="Times New Roman"/>
              <a:cs typeface="Times New Roman"/>
            </a:endParaRPr>
          </a:p>
          <a:p>
            <a:pPr marL="287020" indent="-274320">
              <a:lnSpc>
                <a:spcPct val="100000"/>
              </a:lnSpc>
              <a:spcBef>
                <a:spcPts val="6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Complete </a:t>
            </a:r>
            <a:r>
              <a:rPr sz="2000" dirty="0">
                <a:solidFill>
                  <a:srgbClr val="0000CC"/>
                </a:solidFill>
                <a:latin typeface="Times New Roman"/>
                <a:cs typeface="Times New Roman"/>
              </a:rPr>
              <a:t>bony</a:t>
            </a:r>
            <a:r>
              <a:rPr sz="2000" spc="-35" dirty="0">
                <a:solidFill>
                  <a:srgbClr val="0000CC"/>
                </a:solidFill>
                <a:latin typeface="Times New Roman"/>
                <a:cs typeface="Times New Roman"/>
              </a:rPr>
              <a:t> </a:t>
            </a:r>
            <a:r>
              <a:rPr sz="2000" spc="-5" dirty="0">
                <a:solidFill>
                  <a:srgbClr val="0000CC"/>
                </a:solidFill>
                <a:latin typeface="Times New Roman"/>
                <a:cs typeface="Times New Roman"/>
              </a:rPr>
              <a:t>impaction</a:t>
            </a:r>
            <a:endParaRPr sz="2000">
              <a:latin typeface="Times New Roman"/>
              <a:cs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481940"/>
            <a:ext cx="7155180" cy="4742180"/>
          </a:xfrm>
          <a:prstGeom prst="rect">
            <a:avLst/>
          </a:prstGeom>
        </p:spPr>
        <p:txBody>
          <a:bodyPr vert="horz" wrap="square" lIns="0" tIns="60325" rIns="0" bIns="0" rtlCol="0">
            <a:spAutoFit/>
          </a:bodyPr>
          <a:lstStyle/>
          <a:p>
            <a:pPr marL="71755">
              <a:lnSpc>
                <a:spcPct val="100000"/>
              </a:lnSpc>
              <a:spcBef>
                <a:spcPts val="475"/>
              </a:spcBef>
            </a:pPr>
            <a:r>
              <a:rPr sz="1900" b="1" dirty="0">
                <a:solidFill>
                  <a:srgbClr val="FFFF00"/>
                </a:solidFill>
                <a:latin typeface="Times New Roman"/>
                <a:cs typeface="Times New Roman"/>
              </a:rPr>
              <a:t>Patient </a:t>
            </a:r>
            <a:r>
              <a:rPr sz="1900" b="1" spc="-5" dirty="0">
                <a:solidFill>
                  <a:srgbClr val="FFFF00"/>
                </a:solidFill>
                <a:latin typeface="Times New Roman"/>
                <a:cs typeface="Times New Roman"/>
              </a:rPr>
              <a:t>factors predicting </a:t>
            </a:r>
            <a:r>
              <a:rPr sz="1900" b="1" spc="-10" dirty="0">
                <a:solidFill>
                  <a:srgbClr val="FFFF00"/>
                </a:solidFill>
                <a:latin typeface="Times New Roman"/>
                <a:cs typeface="Times New Roman"/>
              </a:rPr>
              <a:t>increased </a:t>
            </a:r>
            <a:r>
              <a:rPr sz="1900" b="1" spc="-5" dirty="0">
                <a:solidFill>
                  <a:srgbClr val="FFFF00"/>
                </a:solidFill>
                <a:latin typeface="Times New Roman"/>
                <a:cs typeface="Times New Roman"/>
              </a:rPr>
              <a:t>difficulty of third molar</a:t>
            </a:r>
            <a:r>
              <a:rPr sz="1900" b="1" spc="90" dirty="0">
                <a:solidFill>
                  <a:srgbClr val="FFFF00"/>
                </a:solidFill>
                <a:latin typeface="Times New Roman"/>
                <a:cs typeface="Times New Roman"/>
              </a:rPr>
              <a:t> </a:t>
            </a:r>
            <a:r>
              <a:rPr sz="1900" b="1" spc="-10" dirty="0">
                <a:solidFill>
                  <a:srgbClr val="FFFF00"/>
                </a:solidFill>
                <a:latin typeface="Times New Roman"/>
                <a:cs typeface="Times New Roman"/>
              </a:rPr>
              <a:t>removal</a:t>
            </a:r>
            <a:endParaRPr sz="1900">
              <a:latin typeface="Times New Roman"/>
              <a:cs typeface="Times New Roman"/>
            </a:endParaRPr>
          </a:p>
          <a:p>
            <a:pPr marL="287020" indent="-274320">
              <a:lnSpc>
                <a:spcPct val="100000"/>
              </a:lnSpc>
              <a:spcBef>
                <a:spcPts val="37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Obesity</a:t>
            </a:r>
            <a:endParaRPr sz="1900">
              <a:latin typeface="Times New Roman"/>
              <a:cs typeface="Times New Roman"/>
            </a:endParaRPr>
          </a:p>
          <a:p>
            <a:pPr marL="287020" indent="-274320">
              <a:lnSpc>
                <a:spcPct val="100000"/>
              </a:lnSpc>
              <a:spcBef>
                <a:spcPts val="375"/>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Dense</a:t>
            </a:r>
            <a:r>
              <a:rPr sz="1900" spc="-15" dirty="0">
                <a:solidFill>
                  <a:srgbClr val="0000CC"/>
                </a:solidFill>
                <a:latin typeface="Times New Roman"/>
                <a:cs typeface="Times New Roman"/>
              </a:rPr>
              <a:t> </a:t>
            </a:r>
            <a:r>
              <a:rPr sz="1900" spc="-5" dirty="0">
                <a:solidFill>
                  <a:srgbClr val="0000CC"/>
                </a:solidFill>
                <a:latin typeface="Times New Roman"/>
                <a:cs typeface="Times New Roman"/>
              </a:rPr>
              <a:t>bone</a:t>
            </a:r>
            <a:endParaRPr sz="1900">
              <a:latin typeface="Times New Roman"/>
              <a:cs typeface="Times New Roman"/>
            </a:endParaRPr>
          </a:p>
          <a:p>
            <a:pPr marL="287020" indent="-274320">
              <a:lnSpc>
                <a:spcPct val="100000"/>
              </a:lnSpc>
              <a:spcBef>
                <a:spcPts val="370"/>
              </a:spcBef>
              <a:buClr>
                <a:srgbClr val="F3A346"/>
              </a:buClr>
              <a:buSzPct val="84210"/>
              <a:buFont typeface="Arial"/>
              <a:buChar char=""/>
              <a:tabLst>
                <a:tab pos="286385" algn="l"/>
                <a:tab pos="287020" algn="l"/>
              </a:tabLst>
            </a:pPr>
            <a:r>
              <a:rPr sz="1900" spc="-10" dirty="0">
                <a:solidFill>
                  <a:srgbClr val="0000CC"/>
                </a:solidFill>
                <a:latin typeface="Times New Roman"/>
                <a:cs typeface="Times New Roman"/>
              </a:rPr>
              <a:t>Large</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tongue</a:t>
            </a:r>
            <a:endParaRPr sz="1900">
              <a:latin typeface="Times New Roman"/>
              <a:cs typeface="Times New Roman"/>
            </a:endParaRPr>
          </a:p>
          <a:p>
            <a:pPr marL="287020" indent="-274320">
              <a:lnSpc>
                <a:spcPct val="100000"/>
              </a:lnSpc>
              <a:spcBef>
                <a:spcPts val="37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Strong gag</a:t>
            </a:r>
            <a:r>
              <a:rPr sz="1900" spc="-15" dirty="0">
                <a:solidFill>
                  <a:srgbClr val="0000CC"/>
                </a:solidFill>
                <a:latin typeface="Times New Roman"/>
                <a:cs typeface="Times New Roman"/>
              </a:rPr>
              <a:t> </a:t>
            </a:r>
            <a:r>
              <a:rPr sz="1900" spc="-5" dirty="0">
                <a:solidFill>
                  <a:srgbClr val="0000CC"/>
                </a:solidFill>
                <a:latin typeface="Times New Roman"/>
                <a:cs typeface="Times New Roman"/>
              </a:rPr>
              <a:t>reflex</a:t>
            </a:r>
            <a:endParaRPr sz="1900">
              <a:latin typeface="Times New Roman"/>
              <a:cs typeface="Times New Roman"/>
            </a:endParaRPr>
          </a:p>
          <a:p>
            <a:pPr marL="287020" indent="-274320">
              <a:lnSpc>
                <a:spcPct val="100000"/>
              </a:lnSpc>
              <a:spcBef>
                <a:spcPts val="375"/>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Position of the inferior alvelolar</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canal</a:t>
            </a:r>
            <a:endParaRPr sz="1900">
              <a:latin typeface="Times New Roman"/>
              <a:cs typeface="Times New Roman"/>
            </a:endParaRPr>
          </a:p>
          <a:p>
            <a:pPr marL="287020" indent="-274320">
              <a:lnSpc>
                <a:spcPct val="100000"/>
              </a:lnSpc>
              <a:spcBef>
                <a:spcPts val="375"/>
              </a:spcBef>
              <a:buClr>
                <a:srgbClr val="F3A346"/>
              </a:buClr>
              <a:buSzPct val="84210"/>
              <a:buFont typeface="Arial"/>
              <a:buChar char=""/>
              <a:tabLst>
                <a:tab pos="286385" algn="l"/>
                <a:tab pos="287020" algn="l"/>
              </a:tabLst>
            </a:pPr>
            <a:r>
              <a:rPr sz="1900" spc="-10" dirty="0">
                <a:solidFill>
                  <a:srgbClr val="0000CC"/>
                </a:solidFill>
                <a:latin typeface="Times New Roman"/>
                <a:cs typeface="Times New Roman"/>
              </a:rPr>
              <a:t>Advanced age</a:t>
            </a:r>
            <a:endParaRPr sz="1900">
              <a:latin typeface="Times New Roman"/>
              <a:cs typeface="Times New Roman"/>
            </a:endParaRPr>
          </a:p>
          <a:p>
            <a:pPr marL="287020" indent="-274320">
              <a:lnSpc>
                <a:spcPct val="100000"/>
              </a:lnSpc>
              <a:spcBef>
                <a:spcPts val="37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Superiorly positioned maxillary third</a:t>
            </a:r>
            <a:r>
              <a:rPr sz="1900" spc="15" dirty="0">
                <a:solidFill>
                  <a:srgbClr val="0000CC"/>
                </a:solidFill>
                <a:latin typeface="Times New Roman"/>
                <a:cs typeface="Times New Roman"/>
              </a:rPr>
              <a:t> </a:t>
            </a:r>
            <a:r>
              <a:rPr sz="1900" spc="-10" dirty="0">
                <a:solidFill>
                  <a:srgbClr val="0000CC"/>
                </a:solidFill>
                <a:latin typeface="Times New Roman"/>
                <a:cs typeface="Times New Roman"/>
              </a:rPr>
              <a:t>molar</a:t>
            </a:r>
            <a:endParaRPr sz="1900">
              <a:latin typeface="Times New Roman"/>
              <a:cs typeface="Times New Roman"/>
            </a:endParaRPr>
          </a:p>
          <a:p>
            <a:pPr marL="287020" indent="-274320">
              <a:lnSpc>
                <a:spcPct val="100000"/>
              </a:lnSpc>
              <a:spcBef>
                <a:spcPts val="375"/>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Fractious</a:t>
            </a:r>
            <a:r>
              <a:rPr sz="1900" spc="-20" dirty="0">
                <a:solidFill>
                  <a:srgbClr val="0000CC"/>
                </a:solidFill>
                <a:latin typeface="Times New Roman"/>
                <a:cs typeface="Times New Roman"/>
              </a:rPr>
              <a:t> </a:t>
            </a:r>
            <a:r>
              <a:rPr sz="1900" spc="-5" dirty="0">
                <a:solidFill>
                  <a:srgbClr val="0000CC"/>
                </a:solidFill>
                <a:latin typeface="Times New Roman"/>
                <a:cs typeface="Times New Roman"/>
              </a:rPr>
              <a:t>patient</a:t>
            </a:r>
            <a:endParaRPr sz="1900">
              <a:latin typeface="Times New Roman"/>
              <a:cs typeface="Times New Roman"/>
            </a:endParaRPr>
          </a:p>
          <a:p>
            <a:pPr marL="287020" indent="-274320">
              <a:lnSpc>
                <a:spcPct val="100000"/>
              </a:lnSpc>
              <a:spcBef>
                <a:spcPts val="37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Apical root of lower third </a:t>
            </a:r>
            <a:r>
              <a:rPr sz="1900" spc="-10" dirty="0">
                <a:solidFill>
                  <a:srgbClr val="0000CC"/>
                </a:solidFill>
                <a:latin typeface="Times New Roman"/>
                <a:cs typeface="Times New Roman"/>
              </a:rPr>
              <a:t>molar </a:t>
            </a:r>
            <a:r>
              <a:rPr sz="1900" spc="-5" dirty="0">
                <a:solidFill>
                  <a:srgbClr val="0000CC"/>
                </a:solidFill>
                <a:latin typeface="Times New Roman"/>
                <a:cs typeface="Times New Roman"/>
              </a:rPr>
              <a:t>in cortical</a:t>
            </a:r>
            <a:r>
              <a:rPr sz="1900" spc="25" dirty="0">
                <a:solidFill>
                  <a:srgbClr val="0000CC"/>
                </a:solidFill>
                <a:latin typeface="Times New Roman"/>
                <a:cs typeface="Times New Roman"/>
              </a:rPr>
              <a:t> </a:t>
            </a:r>
            <a:r>
              <a:rPr sz="1900" spc="-5" dirty="0">
                <a:solidFill>
                  <a:srgbClr val="0000CC"/>
                </a:solidFill>
                <a:latin typeface="Times New Roman"/>
                <a:cs typeface="Times New Roman"/>
              </a:rPr>
              <a:t>bone</a:t>
            </a:r>
            <a:endParaRPr sz="1900">
              <a:latin typeface="Times New Roman"/>
              <a:cs typeface="Times New Roman"/>
            </a:endParaRPr>
          </a:p>
          <a:p>
            <a:pPr marL="287020" indent="-274320">
              <a:lnSpc>
                <a:spcPct val="100000"/>
              </a:lnSpc>
              <a:spcBef>
                <a:spcPts val="375"/>
              </a:spcBef>
              <a:buClr>
                <a:srgbClr val="F3A346"/>
              </a:buClr>
              <a:buSzPct val="84210"/>
              <a:buFont typeface="Arial"/>
              <a:buChar char=""/>
              <a:tabLst>
                <a:tab pos="286385" algn="l"/>
                <a:tab pos="287020" algn="l"/>
              </a:tabLst>
            </a:pPr>
            <a:r>
              <a:rPr sz="1900" spc="-10" dirty="0">
                <a:solidFill>
                  <a:srgbClr val="0000CC"/>
                </a:solidFill>
                <a:latin typeface="Times New Roman"/>
                <a:cs typeface="Times New Roman"/>
              </a:rPr>
              <a:t>Uneven </a:t>
            </a:r>
            <a:r>
              <a:rPr sz="1900" spc="-5" dirty="0">
                <a:solidFill>
                  <a:srgbClr val="0000CC"/>
                </a:solidFill>
                <a:latin typeface="Times New Roman"/>
                <a:cs typeface="Times New Roman"/>
              </a:rPr>
              <a:t>anesthetic</a:t>
            </a:r>
            <a:endParaRPr sz="1900">
              <a:latin typeface="Times New Roman"/>
              <a:cs typeface="Times New Roman"/>
            </a:endParaRPr>
          </a:p>
          <a:p>
            <a:pPr marL="287020" indent="-274320">
              <a:lnSpc>
                <a:spcPct val="100000"/>
              </a:lnSpc>
              <a:spcBef>
                <a:spcPts val="37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Atrophic</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mandible</a:t>
            </a:r>
            <a:endParaRPr sz="1900">
              <a:latin typeface="Times New Roman"/>
              <a:cs typeface="Times New Roman"/>
            </a:endParaRPr>
          </a:p>
          <a:p>
            <a:pPr marL="287020" indent="-274320">
              <a:lnSpc>
                <a:spcPct val="100000"/>
              </a:lnSpc>
              <a:spcBef>
                <a:spcPts val="375"/>
              </a:spcBef>
              <a:buClr>
                <a:srgbClr val="F3A346"/>
              </a:buClr>
              <a:buSzPct val="84210"/>
              <a:buFont typeface="Arial"/>
              <a:buChar char=""/>
              <a:tabLst>
                <a:tab pos="286385" algn="l"/>
                <a:tab pos="287020" algn="l"/>
              </a:tabLst>
            </a:pPr>
            <a:r>
              <a:rPr sz="1900" spc="-10" dirty="0">
                <a:solidFill>
                  <a:srgbClr val="0000CC"/>
                </a:solidFill>
                <a:latin typeface="Times New Roman"/>
                <a:cs typeface="Times New Roman"/>
              </a:rPr>
              <a:t>Limited surgical</a:t>
            </a:r>
            <a:r>
              <a:rPr sz="1900" spc="-5" dirty="0">
                <a:solidFill>
                  <a:srgbClr val="0000CC"/>
                </a:solidFill>
                <a:latin typeface="Times New Roman"/>
                <a:cs typeface="Times New Roman"/>
              </a:rPr>
              <a:t> access</a:t>
            </a:r>
            <a:endParaRPr sz="1900">
              <a:latin typeface="Times New Roman"/>
              <a:cs typeface="Times New Roman"/>
            </a:endParaRPr>
          </a:p>
          <a:p>
            <a:pPr marL="287020" indent="-274320">
              <a:lnSpc>
                <a:spcPct val="100000"/>
              </a:lnSpc>
              <a:spcBef>
                <a:spcPts val="370"/>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Location of maxillary</a:t>
            </a:r>
            <a:r>
              <a:rPr sz="1900" spc="5" dirty="0">
                <a:solidFill>
                  <a:srgbClr val="0000CC"/>
                </a:solidFill>
                <a:latin typeface="Times New Roman"/>
                <a:cs typeface="Times New Roman"/>
              </a:rPr>
              <a:t> </a:t>
            </a:r>
            <a:r>
              <a:rPr sz="1900" spc="-5" dirty="0">
                <a:solidFill>
                  <a:srgbClr val="0000CC"/>
                </a:solidFill>
                <a:latin typeface="Times New Roman"/>
                <a:cs typeface="Times New Roman"/>
              </a:rPr>
              <a:t>sinus</a:t>
            </a:r>
            <a:endParaRPr sz="1900">
              <a:latin typeface="Times New Roman"/>
              <a:cs typeface="Times New Roman"/>
            </a:endParaRPr>
          </a:p>
        </p:txBody>
      </p:sp>
      <p:sp>
        <p:nvSpPr>
          <p:cNvPr id="3" name="object 3"/>
          <p:cNvSpPr txBox="1"/>
          <p:nvPr/>
        </p:nvSpPr>
        <p:spPr>
          <a:xfrm>
            <a:off x="535940" y="5919927"/>
            <a:ext cx="7446645" cy="575310"/>
          </a:xfrm>
          <a:prstGeom prst="rect">
            <a:avLst/>
          </a:prstGeom>
        </p:spPr>
        <p:txBody>
          <a:bodyPr vert="horz" wrap="square" lIns="0" tIns="45085" rIns="0" bIns="0" rtlCol="0">
            <a:spAutoFit/>
          </a:bodyPr>
          <a:lstStyle/>
          <a:p>
            <a:pPr marL="286385" marR="5080" indent="-274320">
              <a:lnSpc>
                <a:spcPts val="2050"/>
              </a:lnSpc>
              <a:spcBef>
                <a:spcPts val="355"/>
              </a:spcBef>
            </a:pPr>
            <a:r>
              <a:rPr sz="1900" spc="-5" dirty="0">
                <a:solidFill>
                  <a:srgbClr val="FFFF00"/>
                </a:solidFill>
                <a:latin typeface="Times New Roman"/>
                <a:cs typeface="Times New Roman"/>
              </a:rPr>
              <a:t>Third Molar </a:t>
            </a:r>
            <a:r>
              <a:rPr sz="1900" spc="-10" dirty="0">
                <a:solidFill>
                  <a:srgbClr val="FFFF00"/>
                </a:solidFill>
                <a:latin typeface="Times New Roman"/>
                <a:cs typeface="Times New Roman"/>
              </a:rPr>
              <a:t>Removal: </a:t>
            </a:r>
            <a:r>
              <a:rPr sz="1900" spc="-5" dirty="0">
                <a:solidFill>
                  <a:srgbClr val="FFFF00"/>
                </a:solidFill>
                <a:latin typeface="Times New Roman"/>
                <a:cs typeface="Times New Roman"/>
              </a:rPr>
              <a:t>An Overview of Indications,Imaging, Evaluation, and  </a:t>
            </a:r>
            <a:r>
              <a:rPr sz="1900" spc="-10" dirty="0">
                <a:solidFill>
                  <a:srgbClr val="FFFF00"/>
                </a:solidFill>
                <a:latin typeface="Times New Roman"/>
                <a:cs typeface="Times New Roman"/>
              </a:rPr>
              <a:t>Assessment </a:t>
            </a:r>
            <a:r>
              <a:rPr sz="1900" spc="-5" dirty="0">
                <a:solidFill>
                  <a:srgbClr val="FFFF00"/>
                </a:solidFill>
                <a:latin typeface="Times New Roman"/>
                <a:cs typeface="Times New Roman"/>
              </a:rPr>
              <a:t>of Risk Robert D. Marciani,</a:t>
            </a:r>
            <a:r>
              <a:rPr sz="1900" spc="75" dirty="0">
                <a:solidFill>
                  <a:srgbClr val="FFFF00"/>
                </a:solidFill>
                <a:latin typeface="Times New Roman"/>
                <a:cs typeface="Times New Roman"/>
              </a:rPr>
              <a:t> </a:t>
            </a:r>
            <a:r>
              <a:rPr sz="1900" spc="-10" dirty="0">
                <a:solidFill>
                  <a:srgbClr val="FFFF00"/>
                </a:solidFill>
                <a:latin typeface="Times New Roman"/>
                <a:cs typeface="Times New Roman"/>
              </a:rPr>
              <a:t>DMD</a:t>
            </a:r>
            <a:endParaRPr sz="1900">
              <a:latin typeface="Times New Roman"/>
              <a:cs typeface="Times New Roman"/>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740" y="901344"/>
            <a:ext cx="4491990" cy="1155065"/>
          </a:xfrm>
          <a:prstGeom prst="rect">
            <a:avLst/>
          </a:prstGeom>
        </p:spPr>
        <p:txBody>
          <a:bodyPr vert="horz" wrap="square" lIns="0" tIns="12700" rIns="0" bIns="0" rtlCol="0">
            <a:spAutoFit/>
          </a:bodyPr>
          <a:lstStyle/>
          <a:p>
            <a:pPr marL="286385" marR="5080" indent="-274320" algn="just">
              <a:lnSpc>
                <a:spcPct val="130000"/>
              </a:lnSpc>
              <a:spcBef>
                <a:spcPts val="100"/>
              </a:spcBef>
            </a:pPr>
            <a:r>
              <a:rPr sz="1600" spc="-405" dirty="0">
                <a:solidFill>
                  <a:srgbClr val="F3A346"/>
                </a:solidFill>
                <a:latin typeface="Arial"/>
                <a:cs typeface="Arial"/>
              </a:rPr>
              <a:t> </a:t>
            </a:r>
            <a:r>
              <a:rPr sz="1900" i="1" spc="-5" dirty="0">
                <a:latin typeface="Times New Roman"/>
                <a:cs typeface="Times New Roman"/>
              </a:rPr>
              <a:t>Location: </a:t>
            </a:r>
            <a:r>
              <a:rPr sz="1900" spc="-5" dirty="0"/>
              <a:t>lower </a:t>
            </a:r>
            <a:r>
              <a:rPr sz="1900" dirty="0"/>
              <a:t>3</a:t>
            </a:r>
            <a:r>
              <a:rPr sz="1875" baseline="26666" dirty="0"/>
              <a:t>rd </a:t>
            </a:r>
            <a:r>
              <a:rPr sz="1900" spc="-10" dirty="0"/>
              <a:t>molar </a:t>
            </a:r>
            <a:r>
              <a:rPr sz="1900" spc="-5" dirty="0"/>
              <a:t>is situated at </a:t>
            </a:r>
            <a:r>
              <a:rPr sz="1900" spc="-305" dirty="0"/>
              <a:t>the  </a:t>
            </a:r>
            <a:r>
              <a:rPr sz="1900" spc="-5" dirty="0"/>
              <a:t>distal end of </a:t>
            </a:r>
            <a:r>
              <a:rPr sz="1900" spc="-10" dirty="0"/>
              <a:t>the </a:t>
            </a:r>
            <a:r>
              <a:rPr sz="1900" spc="-5" dirty="0"/>
              <a:t>body of </a:t>
            </a:r>
            <a:r>
              <a:rPr sz="1900" spc="-10" dirty="0"/>
              <a:t>the </a:t>
            </a:r>
            <a:r>
              <a:rPr sz="1900" spc="-5" dirty="0"/>
              <a:t>mandible  where it </a:t>
            </a:r>
            <a:r>
              <a:rPr sz="1900" spc="-10" dirty="0"/>
              <a:t>meets </a:t>
            </a:r>
            <a:r>
              <a:rPr sz="1900" spc="-5" dirty="0"/>
              <a:t>a relatively thin</a:t>
            </a:r>
            <a:r>
              <a:rPr sz="1900" spc="5" dirty="0"/>
              <a:t> </a:t>
            </a:r>
            <a:r>
              <a:rPr sz="1900" spc="-10" dirty="0"/>
              <a:t>ramus.</a:t>
            </a:r>
            <a:endParaRPr sz="1900">
              <a:latin typeface="Times New Roman"/>
              <a:cs typeface="Times New Roman"/>
            </a:endParaRPr>
          </a:p>
        </p:txBody>
      </p:sp>
      <p:sp>
        <p:nvSpPr>
          <p:cNvPr id="3" name="object 3"/>
          <p:cNvSpPr txBox="1"/>
          <p:nvPr/>
        </p:nvSpPr>
        <p:spPr>
          <a:xfrm>
            <a:off x="459740" y="2559837"/>
            <a:ext cx="4491990" cy="3795395"/>
          </a:xfrm>
          <a:prstGeom prst="rect">
            <a:avLst/>
          </a:prstGeom>
        </p:spPr>
        <p:txBody>
          <a:bodyPr vert="horz" wrap="square" lIns="0" tIns="12700" rIns="0" bIns="0" rtlCol="0">
            <a:spAutoFit/>
          </a:bodyPr>
          <a:lstStyle/>
          <a:p>
            <a:pPr marL="287020" marR="5080" indent="-274320" algn="just">
              <a:lnSpc>
                <a:spcPct val="130000"/>
              </a:lnSpc>
              <a:spcBef>
                <a:spcPts val="100"/>
              </a:spcBef>
              <a:buClr>
                <a:srgbClr val="F3A346"/>
              </a:buClr>
              <a:buSzPct val="84210"/>
              <a:buFont typeface="Arial"/>
              <a:buChar char=""/>
              <a:tabLst>
                <a:tab pos="287020" algn="l"/>
              </a:tabLst>
            </a:pPr>
            <a:r>
              <a:rPr sz="1900" spc="-5" dirty="0">
                <a:solidFill>
                  <a:srgbClr val="0000CC"/>
                </a:solidFill>
                <a:latin typeface="Times New Roman"/>
                <a:cs typeface="Times New Roman"/>
              </a:rPr>
              <a:t>Embedded b/w thick </a:t>
            </a:r>
            <a:r>
              <a:rPr sz="1900" spc="-10" dirty="0">
                <a:solidFill>
                  <a:srgbClr val="0000CC"/>
                </a:solidFill>
                <a:latin typeface="Times New Roman"/>
                <a:cs typeface="Times New Roman"/>
              </a:rPr>
              <a:t>buccal alveolar </a:t>
            </a:r>
            <a:r>
              <a:rPr sz="1900" spc="-305" dirty="0">
                <a:solidFill>
                  <a:srgbClr val="0000CC"/>
                </a:solidFill>
                <a:latin typeface="Times New Roman"/>
                <a:cs typeface="Times New Roman"/>
              </a:rPr>
              <a:t>bone  </a:t>
            </a:r>
            <a:r>
              <a:rPr sz="1900" spc="-5" dirty="0">
                <a:solidFill>
                  <a:srgbClr val="0000CC"/>
                </a:solidFill>
                <a:latin typeface="Times New Roman"/>
                <a:cs typeface="Times New Roman"/>
              </a:rPr>
              <a:t>buttressed by external oblique ridge &amp; </a:t>
            </a:r>
            <a:r>
              <a:rPr sz="1900" spc="-10" dirty="0">
                <a:solidFill>
                  <a:srgbClr val="0000CC"/>
                </a:solidFill>
                <a:latin typeface="Times New Roman"/>
                <a:cs typeface="Times New Roman"/>
              </a:rPr>
              <a:t>the  </a:t>
            </a:r>
            <a:r>
              <a:rPr sz="1900" spc="-5" dirty="0">
                <a:solidFill>
                  <a:srgbClr val="0000CC"/>
                </a:solidFill>
                <a:latin typeface="Times New Roman"/>
                <a:cs typeface="Times New Roman"/>
              </a:rPr>
              <a:t>narrow inner cortical</a:t>
            </a:r>
            <a:r>
              <a:rPr sz="1900" dirty="0">
                <a:solidFill>
                  <a:srgbClr val="0000CC"/>
                </a:solidFill>
                <a:latin typeface="Times New Roman"/>
                <a:cs typeface="Times New Roman"/>
              </a:rPr>
              <a:t> </a:t>
            </a:r>
            <a:r>
              <a:rPr sz="1900" spc="-5" dirty="0">
                <a:solidFill>
                  <a:srgbClr val="0000CC"/>
                </a:solidFill>
                <a:latin typeface="Times New Roman"/>
                <a:cs typeface="Times New Roman"/>
              </a:rPr>
              <a:t>plate.</a:t>
            </a:r>
            <a:endParaRPr sz="1900">
              <a:latin typeface="Times New Roman"/>
              <a:cs typeface="Times New Roman"/>
            </a:endParaRPr>
          </a:p>
          <a:p>
            <a:pPr>
              <a:lnSpc>
                <a:spcPct val="100000"/>
              </a:lnSpc>
              <a:buClr>
                <a:srgbClr val="F3A346"/>
              </a:buClr>
              <a:buFont typeface="Arial"/>
              <a:buChar char=""/>
            </a:pPr>
            <a:endParaRPr sz="2100">
              <a:latin typeface="Times New Roman"/>
              <a:cs typeface="Times New Roman"/>
            </a:endParaRPr>
          </a:p>
          <a:p>
            <a:pPr marL="287020" marR="5715" indent="-274320" algn="just">
              <a:lnSpc>
                <a:spcPct val="130000"/>
              </a:lnSpc>
              <a:spcBef>
                <a:spcPts val="1750"/>
              </a:spcBef>
              <a:buClr>
                <a:srgbClr val="F3A346"/>
              </a:buClr>
              <a:buSzPct val="84210"/>
              <a:buFont typeface="Arial"/>
              <a:buChar char=""/>
              <a:tabLst>
                <a:tab pos="287020" algn="l"/>
              </a:tabLst>
            </a:pPr>
            <a:r>
              <a:rPr sz="1900" spc="-10" dirty="0">
                <a:solidFill>
                  <a:srgbClr val="0000CC"/>
                </a:solidFill>
                <a:latin typeface="Times New Roman"/>
                <a:cs typeface="Times New Roman"/>
              </a:rPr>
              <a:t>Ramus offset </a:t>
            </a:r>
            <a:r>
              <a:rPr sz="1900" spc="-5" dirty="0">
                <a:solidFill>
                  <a:srgbClr val="0000CC"/>
                </a:solidFill>
                <a:latin typeface="Times New Roman"/>
                <a:cs typeface="Times New Roman"/>
              </a:rPr>
              <a:t>by 20</a:t>
            </a:r>
            <a:r>
              <a:rPr sz="1900" spc="-5" dirty="0">
                <a:solidFill>
                  <a:srgbClr val="0000CC"/>
                </a:solidFill>
                <a:latin typeface="Arial Black"/>
                <a:cs typeface="Arial Black"/>
              </a:rPr>
              <a:t>°</a:t>
            </a:r>
            <a:r>
              <a:rPr sz="1900" spc="-5" dirty="0">
                <a:solidFill>
                  <a:srgbClr val="0000CC"/>
                </a:solidFill>
                <a:latin typeface="Times New Roman"/>
                <a:cs typeface="Times New Roman"/>
              </a:rPr>
              <a:t>-Distal incision </a:t>
            </a:r>
            <a:r>
              <a:rPr sz="1900" spc="-295" dirty="0">
                <a:solidFill>
                  <a:srgbClr val="0000CC"/>
                </a:solidFill>
                <a:latin typeface="Times New Roman"/>
                <a:cs typeface="Times New Roman"/>
              </a:rPr>
              <a:t>should  </a:t>
            </a:r>
            <a:r>
              <a:rPr sz="1900" spc="-5" dirty="0">
                <a:solidFill>
                  <a:srgbClr val="0000CC"/>
                </a:solidFill>
                <a:latin typeface="Times New Roman"/>
                <a:cs typeface="Times New Roman"/>
              </a:rPr>
              <a:t>be curved towards buccal</a:t>
            </a:r>
            <a:r>
              <a:rPr sz="1900" spc="-10" dirty="0">
                <a:solidFill>
                  <a:srgbClr val="0000CC"/>
                </a:solidFill>
                <a:latin typeface="Times New Roman"/>
                <a:cs typeface="Times New Roman"/>
              </a:rPr>
              <a:t> </a:t>
            </a:r>
            <a:r>
              <a:rPr sz="1900" spc="-5" dirty="0">
                <a:solidFill>
                  <a:srgbClr val="0000CC"/>
                </a:solidFill>
                <a:latin typeface="Times New Roman"/>
                <a:cs typeface="Times New Roman"/>
              </a:rPr>
              <a:t>side.</a:t>
            </a:r>
            <a:endParaRPr sz="1900">
              <a:latin typeface="Times New Roman"/>
              <a:cs typeface="Times New Roman"/>
            </a:endParaRPr>
          </a:p>
          <a:p>
            <a:pPr>
              <a:lnSpc>
                <a:spcPct val="100000"/>
              </a:lnSpc>
              <a:buClr>
                <a:srgbClr val="F3A346"/>
              </a:buClr>
              <a:buFont typeface="Arial"/>
              <a:buChar char=""/>
            </a:pPr>
            <a:endParaRPr sz="2100">
              <a:latin typeface="Times New Roman"/>
              <a:cs typeface="Times New Roman"/>
            </a:endParaRPr>
          </a:p>
          <a:p>
            <a:pPr>
              <a:lnSpc>
                <a:spcPct val="100000"/>
              </a:lnSpc>
              <a:spcBef>
                <a:spcPts val="20"/>
              </a:spcBef>
              <a:buClr>
                <a:srgbClr val="F3A346"/>
              </a:buClr>
              <a:buFont typeface="Arial"/>
              <a:buChar char=""/>
            </a:pPr>
            <a:endParaRPr sz="2100">
              <a:latin typeface="Times New Roman"/>
              <a:cs typeface="Times New Roman"/>
            </a:endParaRPr>
          </a:p>
          <a:p>
            <a:pPr marL="287020" indent="-274320">
              <a:lnSpc>
                <a:spcPct val="100000"/>
              </a:lnSpc>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Thick oblique</a:t>
            </a:r>
            <a:r>
              <a:rPr sz="1900" spc="-15" dirty="0">
                <a:solidFill>
                  <a:srgbClr val="0000CC"/>
                </a:solidFill>
                <a:latin typeface="Times New Roman"/>
                <a:cs typeface="Times New Roman"/>
              </a:rPr>
              <a:t> </a:t>
            </a:r>
            <a:r>
              <a:rPr sz="1900" spc="-5" dirty="0">
                <a:solidFill>
                  <a:srgbClr val="0000CC"/>
                </a:solidFill>
                <a:latin typeface="Times New Roman"/>
                <a:cs typeface="Times New Roman"/>
              </a:rPr>
              <a:t>ridge</a:t>
            </a:r>
            <a:endParaRPr sz="1900">
              <a:latin typeface="Times New Roman"/>
              <a:cs typeface="Times New Roman"/>
            </a:endParaRPr>
          </a:p>
          <a:p>
            <a:pPr marL="287020" indent="-274320">
              <a:lnSpc>
                <a:spcPct val="100000"/>
              </a:lnSpc>
              <a:spcBef>
                <a:spcPts val="1285"/>
              </a:spcBef>
              <a:buClr>
                <a:srgbClr val="F3A346"/>
              </a:buClr>
              <a:buSzPct val="84210"/>
              <a:buFont typeface="Arial"/>
              <a:buChar char=""/>
              <a:tabLst>
                <a:tab pos="286385" algn="l"/>
                <a:tab pos="287020" algn="l"/>
              </a:tabLst>
            </a:pPr>
            <a:r>
              <a:rPr sz="1900" spc="-5" dirty="0">
                <a:solidFill>
                  <a:srgbClr val="0000CC"/>
                </a:solidFill>
                <a:latin typeface="Times New Roman"/>
                <a:cs typeface="Times New Roman"/>
              </a:rPr>
              <a:t>Bone trajectories and</a:t>
            </a:r>
            <a:r>
              <a:rPr sz="1900" spc="-45" dirty="0">
                <a:solidFill>
                  <a:srgbClr val="0000CC"/>
                </a:solidFill>
                <a:latin typeface="Times New Roman"/>
                <a:cs typeface="Times New Roman"/>
              </a:rPr>
              <a:t> </a:t>
            </a:r>
            <a:r>
              <a:rPr sz="1900" spc="-5" dirty="0">
                <a:solidFill>
                  <a:srgbClr val="0000CC"/>
                </a:solidFill>
                <a:latin typeface="Times New Roman"/>
                <a:cs typeface="Times New Roman"/>
              </a:rPr>
              <a:t>grains</a:t>
            </a:r>
            <a:endParaRPr sz="1900">
              <a:latin typeface="Times New Roman"/>
              <a:cs typeface="Times New Roman"/>
            </a:endParaRPr>
          </a:p>
        </p:txBody>
      </p:sp>
      <p:sp>
        <p:nvSpPr>
          <p:cNvPr id="4" name="object 4"/>
          <p:cNvSpPr/>
          <p:nvPr/>
        </p:nvSpPr>
        <p:spPr>
          <a:xfrm>
            <a:off x="2092198" y="527050"/>
            <a:ext cx="4102608" cy="28524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827276" y="289559"/>
            <a:ext cx="4604004" cy="61112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410200" y="1066672"/>
            <a:ext cx="3048000" cy="248450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410200" y="3810000"/>
            <a:ext cx="3086100" cy="24384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58211" y="695198"/>
            <a:ext cx="4067556" cy="2489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38755" y="484631"/>
            <a:ext cx="4495800" cy="5379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14400" y="1295400"/>
            <a:ext cx="7239000" cy="28956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764540" y="4672965"/>
            <a:ext cx="7646670" cy="6356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0000CC"/>
                </a:solidFill>
                <a:latin typeface="Times New Roman"/>
                <a:cs typeface="Times New Roman"/>
              </a:rPr>
              <a:t>Most prevalent </a:t>
            </a:r>
            <a:r>
              <a:rPr sz="2000" spc="-5" dirty="0">
                <a:solidFill>
                  <a:srgbClr val="0000CC"/>
                </a:solidFill>
                <a:latin typeface="Times New Roman"/>
                <a:cs typeface="Times New Roman"/>
              </a:rPr>
              <a:t>types </a:t>
            </a:r>
            <a:r>
              <a:rPr sz="2000" dirty="0">
                <a:solidFill>
                  <a:srgbClr val="0000CC"/>
                </a:solidFill>
                <a:latin typeface="Times New Roman"/>
                <a:cs typeface="Times New Roman"/>
              </a:rPr>
              <a:t>of </a:t>
            </a:r>
            <a:r>
              <a:rPr sz="2000" spc="-5" dirty="0">
                <a:solidFill>
                  <a:srgbClr val="0000CC"/>
                </a:solidFill>
                <a:latin typeface="Times New Roman"/>
                <a:cs typeface="Times New Roman"/>
              </a:rPr>
              <a:t>retromolar </a:t>
            </a:r>
            <a:r>
              <a:rPr sz="2000" dirty="0">
                <a:solidFill>
                  <a:srgbClr val="0000CC"/>
                </a:solidFill>
                <a:latin typeface="Times New Roman"/>
                <a:cs typeface="Times New Roman"/>
              </a:rPr>
              <a:t>triangles,according to Suazo </a:t>
            </a:r>
            <a:r>
              <a:rPr sz="2000" i="1" dirty="0">
                <a:solidFill>
                  <a:srgbClr val="0000CC"/>
                </a:solidFill>
                <a:latin typeface="Times New Roman"/>
                <a:cs typeface="Times New Roman"/>
              </a:rPr>
              <a:t>et</a:t>
            </a:r>
            <a:r>
              <a:rPr sz="2000" i="1" spc="-150" dirty="0">
                <a:solidFill>
                  <a:srgbClr val="0000CC"/>
                </a:solidFill>
                <a:latin typeface="Times New Roman"/>
                <a:cs typeface="Times New Roman"/>
              </a:rPr>
              <a:t> </a:t>
            </a:r>
            <a:r>
              <a:rPr sz="2000" i="1" dirty="0">
                <a:solidFill>
                  <a:srgbClr val="0000CC"/>
                </a:solidFill>
                <a:latin typeface="Times New Roman"/>
                <a:cs typeface="Times New Roman"/>
              </a:rPr>
              <a:t>al.,2007</a:t>
            </a:r>
            <a:endParaRPr sz="2000">
              <a:latin typeface="Times New Roman"/>
              <a:cs typeface="Times New Roman"/>
            </a:endParaRPr>
          </a:p>
          <a:p>
            <a:pPr marL="70485">
              <a:lnSpc>
                <a:spcPct val="100000"/>
              </a:lnSpc>
            </a:pPr>
            <a:r>
              <a:rPr sz="2000" i="1" dirty="0">
                <a:solidFill>
                  <a:srgbClr val="0000CC"/>
                </a:solidFill>
                <a:latin typeface="Times New Roman"/>
                <a:cs typeface="Times New Roman"/>
              </a:rPr>
              <a:t>A. </a:t>
            </a:r>
            <a:r>
              <a:rPr sz="2000" i="1" spc="-25" dirty="0">
                <a:solidFill>
                  <a:srgbClr val="0000CC"/>
                </a:solidFill>
                <a:latin typeface="Times New Roman"/>
                <a:cs typeface="Times New Roman"/>
              </a:rPr>
              <a:t>Tapering </a:t>
            </a:r>
            <a:r>
              <a:rPr sz="2000" i="1" dirty="0">
                <a:solidFill>
                  <a:srgbClr val="0000CC"/>
                </a:solidFill>
                <a:latin typeface="Times New Roman"/>
                <a:cs typeface="Times New Roman"/>
              </a:rPr>
              <a:t>form 9.16%; </a:t>
            </a:r>
            <a:r>
              <a:rPr sz="2000" dirty="0">
                <a:solidFill>
                  <a:srgbClr val="0000CC"/>
                </a:solidFill>
                <a:latin typeface="Times New Roman"/>
                <a:cs typeface="Times New Roman"/>
              </a:rPr>
              <a:t>B. Drop form 10.83%; C. </a:t>
            </a:r>
            <a:r>
              <a:rPr sz="2000" spc="-10" dirty="0">
                <a:solidFill>
                  <a:srgbClr val="0000CC"/>
                </a:solidFill>
                <a:latin typeface="Times New Roman"/>
                <a:cs typeface="Times New Roman"/>
              </a:rPr>
              <a:t>Triangular </a:t>
            </a:r>
            <a:r>
              <a:rPr sz="2000" dirty="0">
                <a:solidFill>
                  <a:srgbClr val="0000CC"/>
                </a:solidFill>
                <a:latin typeface="Times New Roman"/>
                <a:cs typeface="Times New Roman"/>
              </a:rPr>
              <a:t>form</a:t>
            </a:r>
            <a:r>
              <a:rPr sz="2000" spc="-190" dirty="0">
                <a:solidFill>
                  <a:srgbClr val="0000CC"/>
                </a:solidFill>
                <a:latin typeface="Times New Roman"/>
                <a:cs typeface="Times New Roman"/>
              </a:rPr>
              <a:t> </a:t>
            </a:r>
            <a:r>
              <a:rPr sz="2000" dirty="0">
                <a:solidFill>
                  <a:srgbClr val="0000CC"/>
                </a:solidFill>
                <a:latin typeface="Times New Roman"/>
                <a:cs typeface="Times New Roman"/>
              </a:rPr>
              <a:t>80%.</a:t>
            </a:r>
            <a:endParaRPr sz="2000">
              <a:latin typeface="Times New Roman"/>
              <a:cs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95600" y="3429000"/>
            <a:ext cx="4000500" cy="286702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59740" y="711453"/>
            <a:ext cx="8210550" cy="2769235"/>
          </a:xfrm>
          <a:prstGeom prst="rect">
            <a:avLst/>
          </a:prstGeom>
        </p:spPr>
        <p:txBody>
          <a:bodyPr vert="horz" wrap="square" lIns="0" tIns="12700" rIns="0" bIns="0" rtlCol="0">
            <a:spAutoFit/>
          </a:bodyPr>
          <a:lstStyle/>
          <a:p>
            <a:pPr marL="12700" marR="63500">
              <a:lnSpc>
                <a:spcPct val="100000"/>
              </a:lnSpc>
              <a:spcBef>
                <a:spcPts val="100"/>
              </a:spcBef>
              <a:buSzPct val="94444"/>
              <a:buFont typeface="Arial"/>
              <a:buChar char="•"/>
              <a:tabLst>
                <a:tab pos="93980" algn="l"/>
              </a:tabLst>
            </a:pPr>
            <a:r>
              <a:rPr sz="1800" dirty="0">
                <a:solidFill>
                  <a:srgbClr val="0000CC"/>
                </a:solidFill>
                <a:latin typeface="Times New Roman"/>
                <a:cs typeface="Times New Roman"/>
              </a:rPr>
              <a:t>The prevalence of the </a:t>
            </a:r>
            <a:r>
              <a:rPr sz="1800" spc="-5" dirty="0">
                <a:solidFill>
                  <a:srgbClr val="0000CC"/>
                </a:solidFill>
                <a:latin typeface="Times New Roman"/>
                <a:cs typeface="Times New Roman"/>
              </a:rPr>
              <a:t>RMF </a:t>
            </a:r>
            <a:r>
              <a:rPr sz="1800" dirty="0">
                <a:solidFill>
                  <a:srgbClr val="0000CC"/>
                </a:solidFill>
                <a:latin typeface="Times New Roman"/>
                <a:cs typeface="Times New Roman"/>
              </a:rPr>
              <a:t>and </a:t>
            </a:r>
            <a:r>
              <a:rPr sz="1800" spc="-5" dirty="0">
                <a:solidFill>
                  <a:srgbClr val="0000CC"/>
                </a:solidFill>
                <a:latin typeface="Times New Roman"/>
                <a:cs typeface="Times New Roman"/>
              </a:rPr>
              <a:t>RMC was </a:t>
            </a:r>
            <a:r>
              <a:rPr sz="1800" dirty="0">
                <a:solidFill>
                  <a:srgbClr val="0000CC"/>
                </a:solidFill>
                <a:latin typeface="Times New Roman"/>
                <a:cs typeface="Times New Roman"/>
              </a:rPr>
              <a:t>12.9%. Contents of the canal originates</a:t>
            </a:r>
            <a:r>
              <a:rPr sz="1800" spc="-120" dirty="0">
                <a:solidFill>
                  <a:srgbClr val="0000CC"/>
                </a:solidFill>
                <a:latin typeface="Times New Roman"/>
                <a:cs typeface="Times New Roman"/>
              </a:rPr>
              <a:t> </a:t>
            </a:r>
            <a:r>
              <a:rPr sz="1800" dirty="0">
                <a:solidFill>
                  <a:srgbClr val="0000CC"/>
                </a:solidFill>
                <a:latin typeface="Times New Roman"/>
                <a:cs typeface="Times New Roman"/>
              </a:rPr>
              <a:t>from  mandibular neurovascular bundle before it enters tha mandibular</a:t>
            </a:r>
            <a:r>
              <a:rPr sz="1800" spc="-65" dirty="0">
                <a:solidFill>
                  <a:srgbClr val="0000CC"/>
                </a:solidFill>
                <a:latin typeface="Times New Roman"/>
                <a:cs typeface="Times New Roman"/>
              </a:rPr>
              <a:t> </a:t>
            </a:r>
            <a:r>
              <a:rPr sz="1800" dirty="0">
                <a:solidFill>
                  <a:srgbClr val="0000CC"/>
                </a:solidFill>
                <a:latin typeface="Times New Roman"/>
                <a:cs typeface="Times New Roman"/>
              </a:rPr>
              <a:t>canal</a:t>
            </a:r>
            <a:endParaRPr sz="1800">
              <a:latin typeface="Times New Roman"/>
              <a:cs typeface="Times New Roman"/>
            </a:endParaRPr>
          </a:p>
          <a:p>
            <a:pPr>
              <a:lnSpc>
                <a:spcPct val="100000"/>
              </a:lnSpc>
              <a:spcBef>
                <a:spcPts val="30"/>
              </a:spcBef>
              <a:buClr>
                <a:srgbClr val="0000CC"/>
              </a:buClr>
              <a:buFont typeface="Arial"/>
              <a:buChar char="•"/>
            </a:pPr>
            <a:endParaRPr sz="1850">
              <a:latin typeface="Times New Roman"/>
              <a:cs typeface="Times New Roman"/>
            </a:endParaRPr>
          </a:p>
          <a:p>
            <a:pPr marL="12700" marR="5080">
              <a:lnSpc>
                <a:spcPct val="100000"/>
              </a:lnSpc>
              <a:buSzPct val="94444"/>
              <a:buFont typeface="Arial"/>
              <a:buChar char="•"/>
              <a:tabLst>
                <a:tab pos="93980" algn="l"/>
              </a:tabLst>
            </a:pPr>
            <a:r>
              <a:rPr sz="1800" dirty="0">
                <a:solidFill>
                  <a:srgbClr val="0000CC"/>
                </a:solidFill>
                <a:latin typeface="Times New Roman"/>
                <a:cs typeface="Times New Roman"/>
              </a:rPr>
              <a:t>Neurovascular elements from the retromolar canal and </a:t>
            </a:r>
            <a:r>
              <a:rPr sz="1800" spc="-5" dirty="0">
                <a:solidFill>
                  <a:srgbClr val="0000CC"/>
                </a:solidFill>
                <a:latin typeface="Times New Roman"/>
                <a:cs typeface="Times New Roman"/>
              </a:rPr>
              <a:t>foramen </a:t>
            </a:r>
            <a:r>
              <a:rPr sz="1800" dirty="0">
                <a:solidFill>
                  <a:srgbClr val="0000CC"/>
                </a:solidFill>
                <a:latin typeface="Times New Roman"/>
                <a:cs typeface="Times New Roman"/>
              </a:rPr>
              <a:t>are distributed </a:t>
            </a:r>
            <a:r>
              <a:rPr sz="1800" spc="-5" dirty="0">
                <a:solidFill>
                  <a:srgbClr val="0000CC"/>
                </a:solidFill>
                <a:latin typeface="Times New Roman"/>
                <a:cs typeface="Times New Roman"/>
              </a:rPr>
              <a:t>mainly</a:t>
            </a:r>
            <a:r>
              <a:rPr sz="1800" spc="-85" dirty="0">
                <a:solidFill>
                  <a:srgbClr val="0000CC"/>
                </a:solidFill>
                <a:latin typeface="Times New Roman"/>
                <a:cs typeface="Times New Roman"/>
              </a:rPr>
              <a:t> </a:t>
            </a:r>
            <a:r>
              <a:rPr sz="1800" dirty="0">
                <a:solidFill>
                  <a:srgbClr val="0000CC"/>
                </a:solidFill>
                <a:latin typeface="Times New Roman"/>
                <a:cs typeface="Times New Roman"/>
              </a:rPr>
              <a:t>in  the tendon of the temporalis </a:t>
            </a:r>
            <a:r>
              <a:rPr sz="1800" spc="-5" dirty="0">
                <a:solidFill>
                  <a:srgbClr val="0000CC"/>
                </a:solidFill>
                <a:latin typeface="Times New Roman"/>
                <a:cs typeface="Times New Roman"/>
              </a:rPr>
              <a:t>muscle, </a:t>
            </a:r>
            <a:r>
              <a:rPr sz="1800" dirty="0">
                <a:solidFill>
                  <a:srgbClr val="0000CC"/>
                </a:solidFill>
                <a:latin typeface="Times New Roman"/>
                <a:cs typeface="Times New Roman"/>
              </a:rPr>
              <a:t>in buccinator </a:t>
            </a:r>
            <a:r>
              <a:rPr sz="1800" spc="-5" dirty="0">
                <a:solidFill>
                  <a:srgbClr val="0000CC"/>
                </a:solidFill>
                <a:latin typeface="Times New Roman"/>
                <a:cs typeface="Times New Roman"/>
              </a:rPr>
              <a:t>muscle, </a:t>
            </a:r>
            <a:r>
              <a:rPr sz="1800" dirty="0">
                <a:solidFill>
                  <a:srgbClr val="0000CC"/>
                </a:solidFill>
                <a:latin typeface="Times New Roman"/>
                <a:cs typeface="Times New Roman"/>
              </a:rPr>
              <a:t>in the region of the alveolar  process and in the mandibular third </a:t>
            </a:r>
            <a:r>
              <a:rPr sz="1800" spc="-15" dirty="0">
                <a:solidFill>
                  <a:srgbClr val="0000CC"/>
                </a:solidFill>
                <a:latin typeface="Times New Roman"/>
                <a:cs typeface="Times New Roman"/>
              </a:rPr>
              <a:t>molar, </a:t>
            </a:r>
            <a:r>
              <a:rPr sz="1800" dirty="0">
                <a:solidFill>
                  <a:srgbClr val="0000CC"/>
                </a:solidFill>
                <a:latin typeface="Times New Roman"/>
                <a:cs typeface="Times New Roman"/>
              </a:rPr>
              <a:t>at its distal</a:t>
            </a:r>
            <a:r>
              <a:rPr sz="1800" spc="-75" dirty="0">
                <a:solidFill>
                  <a:srgbClr val="0000CC"/>
                </a:solidFill>
                <a:latin typeface="Times New Roman"/>
                <a:cs typeface="Times New Roman"/>
              </a:rPr>
              <a:t> </a:t>
            </a:r>
            <a:r>
              <a:rPr sz="1800" dirty="0">
                <a:solidFill>
                  <a:srgbClr val="0000CC"/>
                </a:solidFill>
                <a:latin typeface="Times New Roman"/>
                <a:cs typeface="Times New Roman"/>
              </a:rPr>
              <a:t>portion.</a:t>
            </a:r>
            <a:endParaRPr sz="1800">
              <a:latin typeface="Times New Roman"/>
              <a:cs typeface="Times New Roman"/>
            </a:endParaRPr>
          </a:p>
          <a:p>
            <a:pPr>
              <a:lnSpc>
                <a:spcPct val="100000"/>
              </a:lnSpc>
              <a:spcBef>
                <a:spcPts val="35"/>
              </a:spcBef>
              <a:buClr>
                <a:srgbClr val="0000CC"/>
              </a:buClr>
              <a:buFont typeface="Arial"/>
              <a:buChar char="•"/>
            </a:pPr>
            <a:endParaRPr sz="1850">
              <a:latin typeface="Times New Roman"/>
              <a:cs typeface="Times New Roman"/>
            </a:endParaRPr>
          </a:p>
          <a:p>
            <a:pPr marL="12700" marR="95250" algn="just">
              <a:lnSpc>
                <a:spcPct val="100000"/>
              </a:lnSpc>
              <a:buSzPct val="94444"/>
              <a:buFont typeface="Arial"/>
              <a:buChar char="•"/>
              <a:tabLst>
                <a:tab pos="147320" algn="l"/>
              </a:tabLst>
            </a:pPr>
            <a:r>
              <a:rPr sz="1800" dirty="0">
                <a:solidFill>
                  <a:srgbClr val="0000CC"/>
                </a:solidFill>
                <a:latin typeface="Times New Roman"/>
                <a:cs typeface="Times New Roman"/>
              </a:rPr>
              <a:t>excessive bleeding or postoperative hematomas </a:t>
            </a:r>
            <a:r>
              <a:rPr sz="1800" spc="-5" dirty="0">
                <a:solidFill>
                  <a:srgbClr val="FFFF00"/>
                </a:solidFill>
                <a:latin typeface="Times New Roman"/>
                <a:cs typeface="Times New Roman"/>
              </a:rPr>
              <a:t>(Azaz </a:t>
            </a:r>
            <a:r>
              <a:rPr sz="1800" dirty="0">
                <a:solidFill>
                  <a:srgbClr val="FFFF00"/>
                </a:solidFill>
                <a:latin typeface="Times New Roman"/>
                <a:cs typeface="Times New Roman"/>
              </a:rPr>
              <a:t>&amp; Lustmann, 1973) </a:t>
            </a:r>
            <a:r>
              <a:rPr sz="1800" dirty="0">
                <a:solidFill>
                  <a:srgbClr val="0000CC"/>
                </a:solidFill>
                <a:latin typeface="Times New Roman"/>
                <a:cs typeface="Times New Roman"/>
              </a:rPr>
              <a:t>or the post-  anesthesia of the area if the package </a:t>
            </a:r>
            <a:r>
              <a:rPr sz="1800" spc="-5" dirty="0">
                <a:solidFill>
                  <a:srgbClr val="0000CC"/>
                </a:solidFill>
                <a:latin typeface="Times New Roman"/>
                <a:cs typeface="Times New Roman"/>
              </a:rPr>
              <a:t>was </a:t>
            </a:r>
            <a:r>
              <a:rPr sz="1800" dirty="0">
                <a:solidFill>
                  <a:srgbClr val="0000CC"/>
                </a:solidFill>
                <a:latin typeface="Times New Roman"/>
                <a:cs typeface="Times New Roman"/>
              </a:rPr>
              <a:t>injured during a </a:t>
            </a:r>
            <a:r>
              <a:rPr sz="1800" spc="-10" dirty="0">
                <a:solidFill>
                  <a:srgbClr val="0000CC"/>
                </a:solidFill>
                <a:latin typeface="Times New Roman"/>
                <a:cs typeface="Times New Roman"/>
              </a:rPr>
              <a:t>surgical </a:t>
            </a:r>
            <a:r>
              <a:rPr sz="1800" dirty="0">
                <a:solidFill>
                  <a:srgbClr val="0000CC"/>
                </a:solidFill>
                <a:latin typeface="Times New Roman"/>
                <a:cs typeface="Times New Roman"/>
              </a:rPr>
              <a:t>procedure </a:t>
            </a:r>
            <a:r>
              <a:rPr sz="1800" dirty="0">
                <a:solidFill>
                  <a:srgbClr val="FFFF00"/>
                </a:solidFill>
                <a:latin typeface="Times New Roman"/>
                <a:cs typeface="Times New Roman"/>
              </a:rPr>
              <a:t>(Petruzzelli  </a:t>
            </a:r>
            <a:r>
              <a:rPr sz="1800" i="1" dirty="0">
                <a:solidFill>
                  <a:srgbClr val="FFFF00"/>
                </a:solidFill>
                <a:latin typeface="Times New Roman"/>
                <a:cs typeface="Times New Roman"/>
              </a:rPr>
              <a:t>et al.,</a:t>
            </a:r>
            <a:r>
              <a:rPr sz="1800" i="1" spc="-35" dirty="0">
                <a:solidFill>
                  <a:srgbClr val="FFFF00"/>
                </a:solidFill>
                <a:latin typeface="Times New Roman"/>
                <a:cs typeface="Times New Roman"/>
              </a:rPr>
              <a:t> </a:t>
            </a:r>
            <a:r>
              <a:rPr sz="1800" i="1" spc="-5" dirty="0">
                <a:solidFill>
                  <a:srgbClr val="FFFF00"/>
                </a:solidFill>
                <a:latin typeface="Times New Roman"/>
                <a:cs typeface="Times New Roman"/>
              </a:rPr>
              <a:t>2003).</a:t>
            </a:r>
            <a:endParaRPr sz="1800">
              <a:latin typeface="Times New Roman"/>
              <a:cs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740" y="327152"/>
            <a:ext cx="1236980" cy="391160"/>
          </a:xfrm>
          <a:prstGeom prst="rect">
            <a:avLst/>
          </a:prstGeom>
        </p:spPr>
        <p:txBody>
          <a:bodyPr vert="horz" wrap="square" lIns="0" tIns="12700" rIns="0" bIns="0" rtlCol="0">
            <a:spAutoFit/>
          </a:bodyPr>
          <a:lstStyle/>
          <a:p>
            <a:pPr marL="12700">
              <a:lnSpc>
                <a:spcPct val="100000"/>
              </a:lnSpc>
              <a:spcBef>
                <a:spcPts val="100"/>
              </a:spcBef>
            </a:pPr>
            <a:r>
              <a:rPr sz="2400" b="1" i="1" u="heavy" spc="-15" dirty="0">
                <a:solidFill>
                  <a:srgbClr val="FFFF00"/>
                </a:solidFill>
                <a:uFill>
                  <a:solidFill>
                    <a:srgbClr val="FFFF00"/>
                  </a:solidFill>
                </a:uFill>
                <a:latin typeface="Times New Roman"/>
                <a:cs typeface="Times New Roman"/>
              </a:rPr>
              <a:t> </a:t>
            </a:r>
            <a:r>
              <a:rPr sz="2400" b="1" i="1" u="heavy" spc="-5" dirty="0">
                <a:solidFill>
                  <a:srgbClr val="FFFF00"/>
                </a:solidFill>
                <a:uFill>
                  <a:solidFill>
                    <a:srgbClr val="FFFF00"/>
                  </a:solidFill>
                </a:uFill>
                <a:latin typeface="Times New Roman"/>
                <a:cs typeface="Times New Roman"/>
              </a:rPr>
              <a:t>Musc</a:t>
            </a:r>
            <a:r>
              <a:rPr sz="2400" b="1" i="1" u="heavy" dirty="0">
                <a:solidFill>
                  <a:srgbClr val="FFFF00"/>
                </a:solidFill>
                <a:uFill>
                  <a:solidFill>
                    <a:srgbClr val="FFFF00"/>
                  </a:solidFill>
                </a:uFill>
                <a:latin typeface="Times New Roman"/>
                <a:cs typeface="Times New Roman"/>
              </a:rPr>
              <a:t>l</a:t>
            </a:r>
            <a:r>
              <a:rPr sz="2400" b="1" i="1" u="heavy" spc="-5" dirty="0">
                <a:solidFill>
                  <a:srgbClr val="FFFF00"/>
                </a:solidFill>
                <a:uFill>
                  <a:solidFill>
                    <a:srgbClr val="FFFF00"/>
                  </a:solidFill>
                </a:uFill>
                <a:latin typeface="Times New Roman"/>
                <a:cs typeface="Times New Roman"/>
              </a:rPr>
              <a:t>e</a:t>
            </a:r>
            <a:r>
              <a:rPr sz="2400" b="1" i="1" u="heavy" spc="5" dirty="0">
                <a:solidFill>
                  <a:srgbClr val="FFFF00"/>
                </a:solidFill>
                <a:uFill>
                  <a:solidFill>
                    <a:srgbClr val="FFFF00"/>
                  </a:solidFill>
                </a:uFill>
                <a:latin typeface="Times New Roman"/>
                <a:cs typeface="Times New Roman"/>
              </a:rPr>
              <a:t>s</a:t>
            </a:r>
            <a:r>
              <a:rPr sz="2400" b="1" u="heavy" dirty="0">
                <a:solidFill>
                  <a:srgbClr val="FFFF00"/>
                </a:solidFill>
                <a:uFill>
                  <a:solidFill>
                    <a:srgbClr val="FFFF00"/>
                  </a:solidFill>
                </a:uFill>
                <a:latin typeface="Times New Roman"/>
                <a:cs typeface="Times New Roman"/>
              </a:rPr>
              <a:t>:</a:t>
            </a:r>
            <a:endParaRPr sz="2400">
              <a:latin typeface="Times New Roman"/>
              <a:cs typeface="Times New Roman"/>
            </a:endParaRPr>
          </a:p>
        </p:txBody>
      </p:sp>
      <p:sp>
        <p:nvSpPr>
          <p:cNvPr id="3" name="object 3"/>
          <p:cNvSpPr txBox="1"/>
          <p:nvPr/>
        </p:nvSpPr>
        <p:spPr>
          <a:xfrm>
            <a:off x="459740" y="750773"/>
            <a:ext cx="8149590" cy="1177925"/>
          </a:xfrm>
          <a:prstGeom prst="rect">
            <a:avLst/>
          </a:prstGeom>
        </p:spPr>
        <p:txBody>
          <a:bodyPr vert="horz" wrap="square" lIns="0" tIns="12700" rIns="0" bIns="0" rtlCol="0">
            <a:spAutoFit/>
          </a:bodyPr>
          <a:lstStyle/>
          <a:p>
            <a:pPr marL="546100" indent="-533400">
              <a:lnSpc>
                <a:spcPct val="100000"/>
              </a:lnSpc>
              <a:spcBef>
                <a:spcPts val="100"/>
              </a:spcBef>
              <a:buChar char="•"/>
              <a:tabLst>
                <a:tab pos="546100" algn="l"/>
                <a:tab pos="546735" algn="l"/>
              </a:tabLst>
            </a:pPr>
            <a:r>
              <a:rPr sz="1800" spc="-5" dirty="0">
                <a:solidFill>
                  <a:srgbClr val="0000CC"/>
                </a:solidFill>
                <a:latin typeface="Times New Roman"/>
                <a:cs typeface="Times New Roman"/>
              </a:rPr>
              <a:t>Vestibule </a:t>
            </a:r>
            <a:r>
              <a:rPr sz="1800" dirty="0">
                <a:solidFill>
                  <a:srgbClr val="0000CC"/>
                </a:solidFill>
                <a:latin typeface="Times New Roman"/>
                <a:cs typeface="Times New Roman"/>
              </a:rPr>
              <a:t>is </a:t>
            </a:r>
            <a:r>
              <a:rPr sz="1800" spc="-5" dirty="0">
                <a:solidFill>
                  <a:srgbClr val="0000CC"/>
                </a:solidFill>
                <a:latin typeface="Times New Roman"/>
                <a:cs typeface="Times New Roman"/>
              </a:rPr>
              <a:t>formed </a:t>
            </a:r>
            <a:r>
              <a:rPr sz="1800" spc="-10" dirty="0">
                <a:solidFill>
                  <a:srgbClr val="0000CC"/>
                </a:solidFill>
                <a:latin typeface="Times New Roman"/>
                <a:cs typeface="Times New Roman"/>
              </a:rPr>
              <a:t>by </a:t>
            </a:r>
            <a:r>
              <a:rPr sz="1800" dirty="0">
                <a:solidFill>
                  <a:srgbClr val="0000CC"/>
                </a:solidFill>
                <a:latin typeface="Times New Roman"/>
                <a:cs typeface="Times New Roman"/>
              </a:rPr>
              <a:t>the </a:t>
            </a:r>
            <a:r>
              <a:rPr sz="1800" spc="-5" dirty="0">
                <a:solidFill>
                  <a:srgbClr val="0000CC"/>
                </a:solidFill>
                <a:latin typeface="Times New Roman"/>
                <a:cs typeface="Times New Roman"/>
              </a:rPr>
              <a:t>attachment of </a:t>
            </a:r>
            <a:r>
              <a:rPr sz="1800" dirty="0">
                <a:solidFill>
                  <a:srgbClr val="0000CC"/>
                </a:solidFill>
                <a:latin typeface="Times New Roman"/>
                <a:cs typeface="Times New Roman"/>
              </a:rPr>
              <a:t>buccinator </a:t>
            </a:r>
            <a:r>
              <a:rPr sz="1800" spc="-5" dirty="0">
                <a:solidFill>
                  <a:srgbClr val="0000CC"/>
                </a:solidFill>
                <a:latin typeface="Times New Roman"/>
                <a:cs typeface="Times New Roman"/>
              </a:rPr>
              <a:t>buccally </a:t>
            </a:r>
            <a:r>
              <a:rPr sz="1800" dirty="0">
                <a:solidFill>
                  <a:srgbClr val="0000CC"/>
                </a:solidFill>
                <a:latin typeface="Times New Roman"/>
                <a:cs typeface="Times New Roman"/>
              </a:rPr>
              <a:t>and</a:t>
            </a:r>
            <a:r>
              <a:rPr sz="1800" spc="105" dirty="0">
                <a:solidFill>
                  <a:srgbClr val="0000CC"/>
                </a:solidFill>
                <a:latin typeface="Times New Roman"/>
                <a:cs typeface="Times New Roman"/>
              </a:rPr>
              <a:t> </a:t>
            </a:r>
            <a:r>
              <a:rPr sz="1800" spc="-5" dirty="0">
                <a:solidFill>
                  <a:srgbClr val="0000CC"/>
                </a:solidFill>
                <a:latin typeface="Times New Roman"/>
                <a:cs typeface="Times New Roman"/>
              </a:rPr>
              <a:t>mylohyoid</a:t>
            </a:r>
            <a:endParaRPr sz="1800">
              <a:latin typeface="Times New Roman"/>
              <a:cs typeface="Times New Roman"/>
            </a:endParaRPr>
          </a:p>
          <a:p>
            <a:pPr marL="546100">
              <a:lnSpc>
                <a:spcPct val="100000"/>
              </a:lnSpc>
            </a:pPr>
            <a:r>
              <a:rPr sz="1800" dirty="0">
                <a:solidFill>
                  <a:srgbClr val="0000CC"/>
                </a:solidFill>
                <a:latin typeface="Times New Roman"/>
                <a:cs typeface="Times New Roman"/>
              </a:rPr>
              <a:t>lingually.</a:t>
            </a:r>
            <a:endParaRPr sz="1800">
              <a:latin typeface="Times New Roman"/>
              <a:cs typeface="Times New Roman"/>
            </a:endParaRPr>
          </a:p>
          <a:p>
            <a:pPr marL="546100" marR="5080" indent="-533400">
              <a:lnSpc>
                <a:spcPct val="100000"/>
              </a:lnSpc>
              <a:spcBef>
                <a:spcPts val="434"/>
              </a:spcBef>
              <a:buChar char="•"/>
              <a:tabLst>
                <a:tab pos="546100" algn="l"/>
                <a:tab pos="546735" algn="l"/>
                <a:tab pos="4920615" algn="l"/>
              </a:tabLst>
            </a:pPr>
            <a:r>
              <a:rPr sz="1800" dirty="0">
                <a:solidFill>
                  <a:srgbClr val="0000CC"/>
                </a:solidFill>
                <a:latin typeface="Times New Roman"/>
                <a:cs typeface="Times New Roman"/>
              </a:rPr>
              <a:t>Along  the  </a:t>
            </a:r>
            <a:r>
              <a:rPr sz="1800" spc="-5" dirty="0">
                <a:solidFill>
                  <a:srgbClr val="0000CC"/>
                </a:solidFill>
                <a:latin typeface="Times New Roman"/>
                <a:cs typeface="Times New Roman"/>
              </a:rPr>
              <a:t>anterior  </a:t>
            </a:r>
            <a:r>
              <a:rPr sz="1800" dirty="0">
                <a:solidFill>
                  <a:srgbClr val="0000CC"/>
                </a:solidFill>
                <a:latin typeface="Times New Roman"/>
                <a:cs typeface="Times New Roman"/>
              </a:rPr>
              <a:t>border  of  </a:t>
            </a:r>
            <a:r>
              <a:rPr sz="1800" spc="-5" dirty="0">
                <a:solidFill>
                  <a:srgbClr val="0000CC"/>
                </a:solidFill>
                <a:latin typeface="Times New Roman"/>
                <a:cs typeface="Times New Roman"/>
              </a:rPr>
              <a:t>the  </a:t>
            </a:r>
            <a:r>
              <a:rPr sz="1800" spc="40" dirty="0">
                <a:solidFill>
                  <a:srgbClr val="0000CC"/>
                </a:solidFill>
                <a:latin typeface="Times New Roman"/>
                <a:cs typeface="Times New Roman"/>
              </a:rPr>
              <a:t> </a:t>
            </a:r>
            <a:r>
              <a:rPr sz="1800" spc="-5" dirty="0">
                <a:solidFill>
                  <a:srgbClr val="0000CC"/>
                </a:solidFill>
                <a:latin typeface="Times New Roman"/>
                <a:cs typeface="Times New Roman"/>
              </a:rPr>
              <a:t>ramus </a:t>
            </a:r>
            <a:r>
              <a:rPr sz="1800" spc="80" dirty="0">
                <a:solidFill>
                  <a:srgbClr val="0000CC"/>
                </a:solidFill>
                <a:latin typeface="Times New Roman"/>
                <a:cs typeface="Times New Roman"/>
              </a:rPr>
              <a:t> </a:t>
            </a:r>
            <a:r>
              <a:rPr sz="1800" dirty="0">
                <a:solidFill>
                  <a:srgbClr val="0000CC"/>
                </a:solidFill>
                <a:latin typeface="Times New Roman"/>
                <a:cs typeface="Times New Roman"/>
              </a:rPr>
              <a:t>-	tendinous </a:t>
            </a:r>
            <a:r>
              <a:rPr sz="1800" spc="-5" dirty="0">
                <a:solidFill>
                  <a:srgbClr val="0000CC"/>
                </a:solidFill>
                <a:latin typeface="Times New Roman"/>
                <a:cs typeface="Times New Roman"/>
              </a:rPr>
              <a:t>insertion </a:t>
            </a:r>
            <a:r>
              <a:rPr sz="1800" dirty="0">
                <a:solidFill>
                  <a:srgbClr val="0000CC"/>
                </a:solidFill>
                <a:latin typeface="Times New Roman"/>
                <a:cs typeface="Times New Roman"/>
              </a:rPr>
              <a:t>of temporalis  Excessive stripping of these </a:t>
            </a:r>
            <a:r>
              <a:rPr sz="1800" spc="-5" dirty="0">
                <a:solidFill>
                  <a:srgbClr val="0000CC"/>
                </a:solidFill>
                <a:latin typeface="Times New Roman"/>
                <a:cs typeface="Times New Roman"/>
              </a:rPr>
              <a:t>muscle will </a:t>
            </a:r>
            <a:r>
              <a:rPr sz="1800" dirty="0">
                <a:solidFill>
                  <a:srgbClr val="0000CC"/>
                </a:solidFill>
                <a:latin typeface="Times New Roman"/>
                <a:cs typeface="Times New Roman"/>
              </a:rPr>
              <a:t>cause hematoma, pain and</a:t>
            </a:r>
            <a:r>
              <a:rPr sz="1800" spc="-40" dirty="0">
                <a:solidFill>
                  <a:srgbClr val="0000CC"/>
                </a:solidFill>
                <a:latin typeface="Times New Roman"/>
                <a:cs typeface="Times New Roman"/>
              </a:rPr>
              <a:t> </a:t>
            </a:r>
            <a:r>
              <a:rPr sz="1800" spc="-5" dirty="0">
                <a:solidFill>
                  <a:srgbClr val="0000CC"/>
                </a:solidFill>
                <a:latin typeface="Times New Roman"/>
                <a:cs typeface="Times New Roman"/>
              </a:rPr>
              <a:t>trismus.</a:t>
            </a:r>
            <a:endParaRPr sz="1800">
              <a:latin typeface="Times New Roman"/>
              <a:cs typeface="Times New Roman"/>
            </a:endParaRPr>
          </a:p>
        </p:txBody>
      </p:sp>
      <p:sp>
        <p:nvSpPr>
          <p:cNvPr id="4" name="object 4"/>
          <p:cNvSpPr txBox="1"/>
          <p:nvPr/>
        </p:nvSpPr>
        <p:spPr>
          <a:xfrm>
            <a:off x="459740" y="4921377"/>
            <a:ext cx="1884680" cy="299720"/>
          </a:xfrm>
          <a:prstGeom prst="rect">
            <a:avLst/>
          </a:prstGeom>
        </p:spPr>
        <p:txBody>
          <a:bodyPr vert="horz" wrap="square" lIns="0" tIns="12700" rIns="0" bIns="0" rtlCol="0">
            <a:spAutoFit/>
          </a:bodyPr>
          <a:lstStyle/>
          <a:p>
            <a:pPr marL="546100" indent="-533400">
              <a:lnSpc>
                <a:spcPct val="100000"/>
              </a:lnSpc>
              <a:spcBef>
                <a:spcPts val="100"/>
              </a:spcBef>
              <a:buFont typeface="Arial"/>
              <a:buChar char="•"/>
              <a:tabLst>
                <a:tab pos="546100" algn="l"/>
                <a:tab pos="546735" algn="l"/>
              </a:tabLst>
            </a:pPr>
            <a:r>
              <a:rPr sz="1800" dirty="0">
                <a:solidFill>
                  <a:srgbClr val="0000CC"/>
                </a:solidFill>
                <a:latin typeface="Times New Roman"/>
                <a:cs typeface="Times New Roman"/>
              </a:rPr>
              <a:t>Lingual</a:t>
            </a:r>
            <a:r>
              <a:rPr sz="1800" spc="-100" dirty="0">
                <a:solidFill>
                  <a:srgbClr val="0000CC"/>
                </a:solidFill>
                <a:latin typeface="Times New Roman"/>
                <a:cs typeface="Times New Roman"/>
              </a:rPr>
              <a:t> </a:t>
            </a:r>
            <a:r>
              <a:rPr sz="1800" dirty="0">
                <a:solidFill>
                  <a:srgbClr val="0000CC"/>
                </a:solidFill>
                <a:latin typeface="Times New Roman"/>
                <a:cs typeface="Times New Roman"/>
              </a:rPr>
              <a:t>pouch</a:t>
            </a:r>
            <a:endParaRPr sz="1800">
              <a:latin typeface="Times New Roman"/>
              <a:cs typeface="Times New Roman"/>
            </a:endParaRPr>
          </a:p>
        </p:txBody>
      </p:sp>
      <p:sp>
        <p:nvSpPr>
          <p:cNvPr id="5" name="object 5"/>
          <p:cNvSpPr/>
          <p:nvPr/>
        </p:nvSpPr>
        <p:spPr>
          <a:xfrm>
            <a:off x="5562600" y="2286000"/>
            <a:ext cx="2895600" cy="21336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564632" y="4498085"/>
            <a:ext cx="2893567" cy="205511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14730"/>
            <a:ext cx="8039100" cy="2769870"/>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wisdom </a:t>
            </a:r>
            <a:r>
              <a:rPr sz="2000" spc="-5" dirty="0">
                <a:solidFill>
                  <a:srgbClr val="0000CC"/>
                </a:solidFill>
                <a:latin typeface="Times New Roman"/>
                <a:cs typeface="Times New Roman"/>
              </a:rPr>
              <a:t>teeth many </a:t>
            </a:r>
            <a:r>
              <a:rPr sz="2000" dirty="0">
                <a:solidFill>
                  <a:srgbClr val="0000CC"/>
                </a:solidFill>
                <a:latin typeface="Times New Roman"/>
                <a:cs typeface="Times New Roman"/>
              </a:rPr>
              <a:t>a </a:t>
            </a:r>
            <a:r>
              <a:rPr sz="2000" spc="-10" dirty="0">
                <a:solidFill>
                  <a:srgbClr val="0000CC"/>
                </a:solidFill>
                <a:latin typeface="Times New Roman"/>
                <a:cs typeface="Times New Roman"/>
              </a:rPr>
              <a:t>times </a:t>
            </a:r>
            <a:r>
              <a:rPr sz="2000" dirty="0">
                <a:solidFill>
                  <a:srgbClr val="0000CC"/>
                </a:solidFill>
                <a:latin typeface="Times New Roman"/>
                <a:cs typeface="Times New Roman"/>
              </a:rPr>
              <a:t>get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exhibit </a:t>
            </a:r>
            <a:r>
              <a:rPr sz="2000" spc="-5" dirty="0">
                <a:solidFill>
                  <a:srgbClr val="0000CC"/>
                </a:solidFill>
                <a:latin typeface="Times New Roman"/>
                <a:cs typeface="Times New Roman"/>
              </a:rPr>
              <a:t>extreme diminution </a:t>
            </a:r>
            <a:r>
              <a:rPr sz="2000" dirty="0">
                <a:solidFill>
                  <a:srgbClr val="0000CC"/>
                </a:solidFill>
                <a:latin typeface="Times New Roman"/>
                <a:cs typeface="Times New Roman"/>
              </a:rPr>
              <a:t>in </a:t>
            </a:r>
            <a:r>
              <a:rPr sz="2000" spc="-5" dirty="0">
                <a:solidFill>
                  <a:srgbClr val="0000CC"/>
                </a:solidFill>
                <a:latin typeface="Times New Roman"/>
                <a:cs typeface="Times New Roman"/>
              </a:rPr>
              <a:t>size  </a:t>
            </a:r>
            <a:r>
              <a:rPr sz="2000" dirty="0">
                <a:solidFill>
                  <a:srgbClr val="0000CC"/>
                </a:solidFill>
                <a:latin typeface="Times New Roman"/>
                <a:cs typeface="Times New Roman"/>
              </a:rPr>
              <a:t>and </a:t>
            </a:r>
            <a:r>
              <a:rPr sz="2000" spc="-5" dirty="0">
                <a:solidFill>
                  <a:srgbClr val="0000CC"/>
                </a:solidFill>
                <a:latin typeface="Times New Roman"/>
                <a:cs typeface="Times New Roman"/>
              </a:rPr>
              <a:t>also </a:t>
            </a:r>
            <a:r>
              <a:rPr sz="2000" dirty="0">
                <a:solidFill>
                  <a:srgbClr val="0000CC"/>
                </a:solidFill>
                <a:latin typeface="Times New Roman"/>
                <a:cs typeface="Times New Roman"/>
              </a:rPr>
              <a:t>show agenesis as a final </a:t>
            </a:r>
            <a:r>
              <a:rPr sz="2000" spc="-5" dirty="0">
                <a:solidFill>
                  <a:srgbClr val="0000CC"/>
                </a:solidFill>
                <a:latin typeface="Times New Roman"/>
                <a:cs typeface="Times New Roman"/>
              </a:rPr>
              <a:t>step </a:t>
            </a:r>
            <a:r>
              <a:rPr sz="2000" dirty="0">
                <a:solidFill>
                  <a:srgbClr val="0000CC"/>
                </a:solidFill>
                <a:latin typeface="Times New Roman"/>
                <a:cs typeface="Times New Roman"/>
              </a:rPr>
              <a:t>towards their </a:t>
            </a:r>
            <a:r>
              <a:rPr sz="2000" spc="-5" dirty="0">
                <a:solidFill>
                  <a:srgbClr val="0000CC"/>
                </a:solidFill>
                <a:latin typeface="Times New Roman"/>
                <a:cs typeface="Times New Roman"/>
              </a:rPr>
              <a:t>ultimate </a:t>
            </a:r>
            <a:r>
              <a:rPr sz="2000" dirty="0">
                <a:solidFill>
                  <a:srgbClr val="0000CC"/>
                </a:solidFill>
                <a:latin typeface="Times New Roman"/>
                <a:cs typeface="Times New Roman"/>
              </a:rPr>
              <a:t>disappearance  from </a:t>
            </a:r>
            <a:r>
              <a:rPr sz="2000" spc="5" dirty="0">
                <a:solidFill>
                  <a:srgbClr val="0000CC"/>
                </a:solidFill>
                <a:latin typeface="Times New Roman"/>
                <a:cs typeface="Times New Roman"/>
              </a:rPr>
              <a:t>our </a:t>
            </a:r>
            <a:r>
              <a:rPr sz="2000" spc="-5" dirty="0">
                <a:solidFill>
                  <a:srgbClr val="0000CC"/>
                </a:solidFill>
                <a:latin typeface="Times New Roman"/>
                <a:cs typeface="Times New Roman"/>
              </a:rPr>
              <a:t>dentition</a:t>
            </a:r>
            <a:r>
              <a:rPr sz="2000" spc="-114"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19.7%-25.9% third </a:t>
            </a:r>
            <a:r>
              <a:rPr sz="2000" spc="-5" dirty="0">
                <a:solidFill>
                  <a:srgbClr val="0000CC"/>
                </a:solidFill>
                <a:latin typeface="Times New Roman"/>
                <a:cs typeface="Times New Roman"/>
              </a:rPr>
              <a:t>molars </a:t>
            </a:r>
            <a:r>
              <a:rPr sz="2000" dirty="0">
                <a:solidFill>
                  <a:srgbClr val="0000CC"/>
                </a:solidFill>
                <a:latin typeface="Times New Roman"/>
                <a:cs typeface="Times New Roman"/>
              </a:rPr>
              <a:t>shows</a:t>
            </a:r>
            <a:r>
              <a:rPr sz="2000" spc="-114" dirty="0">
                <a:solidFill>
                  <a:srgbClr val="0000CC"/>
                </a:solidFill>
                <a:latin typeface="Times New Roman"/>
                <a:cs typeface="Times New Roman"/>
              </a:rPr>
              <a:t> </a:t>
            </a:r>
            <a:r>
              <a:rPr sz="2000" dirty="0">
                <a:solidFill>
                  <a:srgbClr val="0000CC"/>
                </a:solidFill>
                <a:latin typeface="Times New Roman"/>
                <a:cs typeface="Times New Roman"/>
              </a:rPr>
              <a:t>agenesis.</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32004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More </a:t>
            </a:r>
            <a:r>
              <a:rPr sz="2000" spc="-10" dirty="0">
                <a:solidFill>
                  <a:srgbClr val="0000CC"/>
                </a:solidFill>
                <a:latin typeface="Times New Roman"/>
                <a:cs typeface="Times New Roman"/>
              </a:rPr>
              <a:t>common </a:t>
            </a:r>
            <a:r>
              <a:rPr sz="2000" dirty="0">
                <a:solidFill>
                  <a:srgbClr val="0000CC"/>
                </a:solidFill>
                <a:latin typeface="Times New Roman"/>
                <a:cs typeface="Times New Roman"/>
              </a:rPr>
              <a:t>in </a:t>
            </a:r>
            <a:r>
              <a:rPr sz="2000" spc="-5" dirty="0">
                <a:solidFill>
                  <a:srgbClr val="0000CC"/>
                </a:solidFill>
                <a:latin typeface="Times New Roman"/>
                <a:cs typeface="Times New Roman"/>
              </a:rPr>
              <a:t>females </a:t>
            </a:r>
            <a:r>
              <a:rPr sz="2000" dirty="0">
                <a:solidFill>
                  <a:srgbClr val="0000CC"/>
                </a:solidFill>
                <a:latin typeface="Times New Roman"/>
                <a:cs typeface="Times New Roman"/>
              </a:rPr>
              <a:t>than </a:t>
            </a:r>
            <a:r>
              <a:rPr sz="2000" spc="-5" dirty="0">
                <a:solidFill>
                  <a:srgbClr val="0000CC"/>
                </a:solidFill>
                <a:latin typeface="Times New Roman"/>
                <a:cs typeface="Times New Roman"/>
              </a:rPr>
              <a:t>males, </a:t>
            </a:r>
            <a:r>
              <a:rPr sz="2000" dirty="0">
                <a:solidFill>
                  <a:srgbClr val="0000CC"/>
                </a:solidFill>
                <a:latin typeface="Times New Roman"/>
                <a:cs typeface="Times New Roman"/>
              </a:rPr>
              <a:t>in </a:t>
            </a:r>
            <a:r>
              <a:rPr sz="2000" spc="-5" dirty="0">
                <a:solidFill>
                  <a:srgbClr val="0000CC"/>
                </a:solidFill>
                <a:latin typeface="Times New Roman"/>
                <a:cs typeface="Times New Roman"/>
              </a:rPr>
              <a:t>maxilla </a:t>
            </a:r>
            <a:r>
              <a:rPr sz="2000" dirty="0">
                <a:solidFill>
                  <a:srgbClr val="0000CC"/>
                </a:solidFill>
                <a:latin typeface="Times New Roman"/>
                <a:cs typeface="Times New Roman"/>
              </a:rPr>
              <a:t>than in </a:t>
            </a:r>
            <a:r>
              <a:rPr sz="2000" spc="-5" dirty="0">
                <a:solidFill>
                  <a:srgbClr val="0000CC"/>
                </a:solidFill>
                <a:latin typeface="Times New Roman"/>
                <a:cs typeface="Times New Roman"/>
              </a:rPr>
              <a:t>mandible </a:t>
            </a:r>
            <a:r>
              <a:rPr sz="2000" dirty="0">
                <a:solidFill>
                  <a:srgbClr val="0000CC"/>
                </a:solidFill>
                <a:latin typeface="Times New Roman"/>
                <a:cs typeface="Times New Roman"/>
              </a:rPr>
              <a:t>and</a:t>
            </a:r>
            <a:r>
              <a:rPr sz="2000" spc="-65" dirty="0">
                <a:solidFill>
                  <a:srgbClr val="0000CC"/>
                </a:solidFill>
                <a:latin typeface="Times New Roman"/>
                <a:cs typeface="Times New Roman"/>
              </a:rPr>
              <a:t> </a:t>
            </a:r>
            <a:r>
              <a:rPr sz="2000" dirty="0">
                <a:solidFill>
                  <a:srgbClr val="0000CC"/>
                </a:solidFill>
                <a:latin typeface="Times New Roman"/>
                <a:cs typeface="Times New Roman"/>
              </a:rPr>
              <a:t>on  right side than</a:t>
            </a:r>
            <a:r>
              <a:rPr sz="2000" spc="-80" dirty="0">
                <a:solidFill>
                  <a:srgbClr val="0000CC"/>
                </a:solidFill>
                <a:latin typeface="Times New Roman"/>
                <a:cs typeface="Times New Roman"/>
              </a:rPr>
              <a:t> </a:t>
            </a:r>
            <a:r>
              <a:rPr sz="2000" spc="-5" dirty="0">
                <a:solidFill>
                  <a:srgbClr val="0000CC"/>
                </a:solidFill>
                <a:latin typeface="Times New Roman"/>
                <a:cs typeface="Times New Roman"/>
              </a:rPr>
              <a:t>left.</a:t>
            </a:r>
            <a:endParaRPr sz="2000">
              <a:latin typeface="Times New Roman"/>
              <a:cs typeface="Times New Roman"/>
            </a:endParaRPr>
          </a:p>
        </p:txBody>
      </p:sp>
      <p:sp>
        <p:nvSpPr>
          <p:cNvPr id="3" name="object 3"/>
          <p:cNvSpPr/>
          <p:nvPr/>
        </p:nvSpPr>
        <p:spPr>
          <a:xfrm>
            <a:off x="980452" y="450595"/>
            <a:ext cx="6462509" cy="3200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2563" y="181355"/>
            <a:ext cx="7021068" cy="6888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3275" y="4799076"/>
            <a:ext cx="8537448" cy="175564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2140" y="546557"/>
            <a:ext cx="1106805" cy="422909"/>
          </a:xfrm>
          <a:prstGeom prst="rect">
            <a:avLst/>
          </a:prstGeom>
        </p:spPr>
        <p:txBody>
          <a:bodyPr vert="horz" wrap="square" lIns="0" tIns="13335" rIns="0" bIns="0" rtlCol="0">
            <a:spAutoFit/>
          </a:bodyPr>
          <a:lstStyle/>
          <a:p>
            <a:pPr marL="12700">
              <a:lnSpc>
                <a:spcPct val="100000"/>
              </a:lnSpc>
              <a:spcBef>
                <a:spcPts val="105"/>
              </a:spcBef>
            </a:pPr>
            <a:r>
              <a:rPr sz="2600" b="1" i="1" u="heavy" dirty="0">
                <a:solidFill>
                  <a:srgbClr val="FFFF00"/>
                </a:solidFill>
                <a:uFill>
                  <a:solidFill>
                    <a:srgbClr val="FFFF00"/>
                  </a:solidFill>
                </a:uFill>
                <a:latin typeface="Times New Roman"/>
                <a:cs typeface="Times New Roman"/>
              </a:rPr>
              <a:t>Ar</a:t>
            </a:r>
            <a:r>
              <a:rPr sz="2600" b="1" i="1" u="heavy" spc="-10" dirty="0">
                <a:solidFill>
                  <a:srgbClr val="FFFF00"/>
                </a:solidFill>
                <a:uFill>
                  <a:solidFill>
                    <a:srgbClr val="FFFF00"/>
                  </a:solidFill>
                </a:uFill>
                <a:latin typeface="Times New Roman"/>
                <a:cs typeface="Times New Roman"/>
              </a:rPr>
              <a:t>t</a:t>
            </a:r>
            <a:r>
              <a:rPr sz="2600" b="1" i="1" u="heavy" dirty="0">
                <a:solidFill>
                  <a:srgbClr val="FFFF00"/>
                </a:solidFill>
                <a:uFill>
                  <a:solidFill>
                    <a:srgbClr val="FFFF00"/>
                  </a:solidFill>
                </a:uFill>
                <a:latin typeface="Times New Roman"/>
                <a:cs typeface="Times New Roman"/>
              </a:rPr>
              <a:t>e</a:t>
            </a:r>
            <a:r>
              <a:rPr sz="2600" b="1" i="1" u="heavy" spc="-15" dirty="0">
                <a:solidFill>
                  <a:srgbClr val="FFFF00"/>
                </a:solidFill>
                <a:uFill>
                  <a:solidFill>
                    <a:srgbClr val="FFFF00"/>
                  </a:solidFill>
                </a:uFill>
                <a:latin typeface="Times New Roman"/>
                <a:cs typeface="Times New Roman"/>
              </a:rPr>
              <a:t>r</a:t>
            </a:r>
            <a:r>
              <a:rPr sz="2600" b="1" i="1" u="heavy" dirty="0">
                <a:solidFill>
                  <a:srgbClr val="FFFF00"/>
                </a:solidFill>
                <a:uFill>
                  <a:solidFill>
                    <a:srgbClr val="FFFF00"/>
                  </a:solidFill>
                </a:uFill>
                <a:latin typeface="Times New Roman"/>
                <a:cs typeface="Times New Roman"/>
              </a:rPr>
              <a:t>i</a:t>
            </a:r>
            <a:r>
              <a:rPr sz="2600" b="1" i="1" u="heavy" spc="-15" dirty="0">
                <a:solidFill>
                  <a:srgbClr val="FFFF00"/>
                </a:solidFill>
                <a:uFill>
                  <a:solidFill>
                    <a:srgbClr val="FFFF00"/>
                  </a:solidFill>
                </a:uFill>
                <a:latin typeface="Times New Roman"/>
                <a:cs typeface="Times New Roman"/>
              </a:rPr>
              <a:t>e</a:t>
            </a:r>
            <a:r>
              <a:rPr sz="2600" b="1" i="1" u="heavy" dirty="0">
                <a:solidFill>
                  <a:srgbClr val="FFFF00"/>
                </a:solidFill>
                <a:uFill>
                  <a:solidFill>
                    <a:srgbClr val="FFFF00"/>
                  </a:solidFill>
                </a:uFill>
                <a:latin typeface="Times New Roman"/>
                <a:cs typeface="Times New Roman"/>
              </a:rPr>
              <a:t>s</a:t>
            </a:r>
            <a:endParaRPr sz="2600">
              <a:latin typeface="Times New Roman"/>
              <a:cs typeface="Times New Roman"/>
            </a:endParaRPr>
          </a:p>
        </p:txBody>
      </p:sp>
      <p:sp>
        <p:nvSpPr>
          <p:cNvPr id="3" name="object 3"/>
          <p:cNvSpPr txBox="1"/>
          <p:nvPr/>
        </p:nvSpPr>
        <p:spPr>
          <a:xfrm>
            <a:off x="612140" y="1087882"/>
            <a:ext cx="7975600" cy="1733550"/>
          </a:xfrm>
          <a:prstGeom prst="rect">
            <a:avLst/>
          </a:prstGeom>
        </p:spPr>
        <p:txBody>
          <a:bodyPr vert="horz" wrap="square" lIns="0" tIns="74295" rIns="0" bIns="0" rtlCol="0">
            <a:spAutoFit/>
          </a:bodyPr>
          <a:lstStyle/>
          <a:p>
            <a:pPr marL="287020" marR="5080" indent="-274320">
              <a:lnSpc>
                <a:spcPct val="80000"/>
              </a:lnSpc>
              <a:spcBef>
                <a:spcPts val="585"/>
              </a:spcBef>
              <a:buClr>
                <a:srgbClr val="F3A346"/>
              </a:buClr>
              <a:buSzPct val="85000"/>
              <a:buFont typeface="Arial"/>
              <a:buChar char=""/>
              <a:tabLst>
                <a:tab pos="349250" algn="l"/>
                <a:tab pos="349885" algn="l"/>
              </a:tabLst>
            </a:pPr>
            <a:r>
              <a:rPr sz="2000" spc="-5" dirty="0">
                <a:solidFill>
                  <a:srgbClr val="0000CC"/>
                </a:solidFill>
                <a:latin typeface="Times New Roman"/>
                <a:cs typeface="Times New Roman"/>
              </a:rPr>
              <a:t>Facial </a:t>
            </a:r>
            <a:r>
              <a:rPr sz="2000" dirty="0">
                <a:solidFill>
                  <a:srgbClr val="0000CC"/>
                </a:solidFill>
                <a:latin typeface="Times New Roman"/>
                <a:cs typeface="Times New Roman"/>
              </a:rPr>
              <a:t>artery &amp; facial vein run in </a:t>
            </a:r>
            <a:r>
              <a:rPr sz="2000" spc="-5" dirty="0">
                <a:solidFill>
                  <a:srgbClr val="0000CC"/>
                </a:solidFill>
                <a:latin typeface="Times New Roman"/>
                <a:cs typeface="Times New Roman"/>
              </a:rPr>
              <a:t>close approximation </a:t>
            </a:r>
            <a:r>
              <a:rPr sz="2000" dirty="0">
                <a:solidFill>
                  <a:srgbClr val="0000CC"/>
                </a:solidFill>
                <a:latin typeface="Times New Roman"/>
                <a:cs typeface="Times New Roman"/>
              </a:rPr>
              <a:t>with lower 1st</a:t>
            </a:r>
            <a:r>
              <a:rPr sz="2000" spc="-150" dirty="0">
                <a:solidFill>
                  <a:srgbClr val="0000CC"/>
                </a:solidFill>
                <a:latin typeface="Times New Roman"/>
                <a:cs typeface="Times New Roman"/>
              </a:rPr>
              <a:t>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near the anterior border of</a:t>
            </a:r>
            <a:r>
              <a:rPr sz="2000" spc="-120" dirty="0">
                <a:solidFill>
                  <a:srgbClr val="0000CC"/>
                </a:solidFill>
                <a:latin typeface="Times New Roman"/>
                <a:cs typeface="Times New Roman"/>
              </a:rPr>
              <a:t> </a:t>
            </a:r>
            <a:r>
              <a:rPr sz="2000" spc="-15" dirty="0">
                <a:solidFill>
                  <a:srgbClr val="0000CC"/>
                </a:solidFill>
                <a:latin typeface="Times New Roman"/>
                <a:cs typeface="Times New Roman"/>
              </a:rPr>
              <a:t>masseter.</a:t>
            </a:r>
            <a:endParaRPr sz="2000">
              <a:latin typeface="Times New Roman"/>
              <a:cs typeface="Times New Roman"/>
            </a:endParaRPr>
          </a:p>
          <a:p>
            <a:pPr marL="287020" indent="-274320">
              <a:lnSpc>
                <a:spcPct val="100000"/>
              </a:lnSpc>
              <a:spcBef>
                <a:spcPts val="12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Mandibular vessels in retro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triangle which supply </a:t>
            </a:r>
            <a:r>
              <a:rPr sz="2000" spc="-5" dirty="0">
                <a:solidFill>
                  <a:srgbClr val="0000CC"/>
                </a:solidFill>
                <a:latin typeface="Times New Roman"/>
                <a:cs typeface="Times New Roman"/>
              </a:rPr>
              <a:t>temporalis</a:t>
            </a:r>
            <a:r>
              <a:rPr sz="2000" spc="-190" dirty="0">
                <a:solidFill>
                  <a:srgbClr val="0000CC"/>
                </a:solidFill>
                <a:latin typeface="Times New Roman"/>
                <a:cs typeface="Times New Roman"/>
              </a:rPr>
              <a:t> </a:t>
            </a:r>
            <a:r>
              <a:rPr sz="2000" dirty="0">
                <a:solidFill>
                  <a:srgbClr val="0000CC"/>
                </a:solidFill>
                <a:latin typeface="Times New Roman"/>
                <a:cs typeface="Times New Roman"/>
              </a:rPr>
              <a:t>tendon.</a:t>
            </a:r>
            <a:endParaRPr sz="2000">
              <a:latin typeface="Times New Roman"/>
              <a:cs typeface="Times New Roman"/>
            </a:endParaRPr>
          </a:p>
          <a:p>
            <a:pPr marL="287020" indent="-274320">
              <a:lnSpc>
                <a:spcPts val="2280"/>
              </a:lnSpc>
              <a:spcBef>
                <a:spcPts val="96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Hemorrhage can occur during </a:t>
            </a:r>
            <a:r>
              <a:rPr sz="2000" spc="-5" dirty="0">
                <a:solidFill>
                  <a:srgbClr val="0000CC"/>
                </a:solidFill>
                <a:latin typeface="Times New Roman"/>
                <a:cs typeface="Times New Roman"/>
              </a:rPr>
              <a:t>surgical </a:t>
            </a:r>
            <a:r>
              <a:rPr sz="2000" dirty="0">
                <a:solidFill>
                  <a:srgbClr val="0000CC"/>
                </a:solidFill>
                <a:latin typeface="Times New Roman"/>
                <a:cs typeface="Times New Roman"/>
              </a:rPr>
              <a:t>removal of </a:t>
            </a:r>
            <a:r>
              <a:rPr sz="2000" spc="-5" dirty="0">
                <a:solidFill>
                  <a:srgbClr val="0000CC"/>
                </a:solidFill>
                <a:latin typeface="Times New Roman"/>
                <a:cs typeface="Times New Roman"/>
              </a:rPr>
              <a:t>impacted </a:t>
            </a:r>
            <a:r>
              <a:rPr sz="2000" dirty="0">
                <a:solidFill>
                  <a:srgbClr val="0000CC"/>
                </a:solidFill>
                <a:latin typeface="Times New Roman"/>
                <a:cs typeface="Times New Roman"/>
              </a:rPr>
              <a:t>tooth if</a:t>
            </a:r>
            <a:r>
              <a:rPr sz="2000" spc="-225" dirty="0">
                <a:solidFill>
                  <a:srgbClr val="0000CC"/>
                </a:solidFill>
                <a:latin typeface="Times New Roman"/>
                <a:cs typeface="Times New Roman"/>
              </a:rPr>
              <a:t> </a:t>
            </a:r>
            <a:r>
              <a:rPr sz="2000" dirty="0">
                <a:solidFill>
                  <a:srgbClr val="0000CC"/>
                </a:solidFill>
                <a:latin typeface="Times New Roman"/>
                <a:cs typeface="Times New Roman"/>
              </a:rPr>
              <a:t>distal</a:t>
            </a:r>
            <a:endParaRPr sz="2000">
              <a:latin typeface="Times New Roman"/>
              <a:cs typeface="Times New Roman"/>
            </a:endParaRPr>
          </a:p>
          <a:p>
            <a:pPr marL="286385">
              <a:lnSpc>
                <a:spcPts val="2280"/>
              </a:lnSpc>
            </a:pPr>
            <a:r>
              <a:rPr sz="2000" dirty="0">
                <a:solidFill>
                  <a:srgbClr val="0000CC"/>
                </a:solidFill>
                <a:latin typeface="Times New Roman"/>
                <a:cs typeface="Times New Roman"/>
              </a:rPr>
              <a:t>incision is </a:t>
            </a:r>
            <a:r>
              <a:rPr sz="2000" spc="5" dirty="0">
                <a:solidFill>
                  <a:srgbClr val="0000CC"/>
                </a:solidFill>
                <a:latin typeface="Times New Roman"/>
                <a:cs typeface="Times New Roman"/>
              </a:rPr>
              <a:t>not </a:t>
            </a:r>
            <a:r>
              <a:rPr sz="2000" spc="-5" dirty="0">
                <a:solidFill>
                  <a:srgbClr val="0000CC"/>
                </a:solidFill>
                <a:latin typeface="Times New Roman"/>
                <a:cs typeface="Times New Roman"/>
              </a:rPr>
              <a:t>taken laterally </a:t>
            </a:r>
            <a:r>
              <a:rPr sz="2000" dirty="0">
                <a:solidFill>
                  <a:srgbClr val="0000CC"/>
                </a:solidFill>
                <a:latin typeface="Times New Roman"/>
                <a:cs typeface="Times New Roman"/>
              </a:rPr>
              <a:t>towards</a:t>
            </a:r>
            <a:r>
              <a:rPr sz="2000" spc="-150" dirty="0">
                <a:solidFill>
                  <a:srgbClr val="0000CC"/>
                </a:solidFill>
                <a:latin typeface="Times New Roman"/>
                <a:cs typeface="Times New Roman"/>
              </a:rPr>
              <a:t> </a:t>
            </a:r>
            <a:r>
              <a:rPr sz="2000" dirty="0">
                <a:solidFill>
                  <a:srgbClr val="0000CC"/>
                </a:solidFill>
                <a:latin typeface="Times New Roman"/>
                <a:cs typeface="Times New Roman"/>
              </a:rPr>
              <a:t>cheek.</a:t>
            </a:r>
            <a:endParaRPr sz="2000">
              <a:latin typeface="Times New Roman"/>
              <a:cs typeface="Times New Roman"/>
            </a:endParaRPr>
          </a:p>
        </p:txBody>
      </p:sp>
      <p:sp>
        <p:nvSpPr>
          <p:cNvPr id="4" name="object 4"/>
          <p:cNvSpPr/>
          <p:nvPr/>
        </p:nvSpPr>
        <p:spPr>
          <a:xfrm>
            <a:off x="2895600" y="3505200"/>
            <a:ext cx="3429000" cy="2667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472539"/>
            <a:ext cx="7766684" cy="4293870"/>
          </a:xfrm>
          <a:prstGeom prst="rect">
            <a:avLst/>
          </a:prstGeom>
        </p:spPr>
        <p:txBody>
          <a:bodyPr vert="horz" wrap="square" lIns="0" tIns="88900" rIns="0" bIns="0" rtlCol="0">
            <a:spAutoFit/>
          </a:bodyPr>
          <a:lstStyle/>
          <a:p>
            <a:pPr marL="12700">
              <a:lnSpc>
                <a:spcPct val="100000"/>
              </a:lnSpc>
              <a:spcBef>
                <a:spcPts val="700"/>
              </a:spcBef>
            </a:pPr>
            <a:r>
              <a:rPr sz="2000" dirty="0">
                <a:solidFill>
                  <a:srgbClr val="0000CC"/>
                </a:solidFill>
                <a:latin typeface="Times New Roman"/>
                <a:cs typeface="Times New Roman"/>
              </a:rPr>
              <a:t>By </a:t>
            </a:r>
            <a:r>
              <a:rPr sz="2000" b="1" spc="-10" dirty="0">
                <a:solidFill>
                  <a:srgbClr val="FFFF00"/>
                </a:solidFill>
                <a:latin typeface="Times New Roman"/>
                <a:cs typeface="Times New Roman"/>
              </a:rPr>
              <a:t>NORTJE </a:t>
            </a:r>
            <a:r>
              <a:rPr sz="2000" b="1" dirty="0">
                <a:solidFill>
                  <a:srgbClr val="FFFF00"/>
                </a:solidFill>
                <a:latin typeface="Times New Roman"/>
                <a:cs typeface="Times New Roman"/>
              </a:rPr>
              <a:t>et</a:t>
            </a:r>
            <a:r>
              <a:rPr sz="2000" b="1" spc="-35" dirty="0">
                <a:solidFill>
                  <a:srgbClr val="FFFF00"/>
                </a:solidFill>
                <a:latin typeface="Times New Roman"/>
                <a:cs typeface="Times New Roman"/>
              </a:rPr>
              <a:t> </a:t>
            </a:r>
            <a:r>
              <a:rPr sz="2000" b="1" dirty="0">
                <a:solidFill>
                  <a:srgbClr val="FFFF00"/>
                </a:solidFill>
                <a:latin typeface="Times New Roman"/>
                <a:cs typeface="Times New Roman"/>
              </a:rPr>
              <a:t>al.,1977</a:t>
            </a:r>
            <a:endParaRPr sz="2000">
              <a:latin typeface="Times New Roman"/>
              <a:cs typeface="Times New Roman"/>
            </a:endParaRPr>
          </a:p>
          <a:p>
            <a:pPr marL="12700">
              <a:lnSpc>
                <a:spcPct val="100000"/>
              </a:lnSpc>
              <a:spcBef>
                <a:spcPts val="600"/>
              </a:spcBef>
            </a:pPr>
            <a:r>
              <a:rPr sz="2000" spc="-35" dirty="0">
                <a:solidFill>
                  <a:srgbClr val="FFFF00"/>
                </a:solidFill>
                <a:latin typeface="Times New Roman"/>
                <a:cs typeface="Times New Roman"/>
              </a:rPr>
              <a:t>Type </a:t>
            </a:r>
            <a:r>
              <a:rPr sz="2000" dirty="0">
                <a:solidFill>
                  <a:srgbClr val="FFFF00"/>
                </a:solidFill>
                <a:latin typeface="Times New Roman"/>
                <a:cs typeface="Times New Roman"/>
              </a:rPr>
              <a:t>I</a:t>
            </a:r>
            <a:r>
              <a:rPr sz="2000" dirty="0">
                <a:solidFill>
                  <a:srgbClr val="0000CC"/>
                </a:solidFill>
                <a:latin typeface="Times New Roman"/>
                <a:cs typeface="Times New Roman"/>
              </a:rPr>
              <a:t>: </a:t>
            </a:r>
            <a:r>
              <a:rPr sz="2000" spc="-5" dirty="0">
                <a:solidFill>
                  <a:srgbClr val="0000CC"/>
                </a:solidFill>
                <a:latin typeface="Times New Roman"/>
                <a:cs typeface="Times New Roman"/>
              </a:rPr>
              <a:t>Bilaterally </a:t>
            </a:r>
            <a:r>
              <a:rPr sz="2000" dirty="0">
                <a:solidFill>
                  <a:srgbClr val="0000CC"/>
                </a:solidFill>
                <a:latin typeface="Times New Roman"/>
                <a:cs typeface="Times New Roman"/>
              </a:rPr>
              <a:t>single high </a:t>
            </a:r>
            <a:r>
              <a:rPr sz="2000" spc="-5" dirty="0">
                <a:solidFill>
                  <a:srgbClr val="0000CC"/>
                </a:solidFill>
                <a:latin typeface="Times New Roman"/>
                <a:cs typeface="Times New Roman"/>
              </a:rPr>
              <a:t>mandibular </a:t>
            </a:r>
            <a:r>
              <a:rPr sz="2000" dirty="0">
                <a:solidFill>
                  <a:srgbClr val="0000CC"/>
                </a:solidFill>
                <a:latin typeface="Times New Roman"/>
                <a:cs typeface="Times New Roman"/>
              </a:rPr>
              <a:t>canals-single high canals</a:t>
            </a:r>
            <a:r>
              <a:rPr sz="2000" spc="-135" dirty="0">
                <a:solidFill>
                  <a:srgbClr val="0000CC"/>
                </a:solidFill>
                <a:latin typeface="Times New Roman"/>
                <a:cs typeface="Times New Roman"/>
              </a:rPr>
              <a:t> </a:t>
            </a:r>
            <a:r>
              <a:rPr sz="2000" spc="-5" dirty="0">
                <a:solidFill>
                  <a:srgbClr val="0000CC"/>
                </a:solidFill>
                <a:latin typeface="Times New Roman"/>
                <a:cs typeface="Times New Roman"/>
              </a:rPr>
              <a:t>either</a:t>
            </a:r>
            <a:endParaRPr sz="2000">
              <a:latin typeface="Times New Roman"/>
              <a:cs typeface="Times New Roman"/>
            </a:endParaRPr>
          </a:p>
          <a:p>
            <a:pPr marL="286385">
              <a:lnSpc>
                <a:spcPct val="100000"/>
              </a:lnSpc>
            </a:pPr>
            <a:r>
              <a:rPr sz="2000" dirty="0">
                <a:solidFill>
                  <a:srgbClr val="0000CC"/>
                </a:solidFill>
                <a:latin typeface="Times New Roman"/>
                <a:cs typeface="Times New Roman"/>
              </a:rPr>
              <a:t>touching or within 2 </a:t>
            </a:r>
            <a:r>
              <a:rPr sz="2000" spc="-10" dirty="0">
                <a:solidFill>
                  <a:srgbClr val="0000CC"/>
                </a:solidFill>
                <a:latin typeface="Times New Roman"/>
                <a:cs typeface="Times New Roman"/>
              </a:rPr>
              <a:t>mm </a:t>
            </a:r>
            <a:r>
              <a:rPr sz="2000" dirty="0">
                <a:solidFill>
                  <a:srgbClr val="0000CC"/>
                </a:solidFill>
                <a:latin typeface="Times New Roman"/>
                <a:cs typeface="Times New Roman"/>
              </a:rPr>
              <a:t>of the apices of </a:t>
            </a:r>
            <a:r>
              <a:rPr sz="2000" spc="10" dirty="0">
                <a:solidFill>
                  <a:srgbClr val="0000CC"/>
                </a:solidFill>
                <a:latin typeface="Times New Roman"/>
                <a:cs typeface="Times New Roman"/>
              </a:rPr>
              <a:t>1</a:t>
            </a:r>
            <a:r>
              <a:rPr sz="1950" spc="15" baseline="25641" dirty="0">
                <a:solidFill>
                  <a:srgbClr val="0000CC"/>
                </a:solidFill>
                <a:latin typeface="Times New Roman"/>
                <a:cs typeface="Times New Roman"/>
              </a:rPr>
              <a:t>st </a:t>
            </a:r>
            <a:r>
              <a:rPr sz="2000" dirty="0">
                <a:solidFill>
                  <a:srgbClr val="0000CC"/>
                </a:solidFill>
                <a:latin typeface="Times New Roman"/>
                <a:cs typeface="Times New Roman"/>
              </a:rPr>
              <a:t>and </a:t>
            </a:r>
            <a:r>
              <a:rPr sz="2000" spc="10" dirty="0">
                <a:solidFill>
                  <a:srgbClr val="0000CC"/>
                </a:solidFill>
                <a:latin typeface="Times New Roman"/>
                <a:cs typeface="Times New Roman"/>
              </a:rPr>
              <a:t>2</a:t>
            </a:r>
            <a:r>
              <a:rPr sz="1950" spc="15" baseline="25641" dirty="0">
                <a:solidFill>
                  <a:srgbClr val="0000CC"/>
                </a:solidFill>
                <a:latin typeface="Times New Roman"/>
                <a:cs typeface="Times New Roman"/>
              </a:rPr>
              <a:t>nd </a:t>
            </a:r>
            <a:r>
              <a:rPr sz="2000" dirty="0">
                <a:solidFill>
                  <a:srgbClr val="0000CC"/>
                </a:solidFill>
                <a:latin typeface="Times New Roman"/>
                <a:cs typeface="Times New Roman"/>
              </a:rPr>
              <a:t>permanent</a:t>
            </a:r>
            <a:r>
              <a:rPr sz="2000" spc="-195" dirty="0">
                <a:solidFill>
                  <a:srgbClr val="0000CC"/>
                </a:solidFill>
                <a:latin typeface="Times New Roman"/>
                <a:cs typeface="Times New Roman"/>
              </a:rPr>
              <a:t> </a:t>
            </a:r>
            <a:r>
              <a:rPr sz="2000" spc="-5" dirty="0">
                <a:solidFill>
                  <a:srgbClr val="0000CC"/>
                </a:solidFill>
                <a:latin typeface="Times New Roman"/>
                <a:cs typeface="Times New Roman"/>
              </a:rPr>
              <a:t>molars.</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6385" marR="5080" indent="-274320">
              <a:lnSpc>
                <a:spcPct val="100000"/>
              </a:lnSpc>
            </a:pPr>
            <a:r>
              <a:rPr sz="2000" spc="-35" dirty="0">
                <a:solidFill>
                  <a:srgbClr val="FFFF00"/>
                </a:solidFill>
                <a:latin typeface="Times New Roman"/>
                <a:cs typeface="Times New Roman"/>
              </a:rPr>
              <a:t>Type </a:t>
            </a:r>
            <a:r>
              <a:rPr sz="2000" dirty="0">
                <a:solidFill>
                  <a:srgbClr val="FFFF00"/>
                </a:solidFill>
                <a:latin typeface="Times New Roman"/>
                <a:cs typeface="Times New Roman"/>
              </a:rPr>
              <a:t>II: </a:t>
            </a:r>
            <a:r>
              <a:rPr sz="2000" spc="-5" dirty="0">
                <a:solidFill>
                  <a:srgbClr val="0000CC"/>
                </a:solidFill>
                <a:latin typeface="Times New Roman"/>
                <a:cs typeface="Times New Roman"/>
              </a:rPr>
              <a:t>Bilaterally </a:t>
            </a:r>
            <a:r>
              <a:rPr sz="2000" dirty="0">
                <a:solidFill>
                  <a:srgbClr val="0000CC"/>
                </a:solidFill>
                <a:latin typeface="Times New Roman"/>
                <a:cs typeface="Times New Roman"/>
              </a:rPr>
              <a:t>single </a:t>
            </a:r>
            <a:r>
              <a:rPr sz="2000" spc="-5" dirty="0">
                <a:solidFill>
                  <a:srgbClr val="0000CC"/>
                </a:solidFill>
                <a:latin typeface="Times New Roman"/>
                <a:cs typeface="Times New Roman"/>
              </a:rPr>
              <a:t>intermediate </a:t>
            </a:r>
            <a:r>
              <a:rPr sz="2000" dirty="0">
                <a:solidFill>
                  <a:srgbClr val="0000CC"/>
                </a:solidFill>
                <a:latin typeface="Times New Roman"/>
                <a:cs typeface="Times New Roman"/>
              </a:rPr>
              <a:t>canals-single canals </a:t>
            </a:r>
            <a:r>
              <a:rPr sz="2000" spc="5" dirty="0">
                <a:solidFill>
                  <a:srgbClr val="0000CC"/>
                </a:solidFill>
                <a:latin typeface="Times New Roman"/>
                <a:cs typeface="Times New Roman"/>
              </a:rPr>
              <a:t>not </a:t>
            </a:r>
            <a:r>
              <a:rPr sz="2000" spc="-5" dirty="0">
                <a:solidFill>
                  <a:srgbClr val="0000CC"/>
                </a:solidFill>
                <a:latin typeface="Times New Roman"/>
                <a:cs typeface="Times New Roman"/>
              </a:rPr>
              <a:t>fulfilling</a:t>
            </a:r>
            <a:r>
              <a:rPr sz="2000" spc="-135" dirty="0">
                <a:solidFill>
                  <a:srgbClr val="0000CC"/>
                </a:solidFill>
                <a:latin typeface="Times New Roman"/>
                <a:cs typeface="Times New Roman"/>
              </a:rPr>
              <a:t> </a:t>
            </a:r>
            <a:r>
              <a:rPr sz="2000" dirty="0">
                <a:solidFill>
                  <a:srgbClr val="0000CC"/>
                </a:solidFill>
                <a:latin typeface="Times New Roman"/>
                <a:cs typeface="Times New Roman"/>
              </a:rPr>
              <a:t>the  criteria for </a:t>
            </a:r>
            <a:r>
              <a:rPr sz="2000" spc="-5" dirty="0">
                <a:solidFill>
                  <a:srgbClr val="0000CC"/>
                </a:solidFill>
                <a:latin typeface="Times New Roman"/>
                <a:cs typeface="Times New Roman"/>
              </a:rPr>
              <a:t>either </a:t>
            </a:r>
            <a:r>
              <a:rPr sz="2000" dirty="0">
                <a:solidFill>
                  <a:srgbClr val="0000CC"/>
                </a:solidFill>
                <a:latin typeface="Times New Roman"/>
                <a:cs typeface="Times New Roman"/>
              </a:rPr>
              <a:t>high or low</a:t>
            </a:r>
            <a:r>
              <a:rPr sz="2000" spc="-130" dirty="0">
                <a:solidFill>
                  <a:srgbClr val="0000CC"/>
                </a:solidFill>
                <a:latin typeface="Times New Roman"/>
                <a:cs typeface="Times New Roman"/>
              </a:rPr>
              <a:t> </a:t>
            </a:r>
            <a:r>
              <a:rPr sz="2000" dirty="0">
                <a:solidFill>
                  <a:srgbClr val="0000CC"/>
                </a:solidFill>
                <a:latin typeface="Times New Roman"/>
                <a:cs typeface="Times New Roman"/>
              </a:rPr>
              <a:t>canals</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6385" marR="147320" indent="-274320">
              <a:lnSpc>
                <a:spcPct val="100000"/>
              </a:lnSpc>
              <a:spcBef>
                <a:spcPts val="5"/>
              </a:spcBef>
            </a:pPr>
            <a:r>
              <a:rPr sz="2000" spc="-35" dirty="0">
                <a:solidFill>
                  <a:srgbClr val="FFFF00"/>
                </a:solidFill>
                <a:latin typeface="Times New Roman"/>
                <a:cs typeface="Times New Roman"/>
              </a:rPr>
              <a:t>Type </a:t>
            </a:r>
            <a:r>
              <a:rPr sz="2000" dirty="0">
                <a:solidFill>
                  <a:srgbClr val="FFFF00"/>
                </a:solidFill>
                <a:latin typeface="Times New Roman"/>
                <a:cs typeface="Times New Roman"/>
              </a:rPr>
              <a:t>III</a:t>
            </a:r>
            <a:r>
              <a:rPr sz="2000" dirty="0">
                <a:solidFill>
                  <a:srgbClr val="0000CC"/>
                </a:solidFill>
                <a:latin typeface="Times New Roman"/>
                <a:cs typeface="Times New Roman"/>
              </a:rPr>
              <a:t>: </a:t>
            </a:r>
            <a:r>
              <a:rPr sz="2000" spc="-5" dirty="0">
                <a:solidFill>
                  <a:srgbClr val="0000CC"/>
                </a:solidFill>
                <a:latin typeface="Times New Roman"/>
                <a:cs typeface="Times New Roman"/>
              </a:rPr>
              <a:t>Bilateral </a:t>
            </a:r>
            <a:r>
              <a:rPr sz="2000" dirty="0">
                <a:solidFill>
                  <a:srgbClr val="0000CC"/>
                </a:solidFill>
                <a:latin typeface="Times New Roman"/>
                <a:cs typeface="Times New Roman"/>
              </a:rPr>
              <a:t>single low </a:t>
            </a:r>
            <a:r>
              <a:rPr sz="2000" spc="-5" dirty="0">
                <a:solidFill>
                  <a:srgbClr val="0000CC"/>
                </a:solidFill>
                <a:latin typeface="Times New Roman"/>
                <a:cs typeface="Times New Roman"/>
              </a:rPr>
              <a:t>canals-single </a:t>
            </a:r>
            <a:r>
              <a:rPr sz="2000" dirty="0">
                <a:solidFill>
                  <a:srgbClr val="0000CC"/>
                </a:solidFill>
                <a:latin typeface="Times New Roman"/>
                <a:cs typeface="Times New Roman"/>
              </a:rPr>
              <a:t>canals </a:t>
            </a:r>
            <a:r>
              <a:rPr sz="2000" spc="-5" dirty="0">
                <a:solidFill>
                  <a:srgbClr val="0000CC"/>
                </a:solidFill>
                <a:latin typeface="Times New Roman"/>
                <a:cs typeface="Times New Roman"/>
              </a:rPr>
              <a:t>either </a:t>
            </a:r>
            <a:r>
              <a:rPr sz="2000" dirty="0">
                <a:solidFill>
                  <a:srgbClr val="0000CC"/>
                </a:solidFill>
                <a:latin typeface="Times New Roman"/>
                <a:cs typeface="Times New Roman"/>
              </a:rPr>
              <a:t>touching or</a:t>
            </a:r>
            <a:r>
              <a:rPr sz="2000" spc="-100" dirty="0">
                <a:solidFill>
                  <a:srgbClr val="0000CC"/>
                </a:solidFill>
                <a:latin typeface="Times New Roman"/>
                <a:cs typeface="Times New Roman"/>
              </a:rPr>
              <a:t> </a:t>
            </a:r>
            <a:r>
              <a:rPr sz="2000" dirty="0">
                <a:solidFill>
                  <a:srgbClr val="0000CC"/>
                </a:solidFill>
                <a:latin typeface="Times New Roman"/>
                <a:cs typeface="Times New Roman"/>
              </a:rPr>
              <a:t>within  </a:t>
            </a:r>
            <a:r>
              <a:rPr sz="2000" spc="-5" dirty="0">
                <a:solidFill>
                  <a:srgbClr val="0000CC"/>
                </a:solidFill>
                <a:latin typeface="Times New Roman"/>
                <a:cs typeface="Times New Roman"/>
              </a:rPr>
              <a:t>2mm </a:t>
            </a:r>
            <a:r>
              <a:rPr sz="2000" dirty="0">
                <a:solidFill>
                  <a:srgbClr val="0000CC"/>
                </a:solidFill>
                <a:latin typeface="Times New Roman"/>
                <a:cs typeface="Times New Roman"/>
              </a:rPr>
              <a:t>of </a:t>
            </a:r>
            <a:r>
              <a:rPr sz="2000" spc="-5" dirty="0">
                <a:solidFill>
                  <a:srgbClr val="0000CC"/>
                </a:solidFill>
                <a:latin typeface="Times New Roman"/>
                <a:cs typeface="Times New Roman"/>
              </a:rPr>
              <a:t>the </a:t>
            </a:r>
            <a:r>
              <a:rPr sz="2000" dirty="0">
                <a:solidFill>
                  <a:srgbClr val="0000CC"/>
                </a:solidFill>
                <a:latin typeface="Times New Roman"/>
                <a:cs typeface="Times New Roman"/>
              </a:rPr>
              <a:t>cortical plate of the lower border of the</a:t>
            </a:r>
            <a:r>
              <a:rPr sz="2000" spc="-190" dirty="0">
                <a:solidFill>
                  <a:srgbClr val="0000CC"/>
                </a:solidFill>
                <a:latin typeface="Times New Roman"/>
                <a:cs typeface="Times New Roman"/>
              </a:rPr>
              <a:t> </a:t>
            </a:r>
            <a:r>
              <a:rPr sz="2000" spc="-5" dirty="0">
                <a:solidFill>
                  <a:srgbClr val="0000CC"/>
                </a:solidFill>
                <a:latin typeface="Times New Roman"/>
                <a:cs typeface="Times New Roman"/>
              </a:rPr>
              <a:t>mandible</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6385" marR="684530" indent="-274320">
              <a:lnSpc>
                <a:spcPct val="100000"/>
              </a:lnSpc>
            </a:pPr>
            <a:r>
              <a:rPr sz="2000" spc="-35" dirty="0">
                <a:solidFill>
                  <a:srgbClr val="FFFF00"/>
                </a:solidFill>
                <a:latin typeface="Times New Roman"/>
                <a:cs typeface="Times New Roman"/>
              </a:rPr>
              <a:t>Type </a:t>
            </a:r>
            <a:r>
              <a:rPr sz="2000" spc="-45" dirty="0">
                <a:solidFill>
                  <a:srgbClr val="FFFF00"/>
                </a:solidFill>
                <a:latin typeface="Times New Roman"/>
                <a:cs typeface="Times New Roman"/>
              </a:rPr>
              <a:t>IV: </a:t>
            </a:r>
            <a:r>
              <a:rPr sz="2000" spc="-25" dirty="0">
                <a:solidFill>
                  <a:srgbClr val="0000CC"/>
                </a:solidFill>
                <a:latin typeface="Times New Roman"/>
                <a:cs typeface="Times New Roman"/>
              </a:rPr>
              <a:t>Variations </a:t>
            </a:r>
            <a:r>
              <a:rPr sz="2000" spc="-10" dirty="0">
                <a:solidFill>
                  <a:srgbClr val="0000CC"/>
                </a:solidFill>
                <a:latin typeface="Times New Roman"/>
                <a:cs typeface="Times New Roman"/>
              </a:rPr>
              <a:t>including-asymmetry,duplications </a:t>
            </a:r>
            <a:r>
              <a:rPr sz="2000" dirty="0">
                <a:solidFill>
                  <a:srgbClr val="0000CC"/>
                </a:solidFill>
                <a:latin typeface="Times New Roman"/>
                <a:cs typeface="Times New Roman"/>
              </a:rPr>
              <a:t>and absence of  </a:t>
            </a:r>
            <a:r>
              <a:rPr sz="2000" spc="-5" dirty="0">
                <a:solidFill>
                  <a:srgbClr val="0000CC"/>
                </a:solidFill>
                <a:latin typeface="Times New Roman"/>
                <a:cs typeface="Times New Roman"/>
              </a:rPr>
              <a:t>mandibular</a:t>
            </a:r>
            <a:r>
              <a:rPr sz="2000" spc="-40" dirty="0">
                <a:solidFill>
                  <a:srgbClr val="0000CC"/>
                </a:solidFill>
                <a:latin typeface="Times New Roman"/>
                <a:cs typeface="Times New Roman"/>
              </a:rPr>
              <a:t> </a:t>
            </a:r>
            <a:r>
              <a:rPr sz="2000" dirty="0">
                <a:solidFill>
                  <a:srgbClr val="0000CC"/>
                </a:solidFill>
                <a:latin typeface="Times New Roman"/>
                <a:cs typeface="Times New Roman"/>
              </a:rPr>
              <a:t>canals</a:t>
            </a:r>
            <a:endParaRPr sz="2000">
              <a:latin typeface="Times New Roman"/>
              <a:cs typeface="Times New Roman"/>
            </a:endParaRPr>
          </a:p>
        </p:txBody>
      </p:sp>
      <p:sp>
        <p:nvSpPr>
          <p:cNvPr id="3" name="object 3"/>
          <p:cNvSpPr/>
          <p:nvPr/>
        </p:nvSpPr>
        <p:spPr>
          <a:xfrm>
            <a:off x="561162" y="923797"/>
            <a:ext cx="7092492" cy="24917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33756" y="713231"/>
            <a:ext cx="7533132" cy="53797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438400"/>
            <a:ext cx="5029200" cy="40671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15000" y="2438400"/>
            <a:ext cx="3124200" cy="4105275"/>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374394" y="403352"/>
            <a:ext cx="587946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00"/>
                </a:solidFill>
                <a:latin typeface="Times New Roman"/>
                <a:cs typeface="Times New Roman"/>
              </a:rPr>
              <a:t>BIFID </a:t>
            </a:r>
            <a:r>
              <a:rPr sz="2400" b="1" dirty="0">
                <a:solidFill>
                  <a:srgbClr val="FFFF00"/>
                </a:solidFill>
                <a:latin typeface="Times New Roman"/>
                <a:cs typeface="Times New Roman"/>
              </a:rPr>
              <a:t>&amp; </a:t>
            </a:r>
            <a:r>
              <a:rPr sz="2400" b="1" spc="-5" dirty="0">
                <a:solidFill>
                  <a:srgbClr val="FFFF00"/>
                </a:solidFill>
                <a:latin typeface="Times New Roman"/>
                <a:cs typeface="Times New Roman"/>
              </a:rPr>
              <a:t>TRIFID MANDIBULAR</a:t>
            </a:r>
            <a:r>
              <a:rPr sz="2400" b="1" spc="-20" dirty="0">
                <a:solidFill>
                  <a:srgbClr val="FFFF00"/>
                </a:solidFill>
                <a:latin typeface="Times New Roman"/>
                <a:cs typeface="Times New Roman"/>
              </a:rPr>
              <a:t> </a:t>
            </a:r>
            <a:r>
              <a:rPr sz="2400" b="1" spc="-5" dirty="0">
                <a:solidFill>
                  <a:srgbClr val="FFFF00"/>
                </a:solidFill>
                <a:latin typeface="Times New Roman"/>
                <a:cs typeface="Times New Roman"/>
              </a:rPr>
              <a:t>CANALS</a:t>
            </a:r>
            <a:endParaRPr sz="2400">
              <a:latin typeface="Times New Roman"/>
              <a:cs typeface="Times New Roman"/>
            </a:endParaRPr>
          </a:p>
        </p:txBody>
      </p:sp>
      <p:sp>
        <p:nvSpPr>
          <p:cNvPr id="5" name="object 5"/>
          <p:cNvSpPr txBox="1"/>
          <p:nvPr/>
        </p:nvSpPr>
        <p:spPr>
          <a:xfrm>
            <a:off x="764540" y="940053"/>
            <a:ext cx="6567805" cy="1397000"/>
          </a:xfrm>
          <a:prstGeom prst="rect">
            <a:avLst/>
          </a:prstGeom>
        </p:spPr>
        <p:txBody>
          <a:bodyPr vert="horz" wrap="square" lIns="0" tIns="12700" rIns="0" bIns="0" rtlCol="0">
            <a:spAutoFit/>
          </a:bodyPr>
          <a:lstStyle/>
          <a:p>
            <a:pPr marL="194945" indent="-182245">
              <a:lnSpc>
                <a:spcPct val="100000"/>
              </a:lnSpc>
              <a:spcBef>
                <a:spcPts val="100"/>
              </a:spcBef>
              <a:buSzPct val="94444"/>
              <a:buFont typeface="Wingdings"/>
              <a:buChar char=""/>
              <a:tabLst>
                <a:tab pos="194945" algn="l"/>
              </a:tabLst>
            </a:pPr>
            <a:r>
              <a:rPr sz="1800" spc="-5" dirty="0">
                <a:solidFill>
                  <a:srgbClr val="0000CC"/>
                </a:solidFill>
                <a:latin typeface="Times New Roman"/>
                <a:cs typeface="Times New Roman"/>
              </a:rPr>
              <a:t>Most commonly </a:t>
            </a:r>
            <a:r>
              <a:rPr sz="1800" dirty="0">
                <a:solidFill>
                  <a:srgbClr val="0000CC"/>
                </a:solidFill>
                <a:latin typeface="Times New Roman"/>
                <a:cs typeface="Times New Roman"/>
              </a:rPr>
              <a:t>occurs in </a:t>
            </a:r>
            <a:r>
              <a:rPr sz="1800" spc="-5" dirty="0">
                <a:solidFill>
                  <a:srgbClr val="0000CC"/>
                </a:solidFill>
                <a:latin typeface="Times New Roman"/>
                <a:cs typeface="Times New Roman"/>
              </a:rPr>
              <a:t>females</a:t>
            </a:r>
            <a:endParaRPr sz="1800">
              <a:latin typeface="Times New Roman"/>
              <a:cs typeface="Times New Roman"/>
            </a:endParaRPr>
          </a:p>
          <a:p>
            <a:pPr>
              <a:lnSpc>
                <a:spcPct val="100000"/>
              </a:lnSpc>
              <a:spcBef>
                <a:spcPts val="30"/>
              </a:spcBef>
              <a:buClr>
                <a:srgbClr val="0000CC"/>
              </a:buClr>
              <a:buFont typeface="Wingdings"/>
              <a:buChar char=""/>
            </a:pPr>
            <a:endParaRPr sz="1850">
              <a:latin typeface="Times New Roman"/>
              <a:cs typeface="Times New Roman"/>
            </a:endParaRPr>
          </a:p>
          <a:p>
            <a:pPr marL="194945" indent="-182245">
              <a:lnSpc>
                <a:spcPct val="100000"/>
              </a:lnSpc>
              <a:buSzPct val="94444"/>
              <a:buFont typeface="Wingdings"/>
              <a:buChar char=""/>
              <a:tabLst>
                <a:tab pos="194945" algn="l"/>
              </a:tabLst>
            </a:pPr>
            <a:r>
              <a:rPr sz="1800" dirty="0">
                <a:solidFill>
                  <a:srgbClr val="0000CC"/>
                </a:solidFill>
                <a:latin typeface="Times New Roman"/>
                <a:cs typeface="Times New Roman"/>
              </a:rPr>
              <a:t>During embryonic development, three separate canals fused</a:t>
            </a:r>
            <a:r>
              <a:rPr sz="1800" spc="-120" dirty="0">
                <a:solidFill>
                  <a:srgbClr val="0000CC"/>
                </a:solidFill>
                <a:latin typeface="Times New Roman"/>
                <a:cs typeface="Times New Roman"/>
              </a:rPr>
              <a:t> </a:t>
            </a:r>
            <a:r>
              <a:rPr sz="1800" dirty="0">
                <a:solidFill>
                  <a:srgbClr val="0000CC"/>
                </a:solidFill>
                <a:latin typeface="Times New Roman"/>
                <a:cs typeface="Times New Roman"/>
              </a:rPr>
              <a:t>to</a:t>
            </a:r>
            <a:endParaRPr sz="1800">
              <a:latin typeface="Times New Roman"/>
              <a:cs typeface="Times New Roman"/>
            </a:endParaRPr>
          </a:p>
          <a:p>
            <a:pPr marL="12700">
              <a:lnSpc>
                <a:spcPct val="100000"/>
              </a:lnSpc>
            </a:pPr>
            <a:r>
              <a:rPr sz="1800" dirty="0">
                <a:solidFill>
                  <a:srgbClr val="0000CC"/>
                </a:solidFill>
                <a:latin typeface="Times New Roman"/>
                <a:cs typeface="Times New Roman"/>
              </a:rPr>
              <a:t>form a single canal.Failure of this fusion </a:t>
            </a:r>
            <a:r>
              <a:rPr sz="1800" spc="-5" dirty="0">
                <a:solidFill>
                  <a:srgbClr val="0000CC"/>
                </a:solidFill>
                <a:latin typeface="Times New Roman"/>
                <a:cs typeface="Times New Roman"/>
              </a:rPr>
              <a:t>results </a:t>
            </a:r>
            <a:r>
              <a:rPr sz="1800" dirty="0">
                <a:solidFill>
                  <a:srgbClr val="0000CC"/>
                </a:solidFill>
                <a:latin typeface="Times New Roman"/>
                <a:cs typeface="Times New Roman"/>
              </a:rPr>
              <a:t>in bifid or trifid</a:t>
            </a:r>
            <a:r>
              <a:rPr sz="1800" spc="-80" dirty="0">
                <a:solidFill>
                  <a:srgbClr val="0000CC"/>
                </a:solidFill>
                <a:latin typeface="Times New Roman"/>
                <a:cs typeface="Times New Roman"/>
              </a:rPr>
              <a:t> </a:t>
            </a:r>
            <a:r>
              <a:rPr sz="1800" dirty="0">
                <a:solidFill>
                  <a:srgbClr val="0000CC"/>
                </a:solidFill>
                <a:latin typeface="Times New Roman"/>
                <a:cs typeface="Times New Roman"/>
              </a:rPr>
              <a:t>canals</a:t>
            </a:r>
            <a:endParaRPr sz="1800">
              <a:latin typeface="Times New Roman"/>
              <a:cs typeface="Times New Roman"/>
            </a:endParaRPr>
          </a:p>
          <a:p>
            <a:pPr marL="1669414">
              <a:lnSpc>
                <a:spcPct val="100000"/>
              </a:lnSpc>
            </a:pPr>
            <a:r>
              <a:rPr sz="1800" spc="-35" dirty="0">
                <a:solidFill>
                  <a:srgbClr val="0000CC"/>
                </a:solidFill>
                <a:latin typeface="Times New Roman"/>
                <a:cs typeface="Times New Roman"/>
              </a:rPr>
              <a:t>–</a:t>
            </a:r>
            <a:r>
              <a:rPr sz="1800" b="1" spc="-35" dirty="0">
                <a:solidFill>
                  <a:srgbClr val="FFFF00"/>
                </a:solidFill>
                <a:latin typeface="Times New Roman"/>
                <a:cs typeface="Times New Roman"/>
              </a:rPr>
              <a:t>CHAVEZ</a:t>
            </a:r>
            <a:r>
              <a:rPr sz="1800" b="1" spc="-20" dirty="0">
                <a:solidFill>
                  <a:srgbClr val="FFFF00"/>
                </a:solidFill>
                <a:latin typeface="Times New Roman"/>
                <a:cs typeface="Times New Roman"/>
              </a:rPr>
              <a:t> </a:t>
            </a:r>
            <a:r>
              <a:rPr sz="1800" b="1" dirty="0">
                <a:solidFill>
                  <a:srgbClr val="FFFF00"/>
                </a:solidFill>
                <a:latin typeface="Times New Roman"/>
                <a:cs typeface="Times New Roman"/>
              </a:rPr>
              <a:t>LOMELI</a:t>
            </a:r>
            <a:endParaRPr sz="1800">
              <a:latin typeface="Times New Roman"/>
              <a:cs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35173" y="530351"/>
            <a:ext cx="2900172" cy="2586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07335" y="313943"/>
            <a:ext cx="3352800" cy="55625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1371472"/>
            <a:ext cx="8229600" cy="282422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07340" y="4445889"/>
            <a:ext cx="7864475" cy="1397635"/>
          </a:xfrm>
          <a:prstGeom prst="rect">
            <a:avLst/>
          </a:prstGeom>
        </p:spPr>
        <p:txBody>
          <a:bodyPr vert="horz" wrap="square" lIns="0" tIns="12700" rIns="0" bIns="0" rtlCol="0">
            <a:spAutoFit/>
          </a:bodyPr>
          <a:lstStyle/>
          <a:p>
            <a:pPr marL="93345" indent="-80645">
              <a:lnSpc>
                <a:spcPct val="100000"/>
              </a:lnSpc>
              <a:spcBef>
                <a:spcPts val="100"/>
              </a:spcBef>
              <a:buSzPct val="94444"/>
              <a:buFont typeface="Arial"/>
              <a:buChar char="•"/>
              <a:tabLst>
                <a:tab pos="93980" algn="l"/>
              </a:tabLst>
            </a:pPr>
            <a:r>
              <a:rPr sz="1800" dirty="0">
                <a:solidFill>
                  <a:srgbClr val="0000CC"/>
                </a:solidFill>
                <a:latin typeface="Times New Roman"/>
                <a:cs typeface="Times New Roman"/>
              </a:rPr>
              <a:t>Lingual nerve </a:t>
            </a:r>
            <a:r>
              <a:rPr sz="1800" spc="-5" dirty="0">
                <a:solidFill>
                  <a:srgbClr val="0000CC"/>
                </a:solidFill>
                <a:latin typeface="Times New Roman"/>
                <a:cs typeface="Times New Roman"/>
              </a:rPr>
              <a:t>lies </a:t>
            </a:r>
            <a:r>
              <a:rPr sz="1800" dirty="0">
                <a:solidFill>
                  <a:srgbClr val="0000CC"/>
                </a:solidFill>
                <a:latin typeface="Times New Roman"/>
                <a:cs typeface="Times New Roman"/>
              </a:rPr>
              <a:t>inferior and </a:t>
            </a:r>
            <a:r>
              <a:rPr sz="1800" spc="-5" dirty="0">
                <a:solidFill>
                  <a:srgbClr val="0000CC"/>
                </a:solidFill>
                <a:latin typeface="Times New Roman"/>
                <a:cs typeface="Times New Roman"/>
              </a:rPr>
              <a:t>medial </a:t>
            </a:r>
            <a:r>
              <a:rPr sz="1800" dirty="0">
                <a:solidFill>
                  <a:srgbClr val="0000CC"/>
                </a:solidFill>
                <a:latin typeface="Times New Roman"/>
                <a:cs typeface="Times New Roman"/>
              </a:rPr>
              <a:t>to the crest of the lingual plate</a:t>
            </a:r>
            <a:r>
              <a:rPr sz="1800" spc="-110" dirty="0">
                <a:solidFill>
                  <a:srgbClr val="0000CC"/>
                </a:solidFill>
                <a:latin typeface="Times New Roman"/>
                <a:cs typeface="Times New Roman"/>
              </a:rPr>
              <a:t> </a:t>
            </a:r>
            <a:r>
              <a:rPr sz="1800" dirty="0">
                <a:solidFill>
                  <a:srgbClr val="0000CC"/>
                </a:solidFill>
                <a:latin typeface="Times New Roman"/>
                <a:cs typeface="Times New Roman"/>
              </a:rPr>
              <a:t>of</a:t>
            </a:r>
            <a:endParaRPr sz="1800">
              <a:latin typeface="Times New Roman"/>
              <a:cs typeface="Times New Roman"/>
            </a:endParaRPr>
          </a:p>
          <a:p>
            <a:pPr marL="12700" marR="5080" indent="54610">
              <a:lnSpc>
                <a:spcPct val="100000"/>
              </a:lnSpc>
            </a:pPr>
            <a:r>
              <a:rPr sz="1800" spc="-5" dirty="0">
                <a:solidFill>
                  <a:srgbClr val="0000CC"/>
                </a:solidFill>
                <a:latin typeface="Times New Roman"/>
                <a:cs typeface="Times New Roman"/>
              </a:rPr>
              <a:t>mandible </a:t>
            </a:r>
            <a:r>
              <a:rPr sz="1800" dirty="0">
                <a:solidFill>
                  <a:srgbClr val="0000CC"/>
                </a:solidFill>
                <a:latin typeface="Times New Roman"/>
                <a:cs typeface="Times New Roman"/>
              </a:rPr>
              <a:t>with a </a:t>
            </a:r>
            <a:r>
              <a:rPr sz="1800" spc="-5" dirty="0">
                <a:solidFill>
                  <a:srgbClr val="0000CC"/>
                </a:solidFill>
                <a:latin typeface="Times New Roman"/>
                <a:cs typeface="Times New Roman"/>
              </a:rPr>
              <a:t>mean </a:t>
            </a:r>
            <a:r>
              <a:rPr sz="1800" dirty="0">
                <a:solidFill>
                  <a:srgbClr val="0000CC"/>
                </a:solidFill>
                <a:latin typeface="Times New Roman"/>
                <a:cs typeface="Times New Roman"/>
              </a:rPr>
              <a:t>position of 2.28mm(+/-0.9) below the crest &amp;</a:t>
            </a:r>
            <a:r>
              <a:rPr sz="1800" spc="-75" dirty="0">
                <a:solidFill>
                  <a:srgbClr val="0000CC"/>
                </a:solidFill>
                <a:latin typeface="Times New Roman"/>
                <a:cs typeface="Times New Roman"/>
              </a:rPr>
              <a:t> </a:t>
            </a:r>
            <a:r>
              <a:rPr sz="1800" dirty="0">
                <a:solidFill>
                  <a:srgbClr val="0000CC"/>
                </a:solidFill>
                <a:latin typeface="Times New Roman"/>
                <a:cs typeface="Times New Roman"/>
              </a:rPr>
              <a:t>0.58mm(+/-0.9)  Medial to </a:t>
            </a:r>
            <a:r>
              <a:rPr sz="1800" spc="-5" dirty="0">
                <a:solidFill>
                  <a:srgbClr val="0000CC"/>
                </a:solidFill>
                <a:latin typeface="Times New Roman"/>
                <a:cs typeface="Times New Roman"/>
              </a:rPr>
              <a:t>crest-</a:t>
            </a:r>
            <a:r>
              <a:rPr sz="1800" spc="-5" dirty="0">
                <a:solidFill>
                  <a:srgbClr val="FFFF00"/>
                </a:solidFill>
                <a:latin typeface="Times New Roman"/>
                <a:cs typeface="Times New Roman"/>
              </a:rPr>
              <a:t>KIESSELBACH&amp;</a:t>
            </a:r>
            <a:r>
              <a:rPr sz="1800" spc="-25" dirty="0">
                <a:solidFill>
                  <a:srgbClr val="FFFF00"/>
                </a:solidFill>
                <a:latin typeface="Times New Roman"/>
                <a:cs typeface="Times New Roman"/>
              </a:rPr>
              <a:t> </a:t>
            </a:r>
            <a:r>
              <a:rPr sz="1800" spc="-5" dirty="0">
                <a:solidFill>
                  <a:srgbClr val="FFFF00"/>
                </a:solidFill>
                <a:latin typeface="Times New Roman"/>
                <a:cs typeface="Times New Roman"/>
              </a:rPr>
              <a:t>CHAMBERLAIN</a:t>
            </a:r>
            <a:endParaRPr sz="1800">
              <a:latin typeface="Times New Roman"/>
              <a:cs typeface="Times New Roman"/>
            </a:endParaRPr>
          </a:p>
          <a:p>
            <a:pPr>
              <a:lnSpc>
                <a:spcPct val="100000"/>
              </a:lnSpc>
              <a:spcBef>
                <a:spcPts val="35"/>
              </a:spcBef>
            </a:pPr>
            <a:endParaRPr sz="1850">
              <a:latin typeface="Times New Roman"/>
              <a:cs typeface="Times New Roman"/>
            </a:endParaRPr>
          </a:p>
          <a:p>
            <a:pPr marL="146685" indent="-133985">
              <a:lnSpc>
                <a:spcPct val="100000"/>
              </a:lnSpc>
              <a:buSzPct val="94444"/>
              <a:buFont typeface="Arial"/>
              <a:buChar char="•"/>
              <a:tabLst>
                <a:tab pos="147320" algn="l"/>
              </a:tabLst>
            </a:pPr>
            <a:r>
              <a:rPr sz="1800" dirty="0">
                <a:solidFill>
                  <a:srgbClr val="0000CC"/>
                </a:solidFill>
                <a:latin typeface="Times New Roman"/>
                <a:cs typeface="Times New Roman"/>
              </a:rPr>
              <a:t>In 17%  of cases it lies superior to the lingual</a:t>
            </a:r>
            <a:r>
              <a:rPr sz="1800" spc="-135" dirty="0">
                <a:solidFill>
                  <a:srgbClr val="0000CC"/>
                </a:solidFill>
                <a:latin typeface="Times New Roman"/>
                <a:cs typeface="Times New Roman"/>
              </a:rPr>
              <a:t> </a:t>
            </a:r>
            <a:r>
              <a:rPr sz="1800" dirty="0">
                <a:solidFill>
                  <a:srgbClr val="0000CC"/>
                </a:solidFill>
                <a:latin typeface="Times New Roman"/>
                <a:cs typeface="Times New Roman"/>
              </a:rPr>
              <a:t>plate</a:t>
            </a:r>
            <a:endParaRPr sz="1800">
              <a:latin typeface="Times New Roman"/>
              <a:cs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400" y="1066800"/>
            <a:ext cx="8077200" cy="54102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40227" y="466598"/>
            <a:ext cx="3434842" cy="24917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619755" y="256031"/>
            <a:ext cx="3870960" cy="53797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624330"/>
            <a:ext cx="3822065" cy="2617470"/>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The scalpel is held with </a:t>
            </a:r>
            <a:r>
              <a:rPr sz="2000" spc="-5" dirty="0">
                <a:solidFill>
                  <a:srgbClr val="0000CC"/>
                </a:solidFill>
                <a:latin typeface="Times New Roman"/>
                <a:cs typeface="Times New Roman"/>
              </a:rPr>
              <a:t>thumb,  middle </a:t>
            </a:r>
            <a:r>
              <a:rPr sz="2000" dirty="0">
                <a:solidFill>
                  <a:srgbClr val="0000CC"/>
                </a:solidFill>
                <a:latin typeface="Times New Roman"/>
                <a:cs typeface="Times New Roman"/>
              </a:rPr>
              <a:t>and ring finger while the  index finger is placed on the</a:t>
            </a:r>
            <a:r>
              <a:rPr sz="2000" spc="-165" dirty="0">
                <a:solidFill>
                  <a:srgbClr val="0000CC"/>
                </a:solidFill>
                <a:latin typeface="Times New Roman"/>
                <a:cs typeface="Times New Roman"/>
              </a:rPr>
              <a:t> </a:t>
            </a:r>
            <a:r>
              <a:rPr sz="2000" dirty="0">
                <a:solidFill>
                  <a:srgbClr val="0000CC"/>
                </a:solidFill>
                <a:latin typeface="Times New Roman"/>
                <a:cs typeface="Times New Roman"/>
              </a:rPr>
              <a:t>upper  edge to help guide the</a:t>
            </a:r>
            <a:r>
              <a:rPr sz="2000" spc="-135" dirty="0">
                <a:solidFill>
                  <a:srgbClr val="0000CC"/>
                </a:solidFill>
                <a:latin typeface="Times New Roman"/>
                <a:cs typeface="Times New Roman"/>
              </a:rPr>
              <a:t> </a:t>
            </a:r>
            <a:r>
              <a:rPr sz="2000" dirty="0">
                <a:solidFill>
                  <a:srgbClr val="0000CC"/>
                </a:solidFill>
                <a:latin typeface="Times New Roman"/>
                <a:cs typeface="Times New Roman"/>
              </a:rPr>
              <a:t>scalpel.</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165735" indent="-274320" algn="just">
              <a:lnSpc>
                <a:spcPct val="100000"/>
              </a:lnSpc>
              <a:buClr>
                <a:srgbClr val="F3A346"/>
              </a:buClr>
              <a:buSzPct val="85000"/>
              <a:buFont typeface="Arial"/>
              <a:buChar char=""/>
              <a:tabLst>
                <a:tab pos="287020" algn="l"/>
              </a:tabLst>
            </a:pPr>
            <a:r>
              <a:rPr sz="2000" dirty="0">
                <a:solidFill>
                  <a:srgbClr val="0000CC"/>
                </a:solidFill>
                <a:latin typeface="Times New Roman"/>
                <a:cs typeface="Times New Roman"/>
              </a:rPr>
              <a:t>The scalpel should never be </a:t>
            </a:r>
            <a:r>
              <a:rPr sz="2000" spc="-315" dirty="0">
                <a:solidFill>
                  <a:srgbClr val="0000CC"/>
                </a:solidFill>
                <a:latin typeface="Times New Roman"/>
                <a:cs typeface="Times New Roman"/>
              </a:rPr>
              <a:t>used  </a:t>
            </a:r>
            <a:r>
              <a:rPr sz="2000" dirty="0">
                <a:solidFill>
                  <a:srgbClr val="0000CC"/>
                </a:solidFill>
                <a:latin typeface="Times New Roman"/>
                <a:cs typeface="Times New Roman"/>
              </a:rPr>
              <a:t>in a "stabbing" </a:t>
            </a:r>
            <a:r>
              <a:rPr sz="2000" spc="-5" dirty="0">
                <a:solidFill>
                  <a:srgbClr val="0000CC"/>
                </a:solidFill>
                <a:latin typeface="Times New Roman"/>
                <a:cs typeface="Times New Roman"/>
              </a:rPr>
              <a:t>motion</a:t>
            </a:r>
            <a:r>
              <a:rPr sz="2000" spc="-150" dirty="0">
                <a:solidFill>
                  <a:srgbClr val="0000CC"/>
                </a:solidFill>
                <a:latin typeface="Times New Roman"/>
                <a:cs typeface="Times New Roman"/>
              </a:rPr>
              <a:t> </a:t>
            </a:r>
            <a:r>
              <a:rPr sz="2000" dirty="0">
                <a:solidFill>
                  <a:srgbClr val="0000CC"/>
                </a:solidFill>
                <a:latin typeface="Times New Roman"/>
                <a:cs typeface="Times New Roman"/>
              </a:rPr>
              <a:t>especially  while raising a</a:t>
            </a:r>
            <a:r>
              <a:rPr sz="2000" spc="-70" dirty="0">
                <a:solidFill>
                  <a:srgbClr val="0000CC"/>
                </a:solidFill>
                <a:latin typeface="Times New Roman"/>
                <a:cs typeface="Times New Roman"/>
              </a:rPr>
              <a:t> </a:t>
            </a:r>
            <a:r>
              <a:rPr sz="2000" dirty="0">
                <a:solidFill>
                  <a:srgbClr val="0000CC"/>
                </a:solidFill>
                <a:latin typeface="Times New Roman"/>
                <a:cs typeface="Times New Roman"/>
              </a:rPr>
              <a:t>flap.</a:t>
            </a:r>
            <a:endParaRPr sz="2000">
              <a:latin typeface="Times New Roman"/>
              <a:cs typeface="Times New Roman"/>
            </a:endParaRPr>
          </a:p>
        </p:txBody>
      </p:sp>
      <p:sp>
        <p:nvSpPr>
          <p:cNvPr id="3" name="object 3"/>
          <p:cNvSpPr/>
          <p:nvPr/>
        </p:nvSpPr>
        <p:spPr>
          <a:xfrm>
            <a:off x="2689225" y="344550"/>
            <a:ext cx="4312666" cy="36652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36876" y="106679"/>
            <a:ext cx="4811268" cy="6111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953000" y="1371600"/>
            <a:ext cx="3389249" cy="19399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010150" y="3587750"/>
            <a:ext cx="3352800" cy="22098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3885" y="257047"/>
            <a:ext cx="3855085"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FF00"/>
                </a:solidFill>
                <a:latin typeface="Times New Roman"/>
                <a:cs typeface="Times New Roman"/>
              </a:rPr>
              <a:t>Surgical</a:t>
            </a:r>
            <a:r>
              <a:rPr sz="3200" b="1" spc="-85" dirty="0">
                <a:solidFill>
                  <a:srgbClr val="FFFF00"/>
                </a:solidFill>
                <a:latin typeface="Times New Roman"/>
                <a:cs typeface="Times New Roman"/>
              </a:rPr>
              <a:t> </a:t>
            </a:r>
            <a:r>
              <a:rPr sz="3200" b="1" dirty="0">
                <a:solidFill>
                  <a:srgbClr val="FFFF00"/>
                </a:solidFill>
                <a:latin typeface="Times New Roman"/>
                <a:cs typeface="Times New Roman"/>
              </a:rPr>
              <a:t>Management</a:t>
            </a:r>
            <a:endParaRPr sz="3200">
              <a:latin typeface="Times New Roman"/>
              <a:cs typeface="Times New Roman"/>
            </a:endParaRPr>
          </a:p>
        </p:txBody>
      </p:sp>
      <p:sp>
        <p:nvSpPr>
          <p:cNvPr id="3" name="object 3"/>
          <p:cNvSpPr txBox="1"/>
          <p:nvPr/>
        </p:nvSpPr>
        <p:spPr>
          <a:xfrm>
            <a:off x="535940" y="1244853"/>
            <a:ext cx="6096635" cy="4553585"/>
          </a:xfrm>
          <a:prstGeom prst="rect">
            <a:avLst/>
          </a:prstGeom>
        </p:spPr>
        <p:txBody>
          <a:bodyPr vert="horz" wrap="square" lIns="0" tIns="13335" rIns="0" bIns="0" rtlCol="0">
            <a:spAutoFit/>
          </a:bodyPr>
          <a:lstStyle/>
          <a:p>
            <a:pPr marL="652780" indent="-274320">
              <a:lnSpc>
                <a:spcPct val="100000"/>
              </a:lnSpc>
              <a:spcBef>
                <a:spcPts val="105"/>
              </a:spcBef>
              <a:buClr>
                <a:srgbClr val="FF6600"/>
              </a:buClr>
              <a:buSzPct val="85000"/>
              <a:buFont typeface="Wingdings"/>
              <a:buChar char=""/>
              <a:tabLst>
                <a:tab pos="652780" algn="l"/>
                <a:tab pos="653415" algn="l"/>
              </a:tabLst>
            </a:pPr>
            <a:r>
              <a:rPr sz="2000" b="1" dirty="0">
                <a:solidFill>
                  <a:srgbClr val="FFFF00"/>
                </a:solidFill>
                <a:latin typeface="Times New Roman"/>
                <a:cs typeface="Times New Roman"/>
              </a:rPr>
              <a:t>John </a:t>
            </a:r>
            <a:r>
              <a:rPr sz="2000" b="1" spc="-35" dirty="0">
                <a:solidFill>
                  <a:srgbClr val="FFFF00"/>
                </a:solidFill>
                <a:latin typeface="Times New Roman"/>
                <a:cs typeface="Times New Roman"/>
              </a:rPr>
              <a:t>Tomes </a:t>
            </a:r>
            <a:r>
              <a:rPr sz="2000" b="1" spc="5" dirty="0">
                <a:solidFill>
                  <a:srgbClr val="FFFF00"/>
                </a:solidFill>
                <a:latin typeface="Times New Roman"/>
                <a:cs typeface="Times New Roman"/>
              </a:rPr>
              <a:t>(1849</a:t>
            </a:r>
            <a:r>
              <a:rPr sz="2000" b="1" spc="5" dirty="0">
                <a:solidFill>
                  <a:srgbClr val="FDF9C8"/>
                </a:solidFill>
                <a:latin typeface="Times New Roman"/>
                <a:cs typeface="Times New Roman"/>
              </a:rPr>
              <a:t>) </a:t>
            </a:r>
            <a:r>
              <a:rPr sz="2000" dirty="0">
                <a:solidFill>
                  <a:srgbClr val="0000CC"/>
                </a:solidFill>
                <a:latin typeface="Times New Roman"/>
                <a:cs typeface="Times New Roman"/>
              </a:rPr>
              <a:t>– first to describe </a:t>
            </a:r>
            <a:r>
              <a:rPr sz="2000" spc="-5" dirty="0">
                <a:solidFill>
                  <a:srgbClr val="0000CC"/>
                </a:solidFill>
                <a:latin typeface="Times New Roman"/>
                <a:cs typeface="Times New Roman"/>
              </a:rPr>
              <a:t>surgical</a:t>
            </a:r>
            <a:r>
              <a:rPr sz="2000" spc="-235" dirty="0">
                <a:solidFill>
                  <a:srgbClr val="0000CC"/>
                </a:solidFill>
                <a:latin typeface="Times New Roman"/>
                <a:cs typeface="Times New Roman"/>
              </a:rPr>
              <a:t> </a:t>
            </a:r>
            <a:r>
              <a:rPr sz="2000" spc="-5" dirty="0">
                <a:solidFill>
                  <a:srgbClr val="0000CC"/>
                </a:solidFill>
                <a:latin typeface="Times New Roman"/>
                <a:cs typeface="Times New Roman"/>
              </a:rPr>
              <a:t>access</a:t>
            </a:r>
            <a:endParaRPr sz="2000">
              <a:latin typeface="Times New Roman"/>
              <a:cs typeface="Times New Roman"/>
            </a:endParaRPr>
          </a:p>
          <a:p>
            <a:pPr>
              <a:lnSpc>
                <a:spcPct val="100000"/>
              </a:lnSpc>
            </a:pPr>
            <a:endParaRPr sz="2200">
              <a:latin typeface="Times New Roman"/>
              <a:cs typeface="Times New Roman"/>
            </a:endParaRPr>
          </a:p>
          <a:p>
            <a:pPr marL="287020" indent="-274320">
              <a:lnSpc>
                <a:spcPct val="100000"/>
              </a:lnSpc>
              <a:spcBef>
                <a:spcPts val="155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Steps in </a:t>
            </a:r>
            <a:r>
              <a:rPr sz="2000" spc="-5" dirty="0">
                <a:solidFill>
                  <a:srgbClr val="0000CC"/>
                </a:solidFill>
                <a:latin typeface="Times New Roman"/>
                <a:cs typeface="Times New Roman"/>
              </a:rPr>
              <a:t>surgical</a:t>
            </a:r>
            <a:r>
              <a:rPr sz="2000" spc="-90" dirty="0">
                <a:solidFill>
                  <a:srgbClr val="0000CC"/>
                </a:solidFill>
                <a:latin typeface="Times New Roman"/>
                <a:cs typeface="Times New Roman"/>
              </a:rPr>
              <a:t> </a:t>
            </a:r>
            <a:r>
              <a:rPr sz="2000" dirty="0">
                <a:solidFill>
                  <a:srgbClr val="0000CC"/>
                </a:solidFill>
                <a:latin typeface="Times New Roman"/>
                <a:cs typeface="Times New Roman"/>
              </a:rPr>
              <a:t>removal</a:t>
            </a:r>
            <a:endParaRPr sz="2000">
              <a:latin typeface="Times New Roman"/>
              <a:cs typeface="Times New Roman"/>
            </a:endParaRPr>
          </a:p>
          <a:p>
            <a:pPr>
              <a:lnSpc>
                <a:spcPct val="100000"/>
              </a:lnSpc>
              <a:spcBef>
                <a:spcPts val="45"/>
              </a:spcBef>
              <a:buClr>
                <a:srgbClr val="F3A346"/>
              </a:buClr>
              <a:buFont typeface="Arial"/>
              <a:buChar char=""/>
            </a:pPr>
            <a:endParaRPr sz="3250">
              <a:latin typeface="Times New Roman"/>
              <a:cs typeface="Times New Roman"/>
            </a:endParaRPr>
          </a:p>
          <a:p>
            <a:pPr marL="652780" lvl="1" indent="-274320">
              <a:lnSpc>
                <a:spcPct val="100000"/>
              </a:lnSpc>
              <a:buClr>
                <a:srgbClr val="FF6600"/>
              </a:buClr>
              <a:buSzPct val="85000"/>
              <a:buFont typeface="Wingdings"/>
              <a:buChar char=""/>
              <a:tabLst>
                <a:tab pos="652780" algn="l"/>
                <a:tab pos="653415" algn="l"/>
              </a:tabLst>
            </a:pPr>
            <a:r>
              <a:rPr sz="2000" dirty="0">
                <a:solidFill>
                  <a:srgbClr val="0000CC"/>
                </a:solidFill>
                <a:latin typeface="Times New Roman"/>
                <a:cs typeface="Times New Roman"/>
              </a:rPr>
              <a:t>Anesthesia</a:t>
            </a:r>
            <a:endParaRPr sz="2000">
              <a:latin typeface="Times New Roman"/>
              <a:cs typeface="Times New Roman"/>
            </a:endParaRPr>
          </a:p>
          <a:p>
            <a:pPr marL="652780" lvl="1" indent="-274320">
              <a:lnSpc>
                <a:spcPct val="100000"/>
              </a:lnSpc>
              <a:spcBef>
                <a:spcPts val="540"/>
              </a:spcBef>
              <a:buClr>
                <a:srgbClr val="FF6600"/>
              </a:buClr>
              <a:buSzPct val="85000"/>
              <a:buFont typeface="Wingdings"/>
              <a:buChar char=""/>
              <a:tabLst>
                <a:tab pos="652780" algn="l"/>
                <a:tab pos="653415" algn="l"/>
              </a:tabLst>
            </a:pPr>
            <a:r>
              <a:rPr sz="2000" dirty="0">
                <a:solidFill>
                  <a:srgbClr val="0000CC"/>
                </a:solidFill>
                <a:latin typeface="Times New Roman"/>
                <a:cs typeface="Times New Roman"/>
              </a:rPr>
              <a:t>Incision and mucoperiosteal</a:t>
            </a:r>
            <a:r>
              <a:rPr sz="2000" spc="-100" dirty="0">
                <a:solidFill>
                  <a:srgbClr val="0000CC"/>
                </a:solidFill>
                <a:latin typeface="Times New Roman"/>
                <a:cs typeface="Times New Roman"/>
              </a:rPr>
              <a:t> </a:t>
            </a:r>
            <a:r>
              <a:rPr sz="2000" dirty="0">
                <a:solidFill>
                  <a:srgbClr val="0000CC"/>
                </a:solidFill>
                <a:latin typeface="Times New Roman"/>
                <a:cs typeface="Times New Roman"/>
              </a:rPr>
              <a:t>flap</a:t>
            </a:r>
            <a:endParaRPr sz="2000">
              <a:latin typeface="Times New Roman"/>
              <a:cs typeface="Times New Roman"/>
            </a:endParaRPr>
          </a:p>
          <a:p>
            <a:pPr marL="652780" lvl="1" indent="-274320">
              <a:lnSpc>
                <a:spcPct val="100000"/>
              </a:lnSpc>
              <a:spcBef>
                <a:spcPts val="540"/>
              </a:spcBef>
              <a:buClr>
                <a:srgbClr val="FF6600"/>
              </a:buClr>
              <a:buSzPct val="85000"/>
              <a:buFont typeface="Wingdings"/>
              <a:buChar char=""/>
              <a:tabLst>
                <a:tab pos="652780" algn="l"/>
                <a:tab pos="653415" algn="l"/>
              </a:tabLst>
            </a:pPr>
            <a:r>
              <a:rPr sz="2000" spc="-5" dirty="0">
                <a:solidFill>
                  <a:srgbClr val="0000CC"/>
                </a:solidFill>
                <a:latin typeface="Times New Roman"/>
                <a:cs typeface="Times New Roman"/>
              </a:rPr>
              <a:t>Removal </a:t>
            </a:r>
            <a:r>
              <a:rPr sz="2000" dirty="0">
                <a:solidFill>
                  <a:srgbClr val="0000CC"/>
                </a:solidFill>
                <a:latin typeface="Times New Roman"/>
                <a:cs typeface="Times New Roman"/>
              </a:rPr>
              <a:t>of</a:t>
            </a:r>
            <a:r>
              <a:rPr sz="2000" spc="-30" dirty="0">
                <a:solidFill>
                  <a:srgbClr val="0000CC"/>
                </a:solidFill>
                <a:latin typeface="Times New Roman"/>
                <a:cs typeface="Times New Roman"/>
              </a:rPr>
              <a:t> </a:t>
            </a:r>
            <a:r>
              <a:rPr sz="2000" dirty="0">
                <a:solidFill>
                  <a:srgbClr val="0000CC"/>
                </a:solidFill>
                <a:latin typeface="Times New Roman"/>
                <a:cs typeface="Times New Roman"/>
              </a:rPr>
              <a:t>bone</a:t>
            </a:r>
            <a:endParaRPr sz="2000">
              <a:latin typeface="Times New Roman"/>
              <a:cs typeface="Times New Roman"/>
            </a:endParaRPr>
          </a:p>
          <a:p>
            <a:pPr marL="652780" lvl="1" indent="-274320">
              <a:lnSpc>
                <a:spcPct val="100000"/>
              </a:lnSpc>
              <a:spcBef>
                <a:spcPts val="540"/>
              </a:spcBef>
              <a:buClr>
                <a:srgbClr val="FF6600"/>
              </a:buClr>
              <a:buSzPct val="85000"/>
              <a:buFont typeface="Wingdings"/>
              <a:buChar char=""/>
              <a:tabLst>
                <a:tab pos="652780" algn="l"/>
                <a:tab pos="653415" algn="l"/>
              </a:tabLst>
            </a:pPr>
            <a:r>
              <a:rPr sz="2000" spc="-30" dirty="0">
                <a:solidFill>
                  <a:srgbClr val="0000CC"/>
                </a:solidFill>
                <a:latin typeface="Times New Roman"/>
                <a:cs typeface="Times New Roman"/>
              </a:rPr>
              <a:t>Tooth</a:t>
            </a:r>
            <a:r>
              <a:rPr sz="2000" spc="-40" dirty="0">
                <a:solidFill>
                  <a:srgbClr val="0000CC"/>
                </a:solidFill>
                <a:latin typeface="Times New Roman"/>
                <a:cs typeface="Times New Roman"/>
              </a:rPr>
              <a:t> </a:t>
            </a:r>
            <a:r>
              <a:rPr sz="2000" dirty="0">
                <a:solidFill>
                  <a:srgbClr val="0000CC"/>
                </a:solidFill>
                <a:latin typeface="Times New Roman"/>
                <a:cs typeface="Times New Roman"/>
              </a:rPr>
              <a:t>removal</a:t>
            </a:r>
            <a:endParaRPr sz="2000">
              <a:latin typeface="Times New Roman"/>
              <a:cs typeface="Times New Roman"/>
            </a:endParaRPr>
          </a:p>
          <a:p>
            <a:pPr marL="652780" lvl="1" indent="-274320">
              <a:lnSpc>
                <a:spcPct val="100000"/>
              </a:lnSpc>
              <a:spcBef>
                <a:spcPts val="540"/>
              </a:spcBef>
              <a:buClr>
                <a:srgbClr val="FF6600"/>
              </a:buClr>
              <a:buSzPct val="85000"/>
              <a:buFont typeface="Wingdings"/>
              <a:buChar char=""/>
              <a:tabLst>
                <a:tab pos="652780" algn="l"/>
                <a:tab pos="653415" algn="l"/>
              </a:tabLst>
            </a:pPr>
            <a:r>
              <a:rPr sz="2000" spc="-25" dirty="0">
                <a:solidFill>
                  <a:srgbClr val="0000CC"/>
                </a:solidFill>
                <a:latin typeface="Times New Roman"/>
                <a:cs typeface="Times New Roman"/>
              </a:rPr>
              <a:t>Wound</a:t>
            </a:r>
            <a:r>
              <a:rPr sz="2000" spc="-65" dirty="0">
                <a:solidFill>
                  <a:srgbClr val="0000CC"/>
                </a:solidFill>
                <a:latin typeface="Times New Roman"/>
                <a:cs typeface="Times New Roman"/>
              </a:rPr>
              <a:t> </a:t>
            </a:r>
            <a:r>
              <a:rPr sz="2000" dirty="0">
                <a:solidFill>
                  <a:srgbClr val="0000CC"/>
                </a:solidFill>
                <a:latin typeface="Times New Roman"/>
                <a:cs typeface="Times New Roman"/>
              </a:rPr>
              <a:t>debridement</a:t>
            </a:r>
            <a:endParaRPr sz="2000">
              <a:latin typeface="Times New Roman"/>
              <a:cs typeface="Times New Roman"/>
            </a:endParaRPr>
          </a:p>
          <a:p>
            <a:pPr marL="652780" lvl="1" indent="-274320">
              <a:lnSpc>
                <a:spcPct val="100000"/>
              </a:lnSpc>
              <a:spcBef>
                <a:spcPts val="540"/>
              </a:spcBef>
              <a:buClr>
                <a:srgbClr val="FF6600"/>
              </a:buClr>
              <a:buSzPct val="85000"/>
              <a:buFont typeface="Wingdings"/>
              <a:buChar char=""/>
              <a:tabLst>
                <a:tab pos="652780" algn="l"/>
                <a:tab pos="653415" algn="l"/>
              </a:tabLst>
            </a:pPr>
            <a:r>
              <a:rPr sz="2000" dirty="0">
                <a:solidFill>
                  <a:srgbClr val="0000CC"/>
                </a:solidFill>
                <a:latin typeface="Times New Roman"/>
                <a:cs typeface="Times New Roman"/>
              </a:rPr>
              <a:t>Arrest of</a:t>
            </a:r>
            <a:r>
              <a:rPr sz="2000" spc="-65" dirty="0">
                <a:solidFill>
                  <a:srgbClr val="0000CC"/>
                </a:solidFill>
                <a:latin typeface="Times New Roman"/>
                <a:cs typeface="Times New Roman"/>
              </a:rPr>
              <a:t> </a:t>
            </a:r>
            <a:r>
              <a:rPr sz="2000" dirty="0">
                <a:solidFill>
                  <a:srgbClr val="0000CC"/>
                </a:solidFill>
                <a:latin typeface="Times New Roman"/>
                <a:cs typeface="Times New Roman"/>
              </a:rPr>
              <a:t>haemorrhage</a:t>
            </a:r>
            <a:endParaRPr sz="2000">
              <a:latin typeface="Times New Roman"/>
              <a:cs typeface="Times New Roman"/>
            </a:endParaRPr>
          </a:p>
          <a:p>
            <a:pPr marL="652780" lvl="1" indent="-274320">
              <a:lnSpc>
                <a:spcPct val="100000"/>
              </a:lnSpc>
              <a:spcBef>
                <a:spcPts val="540"/>
              </a:spcBef>
              <a:buClr>
                <a:srgbClr val="FF6600"/>
              </a:buClr>
              <a:buSzPct val="85000"/>
              <a:buFont typeface="Wingdings"/>
              <a:buChar char=""/>
              <a:tabLst>
                <a:tab pos="652780" algn="l"/>
                <a:tab pos="653415" algn="l"/>
              </a:tabLst>
            </a:pPr>
            <a:r>
              <a:rPr sz="2000" spc="-25" dirty="0">
                <a:solidFill>
                  <a:srgbClr val="0000CC"/>
                </a:solidFill>
                <a:latin typeface="Times New Roman"/>
                <a:cs typeface="Times New Roman"/>
              </a:rPr>
              <a:t>Wound</a:t>
            </a:r>
            <a:r>
              <a:rPr sz="2000" spc="-65" dirty="0">
                <a:solidFill>
                  <a:srgbClr val="0000CC"/>
                </a:solidFill>
                <a:latin typeface="Times New Roman"/>
                <a:cs typeface="Times New Roman"/>
              </a:rPr>
              <a:t> </a:t>
            </a:r>
            <a:r>
              <a:rPr sz="2000" dirty="0">
                <a:solidFill>
                  <a:srgbClr val="0000CC"/>
                </a:solidFill>
                <a:latin typeface="Times New Roman"/>
                <a:cs typeface="Times New Roman"/>
              </a:rPr>
              <a:t>closure</a:t>
            </a:r>
            <a:endParaRPr sz="2000">
              <a:latin typeface="Times New Roman"/>
              <a:cs typeface="Times New Roman"/>
            </a:endParaRPr>
          </a:p>
          <a:p>
            <a:pPr marL="652780" lvl="1" indent="-274320">
              <a:lnSpc>
                <a:spcPct val="100000"/>
              </a:lnSpc>
              <a:spcBef>
                <a:spcPts val="545"/>
              </a:spcBef>
              <a:buClr>
                <a:srgbClr val="FF6600"/>
              </a:buClr>
              <a:buSzPct val="85000"/>
              <a:buFont typeface="Wingdings"/>
              <a:buChar char=""/>
              <a:tabLst>
                <a:tab pos="652780" algn="l"/>
                <a:tab pos="653415" algn="l"/>
              </a:tabLst>
            </a:pPr>
            <a:r>
              <a:rPr sz="2000" spc="-5" dirty="0">
                <a:solidFill>
                  <a:srgbClr val="0000CC"/>
                </a:solidFill>
                <a:latin typeface="Times New Roman"/>
                <a:cs typeface="Times New Roman"/>
              </a:rPr>
              <a:t>Postoperative</a:t>
            </a:r>
            <a:r>
              <a:rPr sz="2000" spc="-45" dirty="0">
                <a:solidFill>
                  <a:srgbClr val="0000CC"/>
                </a:solidFill>
                <a:latin typeface="Times New Roman"/>
                <a:cs typeface="Times New Roman"/>
              </a:rPr>
              <a:t> </a:t>
            </a:r>
            <a:r>
              <a:rPr sz="2000" dirty="0">
                <a:solidFill>
                  <a:srgbClr val="0000CC"/>
                </a:solidFill>
                <a:latin typeface="Times New Roman"/>
                <a:cs typeface="Times New Roman"/>
              </a:rPr>
              <a:t>follow-up</a:t>
            </a:r>
            <a:endParaRPr sz="2000">
              <a:latin typeface="Times New Roman"/>
              <a:cs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48130"/>
            <a:ext cx="6950709" cy="3760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Mostly performed under</a:t>
            </a:r>
            <a:r>
              <a:rPr sz="2000" spc="-105" dirty="0">
                <a:solidFill>
                  <a:srgbClr val="0000CC"/>
                </a:solidFill>
                <a:latin typeface="Times New Roman"/>
                <a:cs typeface="Times New Roman"/>
              </a:rPr>
              <a:t> </a:t>
            </a:r>
            <a:r>
              <a:rPr sz="2000" dirty="0">
                <a:solidFill>
                  <a:srgbClr val="0000CC"/>
                </a:solidFill>
                <a:latin typeface="Times New Roman"/>
                <a:cs typeface="Times New Roman"/>
              </a:rPr>
              <a:t>LA</a:t>
            </a:r>
            <a:endParaRPr sz="2000">
              <a:latin typeface="Times New Roman"/>
              <a:cs typeface="Times New Roman"/>
            </a:endParaRPr>
          </a:p>
          <a:p>
            <a:pPr>
              <a:lnSpc>
                <a:spcPct val="100000"/>
              </a:lnSpc>
              <a:spcBef>
                <a:spcPts val="35"/>
              </a:spcBef>
            </a:pPr>
            <a:endParaRPr sz="3100">
              <a:latin typeface="Times New Roman"/>
              <a:cs typeface="Times New Roman"/>
            </a:endParaRPr>
          </a:p>
          <a:p>
            <a:pPr marL="12700">
              <a:lnSpc>
                <a:spcPct val="100000"/>
              </a:lnSpc>
            </a:pPr>
            <a:r>
              <a:rPr sz="2000" dirty="0">
                <a:solidFill>
                  <a:srgbClr val="FFFF00"/>
                </a:solidFill>
                <a:latin typeface="Times New Roman"/>
                <a:cs typeface="Times New Roman"/>
              </a:rPr>
              <a:t>Indications of</a:t>
            </a:r>
            <a:r>
              <a:rPr sz="2000" spc="-80" dirty="0">
                <a:solidFill>
                  <a:srgbClr val="FFFF00"/>
                </a:solidFill>
                <a:latin typeface="Times New Roman"/>
                <a:cs typeface="Times New Roman"/>
              </a:rPr>
              <a:t> </a:t>
            </a:r>
            <a:r>
              <a:rPr sz="2000" dirty="0">
                <a:solidFill>
                  <a:srgbClr val="FFFF00"/>
                </a:solidFill>
                <a:latin typeface="Times New Roman"/>
                <a:cs typeface="Times New Roman"/>
              </a:rPr>
              <a:t>GA</a:t>
            </a:r>
            <a:endParaRPr sz="2000">
              <a:latin typeface="Times New Roman"/>
              <a:cs typeface="Times New Roman"/>
            </a:endParaRPr>
          </a:p>
          <a:p>
            <a:pPr marL="70485">
              <a:lnSpc>
                <a:spcPct val="100000"/>
              </a:lnSpc>
              <a:spcBef>
                <a:spcPts val="600"/>
              </a:spcBef>
            </a:pPr>
            <a:r>
              <a:rPr sz="2000" dirty="0">
                <a:solidFill>
                  <a:srgbClr val="0000CC"/>
                </a:solidFill>
                <a:latin typeface="Times New Roman"/>
                <a:cs typeface="Times New Roman"/>
              </a:rPr>
              <a:t>When red </a:t>
            </a:r>
            <a:r>
              <a:rPr sz="2000" spc="-5" dirty="0">
                <a:solidFill>
                  <a:srgbClr val="0000CC"/>
                </a:solidFill>
                <a:latin typeface="Times New Roman"/>
                <a:cs typeface="Times New Roman"/>
              </a:rPr>
              <a:t>line </a:t>
            </a:r>
            <a:r>
              <a:rPr sz="2000" dirty="0">
                <a:solidFill>
                  <a:srgbClr val="0000CC"/>
                </a:solidFill>
                <a:latin typeface="Times New Roman"/>
                <a:cs typeface="Times New Roman"/>
              </a:rPr>
              <a:t>&gt;</a:t>
            </a:r>
            <a:r>
              <a:rPr sz="2000" spc="-70" dirty="0">
                <a:solidFill>
                  <a:srgbClr val="0000CC"/>
                </a:solidFill>
                <a:latin typeface="Times New Roman"/>
                <a:cs typeface="Times New Roman"/>
              </a:rPr>
              <a:t> </a:t>
            </a:r>
            <a:r>
              <a:rPr sz="2000" spc="-5" dirty="0">
                <a:solidFill>
                  <a:srgbClr val="0000CC"/>
                </a:solidFill>
                <a:latin typeface="Times New Roman"/>
                <a:cs typeface="Times New Roman"/>
              </a:rPr>
              <a:t>5mm</a:t>
            </a:r>
            <a:endParaRPr sz="2000">
              <a:latin typeface="Times New Roman"/>
              <a:cs typeface="Times New Roman"/>
            </a:endParaRPr>
          </a:p>
          <a:p>
            <a:pPr marL="74930" marR="5080" indent="-62865">
              <a:lnSpc>
                <a:spcPct val="125000"/>
              </a:lnSpc>
            </a:pPr>
            <a:r>
              <a:rPr sz="2000" dirty="0">
                <a:solidFill>
                  <a:srgbClr val="0000CC"/>
                </a:solidFill>
                <a:latin typeface="Times New Roman"/>
                <a:cs typeface="Times New Roman"/>
              </a:rPr>
              <a:t>When </a:t>
            </a:r>
            <a:r>
              <a:rPr sz="2000" spc="-5" dirty="0">
                <a:solidFill>
                  <a:srgbClr val="0000CC"/>
                </a:solidFill>
                <a:latin typeface="Times New Roman"/>
                <a:cs typeface="Times New Roman"/>
              </a:rPr>
              <a:t>more </a:t>
            </a:r>
            <a:r>
              <a:rPr sz="2000" dirty="0">
                <a:solidFill>
                  <a:srgbClr val="0000CC"/>
                </a:solidFill>
                <a:latin typeface="Times New Roman"/>
                <a:cs typeface="Times New Roman"/>
              </a:rPr>
              <a:t>than two </a:t>
            </a:r>
            <a:r>
              <a:rPr sz="2000" spc="-5" dirty="0">
                <a:solidFill>
                  <a:srgbClr val="0000CC"/>
                </a:solidFill>
                <a:latin typeface="Times New Roman"/>
                <a:cs typeface="Times New Roman"/>
              </a:rPr>
              <a:t>impacted teeth </a:t>
            </a:r>
            <a:r>
              <a:rPr sz="2000" dirty="0">
                <a:solidFill>
                  <a:srgbClr val="0000CC"/>
                </a:solidFill>
                <a:latin typeface="Times New Roman"/>
                <a:cs typeface="Times New Roman"/>
              </a:rPr>
              <a:t>have to be </a:t>
            </a:r>
            <a:r>
              <a:rPr sz="2000" spc="-5" dirty="0">
                <a:solidFill>
                  <a:srgbClr val="0000CC"/>
                </a:solidFill>
                <a:latin typeface="Times New Roman"/>
                <a:cs typeface="Times New Roman"/>
              </a:rPr>
              <a:t>removed </a:t>
            </a:r>
            <a:r>
              <a:rPr sz="2000" dirty="0">
                <a:solidFill>
                  <a:srgbClr val="0000CC"/>
                </a:solidFill>
                <a:latin typeface="Times New Roman"/>
                <a:cs typeface="Times New Roman"/>
              </a:rPr>
              <a:t>at one</a:t>
            </a:r>
            <a:r>
              <a:rPr sz="2000" spc="-85" dirty="0">
                <a:solidFill>
                  <a:srgbClr val="0000CC"/>
                </a:solidFill>
                <a:latin typeface="Times New Roman"/>
                <a:cs typeface="Times New Roman"/>
              </a:rPr>
              <a:t> </a:t>
            </a:r>
            <a:r>
              <a:rPr sz="2000" spc="-10" dirty="0">
                <a:solidFill>
                  <a:srgbClr val="0000CC"/>
                </a:solidFill>
                <a:latin typeface="Times New Roman"/>
                <a:cs typeface="Times New Roman"/>
              </a:rPr>
              <a:t>time  </a:t>
            </a:r>
            <a:r>
              <a:rPr sz="2000" spc="-5" dirty="0">
                <a:solidFill>
                  <a:srgbClr val="0000CC"/>
                </a:solidFill>
                <a:latin typeface="Times New Roman"/>
                <a:cs typeface="Times New Roman"/>
              </a:rPr>
              <a:t>Emotional</a:t>
            </a:r>
            <a:r>
              <a:rPr sz="2000" spc="-30" dirty="0">
                <a:solidFill>
                  <a:srgbClr val="0000CC"/>
                </a:solidFill>
                <a:latin typeface="Times New Roman"/>
                <a:cs typeface="Times New Roman"/>
              </a:rPr>
              <a:t> </a:t>
            </a:r>
            <a:r>
              <a:rPr sz="2000" spc="-5" dirty="0">
                <a:solidFill>
                  <a:srgbClr val="0000CC"/>
                </a:solidFill>
                <a:latin typeface="Times New Roman"/>
                <a:cs typeface="Times New Roman"/>
              </a:rPr>
              <a:t>liability</a:t>
            </a:r>
            <a:endParaRPr sz="2000">
              <a:latin typeface="Times New Roman"/>
              <a:cs typeface="Times New Roman"/>
            </a:endParaRPr>
          </a:p>
          <a:p>
            <a:pPr marL="12700">
              <a:lnSpc>
                <a:spcPct val="100000"/>
              </a:lnSpc>
              <a:spcBef>
                <a:spcPts val="605"/>
              </a:spcBef>
            </a:pPr>
            <a:r>
              <a:rPr sz="2000" dirty="0">
                <a:solidFill>
                  <a:srgbClr val="0000CC"/>
                </a:solidFill>
                <a:latin typeface="Times New Roman"/>
                <a:cs typeface="Times New Roman"/>
              </a:rPr>
              <a:t>Fear of pain </a:t>
            </a:r>
            <a:r>
              <a:rPr sz="2000" spc="5" dirty="0">
                <a:solidFill>
                  <a:srgbClr val="0000CC"/>
                </a:solidFill>
                <a:latin typeface="Times New Roman"/>
                <a:cs typeface="Times New Roman"/>
              </a:rPr>
              <a:t>&amp;</a:t>
            </a:r>
            <a:r>
              <a:rPr sz="2000" spc="-75" dirty="0">
                <a:solidFill>
                  <a:srgbClr val="0000CC"/>
                </a:solidFill>
                <a:latin typeface="Times New Roman"/>
                <a:cs typeface="Times New Roman"/>
              </a:rPr>
              <a:t> </a:t>
            </a:r>
            <a:r>
              <a:rPr sz="2000" dirty="0">
                <a:solidFill>
                  <a:srgbClr val="0000CC"/>
                </a:solidFill>
                <a:latin typeface="Times New Roman"/>
                <a:cs typeface="Times New Roman"/>
              </a:rPr>
              <a:t>apprehension</a:t>
            </a:r>
            <a:endParaRPr sz="2000">
              <a:latin typeface="Times New Roman"/>
              <a:cs typeface="Times New Roman"/>
            </a:endParaRPr>
          </a:p>
          <a:p>
            <a:pPr marL="12700" marR="1871345">
              <a:lnSpc>
                <a:spcPct val="125000"/>
              </a:lnSpc>
            </a:pPr>
            <a:r>
              <a:rPr sz="2000" dirty="0">
                <a:solidFill>
                  <a:srgbClr val="0000CC"/>
                </a:solidFill>
                <a:latin typeface="Times New Roman"/>
                <a:cs typeface="Times New Roman"/>
              </a:rPr>
              <a:t>Medical condition requiring </a:t>
            </a:r>
            <a:r>
              <a:rPr sz="2000" spc="-5" dirty="0">
                <a:solidFill>
                  <a:srgbClr val="0000CC"/>
                </a:solidFill>
                <a:latin typeface="Times New Roman"/>
                <a:cs typeface="Times New Roman"/>
              </a:rPr>
              <a:t>alleviation </a:t>
            </a:r>
            <a:r>
              <a:rPr sz="2000" dirty="0">
                <a:solidFill>
                  <a:srgbClr val="0000CC"/>
                </a:solidFill>
                <a:latin typeface="Times New Roman"/>
                <a:cs typeface="Times New Roman"/>
              </a:rPr>
              <a:t>of</a:t>
            </a:r>
            <a:r>
              <a:rPr sz="2000" spc="-185" dirty="0">
                <a:solidFill>
                  <a:srgbClr val="0000CC"/>
                </a:solidFill>
                <a:latin typeface="Times New Roman"/>
                <a:cs typeface="Times New Roman"/>
              </a:rPr>
              <a:t> </a:t>
            </a:r>
            <a:r>
              <a:rPr sz="2000" dirty="0">
                <a:solidFill>
                  <a:srgbClr val="0000CC"/>
                </a:solidFill>
                <a:latin typeface="Times New Roman"/>
                <a:cs typeface="Times New Roman"/>
              </a:rPr>
              <a:t>anxiety  Lengthy</a:t>
            </a:r>
            <a:r>
              <a:rPr sz="2000" spc="-45" dirty="0">
                <a:solidFill>
                  <a:srgbClr val="0000CC"/>
                </a:solidFill>
                <a:latin typeface="Times New Roman"/>
                <a:cs typeface="Times New Roman"/>
              </a:rPr>
              <a:t> </a:t>
            </a:r>
            <a:r>
              <a:rPr sz="2000" dirty="0">
                <a:solidFill>
                  <a:srgbClr val="0000CC"/>
                </a:solidFill>
                <a:latin typeface="Times New Roman"/>
                <a:cs typeface="Times New Roman"/>
              </a:rPr>
              <a:t>procedure</a:t>
            </a:r>
            <a:endParaRPr sz="2000">
              <a:latin typeface="Times New Roman"/>
              <a:cs typeface="Times New Roman"/>
            </a:endParaRPr>
          </a:p>
          <a:p>
            <a:pPr marL="12700">
              <a:lnSpc>
                <a:spcPct val="100000"/>
              </a:lnSpc>
              <a:spcBef>
                <a:spcPts val="600"/>
              </a:spcBef>
            </a:pPr>
            <a:r>
              <a:rPr sz="2000" dirty="0">
                <a:solidFill>
                  <a:srgbClr val="0000CC"/>
                </a:solidFill>
                <a:latin typeface="Times New Roman"/>
                <a:cs typeface="Times New Roman"/>
              </a:rPr>
              <a:t>Unco </a:t>
            </a:r>
            <a:r>
              <a:rPr sz="2000" spc="5" dirty="0">
                <a:solidFill>
                  <a:srgbClr val="0000CC"/>
                </a:solidFill>
                <a:latin typeface="Times New Roman"/>
                <a:cs typeface="Times New Roman"/>
              </a:rPr>
              <a:t>op.</a:t>
            </a:r>
            <a:r>
              <a:rPr sz="2000" spc="-50"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p:txBody>
      </p:sp>
      <p:sp>
        <p:nvSpPr>
          <p:cNvPr id="3" name="object 3"/>
          <p:cNvSpPr/>
          <p:nvPr/>
        </p:nvSpPr>
        <p:spPr>
          <a:xfrm>
            <a:off x="2837307" y="838200"/>
            <a:ext cx="3694303" cy="37261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13076" y="524255"/>
            <a:ext cx="4332732" cy="8031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939139"/>
            <a:ext cx="8010525" cy="4369435"/>
          </a:xfrm>
          <a:prstGeom prst="rect">
            <a:avLst/>
          </a:prstGeom>
        </p:spPr>
        <p:txBody>
          <a:bodyPr vert="horz" wrap="square" lIns="0" tIns="88900" rIns="0" bIns="0" rtlCol="0">
            <a:spAutoFit/>
          </a:bodyPr>
          <a:lstStyle/>
          <a:p>
            <a:pPr marL="93345">
              <a:lnSpc>
                <a:spcPct val="100000"/>
              </a:lnSpc>
              <a:spcBef>
                <a:spcPts val="700"/>
              </a:spcBef>
            </a:pPr>
            <a:r>
              <a:rPr sz="2000" dirty="0">
                <a:solidFill>
                  <a:srgbClr val="FFFF00"/>
                </a:solidFill>
                <a:latin typeface="Times New Roman"/>
                <a:cs typeface="Times New Roman"/>
              </a:rPr>
              <a:t>Principles of flap</a:t>
            </a:r>
            <a:r>
              <a:rPr sz="2000" spc="-100" dirty="0">
                <a:solidFill>
                  <a:srgbClr val="FFFF00"/>
                </a:solidFill>
                <a:latin typeface="Times New Roman"/>
                <a:cs typeface="Times New Roman"/>
              </a:rPr>
              <a:t> </a:t>
            </a:r>
            <a:r>
              <a:rPr sz="2000" dirty="0">
                <a:solidFill>
                  <a:srgbClr val="FFFF00"/>
                </a:solidFill>
                <a:latin typeface="Times New Roman"/>
                <a:cs typeface="Times New Roman"/>
              </a:rPr>
              <a:t>design</a:t>
            </a:r>
            <a:endParaRPr sz="2000">
              <a:latin typeface="Times New Roman"/>
              <a:cs typeface="Times New Roman"/>
            </a:endParaRPr>
          </a:p>
          <a:p>
            <a:pPr marL="367665" marR="53975" indent="-274320">
              <a:lnSpc>
                <a:spcPct val="100000"/>
              </a:lnSpc>
              <a:spcBef>
                <a:spcPts val="600"/>
              </a:spcBef>
              <a:buSzPct val="95000"/>
              <a:buAutoNum type="arabicPeriod"/>
              <a:tabLst>
                <a:tab pos="285115" algn="l"/>
              </a:tabLst>
            </a:pPr>
            <a:r>
              <a:rPr sz="2000" spc="-5" dirty="0">
                <a:solidFill>
                  <a:srgbClr val="0000CC"/>
                </a:solidFill>
                <a:latin typeface="Times New Roman"/>
                <a:cs typeface="Times New Roman"/>
              </a:rPr>
              <a:t>Incisions </a:t>
            </a:r>
            <a:r>
              <a:rPr sz="2000" dirty="0">
                <a:solidFill>
                  <a:srgbClr val="0000CC"/>
                </a:solidFill>
                <a:latin typeface="Times New Roman"/>
                <a:cs typeface="Times New Roman"/>
              </a:rPr>
              <a:t>should avoid </a:t>
            </a:r>
            <a:r>
              <a:rPr sz="2000" spc="-5" dirty="0">
                <a:solidFill>
                  <a:srgbClr val="0000CC"/>
                </a:solidFill>
                <a:latin typeface="Times New Roman"/>
                <a:cs typeface="Times New Roman"/>
              </a:rPr>
              <a:t>anatomical </a:t>
            </a:r>
            <a:r>
              <a:rPr sz="2000" dirty="0">
                <a:solidFill>
                  <a:srgbClr val="0000CC"/>
                </a:solidFill>
                <a:latin typeface="Times New Roman"/>
                <a:cs typeface="Times New Roman"/>
              </a:rPr>
              <a:t>structures, such as </a:t>
            </a:r>
            <a:r>
              <a:rPr sz="2000" spc="-5" dirty="0">
                <a:solidFill>
                  <a:srgbClr val="0000CC"/>
                </a:solidFill>
                <a:latin typeface="Times New Roman"/>
                <a:cs typeface="Times New Roman"/>
              </a:rPr>
              <a:t>major </a:t>
            </a:r>
            <a:r>
              <a:rPr sz="2000" dirty="0">
                <a:solidFill>
                  <a:srgbClr val="0000CC"/>
                </a:solidFill>
                <a:latin typeface="Times New Roman"/>
                <a:cs typeface="Times New Roman"/>
              </a:rPr>
              <a:t>nerves or</a:t>
            </a:r>
            <a:r>
              <a:rPr sz="2000" spc="-170" dirty="0">
                <a:solidFill>
                  <a:srgbClr val="0000CC"/>
                </a:solidFill>
                <a:latin typeface="Times New Roman"/>
                <a:cs typeface="Times New Roman"/>
              </a:rPr>
              <a:t> </a:t>
            </a:r>
            <a:r>
              <a:rPr sz="2000" dirty="0">
                <a:solidFill>
                  <a:srgbClr val="0000CC"/>
                </a:solidFill>
                <a:latin typeface="Times New Roman"/>
                <a:cs typeface="Times New Roman"/>
              </a:rPr>
              <a:t>blood  vessels.</a:t>
            </a:r>
            <a:endParaRPr sz="2000">
              <a:latin typeface="Times New Roman"/>
              <a:cs typeface="Times New Roman"/>
            </a:endParaRPr>
          </a:p>
          <a:p>
            <a:pPr>
              <a:lnSpc>
                <a:spcPct val="100000"/>
              </a:lnSpc>
              <a:spcBef>
                <a:spcPts val="10"/>
              </a:spcBef>
              <a:buClr>
                <a:srgbClr val="0000CC"/>
              </a:buClr>
              <a:buFont typeface="Times New Roman"/>
              <a:buAutoNum type="arabicPeriod"/>
            </a:pPr>
            <a:endParaRPr sz="2600">
              <a:latin typeface="Times New Roman"/>
              <a:cs typeface="Times New Roman"/>
            </a:endParaRPr>
          </a:p>
          <a:p>
            <a:pPr marL="260985" marR="2720975" indent="-248285">
              <a:lnSpc>
                <a:spcPct val="125000"/>
              </a:lnSpc>
              <a:buSzPct val="95000"/>
              <a:buAutoNum type="arabicPeriod"/>
              <a:tabLst>
                <a:tab pos="265430" algn="l"/>
              </a:tabLst>
            </a:pPr>
            <a:r>
              <a:rPr sz="2000" dirty="0">
                <a:solidFill>
                  <a:srgbClr val="0000CC"/>
                </a:solidFill>
                <a:latin typeface="Times New Roman"/>
                <a:cs typeface="Times New Roman"/>
              </a:rPr>
              <a:t>Incisions far enough away from the </a:t>
            </a:r>
            <a:r>
              <a:rPr sz="2000" spc="-5" dirty="0">
                <a:solidFill>
                  <a:srgbClr val="0000CC"/>
                </a:solidFill>
                <a:latin typeface="Times New Roman"/>
                <a:cs typeface="Times New Roman"/>
              </a:rPr>
              <a:t>surgical</a:t>
            </a:r>
            <a:r>
              <a:rPr sz="2000" spc="-204" dirty="0">
                <a:solidFill>
                  <a:srgbClr val="0000CC"/>
                </a:solidFill>
                <a:latin typeface="Times New Roman"/>
                <a:cs typeface="Times New Roman"/>
              </a:rPr>
              <a:t> </a:t>
            </a:r>
            <a:r>
              <a:rPr sz="2000" dirty="0">
                <a:solidFill>
                  <a:srgbClr val="0000CC"/>
                </a:solidFill>
                <a:latin typeface="Times New Roman"/>
                <a:cs typeface="Times New Roman"/>
              </a:rPr>
              <a:t>area:  The wound </a:t>
            </a:r>
            <a:r>
              <a:rPr sz="2000" spc="-10" dirty="0">
                <a:solidFill>
                  <a:srgbClr val="0000CC"/>
                </a:solidFill>
                <a:latin typeface="Times New Roman"/>
                <a:cs typeface="Times New Roman"/>
              </a:rPr>
              <a:t>margins </a:t>
            </a:r>
            <a:r>
              <a:rPr sz="2000" dirty="0">
                <a:solidFill>
                  <a:srgbClr val="0000CC"/>
                </a:solidFill>
                <a:latin typeface="Times New Roman"/>
                <a:cs typeface="Times New Roman"/>
              </a:rPr>
              <a:t>should rests on sound</a:t>
            </a:r>
            <a:r>
              <a:rPr sz="2000" spc="-135" dirty="0">
                <a:solidFill>
                  <a:srgbClr val="0000CC"/>
                </a:solidFill>
                <a:latin typeface="Times New Roman"/>
                <a:cs typeface="Times New Roman"/>
              </a:rPr>
              <a:t> </a:t>
            </a:r>
            <a:r>
              <a:rPr sz="2000" dirty="0">
                <a:solidFill>
                  <a:srgbClr val="0000CC"/>
                </a:solidFill>
                <a:latin typeface="Times New Roman"/>
                <a:cs typeface="Times New Roman"/>
              </a:rPr>
              <a:t>bone</a:t>
            </a:r>
            <a:endParaRPr sz="2000">
              <a:latin typeface="Times New Roman"/>
              <a:cs typeface="Times New Roman"/>
            </a:endParaRPr>
          </a:p>
          <a:p>
            <a:pPr>
              <a:lnSpc>
                <a:spcPct val="100000"/>
              </a:lnSpc>
              <a:spcBef>
                <a:spcPts val="35"/>
              </a:spcBef>
              <a:buClr>
                <a:srgbClr val="0000CC"/>
              </a:buClr>
              <a:buFont typeface="Times New Roman"/>
              <a:buAutoNum type="arabicPeriod"/>
            </a:pPr>
            <a:endParaRPr sz="3100">
              <a:latin typeface="Times New Roman"/>
              <a:cs typeface="Times New Roman"/>
            </a:endParaRPr>
          </a:p>
          <a:p>
            <a:pPr marL="204470" marR="93345" indent="-204470">
              <a:lnSpc>
                <a:spcPct val="100000"/>
              </a:lnSpc>
              <a:spcBef>
                <a:spcPts val="5"/>
              </a:spcBef>
              <a:buSzPct val="95000"/>
              <a:buAutoNum type="arabicPeriod"/>
              <a:tabLst>
                <a:tab pos="204470" algn="l"/>
              </a:tabLst>
            </a:pPr>
            <a:r>
              <a:rPr sz="2000" dirty="0">
                <a:solidFill>
                  <a:srgbClr val="0000CC"/>
                </a:solidFill>
                <a:latin typeface="Times New Roman"/>
                <a:cs typeface="Times New Roman"/>
              </a:rPr>
              <a:t>The base of the flap should be wider than the apex to ensure adequate</a:t>
            </a:r>
            <a:r>
              <a:rPr sz="2000" spc="-235" dirty="0">
                <a:solidFill>
                  <a:srgbClr val="0000CC"/>
                </a:solidFill>
                <a:latin typeface="Times New Roman"/>
                <a:cs typeface="Times New Roman"/>
              </a:rPr>
              <a:t> </a:t>
            </a:r>
            <a:r>
              <a:rPr sz="2000" dirty="0">
                <a:solidFill>
                  <a:srgbClr val="0000CC"/>
                </a:solidFill>
                <a:latin typeface="Times New Roman"/>
                <a:cs typeface="Times New Roman"/>
              </a:rPr>
              <a:t>blood  </a:t>
            </a:r>
            <a:r>
              <a:rPr sz="2000" spc="-20" dirty="0">
                <a:solidFill>
                  <a:srgbClr val="0000CC"/>
                </a:solidFill>
                <a:latin typeface="Times New Roman"/>
                <a:cs typeface="Times New Roman"/>
              </a:rPr>
              <a:t>supply.</a:t>
            </a:r>
            <a:endParaRPr sz="2000">
              <a:latin typeface="Times New Roman"/>
              <a:cs typeface="Times New Roman"/>
            </a:endParaRPr>
          </a:p>
          <a:p>
            <a:pPr>
              <a:lnSpc>
                <a:spcPct val="100000"/>
              </a:lnSpc>
              <a:spcBef>
                <a:spcPts val="35"/>
              </a:spcBef>
              <a:buClr>
                <a:srgbClr val="0000CC"/>
              </a:buClr>
              <a:buFont typeface="Times New Roman"/>
              <a:buAutoNum type="arabicPeriod"/>
            </a:pPr>
            <a:endParaRPr sz="3100">
              <a:latin typeface="Times New Roman"/>
              <a:cs typeface="Times New Roman"/>
            </a:endParaRPr>
          </a:p>
          <a:p>
            <a:pPr marL="204470" marR="5080" indent="-204470">
              <a:lnSpc>
                <a:spcPct val="100000"/>
              </a:lnSpc>
              <a:buSzPct val="95000"/>
              <a:buAutoNum type="arabicPeriod"/>
              <a:tabLst>
                <a:tab pos="204470" algn="l"/>
              </a:tabLst>
            </a:pPr>
            <a:r>
              <a:rPr sz="2000" dirty="0">
                <a:solidFill>
                  <a:srgbClr val="0000CC"/>
                </a:solidFill>
                <a:latin typeface="Times New Roman"/>
                <a:cs typeface="Times New Roman"/>
              </a:rPr>
              <a:t>A firm pressure upon a sharp scalpel should be used so that both the</a:t>
            </a:r>
            <a:r>
              <a:rPr sz="2000" spc="140" dirty="0">
                <a:solidFill>
                  <a:srgbClr val="0000CC"/>
                </a:solidFill>
                <a:latin typeface="Times New Roman"/>
                <a:cs typeface="Times New Roman"/>
              </a:rPr>
              <a:t> </a:t>
            </a:r>
            <a:r>
              <a:rPr sz="2000" spc="-5" dirty="0">
                <a:solidFill>
                  <a:srgbClr val="0000CC"/>
                </a:solidFill>
                <a:latin typeface="Times New Roman"/>
                <a:cs typeface="Times New Roman"/>
              </a:rPr>
              <a:t>mucosa  </a:t>
            </a:r>
            <a:r>
              <a:rPr sz="2000" dirty="0">
                <a:solidFill>
                  <a:srgbClr val="0000CC"/>
                </a:solidFill>
                <a:latin typeface="Times New Roman"/>
                <a:cs typeface="Times New Roman"/>
              </a:rPr>
              <a:t>and periosteal </a:t>
            </a:r>
            <a:r>
              <a:rPr sz="2000" spc="-5" dirty="0">
                <a:solidFill>
                  <a:srgbClr val="0000CC"/>
                </a:solidFill>
                <a:latin typeface="Times New Roman"/>
                <a:cs typeface="Times New Roman"/>
              </a:rPr>
              <a:t>layers </a:t>
            </a:r>
            <a:r>
              <a:rPr sz="2000" dirty="0">
                <a:solidFill>
                  <a:srgbClr val="0000CC"/>
                </a:solidFill>
                <a:latin typeface="Times New Roman"/>
                <a:cs typeface="Times New Roman"/>
              </a:rPr>
              <a:t>of the gingiva are incised down to</a:t>
            </a:r>
            <a:r>
              <a:rPr sz="2000" spc="-175" dirty="0">
                <a:solidFill>
                  <a:srgbClr val="0000CC"/>
                </a:solidFill>
                <a:latin typeface="Times New Roman"/>
                <a:cs typeface="Times New Roman"/>
              </a:rPr>
              <a:t> </a:t>
            </a:r>
            <a:r>
              <a:rPr sz="2000" dirty="0">
                <a:solidFill>
                  <a:srgbClr val="0000CC"/>
                </a:solidFill>
                <a:latin typeface="Times New Roman"/>
                <a:cs typeface="Times New Roman"/>
              </a:rPr>
              <a:t>bone</a:t>
            </a:r>
            <a:endParaRPr sz="2000">
              <a:latin typeface="Times New Roman"/>
              <a:cs typeface="Times New Roman"/>
            </a:endParaRPr>
          </a:p>
        </p:txBody>
      </p:sp>
      <p:sp>
        <p:nvSpPr>
          <p:cNvPr id="3" name="object 3"/>
          <p:cNvSpPr/>
          <p:nvPr/>
        </p:nvSpPr>
        <p:spPr>
          <a:xfrm>
            <a:off x="1698244" y="527304"/>
            <a:ext cx="4804663" cy="2849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46275" y="289559"/>
            <a:ext cx="5300472" cy="61112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77027"/>
            <a:ext cx="8060055" cy="6046470"/>
          </a:xfrm>
          <a:prstGeom prst="rect">
            <a:avLst/>
          </a:prstGeom>
        </p:spPr>
        <p:txBody>
          <a:bodyPr vert="horz" wrap="square" lIns="0" tIns="88265" rIns="0" bIns="0" rtlCol="0">
            <a:spAutoFit/>
          </a:bodyPr>
          <a:lstStyle/>
          <a:p>
            <a:pPr marL="204470" indent="-204470">
              <a:lnSpc>
                <a:spcPct val="100000"/>
              </a:lnSpc>
              <a:spcBef>
                <a:spcPts val="695"/>
              </a:spcBef>
              <a:buSzPct val="95000"/>
              <a:buAutoNum type="arabicPeriod" startAt="5"/>
              <a:tabLst>
                <a:tab pos="204470" algn="l"/>
              </a:tabLst>
            </a:pPr>
            <a:r>
              <a:rPr sz="2000" spc="-5" dirty="0">
                <a:solidFill>
                  <a:srgbClr val="0000CC"/>
                </a:solidFill>
                <a:latin typeface="Times New Roman"/>
                <a:cs typeface="Times New Roman"/>
              </a:rPr>
              <a:t>Incisions </a:t>
            </a:r>
            <a:r>
              <a:rPr sz="2000" dirty="0">
                <a:solidFill>
                  <a:srgbClr val="0000CC"/>
                </a:solidFill>
                <a:latin typeface="Times New Roman"/>
                <a:cs typeface="Times New Roman"/>
              </a:rPr>
              <a:t>are </a:t>
            </a:r>
            <a:r>
              <a:rPr sz="2000" spc="-5" dirty="0">
                <a:solidFill>
                  <a:srgbClr val="0000CC"/>
                </a:solidFill>
                <a:latin typeface="Times New Roman"/>
                <a:cs typeface="Times New Roman"/>
              </a:rPr>
              <a:t>made </a:t>
            </a:r>
            <a:r>
              <a:rPr sz="2000" dirty="0">
                <a:solidFill>
                  <a:srgbClr val="0000CC"/>
                </a:solidFill>
                <a:latin typeface="Times New Roman"/>
                <a:cs typeface="Times New Roman"/>
              </a:rPr>
              <a:t>in </a:t>
            </a:r>
            <a:r>
              <a:rPr sz="2000" spc="5" dirty="0">
                <a:solidFill>
                  <a:srgbClr val="0000CC"/>
                </a:solidFill>
                <a:latin typeface="Times New Roman"/>
                <a:cs typeface="Times New Roman"/>
              </a:rPr>
              <a:t>one </a:t>
            </a:r>
            <a:r>
              <a:rPr sz="2000" dirty="0">
                <a:solidFill>
                  <a:srgbClr val="0000CC"/>
                </a:solidFill>
                <a:latin typeface="Times New Roman"/>
                <a:cs typeface="Times New Roman"/>
              </a:rPr>
              <a:t>operation, as</a:t>
            </a:r>
            <a:r>
              <a:rPr sz="2000" spc="-145" dirty="0">
                <a:solidFill>
                  <a:srgbClr val="0000CC"/>
                </a:solidFill>
                <a:latin typeface="Times New Roman"/>
                <a:cs typeface="Times New Roman"/>
              </a:rPr>
              <a:t> </a:t>
            </a:r>
            <a:r>
              <a:rPr sz="2000" dirty="0">
                <a:solidFill>
                  <a:srgbClr val="0000CC"/>
                </a:solidFill>
                <a:latin typeface="Times New Roman"/>
                <a:cs typeface="Times New Roman"/>
              </a:rPr>
              <a:t>extensions.</a:t>
            </a:r>
            <a:endParaRPr sz="2000">
              <a:latin typeface="Times New Roman"/>
              <a:cs typeface="Times New Roman"/>
            </a:endParaRPr>
          </a:p>
          <a:p>
            <a:pPr marL="201295">
              <a:lnSpc>
                <a:spcPct val="100000"/>
              </a:lnSpc>
              <a:spcBef>
                <a:spcPts val="605"/>
              </a:spcBef>
            </a:pPr>
            <a:r>
              <a:rPr sz="2000" spc="-5" dirty="0">
                <a:solidFill>
                  <a:srgbClr val="0000CC"/>
                </a:solidFill>
                <a:latin typeface="Times New Roman"/>
                <a:cs typeface="Times New Roman"/>
              </a:rPr>
              <a:t>Cut </a:t>
            </a:r>
            <a:r>
              <a:rPr sz="2000" dirty="0">
                <a:solidFill>
                  <a:srgbClr val="0000CC"/>
                </a:solidFill>
                <a:latin typeface="Times New Roman"/>
                <a:cs typeface="Times New Roman"/>
              </a:rPr>
              <a:t>the soft tissues at right angles to the surface of underlying</a:t>
            </a:r>
            <a:r>
              <a:rPr sz="2000" spc="-275" dirty="0">
                <a:solidFill>
                  <a:srgbClr val="0000CC"/>
                </a:solidFill>
                <a:latin typeface="Times New Roman"/>
                <a:cs typeface="Times New Roman"/>
              </a:rPr>
              <a:t> </a:t>
            </a:r>
            <a:r>
              <a:rPr sz="2000" dirty="0">
                <a:solidFill>
                  <a:srgbClr val="0000CC"/>
                </a:solidFill>
                <a:latin typeface="Times New Roman"/>
                <a:cs typeface="Times New Roman"/>
              </a:rPr>
              <a:t>bone.</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79400" marR="5080" indent="-204470">
              <a:lnSpc>
                <a:spcPct val="100000"/>
              </a:lnSpc>
              <a:buSzPct val="95000"/>
              <a:buAutoNum type="arabicPeriod" startAt="6"/>
              <a:tabLst>
                <a:tab pos="267335" algn="l"/>
              </a:tabLst>
            </a:pPr>
            <a:r>
              <a:rPr sz="2000" dirty="0">
                <a:solidFill>
                  <a:srgbClr val="0000CC"/>
                </a:solidFill>
                <a:latin typeface="Times New Roman"/>
                <a:cs typeface="Times New Roman"/>
              </a:rPr>
              <a:t>The MPF should be </a:t>
            </a:r>
            <a:r>
              <a:rPr sz="2000" spc="-10" dirty="0">
                <a:solidFill>
                  <a:srgbClr val="0000CC"/>
                </a:solidFill>
                <a:latin typeface="Times New Roman"/>
                <a:cs typeface="Times New Roman"/>
              </a:rPr>
              <a:t>made large </a:t>
            </a:r>
            <a:r>
              <a:rPr sz="2000" dirty="0">
                <a:solidFill>
                  <a:srgbClr val="0000CC"/>
                </a:solidFill>
                <a:latin typeface="Times New Roman"/>
                <a:cs typeface="Times New Roman"/>
              </a:rPr>
              <a:t>enough to provide for </a:t>
            </a:r>
            <a:r>
              <a:rPr sz="2000" spc="-15" dirty="0">
                <a:solidFill>
                  <a:srgbClr val="0000CC"/>
                </a:solidFill>
                <a:latin typeface="Times New Roman"/>
                <a:cs typeface="Times New Roman"/>
              </a:rPr>
              <a:t>visibility,</a:t>
            </a:r>
            <a:r>
              <a:rPr sz="2000" spc="-95" dirty="0">
                <a:solidFill>
                  <a:srgbClr val="0000CC"/>
                </a:solidFill>
                <a:latin typeface="Times New Roman"/>
                <a:cs typeface="Times New Roman"/>
              </a:rPr>
              <a:t> </a:t>
            </a:r>
            <a:r>
              <a:rPr sz="2000" spc="-5" dirty="0">
                <a:solidFill>
                  <a:srgbClr val="0000CC"/>
                </a:solidFill>
                <a:latin typeface="Times New Roman"/>
                <a:cs typeface="Times New Roman"/>
              </a:rPr>
              <a:t>accessibility  </a:t>
            </a:r>
            <a:r>
              <a:rPr sz="2000" dirty="0">
                <a:solidFill>
                  <a:srgbClr val="0000CC"/>
                </a:solidFill>
                <a:latin typeface="Times New Roman"/>
                <a:cs typeface="Times New Roman"/>
              </a:rPr>
              <a:t>and adequate room for</a:t>
            </a:r>
            <a:r>
              <a:rPr sz="2000" spc="-105" dirty="0">
                <a:solidFill>
                  <a:srgbClr val="0000CC"/>
                </a:solidFill>
                <a:latin typeface="Times New Roman"/>
                <a:cs typeface="Times New Roman"/>
              </a:rPr>
              <a:t> </a:t>
            </a:r>
            <a:r>
              <a:rPr sz="2000" spc="-5" dirty="0">
                <a:solidFill>
                  <a:srgbClr val="0000CC"/>
                </a:solidFill>
                <a:latin typeface="Times New Roman"/>
                <a:cs typeface="Times New Roman"/>
              </a:rPr>
              <a:t>instrumentation.</a:t>
            </a:r>
            <a:endParaRPr sz="2000">
              <a:latin typeface="Times New Roman"/>
              <a:cs typeface="Times New Roman"/>
            </a:endParaRPr>
          </a:p>
          <a:p>
            <a:pPr>
              <a:lnSpc>
                <a:spcPct val="100000"/>
              </a:lnSpc>
              <a:spcBef>
                <a:spcPts val="35"/>
              </a:spcBef>
              <a:buClr>
                <a:srgbClr val="0000CC"/>
              </a:buClr>
              <a:buFont typeface="Times New Roman"/>
              <a:buAutoNum type="arabicPeriod" startAt="6"/>
            </a:pPr>
            <a:endParaRPr sz="3100">
              <a:latin typeface="Times New Roman"/>
              <a:cs typeface="Times New Roman"/>
            </a:endParaRPr>
          </a:p>
          <a:p>
            <a:pPr marL="204470" marR="83185" indent="-204470" algn="just">
              <a:lnSpc>
                <a:spcPct val="100000"/>
              </a:lnSpc>
              <a:buSzPct val="95000"/>
              <a:buAutoNum type="arabicPeriod" startAt="6"/>
              <a:tabLst>
                <a:tab pos="204470" algn="l"/>
              </a:tabLst>
            </a:pPr>
            <a:r>
              <a:rPr sz="2000" dirty="0">
                <a:solidFill>
                  <a:srgbClr val="0000CC"/>
                </a:solidFill>
                <a:latin typeface="Times New Roman"/>
                <a:cs typeface="Times New Roman"/>
              </a:rPr>
              <a:t>The vertical releasing (relaxing) incision should be avoided if the horizontal  incision will provide adequate access. This is because the vertical</a:t>
            </a:r>
            <a:r>
              <a:rPr sz="2000" spc="235" dirty="0">
                <a:solidFill>
                  <a:srgbClr val="0000CC"/>
                </a:solidFill>
                <a:latin typeface="Times New Roman"/>
                <a:cs typeface="Times New Roman"/>
              </a:rPr>
              <a:t> </a:t>
            </a:r>
            <a:r>
              <a:rPr sz="2000" spc="-5" dirty="0">
                <a:solidFill>
                  <a:srgbClr val="0000CC"/>
                </a:solidFill>
                <a:latin typeface="Times New Roman"/>
                <a:cs typeface="Times New Roman"/>
              </a:rPr>
              <a:t>releasing  </a:t>
            </a:r>
            <a:r>
              <a:rPr sz="2000" dirty="0">
                <a:solidFill>
                  <a:srgbClr val="0000CC"/>
                </a:solidFill>
                <a:latin typeface="Times New Roman"/>
                <a:cs typeface="Times New Roman"/>
              </a:rPr>
              <a:t>cut</a:t>
            </a:r>
            <a:endParaRPr sz="2000">
              <a:latin typeface="Times New Roman"/>
              <a:cs typeface="Times New Roman"/>
            </a:endParaRPr>
          </a:p>
          <a:p>
            <a:pPr marL="1270000" lvl="1" indent="-342900">
              <a:lnSpc>
                <a:spcPct val="100000"/>
              </a:lnSpc>
              <a:spcBef>
                <a:spcPts val="300"/>
              </a:spcBef>
              <a:buClr>
                <a:srgbClr val="B37731"/>
              </a:buClr>
              <a:buSzPct val="75000"/>
              <a:buFont typeface="Wingdings"/>
              <a:buChar char=""/>
              <a:tabLst>
                <a:tab pos="1270000" algn="l"/>
                <a:tab pos="1270635" algn="l"/>
              </a:tabLst>
            </a:pPr>
            <a:r>
              <a:rPr sz="2000" dirty="0">
                <a:solidFill>
                  <a:srgbClr val="0000CC"/>
                </a:solidFill>
                <a:latin typeface="Times New Roman"/>
                <a:cs typeface="Times New Roman"/>
              </a:rPr>
              <a:t>reduces the blood supply to the</a:t>
            </a:r>
            <a:r>
              <a:rPr sz="2000" spc="-150" dirty="0">
                <a:solidFill>
                  <a:srgbClr val="0000CC"/>
                </a:solidFill>
                <a:latin typeface="Times New Roman"/>
                <a:cs typeface="Times New Roman"/>
              </a:rPr>
              <a:t> </a:t>
            </a:r>
            <a:r>
              <a:rPr sz="2000" dirty="0">
                <a:solidFill>
                  <a:srgbClr val="0000CC"/>
                </a:solidFill>
                <a:latin typeface="Times New Roman"/>
                <a:cs typeface="Times New Roman"/>
              </a:rPr>
              <a:t>flap</a:t>
            </a:r>
            <a:endParaRPr sz="2000">
              <a:latin typeface="Times New Roman"/>
              <a:cs typeface="Times New Roman"/>
            </a:endParaRPr>
          </a:p>
          <a:p>
            <a:pPr marL="1270000" lvl="1" indent="-342900">
              <a:lnSpc>
                <a:spcPct val="100000"/>
              </a:lnSpc>
              <a:spcBef>
                <a:spcPts val="305"/>
              </a:spcBef>
              <a:buClr>
                <a:srgbClr val="B37731"/>
              </a:buClr>
              <a:buSzPct val="75000"/>
              <a:buFont typeface="Wingdings"/>
              <a:buChar char=""/>
              <a:tabLst>
                <a:tab pos="1270000" algn="l"/>
                <a:tab pos="1270635" algn="l"/>
              </a:tabLst>
            </a:pPr>
            <a:r>
              <a:rPr sz="2000" dirty="0">
                <a:solidFill>
                  <a:srgbClr val="0000CC"/>
                </a:solidFill>
                <a:latin typeface="Times New Roman"/>
                <a:cs typeface="Times New Roman"/>
              </a:rPr>
              <a:t>and cause added</a:t>
            </a:r>
            <a:r>
              <a:rPr sz="2000" spc="-85" dirty="0">
                <a:solidFill>
                  <a:srgbClr val="0000CC"/>
                </a:solidFill>
                <a:latin typeface="Times New Roman"/>
                <a:cs typeface="Times New Roman"/>
              </a:rPr>
              <a:t> </a:t>
            </a:r>
            <a:r>
              <a:rPr sz="2000" dirty="0">
                <a:solidFill>
                  <a:srgbClr val="0000CC"/>
                </a:solidFill>
                <a:latin typeface="Times New Roman"/>
                <a:cs typeface="Times New Roman"/>
              </a:rPr>
              <a:t>discomfort</a:t>
            </a:r>
            <a:endParaRPr sz="2000">
              <a:latin typeface="Times New Roman"/>
              <a:cs typeface="Times New Roman"/>
            </a:endParaRPr>
          </a:p>
          <a:p>
            <a:pPr lvl="1">
              <a:lnSpc>
                <a:spcPct val="100000"/>
              </a:lnSpc>
              <a:spcBef>
                <a:spcPts val="35"/>
              </a:spcBef>
              <a:buClr>
                <a:srgbClr val="B37731"/>
              </a:buClr>
              <a:buFont typeface="Wingdings"/>
              <a:buChar char=""/>
            </a:pPr>
            <a:endParaRPr sz="3100">
              <a:latin typeface="Times New Roman"/>
              <a:cs typeface="Times New Roman"/>
            </a:endParaRPr>
          </a:p>
          <a:p>
            <a:pPr marL="286385" marR="459105" indent="-274320">
              <a:lnSpc>
                <a:spcPct val="100000"/>
              </a:lnSpc>
            </a:pPr>
            <a:r>
              <a:rPr sz="2000" dirty="0">
                <a:solidFill>
                  <a:srgbClr val="0000CC"/>
                </a:solidFill>
                <a:latin typeface="Times New Roman"/>
                <a:cs typeface="Times New Roman"/>
              </a:rPr>
              <a:t>The vertical releasing incision, if needed, should be </a:t>
            </a:r>
            <a:r>
              <a:rPr sz="2000" spc="-10" dirty="0">
                <a:solidFill>
                  <a:srgbClr val="0000CC"/>
                </a:solidFill>
                <a:latin typeface="Times New Roman"/>
                <a:cs typeface="Times New Roman"/>
              </a:rPr>
              <a:t>made </a:t>
            </a:r>
            <a:r>
              <a:rPr sz="2000" dirty="0">
                <a:solidFill>
                  <a:srgbClr val="0000CC"/>
                </a:solidFill>
                <a:latin typeface="Times New Roman"/>
                <a:cs typeface="Times New Roman"/>
              </a:rPr>
              <a:t>at a </a:t>
            </a:r>
            <a:r>
              <a:rPr sz="2000" spc="-5" dirty="0">
                <a:solidFill>
                  <a:srgbClr val="0000CC"/>
                </a:solidFill>
                <a:latin typeface="Times New Roman"/>
                <a:cs typeface="Times New Roman"/>
              </a:rPr>
              <a:t>line </a:t>
            </a:r>
            <a:r>
              <a:rPr sz="2000" dirty="0">
                <a:solidFill>
                  <a:srgbClr val="0000CC"/>
                </a:solidFill>
                <a:latin typeface="Times New Roman"/>
                <a:cs typeface="Times New Roman"/>
              </a:rPr>
              <a:t>angle</a:t>
            </a:r>
            <a:r>
              <a:rPr sz="2000" spc="-195" dirty="0">
                <a:solidFill>
                  <a:srgbClr val="0000CC"/>
                </a:solidFill>
                <a:latin typeface="Times New Roman"/>
                <a:cs typeface="Times New Roman"/>
              </a:rPr>
              <a:t> </a:t>
            </a:r>
            <a:r>
              <a:rPr sz="2000" dirty="0">
                <a:solidFill>
                  <a:srgbClr val="0000CC"/>
                </a:solidFill>
                <a:latin typeface="Times New Roman"/>
                <a:cs typeface="Times New Roman"/>
              </a:rPr>
              <a:t>to  </a:t>
            </a:r>
            <a:r>
              <a:rPr sz="2000" spc="-5" dirty="0">
                <a:solidFill>
                  <a:srgbClr val="0000CC"/>
                </a:solidFill>
                <a:latin typeface="Times New Roman"/>
                <a:cs typeface="Times New Roman"/>
              </a:rPr>
              <a:t>maintain </a:t>
            </a:r>
            <a:r>
              <a:rPr sz="2000" dirty="0">
                <a:solidFill>
                  <a:srgbClr val="0000CC"/>
                </a:solidFill>
                <a:latin typeface="Times New Roman"/>
                <a:cs typeface="Times New Roman"/>
              </a:rPr>
              <a:t>the integrity of the interdental</a:t>
            </a:r>
            <a:r>
              <a:rPr sz="2000" spc="-145" dirty="0">
                <a:solidFill>
                  <a:srgbClr val="0000CC"/>
                </a:solidFill>
                <a:latin typeface="Times New Roman"/>
                <a:cs typeface="Times New Roman"/>
              </a:rPr>
              <a:t> </a:t>
            </a:r>
            <a:r>
              <a:rPr sz="2000" spc="-5" dirty="0">
                <a:solidFill>
                  <a:srgbClr val="0000CC"/>
                </a:solidFill>
                <a:latin typeface="Times New Roman"/>
                <a:cs typeface="Times New Roman"/>
              </a:rPr>
              <a:t>papilla.</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05104" marR="497205" indent="-205104">
              <a:lnSpc>
                <a:spcPct val="100000"/>
              </a:lnSpc>
              <a:buClr>
                <a:srgbClr val="0000CC"/>
              </a:buClr>
              <a:buSzPct val="95000"/>
              <a:buAutoNum type="arabicPeriod" startAt="8"/>
              <a:tabLst>
                <a:tab pos="205104" algn="l"/>
              </a:tabLst>
            </a:pPr>
            <a:r>
              <a:rPr sz="2000" dirty="0">
                <a:solidFill>
                  <a:srgbClr val="FFFF00"/>
                </a:solidFill>
                <a:latin typeface="Times New Roman"/>
                <a:cs typeface="Times New Roman"/>
              </a:rPr>
              <a:t>Schow(1974) </a:t>
            </a:r>
            <a:r>
              <a:rPr sz="2000" dirty="0">
                <a:solidFill>
                  <a:srgbClr val="0000CC"/>
                </a:solidFill>
                <a:latin typeface="Times New Roman"/>
                <a:cs typeface="Times New Roman"/>
              </a:rPr>
              <a:t>–Extending flap beyond EOR increases the chances of</a:t>
            </a:r>
            <a:r>
              <a:rPr sz="2000" spc="-204" dirty="0">
                <a:solidFill>
                  <a:srgbClr val="0000CC"/>
                </a:solidFill>
                <a:latin typeface="Times New Roman"/>
                <a:cs typeface="Times New Roman"/>
              </a:rPr>
              <a:t> </a:t>
            </a:r>
            <a:r>
              <a:rPr sz="2000" dirty="0">
                <a:solidFill>
                  <a:srgbClr val="0000CC"/>
                </a:solidFill>
                <a:latin typeface="Times New Roman"/>
                <a:cs typeface="Times New Roman"/>
              </a:rPr>
              <a:t>dry  socket</a:t>
            </a:r>
            <a:r>
              <a:rPr sz="2000" spc="-40" dirty="0">
                <a:solidFill>
                  <a:srgbClr val="0000CC"/>
                </a:solidFill>
                <a:latin typeface="Times New Roman"/>
                <a:cs typeface="Times New Roman"/>
              </a:rPr>
              <a:t> </a:t>
            </a:r>
            <a:r>
              <a:rPr sz="2000" spc="-5" dirty="0">
                <a:solidFill>
                  <a:srgbClr val="0000CC"/>
                </a:solidFill>
                <a:latin typeface="Times New Roman"/>
                <a:cs typeface="Times New Roman"/>
              </a:rPr>
              <a:t>formation</a:t>
            </a:r>
            <a:endParaRPr sz="2000">
              <a:latin typeface="Times New Roman"/>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140" y="5236921"/>
            <a:ext cx="7486650" cy="605790"/>
          </a:xfrm>
          <a:prstGeom prst="rect">
            <a:avLst/>
          </a:prstGeom>
        </p:spPr>
        <p:txBody>
          <a:bodyPr vert="horz" wrap="square" lIns="0" tIns="13335" rIns="0" bIns="0" rtlCol="0">
            <a:spAutoFit/>
          </a:bodyPr>
          <a:lstStyle/>
          <a:p>
            <a:pPr marL="12700">
              <a:lnSpc>
                <a:spcPts val="2280"/>
              </a:lnSpc>
              <a:spcBef>
                <a:spcPts val="105"/>
              </a:spcBef>
            </a:pPr>
            <a:r>
              <a:rPr sz="2000" dirty="0">
                <a:solidFill>
                  <a:srgbClr val="FFFF00"/>
                </a:solidFill>
                <a:latin typeface="Times New Roman"/>
                <a:cs typeface="Times New Roman"/>
              </a:rPr>
              <a:t>If any tooth fails to erupt beyond 2 </a:t>
            </a:r>
            <a:r>
              <a:rPr sz="2000" spc="-5" dirty="0">
                <a:solidFill>
                  <a:srgbClr val="FFFF00"/>
                </a:solidFill>
                <a:latin typeface="Times New Roman"/>
                <a:cs typeface="Times New Roman"/>
              </a:rPr>
              <a:t>yrs </a:t>
            </a:r>
            <a:r>
              <a:rPr sz="2000" dirty="0">
                <a:solidFill>
                  <a:srgbClr val="FFFF00"/>
                </a:solidFill>
                <a:latin typeface="Times New Roman"/>
                <a:cs typeface="Times New Roman"/>
              </a:rPr>
              <a:t>of expected </a:t>
            </a:r>
            <a:r>
              <a:rPr sz="2000" spc="-10" dirty="0">
                <a:solidFill>
                  <a:srgbClr val="FFFF00"/>
                </a:solidFill>
                <a:latin typeface="Times New Roman"/>
                <a:cs typeface="Times New Roman"/>
              </a:rPr>
              <a:t>time, </a:t>
            </a:r>
            <a:r>
              <a:rPr sz="2000" dirty="0">
                <a:solidFill>
                  <a:srgbClr val="FFFF00"/>
                </a:solidFill>
                <a:latin typeface="Times New Roman"/>
                <a:cs typeface="Times New Roman"/>
              </a:rPr>
              <a:t>then it should</a:t>
            </a:r>
            <a:r>
              <a:rPr sz="2000" spc="-210" dirty="0">
                <a:solidFill>
                  <a:srgbClr val="FFFF00"/>
                </a:solidFill>
                <a:latin typeface="Times New Roman"/>
                <a:cs typeface="Times New Roman"/>
              </a:rPr>
              <a:t> </a:t>
            </a:r>
            <a:r>
              <a:rPr sz="2000" dirty="0">
                <a:solidFill>
                  <a:srgbClr val="FFFF00"/>
                </a:solidFill>
                <a:latin typeface="Times New Roman"/>
                <a:cs typeface="Times New Roman"/>
              </a:rPr>
              <a:t>be</a:t>
            </a:r>
            <a:endParaRPr sz="2000">
              <a:latin typeface="Times New Roman"/>
              <a:cs typeface="Times New Roman"/>
            </a:endParaRPr>
          </a:p>
          <a:p>
            <a:pPr marL="286385">
              <a:lnSpc>
                <a:spcPts val="2280"/>
              </a:lnSpc>
            </a:pPr>
            <a:r>
              <a:rPr sz="2000" dirty="0">
                <a:solidFill>
                  <a:srgbClr val="FFFF00"/>
                </a:solidFill>
                <a:latin typeface="Times New Roman"/>
                <a:cs typeface="Times New Roman"/>
              </a:rPr>
              <a:t>considered unlikely to</a:t>
            </a:r>
            <a:r>
              <a:rPr sz="2000" spc="-95" dirty="0">
                <a:solidFill>
                  <a:srgbClr val="FFFF00"/>
                </a:solidFill>
                <a:latin typeface="Times New Roman"/>
                <a:cs typeface="Times New Roman"/>
              </a:rPr>
              <a:t> </a:t>
            </a:r>
            <a:r>
              <a:rPr sz="2000" dirty="0">
                <a:solidFill>
                  <a:srgbClr val="FFFF00"/>
                </a:solidFill>
                <a:latin typeface="Times New Roman"/>
                <a:cs typeface="Times New Roman"/>
              </a:rPr>
              <a:t>erupt.</a:t>
            </a:r>
            <a:endParaRPr sz="2000">
              <a:latin typeface="Times New Roman"/>
              <a:cs typeface="Times New Roman"/>
            </a:endParaRPr>
          </a:p>
        </p:txBody>
      </p:sp>
      <p:sp>
        <p:nvSpPr>
          <p:cNvPr id="3" name="object 3"/>
          <p:cNvSpPr/>
          <p:nvPr/>
        </p:nvSpPr>
        <p:spPr>
          <a:xfrm>
            <a:off x="3077845" y="420751"/>
            <a:ext cx="2899029" cy="28511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17876" y="182879"/>
            <a:ext cx="3393948" cy="611124"/>
          </a:xfrm>
          <a:prstGeom prst="rect">
            <a:avLst/>
          </a:prstGeom>
          <a:blipFill>
            <a:blip r:embed="rId3" cstate="print"/>
            <a:stretch>
              <a:fillRect/>
            </a:stretch>
          </a:blipFill>
        </p:spPr>
        <p:txBody>
          <a:bodyPr wrap="square" lIns="0" tIns="0" rIns="0" bIns="0" rtlCol="0"/>
          <a:lstStyle/>
          <a:p>
            <a:endParaRPr/>
          </a:p>
        </p:txBody>
      </p:sp>
      <p:graphicFrame>
        <p:nvGraphicFramePr>
          <p:cNvPr id="5" name="object 5"/>
          <p:cNvGraphicFramePr>
            <a:graphicFrameLocks noGrp="1"/>
          </p:cNvGraphicFramePr>
          <p:nvPr/>
        </p:nvGraphicFramePr>
        <p:xfrm>
          <a:off x="374650" y="984250"/>
          <a:ext cx="8382000" cy="3884294"/>
        </p:xfrm>
        <a:graphic>
          <a:graphicData uri="http://schemas.openxmlformats.org/drawingml/2006/table">
            <a:tbl>
              <a:tblPr firstRow="1" bandRow="1">
                <a:tableStyleId>{2D5ABB26-0587-4C30-8999-92F81FD0307C}</a:tableStyleId>
              </a:tblPr>
              <a:tblGrid>
                <a:gridCol w="2095500"/>
                <a:gridCol w="2095500"/>
                <a:gridCol w="2095500"/>
                <a:gridCol w="2095500"/>
              </a:tblGrid>
              <a:tr h="847725">
                <a:tc>
                  <a:txBody>
                    <a:bodyPr/>
                    <a:lstStyle/>
                    <a:p>
                      <a:pPr>
                        <a:lnSpc>
                          <a:spcPct val="100000"/>
                        </a:lnSpc>
                      </a:pPr>
                      <a:endParaRPr sz="18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B592"/>
                    </a:solidFill>
                  </a:tcPr>
                </a:tc>
                <a:tc>
                  <a:txBody>
                    <a:bodyPr/>
                    <a:lstStyle/>
                    <a:p>
                      <a:pPr marL="97790">
                        <a:lnSpc>
                          <a:spcPct val="100000"/>
                        </a:lnSpc>
                        <a:spcBef>
                          <a:spcPts val="240"/>
                        </a:spcBef>
                      </a:pPr>
                      <a:r>
                        <a:rPr sz="1800" b="1" spc="15" dirty="0">
                          <a:solidFill>
                            <a:srgbClr val="FF0000"/>
                          </a:solidFill>
                          <a:latin typeface="Times New Roman"/>
                          <a:cs typeface="Times New Roman"/>
                        </a:rPr>
                        <a:t>Max.3</a:t>
                      </a:r>
                      <a:r>
                        <a:rPr sz="1800" b="1" spc="22" baseline="25462" dirty="0">
                          <a:solidFill>
                            <a:srgbClr val="FF0000"/>
                          </a:solidFill>
                          <a:latin typeface="Times New Roman"/>
                          <a:cs typeface="Times New Roman"/>
                        </a:rPr>
                        <a:t>rd</a:t>
                      </a:r>
                      <a:r>
                        <a:rPr sz="1800" b="1" spc="195" baseline="25462" dirty="0">
                          <a:solidFill>
                            <a:srgbClr val="FF0000"/>
                          </a:solidFill>
                          <a:latin typeface="Times New Roman"/>
                          <a:cs typeface="Times New Roman"/>
                        </a:rPr>
                        <a:t> </a:t>
                      </a:r>
                      <a:r>
                        <a:rPr sz="1800" b="1" spc="95" dirty="0">
                          <a:solidFill>
                            <a:srgbClr val="FF0000"/>
                          </a:solidFill>
                          <a:latin typeface="Times New Roman"/>
                          <a:cs typeface="Times New Roman"/>
                        </a:rPr>
                        <a:t>molars</a:t>
                      </a:r>
                      <a:endParaRPr sz="1800">
                        <a:latin typeface="Times New Roman"/>
                        <a:cs typeface="Times New Roman"/>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B592"/>
                    </a:solidFill>
                  </a:tcPr>
                </a:tc>
                <a:tc>
                  <a:txBody>
                    <a:bodyPr/>
                    <a:lstStyle/>
                    <a:p>
                      <a:pPr marL="98425">
                        <a:lnSpc>
                          <a:spcPct val="100000"/>
                        </a:lnSpc>
                        <a:spcBef>
                          <a:spcPts val="240"/>
                        </a:spcBef>
                      </a:pPr>
                      <a:r>
                        <a:rPr sz="1800" b="1" spc="60" dirty="0">
                          <a:solidFill>
                            <a:srgbClr val="FF0000"/>
                          </a:solidFill>
                          <a:latin typeface="Times New Roman"/>
                          <a:cs typeface="Times New Roman"/>
                        </a:rPr>
                        <a:t>Man. </a:t>
                      </a:r>
                      <a:r>
                        <a:rPr sz="1800" b="1" spc="-15" dirty="0">
                          <a:solidFill>
                            <a:srgbClr val="FF0000"/>
                          </a:solidFill>
                          <a:latin typeface="Times New Roman"/>
                          <a:cs typeface="Times New Roman"/>
                        </a:rPr>
                        <a:t>3</a:t>
                      </a:r>
                      <a:r>
                        <a:rPr sz="1800" b="1" spc="-22" baseline="25462" dirty="0">
                          <a:solidFill>
                            <a:srgbClr val="FF0000"/>
                          </a:solidFill>
                          <a:latin typeface="Times New Roman"/>
                          <a:cs typeface="Times New Roman"/>
                        </a:rPr>
                        <a:t>rd</a:t>
                      </a:r>
                      <a:r>
                        <a:rPr sz="1800" b="1" spc="37" baseline="25462" dirty="0">
                          <a:solidFill>
                            <a:srgbClr val="FF0000"/>
                          </a:solidFill>
                          <a:latin typeface="Times New Roman"/>
                          <a:cs typeface="Times New Roman"/>
                        </a:rPr>
                        <a:t> </a:t>
                      </a:r>
                      <a:r>
                        <a:rPr sz="1800" b="1" spc="95" dirty="0">
                          <a:solidFill>
                            <a:srgbClr val="FF0000"/>
                          </a:solidFill>
                          <a:latin typeface="Times New Roman"/>
                          <a:cs typeface="Times New Roman"/>
                        </a:rPr>
                        <a:t>molars</a:t>
                      </a:r>
                      <a:endParaRPr sz="1800">
                        <a:latin typeface="Times New Roman"/>
                        <a:cs typeface="Times New Roman"/>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B592"/>
                    </a:solidFill>
                  </a:tcPr>
                </a:tc>
                <a:tc>
                  <a:txBody>
                    <a:bodyPr/>
                    <a:lstStyle/>
                    <a:p>
                      <a:pPr marL="98425" marR="645795">
                        <a:lnSpc>
                          <a:spcPct val="100000"/>
                        </a:lnSpc>
                        <a:spcBef>
                          <a:spcPts val="240"/>
                        </a:spcBef>
                      </a:pPr>
                      <a:r>
                        <a:rPr sz="1800" b="1" spc="35" dirty="0">
                          <a:solidFill>
                            <a:srgbClr val="FF0000"/>
                          </a:solidFill>
                          <a:latin typeface="Times New Roman"/>
                          <a:cs typeface="Times New Roman"/>
                        </a:rPr>
                        <a:t>Max. </a:t>
                      </a:r>
                      <a:r>
                        <a:rPr sz="1800" b="1" spc="-195" dirty="0">
                          <a:solidFill>
                            <a:srgbClr val="FF0000"/>
                          </a:solidFill>
                          <a:latin typeface="Times New Roman"/>
                          <a:cs typeface="Times New Roman"/>
                        </a:rPr>
                        <a:t>&amp; </a:t>
                      </a:r>
                      <a:r>
                        <a:rPr sz="1800" b="1" spc="110" dirty="0">
                          <a:solidFill>
                            <a:srgbClr val="FF0000"/>
                          </a:solidFill>
                          <a:latin typeface="Times New Roman"/>
                          <a:cs typeface="Times New Roman"/>
                        </a:rPr>
                        <a:t>man.  canines</a:t>
                      </a:r>
                      <a:endParaRPr sz="1800">
                        <a:latin typeface="Times New Roman"/>
                        <a:cs typeface="Times New Roman"/>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4B592"/>
                    </a:solidFill>
                  </a:tcPr>
                </a:tc>
              </a:tr>
              <a:tr h="1082675">
                <a:tc>
                  <a:txBody>
                    <a:bodyPr/>
                    <a:lstStyle/>
                    <a:p>
                      <a:pPr marL="97790" marR="388620">
                        <a:lnSpc>
                          <a:spcPct val="100000"/>
                        </a:lnSpc>
                        <a:spcBef>
                          <a:spcPts val="240"/>
                        </a:spcBef>
                      </a:pPr>
                      <a:r>
                        <a:rPr sz="1800" spc="40" dirty="0">
                          <a:solidFill>
                            <a:srgbClr val="0000CC"/>
                          </a:solidFill>
                          <a:latin typeface="Times New Roman"/>
                          <a:cs typeface="Times New Roman"/>
                        </a:rPr>
                        <a:t>First </a:t>
                      </a:r>
                      <a:r>
                        <a:rPr sz="1800" spc="45" dirty="0">
                          <a:solidFill>
                            <a:srgbClr val="0000CC"/>
                          </a:solidFill>
                          <a:latin typeface="Times New Roman"/>
                          <a:cs typeface="Times New Roman"/>
                        </a:rPr>
                        <a:t>evidence</a:t>
                      </a:r>
                      <a:r>
                        <a:rPr sz="1800" spc="-265" dirty="0">
                          <a:solidFill>
                            <a:srgbClr val="0000CC"/>
                          </a:solidFill>
                          <a:latin typeface="Times New Roman"/>
                          <a:cs typeface="Times New Roman"/>
                        </a:rPr>
                        <a:t> </a:t>
                      </a:r>
                      <a:r>
                        <a:rPr sz="1800" spc="15" dirty="0">
                          <a:solidFill>
                            <a:srgbClr val="0000CC"/>
                          </a:solidFill>
                          <a:latin typeface="Times New Roman"/>
                          <a:cs typeface="Times New Roman"/>
                        </a:rPr>
                        <a:t>of  </a:t>
                      </a:r>
                      <a:r>
                        <a:rPr sz="1800" spc="40" dirty="0">
                          <a:solidFill>
                            <a:srgbClr val="0000CC"/>
                          </a:solidFill>
                          <a:latin typeface="Times New Roman"/>
                          <a:cs typeface="Times New Roman"/>
                        </a:rPr>
                        <a:t>calcification</a:t>
                      </a:r>
                      <a:endParaRPr sz="1800">
                        <a:latin typeface="Times New Roman"/>
                        <a:cs typeface="Times New Roman"/>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4DC"/>
                    </a:solidFill>
                  </a:tcPr>
                </a:tc>
                <a:tc>
                  <a:txBody>
                    <a:bodyPr/>
                    <a:lstStyle/>
                    <a:p>
                      <a:pPr marL="97790">
                        <a:lnSpc>
                          <a:spcPct val="100000"/>
                        </a:lnSpc>
                        <a:spcBef>
                          <a:spcPts val="240"/>
                        </a:spcBef>
                      </a:pPr>
                      <a:r>
                        <a:rPr sz="1800" spc="35" dirty="0">
                          <a:solidFill>
                            <a:srgbClr val="0000CC"/>
                          </a:solidFill>
                          <a:latin typeface="Times New Roman"/>
                          <a:cs typeface="Times New Roman"/>
                        </a:rPr>
                        <a:t>7-9</a:t>
                      </a:r>
                      <a:r>
                        <a:rPr sz="1800" spc="-75" dirty="0">
                          <a:solidFill>
                            <a:srgbClr val="0000CC"/>
                          </a:solidFill>
                          <a:latin typeface="Times New Roman"/>
                          <a:cs typeface="Times New Roman"/>
                        </a:rPr>
                        <a:t> </a:t>
                      </a:r>
                      <a:r>
                        <a:rPr sz="1800" spc="20" dirty="0">
                          <a:solidFill>
                            <a:srgbClr val="0000CC"/>
                          </a:solidFill>
                          <a:latin typeface="Times New Roman"/>
                          <a:cs typeface="Times New Roman"/>
                        </a:rPr>
                        <a:t>yr</a:t>
                      </a:r>
                      <a:endParaRPr sz="1800">
                        <a:latin typeface="Times New Roman"/>
                        <a:cs typeface="Times New Roman"/>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4DC"/>
                    </a:solidFill>
                  </a:tcPr>
                </a:tc>
                <a:tc>
                  <a:txBody>
                    <a:bodyPr/>
                    <a:lstStyle/>
                    <a:p>
                      <a:pPr marL="98425">
                        <a:lnSpc>
                          <a:spcPct val="100000"/>
                        </a:lnSpc>
                        <a:spcBef>
                          <a:spcPts val="254"/>
                        </a:spcBef>
                      </a:pPr>
                      <a:r>
                        <a:rPr sz="1800" dirty="0">
                          <a:solidFill>
                            <a:srgbClr val="0000CC"/>
                          </a:solidFill>
                          <a:latin typeface="Times New Roman"/>
                          <a:cs typeface="Times New Roman"/>
                        </a:rPr>
                        <a:t>8-10</a:t>
                      </a:r>
                      <a:r>
                        <a:rPr sz="1800" spc="-25" dirty="0">
                          <a:solidFill>
                            <a:srgbClr val="0000CC"/>
                          </a:solidFill>
                          <a:latin typeface="Times New Roman"/>
                          <a:cs typeface="Times New Roman"/>
                        </a:rPr>
                        <a:t> </a:t>
                      </a:r>
                      <a:r>
                        <a:rPr sz="1800" spc="10" dirty="0">
                          <a:solidFill>
                            <a:srgbClr val="0000CC"/>
                          </a:solidFill>
                          <a:latin typeface="Times New Roman"/>
                          <a:cs typeface="Times New Roman"/>
                        </a:rPr>
                        <a:t>yr</a:t>
                      </a:r>
                      <a:endParaRPr sz="1800">
                        <a:latin typeface="Times New Roman"/>
                        <a:cs typeface="Times New Roman"/>
                      </a:endParaRPr>
                    </a:p>
                  </a:txBody>
                  <a:tcPr marL="0" marR="0" marT="32384"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4DC"/>
                    </a:solidFill>
                  </a:tcPr>
                </a:tc>
                <a:tc>
                  <a:txBody>
                    <a:bodyPr/>
                    <a:lstStyle/>
                    <a:p>
                      <a:pPr marL="98425">
                        <a:lnSpc>
                          <a:spcPct val="100000"/>
                        </a:lnSpc>
                        <a:spcBef>
                          <a:spcPts val="240"/>
                        </a:spcBef>
                      </a:pPr>
                      <a:r>
                        <a:rPr sz="1800" spc="55" dirty="0">
                          <a:solidFill>
                            <a:srgbClr val="0000CC"/>
                          </a:solidFill>
                          <a:latin typeface="Times New Roman"/>
                          <a:cs typeface="Times New Roman"/>
                        </a:rPr>
                        <a:t>4-6</a:t>
                      </a:r>
                      <a:r>
                        <a:rPr sz="1800" spc="-25" dirty="0">
                          <a:solidFill>
                            <a:srgbClr val="0000CC"/>
                          </a:solidFill>
                          <a:latin typeface="Times New Roman"/>
                          <a:cs typeface="Times New Roman"/>
                        </a:rPr>
                        <a:t> </a:t>
                      </a:r>
                      <a:r>
                        <a:rPr sz="1800" spc="105" dirty="0">
                          <a:solidFill>
                            <a:srgbClr val="0000CC"/>
                          </a:solidFill>
                          <a:latin typeface="Times New Roman"/>
                          <a:cs typeface="Times New Roman"/>
                        </a:rPr>
                        <a:t>months</a:t>
                      </a:r>
                      <a:endParaRPr sz="1800">
                        <a:latin typeface="Times New Roman"/>
                        <a:cs typeface="Times New Roman"/>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0E4DC"/>
                    </a:solidFill>
                  </a:tcPr>
                </a:tc>
              </a:tr>
              <a:tr h="757555">
                <a:tc>
                  <a:txBody>
                    <a:bodyPr/>
                    <a:lstStyle/>
                    <a:p>
                      <a:pPr marL="97790">
                        <a:lnSpc>
                          <a:spcPct val="100000"/>
                        </a:lnSpc>
                        <a:spcBef>
                          <a:spcPts val="245"/>
                        </a:spcBef>
                      </a:pPr>
                      <a:r>
                        <a:rPr sz="1800" spc="45" dirty="0">
                          <a:solidFill>
                            <a:srgbClr val="0000CC"/>
                          </a:solidFill>
                          <a:latin typeface="Times New Roman"/>
                          <a:cs typeface="Times New Roman"/>
                        </a:rPr>
                        <a:t>Crown</a:t>
                      </a:r>
                      <a:r>
                        <a:rPr sz="1800" spc="-114" dirty="0">
                          <a:solidFill>
                            <a:srgbClr val="0000CC"/>
                          </a:solidFill>
                          <a:latin typeface="Times New Roman"/>
                          <a:cs typeface="Times New Roman"/>
                        </a:rPr>
                        <a:t> </a:t>
                      </a:r>
                      <a:r>
                        <a:rPr sz="1800" spc="75" dirty="0">
                          <a:solidFill>
                            <a:srgbClr val="0000CC"/>
                          </a:solidFill>
                          <a:latin typeface="Times New Roman"/>
                          <a:cs typeface="Times New Roman"/>
                        </a:rPr>
                        <a:t>completion</a:t>
                      </a:r>
                      <a:endParaRPr sz="18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c>
                  <a:txBody>
                    <a:bodyPr/>
                    <a:lstStyle/>
                    <a:p>
                      <a:pPr marL="97790">
                        <a:lnSpc>
                          <a:spcPct val="100000"/>
                        </a:lnSpc>
                        <a:spcBef>
                          <a:spcPts val="245"/>
                        </a:spcBef>
                      </a:pPr>
                      <a:r>
                        <a:rPr sz="1800" spc="-120" dirty="0">
                          <a:solidFill>
                            <a:srgbClr val="0000CC"/>
                          </a:solidFill>
                          <a:latin typeface="Times New Roman"/>
                          <a:cs typeface="Times New Roman"/>
                        </a:rPr>
                        <a:t>12-16</a:t>
                      </a:r>
                      <a:r>
                        <a:rPr sz="1800" spc="-75" dirty="0">
                          <a:solidFill>
                            <a:srgbClr val="0000CC"/>
                          </a:solidFill>
                          <a:latin typeface="Times New Roman"/>
                          <a:cs typeface="Times New Roman"/>
                        </a:rPr>
                        <a:t> </a:t>
                      </a:r>
                      <a:r>
                        <a:rPr sz="1800" spc="20" dirty="0">
                          <a:solidFill>
                            <a:srgbClr val="0000CC"/>
                          </a:solidFill>
                          <a:latin typeface="Times New Roman"/>
                          <a:cs typeface="Times New Roman"/>
                        </a:rPr>
                        <a:t>yr</a:t>
                      </a:r>
                      <a:endParaRPr sz="18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c>
                  <a:txBody>
                    <a:bodyPr/>
                    <a:lstStyle/>
                    <a:p>
                      <a:pPr marL="98425">
                        <a:lnSpc>
                          <a:spcPct val="100000"/>
                        </a:lnSpc>
                        <a:spcBef>
                          <a:spcPts val="254"/>
                        </a:spcBef>
                      </a:pPr>
                      <a:r>
                        <a:rPr sz="1800" spc="-5" dirty="0">
                          <a:solidFill>
                            <a:srgbClr val="0000CC"/>
                          </a:solidFill>
                          <a:latin typeface="Times New Roman"/>
                          <a:cs typeface="Times New Roman"/>
                        </a:rPr>
                        <a:t>12-16</a:t>
                      </a:r>
                      <a:r>
                        <a:rPr sz="1800" spc="-30" dirty="0">
                          <a:solidFill>
                            <a:srgbClr val="0000CC"/>
                          </a:solidFill>
                          <a:latin typeface="Times New Roman"/>
                          <a:cs typeface="Times New Roman"/>
                        </a:rPr>
                        <a:t> </a:t>
                      </a:r>
                      <a:r>
                        <a:rPr sz="1800" spc="10" dirty="0">
                          <a:solidFill>
                            <a:srgbClr val="0000CC"/>
                          </a:solidFill>
                          <a:latin typeface="Times New Roman"/>
                          <a:cs typeface="Times New Roman"/>
                        </a:rPr>
                        <a:t>yr</a:t>
                      </a:r>
                      <a:endParaRPr sz="18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c>
                  <a:txBody>
                    <a:bodyPr/>
                    <a:lstStyle/>
                    <a:p>
                      <a:pPr marL="98425">
                        <a:lnSpc>
                          <a:spcPct val="100000"/>
                        </a:lnSpc>
                        <a:spcBef>
                          <a:spcPts val="245"/>
                        </a:spcBef>
                      </a:pPr>
                      <a:r>
                        <a:rPr sz="1800" spc="75" dirty="0">
                          <a:solidFill>
                            <a:srgbClr val="0000CC"/>
                          </a:solidFill>
                          <a:latin typeface="Times New Roman"/>
                          <a:cs typeface="Times New Roman"/>
                        </a:rPr>
                        <a:t>6</a:t>
                      </a:r>
                      <a:r>
                        <a:rPr sz="1800" spc="-75" dirty="0">
                          <a:solidFill>
                            <a:srgbClr val="0000CC"/>
                          </a:solidFill>
                          <a:latin typeface="Times New Roman"/>
                          <a:cs typeface="Times New Roman"/>
                        </a:rPr>
                        <a:t> </a:t>
                      </a:r>
                      <a:r>
                        <a:rPr sz="1800" spc="20" dirty="0">
                          <a:solidFill>
                            <a:srgbClr val="0000CC"/>
                          </a:solidFill>
                          <a:latin typeface="Times New Roman"/>
                          <a:cs typeface="Times New Roman"/>
                        </a:rPr>
                        <a:t>yr</a:t>
                      </a:r>
                      <a:endParaRPr sz="18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r>
              <a:tr h="757555">
                <a:tc>
                  <a:txBody>
                    <a:bodyPr/>
                    <a:lstStyle/>
                    <a:p>
                      <a:pPr marL="97790">
                        <a:lnSpc>
                          <a:spcPct val="100000"/>
                        </a:lnSpc>
                        <a:spcBef>
                          <a:spcPts val="254"/>
                        </a:spcBef>
                      </a:pPr>
                      <a:r>
                        <a:rPr sz="1800" dirty="0">
                          <a:solidFill>
                            <a:srgbClr val="0000CC"/>
                          </a:solidFill>
                          <a:latin typeface="Times New Roman"/>
                          <a:cs typeface="Times New Roman"/>
                        </a:rPr>
                        <a:t>Eruption</a:t>
                      </a:r>
                      <a:endParaRPr sz="18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4DC"/>
                    </a:solidFill>
                  </a:tcPr>
                </a:tc>
                <a:tc>
                  <a:txBody>
                    <a:bodyPr/>
                    <a:lstStyle/>
                    <a:p>
                      <a:pPr marL="97790">
                        <a:lnSpc>
                          <a:spcPct val="100000"/>
                        </a:lnSpc>
                        <a:spcBef>
                          <a:spcPts val="245"/>
                        </a:spcBef>
                      </a:pPr>
                      <a:r>
                        <a:rPr sz="1800" spc="-145" dirty="0">
                          <a:solidFill>
                            <a:srgbClr val="0000CC"/>
                          </a:solidFill>
                          <a:latin typeface="Times New Roman"/>
                          <a:cs typeface="Times New Roman"/>
                        </a:rPr>
                        <a:t>17-21</a:t>
                      </a:r>
                      <a:r>
                        <a:rPr sz="1800" spc="-70" dirty="0">
                          <a:solidFill>
                            <a:srgbClr val="0000CC"/>
                          </a:solidFill>
                          <a:latin typeface="Times New Roman"/>
                          <a:cs typeface="Times New Roman"/>
                        </a:rPr>
                        <a:t> </a:t>
                      </a:r>
                      <a:r>
                        <a:rPr sz="1800" spc="20" dirty="0">
                          <a:solidFill>
                            <a:srgbClr val="0000CC"/>
                          </a:solidFill>
                          <a:latin typeface="Times New Roman"/>
                          <a:cs typeface="Times New Roman"/>
                        </a:rPr>
                        <a:t>yr</a:t>
                      </a:r>
                      <a:endParaRPr sz="18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4DC"/>
                    </a:solidFill>
                  </a:tcPr>
                </a:tc>
                <a:tc>
                  <a:txBody>
                    <a:bodyPr/>
                    <a:lstStyle/>
                    <a:p>
                      <a:pPr marL="98425">
                        <a:lnSpc>
                          <a:spcPct val="100000"/>
                        </a:lnSpc>
                        <a:spcBef>
                          <a:spcPts val="305"/>
                        </a:spcBef>
                      </a:pPr>
                      <a:r>
                        <a:rPr sz="1800" dirty="0">
                          <a:solidFill>
                            <a:srgbClr val="0000CC"/>
                          </a:solidFill>
                          <a:latin typeface="Times New Roman"/>
                          <a:cs typeface="Times New Roman"/>
                        </a:rPr>
                        <a:t>17-21</a:t>
                      </a:r>
                      <a:r>
                        <a:rPr sz="1800" spc="-25" dirty="0">
                          <a:solidFill>
                            <a:srgbClr val="0000CC"/>
                          </a:solidFill>
                          <a:latin typeface="Times New Roman"/>
                          <a:cs typeface="Times New Roman"/>
                        </a:rPr>
                        <a:t> </a:t>
                      </a:r>
                      <a:r>
                        <a:rPr sz="1800" spc="10" dirty="0">
                          <a:solidFill>
                            <a:srgbClr val="0000CC"/>
                          </a:solidFill>
                          <a:latin typeface="Times New Roman"/>
                          <a:cs typeface="Times New Roman"/>
                        </a:rPr>
                        <a:t>yr</a:t>
                      </a:r>
                      <a:endParaRPr sz="1800">
                        <a:latin typeface="Times New Roman"/>
                        <a:cs typeface="Times New Roman"/>
                      </a:endParaRPr>
                    </a:p>
                  </a:txBody>
                  <a:tcPr marL="0" marR="0" marT="387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4DC"/>
                    </a:solidFill>
                  </a:tcPr>
                </a:tc>
                <a:tc>
                  <a:txBody>
                    <a:bodyPr/>
                    <a:lstStyle/>
                    <a:p>
                      <a:pPr marL="98425">
                        <a:lnSpc>
                          <a:spcPct val="100000"/>
                        </a:lnSpc>
                        <a:spcBef>
                          <a:spcPts val="245"/>
                        </a:spcBef>
                      </a:pPr>
                      <a:r>
                        <a:rPr sz="1800" spc="-215" dirty="0">
                          <a:solidFill>
                            <a:srgbClr val="0000CC"/>
                          </a:solidFill>
                          <a:latin typeface="Times New Roman"/>
                          <a:cs typeface="Times New Roman"/>
                        </a:rPr>
                        <a:t>11-13</a:t>
                      </a:r>
                      <a:r>
                        <a:rPr sz="1800" spc="-80" dirty="0">
                          <a:solidFill>
                            <a:srgbClr val="0000CC"/>
                          </a:solidFill>
                          <a:latin typeface="Times New Roman"/>
                          <a:cs typeface="Times New Roman"/>
                        </a:rPr>
                        <a:t> </a:t>
                      </a:r>
                      <a:r>
                        <a:rPr sz="1800" spc="20" dirty="0">
                          <a:solidFill>
                            <a:srgbClr val="0000CC"/>
                          </a:solidFill>
                          <a:latin typeface="Times New Roman"/>
                          <a:cs typeface="Times New Roman"/>
                        </a:rPr>
                        <a:t>yr</a:t>
                      </a:r>
                      <a:endParaRPr sz="18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0E4DC"/>
                    </a:solidFill>
                  </a:tcPr>
                </a:tc>
              </a:tr>
              <a:tr h="438784">
                <a:tc>
                  <a:txBody>
                    <a:bodyPr/>
                    <a:lstStyle/>
                    <a:p>
                      <a:pPr marL="97790">
                        <a:lnSpc>
                          <a:spcPct val="100000"/>
                        </a:lnSpc>
                        <a:spcBef>
                          <a:spcPts val="254"/>
                        </a:spcBef>
                      </a:pPr>
                      <a:r>
                        <a:rPr sz="1800" dirty="0">
                          <a:solidFill>
                            <a:srgbClr val="0000CC"/>
                          </a:solidFill>
                          <a:latin typeface="Times New Roman"/>
                          <a:cs typeface="Times New Roman"/>
                        </a:rPr>
                        <a:t>Root</a:t>
                      </a:r>
                      <a:r>
                        <a:rPr sz="1800" spc="-25" dirty="0">
                          <a:solidFill>
                            <a:srgbClr val="0000CC"/>
                          </a:solidFill>
                          <a:latin typeface="Times New Roman"/>
                          <a:cs typeface="Times New Roman"/>
                        </a:rPr>
                        <a:t> </a:t>
                      </a:r>
                      <a:r>
                        <a:rPr sz="1800" dirty="0">
                          <a:solidFill>
                            <a:srgbClr val="0000CC"/>
                          </a:solidFill>
                          <a:latin typeface="Times New Roman"/>
                          <a:cs typeface="Times New Roman"/>
                        </a:rPr>
                        <a:t>completion</a:t>
                      </a:r>
                      <a:endParaRPr sz="18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c>
                  <a:txBody>
                    <a:bodyPr/>
                    <a:lstStyle/>
                    <a:p>
                      <a:pPr marL="97790">
                        <a:lnSpc>
                          <a:spcPct val="100000"/>
                        </a:lnSpc>
                        <a:spcBef>
                          <a:spcPts val="245"/>
                        </a:spcBef>
                      </a:pPr>
                      <a:r>
                        <a:rPr sz="1800" spc="-65" dirty="0">
                          <a:solidFill>
                            <a:srgbClr val="0000CC"/>
                          </a:solidFill>
                          <a:latin typeface="Times New Roman"/>
                          <a:cs typeface="Times New Roman"/>
                        </a:rPr>
                        <a:t>18-25</a:t>
                      </a:r>
                      <a:r>
                        <a:rPr sz="1800" spc="-90" dirty="0">
                          <a:solidFill>
                            <a:srgbClr val="0000CC"/>
                          </a:solidFill>
                          <a:latin typeface="Times New Roman"/>
                          <a:cs typeface="Times New Roman"/>
                        </a:rPr>
                        <a:t> </a:t>
                      </a:r>
                      <a:r>
                        <a:rPr sz="1800" spc="20" dirty="0">
                          <a:solidFill>
                            <a:srgbClr val="0000CC"/>
                          </a:solidFill>
                          <a:latin typeface="Times New Roman"/>
                          <a:cs typeface="Times New Roman"/>
                        </a:rPr>
                        <a:t>yr</a:t>
                      </a:r>
                      <a:endParaRPr sz="18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c>
                  <a:txBody>
                    <a:bodyPr/>
                    <a:lstStyle/>
                    <a:p>
                      <a:pPr marL="98425">
                        <a:lnSpc>
                          <a:spcPct val="100000"/>
                        </a:lnSpc>
                        <a:spcBef>
                          <a:spcPts val="254"/>
                        </a:spcBef>
                      </a:pPr>
                      <a:r>
                        <a:rPr sz="1800" dirty="0">
                          <a:solidFill>
                            <a:srgbClr val="0000CC"/>
                          </a:solidFill>
                          <a:latin typeface="Times New Roman"/>
                          <a:cs typeface="Times New Roman"/>
                        </a:rPr>
                        <a:t>18-25</a:t>
                      </a:r>
                      <a:r>
                        <a:rPr sz="1800" spc="-25" dirty="0">
                          <a:solidFill>
                            <a:srgbClr val="0000CC"/>
                          </a:solidFill>
                          <a:latin typeface="Times New Roman"/>
                          <a:cs typeface="Times New Roman"/>
                        </a:rPr>
                        <a:t> </a:t>
                      </a:r>
                      <a:r>
                        <a:rPr sz="1800" spc="10" dirty="0">
                          <a:solidFill>
                            <a:srgbClr val="0000CC"/>
                          </a:solidFill>
                          <a:latin typeface="Times New Roman"/>
                          <a:cs typeface="Times New Roman"/>
                        </a:rPr>
                        <a:t>yr</a:t>
                      </a:r>
                      <a:endParaRPr sz="1800">
                        <a:latin typeface="Times New Roman"/>
                        <a:cs typeface="Times New Roman"/>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c>
                  <a:txBody>
                    <a:bodyPr/>
                    <a:lstStyle/>
                    <a:p>
                      <a:pPr marL="98425">
                        <a:lnSpc>
                          <a:spcPct val="100000"/>
                        </a:lnSpc>
                        <a:spcBef>
                          <a:spcPts val="245"/>
                        </a:spcBef>
                      </a:pPr>
                      <a:r>
                        <a:rPr sz="1800" spc="-130" dirty="0">
                          <a:solidFill>
                            <a:srgbClr val="0000CC"/>
                          </a:solidFill>
                          <a:latin typeface="Times New Roman"/>
                          <a:cs typeface="Times New Roman"/>
                        </a:rPr>
                        <a:t>14-15</a:t>
                      </a:r>
                      <a:r>
                        <a:rPr sz="1800" spc="-90" dirty="0">
                          <a:solidFill>
                            <a:srgbClr val="0000CC"/>
                          </a:solidFill>
                          <a:latin typeface="Times New Roman"/>
                          <a:cs typeface="Times New Roman"/>
                        </a:rPr>
                        <a:t> </a:t>
                      </a:r>
                      <a:r>
                        <a:rPr sz="1800" spc="20" dirty="0">
                          <a:solidFill>
                            <a:srgbClr val="0000CC"/>
                          </a:solidFill>
                          <a:latin typeface="Times New Roman"/>
                          <a:cs typeface="Times New Roman"/>
                        </a:rPr>
                        <a:t>yr</a:t>
                      </a:r>
                      <a:endParaRPr sz="1800">
                        <a:latin typeface="Times New Roman"/>
                        <a:cs typeface="Times New Roman"/>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3ED"/>
                    </a:solidFill>
                  </a:tcP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939139"/>
            <a:ext cx="5554345" cy="5055870"/>
          </a:xfrm>
          <a:prstGeom prst="rect">
            <a:avLst/>
          </a:prstGeom>
        </p:spPr>
        <p:txBody>
          <a:bodyPr vert="horz" wrap="square" lIns="0" tIns="88900" rIns="0" bIns="0" rtlCol="0">
            <a:spAutoFit/>
          </a:bodyPr>
          <a:lstStyle/>
          <a:p>
            <a:pPr marL="12700">
              <a:lnSpc>
                <a:spcPct val="100000"/>
              </a:lnSpc>
              <a:spcBef>
                <a:spcPts val="700"/>
              </a:spcBef>
            </a:pPr>
            <a:r>
              <a:rPr sz="2000" dirty="0">
                <a:solidFill>
                  <a:srgbClr val="0000CC"/>
                </a:solidFill>
                <a:latin typeface="Times New Roman"/>
                <a:cs typeface="Times New Roman"/>
              </a:rPr>
              <a:t>The incision having 3</a:t>
            </a:r>
            <a:r>
              <a:rPr sz="2000" spc="-85" dirty="0">
                <a:solidFill>
                  <a:srgbClr val="0000CC"/>
                </a:solidFill>
                <a:latin typeface="Times New Roman"/>
                <a:cs typeface="Times New Roman"/>
              </a:rPr>
              <a:t> </a:t>
            </a:r>
            <a:r>
              <a:rPr sz="2000" dirty="0">
                <a:solidFill>
                  <a:srgbClr val="0000CC"/>
                </a:solidFill>
                <a:latin typeface="Times New Roman"/>
                <a:cs typeface="Times New Roman"/>
              </a:rPr>
              <a:t>parts</a:t>
            </a:r>
            <a:endParaRPr sz="2000">
              <a:latin typeface="Times New Roman"/>
              <a:cs typeface="Times New Roman"/>
            </a:endParaRPr>
          </a:p>
          <a:p>
            <a:pPr marL="286385" marR="57785" indent="-274320">
              <a:lnSpc>
                <a:spcPct val="100000"/>
              </a:lnSpc>
              <a:spcBef>
                <a:spcPts val="600"/>
              </a:spcBef>
              <a:tabLst>
                <a:tab pos="927100" algn="l"/>
              </a:tabLst>
            </a:pPr>
            <a:r>
              <a:rPr sz="2000" dirty="0">
                <a:solidFill>
                  <a:srgbClr val="FFFF00"/>
                </a:solidFill>
                <a:latin typeface="Times New Roman"/>
                <a:cs typeface="Times New Roman"/>
              </a:rPr>
              <a:t>LIMB A: </a:t>
            </a:r>
            <a:r>
              <a:rPr sz="2000" dirty="0">
                <a:solidFill>
                  <a:srgbClr val="0000CC"/>
                </a:solidFill>
                <a:latin typeface="Times New Roman"/>
                <a:cs typeface="Times New Roman"/>
              </a:rPr>
              <a:t>The anterior incision started from buccal  </a:t>
            </a:r>
            <a:r>
              <a:rPr sz="2000" spc="-5" dirty="0">
                <a:solidFill>
                  <a:srgbClr val="0000CC"/>
                </a:solidFill>
                <a:latin typeface="Times New Roman"/>
                <a:cs typeface="Times New Roman"/>
              </a:rPr>
              <a:t>sulcus </a:t>
            </a:r>
            <a:r>
              <a:rPr sz="2000" dirty="0">
                <a:solidFill>
                  <a:srgbClr val="0000CC"/>
                </a:solidFill>
                <a:latin typeface="Times New Roman"/>
                <a:cs typeface="Times New Roman"/>
              </a:rPr>
              <a:t>approx. at the junction of posterior and  </a:t>
            </a:r>
            <a:r>
              <a:rPr sz="2000" spc="-5" dirty="0">
                <a:solidFill>
                  <a:srgbClr val="0000CC"/>
                </a:solidFill>
                <a:latin typeface="Times New Roman"/>
                <a:cs typeface="Times New Roman"/>
              </a:rPr>
              <a:t>middle </a:t>
            </a:r>
            <a:r>
              <a:rPr sz="2000" dirty="0">
                <a:solidFill>
                  <a:srgbClr val="0000CC"/>
                </a:solidFill>
                <a:latin typeface="Times New Roman"/>
                <a:cs typeface="Times New Roman"/>
              </a:rPr>
              <a:t>third of </a:t>
            </a:r>
            <a:r>
              <a:rPr sz="2000" spc="15" dirty="0">
                <a:solidFill>
                  <a:srgbClr val="0000CC"/>
                </a:solidFill>
                <a:latin typeface="Times New Roman"/>
                <a:cs typeface="Times New Roman"/>
              </a:rPr>
              <a:t>2</a:t>
            </a:r>
            <a:r>
              <a:rPr sz="1950" spc="22" baseline="25641" dirty="0">
                <a:solidFill>
                  <a:srgbClr val="0000CC"/>
                </a:solidFill>
                <a:latin typeface="Times New Roman"/>
                <a:cs typeface="Times New Roman"/>
              </a:rPr>
              <a:t>nd </a:t>
            </a:r>
            <a:r>
              <a:rPr sz="2000" spc="-20" dirty="0">
                <a:solidFill>
                  <a:srgbClr val="0000CC"/>
                </a:solidFill>
                <a:latin typeface="Times New Roman"/>
                <a:cs typeface="Times New Roman"/>
              </a:rPr>
              <a:t>molar, </a:t>
            </a:r>
            <a:r>
              <a:rPr sz="2000" dirty="0">
                <a:solidFill>
                  <a:srgbClr val="0000CC"/>
                </a:solidFill>
                <a:latin typeface="Times New Roman"/>
                <a:cs typeface="Times New Roman"/>
              </a:rPr>
              <a:t>passes upwards extended  upto	the distobuccal angle of the </a:t>
            </a:r>
            <a:r>
              <a:rPr sz="2000" spc="15" dirty="0">
                <a:solidFill>
                  <a:srgbClr val="0000CC"/>
                </a:solidFill>
                <a:latin typeface="Times New Roman"/>
                <a:cs typeface="Times New Roman"/>
              </a:rPr>
              <a:t>2</a:t>
            </a:r>
            <a:r>
              <a:rPr sz="1950" spc="22" baseline="25641" dirty="0">
                <a:solidFill>
                  <a:srgbClr val="0000CC"/>
                </a:solidFill>
                <a:latin typeface="Times New Roman"/>
                <a:cs typeface="Times New Roman"/>
              </a:rPr>
              <a:t>nd </a:t>
            </a:r>
            <a:r>
              <a:rPr sz="2000" spc="-5" dirty="0">
                <a:solidFill>
                  <a:srgbClr val="0000CC"/>
                </a:solidFill>
                <a:latin typeface="Times New Roman"/>
                <a:cs typeface="Times New Roman"/>
              </a:rPr>
              <a:t>molar at the  </a:t>
            </a:r>
            <a:r>
              <a:rPr sz="2000" dirty="0">
                <a:solidFill>
                  <a:srgbClr val="0000CC"/>
                </a:solidFill>
                <a:latin typeface="Times New Roman"/>
                <a:cs typeface="Times New Roman"/>
              </a:rPr>
              <a:t>gingival </a:t>
            </a:r>
            <a:r>
              <a:rPr sz="2000" spc="-10" dirty="0">
                <a:solidFill>
                  <a:srgbClr val="0000CC"/>
                </a:solidFill>
                <a:latin typeface="Times New Roman"/>
                <a:cs typeface="Times New Roman"/>
              </a:rPr>
              <a:t>margin</a:t>
            </a:r>
            <a:r>
              <a:rPr sz="2000" spc="-75"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6385" marR="236854" indent="-274320" algn="just">
              <a:lnSpc>
                <a:spcPct val="100000"/>
              </a:lnSpc>
            </a:pPr>
            <a:r>
              <a:rPr sz="2000" dirty="0">
                <a:solidFill>
                  <a:srgbClr val="FFFF00"/>
                </a:solidFill>
                <a:latin typeface="Times New Roman"/>
                <a:cs typeface="Times New Roman"/>
              </a:rPr>
              <a:t>LIMB </a:t>
            </a:r>
            <a:r>
              <a:rPr sz="2000" spc="-5" dirty="0">
                <a:solidFill>
                  <a:srgbClr val="FFFF00"/>
                </a:solidFill>
                <a:latin typeface="Times New Roman"/>
                <a:cs typeface="Times New Roman"/>
              </a:rPr>
              <a:t>B:</a:t>
            </a:r>
            <a:r>
              <a:rPr sz="2000" spc="-5" dirty="0">
                <a:solidFill>
                  <a:srgbClr val="0000CC"/>
                </a:solidFill>
                <a:latin typeface="Times New Roman"/>
                <a:cs typeface="Times New Roman"/>
              </a:rPr>
              <a:t>It </a:t>
            </a:r>
            <a:r>
              <a:rPr sz="2000" dirty="0">
                <a:solidFill>
                  <a:srgbClr val="0000CC"/>
                </a:solidFill>
                <a:latin typeface="Times New Roman"/>
                <a:cs typeface="Times New Roman"/>
              </a:rPr>
              <a:t>was </a:t>
            </a:r>
            <a:r>
              <a:rPr sz="2000" spc="-5" dirty="0">
                <a:solidFill>
                  <a:srgbClr val="0000CC"/>
                </a:solidFill>
                <a:latin typeface="Times New Roman"/>
                <a:cs typeface="Times New Roman"/>
              </a:rPr>
              <a:t>carried </a:t>
            </a:r>
            <a:r>
              <a:rPr sz="2000" dirty="0">
                <a:solidFill>
                  <a:srgbClr val="0000CC"/>
                </a:solidFill>
                <a:latin typeface="Times New Roman"/>
                <a:cs typeface="Times New Roman"/>
              </a:rPr>
              <a:t>along the gingival crevise of  third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extending upto the </a:t>
            </a:r>
            <a:r>
              <a:rPr sz="2000" spc="-5" dirty="0">
                <a:solidFill>
                  <a:srgbClr val="0000CC"/>
                </a:solidFill>
                <a:latin typeface="Times New Roman"/>
                <a:cs typeface="Times New Roman"/>
              </a:rPr>
              <a:t>middle </a:t>
            </a:r>
            <a:r>
              <a:rPr sz="2000" dirty="0">
                <a:solidFill>
                  <a:srgbClr val="0000CC"/>
                </a:solidFill>
                <a:latin typeface="Times New Roman"/>
                <a:cs typeface="Times New Roman"/>
              </a:rPr>
              <a:t>of</a:t>
            </a:r>
            <a:r>
              <a:rPr sz="2000" spc="-130" dirty="0">
                <a:solidFill>
                  <a:srgbClr val="0000CC"/>
                </a:solidFill>
                <a:latin typeface="Times New Roman"/>
                <a:cs typeface="Times New Roman"/>
              </a:rPr>
              <a:t> </a:t>
            </a:r>
            <a:r>
              <a:rPr sz="2000" dirty="0">
                <a:solidFill>
                  <a:srgbClr val="0000CC"/>
                </a:solidFill>
                <a:latin typeface="Times New Roman"/>
                <a:cs typeface="Times New Roman"/>
              </a:rPr>
              <a:t>exposed  distal surface of the</a:t>
            </a:r>
            <a:r>
              <a:rPr sz="2000" spc="-120" dirty="0">
                <a:solidFill>
                  <a:srgbClr val="0000CC"/>
                </a:solidFill>
                <a:latin typeface="Times New Roman"/>
                <a:cs typeface="Times New Roman"/>
              </a:rPr>
              <a:t> </a:t>
            </a:r>
            <a:r>
              <a:rPr sz="2000" dirty="0">
                <a:solidFill>
                  <a:srgbClr val="0000CC"/>
                </a:solidFill>
                <a:latin typeface="Times New Roman"/>
                <a:cs typeface="Times New Roman"/>
              </a:rPr>
              <a:t>tooth</a:t>
            </a:r>
            <a:endParaRPr sz="2000">
              <a:latin typeface="Times New Roman"/>
              <a:cs typeface="Times New Roman"/>
            </a:endParaRPr>
          </a:p>
          <a:p>
            <a:pPr>
              <a:lnSpc>
                <a:spcPct val="100000"/>
              </a:lnSpc>
              <a:spcBef>
                <a:spcPts val="35"/>
              </a:spcBef>
            </a:pPr>
            <a:endParaRPr sz="3100">
              <a:latin typeface="Times New Roman"/>
              <a:cs typeface="Times New Roman"/>
            </a:endParaRPr>
          </a:p>
          <a:p>
            <a:pPr marL="286385" marR="5080" indent="-274320">
              <a:lnSpc>
                <a:spcPct val="100000"/>
              </a:lnSpc>
              <a:spcBef>
                <a:spcPts val="5"/>
              </a:spcBef>
            </a:pPr>
            <a:r>
              <a:rPr sz="2000" dirty="0">
                <a:solidFill>
                  <a:srgbClr val="FFFF00"/>
                </a:solidFill>
                <a:latin typeface="Times New Roman"/>
                <a:cs typeface="Times New Roman"/>
              </a:rPr>
              <a:t>LIMB C: </a:t>
            </a:r>
            <a:r>
              <a:rPr sz="2000" dirty="0">
                <a:solidFill>
                  <a:srgbClr val="0000CC"/>
                </a:solidFill>
                <a:latin typeface="Times New Roman"/>
                <a:cs typeface="Times New Roman"/>
              </a:rPr>
              <a:t>Started from a point where </a:t>
            </a:r>
            <a:r>
              <a:rPr sz="2000" spc="-5" dirty="0">
                <a:solidFill>
                  <a:srgbClr val="0000CC"/>
                </a:solidFill>
                <a:latin typeface="Times New Roman"/>
                <a:cs typeface="Times New Roman"/>
              </a:rPr>
              <a:t>intermediate  </a:t>
            </a:r>
            <a:r>
              <a:rPr sz="2000" dirty="0">
                <a:solidFill>
                  <a:srgbClr val="0000CC"/>
                </a:solidFill>
                <a:latin typeface="Times New Roman"/>
                <a:cs typeface="Times New Roman"/>
              </a:rPr>
              <a:t>gingival incision ended and was </a:t>
            </a:r>
            <a:r>
              <a:rPr sz="2000" spc="-5" dirty="0">
                <a:solidFill>
                  <a:srgbClr val="0000CC"/>
                </a:solidFill>
                <a:latin typeface="Times New Roman"/>
                <a:cs typeface="Times New Roman"/>
              </a:rPr>
              <a:t>carried laterally  </a:t>
            </a:r>
            <a:r>
              <a:rPr sz="2000" dirty="0">
                <a:solidFill>
                  <a:srgbClr val="0000CC"/>
                </a:solidFill>
                <a:latin typeface="Times New Roman"/>
                <a:cs typeface="Times New Roman"/>
              </a:rPr>
              <a:t>towards cheek at </a:t>
            </a:r>
            <a:r>
              <a:rPr sz="2000" spc="-5" dirty="0">
                <a:solidFill>
                  <a:srgbClr val="0000CC"/>
                </a:solidFill>
                <a:latin typeface="Times New Roman"/>
                <a:cs typeface="Times New Roman"/>
              </a:rPr>
              <a:t>mucosal </a:t>
            </a:r>
            <a:r>
              <a:rPr sz="2000" dirty="0">
                <a:solidFill>
                  <a:srgbClr val="0000CC"/>
                </a:solidFill>
                <a:latin typeface="Times New Roman"/>
                <a:cs typeface="Times New Roman"/>
              </a:rPr>
              <a:t>depth.This arm should</a:t>
            </a:r>
            <a:r>
              <a:rPr sz="2000" spc="-160" dirty="0">
                <a:solidFill>
                  <a:srgbClr val="0000CC"/>
                </a:solidFill>
                <a:latin typeface="Times New Roman"/>
                <a:cs typeface="Times New Roman"/>
              </a:rPr>
              <a:t> </a:t>
            </a:r>
            <a:r>
              <a:rPr sz="2000" dirty="0">
                <a:solidFill>
                  <a:srgbClr val="0000CC"/>
                </a:solidFill>
                <a:latin typeface="Times New Roman"/>
                <a:cs typeface="Times New Roman"/>
              </a:rPr>
              <a:t>be  about 2 cm</a:t>
            </a:r>
            <a:r>
              <a:rPr sz="2000" spc="-65" dirty="0">
                <a:solidFill>
                  <a:srgbClr val="0000CC"/>
                </a:solidFill>
                <a:latin typeface="Times New Roman"/>
                <a:cs typeface="Times New Roman"/>
              </a:rPr>
              <a:t> </a:t>
            </a:r>
            <a:r>
              <a:rPr sz="2000" dirty="0">
                <a:solidFill>
                  <a:srgbClr val="0000CC"/>
                </a:solidFill>
                <a:latin typeface="Times New Roman"/>
                <a:cs typeface="Times New Roman"/>
              </a:rPr>
              <a:t>long.</a:t>
            </a:r>
            <a:endParaRPr sz="2000">
              <a:latin typeface="Times New Roman"/>
              <a:cs typeface="Times New Roman"/>
            </a:endParaRPr>
          </a:p>
        </p:txBody>
      </p:sp>
      <p:sp>
        <p:nvSpPr>
          <p:cNvPr id="3" name="object 3"/>
          <p:cNvSpPr/>
          <p:nvPr/>
        </p:nvSpPr>
        <p:spPr>
          <a:xfrm>
            <a:off x="3072002" y="420751"/>
            <a:ext cx="2580005" cy="2843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17876" y="182879"/>
            <a:ext cx="3076955" cy="6111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477000" y="1295400"/>
            <a:ext cx="2362200" cy="43434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367131"/>
            <a:ext cx="8045450" cy="3493770"/>
          </a:xfrm>
          <a:prstGeom prst="rect">
            <a:avLst/>
          </a:prstGeom>
        </p:spPr>
        <p:txBody>
          <a:bodyPr vert="horz" wrap="square" lIns="0" tIns="50800" rIns="0" bIns="0" rtlCol="0">
            <a:spAutoFit/>
          </a:bodyPr>
          <a:lstStyle/>
          <a:p>
            <a:pPr marL="12700">
              <a:lnSpc>
                <a:spcPct val="100000"/>
              </a:lnSpc>
              <a:spcBef>
                <a:spcPts val="400"/>
              </a:spcBef>
            </a:pPr>
            <a:r>
              <a:rPr sz="2000" dirty="0">
                <a:solidFill>
                  <a:srgbClr val="0000CC"/>
                </a:solidFill>
                <a:latin typeface="Times New Roman"/>
                <a:cs typeface="Times New Roman"/>
              </a:rPr>
              <a:t>LIMB C - </a:t>
            </a:r>
            <a:r>
              <a:rPr sz="2000" spc="5" dirty="0">
                <a:solidFill>
                  <a:srgbClr val="0000CC"/>
                </a:solidFill>
                <a:latin typeface="Times New Roman"/>
                <a:cs typeface="Times New Roman"/>
              </a:rPr>
              <a:t>not </a:t>
            </a:r>
            <a:r>
              <a:rPr sz="2000" dirty="0">
                <a:solidFill>
                  <a:srgbClr val="0000CC"/>
                </a:solidFill>
                <a:latin typeface="Times New Roman"/>
                <a:cs typeface="Times New Roman"/>
              </a:rPr>
              <a:t>to be extended too</a:t>
            </a:r>
            <a:r>
              <a:rPr sz="2000" spc="-130" dirty="0">
                <a:solidFill>
                  <a:srgbClr val="0000CC"/>
                </a:solidFill>
                <a:latin typeface="Times New Roman"/>
                <a:cs typeface="Times New Roman"/>
              </a:rPr>
              <a:t> </a:t>
            </a:r>
            <a:r>
              <a:rPr sz="2000" dirty="0">
                <a:solidFill>
                  <a:srgbClr val="0000CC"/>
                </a:solidFill>
                <a:latin typeface="Times New Roman"/>
                <a:cs typeface="Times New Roman"/>
              </a:rPr>
              <a:t>distally</a:t>
            </a:r>
            <a:endParaRPr sz="2000">
              <a:latin typeface="Times New Roman"/>
              <a:cs typeface="Times New Roman"/>
            </a:endParaRPr>
          </a:p>
          <a:p>
            <a:pPr marL="652780" indent="-274320">
              <a:lnSpc>
                <a:spcPct val="100000"/>
              </a:lnSpc>
              <a:spcBef>
                <a:spcPts val="300"/>
              </a:spcBef>
              <a:buClr>
                <a:srgbClr val="FF6600"/>
              </a:buClr>
              <a:buSzPct val="85000"/>
              <a:buFont typeface="Wingdings"/>
              <a:buChar char=""/>
              <a:tabLst>
                <a:tab pos="652780" algn="l"/>
                <a:tab pos="653415" algn="l"/>
              </a:tabLst>
            </a:pPr>
            <a:r>
              <a:rPr sz="2000" dirty="0">
                <a:solidFill>
                  <a:srgbClr val="0000CC"/>
                </a:solidFill>
                <a:latin typeface="Times New Roman"/>
                <a:cs typeface="Times New Roman"/>
              </a:rPr>
              <a:t>Bleeding from buccal vessels &amp; other</a:t>
            </a:r>
            <a:r>
              <a:rPr sz="2000" spc="-155" dirty="0">
                <a:solidFill>
                  <a:srgbClr val="0000CC"/>
                </a:solidFill>
                <a:latin typeface="Times New Roman"/>
                <a:cs typeface="Times New Roman"/>
              </a:rPr>
              <a:t> </a:t>
            </a:r>
            <a:r>
              <a:rPr sz="2000" dirty="0">
                <a:solidFill>
                  <a:srgbClr val="0000CC"/>
                </a:solidFill>
                <a:latin typeface="Times New Roman"/>
                <a:cs typeface="Times New Roman"/>
              </a:rPr>
              <a:t>arteries</a:t>
            </a:r>
            <a:endParaRPr sz="2000">
              <a:latin typeface="Times New Roman"/>
              <a:cs typeface="Times New Roman"/>
            </a:endParaRPr>
          </a:p>
          <a:p>
            <a:pPr marL="652780" indent="-274320">
              <a:lnSpc>
                <a:spcPct val="100000"/>
              </a:lnSpc>
              <a:spcBef>
                <a:spcPts val="300"/>
              </a:spcBef>
              <a:buClr>
                <a:srgbClr val="FF6600"/>
              </a:buClr>
              <a:buSzPct val="85000"/>
              <a:buFont typeface="Wingdings"/>
              <a:buChar char=""/>
              <a:tabLst>
                <a:tab pos="652780" algn="l"/>
                <a:tab pos="653415" algn="l"/>
              </a:tabLst>
            </a:pPr>
            <a:r>
              <a:rPr sz="2000" spc="-5" dirty="0">
                <a:solidFill>
                  <a:srgbClr val="0000CC"/>
                </a:solidFill>
                <a:latin typeface="Times New Roman"/>
                <a:cs typeface="Times New Roman"/>
              </a:rPr>
              <a:t>Postoperative trismus </a:t>
            </a:r>
            <a:r>
              <a:rPr sz="2000" dirty="0">
                <a:solidFill>
                  <a:srgbClr val="0000CC"/>
                </a:solidFill>
                <a:latin typeface="Times New Roman"/>
                <a:cs typeface="Times New Roman"/>
              </a:rPr>
              <a:t>– </a:t>
            </a:r>
            <a:r>
              <a:rPr sz="2000" spc="-5" dirty="0">
                <a:solidFill>
                  <a:srgbClr val="0000CC"/>
                </a:solidFill>
                <a:latin typeface="Times New Roman"/>
                <a:cs typeface="Times New Roman"/>
              </a:rPr>
              <a:t>temporalis muscle</a:t>
            </a:r>
            <a:r>
              <a:rPr sz="2000" spc="-80" dirty="0">
                <a:solidFill>
                  <a:srgbClr val="0000CC"/>
                </a:solidFill>
                <a:latin typeface="Times New Roman"/>
                <a:cs typeface="Times New Roman"/>
              </a:rPr>
              <a:t> </a:t>
            </a:r>
            <a:r>
              <a:rPr sz="2000" spc="-5" dirty="0">
                <a:solidFill>
                  <a:srgbClr val="0000CC"/>
                </a:solidFill>
                <a:latin typeface="Times New Roman"/>
                <a:cs typeface="Times New Roman"/>
              </a:rPr>
              <a:t>damage</a:t>
            </a:r>
            <a:endParaRPr sz="2000">
              <a:latin typeface="Times New Roman"/>
              <a:cs typeface="Times New Roman"/>
            </a:endParaRPr>
          </a:p>
          <a:p>
            <a:pPr marL="652780" indent="-274320">
              <a:lnSpc>
                <a:spcPct val="100000"/>
              </a:lnSpc>
              <a:spcBef>
                <a:spcPts val="300"/>
              </a:spcBef>
              <a:buClr>
                <a:srgbClr val="FF6600"/>
              </a:buClr>
              <a:buSzPct val="85000"/>
              <a:buFont typeface="Wingdings"/>
              <a:buChar char=""/>
              <a:tabLst>
                <a:tab pos="652780" algn="l"/>
                <a:tab pos="653415" algn="l"/>
              </a:tabLst>
            </a:pPr>
            <a:r>
              <a:rPr sz="2000" dirty="0">
                <a:solidFill>
                  <a:srgbClr val="0000CC"/>
                </a:solidFill>
                <a:latin typeface="Times New Roman"/>
                <a:cs typeface="Times New Roman"/>
              </a:rPr>
              <a:t>Herniation of buccal fat</a:t>
            </a:r>
            <a:r>
              <a:rPr sz="2000" spc="-95" dirty="0">
                <a:solidFill>
                  <a:srgbClr val="0000CC"/>
                </a:solidFill>
                <a:latin typeface="Times New Roman"/>
                <a:cs typeface="Times New Roman"/>
              </a:rPr>
              <a:t> </a:t>
            </a:r>
            <a:r>
              <a:rPr sz="2000" dirty="0">
                <a:solidFill>
                  <a:srgbClr val="0000CC"/>
                </a:solidFill>
                <a:latin typeface="Times New Roman"/>
                <a:cs typeface="Times New Roman"/>
              </a:rPr>
              <a:t>pad</a:t>
            </a:r>
            <a:endParaRPr sz="2000">
              <a:latin typeface="Times New Roman"/>
              <a:cs typeface="Times New Roman"/>
            </a:endParaRPr>
          </a:p>
          <a:p>
            <a:pPr marL="652780" indent="-274320">
              <a:lnSpc>
                <a:spcPct val="100000"/>
              </a:lnSpc>
              <a:spcBef>
                <a:spcPts val="300"/>
              </a:spcBef>
              <a:buClr>
                <a:srgbClr val="FF6600"/>
              </a:buClr>
              <a:buSzPct val="85000"/>
              <a:buFont typeface="Wingdings"/>
              <a:buChar char=""/>
              <a:tabLst>
                <a:tab pos="652780" algn="l"/>
                <a:tab pos="653415" algn="l"/>
              </a:tabLst>
            </a:pPr>
            <a:r>
              <a:rPr sz="2000" spc="-5" dirty="0">
                <a:solidFill>
                  <a:srgbClr val="0000CC"/>
                </a:solidFill>
                <a:latin typeface="Times New Roman"/>
                <a:cs typeface="Times New Roman"/>
              </a:rPr>
              <a:t>Damage </a:t>
            </a:r>
            <a:r>
              <a:rPr sz="2000" dirty="0">
                <a:solidFill>
                  <a:srgbClr val="0000CC"/>
                </a:solidFill>
                <a:latin typeface="Times New Roman"/>
                <a:cs typeface="Times New Roman"/>
              </a:rPr>
              <a:t>to lingual nerve (lingual</a:t>
            </a:r>
            <a:r>
              <a:rPr sz="2000" spc="-105" dirty="0">
                <a:solidFill>
                  <a:srgbClr val="0000CC"/>
                </a:solidFill>
                <a:latin typeface="Times New Roman"/>
                <a:cs typeface="Times New Roman"/>
              </a:rPr>
              <a:t> </a:t>
            </a:r>
            <a:r>
              <a:rPr sz="2000" dirty="0">
                <a:solidFill>
                  <a:srgbClr val="0000CC"/>
                </a:solidFill>
                <a:latin typeface="Times New Roman"/>
                <a:cs typeface="Times New Roman"/>
              </a:rPr>
              <a:t>extention)</a:t>
            </a:r>
            <a:endParaRPr sz="2000">
              <a:latin typeface="Times New Roman"/>
              <a:cs typeface="Times New Roman"/>
            </a:endParaRPr>
          </a:p>
          <a:p>
            <a:pPr>
              <a:lnSpc>
                <a:spcPct val="100000"/>
              </a:lnSpc>
              <a:spcBef>
                <a:spcPts val="25"/>
              </a:spcBef>
            </a:pPr>
            <a:endParaRPr sz="2850">
              <a:latin typeface="Times New Roman"/>
              <a:cs typeface="Times New Roman"/>
            </a:endParaRPr>
          </a:p>
          <a:p>
            <a:pPr marL="286385" marR="5080" indent="-274320">
              <a:lnSpc>
                <a:spcPct val="100000"/>
              </a:lnSpc>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In case of </a:t>
            </a:r>
            <a:r>
              <a:rPr sz="2000" dirty="0">
                <a:solidFill>
                  <a:srgbClr val="FFFF00"/>
                </a:solidFill>
                <a:latin typeface="Times New Roman"/>
                <a:cs typeface="Times New Roman"/>
              </a:rPr>
              <a:t>unerupted tooth </a:t>
            </a:r>
            <a:r>
              <a:rPr sz="2000" spc="-5" dirty="0">
                <a:solidFill>
                  <a:srgbClr val="0000CC"/>
                </a:solidFill>
                <a:latin typeface="Times New Roman"/>
                <a:cs typeface="Times New Roman"/>
              </a:rPr>
              <a:t>,intermediate </a:t>
            </a:r>
            <a:r>
              <a:rPr sz="2000" dirty="0">
                <a:solidFill>
                  <a:srgbClr val="0000CC"/>
                </a:solidFill>
                <a:latin typeface="Times New Roman"/>
                <a:cs typeface="Times New Roman"/>
              </a:rPr>
              <a:t>incision is not needed.The </a:t>
            </a:r>
            <a:r>
              <a:rPr sz="2000" spc="-10" dirty="0">
                <a:solidFill>
                  <a:srgbClr val="0000CC"/>
                </a:solidFill>
                <a:latin typeface="Times New Roman"/>
                <a:cs typeface="Times New Roman"/>
              </a:rPr>
              <a:t>limb </a:t>
            </a:r>
            <a:r>
              <a:rPr sz="2000" dirty="0">
                <a:solidFill>
                  <a:srgbClr val="0000CC"/>
                </a:solidFill>
                <a:latin typeface="Times New Roman"/>
                <a:cs typeface="Times New Roman"/>
              </a:rPr>
              <a:t>A</a:t>
            </a:r>
            <a:r>
              <a:rPr sz="2000" spc="-365" dirty="0">
                <a:solidFill>
                  <a:srgbClr val="0000CC"/>
                </a:solidFill>
                <a:latin typeface="Times New Roman"/>
                <a:cs typeface="Times New Roman"/>
              </a:rPr>
              <a:t> </a:t>
            </a:r>
            <a:r>
              <a:rPr sz="2000" dirty="0">
                <a:solidFill>
                  <a:srgbClr val="0000CC"/>
                </a:solidFill>
                <a:latin typeface="Times New Roman"/>
                <a:cs typeface="Times New Roman"/>
              </a:rPr>
              <a:t>is  extended upto the </a:t>
            </a:r>
            <a:r>
              <a:rPr sz="2000" spc="-5" dirty="0">
                <a:solidFill>
                  <a:srgbClr val="0000CC"/>
                </a:solidFill>
                <a:latin typeface="Times New Roman"/>
                <a:cs typeface="Times New Roman"/>
              </a:rPr>
              <a:t>middle </a:t>
            </a:r>
            <a:r>
              <a:rPr sz="2000" dirty="0">
                <a:solidFill>
                  <a:srgbClr val="0000CC"/>
                </a:solidFill>
                <a:latin typeface="Times New Roman"/>
                <a:cs typeface="Times New Roman"/>
              </a:rPr>
              <a:t>of the distal surface of the </a:t>
            </a:r>
            <a:r>
              <a:rPr sz="2000" spc="15" dirty="0">
                <a:solidFill>
                  <a:srgbClr val="0000CC"/>
                </a:solidFill>
                <a:latin typeface="Times New Roman"/>
                <a:cs typeface="Times New Roman"/>
              </a:rPr>
              <a:t>2</a:t>
            </a:r>
            <a:r>
              <a:rPr sz="1950" spc="22" baseline="25641" dirty="0">
                <a:solidFill>
                  <a:srgbClr val="0000CC"/>
                </a:solidFill>
                <a:latin typeface="Times New Roman"/>
                <a:cs typeface="Times New Roman"/>
              </a:rPr>
              <a:t>nd</a:t>
            </a:r>
            <a:r>
              <a:rPr sz="1950" spc="-89" baseline="25641" dirty="0">
                <a:solidFill>
                  <a:srgbClr val="0000CC"/>
                </a:solidFill>
                <a:latin typeface="Times New Roman"/>
                <a:cs typeface="Times New Roman"/>
              </a:rPr>
              <a:t> </a:t>
            </a:r>
            <a:r>
              <a:rPr sz="2000" spc="-5" dirty="0">
                <a:solidFill>
                  <a:srgbClr val="0000CC"/>
                </a:solidFill>
                <a:latin typeface="Times New Roman"/>
                <a:cs typeface="Times New Roman"/>
              </a:rPr>
              <a:t>molar</a:t>
            </a:r>
            <a:endParaRPr sz="2000">
              <a:latin typeface="Times New Roman"/>
              <a:cs typeface="Times New Roman"/>
            </a:endParaRPr>
          </a:p>
          <a:p>
            <a:pPr>
              <a:lnSpc>
                <a:spcPct val="100000"/>
              </a:lnSpc>
              <a:spcBef>
                <a:spcPts val="25"/>
              </a:spcBef>
            </a:pPr>
            <a:endParaRPr sz="2850">
              <a:latin typeface="Times New Roman"/>
              <a:cs typeface="Times New Roman"/>
            </a:endParaRPr>
          </a:p>
          <a:p>
            <a:pPr marL="149225">
              <a:lnSpc>
                <a:spcPct val="100000"/>
              </a:lnSpc>
              <a:tabLst>
                <a:tab pos="561340" algn="l"/>
              </a:tabLst>
            </a:pPr>
            <a:r>
              <a:rPr sz="1300" spc="235" dirty="0">
                <a:solidFill>
                  <a:srgbClr val="F8F8F8"/>
                </a:solidFill>
                <a:latin typeface="Arial"/>
                <a:cs typeface="Arial"/>
              </a:rPr>
              <a:t>	</a:t>
            </a:r>
            <a:r>
              <a:rPr sz="2000" dirty="0">
                <a:solidFill>
                  <a:srgbClr val="FFFF00"/>
                </a:solidFill>
                <a:latin typeface="Times New Roman"/>
                <a:cs typeface="Times New Roman"/>
              </a:rPr>
              <a:t>Partly visible </a:t>
            </a:r>
            <a:r>
              <a:rPr sz="2000" spc="5" dirty="0">
                <a:solidFill>
                  <a:srgbClr val="FFFF00"/>
                </a:solidFill>
                <a:latin typeface="Times New Roman"/>
                <a:cs typeface="Times New Roman"/>
              </a:rPr>
              <a:t>crown</a:t>
            </a:r>
            <a:r>
              <a:rPr sz="2000" spc="5" dirty="0">
                <a:solidFill>
                  <a:srgbClr val="0000CC"/>
                </a:solidFill>
                <a:latin typeface="Times New Roman"/>
                <a:cs typeface="Times New Roman"/>
              </a:rPr>
              <a:t>:</a:t>
            </a:r>
            <a:r>
              <a:rPr sz="2000" spc="-120" dirty="0">
                <a:solidFill>
                  <a:srgbClr val="0000CC"/>
                </a:solidFill>
                <a:latin typeface="Times New Roman"/>
                <a:cs typeface="Times New Roman"/>
              </a:rPr>
              <a:t> </a:t>
            </a:r>
            <a:r>
              <a:rPr sz="2000" spc="-5" dirty="0">
                <a:solidFill>
                  <a:srgbClr val="0000CC"/>
                </a:solidFill>
                <a:latin typeface="Times New Roman"/>
                <a:cs typeface="Times New Roman"/>
              </a:rPr>
              <a:t>de-epitheliazation</a:t>
            </a:r>
            <a:endParaRPr sz="2000">
              <a:latin typeface="Times New Roman"/>
              <a:cs typeface="Times New Roman"/>
            </a:endParaRPr>
          </a:p>
        </p:txBody>
      </p:sp>
      <p:sp>
        <p:nvSpPr>
          <p:cNvPr id="3" name="object 3"/>
          <p:cNvSpPr/>
          <p:nvPr/>
        </p:nvSpPr>
        <p:spPr>
          <a:xfrm>
            <a:off x="3429000" y="4038663"/>
            <a:ext cx="2579751" cy="252247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877570"/>
            <a:ext cx="1442085" cy="330835"/>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CC"/>
                </a:solidFill>
                <a:latin typeface="Times New Roman"/>
                <a:cs typeface="Times New Roman"/>
              </a:rPr>
              <a:t>Envelope</a:t>
            </a:r>
            <a:r>
              <a:rPr sz="2000" spc="-105" dirty="0">
                <a:solidFill>
                  <a:srgbClr val="0000CC"/>
                </a:solidFill>
                <a:latin typeface="Times New Roman"/>
                <a:cs typeface="Times New Roman"/>
              </a:rPr>
              <a:t> </a:t>
            </a:r>
            <a:r>
              <a:rPr sz="2000" dirty="0">
                <a:solidFill>
                  <a:srgbClr val="0000CC"/>
                </a:solidFill>
                <a:latin typeface="Times New Roman"/>
                <a:cs typeface="Times New Roman"/>
              </a:rPr>
              <a:t>flap</a:t>
            </a:r>
            <a:endParaRPr sz="2000">
              <a:latin typeface="Times New Roman"/>
              <a:cs typeface="Times New Roman"/>
            </a:endParaRPr>
          </a:p>
        </p:txBody>
      </p:sp>
      <p:sp>
        <p:nvSpPr>
          <p:cNvPr id="3" name="object 3"/>
          <p:cNvSpPr txBox="1">
            <a:spLocks noGrp="1"/>
          </p:cNvSpPr>
          <p:nvPr>
            <p:ph type="title"/>
          </p:nvPr>
        </p:nvSpPr>
        <p:spPr>
          <a:xfrm>
            <a:off x="598423" y="1191513"/>
            <a:ext cx="2424430" cy="360680"/>
          </a:xfrm>
          <a:prstGeom prst="rect">
            <a:avLst/>
          </a:prstGeom>
        </p:spPr>
        <p:txBody>
          <a:bodyPr vert="horz" wrap="square" lIns="0" tIns="12065" rIns="0" bIns="0" rtlCol="0">
            <a:spAutoFit/>
          </a:bodyPr>
          <a:lstStyle/>
          <a:p>
            <a:pPr marL="12700">
              <a:lnSpc>
                <a:spcPct val="100000"/>
              </a:lnSpc>
              <a:spcBef>
                <a:spcPts val="95"/>
              </a:spcBef>
            </a:pPr>
            <a:r>
              <a:rPr spc="-45" dirty="0"/>
              <a:t>(</a:t>
            </a:r>
            <a:r>
              <a:rPr sz="2200" spc="-45" dirty="0"/>
              <a:t>Two </a:t>
            </a:r>
            <a:r>
              <a:rPr sz="2200" spc="-5" dirty="0"/>
              <a:t>cornered flaps</a:t>
            </a:r>
            <a:r>
              <a:rPr sz="2200" spc="10" dirty="0"/>
              <a:t> </a:t>
            </a:r>
            <a:r>
              <a:rPr sz="2200" spc="-5" dirty="0"/>
              <a:t>)</a:t>
            </a:r>
            <a:endParaRPr sz="2200"/>
          </a:p>
        </p:txBody>
      </p:sp>
      <p:sp>
        <p:nvSpPr>
          <p:cNvPr id="4" name="object 4"/>
          <p:cNvSpPr txBox="1"/>
          <p:nvPr/>
        </p:nvSpPr>
        <p:spPr>
          <a:xfrm>
            <a:off x="3768978" y="1195171"/>
            <a:ext cx="1043940" cy="678180"/>
          </a:xfrm>
          <a:prstGeom prst="rect">
            <a:avLst/>
          </a:prstGeom>
        </p:spPr>
        <p:txBody>
          <a:bodyPr vert="horz" wrap="square" lIns="0" tIns="12700" rIns="0" bIns="0" rtlCol="0">
            <a:spAutoFit/>
          </a:bodyPr>
          <a:lstStyle/>
          <a:p>
            <a:pPr marL="462280" marR="5080" indent="-449580">
              <a:lnSpc>
                <a:spcPct val="107000"/>
              </a:lnSpc>
              <a:spcBef>
                <a:spcPts val="100"/>
              </a:spcBef>
              <a:tabLst>
                <a:tab pos="476884" algn="l"/>
              </a:tabLst>
            </a:pPr>
            <a:r>
              <a:rPr sz="2000" dirty="0">
                <a:solidFill>
                  <a:srgbClr val="0000CC"/>
                </a:solidFill>
                <a:latin typeface="Times New Roman"/>
                <a:cs typeface="Times New Roman"/>
              </a:rPr>
              <a:t>-		S</a:t>
            </a:r>
            <a:r>
              <a:rPr sz="2000" spc="5" dirty="0">
                <a:solidFill>
                  <a:srgbClr val="0000CC"/>
                </a:solidFill>
                <a:latin typeface="Times New Roman"/>
                <a:cs typeface="Times New Roman"/>
              </a:rPr>
              <a:t>h</a:t>
            </a:r>
            <a:r>
              <a:rPr sz="2000" dirty="0">
                <a:solidFill>
                  <a:srgbClr val="0000CC"/>
                </a:solidFill>
                <a:latin typeface="Times New Roman"/>
                <a:cs typeface="Times New Roman"/>
              </a:rPr>
              <a:t>o</a:t>
            </a:r>
            <a:r>
              <a:rPr sz="2000" spc="5" dirty="0">
                <a:solidFill>
                  <a:srgbClr val="0000CC"/>
                </a:solidFill>
                <a:latin typeface="Times New Roman"/>
                <a:cs typeface="Times New Roman"/>
              </a:rPr>
              <a:t>r</a:t>
            </a:r>
            <a:r>
              <a:rPr sz="2000" dirty="0">
                <a:solidFill>
                  <a:srgbClr val="0000CC"/>
                </a:solidFill>
                <a:latin typeface="Times New Roman"/>
                <a:cs typeface="Times New Roman"/>
              </a:rPr>
              <a:t>t  Long</a:t>
            </a:r>
            <a:endParaRPr sz="2000">
              <a:latin typeface="Times New Roman"/>
              <a:cs typeface="Times New Roman"/>
            </a:endParaRPr>
          </a:p>
        </p:txBody>
      </p:sp>
      <p:sp>
        <p:nvSpPr>
          <p:cNvPr id="5" name="object 5"/>
          <p:cNvSpPr txBox="1"/>
          <p:nvPr/>
        </p:nvSpPr>
        <p:spPr>
          <a:xfrm>
            <a:off x="535940" y="2182190"/>
            <a:ext cx="2512695" cy="674370"/>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0000CC"/>
                </a:solidFill>
                <a:latin typeface="Times New Roman"/>
                <a:cs typeface="Times New Roman"/>
              </a:rPr>
              <a:t>Triangular</a:t>
            </a:r>
            <a:r>
              <a:rPr sz="2000" spc="-60" dirty="0">
                <a:solidFill>
                  <a:srgbClr val="0000CC"/>
                </a:solidFill>
                <a:latin typeface="Times New Roman"/>
                <a:cs typeface="Times New Roman"/>
              </a:rPr>
              <a:t> </a:t>
            </a:r>
            <a:r>
              <a:rPr sz="2000" dirty="0">
                <a:solidFill>
                  <a:srgbClr val="0000CC"/>
                </a:solidFill>
                <a:latin typeface="Times New Roman"/>
                <a:cs typeface="Times New Roman"/>
              </a:rPr>
              <a:t>flaps</a:t>
            </a:r>
            <a:endParaRPr sz="2000">
              <a:latin typeface="Times New Roman"/>
              <a:cs typeface="Times New Roman"/>
            </a:endParaRPr>
          </a:p>
          <a:p>
            <a:pPr marL="12700">
              <a:lnSpc>
                <a:spcPct val="100000"/>
              </a:lnSpc>
              <a:spcBef>
                <a:spcPts val="65"/>
              </a:spcBef>
            </a:pPr>
            <a:r>
              <a:rPr sz="2000" spc="-5" dirty="0">
                <a:solidFill>
                  <a:srgbClr val="0000CC"/>
                </a:solidFill>
                <a:latin typeface="Times New Roman"/>
                <a:cs typeface="Times New Roman"/>
              </a:rPr>
              <a:t>(</a:t>
            </a:r>
            <a:r>
              <a:rPr sz="2200" spc="-5" dirty="0">
                <a:solidFill>
                  <a:srgbClr val="0000CC"/>
                </a:solidFill>
                <a:latin typeface="Times New Roman"/>
                <a:cs typeface="Times New Roman"/>
              </a:rPr>
              <a:t>Three cornered</a:t>
            </a:r>
            <a:r>
              <a:rPr sz="2200" spc="-25" dirty="0">
                <a:solidFill>
                  <a:srgbClr val="0000CC"/>
                </a:solidFill>
                <a:latin typeface="Times New Roman"/>
                <a:cs typeface="Times New Roman"/>
              </a:rPr>
              <a:t> </a:t>
            </a:r>
            <a:r>
              <a:rPr sz="2200" spc="-5" dirty="0">
                <a:solidFill>
                  <a:srgbClr val="0000CC"/>
                </a:solidFill>
                <a:latin typeface="Times New Roman"/>
                <a:cs typeface="Times New Roman"/>
              </a:rPr>
              <a:t>flaps)</a:t>
            </a:r>
            <a:endParaRPr sz="2200">
              <a:latin typeface="Times New Roman"/>
              <a:cs typeface="Times New Roman"/>
            </a:endParaRPr>
          </a:p>
        </p:txBody>
      </p:sp>
      <p:sp>
        <p:nvSpPr>
          <p:cNvPr id="6" name="object 6"/>
          <p:cNvSpPr txBox="1"/>
          <p:nvPr/>
        </p:nvSpPr>
        <p:spPr>
          <a:xfrm>
            <a:off x="3704971" y="2500096"/>
            <a:ext cx="2580640" cy="1318260"/>
          </a:xfrm>
          <a:prstGeom prst="rect">
            <a:avLst/>
          </a:prstGeom>
        </p:spPr>
        <p:txBody>
          <a:bodyPr vert="horz" wrap="square" lIns="0" tIns="15240" rIns="0" bIns="0" rtlCol="0">
            <a:spAutoFit/>
          </a:bodyPr>
          <a:lstStyle/>
          <a:p>
            <a:pPr marL="12700" marR="482600" indent="19685">
              <a:lnSpc>
                <a:spcPct val="106000"/>
              </a:lnSpc>
              <a:spcBef>
                <a:spcPts val="120"/>
              </a:spcBef>
            </a:pPr>
            <a:r>
              <a:rPr sz="2000" dirty="0">
                <a:solidFill>
                  <a:srgbClr val="0000CC"/>
                </a:solidFill>
                <a:latin typeface="Times New Roman"/>
                <a:cs typeface="Times New Roman"/>
              </a:rPr>
              <a:t>L shaped flap  Bayonet shaped</a:t>
            </a:r>
            <a:r>
              <a:rPr sz="2000" spc="-114" dirty="0">
                <a:solidFill>
                  <a:srgbClr val="0000CC"/>
                </a:solidFill>
                <a:latin typeface="Times New Roman"/>
                <a:cs typeface="Times New Roman"/>
              </a:rPr>
              <a:t> </a:t>
            </a:r>
            <a:r>
              <a:rPr sz="2000" dirty="0">
                <a:solidFill>
                  <a:srgbClr val="0000CC"/>
                </a:solidFill>
                <a:latin typeface="Times New Roman"/>
                <a:cs typeface="Times New Roman"/>
              </a:rPr>
              <a:t>flap  </a:t>
            </a:r>
            <a:r>
              <a:rPr sz="2000" spc="-229" dirty="0">
                <a:solidFill>
                  <a:srgbClr val="0000CC"/>
                </a:solidFill>
                <a:latin typeface="Times New Roman"/>
                <a:cs typeface="Times New Roman"/>
              </a:rPr>
              <a:t>Ward‟s</a:t>
            </a:r>
            <a:r>
              <a:rPr sz="2000" spc="-70" dirty="0">
                <a:solidFill>
                  <a:srgbClr val="0000CC"/>
                </a:solidFill>
                <a:latin typeface="Times New Roman"/>
                <a:cs typeface="Times New Roman"/>
              </a:rPr>
              <a:t> </a:t>
            </a:r>
            <a:r>
              <a:rPr sz="2000" dirty="0">
                <a:solidFill>
                  <a:srgbClr val="0000CC"/>
                </a:solidFill>
                <a:latin typeface="Times New Roman"/>
                <a:cs typeface="Times New Roman"/>
              </a:rPr>
              <a:t>incision</a:t>
            </a:r>
            <a:endParaRPr sz="2000">
              <a:latin typeface="Times New Roman"/>
              <a:cs typeface="Times New Roman"/>
            </a:endParaRPr>
          </a:p>
          <a:p>
            <a:pPr marL="17145">
              <a:lnSpc>
                <a:spcPct val="100000"/>
              </a:lnSpc>
              <a:spcBef>
                <a:spcPts val="120"/>
              </a:spcBef>
            </a:pPr>
            <a:r>
              <a:rPr sz="2000" spc="-5" dirty="0">
                <a:solidFill>
                  <a:srgbClr val="0000CC"/>
                </a:solidFill>
                <a:latin typeface="Times New Roman"/>
                <a:cs typeface="Times New Roman"/>
              </a:rPr>
              <a:t>Modified </a:t>
            </a:r>
            <a:r>
              <a:rPr sz="2000" spc="-190" dirty="0">
                <a:solidFill>
                  <a:srgbClr val="0000CC"/>
                </a:solidFill>
                <a:latin typeface="Times New Roman"/>
                <a:cs typeface="Times New Roman"/>
              </a:rPr>
              <a:t>ward‟s</a:t>
            </a:r>
            <a:r>
              <a:rPr sz="2000" spc="-70" dirty="0">
                <a:solidFill>
                  <a:srgbClr val="0000CC"/>
                </a:solidFill>
                <a:latin typeface="Times New Roman"/>
                <a:cs typeface="Times New Roman"/>
              </a:rPr>
              <a:t> </a:t>
            </a:r>
            <a:r>
              <a:rPr sz="2000" spc="-30" dirty="0">
                <a:solidFill>
                  <a:srgbClr val="0000CC"/>
                </a:solidFill>
                <a:latin typeface="Times New Roman"/>
                <a:cs typeface="Times New Roman"/>
              </a:rPr>
              <a:t>incision</a:t>
            </a:r>
            <a:endParaRPr sz="2000">
              <a:latin typeface="Times New Roman"/>
              <a:cs typeface="Times New Roman"/>
            </a:endParaRPr>
          </a:p>
        </p:txBody>
      </p:sp>
      <p:sp>
        <p:nvSpPr>
          <p:cNvPr id="7" name="object 7"/>
          <p:cNvSpPr txBox="1"/>
          <p:nvPr/>
        </p:nvSpPr>
        <p:spPr>
          <a:xfrm>
            <a:off x="535940" y="4127372"/>
            <a:ext cx="2468245" cy="1931670"/>
          </a:xfrm>
          <a:prstGeom prst="rect">
            <a:avLst/>
          </a:prstGeom>
        </p:spPr>
        <p:txBody>
          <a:bodyPr vert="horz" wrap="square" lIns="0" tIns="10795" rIns="0" bIns="0" rtlCol="0">
            <a:spAutoFit/>
          </a:bodyPr>
          <a:lstStyle/>
          <a:p>
            <a:pPr marL="12700" marR="10160">
              <a:lnSpc>
                <a:spcPts val="2520"/>
              </a:lnSpc>
              <a:spcBef>
                <a:spcPts val="85"/>
              </a:spcBef>
            </a:pPr>
            <a:r>
              <a:rPr sz="2000" spc="-10" dirty="0">
                <a:solidFill>
                  <a:srgbClr val="0000CC"/>
                </a:solidFill>
                <a:latin typeface="Times New Roman"/>
                <a:cs typeface="Times New Roman"/>
              </a:rPr>
              <a:t>Comma </a:t>
            </a:r>
            <a:r>
              <a:rPr sz="2000" dirty="0">
                <a:solidFill>
                  <a:srgbClr val="0000CC"/>
                </a:solidFill>
                <a:latin typeface="Times New Roman"/>
                <a:cs typeface="Times New Roman"/>
              </a:rPr>
              <a:t>shaped</a:t>
            </a:r>
            <a:r>
              <a:rPr sz="2000" spc="-80" dirty="0">
                <a:solidFill>
                  <a:srgbClr val="0000CC"/>
                </a:solidFill>
                <a:latin typeface="Times New Roman"/>
                <a:cs typeface="Times New Roman"/>
              </a:rPr>
              <a:t> </a:t>
            </a:r>
            <a:r>
              <a:rPr sz="2000" dirty="0">
                <a:solidFill>
                  <a:srgbClr val="0000CC"/>
                </a:solidFill>
                <a:latin typeface="Times New Roman"/>
                <a:cs typeface="Times New Roman"/>
              </a:rPr>
              <a:t>incision  S shaped incision  </a:t>
            </a:r>
            <a:r>
              <a:rPr sz="2000" spc="-5" dirty="0">
                <a:solidFill>
                  <a:srgbClr val="0000CC"/>
                </a:solidFill>
                <a:latin typeface="Times New Roman"/>
                <a:cs typeface="Times New Roman"/>
              </a:rPr>
              <a:t>Szmyd</a:t>
            </a:r>
            <a:r>
              <a:rPr sz="2000" spc="-10" dirty="0">
                <a:solidFill>
                  <a:srgbClr val="0000CC"/>
                </a:solidFill>
                <a:latin typeface="Times New Roman"/>
                <a:cs typeface="Times New Roman"/>
              </a:rPr>
              <a:t> </a:t>
            </a:r>
            <a:r>
              <a:rPr sz="2000" dirty="0">
                <a:solidFill>
                  <a:srgbClr val="0000CC"/>
                </a:solidFill>
                <a:latin typeface="Times New Roman"/>
                <a:cs typeface="Times New Roman"/>
              </a:rPr>
              <a:t>flap</a:t>
            </a:r>
            <a:endParaRPr sz="2000">
              <a:latin typeface="Times New Roman"/>
              <a:cs typeface="Times New Roman"/>
            </a:endParaRPr>
          </a:p>
          <a:p>
            <a:pPr marL="12700" marR="207010">
              <a:lnSpc>
                <a:spcPts val="2520"/>
              </a:lnSpc>
            </a:pPr>
            <a:r>
              <a:rPr sz="2000" dirty="0">
                <a:solidFill>
                  <a:srgbClr val="0000CC"/>
                </a:solidFill>
                <a:latin typeface="Times New Roman"/>
                <a:cs typeface="Times New Roman"/>
              </a:rPr>
              <a:t>Modified </a:t>
            </a:r>
            <a:r>
              <a:rPr sz="2000" spc="-5" dirty="0">
                <a:solidFill>
                  <a:srgbClr val="0000CC"/>
                </a:solidFill>
                <a:latin typeface="Times New Roman"/>
                <a:cs typeface="Times New Roman"/>
              </a:rPr>
              <a:t>szmyd </a:t>
            </a:r>
            <a:r>
              <a:rPr sz="2000" dirty="0">
                <a:solidFill>
                  <a:srgbClr val="0000CC"/>
                </a:solidFill>
                <a:latin typeface="Times New Roman"/>
                <a:cs typeface="Times New Roman"/>
              </a:rPr>
              <a:t>flap  </a:t>
            </a:r>
            <a:r>
              <a:rPr sz="2000" spc="-130" dirty="0">
                <a:solidFill>
                  <a:srgbClr val="0000CC"/>
                </a:solidFill>
                <a:latin typeface="Times New Roman"/>
                <a:cs typeface="Times New Roman"/>
              </a:rPr>
              <a:t>Berwick‟s </a:t>
            </a:r>
            <a:r>
              <a:rPr sz="2000" dirty="0">
                <a:solidFill>
                  <a:srgbClr val="0000CC"/>
                </a:solidFill>
                <a:latin typeface="Times New Roman"/>
                <a:cs typeface="Times New Roman"/>
              </a:rPr>
              <a:t>tongue</a:t>
            </a:r>
            <a:r>
              <a:rPr sz="2000" spc="30" dirty="0">
                <a:solidFill>
                  <a:srgbClr val="0000CC"/>
                </a:solidFill>
                <a:latin typeface="Times New Roman"/>
                <a:cs typeface="Times New Roman"/>
              </a:rPr>
              <a:t> </a:t>
            </a:r>
            <a:r>
              <a:rPr sz="2000" spc="-310" dirty="0">
                <a:solidFill>
                  <a:srgbClr val="0000CC"/>
                </a:solidFill>
                <a:latin typeface="Times New Roman"/>
                <a:cs typeface="Times New Roman"/>
              </a:rPr>
              <a:t>flap</a:t>
            </a:r>
            <a:endParaRPr sz="2000">
              <a:latin typeface="Times New Roman"/>
              <a:cs typeface="Times New Roman"/>
            </a:endParaRPr>
          </a:p>
          <a:p>
            <a:pPr marL="12700">
              <a:lnSpc>
                <a:spcPct val="100000"/>
              </a:lnSpc>
              <a:spcBef>
                <a:spcPts val="20"/>
              </a:spcBef>
            </a:pPr>
            <a:r>
              <a:rPr sz="2000" dirty="0">
                <a:solidFill>
                  <a:srgbClr val="0000CC"/>
                </a:solidFill>
                <a:latin typeface="Times New Roman"/>
                <a:cs typeface="Times New Roman"/>
              </a:rPr>
              <a:t>Groove &amp;</a:t>
            </a:r>
            <a:r>
              <a:rPr sz="2000" spc="-95" dirty="0">
                <a:solidFill>
                  <a:srgbClr val="0000CC"/>
                </a:solidFill>
                <a:latin typeface="Times New Roman"/>
                <a:cs typeface="Times New Roman"/>
              </a:rPr>
              <a:t> </a:t>
            </a:r>
            <a:r>
              <a:rPr sz="2000" dirty="0">
                <a:solidFill>
                  <a:srgbClr val="0000CC"/>
                </a:solidFill>
                <a:latin typeface="Times New Roman"/>
                <a:cs typeface="Times New Roman"/>
              </a:rPr>
              <a:t>Moore(1970)</a:t>
            </a:r>
            <a:endParaRPr sz="2000">
              <a:latin typeface="Times New Roman"/>
              <a:cs typeface="Times New Roman"/>
            </a:endParaRPr>
          </a:p>
        </p:txBody>
      </p:sp>
      <p:sp>
        <p:nvSpPr>
          <p:cNvPr id="8" name="object 8"/>
          <p:cNvSpPr/>
          <p:nvPr/>
        </p:nvSpPr>
        <p:spPr>
          <a:xfrm>
            <a:off x="2692145" y="328168"/>
            <a:ext cx="3482848" cy="354838"/>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2375916" y="28955"/>
            <a:ext cx="4111752" cy="76504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7463" y="443331"/>
            <a:ext cx="6013450" cy="5247005"/>
          </a:xfrm>
          <a:prstGeom prst="rect">
            <a:avLst/>
          </a:prstGeom>
        </p:spPr>
        <p:txBody>
          <a:bodyPr vert="horz" wrap="square" lIns="0" tIns="50800" rIns="0" bIns="0" rtlCol="0">
            <a:spAutoFit/>
          </a:bodyPr>
          <a:lstStyle/>
          <a:p>
            <a:pPr marL="991235">
              <a:lnSpc>
                <a:spcPct val="100000"/>
              </a:lnSpc>
              <a:spcBef>
                <a:spcPts val="400"/>
              </a:spcBef>
            </a:pPr>
            <a:r>
              <a:rPr sz="2000" dirty="0">
                <a:solidFill>
                  <a:srgbClr val="FFFF00"/>
                </a:solidFill>
                <a:latin typeface="Times New Roman"/>
                <a:cs typeface="Times New Roman"/>
              </a:rPr>
              <a:t>ENVELOPE</a:t>
            </a:r>
            <a:r>
              <a:rPr sz="2000" spc="-20" dirty="0">
                <a:solidFill>
                  <a:srgbClr val="FFFF00"/>
                </a:solidFill>
                <a:latin typeface="Times New Roman"/>
                <a:cs typeface="Times New Roman"/>
              </a:rPr>
              <a:t> </a:t>
            </a:r>
            <a:r>
              <a:rPr sz="2000" dirty="0">
                <a:solidFill>
                  <a:srgbClr val="FFFF00"/>
                </a:solidFill>
                <a:latin typeface="Times New Roman"/>
                <a:cs typeface="Times New Roman"/>
              </a:rPr>
              <a:t>FLAP</a:t>
            </a:r>
            <a:endParaRPr sz="2000">
              <a:latin typeface="Times New Roman"/>
              <a:cs typeface="Times New Roman"/>
            </a:endParaRPr>
          </a:p>
          <a:p>
            <a:pPr marL="1334135" marR="5080" indent="-342900">
              <a:lnSpc>
                <a:spcPct val="100000"/>
              </a:lnSpc>
              <a:spcBef>
                <a:spcPts val="300"/>
              </a:spcBef>
              <a:tabLst>
                <a:tab pos="1334135" algn="l"/>
              </a:tabLst>
            </a:pPr>
            <a:r>
              <a:rPr sz="1700" spc="-445" dirty="0">
                <a:solidFill>
                  <a:srgbClr val="D5903C"/>
                </a:solidFill>
                <a:latin typeface="Arial"/>
                <a:cs typeface="Arial"/>
              </a:rPr>
              <a:t>	</a:t>
            </a:r>
            <a:r>
              <a:rPr sz="2000" spc="-5" dirty="0">
                <a:solidFill>
                  <a:srgbClr val="0000CC"/>
                </a:solidFill>
                <a:latin typeface="Times New Roman"/>
                <a:cs typeface="Times New Roman"/>
              </a:rPr>
              <a:t>Incision is made horizontally along </a:t>
            </a:r>
            <a:r>
              <a:rPr sz="2000" dirty="0">
                <a:solidFill>
                  <a:srgbClr val="0000CC"/>
                </a:solidFill>
                <a:latin typeface="Times New Roman"/>
                <a:cs typeface="Times New Roman"/>
              </a:rPr>
              <a:t>the </a:t>
            </a:r>
            <a:r>
              <a:rPr sz="2000" spc="-10" dirty="0">
                <a:solidFill>
                  <a:srgbClr val="0000CC"/>
                </a:solidFill>
                <a:latin typeface="Times New Roman"/>
                <a:cs typeface="Times New Roman"/>
              </a:rPr>
              <a:t>crest  </a:t>
            </a:r>
            <a:r>
              <a:rPr sz="2000" dirty="0">
                <a:solidFill>
                  <a:srgbClr val="0000CC"/>
                </a:solidFill>
                <a:latin typeface="Times New Roman"/>
                <a:cs typeface="Times New Roman"/>
              </a:rPr>
              <a:t>of the ridge or </a:t>
            </a:r>
            <a:r>
              <a:rPr sz="2000" spc="-5" dirty="0">
                <a:solidFill>
                  <a:srgbClr val="0000CC"/>
                </a:solidFill>
                <a:latin typeface="Times New Roman"/>
                <a:cs typeface="Times New Roman"/>
              </a:rPr>
              <a:t>in </a:t>
            </a:r>
            <a:r>
              <a:rPr sz="2000" dirty="0">
                <a:solidFill>
                  <a:srgbClr val="0000CC"/>
                </a:solidFill>
                <a:latin typeface="Times New Roman"/>
                <a:cs typeface="Times New Roman"/>
              </a:rPr>
              <a:t>the buccal gingival</a:t>
            </a:r>
            <a:r>
              <a:rPr sz="2000" spc="-170" dirty="0">
                <a:solidFill>
                  <a:srgbClr val="0000CC"/>
                </a:solidFill>
                <a:latin typeface="Times New Roman"/>
                <a:cs typeface="Times New Roman"/>
              </a:rPr>
              <a:t> </a:t>
            </a:r>
            <a:r>
              <a:rPr sz="2000" dirty="0">
                <a:solidFill>
                  <a:srgbClr val="0000CC"/>
                </a:solidFill>
                <a:latin typeface="Times New Roman"/>
                <a:cs typeface="Times New Roman"/>
              </a:rPr>
              <a:t>crevice.</a:t>
            </a:r>
            <a:endParaRPr sz="2000">
              <a:latin typeface="Times New Roman"/>
              <a:cs typeface="Times New Roman"/>
            </a:endParaRPr>
          </a:p>
          <a:p>
            <a:pPr marL="1396365" indent="-405130">
              <a:lnSpc>
                <a:spcPct val="100000"/>
              </a:lnSpc>
              <a:spcBef>
                <a:spcPts val="300"/>
              </a:spcBef>
              <a:buClr>
                <a:srgbClr val="D5903C"/>
              </a:buClr>
              <a:buSzPct val="85000"/>
              <a:buChar char="•"/>
              <a:tabLst>
                <a:tab pos="1396365" algn="l"/>
                <a:tab pos="1397000" algn="l"/>
              </a:tabLst>
            </a:pPr>
            <a:r>
              <a:rPr sz="2000" dirty="0">
                <a:solidFill>
                  <a:srgbClr val="0000CC"/>
                </a:solidFill>
                <a:latin typeface="Times New Roman"/>
                <a:cs typeface="Times New Roman"/>
              </a:rPr>
              <a:t>Has no vertical</a:t>
            </a:r>
            <a:r>
              <a:rPr sz="2000" spc="-55" dirty="0">
                <a:solidFill>
                  <a:srgbClr val="0000CC"/>
                </a:solidFill>
                <a:latin typeface="Times New Roman"/>
                <a:cs typeface="Times New Roman"/>
              </a:rPr>
              <a:t> </a:t>
            </a:r>
            <a:r>
              <a:rPr sz="2000" dirty="0">
                <a:solidFill>
                  <a:srgbClr val="0000CC"/>
                </a:solidFill>
                <a:latin typeface="Times New Roman"/>
                <a:cs typeface="Times New Roman"/>
              </a:rPr>
              <a:t>incision.</a:t>
            </a:r>
            <a:endParaRPr sz="2000">
              <a:latin typeface="Times New Roman"/>
              <a:cs typeface="Times New Roman"/>
            </a:endParaRPr>
          </a:p>
          <a:p>
            <a:pPr marL="1334135" indent="-342900">
              <a:lnSpc>
                <a:spcPct val="100000"/>
              </a:lnSpc>
              <a:spcBef>
                <a:spcPts val="300"/>
              </a:spcBef>
              <a:buClr>
                <a:srgbClr val="D5903C"/>
              </a:buClr>
              <a:buSzPct val="85000"/>
              <a:buChar char="•"/>
              <a:tabLst>
                <a:tab pos="1334135" algn="l"/>
                <a:tab pos="1334770" algn="l"/>
              </a:tabLst>
            </a:pPr>
            <a:r>
              <a:rPr sz="2000" dirty="0">
                <a:solidFill>
                  <a:srgbClr val="0000CC"/>
                </a:solidFill>
                <a:latin typeface="Times New Roman"/>
                <a:cs typeface="Times New Roman"/>
              </a:rPr>
              <a:t>For shallow or superficial</a:t>
            </a:r>
            <a:r>
              <a:rPr sz="2000" spc="-130" dirty="0">
                <a:solidFill>
                  <a:srgbClr val="0000CC"/>
                </a:solidFill>
                <a:latin typeface="Times New Roman"/>
                <a:cs typeface="Times New Roman"/>
              </a:rPr>
              <a:t> </a:t>
            </a:r>
            <a:r>
              <a:rPr sz="2000" spc="-5" dirty="0">
                <a:solidFill>
                  <a:srgbClr val="0000CC"/>
                </a:solidFill>
                <a:latin typeface="Times New Roman"/>
                <a:cs typeface="Times New Roman"/>
              </a:rPr>
              <a:t>impactions</a:t>
            </a:r>
            <a:endParaRPr sz="2000">
              <a:latin typeface="Times New Roman"/>
              <a:cs typeface="Times New Roman"/>
            </a:endParaRPr>
          </a:p>
          <a:p>
            <a:pPr>
              <a:lnSpc>
                <a:spcPct val="100000"/>
              </a:lnSpc>
              <a:spcBef>
                <a:spcPts val="25"/>
              </a:spcBef>
            </a:pPr>
            <a:endParaRPr sz="2850">
              <a:latin typeface="Times New Roman"/>
              <a:cs typeface="Times New Roman"/>
            </a:endParaRPr>
          </a:p>
          <a:p>
            <a:pPr marL="12700">
              <a:lnSpc>
                <a:spcPct val="100000"/>
              </a:lnSpc>
            </a:pPr>
            <a:r>
              <a:rPr sz="2000" dirty="0">
                <a:solidFill>
                  <a:srgbClr val="0000CC"/>
                </a:solidFill>
                <a:latin typeface="Times New Roman"/>
                <a:cs typeface="Times New Roman"/>
              </a:rPr>
              <a:t>Advantages</a:t>
            </a:r>
            <a:endParaRPr sz="2000">
              <a:latin typeface="Times New Roman"/>
              <a:cs typeface="Times New Roman"/>
            </a:endParaRPr>
          </a:p>
          <a:p>
            <a:pPr marL="12700" marR="845819" indent="126364">
              <a:lnSpc>
                <a:spcPct val="100000"/>
              </a:lnSpc>
              <a:spcBef>
                <a:spcPts val="600"/>
              </a:spcBef>
              <a:buAutoNum type="arabicPeriod"/>
              <a:tabLst>
                <a:tab pos="392430" algn="l"/>
              </a:tabLst>
            </a:pPr>
            <a:r>
              <a:rPr sz="2000" dirty="0">
                <a:solidFill>
                  <a:srgbClr val="0000CC"/>
                </a:solidFill>
                <a:latin typeface="Times New Roman"/>
                <a:cs typeface="Times New Roman"/>
              </a:rPr>
              <a:t>Provides the broadest base and fully covers</a:t>
            </a:r>
            <a:r>
              <a:rPr sz="2000" spc="-200" dirty="0">
                <a:solidFill>
                  <a:srgbClr val="0000CC"/>
                </a:solidFill>
                <a:latin typeface="Times New Roman"/>
                <a:cs typeface="Times New Roman"/>
              </a:rPr>
              <a:t> </a:t>
            </a:r>
            <a:r>
              <a:rPr sz="2000" dirty="0">
                <a:solidFill>
                  <a:srgbClr val="0000CC"/>
                </a:solidFill>
                <a:latin typeface="Times New Roman"/>
                <a:cs typeface="Times New Roman"/>
              </a:rPr>
              <a:t>the  resultant bony</a:t>
            </a:r>
            <a:r>
              <a:rPr sz="2000" spc="-70" dirty="0">
                <a:solidFill>
                  <a:srgbClr val="0000CC"/>
                </a:solidFill>
                <a:latin typeface="Times New Roman"/>
                <a:cs typeface="Times New Roman"/>
              </a:rPr>
              <a:t> </a:t>
            </a:r>
            <a:r>
              <a:rPr sz="2000" spc="-20" dirty="0">
                <a:solidFill>
                  <a:srgbClr val="0000CC"/>
                </a:solidFill>
                <a:latin typeface="Times New Roman"/>
                <a:cs typeface="Times New Roman"/>
              </a:rPr>
              <a:t>cavity.</a:t>
            </a:r>
            <a:endParaRPr sz="2000">
              <a:latin typeface="Times New Roman"/>
              <a:cs typeface="Times New Roman"/>
            </a:endParaRPr>
          </a:p>
          <a:p>
            <a:pPr>
              <a:lnSpc>
                <a:spcPct val="100000"/>
              </a:lnSpc>
              <a:spcBef>
                <a:spcPts val="40"/>
              </a:spcBef>
              <a:buClr>
                <a:srgbClr val="0000CC"/>
              </a:buClr>
              <a:buFont typeface="Times New Roman"/>
              <a:buAutoNum type="arabicPeriod"/>
            </a:pPr>
            <a:endParaRPr sz="3100">
              <a:latin typeface="Times New Roman"/>
              <a:cs typeface="Times New Roman"/>
            </a:endParaRPr>
          </a:p>
          <a:p>
            <a:pPr marL="12700" marR="75565" indent="126364">
              <a:lnSpc>
                <a:spcPct val="100000"/>
              </a:lnSpc>
              <a:buAutoNum type="arabicPeriod"/>
              <a:tabLst>
                <a:tab pos="331470" algn="l"/>
              </a:tabLst>
            </a:pPr>
            <a:r>
              <a:rPr sz="2000" dirty="0">
                <a:solidFill>
                  <a:srgbClr val="0000CC"/>
                </a:solidFill>
                <a:latin typeface="Times New Roman"/>
                <a:cs typeface="Times New Roman"/>
              </a:rPr>
              <a:t>There is </a:t>
            </a:r>
            <a:r>
              <a:rPr sz="2000" spc="-5" dirty="0">
                <a:solidFill>
                  <a:srgbClr val="0000CC"/>
                </a:solidFill>
                <a:latin typeface="Times New Roman"/>
                <a:cs typeface="Times New Roman"/>
              </a:rPr>
              <a:t>little </a:t>
            </a:r>
            <a:r>
              <a:rPr sz="2000" dirty="0">
                <a:solidFill>
                  <a:srgbClr val="0000CC"/>
                </a:solidFill>
                <a:latin typeface="Times New Roman"/>
                <a:cs typeface="Times New Roman"/>
              </a:rPr>
              <a:t>danger of </a:t>
            </a:r>
            <a:r>
              <a:rPr sz="2000" spc="-5" dirty="0">
                <a:solidFill>
                  <a:srgbClr val="0000CC"/>
                </a:solidFill>
                <a:latin typeface="Times New Roman"/>
                <a:cs typeface="Times New Roman"/>
              </a:rPr>
              <a:t>violating </a:t>
            </a:r>
            <a:r>
              <a:rPr sz="2000" dirty="0">
                <a:solidFill>
                  <a:srgbClr val="0000CC"/>
                </a:solidFill>
                <a:latin typeface="Times New Roman"/>
                <a:cs typeface="Times New Roman"/>
              </a:rPr>
              <a:t>any </a:t>
            </a:r>
            <a:r>
              <a:rPr sz="2000" spc="-5" dirty="0">
                <a:solidFill>
                  <a:srgbClr val="0000CC"/>
                </a:solidFill>
                <a:latin typeface="Times New Roman"/>
                <a:cs typeface="Times New Roman"/>
              </a:rPr>
              <a:t>major</a:t>
            </a:r>
            <a:r>
              <a:rPr sz="2000" spc="-110" dirty="0">
                <a:solidFill>
                  <a:srgbClr val="0000CC"/>
                </a:solidFill>
                <a:latin typeface="Times New Roman"/>
                <a:cs typeface="Times New Roman"/>
              </a:rPr>
              <a:t> </a:t>
            </a:r>
            <a:r>
              <a:rPr sz="2000" spc="-5" dirty="0">
                <a:solidFill>
                  <a:srgbClr val="0000CC"/>
                </a:solidFill>
                <a:latin typeface="Times New Roman"/>
                <a:cs typeface="Times New Roman"/>
              </a:rPr>
              <a:t>anatomical  landmarks.</a:t>
            </a:r>
            <a:endParaRPr sz="2000">
              <a:latin typeface="Times New Roman"/>
              <a:cs typeface="Times New Roman"/>
            </a:endParaRPr>
          </a:p>
          <a:p>
            <a:pPr>
              <a:lnSpc>
                <a:spcPct val="100000"/>
              </a:lnSpc>
              <a:spcBef>
                <a:spcPts val="35"/>
              </a:spcBef>
              <a:buClr>
                <a:srgbClr val="0000CC"/>
              </a:buClr>
              <a:buFont typeface="Times New Roman"/>
              <a:buAutoNum type="arabicPeriod"/>
            </a:pPr>
            <a:endParaRPr sz="3100">
              <a:latin typeface="Times New Roman"/>
              <a:cs typeface="Times New Roman"/>
            </a:endParaRPr>
          </a:p>
          <a:p>
            <a:pPr marL="455295" indent="-316230">
              <a:lnSpc>
                <a:spcPct val="100000"/>
              </a:lnSpc>
              <a:buAutoNum type="arabicPeriod"/>
              <a:tabLst>
                <a:tab pos="455930" algn="l"/>
              </a:tabLst>
            </a:pPr>
            <a:r>
              <a:rPr sz="2000" dirty="0">
                <a:solidFill>
                  <a:srgbClr val="0000CC"/>
                </a:solidFill>
                <a:latin typeface="Times New Roman"/>
                <a:cs typeface="Times New Roman"/>
              </a:rPr>
              <a:t>During the procedure, the envelop flap can</a:t>
            </a:r>
            <a:r>
              <a:rPr sz="2000" spc="-185" dirty="0">
                <a:solidFill>
                  <a:srgbClr val="0000CC"/>
                </a:solidFill>
                <a:latin typeface="Times New Roman"/>
                <a:cs typeface="Times New Roman"/>
              </a:rPr>
              <a:t> </a:t>
            </a:r>
            <a:r>
              <a:rPr sz="2000" dirty="0">
                <a:solidFill>
                  <a:srgbClr val="0000CC"/>
                </a:solidFill>
                <a:latin typeface="Times New Roman"/>
                <a:cs typeface="Times New Roman"/>
              </a:rPr>
              <a:t>be</a:t>
            </a:r>
            <a:endParaRPr sz="2000">
              <a:latin typeface="Times New Roman"/>
              <a:cs typeface="Times New Roman"/>
            </a:endParaRPr>
          </a:p>
          <a:p>
            <a:pPr marL="12700">
              <a:lnSpc>
                <a:spcPct val="100000"/>
              </a:lnSpc>
              <a:spcBef>
                <a:spcPts val="5"/>
              </a:spcBef>
            </a:pPr>
            <a:r>
              <a:rPr sz="2000" dirty="0">
                <a:solidFill>
                  <a:srgbClr val="0000CC"/>
                </a:solidFill>
                <a:latin typeface="Times New Roman"/>
                <a:cs typeface="Times New Roman"/>
              </a:rPr>
              <a:t>extended as needed; if </a:t>
            </a:r>
            <a:r>
              <a:rPr sz="2000" spc="-5" dirty="0">
                <a:solidFill>
                  <a:srgbClr val="0000CC"/>
                </a:solidFill>
                <a:latin typeface="Times New Roman"/>
                <a:cs typeface="Times New Roman"/>
              </a:rPr>
              <a:t>still </a:t>
            </a:r>
            <a:r>
              <a:rPr sz="2000" dirty="0">
                <a:solidFill>
                  <a:srgbClr val="0000CC"/>
                </a:solidFill>
                <a:latin typeface="Times New Roman"/>
                <a:cs typeface="Times New Roman"/>
              </a:rPr>
              <a:t>greater access is</a:t>
            </a:r>
            <a:r>
              <a:rPr sz="2000" spc="-195" dirty="0">
                <a:solidFill>
                  <a:srgbClr val="0000CC"/>
                </a:solidFill>
                <a:latin typeface="Times New Roman"/>
                <a:cs typeface="Times New Roman"/>
              </a:rPr>
              <a:t> </a:t>
            </a:r>
            <a:r>
              <a:rPr sz="2000" dirty="0">
                <a:solidFill>
                  <a:srgbClr val="0000CC"/>
                </a:solidFill>
                <a:latin typeface="Times New Roman"/>
                <a:cs typeface="Times New Roman"/>
              </a:rPr>
              <a:t>required</a:t>
            </a:r>
            <a:endParaRPr sz="2000">
              <a:latin typeface="Times New Roman"/>
              <a:cs typeface="Times New Roman"/>
            </a:endParaRPr>
          </a:p>
        </p:txBody>
      </p:sp>
      <p:sp>
        <p:nvSpPr>
          <p:cNvPr id="3" name="object 3"/>
          <p:cNvSpPr/>
          <p:nvPr/>
        </p:nvSpPr>
        <p:spPr>
          <a:xfrm>
            <a:off x="6172200" y="1752600"/>
            <a:ext cx="2514600" cy="16556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24600" y="4343400"/>
            <a:ext cx="2514600" cy="1828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4522" y="884174"/>
            <a:ext cx="7729105" cy="4272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9955" y="601980"/>
            <a:ext cx="8337804" cy="7254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90600" y="2133600"/>
            <a:ext cx="7272274" cy="263525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788922" y="4971669"/>
            <a:ext cx="153098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Ward’s</a:t>
            </a:r>
            <a:r>
              <a:rPr sz="1800" spc="-80" dirty="0">
                <a:solidFill>
                  <a:srgbClr val="0000CC"/>
                </a:solidFill>
                <a:latin typeface="Times New Roman"/>
                <a:cs typeface="Times New Roman"/>
              </a:rPr>
              <a:t> </a:t>
            </a:r>
            <a:r>
              <a:rPr sz="1800" spc="50" dirty="0">
                <a:solidFill>
                  <a:srgbClr val="0000CC"/>
                </a:solidFill>
                <a:latin typeface="Times New Roman"/>
                <a:cs typeface="Times New Roman"/>
              </a:rPr>
              <a:t>incision</a:t>
            </a:r>
            <a:endParaRPr sz="1800">
              <a:latin typeface="Times New Roman"/>
              <a:cs typeface="Times New Roman"/>
            </a:endParaRPr>
          </a:p>
        </p:txBody>
      </p:sp>
      <p:sp>
        <p:nvSpPr>
          <p:cNvPr id="6" name="object 6"/>
          <p:cNvSpPr txBox="1"/>
          <p:nvPr/>
        </p:nvSpPr>
        <p:spPr>
          <a:xfrm>
            <a:off x="5259704" y="4971669"/>
            <a:ext cx="2431415" cy="299720"/>
          </a:xfrm>
          <a:prstGeom prst="rect">
            <a:avLst/>
          </a:prstGeom>
        </p:spPr>
        <p:txBody>
          <a:bodyPr vert="horz" wrap="square" lIns="0" tIns="12700" rIns="0" bIns="0" rtlCol="0">
            <a:spAutoFit/>
          </a:bodyPr>
          <a:lstStyle/>
          <a:p>
            <a:pPr marL="12700">
              <a:lnSpc>
                <a:spcPct val="100000"/>
              </a:lnSpc>
              <a:spcBef>
                <a:spcPts val="100"/>
              </a:spcBef>
            </a:pPr>
            <a:r>
              <a:rPr sz="1800" spc="45" dirty="0">
                <a:solidFill>
                  <a:srgbClr val="0000CC"/>
                </a:solidFill>
                <a:latin typeface="Times New Roman"/>
                <a:cs typeface="Times New Roman"/>
              </a:rPr>
              <a:t>Modified </a:t>
            </a:r>
            <a:r>
              <a:rPr sz="1800" spc="-5" dirty="0">
                <a:solidFill>
                  <a:srgbClr val="0000CC"/>
                </a:solidFill>
                <a:latin typeface="Times New Roman"/>
                <a:cs typeface="Times New Roman"/>
              </a:rPr>
              <a:t>ward’s</a:t>
            </a:r>
            <a:r>
              <a:rPr sz="1800" spc="-165" dirty="0">
                <a:solidFill>
                  <a:srgbClr val="0000CC"/>
                </a:solidFill>
                <a:latin typeface="Times New Roman"/>
                <a:cs typeface="Times New Roman"/>
              </a:rPr>
              <a:t> </a:t>
            </a:r>
            <a:r>
              <a:rPr sz="1800" spc="50" dirty="0">
                <a:solidFill>
                  <a:srgbClr val="0000CC"/>
                </a:solidFill>
                <a:latin typeface="Times New Roman"/>
                <a:cs typeface="Times New Roman"/>
              </a:rPr>
              <a:t>incision</a:t>
            </a:r>
            <a:endParaRPr sz="1800">
              <a:latin typeface="Times New Roman"/>
              <a:cs typeface="Times New Roman"/>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939139"/>
            <a:ext cx="5295265" cy="2083435"/>
          </a:xfrm>
          <a:prstGeom prst="rect">
            <a:avLst/>
          </a:prstGeom>
        </p:spPr>
        <p:txBody>
          <a:bodyPr vert="horz" wrap="square" lIns="0" tIns="88900" rIns="0" bIns="0" rtlCol="0">
            <a:spAutoFit/>
          </a:bodyPr>
          <a:lstStyle/>
          <a:p>
            <a:pPr marL="287020" indent="-274320">
              <a:lnSpc>
                <a:spcPct val="100000"/>
              </a:lnSpc>
              <a:spcBef>
                <a:spcPts val="700"/>
              </a:spcBef>
              <a:buClr>
                <a:srgbClr val="F3A346"/>
              </a:buClr>
              <a:buSzPct val="85000"/>
              <a:buFont typeface="Wingdings"/>
              <a:buChar char=""/>
              <a:tabLst>
                <a:tab pos="287020" algn="l"/>
              </a:tabLst>
            </a:pPr>
            <a:r>
              <a:rPr sz="2000" dirty="0">
                <a:solidFill>
                  <a:srgbClr val="0000CC"/>
                </a:solidFill>
                <a:latin typeface="Times New Roman"/>
                <a:cs typeface="Times New Roman"/>
              </a:rPr>
              <a:t>Suits only for buccal</a:t>
            </a:r>
            <a:r>
              <a:rPr sz="2000" spc="-114" dirty="0">
                <a:solidFill>
                  <a:srgbClr val="0000CC"/>
                </a:solidFill>
                <a:latin typeface="Times New Roman"/>
                <a:cs typeface="Times New Roman"/>
              </a:rPr>
              <a:t> </a:t>
            </a:r>
            <a:r>
              <a:rPr sz="2000" dirty="0">
                <a:solidFill>
                  <a:srgbClr val="0000CC"/>
                </a:solidFill>
                <a:latin typeface="Times New Roman"/>
                <a:cs typeface="Times New Roman"/>
              </a:rPr>
              <a:t>approach</a:t>
            </a:r>
            <a:endParaRPr sz="2000">
              <a:latin typeface="Times New Roman"/>
              <a:cs typeface="Times New Roman"/>
            </a:endParaRPr>
          </a:p>
          <a:p>
            <a:pPr marL="287020" marR="561340" indent="-274320">
              <a:lnSpc>
                <a:spcPct val="100000"/>
              </a:lnSpc>
              <a:spcBef>
                <a:spcPts val="600"/>
              </a:spcBef>
              <a:buClr>
                <a:srgbClr val="F3A346"/>
              </a:buClr>
              <a:buSzPct val="85000"/>
              <a:buFont typeface="Wingdings"/>
              <a:buChar char=""/>
              <a:tabLst>
                <a:tab pos="287020" algn="l"/>
              </a:tabLst>
            </a:pPr>
            <a:r>
              <a:rPr sz="2000" spc="10" dirty="0">
                <a:solidFill>
                  <a:srgbClr val="0000CC"/>
                </a:solidFill>
                <a:latin typeface="Times New Roman"/>
                <a:cs typeface="Times New Roman"/>
              </a:rPr>
              <a:t>2</a:t>
            </a:r>
            <a:r>
              <a:rPr sz="1950" spc="15" baseline="25641" dirty="0">
                <a:solidFill>
                  <a:srgbClr val="0000CC"/>
                </a:solidFill>
                <a:latin typeface="Times New Roman"/>
                <a:cs typeface="Times New Roman"/>
              </a:rPr>
              <a:t>nd </a:t>
            </a:r>
            <a:r>
              <a:rPr sz="2000" spc="-5" dirty="0">
                <a:solidFill>
                  <a:srgbClr val="0000CC"/>
                </a:solidFill>
                <a:latin typeface="Times New Roman"/>
                <a:cs typeface="Times New Roman"/>
              </a:rPr>
              <a:t>molar paramarginal </a:t>
            </a:r>
            <a:r>
              <a:rPr sz="2000" dirty="0">
                <a:solidFill>
                  <a:srgbClr val="0000CC"/>
                </a:solidFill>
                <a:latin typeface="Times New Roman"/>
                <a:cs typeface="Times New Roman"/>
              </a:rPr>
              <a:t>Flap with vestibular  extension</a:t>
            </a:r>
            <a:endParaRPr sz="2000">
              <a:latin typeface="Times New Roman"/>
              <a:cs typeface="Times New Roman"/>
            </a:endParaRPr>
          </a:p>
          <a:p>
            <a:pPr marL="287020" marR="5080" indent="-274320">
              <a:lnSpc>
                <a:spcPct val="100000"/>
              </a:lnSpc>
              <a:spcBef>
                <a:spcPts val="600"/>
              </a:spcBef>
              <a:buClr>
                <a:srgbClr val="F3A346"/>
              </a:buClr>
              <a:buSzPct val="85000"/>
              <a:buFont typeface="Wingdings"/>
              <a:buChar char=""/>
              <a:tabLst>
                <a:tab pos="287020" algn="l"/>
              </a:tabLst>
            </a:pPr>
            <a:r>
              <a:rPr sz="2000" spc="-30" dirty="0">
                <a:solidFill>
                  <a:srgbClr val="0000CC"/>
                </a:solidFill>
                <a:latin typeface="Times New Roman"/>
                <a:cs typeface="Times New Roman"/>
              </a:rPr>
              <a:t>Vertical </a:t>
            </a:r>
            <a:r>
              <a:rPr sz="2000" dirty="0">
                <a:solidFill>
                  <a:srgbClr val="0000CC"/>
                </a:solidFill>
                <a:latin typeface="Times New Roman"/>
                <a:cs typeface="Times New Roman"/>
              </a:rPr>
              <a:t>relieving incision is given at 45˚ angle</a:t>
            </a:r>
            <a:r>
              <a:rPr sz="2000" spc="-195" dirty="0">
                <a:solidFill>
                  <a:srgbClr val="0000CC"/>
                </a:solidFill>
                <a:latin typeface="Times New Roman"/>
                <a:cs typeface="Times New Roman"/>
              </a:rPr>
              <a:t> </a:t>
            </a:r>
            <a:r>
              <a:rPr sz="2000" dirty="0">
                <a:solidFill>
                  <a:srgbClr val="0000CC"/>
                </a:solidFill>
                <a:latin typeface="Times New Roman"/>
                <a:cs typeface="Times New Roman"/>
              </a:rPr>
              <a:t>to  the long axis of the </a:t>
            </a:r>
            <a:r>
              <a:rPr sz="2000" spc="15" dirty="0">
                <a:solidFill>
                  <a:srgbClr val="0000CC"/>
                </a:solidFill>
                <a:latin typeface="Times New Roman"/>
                <a:cs typeface="Times New Roman"/>
              </a:rPr>
              <a:t>2</a:t>
            </a:r>
            <a:r>
              <a:rPr sz="1950" spc="22" baseline="25641" dirty="0">
                <a:solidFill>
                  <a:srgbClr val="0000CC"/>
                </a:solidFill>
                <a:latin typeface="Times New Roman"/>
                <a:cs typeface="Times New Roman"/>
              </a:rPr>
              <a:t>nd </a:t>
            </a:r>
            <a:r>
              <a:rPr sz="2000" spc="-5" dirty="0">
                <a:solidFill>
                  <a:srgbClr val="0000CC"/>
                </a:solidFill>
                <a:latin typeface="Times New Roman"/>
                <a:cs typeface="Times New Roman"/>
              </a:rPr>
              <a:t>molar and </a:t>
            </a:r>
            <a:r>
              <a:rPr sz="2000" dirty="0">
                <a:solidFill>
                  <a:srgbClr val="0000CC"/>
                </a:solidFill>
                <a:latin typeface="Times New Roman"/>
                <a:cs typeface="Times New Roman"/>
              </a:rPr>
              <a:t>runs straight  anteriorly and</a:t>
            </a:r>
            <a:r>
              <a:rPr sz="2000" spc="-55" dirty="0">
                <a:solidFill>
                  <a:srgbClr val="0000CC"/>
                </a:solidFill>
                <a:latin typeface="Times New Roman"/>
                <a:cs typeface="Times New Roman"/>
              </a:rPr>
              <a:t> </a:t>
            </a:r>
            <a:r>
              <a:rPr sz="2000" dirty="0">
                <a:solidFill>
                  <a:srgbClr val="0000CC"/>
                </a:solidFill>
                <a:latin typeface="Times New Roman"/>
                <a:cs typeface="Times New Roman"/>
              </a:rPr>
              <a:t>downwards.</a:t>
            </a:r>
            <a:endParaRPr sz="2000">
              <a:latin typeface="Times New Roman"/>
              <a:cs typeface="Times New Roman"/>
            </a:endParaRPr>
          </a:p>
        </p:txBody>
      </p:sp>
      <p:sp>
        <p:nvSpPr>
          <p:cNvPr id="3" name="object 3"/>
          <p:cNvSpPr/>
          <p:nvPr/>
        </p:nvSpPr>
        <p:spPr>
          <a:xfrm>
            <a:off x="2615438" y="367791"/>
            <a:ext cx="311150" cy="335915"/>
          </a:xfrm>
          <a:custGeom>
            <a:avLst/>
            <a:gdLst/>
            <a:ahLst/>
            <a:cxnLst/>
            <a:rect l="l" t="t" r="r" b="b"/>
            <a:pathLst>
              <a:path w="311150" h="335915">
                <a:moveTo>
                  <a:pt x="154812" y="9144"/>
                </a:moveTo>
                <a:lnTo>
                  <a:pt x="20574" y="9144"/>
                </a:lnTo>
                <a:lnTo>
                  <a:pt x="28067" y="10795"/>
                </a:lnTo>
                <a:lnTo>
                  <a:pt x="33655" y="13970"/>
                </a:lnTo>
                <a:lnTo>
                  <a:pt x="47301" y="283237"/>
                </a:lnTo>
                <a:lnTo>
                  <a:pt x="47202" y="289946"/>
                </a:lnTo>
                <a:lnTo>
                  <a:pt x="34670" y="321563"/>
                </a:lnTo>
                <a:lnTo>
                  <a:pt x="28701" y="325120"/>
                </a:lnTo>
                <a:lnTo>
                  <a:pt x="20955" y="326771"/>
                </a:lnTo>
                <a:lnTo>
                  <a:pt x="0" y="326771"/>
                </a:lnTo>
                <a:lnTo>
                  <a:pt x="0" y="335915"/>
                </a:lnTo>
                <a:lnTo>
                  <a:pt x="298323" y="335915"/>
                </a:lnTo>
                <a:lnTo>
                  <a:pt x="300348" y="317119"/>
                </a:lnTo>
                <a:lnTo>
                  <a:pt x="172719" y="317119"/>
                </a:lnTo>
                <a:lnTo>
                  <a:pt x="161928" y="316978"/>
                </a:lnTo>
                <a:lnTo>
                  <a:pt x="128889" y="292639"/>
                </a:lnTo>
                <a:lnTo>
                  <a:pt x="128143" y="57404"/>
                </a:lnTo>
                <a:lnTo>
                  <a:pt x="128324" y="45757"/>
                </a:lnTo>
                <a:lnTo>
                  <a:pt x="140969" y="14350"/>
                </a:lnTo>
                <a:lnTo>
                  <a:pt x="146938" y="10922"/>
                </a:lnTo>
                <a:lnTo>
                  <a:pt x="154812" y="9144"/>
                </a:lnTo>
                <a:close/>
              </a:path>
              <a:path w="311150" h="335915">
                <a:moveTo>
                  <a:pt x="311023" y="218059"/>
                </a:moveTo>
                <a:lnTo>
                  <a:pt x="300863" y="218059"/>
                </a:lnTo>
                <a:lnTo>
                  <a:pt x="294959" y="236658"/>
                </a:lnTo>
                <a:lnTo>
                  <a:pt x="288877" y="252841"/>
                </a:lnTo>
                <a:lnTo>
                  <a:pt x="269367" y="287504"/>
                </a:lnTo>
                <a:lnTo>
                  <a:pt x="235862" y="311814"/>
                </a:lnTo>
                <a:lnTo>
                  <a:pt x="200787" y="317119"/>
                </a:lnTo>
                <a:lnTo>
                  <a:pt x="300348" y="317119"/>
                </a:lnTo>
                <a:lnTo>
                  <a:pt x="311023" y="218059"/>
                </a:lnTo>
                <a:close/>
              </a:path>
              <a:path w="311150" h="335915">
                <a:moveTo>
                  <a:pt x="179197" y="0"/>
                </a:moveTo>
                <a:lnTo>
                  <a:pt x="0" y="0"/>
                </a:lnTo>
                <a:lnTo>
                  <a:pt x="0" y="9144"/>
                </a:lnTo>
                <a:lnTo>
                  <a:pt x="179197" y="9144"/>
                </a:lnTo>
                <a:lnTo>
                  <a:pt x="179197" y="0"/>
                </a:lnTo>
                <a:close/>
              </a:path>
            </a:pathLst>
          </a:custGeom>
          <a:solidFill>
            <a:srgbClr val="FFFF00"/>
          </a:solidFill>
        </p:spPr>
        <p:txBody>
          <a:bodyPr wrap="square" lIns="0" tIns="0" rIns="0" bIns="0" rtlCol="0"/>
          <a:lstStyle/>
          <a:p>
            <a:endParaRPr/>
          </a:p>
        </p:txBody>
      </p:sp>
      <p:sp>
        <p:nvSpPr>
          <p:cNvPr id="4" name="object 4"/>
          <p:cNvSpPr/>
          <p:nvPr/>
        </p:nvSpPr>
        <p:spPr>
          <a:xfrm>
            <a:off x="2615438" y="367791"/>
            <a:ext cx="311150" cy="335915"/>
          </a:xfrm>
          <a:custGeom>
            <a:avLst/>
            <a:gdLst/>
            <a:ahLst/>
            <a:cxnLst/>
            <a:rect l="l" t="t" r="r" b="b"/>
            <a:pathLst>
              <a:path w="311150" h="335915">
                <a:moveTo>
                  <a:pt x="0" y="0"/>
                </a:moveTo>
                <a:lnTo>
                  <a:pt x="179197" y="0"/>
                </a:lnTo>
                <a:lnTo>
                  <a:pt x="179197" y="9144"/>
                </a:lnTo>
                <a:lnTo>
                  <a:pt x="164592" y="9144"/>
                </a:lnTo>
                <a:lnTo>
                  <a:pt x="154812" y="9144"/>
                </a:lnTo>
                <a:lnTo>
                  <a:pt x="146938" y="10922"/>
                </a:lnTo>
                <a:lnTo>
                  <a:pt x="140969" y="14350"/>
                </a:lnTo>
                <a:lnTo>
                  <a:pt x="136779" y="16637"/>
                </a:lnTo>
                <a:lnTo>
                  <a:pt x="128143" y="57404"/>
                </a:lnTo>
                <a:lnTo>
                  <a:pt x="128143" y="271525"/>
                </a:lnTo>
                <a:lnTo>
                  <a:pt x="136906" y="312547"/>
                </a:lnTo>
                <a:lnTo>
                  <a:pt x="172719" y="317119"/>
                </a:lnTo>
                <a:lnTo>
                  <a:pt x="200787" y="317119"/>
                </a:lnTo>
                <a:lnTo>
                  <a:pt x="245363" y="307721"/>
                </a:lnTo>
                <a:lnTo>
                  <a:pt x="276225" y="278003"/>
                </a:lnTo>
                <a:lnTo>
                  <a:pt x="294959" y="236658"/>
                </a:lnTo>
                <a:lnTo>
                  <a:pt x="300863" y="218059"/>
                </a:lnTo>
                <a:lnTo>
                  <a:pt x="311023" y="218059"/>
                </a:lnTo>
                <a:lnTo>
                  <a:pt x="298323" y="335915"/>
                </a:lnTo>
                <a:lnTo>
                  <a:pt x="0" y="335915"/>
                </a:lnTo>
                <a:lnTo>
                  <a:pt x="0" y="326771"/>
                </a:lnTo>
                <a:lnTo>
                  <a:pt x="11175" y="326771"/>
                </a:lnTo>
                <a:lnTo>
                  <a:pt x="20955" y="326771"/>
                </a:lnTo>
                <a:lnTo>
                  <a:pt x="28701" y="325120"/>
                </a:lnTo>
                <a:lnTo>
                  <a:pt x="34670" y="321563"/>
                </a:lnTo>
                <a:lnTo>
                  <a:pt x="38988" y="319278"/>
                </a:lnTo>
                <a:lnTo>
                  <a:pt x="47370" y="278511"/>
                </a:lnTo>
                <a:lnTo>
                  <a:pt x="47370" y="57404"/>
                </a:lnTo>
                <a:lnTo>
                  <a:pt x="39116" y="17145"/>
                </a:lnTo>
                <a:lnTo>
                  <a:pt x="20574" y="9144"/>
                </a:lnTo>
                <a:lnTo>
                  <a:pt x="11175" y="9144"/>
                </a:lnTo>
                <a:lnTo>
                  <a:pt x="0" y="9144"/>
                </a:lnTo>
                <a:lnTo>
                  <a:pt x="0" y="0"/>
                </a:lnTo>
                <a:close/>
              </a:path>
            </a:pathLst>
          </a:custGeom>
          <a:ln w="3175">
            <a:solidFill>
              <a:srgbClr val="3A431F"/>
            </a:solidFill>
          </a:ln>
        </p:spPr>
        <p:txBody>
          <a:bodyPr wrap="square" lIns="0" tIns="0" rIns="0" bIns="0" rtlCol="0"/>
          <a:lstStyle/>
          <a:p>
            <a:endParaRPr/>
          </a:p>
        </p:txBody>
      </p:sp>
      <p:sp>
        <p:nvSpPr>
          <p:cNvPr id="5" name="object 5"/>
          <p:cNvSpPr/>
          <p:nvPr/>
        </p:nvSpPr>
        <p:spPr>
          <a:xfrm>
            <a:off x="3011804" y="586480"/>
            <a:ext cx="262255" cy="0"/>
          </a:xfrm>
          <a:custGeom>
            <a:avLst/>
            <a:gdLst/>
            <a:ahLst/>
            <a:cxnLst/>
            <a:rect l="l" t="t" r="r" b="b"/>
            <a:pathLst>
              <a:path w="262254">
                <a:moveTo>
                  <a:pt x="0" y="0"/>
                </a:moveTo>
                <a:lnTo>
                  <a:pt x="261924" y="0"/>
                </a:lnTo>
              </a:path>
            </a:pathLst>
          </a:custGeom>
          <a:ln w="29983">
            <a:solidFill>
              <a:srgbClr val="FFFF00"/>
            </a:solidFill>
          </a:ln>
        </p:spPr>
        <p:txBody>
          <a:bodyPr wrap="square" lIns="0" tIns="0" rIns="0" bIns="0" rtlCol="0"/>
          <a:lstStyle/>
          <a:p>
            <a:endParaRPr/>
          </a:p>
        </p:txBody>
      </p:sp>
      <p:sp>
        <p:nvSpPr>
          <p:cNvPr id="6" name="object 6"/>
          <p:cNvSpPr/>
          <p:nvPr/>
        </p:nvSpPr>
        <p:spPr>
          <a:xfrm>
            <a:off x="3011804" y="571488"/>
            <a:ext cx="262255" cy="30480"/>
          </a:xfrm>
          <a:custGeom>
            <a:avLst/>
            <a:gdLst/>
            <a:ahLst/>
            <a:cxnLst/>
            <a:rect l="l" t="t" r="r" b="b"/>
            <a:pathLst>
              <a:path w="262254" h="30479">
                <a:moveTo>
                  <a:pt x="0" y="29983"/>
                </a:moveTo>
                <a:lnTo>
                  <a:pt x="261924" y="29983"/>
                </a:lnTo>
                <a:lnTo>
                  <a:pt x="261924" y="0"/>
                </a:lnTo>
                <a:lnTo>
                  <a:pt x="0" y="0"/>
                </a:lnTo>
                <a:lnTo>
                  <a:pt x="0" y="29983"/>
                </a:lnTo>
                <a:close/>
              </a:path>
            </a:pathLst>
          </a:custGeom>
          <a:ln w="3175">
            <a:solidFill>
              <a:srgbClr val="3A431F"/>
            </a:solidFill>
          </a:ln>
        </p:spPr>
        <p:txBody>
          <a:bodyPr wrap="square" lIns="0" tIns="0" rIns="0" bIns="0" rtlCol="0"/>
          <a:lstStyle/>
          <a:p>
            <a:endParaRPr/>
          </a:p>
        </p:txBody>
      </p:sp>
      <p:sp>
        <p:nvSpPr>
          <p:cNvPr id="7" name="object 7"/>
          <p:cNvSpPr/>
          <p:nvPr/>
        </p:nvSpPr>
        <p:spPr>
          <a:xfrm>
            <a:off x="3389629" y="358520"/>
            <a:ext cx="2337181" cy="45529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299716" y="59435"/>
            <a:ext cx="1022604" cy="76504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2709672" y="59435"/>
            <a:ext cx="854963" cy="76504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3064764" y="59435"/>
            <a:ext cx="2976372" cy="76504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6019800" y="1143000"/>
            <a:ext cx="2667000" cy="198120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096000" y="4724400"/>
            <a:ext cx="2667000" cy="190500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2364994" y="3906392"/>
            <a:ext cx="3852545" cy="513715"/>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FFFF00"/>
                </a:solidFill>
                <a:latin typeface="Times New Roman"/>
                <a:cs typeface="Times New Roman"/>
              </a:rPr>
              <a:t>Bayonet – shaped</a:t>
            </a:r>
            <a:r>
              <a:rPr sz="3200" b="1" spc="-114" dirty="0">
                <a:solidFill>
                  <a:srgbClr val="FFFF00"/>
                </a:solidFill>
                <a:latin typeface="Times New Roman"/>
                <a:cs typeface="Times New Roman"/>
              </a:rPr>
              <a:t> </a:t>
            </a:r>
            <a:r>
              <a:rPr sz="3200" b="1" dirty="0">
                <a:solidFill>
                  <a:srgbClr val="FFFF00"/>
                </a:solidFill>
                <a:latin typeface="Times New Roman"/>
                <a:cs typeface="Times New Roman"/>
              </a:rPr>
              <a:t>flap</a:t>
            </a:r>
            <a:endParaRPr sz="3200">
              <a:latin typeface="Times New Roman"/>
              <a:cs typeface="Times New Roman"/>
            </a:endParaRPr>
          </a:p>
        </p:txBody>
      </p:sp>
      <p:sp>
        <p:nvSpPr>
          <p:cNvPr id="14" name="object 14"/>
          <p:cNvSpPr txBox="1"/>
          <p:nvPr/>
        </p:nvSpPr>
        <p:spPr>
          <a:xfrm>
            <a:off x="1222044" y="4901565"/>
            <a:ext cx="3065145" cy="941069"/>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0000CC"/>
                </a:solidFill>
                <a:latin typeface="Times New Roman"/>
                <a:cs typeface="Times New Roman"/>
              </a:rPr>
              <a:t>Distal</a:t>
            </a:r>
            <a:r>
              <a:rPr sz="2000" spc="-30" dirty="0">
                <a:solidFill>
                  <a:srgbClr val="0000CC"/>
                </a:solidFill>
                <a:latin typeface="Times New Roman"/>
                <a:cs typeface="Times New Roman"/>
              </a:rPr>
              <a:t> </a:t>
            </a:r>
            <a:r>
              <a:rPr sz="2000" spc="-10" dirty="0">
                <a:solidFill>
                  <a:srgbClr val="0000CC"/>
                </a:solidFill>
                <a:latin typeface="Times New Roman"/>
                <a:cs typeface="Times New Roman"/>
              </a:rPr>
              <a:t>limb</a:t>
            </a:r>
            <a:endParaRPr sz="2000">
              <a:latin typeface="Times New Roman"/>
              <a:cs typeface="Times New Roman"/>
            </a:endParaRPr>
          </a:p>
          <a:p>
            <a:pPr marL="12700">
              <a:lnSpc>
                <a:spcPct val="100000"/>
              </a:lnSpc>
              <a:spcBef>
                <a:spcPts val="5"/>
              </a:spcBef>
            </a:pPr>
            <a:r>
              <a:rPr sz="2000" spc="-5" dirty="0">
                <a:solidFill>
                  <a:srgbClr val="0000CC"/>
                </a:solidFill>
                <a:latin typeface="Times New Roman"/>
                <a:cs typeface="Times New Roman"/>
              </a:rPr>
              <a:t>Mesial</a:t>
            </a:r>
            <a:r>
              <a:rPr sz="2000" spc="-35" dirty="0">
                <a:solidFill>
                  <a:srgbClr val="0000CC"/>
                </a:solidFill>
                <a:latin typeface="Times New Roman"/>
                <a:cs typeface="Times New Roman"/>
              </a:rPr>
              <a:t> </a:t>
            </a:r>
            <a:r>
              <a:rPr sz="2000" spc="-10" dirty="0">
                <a:solidFill>
                  <a:srgbClr val="0000CC"/>
                </a:solidFill>
                <a:latin typeface="Times New Roman"/>
                <a:cs typeface="Times New Roman"/>
              </a:rPr>
              <a:t>limb</a:t>
            </a:r>
            <a:endParaRPr sz="2000">
              <a:latin typeface="Times New Roman"/>
              <a:cs typeface="Times New Roman"/>
            </a:endParaRPr>
          </a:p>
          <a:p>
            <a:pPr marL="12700">
              <a:lnSpc>
                <a:spcPct val="100000"/>
              </a:lnSpc>
            </a:pPr>
            <a:r>
              <a:rPr sz="2000" spc="-5" dirty="0">
                <a:solidFill>
                  <a:srgbClr val="0000CC"/>
                </a:solidFill>
                <a:latin typeface="Times New Roman"/>
                <a:cs typeface="Times New Roman"/>
              </a:rPr>
              <a:t>Intermediate </a:t>
            </a:r>
            <a:r>
              <a:rPr sz="2000" dirty="0">
                <a:solidFill>
                  <a:srgbClr val="0000CC"/>
                </a:solidFill>
                <a:latin typeface="Times New Roman"/>
                <a:cs typeface="Times New Roman"/>
              </a:rPr>
              <a:t>gingival</a:t>
            </a:r>
            <a:r>
              <a:rPr sz="2000" spc="-114" dirty="0">
                <a:solidFill>
                  <a:srgbClr val="0000CC"/>
                </a:solidFill>
                <a:latin typeface="Times New Roman"/>
                <a:cs typeface="Times New Roman"/>
              </a:rPr>
              <a:t> </a:t>
            </a:r>
            <a:r>
              <a:rPr sz="2000" dirty="0">
                <a:solidFill>
                  <a:srgbClr val="0000CC"/>
                </a:solidFill>
                <a:latin typeface="Times New Roman"/>
                <a:cs typeface="Times New Roman"/>
              </a:rPr>
              <a:t>incision</a:t>
            </a:r>
            <a:endParaRPr sz="2000">
              <a:latin typeface="Times New Roman"/>
              <a:cs typeface="Times New Roman"/>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49398" y="228345"/>
            <a:ext cx="3551809" cy="37261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08276" y="0"/>
            <a:ext cx="4216908" cy="7178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33600" y="2819400"/>
            <a:ext cx="4495800" cy="36576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145844" y="489143"/>
            <a:ext cx="5073015" cy="2145030"/>
          </a:xfrm>
          <a:prstGeom prst="rect">
            <a:avLst/>
          </a:prstGeom>
        </p:spPr>
        <p:txBody>
          <a:bodyPr vert="horz" wrap="square" lIns="0" tIns="157480" rIns="0" bIns="0" rtlCol="0">
            <a:spAutoFit/>
          </a:bodyPr>
          <a:lstStyle/>
          <a:p>
            <a:pPr marL="137160">
              <a:lnSpc>
                <a:spcPct val="100000"/>
              </a:lnSpc>
              <a:spcBef>
                <a:spcPts val="1240"/>
              </a:spcBef>
            </a:pPr>
            <a:r>
              <a:rPr sz="2000" dirty="0">
                <a:solidFill>
                  <a:srgbClr val="0000CC"/>
                </a:solidFill>
                <a:latin typeface="Times New Roman"/>
                <a:cs typeface="Times New Roman"/>
              </a:rPr>
              <a:t>Designed by</a:t>
            </a:r>
            <a:r>
              <a:rPr sz="2000" spc="-35" dirty="0">
                <a:solidFill>
                  <a:srgbClr val="0000CC"/>
                </a:solidFill>
                <a:latin typeface="Times New Roman"/>
                <a:cs typeface="Times New Roman"/>
              </a:rPr>
              <a:t> </a:t>
            </a:r>
            <a:r>
              <a:rPr sz="2000" dirty="0">
                <a:solidFill>
                  <a:srgbClr val="0000CC"/>
                </a:solidFill>
                <a:latin typeface="Times New Roman"/>
                <a:cs typeface="Times New Roman"/>
              </a:rPr>
              <a:t>Nageshwar</a:t>
            </a:r>
            <a:endParaRPr sz="2000">
              <a:latin typeface="Times New Roman"/>
              <a:cs typeface="Times New Roman"/>
            </a:endParaRPr>
          </a:p>
          <a:p>
            <a:pPr marL="12700">
              <a:lnSpc>
                <a:spcPct val="100000"/>
              </a:lnSpc>
              <a:spcBef>
                <a:spcPts val="1140"/>
              </a:spcBef>
            </a:pPr>
            <a:r>
              <a:rPr sz="2000" spc="65" dirty="0">
                <a:solidFill>
                  <a:srgbClr val="FFFF00"/>
                </a:solidFill>
                <a:latin typeface="Times New Roman"/>
                <a:cs typeface="Times New Roman"/>
              </a:rPr>
              <a:t>Indications:</a:t>
            </a:r>
            <a:endParaRPr sz="2000">
              <a:latin typeface="Times New Roman"/>
              <a:cs typeface="Times New Roman"/>
            </a:endParaRPr>
          </a:p>
          <a:p>
            <a:pPr marL="12700" marR="2168525">
              <a:lnSpc>
                <a:spcPct val="100000"/>
              </a:lnSpc>
            </a:pPr>
            <a:r>
              <a:rPr sz="2000" spc="25" dirty="0">
                <a:solidFill>
                  <a:srgbClr val="0000CC"/>
                </a:solidFill>
                <a:latin typeface="Times New Roman"/>
                <a:cs typeface="Times New Roman"/>
              </a:rPr>
              <a:t>Total </a:t>
            </a:r>
            <a:r>
              <a:rPr sz="2000" spc="55" dirty="0">
                <a:solidFill>
                  <a:srgbClr val="0000CC"/>
                </a:solidFill>
                <a:latin typeface="Times New Roman"/>
                <a:cs typeface="Times New Roman"/>
              </a:rPr>
              <a:t>soft </a:t>
            </a:r>
            <a:r>
              <a:rPr sz="2000" spc="70" dirty="0">
                <a:solidFill>
                  <a:srgbClr val="0000CC"/>
                </a:solidFill>
                <a:latin typeface="Times New Roman"/>
                <a:cs typeface="Times New Roman"/>
              </a:rPr>
              <a:t>tissue</a:t>
            </a:r>
            <a:r>
              <a:rPr sz="2000" spc="-350" dirty="0">
                <a:solidFill>
                  <a:srgbClr val="0000CC"/>
                </a:solidFill>
                <a:latin typeface="Times New Roman"/>
                <a:cs typeface="Times New Roman"/>
              </a:rPr>
              <a:t> </a:t>
            </a:r>
            <a:r>
              <a:rPr sz="2000" spc="85" dirty="0">
                <a:solidFill>
                  <a:srgbClr val="0000CC"/>
                </a:solidFill>
                <a:latin typeface="Times New Roman"/>
                <a:cs typeface="Times New Roman"/>
              </a:rPr>
              <a:t>impaction  </a:t>
            </a:r>
            <a:r>
              <a:rPr sz="2000" spc="45" dirty="0">
                <a:solidFill>
                  <a:srgbClr val="FFFF00"/>
                </a:solidFill>
                <a:latin typeface="Times New Roman"/>
                <a:cs typeface="Times New Roman"/>
              </a:rPr>
              <a:t>Advantages</a:t>
            </a:r>
            <a:endParaRPr sz="2000">
              <a:latin typeface="Times New Roman"/>
              <a:cs typeface="Times New Roman"/>
            </a:endParaRPr>
          </a:p>
          <a:p>
            <a:pPr marL="12700" marR="5080">
              <a:lnSpc>
                <a:spcPct val="100000"/>
              </a:lnSpc>
            </a:pPr>
            <a:r>
              <a:rPr sz="2000" spc="55" dirty="0">
                <a:solidFill>
                  <a:srgbClr val="0000CC"/>
                </a:solidFill>
                <a:latin typeface="Times New Roman"/>
                <a:cs typeface="Times New Roman"/>
              </a:rPr>
              <a:t>No</a:t>
            </a:r>
            <a:r>
              <a:rPr sz="2000" spc="-110" dirty="0">
                <a:solidFill>
                  <a:srgbClr val="0000CC"/>
                </a:solidFill>
                <a:latin typeface="Times New Roman"/>
                <a:cs typeface="Times New Roman"/>
              </a:rPr>
              <a:t> </a:t>
            </a:r>
            <a:r>
              <a:rPr sz="2000" spc="105" dirty="0">
                <a:solidFill>
                  <a:srgbClr val="0000CC"/>
                </a:solidFill>
                <a:latin typeface="Times New Roman"/>
                <a:cs typeface="Times New Roman"/>
              </a:rPr>
              <a:t>part</a:t>
            </a:r>
            <a:r>
              <a:rPr sz="2000" spc="-95" dirty="0">
                <a:solidFill>
                  <a:srgbClr val="0000CC"/>
                </a:solidFill>
                <a:latin typeface="Times New Roman"/>
                <a:cs typeface="Times New Roman"/>
              </a:rPr>
              <a:t> </a:t>
            </a:r>
            <a:r>
              <a:rPr sz="2000" spc="15" dirty="0">
                <a:solidFill>
                  <a:srgbClr val="0000CC"/>
                </a:solidFill>
                <a:latin typeface="Times New Roman"/>
                <a:cs typeface="Times New Roman"/>
              </a:rPr>
              <a:t>of</a:t>
            </a:r>
            <a:r>
              <a:rPr sz="2000" spc="-15" dirty="0">
                <a:solidFill>
                  <a:srgbClr val="0000CC"/>
                </a:solidFill>
                <a:latin typeface="Times New Roman"/>
                <a:cs typeface="Times New Roman"/>
              </a:rPr>
              <a:t> </a:t>
            </a:r>
            <a:r>
              <a:rPr sz="2000" spc="95" dirty="0">
                <a:solidFill>
                  <a:srgbClr val="0000CC"/>
                </a:solidFill>
                <a:latin typeface="Times New Roman"/>
                <a:cs typeface="Times New Roman"/>
              </a:rPr>
              <a:t>wound</a:t>
            </a:r>
            <a:r>
              <a:rPr sz="2000" spc="-20" dirty="0">
                <a:solidFill>
                  <a:srgbClr val="0000CC"/>
                </a:solidFill>
                <a:latin typeface="Times New Roman"/>
                <a:cs typeface="Times New Roman"/>
              </a:rPr>
              <a:t> </a:t>
            </a:r>
            <a:r>
              <a:rPr sz="2000" spc="30" dirty="0">
                <a:solidFill>
                  <a:srgbClr val="0000CC"/>
                </a:solidFill>
                <a:latin typeface="Times New Roman"/>
                <a:cs typeface="Times New Roman"/>
              </a:rPr>
              <a:t>lies</a:t>
            </a:r>
            <a:r>
              <a:rPr sz="2000" spc="-90" dirty="0">
                <a:solidFill>
                  <a:srgbClr val="0000CC"/>
                </a:solidFill>
                <a:latin typeface="Times New Roman"/>
                <a:cs typeface="Times New Roman"/>
              </a:rPr>
              <a:t> </a:t>
            </a:r>
            <a:r>
              <a:rPr sz="2000" spc="120" dirty="0">
                <a:solidFill>
                  <a:srgbClr val="0000CC"/>
                </a:solidFill>
                <a:latin typeface="Times New Roman"/>
                <a:cs typeface="Times New Roman"/>
              </a:rPr>
              <a:t>on</a:t>
            </a:r>
            <a:r>
              <a:rPr sz="2000" spc="-65" dirty="0">
                <a:solidFill>
                  <a:srgbClr val="0000CC"/>
                </a:solidFill>
                <a:latin typeface="Times New Roman"/>
                <a:cs typeface="Times New Roman"/>
              </a:rPr>
              <a:t> </a:t>
            </a:r>
            <a:r>
              <a:rPr sz="2000" spc="95" dirty="0">
                <a:solidFill>
                  <a:srgbClr val="0000CC"/>
                </a:solidFill>
                <a:latin typeface="Times New Roman"/>
                <a:cs typeface="Times New Roman"/>
              </a:rPr>
              <a:t>resultant</a:t>
            </a:r>
            <a:r>
              <a:rPr sz="2000" spc="-80" dirty="0">
                <a:solidFill>
                  <a:srgbClr val="0000CC"/>
                </a:solidFill>
                <a:latin typeface="Times New Roman"/>
                <a:cs typeface="Times New Roman"/>
              </a:rPr>
              <a:t> </a:t>
            </a:r>
            <a:r>
              <a:rPr sz="2000" spc="100" dirty="0">
                <a:solidFill>
                  <a:srgbClr val="0000CC"/>
                </a:solidFill>
                <a:latin typeface="Times New Roman"/>
                <a:cs typeface="Times New Roman"/>
              </a:rPr>
              <a:t>bone</a:t>
            </a:r>
            <a:r>
              <a:rPr sz="2000" spc="-105" dirty="0">
                <a:solidFill>
                  <a:srgbClr val="0000CC"/>
                </a:solidFill>
                <a:latin typeface="Times New Roman"/>
                <a:cs typeface="Times New Roman"/>
              </a:rPr>
              <a:t> </a:t>
            </a:r>
            <a:r>
              <a:rPr sz="2000" spc="65" dirty="0">
                <a:solidFill>
                  <a:srgbClr val="0000CC"/>
                </a:solidFill>
                <a:latin typeface="Times New Roman"/>
                <a:cs typeface="Times New Roman"/>
              </a:rPr>
              <a:t>defect  </a:t>
            </a:r>
            <a:r>
              <a:rPr sz="2000" spc="10" dirty="0">
                <a:solidFill>
                  <a:srgbClr val="0000CC"/>
                </a:solidFill>
                <a:latin typeface="Times New Roman"/>
                <a:cs typeface="Times New Roman"/>
              </a:rPr>
              <a:t>Less</a:t>
            </a:r>
            <a:r>
              <a:rPr sz="2000" spc="-90" dirty="0">
                <a:solidFill>
                  <a:srgbClr val="0000CC"/>
                </a:solidFill>
                <a:latin typeface="Times New Roman"/>
                <a:cs typeface="Times New Roman"/>
              </a:rPr>
              <a:t> </a:t>
            </a:r>
            <a:r>
              <a:rPr sz="2000" spc="65" dirty="0">
                <a:solidFill>
                  <a:srgbClr val="0000CC"/>
                </a:solidFill>
                <a:latin typeface="Times New Roman"/>
                <a:cs typeface="Times New Roman"/>
              </a:rPr>
              <a:t>postoperative</a:t>
            </a:r>
            <a:r>
              <a:rPr sz="2000" spc="-95" dirty="0">
                <a:solidFill>
                  <a:srgbClr val="0000CC"/>
                </a:solidFill>
                <a:latin typeface="Times New Roman"/>
                <a:cs typeface="Times New Roman"/>
              </a:rPr>
              <a:t> </a:t>
            </a:r>
            <a:r>
              <a:rPr sz="2000" spc="90" dirty="0">
                <a:solidFill>
                  <a:srgbClr val="0000CC"/>
                </a:solidFill>
                <a:latin typeface="Times New Roman"/>
                <a:cs typeface="Times New Roman"/>
              </a:rPr>
              <a:t>pain</a:t>
            </a:r>
            <a:r>
              <a:rPr sz="2000" spc="-80" dirty="0">
                <a:solidFill>
                  <a:srgbClr val="0000CC"/>
                </a:solidFill>
                <a:latin typeface="Times New Roman"/>
                <a:cs typeface="Times New Roman"/>
              </a:rPr>
              <a:t> </a:t>
            </a:r>
            <a:r>
              <a:rPr sz="2000" spc="125" dirty="0">
                <a:solidFill>
                  <a:srgbClr val="0000CC"/>
                </a:solidFill>
                <a:latin typeface="Times New Roman"/>
                <a:cs typeface="Times New Roman"/>
              </a:rPr>
              <a:t>and</a:t>
            </a:r>
            <a:r>
              <a:rPr sz="2000" spc="-50" dirty="0">
                <a:solidFill>
                  <a:srgbClr val="0000CC"/>
                </a:solidFill>
                <a:latin typeface="Times New Roman"/>
                <a:cs typeface="Times New Roman"/>
              </a:rPr>
              <a:t> </a:t>
            </a:r>
            <a:r>
              <a:rPr sz="2000" spc="35" dirty="0">
                <a:solidFill>
                  <a:srgbClr val="0000CC"/>
                </a:solidFill>
                <a:latin typeface="Times New Roman"/>
                <a:cs typeface="Times New Roman"/>
              </a:rPr>
              <a:t>swelling</a:t>
            </a:r>
            <a:endParaRPr sz="2000">
              <a:latin typeface="Times New Roman"/>
              <a:cs typeface="Times New Roman"/>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53335" y="533273"/>
            <a:ext cx="3301873" cy="4338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38755" y="251459"/>
            <a:ext cx="3907536" cy="72542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71800" y="2667000"/>
            <a:ext cx="3352800" cy="2438400"/>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3335" rIns="0" bIns="0" rtlCol="0">
            <a:spAutoFit/>
          </a:bodyPr>
          <a:lstStyle/>
          <a:p>
            <a:pPr marL="73025" marR="5080">
              <a:lnSpc>
                <a:spcPct val="100000"/>
              </a:lnSpc>
              <a:spcBef>
                <a:spcPts val="105"/>
              </a:spcBef>
            </a:pPr>
            <a:r>
              <a:rPr dirty="0"/>
              <a:t>Incision was </a:t>
            </a:r>
            <a:r>
              <a:rPr spc="-10" dirty="0"/>
              <a:t>made </a:t>
            </a:r>
            <a:r>
              <a:rPr dirty="0"/>
              <a:t>from the </a:t>
            </a:r>
            <a:r>
              <a:rPr spc="-5" dirty="0"/>
              <a:t>retromolar </a:t>
            </a:r>
            <a:r>
              <a:rPr dirty="0"/>
              <a:t>fossa across the external oblique ridge  curving down through the </a:t>
            </a:r>
            <a:r>
              <a:rPr spc="-5" dirty="0"/>
              <a:t>attached </a:t>
            </a:r>
            <a:r>
              <a:rPr dirty="0"/>
              <a:t>mucoperiosteum to run along the reflection</a:t>
            </a:r>
            <a:r>
              <a:rPr spc="-240" dirty="0"/>
              <a:t> </a:t>
            </a:r>
            <a:r>
              <a:rPr dirty="0"/>
              <a:t>of  the </a:t>
            </a:r>
            <a:r>
              <a:rPr spc="-5" dirty="0"/>
              <a:t>mucous membrane </a:t>
            </a:r>
            <a:r>
              <a:rPr dirty="0"/>
              <a:t>to the anterior border of the first permanent</a:t>
            </a:r>
            <a:r>
              <a:rPr spc="-200" dirty="0"/>
              <a:t> </a:t>
            </a:r>
            <a:r>
              <a:rPr spc="-5" dirty="0"/>
              <a:t>molar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5780" y="2136648"/>
            <a:ext cx="3822191" cy="883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2940" y="2180208"/>
            <a:ext cx="3749675" cy="1905"/>
          </a:xfrm>
          <a:custGeom>
            <a:avLst/>
            <a:gdLst/>
            <a:ahLst/>
            <a:cxnLst/>
            <a:rect l="l" t="t" r="r" b="b"/>
            <a:pathLst>
              <a:path w="3749675" h="1905">
                <a:moveTo>
                  <a:pt x="0" y="0"/>
                </a:moveTo>
                <a:lnTo>
                  <a:pt x="3749090" y="1650"/>
                </a:lnTo>
              </a:path>
            </a:pathLst>
          </a:custGeom>
          <a:ln w="12699">
            <a:solidFill>
              <a:srgbClr val="E9E9E8"/>
            </a:solidFill>
          </a:ln>
        </p:spPr>
        <p:txBody>
          <a:bodyPr wrap="square" lIns="0" tIns="0" rIns="0" bIns="0" rtlCol="0"/>
          <a:lstStyle/>
          <a:p>
            <a:endParaRPr/>
          </a:p>
        </p:txBody>
      </p:sp>
      <p:sp>
        <p:nvSpPr>
          <p:cNvPr id="4" name="object 4"/>
          <p:cNvSpPr/>
          <p:nvPr/>
        </p:nvSpPr>
        <p:spPr>
          <a:xfrm>
            <a:off x="4718303" y="2136648"/>
            <a:ext cx="3822192" cy="8839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754879" y="2180208"/>
            <a:ext cx="3749040" cy="1905"/>
          </a:xfrm>
          <a:custGeom>
            <a:avLst/>
            <a:gdLst/>
            <a:ahLst/>
            <a:cxnLst/>
            <a:rect l="l" t="t" r="r" b="b"/>
            <a:pathLst>
              <a:path w="3749040" h="1905">
                <a:moveTo>
                  <a:pt x="0" y="0"/>
                </a:moveTo>
                <a:lnTo>
                  <a:pt x="3749040" y="1650"/>
                </a:lnTo>
              </a:path>
            </a:pathLst>
          </a:custGeom>
          <a:ln w="12700">
            <a:solidFill>
              <a:srgbClr val="E9E9E8"/>
            </a:solidFill>
          </a:ln>
        </p:spPr>
        <p:txBody>
          <a:bodyPr wrap="square" lIns="0" tIns="0" rIns="0" bIns="0" rtlCol="0"/>
          <a:lstStyle/>
          <a:p>
            <a:endParaRPr/>
          </a:p>
        </p:txBody>
      </p:sp>
      <p:sp>
        <p:nvSpPr>
          <p:cNvPr id="6" name="object 6"/>
          <p:cNvSpPr/>
          <p:nvPr/>
        </p:nvSpPr>
        <p:spPr>
          <a:xfrm>
            <a:off x="760476" y="531876"/>
            <a:ext cx="4043172" cy="307848"/>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40739" y="371347"/>
            <a:ext cx="2247900" cy="422275"/>
          </a:xfrm>
          <a:prstGeom prst="rect">
            <a:avLst/>
          </a:prstGeom>
        </p:spPr>
        <p:txBody>
          <a:bodyPr vert="horz" wrap="square" lIns="0" tIns="13335" rIns="0" bIns="0" rtlCol="0">
            <a:spAutoFit/>
          </a:bodyPr>
          <a:lstStyle/>
          <a:p>
            <a:pPr marL="12700">
              <a:lnSpc>
                <a:spcPct val="100000"/>
              </a:lnSpc>
              <a:spcBef>
                <a:spcPts val="105"/>
              </a:spcBef>
              <a:tabLst>
                <a:tab pos="1369695" algn="l"/>
              </a:tabLst>
            </a:pPr>
            <a:r>
              <a:rPr sz="2600" b="1" dirty="0">
                <a:solidFill>
                  <a:srgbClr val="FFFF00"/>
                </a:solidFill>
                <a:latin typeface="Times New Roman"/>
                <a:cs typeface="Times New Roman"/>
              </a:rPr>
              <a:t>S</a:t>
            </a:r>
            <a:r>
              <a:rPr sz="2600" b="1" spc="-40" dirty="0">
                <a:solidFill>
                  <a:srgbClr val="FFFF00"/>
                </a:solidFill>
                <a:latin typeface="Times New Roman"/>
                <a:cs typeface="Times New Roman"/>
              </a:rPr>
              <a:t>Z</a:t>
            </a:r>
            <a:r>
              <a:rPr sz="2600" b="1" dirty="0">
                <a:solidFill>
                  <a:srgbClr val="FFFF00"/>
                </a:solidFill>
                <a:latin typeface="Times New Roman"/>
                <a:cs typeface="Times New Roman"/>
              </a:rPr>
              <a:t>M</a:t>
            </a:r>
            <a:r>
              <a:rPr sz="2600" b="1" spc="5" dirty="0">
                <a:solidFill>
                  <a:srgbClr val="FFFF00"/>
                </a:solidFill>
                <a:latin typeface="Times New Roman"/>
                <a:cs typeface="Times New Roman"/>
              </a:rPr>
              <a:t>Y</a:t>
            </a:r>
            <a:r>
              <a:rPr sz="2600" b="1" dirty="0">
                <a:solidFill>
                  <a:srgbClr val="FFFF00"/>
                </a:solidFill>
                <a:latin typeface="Times New Roman"/>
                <a:cs typeface="Times New Roman"/>
              </a:rPr>
              <a:t>D	F</a:t>
            </a:r>
            <a:r>
              <a:rPr sz="2600" b="1" spc="10" dirty="0">
                <a:solidFill>
                  <a:srgbClr val="FFFF00"/>
                </a:solidFill>
                <a:latin typeface="Times New Roman"/>
                <a:cs typeface="Times New Roman"/>
              </a:rPr>
              <a:t>L</a:t>
            </a:r>
            <a:r>
              <a:rPr sz="2600" b="1" dirty="0">
                <a:solidFill>
                  <a:srgbClr val="FFFF00"/>
                </a:solidFill>
                <a:latin typeface="Times New Roman"/>
                <a:cs typeface="Times New Roman"/>
              </a:rPr>
              <a:t>AP</a:t>
            </a:r>
            <a:endParaRPr sz="2600">
              <a:latin typeface="Times New Roman"/>
              <a:cs typeface="Times New Roman"/>
            </a:endParaRPr>
          </a:p>
        </p:txBody>
      </p:sp>
      <p:sp>
        <p:nvSpPr>
          <p:cNvPr id="8" name="object 8"/>
          <p:cNvSpPr txBox="1"/>
          <p:nvPr/>
        </p:nvSpPr>
        <p:spPr>
          <a:xfrm>
            <a:off x="535940" y="938530"/>
            <a:ext cx="3426460" cy="1245235"/>
          </a:xfrm>
          <a:prstGeom prst="rect">
            <a:avLst/>
          </a:prstGeom>
        </p:spPr>
        <p:txBody>
          <a:bodyPr vert="horz" wrap="square" lIns="0" tIns="13335" rIns="0" bIns="0" rtlCol="0">
            <a:spAutoFit/>
          </a:bodyPr>
          <a:lstStyle/>
          <a:p>
            <a:pPr marL="286385" marR="5080" indent="-274320">
              <a:lnSpc>
                <a:spcPct val="100000"/>
              </a:lnSpc>
              <a:spcBef>
                <a:spcPts val="105"/>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envelope flap with the</a:t>
            </a:r>
            <a:r>
              <a:rPr sz="2000" spc="-155" dirty="0">
                <a:solidFill>
                  <a:srgbClr val="0000CC"/>
                </a:solidFill>
                <a:latin typeface="Times New Roman"/>
                <a:cs typeface="Times New Roman"/>
              </a:rPr>
              <a:t> </a:t>
            </a:r>
            <a:r>
              <a:rPr sz="2000" dirty="0">
                <a:solidFill>
                  <a:srgbClr val="0000CC"/>
                </a:solidFill>
                <a:latin typeface="Times New Roman"/>
                <a:cs typeface="Times New Roman"/>
              </a:rPr>
              <a:t>incision  beginning just </a:t>
            </a:r>
            <a:r>
              <a:rPr sz="2000" spc="-5" dirty="0">
                <a:solidFill>
                  <a:srgbClr val="0000CC"/>
                </a:solidFill>
                <a:latin typeface="Times New Roman"/>
                <a:cs typeface="Times New Roman"/>
              </a:rPr>
              <a:t>medial </a:t>
            </a:r>
            <a:r>
              <a:rPr sz="2000" dirty="0">
                <a:solidFill>
                  <a:srgbClr val="0000CC"/>
                </a:solidFill>
                <a:latin typeface="Times New Roman"/>
                <a:cs typeface="Times New Roman"/>
              </a:rPr>
              <a:t>to the  external oblique ridge and  extending to the </a:t>
            </a:r>
            <a:r>
              <a:rPr sz="2000" spc="-5" dirty="0">
                <a:solidFill>
                  <a:srgbClr val="0000CC"/>
                </a:solidFill>
                <a:latin typeface="Times New Roman"/>
                <a:cs typeface="Times New Roman"/>
              </a:rPr>
              <a:t>middle </a:t>
            </a:r>
            <a:r>
              <a:rPr sz="2000" dirty="0">
                <a:solidFill>
                  <a:srgbClr val="0000CC"/>
                </a:solidFill>
                <a:latin typeface="Times New Roman"/>
                <a:cs typeface="Times New Roman"/>
              </a:rPr>
              <a:t>of</a:t>
            </a:r>
            <a:r>
              <a:rPr sz="2000" spc="-135" dirty="0">
                <a:solidFill>
                  <a:srgbClr val="0000CC"/>
                </a:solidFill>
                <a:latin typeface="Times New Roman"/>
                <a:cs typeface="Times New Roman"/>
              </a:rPr>
              <a:t> </a:t>
            </a:r>
            <a:r>
              <a:rPr sz="2000" dirty="0">
                <a:solidFill>
                  <a:srgbClr val="0000CC"/>
                </a:solidFill>
                <a:latin typeface="Times New Roman"/>
                <a:cs typeface="Times New Roman"/>
              </a:rPr>
              <a:t>the</a:t>
            </a:r>
            <a:endParaRPr sz="2000">
              <a:latin typeface="Times New Roman"/>
              <a:cs typeface="Times New Roman"/>
            </a:endParaRPr>
          </a:p>
        </p:txBody>
      </p:sp>
      <p:sp>
        <p:nvSpPr>
          <p:cNvPr id="9" name="object 9"/>
          <p:cNvSpPr txBox="1"/>
          <p:nvPr/>
        </p:nvSpPr>
        <p:spPr>
          <a:xfrm>
            <a:off x="535940" y="2082186"/>
            <a:ext cx="3613785" cy="788035"/>
          </a:xfrm>
          <a:prstGeom prst="rect">
            <a:avLst/>
          </a:prstGeom>
        </p:spPr>
        <p:txBody>
          <a:bodyPr vert="horz" wrap="square" lIns="0" tIns="88900" rIns="0" bIns="0" rtlCol="0">
            <a:spAutoFit/>
          </a:bodyPr>
          <a:lstStyle/>
          <a:p>
            <a:pPr marL="286385">
              <a:lnSpc>
                <a:spcPct val="100000"/>
              </a:lnSpc>
              <a:spcBef>
                <a:spcPts val="700"/>
              </a:spcBef>
            </a:pPr>
            <a:r>
              <a:rPr sz="2000" dirty="0">
                <a:solidFill>
                  <a:srgbClr val="0000CC"/>
                </a:solidFill>
                <a:latin typeface="Times New Roman"/>
                <a:cs typeface="Times New Roman"/>
              </a:rPr>
              <a:t>distal aspect of the second</a:t>
            </a:r>
            <a:r>
              <a:rPr sz="2000" spc="-165" dirty="0">
                <a:solidFill>
                  <a:srgbClr val="0000CC"/>
                </a:solidFill>
                <a:latin typeface="Times New Roman"/>
                <a:cs typeface="Times New Roman"/>
              </a:rPr>
              <a:t> </a:t>
            </a:r>
            <a:r>
              <a:rPr sz="2000" spc="-5" dirty="0">
                <a:solidFill>
                  <a:srgbClr val="0000CC"/>
                </a:solidFill>
                <a:latin typeface="Times New Roman"/>
                <a:cs typeface="Times New Roman"/>
              </a:rPr>
              <a:t>molar</a:t>
            </a:r>
            <a:endParaRPr sz="2000">
              <a:latin typeface="Times New Roman"/>
              <a:cs typeface="Times New Roman"/>
            </a:endParaRPr>
          </a:p>
          <a:p>
            <a:pPr marL="12700">
              <a:lnSpc>
                <a:spcPct val="100000"/>
              </a:lnSpc>
              <a:spcBef>
                <a:spcPts val="600"/>
              </a:spcBef>
              <a:tabLst>
                <a:tab pos="286385" algn="l"/>
              </a:tabLst>
            </a:pPr>
            <a:r>
              <a:rPr sz="1700" spc="-445" dirty="0">
                <a:solidFill>
                  <a:srgbClr val="F3A346"/>
                </a:solidFill>
                <a:latin typeface="Arial"/>
                <a:cs typeface="Arial"/>
              </a:rPr>
              <a:t>	</a:t>
            </a:r>
            <a:r>
              <a:rPr sz="2000" dirty="0">
                <a:solidFill>
                  <a:srgbClr val="0000CC"/>
                </a:solidFill>
                <a:latin typeface="Times New Roman"/>
                <a:cs typeface="Times New Roman"/>
              </a:rPr>
              <a:t>sulcular</a:t>
            </a:r>
            <a:r>
              <a:rPr sz="2000" spc="-45" dirty="0">
                <a:solidFill>
                  <a:srgbClr val="0000CC"/>
                </a:solidFill>
                <a:latin typeface="Times New Roman"/>
                <a:cs typeface="Times New Roman"/>
              </a:rPr>
              <a:t> </a:t>
            </a:r>
            <a:r>
              <a:rPr sz="2000" dirty="0">
                <a:solidFill>
                  <a:srgbClr val="0000CC"/>
                </a:solidFill>
                <a:latin typeface="Times New Roman"/>
                <a:cs typeface="Times New Roman"/>
              </a:rPr>
              <a:t>incision</a:t>
            </a:r>
            <a:endParaRPr sz="2000">
              <a:latin typeface="Times New Roman"/>
              <a:cs typeface="Times New Roman"/>
            </a:endParaRPr>
          </a:p>
        </p:txBody>
      </p:sp>
      <p:sp>
        <p:nvSpPr>
          <p:cNvPr id="10" name="object 10"/>
          <p:cNvSpPr/>
          <p:nvPr/>
        </p:nvSpPr>
        <p:spPr>
          <a:xfrm>
            <a:off x="4418076" y="303275"/>
            <a:ext cx="4044696" cy="536448"/>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539813" y="3282950"/>
            <a:ext cx="3574923" cy="273685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4578477" y="3282569"/>
            <a:ext cx="3651123" cy="273723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4422775" y="287189"/>
            <a:ext cx="4389120" cy="1417955"/>
          </a:xfrm>
          <a:prstGeom prst="rect">
            <a:avLst/>
          </a:prstGeom>
        </p:spPr>
        <p:txBody>
          <a:bodyPr vert="horz" wrap="square" lIns="0" tIns="128905" rIns="0" bIns="0" rtlCol="0">
            <a:spAutoFit/>
          </a:bodyPr>
          <a:lstStyle/>
          <a:p>
            <a:pPr marL="88900">
              <a:lnSpc>
                <a:spcPct val="100000"/>
              </a:lnSpc>
              <a:spcBef>
                <a:spcPts val="1015"/>
              </a:spcBef>
            </a:pPr>
            <a:r>
              <a:rPr sz="2400" b="1" spc="-5" dirty="0">
                <a:solidFill>
                  <a:srgbClr val="FFFF00"/>
                </a:solidFill>
                <a:latin typeface="Times New Roman"/>
                <a:cs typeface="Times New Roman"/>
              </a:rPr>
              <a:t>MODIFIED </a:t>
            </a:r>
            <a:r>
              <a:rPr sz="2400" b="1" spc="-10" dirty="0">
                <a:solidFill>
                  <a:srgbClr val="FFFF00"/>
                </a:solidFill>
                <a:latin typeface="Times New Roman"/>
                <a:cs typeface="Times New Roman"/>
              </a:rPr>
              <a:t>SZMYD</a:t>
            </a:r>
            <a:r>
              <a:rPr sz="2400" b="1" spc="30" dirty="0">
                <a:solidFill>
                  <a:srgbClr val="FFFF00"/>
                </a:solidFill>
                <a:latin typeface="Times New Roman"/>
                <a:cs typeface="Times New Roman"/>
              </a:rPr>
              <a:t> </a:t>
            </a:r>
            <a:r>
              <a:rPr sz="2400" b="1" spc="-5" dirty="0">
                <a:solidFill>
                  <a:srgbClr val="FFFF00"/>
                </a:solidFill>
                <a:latin typeface="Times New Roman"/>
                <a:cs typeface="Times New Roman"/>
              </a:rPr>
              <a:t>FLAP</a:t>
            </a:r>
            <a:endParaRPr sz="2400">
              <a:latin typeface="Times New Roman"/>
              <a:cs typeface="Times New Roman"/>
            </a:endParaRPr>
          </a:p>
          <a:p>
            <a:pPr marL="12700" marR="5080">
              <a:lnSpc>
                <a:spcPct val="100000"/>
              </a:lnSpc>
              <a:spcBef>
                <a:spcPts val="685"/>
              </a:spcBef>
              <a:buSzPct val="94444"/>
              <a:buFont typeface="Arial"/>
              <a:buChar char="•"/>
              <a:tabLst>
                <a:tab pos="93980" algn="l"/>
              </a:tabLst>
            </a:pPr>
            <a:r>
              <a:rPr sz="1800" spc="-90" dirty="0">
                <a:solidFill>
                  <a:srgbClr val="0000CC"/>
                </a:solidFill>
                <a:latin typeface="Times New Roman"/>
                <a:cs typeface="Times New Roman"/>
              </a:rPr>
              <a:t>A </a:t>
            </a:r>
            <a:r>
              <a:rPr sz="1800" spc="35" dirty="0">
                <a:solidFill>
                  <a:srgbClr val="0000CC"/>
                </a:solidFill>
                <a:latin typeface="Times New Roman"/>
                <a:cs typeface="Times New Roman"/>
              </a:rPr>
              <a:t>vertical </a:t>
            </a:r>
            <a:r>
              <a:rPr sz="1800" spc="50" dirty="0">
                <a:solidFill>
                  <a:srgbClr val="0000CC"/>
                </a:solidFill>
                <a:latin typeface="Times New Roman"/>
                <a:cs typeface="Times New Roman"/>
              </a:rPr>
              <a:t>incision line </a:t>
            </a:r>
            <a:r>
              <a:rPr sz="1800" spc="65" dirty="0">
                <a:solidFill>
                  <a:srgbClr val="0000CC"/>
                </a:solidFill>
                <a:latin typeface="Times New Roman"/>
                <a:cs typeface="Times New Roman"/>
              </a:rPr>
              <a:t>from </a:t>
            </a:r>
            <a:r>
              <a:rPr sz="1800" spc="110" dirty="0">
                <a:solidFill>
                  <a:srgbClr val="0000CC"/>
                </a:solidFill>
                <a:latin typeface="Times New Roman"/>
                <a:cs typeface="Times New Roman"/>
              </a:rPr>
              <a:t>the </a:t>
            </a:r>
            <a:r>
              <a:rPr sz="1800" spc="40" dirty="0">
                <a:solidFill>
                  <a:srgbClr val="0000CC"/>
                </a:solidFill>
                <a:latin typeface="Times New Roman"/>
                <a:cs typeface="Times New Roman"/>
              </a:rPr>
              <a:t>distofacial  </a:t>
            </a:r>
            <a:r>
              <a:rPr sz="1800" spc="50" dirty="0">
                <a:solidFill>
                  <a:srgbClr val="0000CC"/>
                </a:solidFill>
                <a:latin typeface="Times New Roman"/>
                <a:cs typeface="Times New Roman"/>
              </a:rPr>
              <a:t>line</a:t>
            </a:r>
            <a:r>
              <a:rPr sz="1800" spc="-100" dirty="0">
                <a:solidFill>
                  <a:srgbClr val="0000CC"/>
                </a:solidFill>
                <a:latin typeface="Times New Roman"/>
                <a:cs typeface="Times New Roman"/>
              </a:rPr>
              <a:t> </a:t>
            </a:r>
            <a:r>
              <a:rPr sz="1800" spc="55" dirty="0">
                <a:solidFill>
                  <a:srgbClr val="0000CC"/>
                </a:solidFill>
                <a:latin typeface="Times New Roman"/>
                <a:cs typeface="Times New Roman"/>
              </a:rPr>
              <a:t>angle</a:t>
            </a:r>
            <a:r>
              <a:rPr sz="1800" spc="-90" dirty="0">
                <a:solidFill>
                  <a:srgbClr val="0000CC"/>
                </a:solidFill>
                <a:latin typeface="Times New Roman"/>
                <a:cs typeface="Times New Roman"/>
              </a:rPr>
              <a:t> </a:t>
            </a:r>
            <a:r>
              <a:rPr sz="1800" spc="15" dirty="0">
                <a:solidFill>
                  <a:srgbClr val="0000CC"/>
                </a:solidFill>
                <a:latin typeface="Times New Roman"/>
                <a:cs typeface="Times New Roman"/>
              </a:rPr>
              <a:t>of </a:t>
            </a:r>
            <a:r>
              <a:rPr sz="1800" spc="110" dirty="0">
                <a:solidFill>
                  <a:srgbClr val="0000CC"/>
                </a:solidFill>
                <a:latin typeface="Times New Roman"/>
                <a:cs typeface="Times New Roman"/>
              </a:rPr>
              <a:t>the</a:t>
            </a:r>
            <a:r>
              <a:rPr sz="1800" spc="-85" dirty="0">
                <a:solidFill>
                  <a:srgbClr val="0000CC"/>
                </a:solidFill>
                <a:latin typeface="Times New Roman"/>
                <a:cs typeface="Times New Roman"/>
              </a:rPr>
              <a:t> </a:t>
            </a:r>
            <a:r>
              <a:rPr sz="1800" spc="70" dirty="0">
                <a:solidFill>
                  <a:srgbClr val="0000CC"/>
                </a:solidFill>
                <a:latin typeface="Times New Roman"/>
                <a:cs typeface="Times New Roman"/>
              </a:rPr>
              <a:t>second</a:t>
            </a:r>
            <a:r>
              <a:rPr sz="1800" dirty="0">
                <a:solidFill>
                  <a:srgbClr val="0000CC"/>
                </a:solidFill>
                <a:latin typeface="Times New Roman"/>
                <a:cs typeface="Times New Roman"/>
              </a:rPr>
              <a:t> </a:t>
            </a:r>
            <a:r>
              <a:rPr sz="1800" spc="70" dirty="0">
                <a:solidFill>
                  <a:srgbClr val="0000CC"/>
                </a:solidFill>
                <a:latin typeface="Times New Roman"/>
                <a:cs typeface="Times New Roman"/>
              </a:rPr>
              <a:t>molar</a:t>
            </a:r>
            <a:r>
              <a:rPr sz="1800" spc="-114" dirty="0">
                <a:solidFill>
                  <a:srgbClr val="0000CC"/>
                </a:solidFill>
                <a:latin typeface="Times New Roman"/>
                <a:cs typeface="Times New Roman"/>
              </a:rPr>
              <a:t> </a:t>
            </a:r>
            <a:r>
              <a:rPr sz="1800" spc="25" dirty="0">
                <a:solidFill>
                  <a:srgbClr val="0000CC"/>
                </a:solidFill>
                <a:latin typeface="Times New Roman"/>
                <a:cs typeface="Times New Roman"/>
              </a:rPr>
              <a:t>apically</a:t>
            </a:r>
            <a:r>
              <a:rPr sz="1800" spc="-85" dirty="0">
                <a:solidFill>
                  <a:srgbClr val="0000CC"/>
                </a:solidFill>
                <a:latin typeface="Times New Roman"/>
                <a:cs typeface="Times New Roman"/>
              </a:rPr>
              <a:t> </a:t>
            </a:r>
            <a:r>
              <a:rPr sz="1800" spc="90" dirty="0">
                <a:solidFill>
                  <a:srgbClr val="0000CC"/>
                </a:solidFill>
                <a:latin typeface="Times New Roman"/>
                <a:cs typeface="Times New Roman"/>
              </a:rPr>
              <a:t>to</a:t>
            </a:r>
            <a:r>
              <a:rPr sz="1800" spc="-60" dirty="0">
                <a:solidFill>
                  <a:srgbClr val="0000CC"/>
                </a:solidFill>
                <a:latin typeface="Times New Roman"/>
                <a:cs typeface="Times New Roman"/>
              </a:rPr>
              <a:t> </a:t>
            </a:r>
            <a:r>
              <a:rPr sz="1800" spc="110" dirty="0">
                <a:solidFill>
                  <a:srgbClr val="0000CC"/>
                </a:solidFill>
                <a:latin typeface="Times New Roman"/>
                <a:cs typeface="Times New Roman"/>
              </a:rPr>
              <a:t>the  </a:t>
            </a:r>
            <a:r>
              <a:rPr sz="1800" spc="40" dirty="0">
                <a:solidFill>
                  <a:srgbClr val="0000CC"/>
                </a:solidFill>
                <a:latin typeface="Times New Roman"/>
                <a:cs typeface="Times New Roman"/>
              </a:rPr>
              <a:t>mucogingival </a:t>
            </a:r>
            <a:r>
              <a:rPr sz="1800" spc="50" dirty="0">
                <a:solidFill>
                  <a:srgbClr val="0000CC"/>
                </a:solidFill>
                <a:latin typeface="Times New Roman"/>
                <a:cs typeface="Times New Roman"/>
              </a:rPr>
              <a:t>line approximately </a:t>
            </a:r>
            <a:r>
              <a:rPr sz="1800" spc="-30" dirty="0">
                <a:solidFill>
                  <a:srgbClr val="0000CC"/>
                </a:solidFill>
                <a:latin typeface="Times New Roman"/>
                <a:cs typeface="Times New Roman"/>
              </a:rPr>
              <a:t>2 </a:t>
            </a:r>
            <a:r>
              <a:rPr sz="1800" spc="90" dirty="0">
                <a:solidFill>
                  <a:srgbClr val="0000CC"/>
                </a:solidFill>
                <a:latin typeface="Times New Roman"/>
                <a:cs typeface="Times New Roman"/>
              </a:rPr>
              <a:t>to</a:t>
            </a:r>
            <a:r>
              <a:rPr sz="1800" spc="-229" dirty="0">
                <a:solidFill>
                  <a:srgbClr val="0000CC"/>
                </a:solidFill>
                <a:latin typeface="Times New Roman"/>
                <a:cs typeface="Times New Roman"/>
              </a:rPr>
              <a:t> </a:t>
            </a:r>
            <a:r>
              <a:rPr sz="1800" spc="-80" dirty="0">
                <a:solidFill>
                  <a:srgbClr val="0000CC"/>
                </a:solidFill>
                <a:latin typeface="Times New Roman"/>
                <a:cs typeface="Times New Roman"/>
              </a:rPr>
              <a:t>3 </a:t>
            </a:r>
            <a:r>
              <a:rPr sz="1800" spc="155" dirty="0">
                <a:solidFill>
                  <a:srgbClr val="0000CC"/>
                </a:solidFill>
                <a:latin typeface="Times New Roman"/>
                <a:cs typeface="Times New Roman"/>
              </a:rPr>
              <a:t>mm</a:t>
            </a:r>
            <a:endParaRPr sz="1800">
              <a:latin typeface="Times New Roman"/>
              <a:cs typeface="Times New Roman"/>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2173046"/>
            <a:ext cx="5059045" cy="2465070"/>
          </a:xfrm>
          <a:prstGeom prst="rect">
            <a:avLst/>
          </a:prstGeom>
        </p:spPr>
        <p:txBody>
          <a:bodyPr vert="horz" wrap="square" lIns="0" tIns="13335" rIns="0" bIns="0" rtlCol="0">
            <a:spAutoFit/>
          </a:bodyPr>
          <a:lstStyle/>
          <a:p>
            <a:pPr marL="28702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Extende onto the buccal shelf of the</a:t>
            </a:r>
            <a:r>
              <a:rPr sz="2000" spc="-170" dirty="0">
                <a:solidFill>
                  <a:srgbClr val="0000CC"/>
                </a:solidFill>
                <a:latin typeface="Times New Roman"/>
                <a:cs typeface="Times New Roman"/>
              </a:rPr>
              <a:t> </a:t>
            </a:r>
            <a:r>
              <a:rPr sz="2000" spc="-5" dirty="0">
                <a:solidFill>
                  <a:srgbClr val="0000CC"/>
                </a:solidFill>
                <a:latin typeface="Times New Roman"/>
                <a:cs typeface="Times New Roman"/>
              </a:rPr>
              <a:t>mandible</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252095"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Incision </a:t>
            </a:r>
            <a:r>
              <a:rPr sz="2000" spc="-5" dirty="0">
                <a:solidFill>
                  <a:srgbClr val="0000CC"/>
                </a:solidFill>
                <a:latin typeface="Times New Roman"/>
                <a:cs typeface="Times New Roman"/>
              </a:rPr>
              <a:t>line </a:t>
            </a:r>
            <a:r>
              <a:rPr sz="2000" dirty="0">
                <a:solidFill>
                  <a:srgbClr val="0000CC"/>
                </a:solidFill>
                <a:latin typeface="Times New Roman"/>
                <a:cs typeface="Times New Roman"/>
              </a:rPr>
              <a:t>did </a:t>
            </a:r>
            <a:r>
              <a:rPr sz="2000" spc="5" dirty="0">
                <a:solidFill>
                  <a:srgbClr val="0000CC"/>
                </a:solidFill>
                <a:latin typeface="Times New Roman"/>
                <a:cs typeface="Times New Roman"/>
              </a:rPr>
              <a:t>not </a:t>
            </a:r>
            <a:r>
              <a:rPr sz="2000" spc="-5" dirty="0">
                <a:solidFill>
                  <a:srgbClr val="0000CC"/>
                </a:solidFill>
                <a:latin typeface="Times New Roman"/>
                <a:cs typeface="Times New Roman"/>
              </a:rPr>
              <a:t>lie </a:t>
            </a:r>
            <a:r>
              <a:rPr sz="2000" dirty="0">
                <a:solidFill>
                  <a:srgbClr val="0000CC"/>
                </a:solidFill>
                <a:latin typeface="Times New Roman"/>
                <a:cs typeface="Times New Roman"/>
              </a:rPr>
              <a:t>over the bony defect  created by the removal of the </a:t>
            </a:r>
            <a:r>
              <a:rPr sz="2000" spc="-5" dirty="0">
                <a:solidFill>
                  <a:srgbClr val="0000CC"/>
                </a:solidFill>
                <a:latin typeface="Times New Roman"/>
                <a:cs typeface="Times New Roman"/>
              </a:rPr>
              <a:t>impacted</a:t>
            </a:r>
            <a:r>
              <a:rPr sz="2000" spc="-135" dirty="0">
                <a:solidFill>
                  <a:srgbClr val="0000CC"/>
                </a:solidFill>
                <a:latin typeface="Times New Roman"/>
                <a:cs typeface="Times New Roman"/>
              </a:rPr>
              <a:t> </a:t>
            </a:r>
            <a:r>
              <a:rPr sz="2000" spc="-5" dirty="0">
                <a:solidFill>
                  <a:srgbClr val="0000CC"/>
                </a:solidFill>
                <a:latin typeface="Times New Roman"/>
                <a:cs typeface="Times New Roman"/>
              </a:rPr>
              <a:t>teeth</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marR="5080" indent="-274320">
              <a:lnSpc>
                <a:spcPct val="100000"/>
              </a:lnSpc>
              <a:spcBef>
                <a:spcPts val="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Its base at the distolingual aspect of the</a:t>
            </a:r>
            <a:r>
              <a:rPr sz="2000" spc="-195" dirty="0">
                <a:solidFill>
                  <a:srgbClr val="0000CC"/>
                </a:solidFill>
                <a:latin typeface="Times New Roman"/>
                <a:cs typeface="Times New Roman"/>
              </a:rPr>
              <a:t> </a:t>
            </a:r>
            <a:r>
              <a:rPr sz="2000" dirty="0">
                <a:solidFill>
                  <a:srgbClr val="0000CC"/>
                </a:solidFill>
                <a:latin typeface="Times New Roman"/>
                <a:cs typeface="Times New Roman"/>
              </a:rPr>
              <a:t>second  </a:t>
            </a:r>
            <a:r>
              <a:rPr sz="2000" spc="-5" dirty="0">
                <a:solidFill>
                  <a:srgbClr val="0000CC"/>
                </a:solidFill>
                <a:latin typeface="Times New Roman"/>
                <a:cs typeface="Times New Roman"/>
              </a:rPr>
              <a:t>molar</a:t>
            </a:r>
            <a:endParaRPr sz="2000">
              <a:latin typeface="Times New Roman"/>
              <a:cs typeface="Times New Roman"/>
            </a:endParaRPr>
          </a:p>
        </p:txBody>
      </p:sp>
      <p:sp>
        <p:nvSpPr>
          <p:cNvPr id="3" name="object 3"/>
          <p:cNvSpPr/>
          <p:nvPr/>
        </p:nvSpPr>
        <p:spPr>
          <a:xfrm>
            <a:off x="1311910" y="725551"/>
            <a:ext cx="6107303" cy="2493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760215" y="1152271"/>
            <a:ext cx="2109343" cy="31483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95755" y="515112"/>
            <a:ext cx="6534911" cy="53797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532632" y="941832"/>
            <a:ext cx="1781556" cy="5379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884420" y="941832"/>
            <a:ext cx="1094231" cy="53797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548884" y="941832"/>
            <a:ext cx="536448" cy="537972"/>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5867400" y="2057400"/>
            <a:ext cx="2895600" cy="281940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983335"/>
            <a:ext cx="8073390" cy="5101590"/>
          </a:xfrm>
          <a:prstGeom prst="rect">
            <a:avLst/>
          </a:prstGeom>
        </p:spPr>
        <p:txBody>
          <a:bodyPr vert="horz" wrap="square" lIns="0" tIns="149860" rIns="0" bIns="0" rtlCol="0">
            <a:spAutoFit/>
          </a:bodyPr>
          <a:lstStyle/>
          <a:p>
            <a:pPr marL="12700">
              <a:lnSpc>
                <a:spcPct val="100000"/>
              </a:lnSpc>
              <a:spcBef>
                <a:spcPts val="1180"/>
              </a:spcBef>
            </a:pPr>
            <a:r>
              <a:rPr sz="2000" spc="-5" dirty="0">
                <a:solidFill>
                  <a:srgbClr val="0000CC"/>
                </a:solidFill>
                <a:latin typeface="Times New Roman"/>
                <a:cs typeface="Times New Roman"/>
              </a:rPr>
              <a:t>By</a:t>
            </a:r>
            <a:r>
              <a:rPr sz="2000" spc="-20" dirty="0">
                <a:solidFill>
                  <a:srgbClr val="0000CC"/>
                </a:solidFill>
                <a:latin typeface="Times New Roman"/>
                <a:cs typeface="Times New Roman"/>
              </a:rPr>
              <a:t> </a:t>
            </a:r>
            <a:r>
              <a:rPr sz="2000" dirty="0">
                <a:solidFill>
                  <a:srgbClr val="0000CC"/>
                </a:solidFill>
                <a:latin typeface="Times New Roman"/>
                <a:cs typeface="Times New Roman"/>
              </a:rPr>
              <a:t>Durbeck</a:t>
            </a:r>
            <a:endParaRPr sz="2000">
              <a:latin typeface="Times New Roman"/>
              <a:cs typeface="Times New Roman"/>
            </a:endParaRPr>
          </a:p>
          <a:p>
            <a:pPr marL="286385" marR="6985" indent="-274320" algn="just">
              <a:lnSpc>
                <a:spcPct val="120100"/>
              </a:lnSpc>
              <a:spcBef>
                <a:spcPts val="595"/>
              </a:spcBef>
            </a:pPr>
            <a:r>
              <a:rPr sz="2000" b="1" i="1" dirty="0">
                <a:solidFill>
                  <a:srgbClr val="FFFF00"/>
                </a:solidFill>
                <a:latin typeface="Times New Roman"/>
                <a:cs typeface="Times New Roman"/>
              </a:rPr>
              <a:t>1) </a:t>
            </a:r>
            <a:r>
              <a:rPr sz="2000" b="1" i="1" spc="-5" dirty="0">
                <a:solidFill>
                  <a:srgbClr val="FFFF00"/>
                </a:solidFill>
                <a:latin typeface="Times New Roman"/>
                <a:cs typeface="Times New Roman"/>
              </a:rPr>
              <a:t>Orthodontic theory </a:t>
            </a:r>
            <a:r>
              <a:rPr sz="2000" b="1" dirty="0">
                <a:solidFill>
                  <a:srgbClr val="FFFF00"/>
                </a:solidFill>
                <a:latin typeface="Times New Roman"/>
                <a:cs typeface="Times New Roman"/>
              </a:rPr>
              <a:t>:</a:t>
            </a:r>
            <a:r>
              <a:rPr sz="2000" dirty="0">
                <a:solidFill>
                  <a:srgbClr val="0000CC"/>
                </a:solidFill>
                <a:latin typeface="Times New Roman"/>
                <a:cs typeface="Times New Roman"/>
              </a:rPr>
              <a:t>Growth </a:t>
            </a:r>
            <a:r>
              <a:rPr sz="2000" spc="-5" dirty="0">
                <a:solidFill>
                  <a:srgbClr val="0000CC"/>
                </a:solidFill>
                <a:latin typeface="Times New Roman"/>
                <a:cs typeface="Times New Roman"/>
              </a:rPr>
              <a:t>of the </a:t>
            </a:r>
            <a:r>
              <a:rPr sz="2000" dirty="0">
                <a:solidFill>
                  <a:srgbClr val="0000CC"/>
                </a:solidFill>
                <a:latin typeface="Times New Roman"/>
                <a:cs typeface="Times New Roman"/>
              </a:rPr>
              <a:t>jaw </a:t>
            </a:r>
            <a:r>
              <a:rPr sz="2000" spc="-5" dirty="0">
                <a:solidFill>
                  <a:srgbClr val="0000CC"/>
                </a:solidFill>
                <a:latin typeface="Times New Roman"/>
                <a:cs typeface="Times New Roman"/>
              </a:rPr>
              <a:t>and movement of teeth </a:t>
            </a:r>
            <a:r>
              <a:rPr sz="2000" dirty="0">
                <a:solidFill>
                  <a:srgbClr val="0000CC"/>
                </a:solidFill>
                <a:latin typeface="Times New Roman"/>
                <a:cs typeface="Times New Roman"/>
              </a:rPr>
              <a:t>occurs </a:t>
            </a:r>
            <a:r>
              <a:rPr sz="2000" spc="-20" dirty="0">
                <a:solidFill>
                  <a:srgbClr val="0000CC"/>
                </a:solidFill>
                <a:latin typeface="Times New Roman"/>
                <a:cs typeface="Times New Roman"/>
              </a:rPr>
              <a:t>in  </a:t>
            </a:r>
            <a:r>
              <a:rPr sz="2000" spc="-5" dirty="0">
                <a:solidFill>
                  <a:srgbClr val="0000CC"/>
                </a:solidFill>
                <a:latin typeface="Times New Roman"/>
                <a:cs typeface="Times New Roman"/>
              </a:rPr>
              <a:t>forward direction,so any </a:t>
            </a:r>
            <a:r>
              <a:rPr sz="2000" spc="-10" dirty="0">
                <a:solidFill>
                  <a:srgbClr val="0000CC"/>
                </a:solidFill>
                <a:latin typeface="Times New Roman"/>
                <a:cs typeface="Times New Roman"/>
              </a:rPr>
              <a:t>thing </a:t>
            </a:r>
            <a:r>
              <a:rPr sz="2000" spc="-5" dirty="0">
                <a:solidFill>
                  <a:srgbClr val="0000CC"/>
                </a:solidFill>
                <a:latin typeface="Times New Roman"/>
                <a:cs typeface="Times New Roman"/>
              </a:rPr>
              <a:t>that interfere </a:t>
            </a:r>
            <a:r>
              <a:rPr sz="2000" dirty="0">
                <a:solidFill>
                  <a:srgbClr val="0000CC"/>
                </a:solidFill>
                <a:latin typeface="Times New Roman"/>
                <a:cs typeface="Times New Roman"/>
              </a:rPr>
              <a:t>with </a:t>
            </a:r>
            <a:r>
              <a:rPr sz="2000" spc="-5" dirty="0">
                <a:solidFill>
                  <a:srgbClr val="0000CC"/>
                </a:solidFill>
                <a:latin typeface="Times New Roman"/>
                <a:cs typeface="Times New Roman"/>
              </a:rPr>
              <a:t>such </a:t>
            </a:r>
            <a:r>
              <a:rPr sz="2000" spc="-10" dirty="0">
                <a:solidFill>
                  <a:srgbClr val="0000CC"/>
                </a:solidFill>
                <a:latin typeface="Times New Roman"/>
                <a:cs typeface="Times New Roman"/>
              </a:rPr>
              <a:t>moment </a:t>
            </a:r>
            <a:r>
              <a:rPr sz="2000" dirty="0">
                <a:solidFill>
                  <a:srgbClr val="0000CC"/>
                </a:solidFill>
                <a:latin typeface="Times New Roman"/>
                <a:cs typeface="Times New Roman"/>
              </a:rPr>
              <a:t>will </a:t>
            </a:r>
            <a:r>
              <a:rPr sz="2000" spc="-5" dirty="0">
                <a:solidFill>
                  <a:srgbClr val="0000CC"/>
                </a:solidFill>
                <a:latin typeface="Times New Roman"/>
                <a:cs typeface="Times New Roman"/>
              </a:rPr>
              <a:t>cause an  impaction (small </a:t>
            </a:r>
            <a:r>
              <a:rPr sz="2000" dirty="0">
                <a:solidFill>
                  <a:srgbClr val="0000CC"/>
                </a:solidFill>
                <a:latin typeface="Times New Roman"/>
                <a:cs typeface="Times New Roman"/>
              </a:rPr>
              <a:t>jaw-decreased</a:t>
            </a:r>
            <a:r>
              <a:rPr sz="2000" spc="-70" dirty="0">
                <a:solidFill>
                  <a:srgbClr val="0000CC"/>
                </a:solidFill>
                <a:latin typeface="Times New Roman"/>
                <a:cs typeface="Times New Roman"/>
              </a:rPr>
              <a:t> </a:t>
            </a:r>
            <a:r>
              <a:rPr sz="2000" dirty="0">
                <a:solidFill>
                  <a:srgbClr val="0000CC"/>
                </a:solidFill>
                <a:latin typeface="Times New Roman"/>
                <a:cs typeface="Times New Roman"/>
              </a:rPr>
              <a:t>space).</a:t>
            </a:r>
            <a:endParaRPr sz="2000">
              <a:latin typeface="Times New Roman"/>
              <a:cs typeface="Times New Roman"/>
            </a:endParaRPr>
          </a:p>
          <a:p>
            <a:pPr marL="286385" marR="5080">
              <a:lnSpc>
                <a:spcPct val="120000"/>
              </a:lnSpc>
              <a:spcBef>
                <a:spcPts val="600"/>
              </a:spcBef>
            </a:pPr>
            <a:r>
              <a:rPr sz="2000" spc="-5" dirty="0">
                <a:solidFill>
                  <a:srgbClr val="0000CC"/>
                </a:solidFill>
                <a:latin typeface="Times New Roman"/>
                <a:cs typeface="Times New Roman"/>
              </a:rPr>
              <a:t>--Retardation of forward </a:t>
            </a:r>
            <a:r>
              <a:rPr sz="2000" dirty="0">
                <a:solidFill>
                  <a:srgbClr val="0000CC"/>
                </a:solidFill>
                <a:latin typeface="Times New Roman"/>
                <a:cs typeface="Times New Roman"/>
              </a:rPr>
              <a:t>growth </a:t>
            </a:r>
            <a:r>
              <a:rPr sz="2000" spc="-5" dirty="0">
                <a:solidFill>
                  <a:srgbClr val="0000CC"/>
                </a:solidFill>
                <a:latin typeface="Times New Roman"/>
                <a:cs typeface="Times New Roman"/>
              </a:rPr>
              <a:t>can </a:t>
            </a:r>
            <a:r>
              <a:rPr sz="2000" dirty="0">
                <a:solidFill>
                  <a:srgbClr val="0000CC"/>
                </a:solidFill>
                <a:latin typeface="Times New Roman"/>
                <a:cs typeface="Times New Roman"/>
              </a:rPr>
              <a:t>be due </a:t>
            </a:r>
            <a:r>
              <a:rPr sz="2000" spc="-10" dirty="0">
                <a:solidFill>
                  <a:srgbClr val="0000CC"/>
                </a:solidFill>
                <a:latin typeface="Times New Roman"/>
                <a:cs typeface="Times New Roman"/>
              </a:rPr>
              <a:t>to </a:t>
            </a:r>
            <a:r>
              <a:rPr sz="2000" spc="-5" dirty="0">
                <a:solidFill>
                  <a:srgbClr val="0000CC"/>
                </a:solidFill>
                <a:latin typeface="Times New Roman"/>
                <a:cs typeface="Times New Roman"/>
              </a:rPr>
              <a:t>increased bone density which  </a:t>
            </a:r>
            <a:r>
              <a:rPr sz="2000" spc="-10" dirty="0">
                <a:solidFill>
                  <a:srgbClr val="0000CC"/>
                </a:solidFill>
                <a:latin typeface="Times New Roman"/>
                <a:cs typeface="Times New Roman"/>
              </a:rPr>
              <a:t>may </a:t>
            </a:r>
            <a:r>
              <a:rPr sz="2000" dirty="0">
                <a:solidFill>
                  <a:srgbClr val="0000CC"/>
                </a:solidFill>
                <a:latin typeface="Times New Roman"/>
                <a:cs typeface="Times New Roman"/>
              </a:rPr>
              <a:t>be caused</a:t>
            </a:r>
            <a:r>
              <a:rPr sz="2000" spc="-25" dirty="0">
                <a:solidFill>
                  <a:srgbClr val="0000CC"/>
                </a:solidFill>
                <a:latin typeface="Times New Roman"/>
                <a:cs typeface="Times New Roman"/>
              </a:rPr>
              <a:t> </a:t>
            </a:r>
            <a:r>
              <a:rPr sz="2000" spc="5" dirty="0">
                <a:solidFill>
                  <a:srgbClr val="0000CC"/>
                </a:solidFill>
                <a:latin typeface="Times New Roman"/>
                <a:cs typeface="Times New Roman"/>
              </a:rPr>
              <a:t>by</a:t>
            </a:r>
            <a:endParaRPr sz="2000">
              <a:latin typeface="Times New Roman"/>
              <a:cs typeface="Times New Roman"/>
            </a:endParaRPr>
          </a:p>
          <a:p>
            <a:pPr marL="2170430" marR="4291965">
              <a:lnSpc>
                <a:spcPts val="3479"/>
              </a:lnSpc>
              <a:spcBef>
                <a:spcPts val="295"/>
              </a:spcBef>
            </a:pPr>
            <a:r>
              <a:rPr sz="2000" dirty="0">
                <a:solidFill>
                  <a:srgbClr val="0000CC"/>
                </a:solidFill>
                <a:latin typeface="Times New Roman"/>
                <a:cs typeface="Times New Roman"/>
              </a:rPr>
              <a:t>acute</a:t>
            </a:r>
            <a:r>
              <a:rPr sz="2000" spc="-100" dirty="0">
                <a:solidFill>
                  <a:srgbClr val="0000CC"/>
                </a:solidFill>
                <a:latin typeface="Times New Roman"/>
                <a:cs typeface="Times New Roman"/>
              </a:rPr>
              <a:t> </a:t>
            </a:r>
            <a:r>
              <a:rPr sz="2000" dirty="0">
                <a:solidFill>
                  <a:srgbClr val="0000CC"/>
                </a:solidFill>
                <a:latin typeface="Times New Roman"/>
                <a:cs typeface="Times New Roman"/>
              </a:rPr>
              <a:t>infections  fevers</a:t>
            </a:r>
            <a:endParaRPr sz="2000">
              <a:latin typeface="Times New Roman"/>
              <a:cs typeface="Times New Roman"/>
            </a:endParaRPr>
          </a:p>
          <a:p>
            <a:pPr marL="2170430">
              <a:lnSpc>
                <a:spcPct val="100000"/>
              </a:lnSpc>
              <a:spcBef>
                <a:spcPts val="785"/>
              </a:spcBef>
            </a:pPr>
            <a:r>
              <a:rPr sz="2000" dirty="0">
                <a:solidFill>
                  <a:srgbClr val="0000CC"/>
                </a:solidFill>
                <a:latin typeface="Times New Roman"/>
                <a:cs typeface="Times New Roman"/>
              </a:rPr>
              <a:t>severe</a:t>
            </a:r>
            <a:r>
              <a:rPr sz="2000" spc="-35" dirty="0">
                <a:solidFill>
                  <a:srgbClr val="0000CC"/>
                </a:solidFill>
                <a:latin typeface="Times New Roman"/>
                <a:cs typeface="Times New Roman"/>
              </a:rPr>
              <a:t> </a:t>
            </a:r>
            <a:r>
              <a:rPr sz="2000" spc="-5" dirty="0">
                <a:solidFill>
                  <a:srgbClr val="0000CC"/>
                </a:solidFill>
                <a:latin typeface="Times New Roman"/>
                <a:cs typeface="Times New Roman"/>
              </a:rPr>
              <a:t>traumas</a:t>
            </a:r>
            <a:endParaRPr sz="2000">
              <a:latin typeface="Times New Roman"/>
              <a:cs typeface="Times New Roman"/>
            </a:endParaRPr>
          </a:p>
          <a:p>
            <a:pPr marL="2170430">
              <a:lnSpc>
                <a:spcPct val="100000"/>
              </a:lnSpc>
              <a:spcBef>
                <a:spcPts val="1080"/>
              </a:spcBef>
            </a:pPr>
            <a:r>
              <a:rPr sz="2000" dirty="0">
                <a:solidFill>
                  <a:srgbClr val="0000CC"/>
                </a:solidFill>
                <a:latin typeface="Times New Roman"/>
                <a:cs typeface="Times New Roman"/>
              </a:rPr>
              <a:t>local </a:t>
            </a:r>
            <a:r>
              <a:rPr sz="2000" spc="-5" dirty="0">
                <a:solidFill>
                  <a:srgbClr val="0000CC"/>
                </a:solidFill>
                <a:latin typeface="Times New Roman"/>
                <a:cs typeface="Times New Roman"/>
              </a:rPr>
              <a:t>inflammation </a:t>
            </a:r>
            <a:r>
              <a:rPr sz="2000" dirty="0">
                <a:solidFill>
                  <a:srgbClr val="0000CC"/>
                </a:solidFill>
                <a:latin typeface="Times New Roman"/>
                <a:cs typeface="Times New Roman"/>
              </a:rPr>
              <a:t>of periodontal</a:t>
            </a:r>
            <a:r>
              <a:rPr sz="2000" spc="-90" dirty="0">
                <a:solidFill>
                  <a:srgbClr val="0000CC"/>
                </a:solidFill>
                <a:latin typeface="Times New Roman"/>
                <a:cs typeface="Times New Roman"/>
              </a:rPr>
              <a:t> </a:t>
            </a:r>
            <a:r>
              <a:rPr sz="2000" spc="-5" dirty="0">
                <a:solidFill>
                  <a:srgbClr val="0000CC"/>
                </a:solidFill>
                <a:latin typeface="Times New Roman"/>
                <a:cs typeface="Times New Roman"/>
              </a:rPr>
              <a:t>tissues</a:t>
            </a:r>
            <a:endParaRPr sz="2000">
              <a:latin typeface="Times New Roman"/>
              <a:cs typeface="Times New Roman"/>
            </a:endParaRPr>
          </a:p>
          <a:p>
            <a:pPr marL="201295">
              <a:lnSpc>
                <a:spcPct val="100000"/>
              </a:lnSpc>
              <a:spcBef>
                <a:spcPts val="1085"/>
              </a:spcBef>
            </a:pPr>
            <a:r>
              <a:rPr sz="2000" dirty="0">
                <a:solidFill>
                  <a:srgbClr val="0000CC"/>
                </a:solidFill>
                <a:latin typeface="Times New Roman"/>
                <a:cs typeface="Times New Roman"/>
              </a:rPr>
              <a:t>--Mouth breathing</a:t>
            </a:r>
            <a:r>
              <a:rPr sz="2000" spc="-85" dirty="0">
                <a:solidFill>
                  <a:srgbClr val="0000CC"/>
                </a:solidFill>
                <a:latin typeface="Times New Roman"/>
                <a:cs typeface="Times New Roman"/>
              </a:rPr>
              <a:t> </a:t>
            </a:r>
            <a:r>
              <a:rPr sz="2000" dirty="0">
                <a:solidFill>
                  <a:srgbClr val="0000CC"/>
                </a:solidFill>
                <a:latin typeface="Times New Roman"/>
                <a:cs typeface="Times New Roman"/>
              </a:rPr>
              <a:t>habit</a:t>
            </a:r>
            <a:endParaRPr sz="2000">
              <a:latin typeface="Times New Roman"/>
              <a:cs typeface="Times New Roman"/>
            </a:endParaRPr>
          </a:p>
          <a:p>
            <a:pPr marL="201295">
              <a:lnSpc>
                <a:spcPct val="100000"/>
              </a:lnSpc>
              <a:spcBef>
                <a:spcPts val="1080"/>
              </a:spcBef>
            </a:pPr>
            <a:r>
              <a:rPr sz="2000" dirty="0">
                <a:solidFill>
                  <a:srgbClr val="0000CC"/>
                </a:solidFill>
                <a:latin typeface="Times New Roman"/>
                <a:cs typeface="Times New Roman"/>
              </a:rPr>
              <a:t>--Early loss of deciduous</a:t>
            </a:r>
            <a:r>
              <a:rPr sz="2000" spc="-120" dirty="0">
                <a:solidFill>
                  <a:srgbClr val="0000CC"/>
                </a:solidFill>
                <a:latin typeface="Times New Roman"/>
                <a:cs typeface="Times New Roman"/>
              </a:rPr>
              <a:t> </a:t>
            </a:r>
            <a:r>
              <a:rPr sz="2000" spc="-5" dirty="0">
                <a:solidFill>
                  <a:srgbClr val="0000CC"/>
                </a:solidFill>
                <a:latin typeface="Times New Roman"/>
                <a:cs typeface="Times New Roman"/>
              </a:rPr>
              <a:t>teeth</a:t>
            </a:r>
            <a:endParaRPr sz="2000">
              <a:latin typeface="Times New Roman"/>
              <a:cs typeface="Times New Roman"/>
            </a:endParaRPr>
          </a:p>
        </p:txBody>
      </p:sp>
      <p:sp>
        <p:nvSpPr>
          <p:cNvPr id="3" name="object 3"/>
          <p:cNvSpPr/>
          <p:nvPr/>
        </p:nvSpPr>
        <p:spPr>
          <a:xfrm>
            <a:off x="2306827" y="573277"/>
            <a:ext cx="4992497" cy="2849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48255" y="335279"/>
            <a:ext cx="5492496" cy="6111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090930"/>
            <a:ext cx="7863840" cy="1703070"/>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 </a:t>
            </a:r>
            <a:r>
              <a:rPr sz="2000" spc="-5" dirty="0">
                <a:solidFill>
                  <a:srgbClr val="0000CC"/>
                </a:solidFill>
                <a:latin typeface="Times New Roman"/>
                <a:cs typeface="Times New Roman"/>
              </a:rPr>
              <a:t>collar </a:t>
            </a:r>
            <a:r>
              <a:rPr sz="2000" dirty="0">
                <a:solidFill>
                  <a:srgbClr val="0000CC"/>
                </a:solidFill>
                <a:latin typeface="Times New Roman"/>
                <a:cs typeface="Times New Roman"/>
              </a:rPr>
              <a:t>of </a:t>
            </a:r>
            <a:r>
              <a:rPr sz="2000" spc="-5" dirty="0">
                <a:solidFill>
                  <a:srgbClr val="0000CC"/>
                </a:solidFill>
                <a:latin typeface="Times New Roman"/>
                <a:cs typeface="Times New Roman"/>
              </a:rPr>
              <a:t>tissue </a:t>
            </a:r>
            <a:r>
              <a:rPr sz="2000" dirty="0">
                <a:solidFill>
                  <a:srgbClr val="0000CC"/>
                </a:solidFill>
                <a:latin typeface="Times New Roman"/>
                <a:cs typeface="Times New Roman"/>
              </a:rPr>
              <a:t>was preserved around the </a:t>
            </a:r>
            <a:r>
              <a:rPr sz="2000" spc="15" dirty="0">
                <a:solidFill>
                  <a:srgbClr val="0000CC"/>
                </a:solidFill>
                <a:latin typeface="Times New Roman"/>
                <a:cs typeface="Times New Roman"/>
              </a:rPr>
              <a:t>2</a:t>
            </a:r>
            <a:r>
              <a:rPr sz="1950" spc="22" baseline="25641" dirty="0">
                <a:solidFill>
                  <a:srgbClr val="0000CC"/>
                </a:solidFill>
                <a:latin typeface="Times New Roman"/>
                <a:cs typeface="Times New Roman"/>
              </a:rPr>
              <a:t>nd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hence decreasing</a:t>
            </a:r>
            <a:r>
              <a:rPr sz="2000" spc="-110" dirty="0">
                <a:solidFill>
                  <a:srgbClr val="0000CC"/>
                </a:solidFill>
                <a:latin typeface="Times New Roman"/>
                <a:cs typeface="Times New Roman"/>
              </a:rPr>
              <a:t> </a:t>
            </a:r>
            <a:r>
              <a:rPr sz="2000" dirty="0">
                <a:solidFill>
                  <a:srgbClr val="0000CC"/>
                </a:solidFill>
                <a:latin typeface="Times New Roman"/>
                <a:cs typeface="Times New Roman"/>
              </a:rPr>
              <a:t>the  pocket</a:t>
            </a:r>
            <a:r>
              <a:rPr sz="2000" spc="-55" dirty="0">
                <a:solidFill>
                  <a:srgbClr val="0000CC"/>
                </a:solidFill>
                <a:latin typeface="Times New Roman"/>
                <a:cs typeface="Times New Roman"/>
              </a:rPr>
              <a:t> </a:t>
            </a:r>
            <a:r>
              <a:rPr sz="2000" spc="-5" dirty="0">
                <a:solidFill>
                  <a:srgbClr val="0000CC"/>
                </a:solidFill>
                <a:latin typeface="Times New Roman"/>
                <a:cs typeface="Times New Roman"/>
              </a:rPr>
              <a:t>formation</a:t>
            </a:r>
            <a:endParaRPr sz="2000">
              <a:latin typeface="Times New Roman"/>
              <a:cs typeface="Times New Roman"/>
            </a:endParaRPr>
          </a:p>
          <a:p>
            <a:pPr>
              <a:lnSpc>
                <a:spcPct val="100000"/>
              </a:lnSpc>
              <a:spcBef>
                <a:spcPts val="35"/>
              </a:spcBef>
              <a:buClr>
                <a:srgbClr val="F3A346"/>
              </a:buClr>
              <a:buFont typeface="Arial"/>
              <a:buChar char=""/>
            </a:pPr>
            <a:endParaRPr sz="3100">
              <a:latin typeface="Times New Roman"/>
              <a:cs typeface="Times New Roman"/>
            </a:endParaRPr>
          </a:p>
          <a:p>
            <a:pPr marL="287020" indent="-274320">
              <a:lnSpc>
                <a:spcPct val="100000"/>
              </a:lnSpc>
              <a:buClr>
                <a:srgbClr val="F3A346"/>
              </a:buClr>
              <a:buSzPct val="85000"/>
              <a:buFont typeface="Arial"/>
              <a:buChar char=""/>
              <a:tabLst>
                <a:tab pos="286385" algn="l"/>
                <a:tab pos="287020" algn="l"/>
              </a:tabLst>
            </a:pPr>
            <a:r>
              <a:rPr sz="2000" dirty="0">
                <a:solidFill>
                  <a:srgbClr val="0000CC"/>
                </a:solidFill>
                <a:latin typeface="Times New Roman"/>
                <a:cs typeface="Times New Roman"/>
              </a:rPr>
              <a:t>A</a:t>
            </a:r>
            <a:r>
              <a:rPr sz="2000" spc="-385" dirty="0">
                <a:solidFill>
                  <a:srgbClr val="0000CC"/>
                </a:solidFill>
                <a:latin typeface="Times New Roman"/>
                <a:cs typeface="Times New Roman"/>
              </a:rPr>
              <a:t> </a:t>
            </a:r>
            <a:r>
              <a:rPr sz="2000" dirty="0">
                <a:solidFill>
                  <a:srgbClr val="0000CC"/>
                </a:solidFill>
                <a:latin typeface="Times New Roman"/>
                <a:cs typeface="Times New Roman"/>
              </a:rPr>
              <a:t>lingual extension of the incision allowed for exposure of the lingual</a:t>
            </a:r>
            <a:endParaRPr sz="2000">
              <a:latin typeface="Times New Roman"/>
              <a:cs typeface="Times New Roman"/>
            </a:endParaRPr>
          </a:p>
          <a:p>
            <a:pPr marL="286385">
              <a:lnSpc>
                <a:spcPct val="100000"/>
              </a:lnSpc>
            </a:pPr>
            <a:r>
              <a:rPr sz="2000" dirty="0">
                <a:solidFill>
                  <a:srgbClr val="0000CC"/>
                </a:solidFill>
                <a:latin typeface="Times New Roman"/>
                <a:cs typeface="Times New Roman"/>
              </a:rPr>
              <a:t>aspect as</a:t>
            </a:r>
            <a:r>
              <a:rPr sz="2000" spc="-50" dirty="0">
                <a:solidFill>
                  <a:srgbClr val="0000CC"/>
                </a:solidFill>
                <a:latin typeface="Times New Roman"/>
                <a:cs typeface="Times New Roman"/>
              </a:rPr>
              <a:t> </a:t>
            </a:r>
            <a:r>
              <a:rPr sz="2000" dirty="0">
                <a:solidFill>
                  <a:srgbClr val="0000CC"/>
                </a:solidFill>
                <a:latin typeface="Times New Roman"/>
                <a:cs typeface="Times New Roman"/>
              </a:rPr>
              <a:t>well</a:t>
            </a:r>
            <a:endParaRPr sz="2000">
              <a:latin typeface="Times New Roman"/>
              <a:cs typeface="Times New Roman"/>
            </a:endParaRPr>
          </a:p>
        </p:txBody>
      </p:sp>
      <p:sp>
        <p:nvSpPr>
          <p:cNvPr id="3" name="object 3"/>
          <p:cNvSpPr/>
          <p:nvPr/>
        </p:nvSpPr>
        <p:spPr>
          <a:xfrm>
            <a:off x="2473705" y="380745"/>
            <a:ext cx="3694176" cy="37287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132076" y="67056"/>
            <a:ext cx="4355592" cy="8031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114800" y="2667000"/>
            <a:ext cx="3810000" cy="3429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709930"/>
            <a:ext cx="7711440" cy="1321435"/>
          </a:xfrm>
          <a:prstGeom prst="rect">
            <a:avLst/>
          </a:prstGeom>
        </p:spPr>
        <p:txBody>
          <a:bodyPr vert="horz" wrap="square" lIns="0" tIns="13335" rIns="0" bIns="0" rtlCol="0">
            <a:spAutoFit/>
          </a:bodyPr>
          <a:lstStyle/>
          <a:p>
            <a:pPr marL="287020" marR="5080" indent="-274320">
              <a:lnSpc>
                <a:spcPct val="100000"/>
              </a:lnSpc>
              <a:spcBef>
                <a:spcPts val="105"/>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elevation </a:t>
            </a:r>
            <a:r>
              <a:rPr sz="2000" dirty="0">
                <a:solidFill>
                  <a:srgbClr val="0000CC"/>
                </a:solidFill>
                <a:latin typeface="Times New Roman"/>
                <a:cs typeface="Times New Roman"/>
              </a:rPr>
              <a:t>and retraction of a lingual flap, and the </a:t>
            </a:r>
            <a:r>
              <a:rPr sz="2000" spc="-5" dirty="0">
                <a:solidFill>
                  <a:srgbClr val="0000CC"/>
                </a:solidFill>
                <a:latin typeface="Times New Roman"/>
                <a:cs typeface="Times New Roman"/>
              </a:rPr>
              <a:t>placement </a:t>
            </a:r>
            <a:r>
              <a:rPr sz="2000" dirty="0">
                <a:solidFill>
                  <a:srgbClr val="0000CC"/>
                </a:solidFill>
                <a:latin typeface="Times New Roman"/>
                <a:cs typeface="Times New Roman"/>
              </a:rPr>
              <a:t>of a</a:t>
            </a:r>
            <a:r>
              <a:rPr sz="2000" spc="-160" dirty="0">
                <a:solidFill>
                  <a:srgbClr val="0000CC"/>
                </a:solidFill>
                <a:latin typeface="Times New Roman"/>
                <a:cs typeface="Times New Roman"/>
              </a:rPr>
              <a:t> </a:t>
            </a:r>
            <a:r>
              <a:rPr sz="2000" dirty="0">
                <a:solidFill>
                  <a:srgbClr val="0000CC"/>
                </a:solidFill>
                <a:latin typeface="Times New Roman"/>
                <a:cs typeface="Times New Roman"/>
              </a:rPr>
              <a:t>retractor  </a:t>
            </a:r>
            <a:r>
              <a:rPr sz="2000" spc="-15" dirty="0">
                <a:solidFill>
                  <a:srgbClr val="0000CC"/>
                </a:solidFill>
                <a:latin typeface="Times New Roman"/>
                <a:cs typeface="Times New Roman"/>
              </a:rPr>
              <a:t>(Walters-type </a:t>
            </a:r>
            <a:r>
              <a:rPr sz="2000" dirty="0">
                <a:solidFill>
                  <a:srgbClr val="0000CC"/>
                </a:solidFill>
                <a:latin typeface="Times New Roman"/>
                <a:cs typeface="Times New Roman"/>
              </a:rPr>
              <a:t>lingual retractor</a:t>
            </a:r>
            <a:r>
              <a:rPr sz="2000" spc="-120" dirty="0">
                <a:solidFill>
                  <a:srgbClr val="0000CC"/>
                </a:solidFill>
                <a:latin typeface="Times New Roman"/>
                <a:cs typeface="Times New Roman"/>
              </a:rPr>
              <a:t> </a:t>
            </a:r>
            <a:r>
              <a:rPr sz="2000" dirty="0">
                <a:solidFill>
                  <a:srgbClr val="0000CC"/>
                </a:solidFill>
                <a:latin typeface="Times New Roman"/>
                <a:cs typeface="Times New Roman"/>
              </a:rPr>
              <a:t>)</a:t>
            </a:r>
            <a:endParaRPr sz="2000">
              <a:latin typeface="Times New Roman"/>
              <a:cs typeface="Times New Roman"/>
            </a:endParaRPr>
          </a:p>
          <a:p>
            <a:pPr marL="287020" marR="265430" indent="-274320">
              <a:lnSpc>
                <a:spcPct val="100000"/>
              </a:lnSpc>
              <a:spcBef>
                <a:spcPts val="600"/>
              </a:spcBef>
              <a:buClr>
                <a:srgbClr val="F3A346"/>
              </a:buClr>
              <a:buSzPct val="85000"/>
              <a:buFont typeface="Arial"/>
              <a:buChar char=""/>
              <a:tabLst>
                <a:tab pos="286385" algn="l"/>
                <a:tab pos="287020" algn="l"/>
              </a:tabLst>
            </a:pPr>
            <a:r>
              <a:rPr sz="2000" spc="5" dirty="0">
                <a:solidFill>
                  <a:srgbClr val="0000CC"/>
                </a:solidFill>
                <a:latin typeface="Times New Roman"/>
                <a:cs typeface="Times New Roman"/>
              </a:rPr>
              <a:t>one </a:t>
            </a:r>
            <a:r>
              <a:rPr sz="2000" dirty="0">
                <a:solidFill>
                  <a:srgbClr val="0000CC"/>
                </a:solidFill>
                <a:latin typeface="Times New Roman"/>
                <a:cs typeface="Times New Roman"/>
              </a:rPr>
              <a:t>can see </a:t>
            </a:r>
            <a:r>
              <a:rPr sz="2000" spc="-5" dirty="0">
                <a:solidFill>
                  <a:srgbClr val="0000CC"/>
                </a:solidFill>
                <a:latin typeface="Times New Roman"/>
                <a:cs typeface="Times New Roman"/>
              </a:rPr>
              <a:t>more </a:t>
            </a:r>
            <a:r>
              <a:rPr sz="2000" dirty="0">
                <a:solidFill>
                  <a:srgbClr val="0000CC"/>
                </a:solidFill>
                <a:latin typeface="Times New Roman"/>
                <a:cs typeface="Times New Roman"/>
              </a:rPr>
              <a:t>clearly where </a:t>
            </a:r>
            <a:r>
              <a:rPr sz="2000" spc="5" dirty="0">
                <a:solidFill>
                  <a:srgbClr val="0000CC"/>
                </a:solidFill>
                <a:latin typeface="Times New Roman"/>
                <a:cs typeface="Times New Roman"/>
              </a:rPr>
              <a:t>one </a:t>
            </a:r>
            <a:r>
              <a:rPr sz="2000" dirty="0">
                <a:solidFill>
                  <a:srgbClr val="0000CC"/>
                </a:solidFill>
                <a:latin typeface="Times New Roman"/>
                <a:cs typeface="Times New Roman"/>
              </a:rPr>
              <a:t>is drilling, and the lingual nerve</a:t>
            </a:r>
            <a:r>
              <a:rPr sz="2000" spc="-285" dirty="0">
                <a:solidFill>
                  <a:srgbClr val="0000CC"/>
                </a:solidFill>
                <a:latin typeface="Times New Roman"/>
                <a:cs typeface="Times New Roman"/>
              </a:rPr>
              <a:t> </a:t>
            </a:r>
            <a:r>
              <a:rPr sz="2000" dirty="0">
                <a:solidFill>
                  <a:srgbClr val="0000CC"/>
                </a:solidFill>
                <a:latin typeface="Times New Roman"/>
                <a:cs typeface="Times New Roman"/>
              </a:rPr>
              <a:t>is  protected</a:t>
            </a:r>
            <a:endParaRPr sz="2000">
              <a:latin typeface="Times New Roman"/>
              <a:cs typeface="Times New Roman"/>
            </a:endParaRPr>
          </a:p>
        </p:txBody>
      </p:sp>
      <p:sp>
        <p:nvSpPr>
          <p:cNvPr id="3" name="object 3"/>
          <p:cNvSpPr/>
          <p:nvPr/>
        </p:nvSpPr>
        <p:spPr>
          <a:xfrm>
            <a:off x="2385822" y="228345"/>
            <a:ext cx="4905629" cy="4795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55876" y="0"/>
            <a:ext cx="5559552" cy="7178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09600" y="2057400"/>
            <a:ext cx="7924800" cy="4267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2000" y="2758201"/>
            <a:ext cx="2355185" cy="19134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54804" y="2705480"/>
            <a:ext cx="1563624" cy="22580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400000" y="2189784"/>
            <a:ext cx="1876463" cy="331160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154804" y="4990414"/>
            <a:ext cx="1612265" cy="369570"/>
          </a:xfrm>
          <a:prstGeom prst="rect">
            <a:avLst/>
          </a:prstGeom>
          <a:solidFill>
            <a:srgbClr val="FFFFFF"/>
          </a:solidFill>
          <a:ln w="12700">
            <a:solidFill>
              <a:srgbClr val="000000"/>
            </a:solidFill>
          </a:ln>
        </p:spPr>
        <p:txBody>
          <a:bodyPr vert="horz" wrap="square" lIns="0" tIns="40640" rIns="0" bIns="0" rtlCol="0">
            <a:spAutoFit/>
          </a:bodyPr>
          <a:lstStyle/>
          <a:p>
            <a:pPr marL="390525">
              <a:lnSpc>
                <a:spcPct val="100000"/>
              </a:lnSpc>
              <a:spcBef>
                <a:spcPts val="320"/>
              </a:spcBef>
            </a:pPr>
            <a:r>
              <a:rPr sz="1800" b="1" dirty="0">
                <a:solidFill>
                  <a:srgbClr val="0000CC"/>
                </a:solidFill>
                <a:latin typeface="Arial"/>
                <a:cs typeface="Arial"/>
              </a:rPr>
              <a:t>Minnesota</a:t>
            </a:r>
            <a:endParaRPr sz="1800">
              <a:latin typeface="Arial"/>
              <a:cs typeface="Arial"/>
            </a:endParaRPr>
          </a:p>
        </p:txBody>
      </p:sp>
      <p:sp>
        <p:nvSpPr>
          <p:cNvPr id="6" name="object 6"/>
          <p:cNvSpPr txBox="1"/>
          <p:nvPr/>
        </p:nvSpPr>
        <p:spPr>
          <a:xfrm>
            <a:off x="6096253" y="5333771"/>
            <a:ext cx="1612265" cy="785495"/>
          </a:xfrm>
          <a:prstGeom prst="rect">
            <a:avLst/>
          </a:prstGeom>
          <a:solidFill>
            <a:srgbClr val="FFFFFF"/>
          </a:solidFill>
          <a:ln w="12700">
            <a:solidFill>
              <a:srgbClr val="000000"/>
            </a:solidFill>
          </a:ln>
        </p:spPr>
        <p:txBody>
          <a:bodyPr vert="horz" wrap="square" lIns="0" tIns="44450" rIns="0" bIns="0" rtlCol="0">
            <a:spAutoFit/>
          </a:bodyPr>
          <a:lstStyle/>
          <a:p>
            <a:pPr marR="50165" algn="ctr">
              <a:lnSpc>
                <a:spcPct val="100000"/>
              </a:lnSpc>
              <a:spcBef>
                <a:spcPts val="350"/>
              </a:spcBef>
            </a:pPr>
            <a:r>
              <a:rPr sz="1800" b="1" spc="-5" dirty="0">
                <a:solidFill>
                  <a:srgbClr val="0000CC"/>
                </a:solidFill>
                <a:latin typeface="Arial"/>
                <a:cs typeface="Arial"/>
              </a:rPr>
              <a:t>Periosteal</a:t>
            </a:r>
            <a:endParaRPr sz="1800">
              <a:latin typeface="Arial"/>
              <a:cs typeface="Arial"/>
            </a:endParaRPr>
          </a:p>
          <a:p>
            <a:pPr marL="5080" algn="ctr">
              <a:lnSpc>
                <a:spcPct val="100000"/>
              </a:lnSpc>
              <a:spcBef>
                <a:spcPts val="1080"/>
              </a:spcBef>
            </a:pPr>
            <a:r>
              <a:rPr sz="1800" b="1" spc="-10" dirty="0">
                <a:solidFill>
                  <a:srgbClr val="0000CC"/>
                </a:solidFill>
                <a:latin typeface="Arial"/>
                <a:cs typeface="Arial"/>
              </a:rPr>
              <a:t>elevator</a:t>
            </a:r>
            <a:endParaRPr sz="1800">
              <a:latin typeface="Arial"/>
              <a:cs typeface="Arial"/>
            </a:endParaRPr>
          </a:p>
        </p:txBody>
      </p:sp>
      <p:sp>
        <p:nvSpPr>
          <p:cNvPr id="7" name="object 7"/>
          <p:cNvSpPr txBox="1"/>
          <p:nvPr/>
        </p:nvSpPr>
        <p:spPr>
          <a:xfrm>
            <a:off x="840739" y="3902405"/>
            <a:ext cx="731520" cy="300355"/>
          </a:xfrm>
          <a:prstGeom prst="rect">
            <a:avLst/>
          </a:prstGeom>
        </p:spPr>
        <p:txBody>
          <a:bodyPr vert="horz" wrap="square" lIns="0" tIns="12700" rIns="0" bIns="0" rtlCol="0">
            <a:spAutoFit/>
          </a:bodyPr>
          <a:lstStyle/>
          <a:p>
            <a:pPr marL="12700">
              <a:lnSpc>
                <a:spcPct val="100000"/>
              </a:lnSpc>
              <a:spcBef>
                <a:spcPts val="100"/>
              </a:spcBef>
            </a:pPr>
            <a:r>
              <a:rPr sz="1800" b="1" spc="-55" dirty="0">
                <a:solidFill>
                  <a:srgbClr val="0000CC"/>
                </a:solidFill>
                <a:latin typeface="Arial"/>
                <a:cs typeface="Arial"/>
              </a:rPr>
              <a:t>A</a:t>
            </a:r>
            <a:r>
              <a:rPr sz="1800" b="1" dirty="0">
                <a:solidFill>
                  <a:srgbClr val="0000CC"/>
                </a:solidFill>
                <a:latin typeface="Arial"/>
                <a:cs typeface="Arial"/>
              </a:rPr>
              <a:t>ustin</a:t>
            </a:r>
            <a:endParaRPr sz="1800">
              <a:latin typeface="Arial"/>
              <a:cs typeface="Arial"/>
            </a:endParaRPr>
          </a:p>
        </p:txBody>
      </p:sp>
      <p:sp>
        <p:nvSpPr>
          <p:cNvPr id="8" name="object 8"/>
          <p:cNvSpPr/>
          <p:nvPr/>
        </p:nvSpPr>
        <p:spPr>
          <a:xfrm>
            <a:off x="2232660" y="463295"/>
            <a:ext cx="4241292" cy="58369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458720" y="679958"/>
            <a:ext cx="3764153" cy="248919"/>
          </a:xfrm>
          <a:prstGeom prst="rect">
            <a:avLst/>
          </a:prstGeom>
          <a:blipFill>
            <a:blip r:embed="rId6" cstate="print"/>
            <a:stretch>
              <a:fillRect/>
            </a:stretch>
          </a:blip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89535" rIns="0" bIns="0" rtlCol="0">
            <a:spAutoFit/>
          </a:bodyPr>
          <a:lstStyle/>
          <a:p>
            <a:pPr marR="5080">
              <a:lnSpc>
                <a:spcPct val="100000"/>
              </a:lnSpc>
              <a:spcBef>
                <a:spcPts val="105"/>
              </a:spcBef>
            </a:pPr>
            <a:r>
              <a:rPr dirty="0"/>
              <a:t>A periosteal elevator is used as a retractor for </a:t>
            </a:r>
            <a:r>
              <a:rPr spc="-10" dirty="0"/>
              <a:t>small </a:t>
            </a:r>
            <a:r>
              <a:rPr dirty="0"/>
              <a:t>flaps and the Minnesota</a:t>
            </a:r>
            <a:r>
              <a:rPr spc="-355" dirty="0"/>
              <a:t> </a:t>
            </a:r>
            <a:r>
              <a:rPr dirty="0"/>
              <a:t>or  Austin retractors for </a:t>
            </a:r>
            <a:r>
              <a:rPr spc="-10" dirty="0"/>
              <a:t>large</a:t>
            </a:r>
            <a:r>
              <a:rPr spc="-120" dirty="0"/>
              <a:t> </a:t>
            </a:r>
            <a:r>
              <a:rPr dirty="0"/>
              <a:t>flaps.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17825" y="421512"/>
            <a:ext cx="3169920" cy="2840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65476" y="182879"/>
            <a:ext cx="3668267" cy="6111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09600" y="4724400"/>
            <a:ext cx="8001000" cy="1219200"/>
          </a:xfrm>
          <a:custGeom>
            <a:avLst/>
            <a:gdLst/>
            <a:ahLst/>
            <a:cxnLst/>
            <a:rect l="l" t="t" r="r" b="b"/>
            <a:pathLst>
              <a:path w="8001000" h="1219200">
                <a:moveTo>
                  <a:pt x="7797800" y="0"/>
                </a:moveTo>
                <a:lnTo>
                  <a:pt x="203200" y="0"/>
                </a:lnTo>
                <a:lnTo>
                  <a:pt x="156610" y="5364"/>
                </a:lnTo>
                <a:lnTo>
                  <a:pt x="113840" y="20645"/>
                </a:lnTo>
                <a:lnTo>
                  <a:pt x="76111" y="44626"/>
                </a:lnTo>
                <a:lnTo>
                  <a:pt x="44642" y="76090"/>
                </a:lnTo>
                <a:lnTo>
                  <a:pt x="20654" y="113818"/>
                </a:lnTo>
                <a:lnTo>
                  <a:pt x="5367" y="156594"/>
                </a:lnTo>
                <a:lnTo>
                  <a:pt x="0" y="203200"/>
                </a:lnTo>
                <a:lnTo>
                  <a:pt x="0" y="1016000"/>
                </a:lnTo>
                <a:lnTo>
                  <a:pt x="5367" y="1062589"/>
                </a:lnTo>
                <a:lnTo>
                  <a:pt x="20654" y="1105359"/>
                </a:lnTo>
                <a:lnTo>
                  <a:pt x="44642" y="1143088"/>
                </a:lnTo>
                <a:lnTo>
                  <a:pt x="76111" y="1174557"/>
                </a:lnTo>
                <a:lnTo>
                  <a:pt x="113840" y="1198545"/>
                </a:lnTo>
                <a:lnTo>
                  <a:pt x="156610" y="1213832"/>
                </a:lnTo>
                <a:lnTo>
                  <a:pt x="203200" y="1219200"/>
                </a:lnTo>
                <a:lnTo>
                  <a:pt x="7797800" y="1219200"/>
                </a:lnTo>
                <a:lnTo>
                  <a:pt x="7844405" y="1213832"/>
                </a:lnTo>
                <a:lnTo>
                  <a:pt x="7887181" y="1198545"/>
                </a:lnTo>
                <a:lnTo>
                  <a:pt x="7924909" y="1174557"/>
                </a:lnTo>
                <a:lnTo>
                  <a:pt x="7956373" y="1143088"/>
                </a:lnTo>
                <a:lnTo>
                  <a:pt x="7980354" y="1105359"/>
                </a:lnTo>
                <a:lnTo>
                  <a:pt x="7995635" y="1062589"/>
                </a:lnTo>
                <a:lnTo>
                  <a:pt x="8001000" y="1016000"/>
                </a:lnTo>
                <a:lnTo>
                  <a:pt x="8001000" y="203200"/>
                </a:lnTo>
                <a:lnTo>
                  <a:pt x="7995635" y="156594"/>
                </a:lnTo>
                <a:lnTo>
                  <a:pt x="7980354" y="113818"/>
                </a:lnTo>
                <a:lnTo>
                  <a:pt x="7956373" y="76090"/>
                </a:lnTo>
                <a:lnTo>
                  <a:pt x="7924909" y="44626"/>
                </a:lnTo>
                <a:lnTo>
                  <a:pt x="7887181" y="20645"/>
                </a:lnTo>
                <a:lnTo>
                  <a:pt x="7844405" y="5364"/>
                </a:lnTo>
                <a:lnTo>
                  <a:pt x="7797800" y="0"/>
                </a:lnTo>
                <a:close/>
              </a:path>
            </a:pathLst>
          </a:custGeom>
          <a:solidFill>
            <a:srgbClr val="00AFEF"/>
          </a:solidFill>
        </p:spPr>
        <p:txBody>
          <a:bodyPr wrap="square" lIns="0" tIns="0" rIns="0" bIns="0" rtlCol="0"/>
          <a:lstStyle/>
          <a:p>
            <a:endParaRPr/>
          </a:p>
        </p:txBody>
      </p:sp>
      <p:sp>
        <p:nvSpPr>
          <p:cNvPr id="5" name="object 5"/>
          <p:cNvSpPr/>
          <p:nvPr/>
        </p:nvSpPr>
        <p:spPr>
          <a:xfrm>
            <a:off x="609600" y="4724400"/>
            <a:ext cx="8001000" cy="1219200"/>
          </a:xfrm>
          <a:custGeom>
            <a:avLst/>
            <a:gdLst/>
            <a:ahLst/>
            <a:cxnLst/>
            <a:rect l="l" t="t" r="r" b="b"/>
            <a:pathLst>
              <a:path w="8001000" h="1219200">
                <a:moveTo>
                  <a:pt x="0" y="203200"/>
                </a:moveTo>
                <a:lnTo>
                  <a:pt x="5367" y="156594"/>
                </a:lnTo>
                <a:lnTo>
                  <a:pt x="20654" y="113818"/>
                </a:lnTo>
                <a:lnTo>
                  <a:pt x="44642" y="76090"/>
                </a:lnTo>
                <a:lnTo>
                  <a:pt x="76111" y="44626"/>
                </a:lnTo>
                <a:lnTo>
                  <a:pt x="113840" y="20645"/>
                </a:lnTo>
                <a:lnTo>
                  <a:pt x="156610" y="5364"/>
                </a:lnTo>
                <a:lnTo>
                  <a:pt x="203200" y="0"/>
                </a:lnTo>
                <a:lnTo>
                  <a:pt x="7797800" y="0"/>
                </a:lnTo>
                <a:lnTo>
                  <a:pt x="7844405" y="5364"/>
                </a:lnTo>
                <a:lnTo>
                  <a:pt x="7887181" y="20645"/>
                </a:lnTo>
                <a:lnTo>
                  <a:pt x="7924909" y="44626"/>
                </a:lnTo>
                <a:lnTo>
                  <a:pt x="7956373" y="76090"/>
                </a:lnTo>
                <a:lnTo>
                  <a:pt x="7980354" y="113818"/>
                </a:lnTo>
                <a:lnTo>
                  <a:pt x="7995635" y="156594"/>
                </a:lnTo>
                <a:lnTo>
                  <a:pt x="8001000" y="203200"/>
                </a:lnTo>
                <a:lnTo>
                  <a:pt x="8001000" y="1016000"/>
                </a:lnTo>
                <a:lnTo>
                  <a:pt x="7995635" y="1062589"/>
                </a:lnTo>
                <a:lnTo>
                  <a:pt x="7980354" y="1105359"/>
                </a:lnTo>
                <a:lnTo>
                  <a:pt x="7956373" y="1143088"/>
                </a:lnTo>
                <a:lnTo>
                  <a:pt x="7924909" y="1174557"/>
                </a:lnTo>
                <a:lnTo>
                  <a:pt x="7887181" y="1198545"/>
                </a:lnTo>
                <a:lnTo>
                  <a:pt x="7844405" y="1213832"/>
                </a:lnTo>
                <a:lnTo>
                  <a:pt x="7797800" y="1219200"/>
                </a:lnTo>
                <a:lnTo>
                  <a:pt x="203200" y="1219200"/>
                </a:lnTo>
                <a:lnTo>
                  <a:pt x="156610" y="1213832"/>
                </a:lnTo>
                <a:lnTo>
                  <a:pt x="113840" y="1198545"/>
                </a:lnTo>
                <a:lnTo>
                  <a:pt x="76111" y="1174557"/>
                </a:lnTo>
                <a:lnTo>
                  <a:pt x="44642" y="1143088"/>
                </a:lnTo>
                <a:lnTo>
                  <a:pt x="20654" y="1105359"/>
                </a:lnTo>
                <a:lnTo>
                  <a:pt x="5367" y="1062589"/>
                </a:lnTo>
                <a:lnTo>
                  <a:pt x="0" y="1016000"/>
                </a:lnTo>
                <a:lnTo>
                  <a:pt x="0" y="203200"/>
                </a:lnTo>
                <a:close/>
              </a:path>
            </a:pathLst>
          </a:custGeom>
          <a:ln w="38100">
            <a:solidFill>
              <a:srgbClr val="78846A"/>
            </a:solidFill>
          </a:ln>
        </p:spPr>
        <p:txBody>
          <a:bodyPr wrap="square" lIns="0" tIns="0" rIns="0" bIns="0" rtlCol="0"/>
          <a:lstStyle/>
          <a:p>
            <a:endParaRPr/>
          </a:p>
        </p:txBody>
      </p:sp>
      <p:sp>
        <p:nvSpPr>
          <p:cNvPr id="6" name="object 6"/>
          <p:cNvSpPr txBox="1"/>
          <p:nvPr/>
        </p:nvSpPr>
        <p:spPr>
          <a:xfrm>
            <a:off x="535940" y="786739"/>
            <a:ext cx="7785100" cy="4827270"/>
          </a:xfrm>
          <a:prstGeom prst="rect">
            <a:avLst/>
          </a:prstGeom>
        </p:spPr>
        <p:txBody>
          <a:bodyPr vert="horz" wrap="square" lIns="0" tIns="58419" rIns="0" bIns="0" rtlCol="0">
            <a:spAutoFit/>
          </a:bodyPr>
          <a:lstStyle/>
          <a:p>
            <a:pPr marL="12700">
              <a:lnSpc>
                <a:spcPct val="100000"/>
              </a:lnSpc>
              <a:spcBef>
                <a:spcPts val="459"/>
              </a:spcBef>
            </a:pPr>
            <a:r>
              <a:rPr sz="2000" dirty="0">
                <a:solidFill>
                  <a:srgbClr val="FFFF00"/>
                </a:solidFill>
                <a:latin typeface="Times New Roman"/>
                <a:cs typeface="Times New Roman"/>
              </a:rPr>
              <a:t>Aim</a:t>
            </a:r>
            <a:endParaRPr sz="2000">
              <a:latin typeface="Times New Roman"/>
              <a:cs typeface="Times New Roman"/>
            </a:endParaRPr>
          </a:p>
          <a:p>
            <a:pPr marL="622300" marR="143510" indent="24130">
              <a:lnSpc>
                <a:spcPts val="2160"/>
              </a:lnSpc>
              <a:spcBef>
                <a:spcPts val="630"/>
              </a:spcBef>
              <a:tabLst>
                <a:tab pos="1213485" algn="l"/>
              </a:tabLst>
            </a:pPr>
            <a:r>
              <a:rPr sz="2000" dirty="0">
                <a:solidFill>
                  <a:srgbClr val="0000CC"/>
                </a:solidFill>
                <a:latin typeface="Times New Roman"/>
                <a:cs typeface="Times New Roman"/>
              </a:rPr>
              <a:t>1.	</a:t>
            </a:r>
            <a:r>
              <a:rPr sz="2000" spc="-75" dirty="0">
                <a:solidFill>
                  <a:srgbClr val="0000CC"/>
                </a:solidFill>
                <a:latin typeface="Times New Roman"/>
                <a:cs typeface="Times New Roman"/>
              </a:rPr>
              <a:t>To </a:t>
            </a:r>
            <a:r>
              <a:rPr sz="2000" spc="-5" dirty="0">
                <a:solidFill>
                  <a:srgbClr val="0000CC"/>
                </a:solidFill>
                <a:latin typeface="Times New Roman"/>
                <a:cs typeface="Times New Roman"/>
              </a:rPr>
              <a:t>remove </a:t>
            </a:r>
            <a:r>
              <a:rPr sz="2000" dirty="0">
                <a:solidFill>
                  <a:srgbClr val="0000CC"/>
                </a:solidFill>
                <a:latin typeface="Times New Roman"/>
                <a:cs typeface="Times New Roman"/>
              </a:rPr>
              <a:t>the bone obstructing the pathway for removal of</a:t>
            </a:r>
            <a:r>
              <a:rPr sz="2000" spc="-90" dirty="0">
                <a:solidFill>
                  <a:srgbClr val="0000CC"/>
                </a:solidFill>
                <a:latin typeface="Times New Roman"/>
                <a:cs typeface="Times New Roman"/>
              </a:rPr>
              <a:t> </a:t>
            </a:r>
            <a:r>
              <a:rPr sz="2000" dirty="0">
                <a:solidFill>
                  <a:srgbClr val="0000CC"/>
                </a:solidFill>
                <a:latin typeface="Times New Roman"/>
                <a:cs typeface="Times New Roman"/>
              </a:rPr>
              <a:t>the  </a:t>
            </a:r>
            <a:r>
              <a:rPr sz="2000" spc="-5" dirty="0">
                <a:solidFill>
                  <a:srgbClr val="0000CC"/>
                </a:solidFill>
                <a:latin typeface="Times New Roman"/>
                <a:cs typeface="Times New Roman"/>
              </a:rPr>
              <a:t>impacted</a:t>
            </a:r>
            <a:r>
              <a:rPr sz="2000" spc="-25" dirty="0">
                <a:solidFill>
                  <a:srgbClr val="0000CC"/>
                </a:solidFill>
                <a:latin typeface="Times New Roman"/>
                <a:cs typeface="Times New Roman"/>
              </a:rPr>
              <a:t> </a:t>
            </a:r>
            <a:r>
              <a:rPr sz="2000" dirty="0">
                <a:solidFill>
                  <a:srgbClr val="0000CC"/>
                </a:solidFill>
                <a:latin typeface="Times New Roman"/>
                <a:cs typeface="Times New Roman"/>
              </a:rPr>
              <a:t>tooth.</a:t>
            </a:r>
            <a:endParaRPr sz="2000">
              <a:latin typeface="Times New Roman"/>
              <a:cs typeface="Times New Roman"/>
            </a:endParaRPr>
          </a:p>
          <a:p>
            <a:pPr marL="12700">
              <a:lnSpc>
                <a:spcPct val="100000"/>
              </a:lnSpc>
              <a:spcBef>
                <a:spcPts val="330"/>
              </a:spcBef>
            </a:pPr>
            <a:r>
              <a:rPr sz="2000" spc="-30" dirty="0">
                <a:solidFill>
                  <a:srgbClr val="FFFF00"/>
                </a:solidFill>
                <a:latin typeface="Times New Roman"/>
                <a:cs typeface="Times New Roman"/>
              </a:rPr>
              <a:t>Types</a:t>
            </a:r>
            <a:endParaRPr sz="2000">
              <a:latin typeface="Times New Roman"/>
              <a:cs typeface="Times New Roman"/>
            </a:endParaRPr>
          </a:p>
          <a:p>
            <a:pPr marL="12700" indent="609600">
              <a:lnSpc>
                <a:spcPct val="100000"/>
              </a:lnSpc>
              <a:spcBef>
                <a:spcPts val="360"/>
              </a:spcBef>
              <a:buAutoNum type="arabicPeriod"/>
              <a:tabLst>
                <a:tab pos="1115695" algn="l"/>
                <a:tab pos="1116330" algn="l"/>
              </a:tabLst>
            </a:pPr>
            <a:r>
              <a:rPr sz="2000" spc="-5" dirty="0">
                <a:solidFill>
                  <a:srgbClr val="0000CC"/>
                </a:solidFill>
                <a:latin typeface="Times New Roman"/>
                <a:cs typeface="Times New Roman"/>
              </a:rPr>
              <a:t>By </a:t>
            </a:r>
            <a:r>
              <a:rPr sz="2000" dirty="0">
                <a:solidFill>
                  <a:srgbClr val="0000CC"/>
                </a:solidFill>
                <a:latin typeface="Times New Roman"/>
                <a:cs typeface="Times New Roman"/>
              </a:rPr>
              <a:t>consecutive sweeping action of bur (in</a:t>
            </a:r>
            <a:r>
              <a:rPr sz="2000" spc="-155" dirty="0">
                <a:solidFill>
                  <a:srgbClr val="0000CC"/>
                </a:solidFill>
                <a:latin typeface="Times New Roman"/>
                <a:cs typeface="Times New Roman"/>
              </a:rPr>
              <a:t> </a:t>
            </a:r>
            <a:r>
              <a:rPr sz="2000" spc="-5" dirty="0">
                <a:solidFill>
                  <a:srgbClr val="0000CC"/>
                </a:solidFill>
                <a:latin typeface="Times New Roman"/>
                <a:cs typeface="Times New Roman"/>
              </a:rPr>
              <a:t>layers).</a:t>
            </a:r>
            <a:endParaRPr sz="2000">
              <a:latin typeface="Times New Roman"/>
              <a:cs typeface="Times New Roman"/>
            </a:endParaRPr>
          </a:p>
          <a:p>
            <a:pPr marL="12700" marR="2555240" indent="609600">
              <a:lnSpc>
                <a:spcPct val="114999"/>
              </a:lnSpc>
              <a:buAutoNum type="arabicPeriod"/>
              <a:tabLst>
                <a:tab pos="1127760" algn="l"/>
                <a:tab pos="1128395" algn="l"/>
              </a:tabLst>
            </a:pPr>
            <a:r>
              <a:rPr sz="2000" dirty="0">
                <a:solidFill>
                  <a:srgbClr val="0000CC"/>
                </a:solidFill>
                <a:latin typeface="Times New Roman"/>
                <a:cs typeface="Times New Roman"/>
              </a:rPr>
              <a:t>By chisel or </a:t>
            </a:r>
            <a:r>
              <a:rPr sz="2000" spc="-5" dirty="0">
                <a:solidFill>
                  <a:srgbClr val="0000CC"/>
                </a:solidFill>
                <a:latin typeface="Times New Roman"/>
                <a:cs typeface="Times New Roman"/>
              </a:rPr>
              <a:t>osteotomy </a:t>
            </a:r>
            <a:r>
              <a:rPr sz="2000" dirty="0">
                <a:solidFill>
                  <a:srgbClr val="0000CC"/>
                </a:solidFill>
                <a:latin typeface="Times New Roman"/>
                <a:cs typeface="Times New Roman"/>
              </a:rPr>
              <a:t>cut (in</a:t>
            </a:r>
            <a:r>
              <a:rPr sz="2000" spc="-125" dirty="0">
                <a:solidFill>
                  <a:srgbClr val="0000CC"/>
                </a:solidFill>
                <a:latin typeface="Times New Roman"/>
                <a:cs typeface="Times New Roman"/>
              </a:rPr>
              <a:t> </a:t>
            </a:r>
            <a:r>
              <a:rPr sz="2000" dirty="0">
                <a:solidFill>
                  <a:srgbClr val="0000CC"/>
                </a:solidFill>
                <a:latin typeface="Times New Roman"/>
                <a:cs typeface="Times New Roman"/>
              </a:rPr>
              <a:t>sections). </a:t>
            </a:r>
            <a:r>
              <a:rPr sz="2000" dirty="0">
                <a:solidFill>
                  <a:srgbClr val="FFFF00"/>
                </a:solidFill>
                <a:latin typeface="Times New Roman"/>
                <a:cs typeface="Times New Roman"/>
              </a:rPr>
              <a:t> </a:t>
            </a:r>
            <a:r>
              <a:rPr sz="2000" spc="5" dirty="0">
                <a:solidFill>
                  <a:srgbClr val="FFFF00"/>
                </a:solidFill>
                <a:latin typeface="Times New Roman"/>
                <a:cs typeface="Times New Roman"/>
              </a:rPr>
              <a:t>How </a:t>
            </a:r>
            <a:r>
              <a:rPr sz="2000" spc="-5" dirty="0">
                <a:solidFill>
                  <a:srgbClr val="FFFF00"/>
                </a:solidFill>
                <a:latin typeface="Times New Roman"/>
                <a:cs typeface="Times New Roman"/>
              </a:rPr>
              <a:t>much </a:t>
            </a:r>
            <a:r>
              <a:rPr sz="2000" dirty="0">
                <a:solidFill>
                  <a:srgbClr val="FFFF00"/>
                </a:solidFill>
                <a:latin typeface="Times New Roman"/>
                <a:cs typeface="Times New Roman"/>
              </a:rPr>
              <a:t>bone has to be</a:t>
            </a:r>
            <a:r>
              <a:rPr sz="2000" spc="-70" dirty="0">
                <a:solidFill>
                  <a:srgbClr val="FFFF00"/>
                </a:solidFill>
                <a:latin typeface="Times New Roman"/>
                <a:cs typeface="Times New Roman"/>
              </a:rPr>
              <a:t> </a:t>
            </a:r>
            <a:r>
              <a:rPr sz="2000" dirty="0">
                <a:solidFill>
                  <a:srgbClr val="FFFF00"/>
                </a:solidFill>
                <a:latin typeface="Times New Roman"/>
                <a:cs typeface="Times New Roman"/>
              </a:rPr>
              <a:t>removed?</a:t>
            </a:r>
            <a:endParaRPr sz="2000">
              <a:latin typeface="Times New Roman"/>
              <a:cs typeface="Times New Roman"/>
            </a:endParaRPr>
          </a:p>
          <a:p>
            <a:pPr>
              <a:lnSpc>
                <a:spcPct val="100000"/>
              </a:lnSpc>
              <a:spcBef>
                <a:spcPts val="45"/>
              </a:spcBef>
            </a:pPr>
            <a:endParaRPr sz="2650">
              <a:latin typeface="Times New Roman"/>
              <a:cs typeface="Times New Roman"/>
            </a:endParaRPr>
          </a:p>
          <a:p>
            <a:pPr marL="1003300" marR="5080" indent="-533400">
              <a:lnSpc>
                <a:spcPts val="2160"/>
              </a:lnSpc>
              <a:buAutoNum type="arabicPeriod"/>
              <a:tabLst>
                <a:tab pos="1003300" algn="l"/>
                <a:tab pos="1003935" algn="l"/>
              </a:tabLst>
            </a:pPr>
            <a:r>
              <a:rPr sz="2000" dirty="0">
                <a:solidFill>
                  <a:srgbClr val="0000CC"/>
                </a:solidFill>
                <a:latin typeface="Times New Roman"/>
                <a:cs typeface="Times New Roman"/>
              </a:rPr>
              <a:t>Bone should be </a:t>
            </a:r>
            <a:r>
              <a:rPr sz="2000" spc="-5" dirty="0">
                <a:solidFill>
                  <a:srgbClr val="0000CC"/>
                </a:solidFill>
                <a:latin typeface="Times New Roman"/>
                <a:cs typeface="Times New Roman"/>
              </a:rPr>
              <a:t>removed till </a:t>
            </a:r>
            <a:r>
              <a:rPr sz="2000" dirty="0">
                <a:solidFill>
                  <a:srgbClr val="0000CC"/>
                </a:solidFill>
                <a:latin typeface="Times New Roman"/>
                <a:cs typeface="Times New Roman"/>
              </a:rPr>
              <a:t>we reach below the height of</a:t>
            </a:r>
            <a:r>
              <a:rPr sz="2000" spc="-140" dirty="0">
                <a:solidFill>
                  <a:srgbClr val="0000CC"/>
                </a:solidFill>
                <a:latin typeface="Times New Roman"/>
                <a:cs typeface="Times New Roman"/>
              </a:rPr>
              <a:t> </a:t>
            </a:r>
            <a:r>
              <a:rPr sz="2000" spc="-10" dirty="0">
                <a:solidFill>
                  <a:srgbClr val="0000CC"/>
                </a:solidFill>
                <a:latin typeface="Times New Roman"/>
                <a:cs typeface="Times New Roman"/>
              </a:rPr>
              <a:t>contour,  </a:t>
            </a:r>
            <a:r>
              <a:rPr sz="2000" dirty="0">
                <a:solidFill>
                  <a:srgbClr val="0000CC"/>
                </a:solidFill>
                <a:latin typeface="Times New Roman"/>
                <a:cs typeface="Times New Roman"/>
              </a:rPr>
              <a:t>where we </a:t>
            </a:r>
            <a:r>
              <a:rPr sz="2000" spc="-5" dirty="0">
                <a:solidFill>
                  <a:srgbClr val="0000CC"/>
                </a:solidFill>
                <a:latin typeface="Times New Roman"/>
                <a:cs typeface="Times New Roman"/>
              </a:rPr>
              <a:t>can </a:t>
            </a:r>
            <a:r>
              <a:rPr sz="2000" dirty="0">
                <a:solidFill>
                  <a:srgbClr val="0000CC"/>
                </a:solidFill>
                <a:latin typeface="Times New Roman"/>
                <a:cs typeface="Times New Roman"/>
              </a:rPr>
              <a:t>apply the</a:t>
            </a:r>
            <a:r>
              <a:rPr sz="2000" spc="-65" dirty="0">
                <a:solidFill>
                  <a:srgbClr val="0000CC"/>
                </a:solidFill>
                <a:latin typeface="Times New Roman"/>
                <a:cs typeface="Times New Roman"/>
              </a:rPr>
              <a:t> </a:t>
            </a:r>
            <a:r>
              <a:rPr sz="2000" spc="-15" dirty="0">
                <a:solidFill>
                  <a:srgbClr val="0000CC"/>
                </a:solidFill>
                <a:latin typeface="Times New Roman"/>
                <a:cs typeface="Times New Roman"/>
              </a:rPr>
              <a:t>elevator.</a:t>
            </a:r>
            <a:endParaRPr sz="2000">
              <a:latin typeface="Times New Roman"/>
              <a:cs typeface="Times New Roman"/>
            </a:endParaRPr>
          </a:p>
          <a:p>
            <a:pPr marL="1038860" indent="-568960">
              <a:lnSpc>
                <a:spcPct val="100000"/>
              </a:lnSpc>
              <a:spcBef>
                <a:spcPts val="30"/>
              </a:spcBef>
              <a:buAutoNum type="arabicPeriod"/>
              <a:tabLst>
                <a:tab pos="1038860" algn="l"/>
                <a:tab pos="1039494" algn="l"/>
              </a:tabLst>
            </a:pPr>
            <a:r>
              <a:rPr sz="2000" dirty="0">
                <a:solidFill>
                  <a:srgbClr val="0000CC"/>
                </a:solidFill>
                <a:latin typeface="Times New Roman"/>
                <a:cs typeface="Times New Roman"/>
              </a:rPr>
              <a:t>Extensive bone removal can be </a:t>
            </a:r>
            <a:r>
              <a:rPr sz="2000" spc="-10" dirty="0">
                <a:solidFill>
                  <a:srgbClr val="0000CC"/>
                </a:solidFill>
                <a:latin typeface="Times New Roman"/>
                <a:cs typeface="Times New Roman"/>
              </a:rPr>
              <a:t>minimized </a:t>
            </a:r>
            <a:r>
              <a:rPr sz="2000" dirty="0">
                <a:solidFill>
                  <a:srgbClr val="0000CC"/>
                </a:solidFill>
                <a:latin typeface="Times New Roman"/>
                <a:cs typeface="Times New Roman"/>
              </a:rPr>
              <a:t>by tooth</a:t>
            </a:r>
            <a:r>
              <a:rPr sz="2000" spc="-100" dirty="0">
                <a:solidFill>
                  <a:srgbClr val="0000CC"/>
                </a:solidFill>
                <a:latin typeface="Times New Roman"/>
                <a:cs typeface="Times New Roman"/>
              </a:rPr>
              <a:t> </a:t>
            </a:r>
            <a:r>
              <a:rPr sz="2000" dirty="0">
                <a:solidFill>
                  <a:srgbClr val="0000CC"/>
                </a:solidFill>
                <a:latin typeface="Times New Roman"/>
                <a:cs typeface="Times New Roman"/>
              </a:rPr>
              <a:t>sectioning.</a:t>
            </a:r>
            <a:endParaRPr sz="2000">
              <a:latin typeface="Times New Roman"/>
              <a:cs typeface="Times New Roman"/>
            </a:endParaRPr>
          </a:p>
          <a:p>
            <a:pPr>
              <a:lnSpc>
                <a:spcPct val="100000"/>
              </a:lnSpc>
              <a:spcBef>
                <a:spcPts val="55"/>
              </a:spcBef>
            </a:pPr>
            <a:endParaRPr sz="2350">
              <a:latin typeface="Times New Roman"/>
              <a:cs typeface="Times New Roman"/>
            </a:endParaRPr>
          </a:p>
          <a:p>
            <a:pPr marL="1215390" marR="229235" indent="-533400">
              <a:lnSpc>
                <a:spcPct val="90100"/>
              </a:lnSpc>
            </a:pPr>
            <a:r>
              <a:rPr sz="2000" dirty="0">
                <a:latin typeface="Times New Roman"/>
                <a:cs typeface="Times New Roman"/>
              </a:rPr>
              <a:t>The </a:t>
            </a:r>
            <a:r>
              <a:rPr sz="2000" spc="-5" dirty="0">
                <a:latin typeface="Times New Roman"/>
                <a:cs typeface="Times New Roman"/>
              </a:rPr>
              <a:t>surgeons </a:t>
            </a:r>
            <a:r>
              <a:rPr sz="2000" dirty="0">
                <a:latin typeface="Times New Roman"/>
                <a:cs typeface="Times New Roman"/>
              </a:rPr>
              <a:t>should apply a handpiece load of </a:t>
            </a:r>
            <a:r>
              <a:rPr sz="2000" spc="-5" dirty="0">
                <a:latin typeface="Times New Roman"/>
                <a:cs typeface="Times New Roman"/>
              </a:rPr>
              <a:t>approximately</a:t>
            </a:r>
            <a:r>
              <a:rPr sz="2000" spc="-160" dirty="0">
                <a:latin typeface="Times New Roman"/>
                <a:cs typeface="Times New Roman"/>
              </a:rPr>
              <a:t> </a:t>
            </a:r>
            <a:r>
              <a:rPr sz="2000" dirty="0">
                <a:latin typeface="Times New Roman"/>
                <a:cs typeface="Times New Roman"/>
              </a:rPr>
              <a:t>300g  and an </a:t>
            </a:r>
            <a:r>
              <a:rPr sz="2000" spc="-5" dirty="0">
                <a:latin typeface="Times New Roman"/>
                <a:cs typeface="Times New Roman"/>
              </a:rPr>
              <a:t>irrigation </a:t>
            </a:r>
            <a:r>
              <a:rPr sz="2000" dirty="0">
                <a:latin typeface="Times New Roman"/>
                <a:cs typeface="Times New Roman"/>
              </a:rPr>
              <a:t>rate of </a:t>
            </a:r>
            <a:r>
              <a:rPr sz="2000" spc="-5" dirty="0">
                <a:latin typeface="Times New Roman"/>
                <a:cs typeface="Times New Roman"/>
              </a:rPr>
              <a:t>15mL/mL </a:t>
            </a:r>
            <a:r>
              <a:rPr sz="2000" dirty="0">
                <a:latin typeface="Times New Roman"/>
                <a:cs typeface="Times New Roman"/>
              </a:rPr>
              <a:t>to </a:t>
            </a:r>
            <a:r>
              <a:rPr sz="2000" spc="-5" dirty="0">
                <a:latin typeface="Times New Roman"/>
                <a:cs typeface="Times New Roman"/>
              </a:rPr>
              <a:t>24mL/min </a:t>
            </a:r>
            <a:r>
              <a:rPr sz="2000" dirty="0">
                <a:solidFill>
                  <a:srgbClr val="0000CC"/>
                </a:solidFill>
                <a:latin typeface="Times New Roman"/>
                <a:cs typeface="Times New Roman"/>
              </a:rPr>
              <a:t>(</a:t>
            </a:r>
            <a:r>
              <a:rPr sz="2000" dirty="0">
                <a:solidFill>
                  <a:srgbClr val="FFFF00"/>
                </a:solidFill>
                <a:latin typeface="Times New Roman"/>
                <a:cs typeface="Times New Roman"/>
              </a:rPr>
              <a:t>Sharon et al  Oral SUR oral Med Oral Pathol Oral Radiol Endod</a:t>
            </a:r>
            <a:r>
              <a:rPr sz="2000" spc="-175" dirty="0">
                <a:solidFill>
                  <a:srgbClr val="FFFF00"/>
                </a:solidFill>
                <a:latin typeface="Times New Roman"/>
                <a:cs typeface="Times New Roman"/>
              </a:rPr>
              <a:t> </a:t>
            </a:r>
            <a:r>
              <a:rPr sz="2000" dirty="0">
                <a:solidFill>
                  <a:srgbClr val="FFFF00"/>
                </a:solidFill>
                <a:latin typeface="Times New Roman"/>
                <a:cs typeface="Times New Roman"/>
              </a:rPr>
              <a:t>1999)</a:t>
            </a:r>
            <a:endParaRPr sz="2000">
              <a:latin typeface="Times New Roman"/>
              <a:cs typeface="Times New Roman"/>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53158" y="560958"/>
            <a:ext cx="5814060" cy="3195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66508" y="1002791"/>
            <a:ext cx="2524772" cy="2585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418844" y="344424"/>
            <a:ext cx="6269735" cy="5562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30936" y="786383"/>
            <a:ext cx="3203448" cy="556260"/>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23799" y="1433576"/>
            <a:ext cx="7109459" cy="345440"/>
          </a:xfrm>
          <a:prstGeom prst="rect">
            <a:avLst/>
          </a:prstGeom>
        </p:spPr>
        <p:txBody>
          <a:bodyPr vert="horz" wrap="square" lIns="0" tIns="12700" rIns="0" bIns="0" rtlCol="0">
            <a:spAutoFit/>
          </a:bodyPr>
          <a:lstStyle/>
          <a:p>
            <a:pPr marL="12700">
              <a:lnSpc>
                <a:spcPct val="100000"/>
              </a:lnSpc>
              <a:spcBef>
                <a:spcPts val="100"/>
              </a:spcBef>
            </a:pPr>
            <a:r>
              <a:rPr sz="2100" b="1" spc="-5" dirty="0">
                <a:latin typeface="Times New Roman"/>
                <a:cs typeface="Times New Roman"/>
              </a:rPr>
              <a:t>-</a:t>
            </a:r>
            <a:r>
              <a:rPr sz="2100" spc="-5" dirty="0"/>
              <a:t>The </a:t>
            </a:r>
            <a:r>
              <a:rPr sz="2100" dirty="0"/>
              <a:t>chisel(Monobeveled) </a:t>
            </a:r>
            <a:r>
              <a:rPr sz="2100" spc="-5" dirty="0"/>
              <a:t>is </a:t>
            </a:r>
            <a:r>
              <a:rPr sz="2100" dirty="0"/>
              <a:t>a </a:t>
            </a:r>
            <a:r>
              <a:rPr sz="2100" spc="-5" dirty="0"/>
              <a:t>fine instrument </a:t>
            </a:r>
            <a:r>
              <a:rPr sz="2100" dirty="0"/>
              <a:t>for </a:t>
            </a:r>
            <a:r>
              <a:rPr sz="2100" spc="-5" dirty="0"/>
              <a:t>removing</a:t>
            </a:r>
            <a:r>
              <a:rPr sz="2100" spc="70" dirty="0"/>
              <a:t> </a:t>
            </a:r>
            <a:r>
              <a:rPr sz="2100" dirty="0"/>
              <a:t>bone.</a:t>
            </a:r>
            <a:endParaRPr sz="2100">
              <a:latin typeface="Times New Roman"/>
              <a:cs typeface="Times New Roman"/>
            </a:endParaRPr>
          </a:p>
        </p:txBody>
      </p:sp>
      <p:sp>
        <p:nvSpPr>
          <p:cNvPr id="7" name="object 7"/>
          <p:cNvSpPr txBox="1"/>
          <p:nvPr/>
        </p:nvSpPr>
        <p:spPr>
          <a:xfrm>
            <a:off x="258267" y="1753615"/>
            <a:ext cx="5242560" cy="710565"/>
          </a:xfrm>
          <a:prstGeom prst="rect">
            <a:avLst/>
          </a:prstGeom>
        </p:spPr>
        <p:txBody>
          <a:bodyPr vert="horz" wrap="square" lIns="0" tIns="12700" rIns="0" bIns="0" rtlCol="0">
            <a:spAutoFit/>
          </a:bodyPr>
          <a:lstStyle/>
          <a:p>
            <a:pPr marL="355600" indent="-342900">
              <a:lnSpc>
                <a:spcPts val="2515"/>
              </a:lnSpc>
              <a:spcBef>
                <a:spcPts val="100"/>
              </a:spcBef>
              <a:buChar char="-"/>
              <a:tabLst>
                <a:tab pos="354965" algn="l"/>
                <a:tab pos="355600" algn="l"/>
              </a:tabLst>
            </a:pPr>
            <a:r>
              <a:rPr sz="2100" spc="-5" dirty="0">
                <a:solidFill>
                  <a:srgbClr val="0000CC"/>
                </a:solidFill>
                <a:latin typeface="Times New Roman"/>
                <a:cs typeface="Times New Roman"/>
              </a:rPr>
              <a:t>Osteotome is</a:t>
            </a:r>
            <a:r>
              <a:rPr sz="2100" spc="15" dirty="0">
                <a:solidFill>
                  <a:srgbClr val="0000CC"/>
                </a:solidFill>
                <a:latin typeface="Times New Roman"/>
                <a:cs typeface="Times New Roman"/>
              </a:rPr>
              <a:t> </a:t>
            </a:r>
            <a:r>
              <a:rPr sz="2100" dirty="0">
                <a:solidFill>
                  <a:srgbClr val="0000CC"/>
                </a:solidFill>
                <a:latin typeface="Times New Roman"/>
                <a:cs typeface="Times New Roman"/>
              </a:rPr>
              <a:t>bibeveled.</a:t>
            </a:r>
            <a:endParaRPr sz="2100">
              <a:latin typeface="Times New Roman"/>
              <a:cs typeface="Times New Roman"/>
            </a:endParaRPr>
          </a:p>
          <a:p>
            <a:pPr marL="355600" indent="-342900">
              <a:lnSpc>
                <a:spcPts val="2875"/>
              </a:lnSpc>
              <a:buChar char="-"/>
              <a:tabLst>
                <a:tab pos="354965" algn="l"/>
                <a:tab pos="355600" algn="l"/>
              </a:tabLst>
            </a:pPr>
            <a:r>
              <a:rPr sz="2100" spc="-5" dirty="0">
                <a:solidFill>
                  <a:srgbClr val="0000CC"/>
                </a:solidFill>
                <a:latin typeface="Times New Roman"/>
                <a:cs typeface="Times New Roman"/>
              </a:rPr>
              <a:t>Driven </a:t>
            </a:r>
            <a:r>
              <a:rPr sz="2100" dirty="0">
                <a:solidFill>
                  <a:srgbClr val="0000CC"/>
                </a:solidFill>
                <a:latin typeface="Times New Roman"/>
                <a:cs typeface="Times New Roman"/>
              </a:rPr>
              <a:t>by hand, </a:t>
            </a:r>
            <a:r>
              <a:rPr sz="2100" spc="-5" dirty="0">
                <a:solidFill>
                  <a:srgbClr val="0000CC"/>
                </a:solidFill>
                <a:latin typeface="Times New Roman"/>
                <a:cs typeface="Times New Roman"/>
              </a:rPr>
              <a:t>mallet </a:t>
            </a:r>
            <a:r>
              <a:rPr sz="2100" dirty="0">
                <a:solidFill>
                  <a:srgbClr val="0000CC"/>
                </a:solidFill>
                <a:latin typeface="Times New Roman"/>
                <a:cs typeface="Times New Roman"/>
              </a:rPr>
              <a:t>or</a:t>
            </a:r>
            <a:r>
              <a:rPr sz="2100" spc="-15" dirty="0">
                <a:solidFill>
                  <a:srgbClr val="0000CC"/>
                </a:solidFill>
                <a:latin typeface="Times New Roman"/>
                <a:cs typeface="Times New Roman"/>
              </a:rPr>
              <a:t> </a:t>
            </a:r>
            <a:r>
              <a:rPr sz="2100" dirty="0">
                <a:solidFill>
                  <a:srgbClr val="0000CC"/>
                </a:solidFill>
                <a:latin typeface="Times New Roman"/>
                <a:cs typeface="Times New Roman"/>
              </a:rPr>
              <a:t>engine(</a:t>
            </a:r>
            <a:r>
              <a:rPr sz="2400" dirty="0">
                <a:solidFill>
                  <a:srgbClr val="0000CC"/>
                </a:solidFill>
                <a:latin typeface="Times New Roman"/>
                <a:cs typeface="Times New Roman"/>
              </a:rPr>
              <a:t>impactor)</a:t>
            </a:r>
            <a:r>
              <a:rPr sz="2100" dirty="0">
                <a:solidFill>
                  <a:srgbClr val="0000CC"/>
                </a:solidFill>
                <a:latin typeface="Times New Roman"/>
                <a:cs typeface="Times New Roman"/>
              </a:rPr>
              <a:t>.</a:t>
            </a:r>
            <a:endParaRPr sz="2100">
              <a:latin typeface="Times New Roman"/>
              <a:cs typeface="Times New Roman"/>
            </a:endParaRPr>
          </a:p>
        </p:txBody>
      </p:sp>
      <p:sp>
        <p:nvSpPr>
          <p:cNvPr id="8" name="object 8"/>
          <p:cNvSpPr/>
          <p:nvPr/>
        </p:nvSpPr>
        <p:spPr>
          <a:xfrm>
            <a:off x="1050925" y="2752661"/>
            <a:ext cx="985837" cy="3313176"/>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478148" y="2752725"/>
            <a:ext cx="898525" cy="338455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5421248" y="2752725"/>
            <a:ext cx="1552575" cy="3527425"/>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726298" y="2608198"/>
            <a:ext cx="946150" cy="3529076"/>
          </a:xfrm>
          <a:prstGeom prst="rect">
            <a:avLst/>
          </a:prstGeom>
          <a:blipFill>
            <a:blip r:embed="rId9" cstate="print"/>
            <a:stretch>
              <a:fillRect/>
            </a:stretch>
          </a:blipFill>
        </p:spPr>
        <p:txBody>
          <a:bodyPr wrap="square" lIns="0" tIns="0" rIns="0" bIns="0" rtlCol="0"/>
          <a:lstStyle/>
          <a:p>
            <a:endParaRPr/>
          </a:p>
        </p:txBody>
      </p:sp>
      <p:sp>
        <p:nvSpPr>
          <p:cNvPr id="12" name="object 12"/>
          <p:cNvSpPr txBox="1"/>
          <p:nvPr/>
        </p:nvSpPr>
        <p:spPr>
          <a:xfrm>
            <a:off x="669925" y="6137275"/>
            <a:ext cx="1800225" cy="367030"/>
          </a:xfrm>
          <a:prstGeom prst="rect">
            <a:avLst/>
          </a:prstGeom>
          <a:solidFill>
            <a:srgbClr val="FFFFFF"/>
          </a:solidFill>
        </p:spPr>
        <p:txBody>
          <a:bodyPr vert="horz" wrap="square" lIns="0" tIns="39370" rIns="0" bIns="0" rtlCol="0">
            <a:spAutoFit/>
          </a:bodyPr>
          <a:lstStyle/>
          <a:p>
            <a:pPr marL="91440">
              <a:lnSpc>
                <a:spcPct val="100000"/>
              </a:lnSpc>
              <a:spcBef>
                <a:spcPts val="310"/>
              </a:spcBef>
            </a:pPr>
            <a:r>
              <a:rPr sz="1800" dirty="0">
                <a:solidFill>
                  <a:srgbClr val="0000CC"/>
                </a:solidFill>
                <a:latin typeface="Times New Roman"/>
                <a:cs typeface="Times New Roman"/>
              </a:rPr>
              <a:t>Bone</a:t>
            </a:r>
            <a:r>
              <a:rPr sz="1800" spc="-30" dirty="0">
                <a:solidFill>
                  <a:srgbClr val="0000CC"/>
                </a:solidFill>
                <a:latin typeface="Times New Roman"/>
                <a:cs typeface="Times New Roman"/>
              </a:rPr>
              <a:t> </a:t>
            </a:r>
            <a:r>
              <a:rPr sz="1800" dirty="0">
                <a:solidFill>
                  <a:srgbClr val="0000CC"/>
                </a:solidFill>
                <a:latin typeface="Times New Roman"/>
                <a:cs typeface="Times New Roman"/>
              </a:rPr>
              <a:t>Gauge</a:t>
            </a:r>
            <a:endParaRPr sz="1800">
              <a:latin typeface="Times New Roman"/>
              <a:cs typeface="Times New Roman"/>
            </a:endParaRPr>
          </a:p>
        </p:txBody>
      </p:sp>
      <p:sp>
        <p:nvSpPr>
          <p:cNvPr id="13" name="object 13"/>
          <p:cNvSpPr txBox="1"/>
          <p:nvPr/>
        </p:nvSpPr>
        <p:spPr>
          <a:xfrm>
            <a:off x="2757423" y="6137275"/>
            <a:ext cx="2232025" cy="367030"/>
          </a:xfrm>
          <a:prstGeom prst="rect">
            <a:avLst/>
          </a:prstGeom>
          <a:solidFill>
            <a:srgbClr val="FFFFFF"/>
          </a:solidFill>
        </p:spPr>
        <p:txBody>
          <a:bodyPr vert="horz" wrap="square" lIns="0" tIns="39370" rIns="0" bIns="0" rtlCol="0">
            <a:spAutoFit/>
          </a:bodyPr>
          <a:lstStyle/>
          <a:p>
            <a:pPr marL="91440">
              <a:lnSpc>
                <a:spcPct val="100000"/>
              </a:lnSpc>
              <a:spcBef>
                <a:spcPts val="310"/>
              </a:spcBef>
            </a:pPr>
            <a:r>
              <a:rPr sz="1800" dirty="0">
                <a:solidFill>
                  <a:srgbClr val="0000CC"/>
                </a:solidFill>
                <a:latin typeface="Times New Roman"/>
                <a:cs typeface="Times New Roman"/>
              </a:rPr>
              <a:t>Unibeveld</a:t>
            </a:r>
            <a:r>
              <a:rPr sz="1800" spc="-35" dirty="0">
                <a:solidFill>
                  <a:srgbClr val="0000CC"/>
                </a:solidFill>
                <a:latin typeface="Times New Roman"/>
                <a:cs typeface="Times New Roman"/>
              </a:rPr>
              <a:t> </a:t>
            </a:r>
            <a:r>
              <a:rPr sz="1800" spc="-5" dirty="0">
                <a:solidFill>
                  <a:srgbClr val="0000CC"/>
                </a:solidFill>
                <a:latin typeface="Times New Roman"/>
                <a:cs typeface="Times New Roman"/>
              </a:rPr>
              <a:t>Chisel</a:t>
            </a:r>
            <a:endParaRPr sz="1800">
              <a:latin typeface="Times New Roman"/>
              <a:cs typeface="Times New Roman"/>
            </a:endParaRPr>
          </a:p>
        </p:txBody>
      </p:sp>
      <p:sp>
        <p:nvSpPr>
          <p:cNvPr id="14" name="object 14"/>
          <p:cNvSpPr txBox="1"/>
          <p:nvPr/>
        </p:nvSpPr>
        <p:spPr>
          <a:xfrm>
            <a:off x="5133975" y="6137275"/>
            <a:ext cx="2087880" cy="367030"/>
          </a:xfrm>
          <a:prstGeom prst="rect">
            <a:avLst/>
          </a:prstGeom>
          <a:solidFill>
            <a:srgbClr val="FFFFFF"/>
          </a:solidFill>
        </p:spPr>
        <p:txBody>
          <a:bodyPr vert="horz" wrap="square" lIns="0" tIns="39370" rIns="0" bIns="0" rtlCol="0">
            <a:spAutoFit/>
          </a:bodyPr>
          <a:lstStyle/>
          <a:p>
            <a:pPr marL="92075">
              <a:lnSpc>
                <a:spcPct val="100000"/>
              </a:lnSpc>
              <a:spcBef>
                <a:spcPts val="310"/>
              </a:spcBef>
            </a:pPr>
            <a:r>
              <a:rPr sz="1800" dirty="0">
                <a:solidFill>
                  <a:srgbClr val="0000CC"/>
                </a:solidFill>
                <a:latin typeface="Times New Roman"/>
                <a:cs typeface="Times New Roman"/>
              </a:rPr>
              <a:t>Bibeveld</a:t>
            </a:r>
            <a:r>
              <a:rPr sz="1800" spc="-40" dirty="0">
                <a:solidFill>
                  <a:srgbClr val="0000CC"/>
                </a:solidFill>
                <a:latin typeface="Times New Roman"/>
                <a:cs typeface="Times New Roman"/>
              </a:rPr>
              <a:t> </a:t>
            </a:r>
            <a:r>
              <a:rPr sz="1800" spc="-5" dirty="0">
                <a:solidFill>
                  <a:srgbClr val="0000CC"/>
                </a:solidFill>
                <a:latin typeface="Times New Roman"/>
                <a:cs typeface="Times New Roman"/>
              </a:rPr>
              <a:t>Chisel</a:t>
            </a:r>
            <a:endParaRPr sz="1800">
              <a:latin typeface="Times New Roman"/>
              <a:cs typeface="Times New Roman"/>
            </a:endParaRPr>
          </a:p>
        </p:txBody>
      </p:sp>
      <p:sp>
        <p:nvSpPr>
          <p:cNvPr id="15" name="object 15"/>
          <p:cNvSpPr txBox="1"/>
          <p:nvPr/>
        </p:nvSpPr>
        <p:spPr>
          <a:xfrm>
            <a:off x="7726298" y="6130925"/>
            <a:ext cx="971550" cy="367030"/>
          </a:xfrm>
          <a:prstGeom prst="rect">
            <a:avLst/>
          </a:prstGeom>
          <a:solidFill>
            <a:srgbClr val="FFFFFF"/>
          </a:solidFill>
        </p:spPr>
        <p:txBody>
          <a:bodyPr vert="horz" wrap="square" lIns="0" tIns="39370" rIns="0" bIns="0" rtlCol="0">
            <a:spAutoFit/>
          </a:bodyPr>
          <a:lstStyle/>
          <a:p>
            <a:pPr marL="92075">
              <a:lnSpc>
                <a:spcPct val="100000"/>
              </a:lnSpc>
              <a:spcBef>
                <a:spcPts val="310"/>
              </a:spcBef>
            </a:pPr>
            <a:r>
              <a:rPr sz="1800" dirty="0">
                <a:solidFill>
                  <a:srgbClr val="0000CC"/>
                </a:solidFill>
                <a:latin typeface="Times New Roman"/>
                <a:cs typeface="Times New Roman"/>
              </a:rPr>
              <a:t>Mallet</a:t>
            </a:r>
            <a:endParaRPr sz="1800">
              <a:latin typeface="Times New Roman"/>
              <a:cs typeface="Times New Roman"/>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3803" y="552653"/>
            <a:ext cx="2364105"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00"/>
                </a:solidFill>
                <a:latin typeface="Times New Roman"/>
                <a:cs typeface="Times New Roman"/>
              </a:rPr>
              <a:t>BONE</a:t>
            </a:r>
            <a:r>
              <a:rPr sz="3200" b="1" spc="-85" dirty="0">
                <a:solidFill>
                  <a:srgbClr val="FFFF00"/>
                </a:solidFill>
                <a:latin typeface="Times New Roman"/>
                <a:cs typeface="Times New Roman"/>
              </a:rPr>
              <a:t> </a:t>
            </a:r>
            <a:r>
              <a:rPr sz="3200" b="1" dirty="0">
                <a:solidFill>
                  <a:srgbClr val="FFFF00"/>
                </a:solidFill>
                <a:latin typeface="Times New Roman"/>
                <a:cs typeface="Times New Roman"/>
              </a:rPr>
              <a:t>BURS</a:t>
            </a:r>
            <a:endParaRPr sz="3200">
              <a:latin typeface="Times New Roman"/>
              <a:cs typeface="Times New Roman"/>
            </a:endParaRPr>
          </a:p>
        </p:txBody>
      </p:sp>
      <p:sp>
        <p:nvSpPr>
          <p:cNvPr id="3" name="object 3"/>
          <p:cNvSpPr txBox="1"/>
          <p:nvPr/>
        </p:nvSpPr>
        <p:spPr>
          <a:xfrm>
            <a:off x="535940" y="1609318"/>
            <a:ext cx="7004684" cy="788670"/>
          </a:xfrm>
          <a:prstGeom prst="rect">
            <a:avLst/>
          </a:prstGeom>
        </p:spPr>
        <p:txBody>
          <a:bodyPr vert="horz" wrap="square" lIns="0" tIns="88900" rIns="0" bIns="0" rtlCol="0">
            <a:spAutoFit/>
          </a:bodyPr>
          <a:lstStyle/>
          <a:p>
            <a:pPr marL="287020" indent="-274320">
              <a:lnSpc>
                <a:spcPct val="100000"/>
              </a:lnSpc>
              <a:spcBef>
                <a:spcPts val="700"/>
              </a:spcBef>
              <a:buClr>
                <a:srgbClr val="F3A346"/>
              </a:buClr>
              <a:buSzPct val="85000"/>
              <a:buFont typeface="Arial"/>
              <a:buChar char=""/>
              <a:tabLst>
                <a:tab pos="286385" algn="l"/>
                <a:tab pos="287020" algn="l"/>
              </a:tabLst>
            </a:pPr>
            <a:r>
              <a:rPr sz="2000" dirty="0">
                <a:solidFill>
                  <a:srgbClr val="0000CC"/>
                </a:solidFill>
                <a:latin typeface="Times New Roman"/>
                <a:cs typeface="Times New Roman"/>
              </a:rPr>
              <a:t>Ideal length of the </a:t>
            </a:r>
            <a:r>
              <a:rPr sz="2000" spc="5" dirty="0">
                <a:solidFill>
                  <a:srgbClr val="0000CC"/>
                </a:solidFill>
                <a:latin typeface="Times New Roman"/>
                <a:cs typeface="Times New Roman"/>
              </a:rPr>
              <a:t>bur </a:t>
            </a:r>
            <a:r>
              <a:rPr sz="2000" dirty="0">
                <a:solidFill>
                  <a:srgbClr val="0000CC"/>
                </a:solidFill>
                <a:latin typeface="Times New Roman"/>
                <a:cs typeface="Times New Roman"/>
              </a:rPr>
              <a:t>used is </a:t>
            </a:r>
            <a:r>
              <a:rPr sz="2000" spc="-5" dirty="0">
                <a:solidFill>
                  <a:srgbClr val="0000CC"/>
                </a:solidFill>
                <a:latin typeface="Times New Roman"/>
                <a:cs typeface="Times New Roman"/>
              </a:rPr>
              <a:t>7mm </a:t>
            </a:r>
            <a:r>
              <a:rPr sz="2000" dirty="0">
                <a:solidFill>
                  <a:srgbClr val="0000CC"/>
                </a:solidFill>
                <a:latin typeface="Times New Roman"/>
                <a:cs typeface="Times New Roman"/>
              </a:rPr>
              <a:t>&amp; </a:t>
            </a:r>
            <a:r>
              <a:rPr sz="2000" spc="-5" dirty="0">
                <a:solidFill>
                  <a:srgbClr val="0000CC"/>
                </a:solidFill>
                <a:latin typeface="Times New Roman"/>
                <a:cs typeface="Times New Roman"/>
              </a:rPr>
              <a:t>diameter </a:t>
            </a:r>
            <a:r>
              <a:rPr sz="2000" dirty="0">
                <a:solidFill>
                  <a:srgbClr val="0000CC"/>
                </a:solidFill>
                <a:latin typeface="Times New Roman"/>
                <a:cs typeface="Times New Roman"/>
              </a:rPr>
              <a:t>of</a:t>
            </a:r>
            <a:r>
              <a:rPr sz="2000" spc="-200" dirty="0">
                <a:solidFill>
                  <a:srgbClr val="0000CC"/>
                </a:solidFill>
                <a:latin typeface="Times New Roman"/>
                <a:cs typeface="Times New Roman"/>
              </a:rPr>
              <a:t> </a:t>
            </a:r>
            <a:r>
              <a:rPr sz="2000" spc="-5" dirty="0">
                <a:solidFill>
                  <a:srgbClr val="0000CC"/>
                </a:solidFill>
                <a:latin typeface="Times New Roman"/>
                <a:cs typeface="Times New Roman"/>
              </a:rPr>
              <a:t>1.5mm.</a:t>
            </a:r>
            <a:endParaRPr sz="2000">
              <a:latin typeface="Times New Roman"/>
              <a:cs typeface="Times New Roman"/>
            </a:endParaRPr>
          </a:p>
          <a:p>
            <a:pPr marL="287020" indent="-274320">
              <a:lnSpc>
                <a:spcPct val="100000"/>
              </a:lnSpc>
              <a:spcBef>
                <a:spcPts val="605"/>
              </a:spcBef>
              <a:buClr>
                <a:srgbClr val="F3A346"/>
              </a:buClr>
              <a:buSzPct val="85000"/>
              <a:buFont typeface="Arial"/>
              <a:buChar char=""/>
              <a:tabLst>
                <a:tab pos="286385" algn="l"/>
                <a:tab pos="287020" algn="l"/>
              </a:tabLst>
            </a:pPr>
            <a:r>
              <a:rPr sz="2000" spc="-15" dirty="0">
                <a:solidFill>
                  <a:srgbClr val="0000CC"/>
                </a:solidFill>
                <a:latin typeface="Times New Roman"/>
                <a:cs typeface="Times New Roman"/>
              </a:rPr>
              <a:t>Available </a:t>
            </a:r>
            <a:r>
              <a:rPr sz="2000" dirty="0">
                <a:solidFill>
                  <a:srgbClr val="0000CC"/>
                </a:solidFill>
                <a:latin typeface="Times New Roman"/>
                <a:cs typeface="Times New Roman"/>
              </a:rPr>
              <a:t>in </a:t>
            </a:r>
            <a:r>
              <a:rPr sz="2000" spc="-5" dirty="0">
                <a:solidFill>
                  <a:srgbClr val="0000CC"/>
                </a:solidFill>
                <a:latin typeface="Times New Roman"/>
                <a:cs typeface="Times New Roman"/>
              </a:rPr>
              <a:t>many </a:t>
            </a:r>
            <a:r>
              <a:rPr sz="2000" dirty="0">
                <a:solidFill>
                  <a:srgbClr val="0000CC"/>
                </a:solidFill>
                <a:latin typeface="Times New Roman"/>
                <a:cs typeface="Times New Roman"/>
              </a:rPr>
              <a:t>forms: crosscut fissure burs, tapered, or</a:t>
            </a:r>
            <a:r>
              <a:rPr sz="2000" spc="-225" dirty="0">
                <a:solidFill>
                  <a:srgbClr val="0000CC"/>
                </a:solidFill>
                <a:latin typeface="Times New Roman"/>
                <a:cs typeface="Times New Roman"/>
              </a:rPr>
              <a:t> </a:t>
            </a:r>
            <a:r>
              <a:rPr sz="2000" dirty="0">
                <a:solidFill>
                  <a:srgbClr val="0000CC"/>
                </a:solidFill>
                <a:latin typeface="Times New Roman"/>
                <a:cs typeface="Times New Roman"/>
              </a:rPr>
              <a:t>round.</a:t>
            </a:r>
            <a:endParaRPr sz="2000">
              <a:latin typeface="Times New Roman"/>
              <a:cs typeface="Times New Roman"/>
            </a:endParaRPr>
          </a:p>
        </p:txBody>
      </p:sp>
      <p:sp>
        <p:nvSpPr>
          <p:cNvPr id="4" name="object 4"/>
          <p:cNvSpPr txBox="1"/>
          <p:nvPr/>
        </p:nvSpPr>
        <p:spPr>
          <a:xfrm>
            <a:off x="535940" y="2824099"/>
            <a:ext cx="566166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00"/>
                </a:solidFill>
                <a:latin typeface="Times New Roman"/>
                <a:cs typeface="Times New Roman"/>
              </a:rPr>
              <a:t>Necklace or postage-stamp</a:t>
            </a:r>
            <a:r>
              <a:rPr sz="3200" spc="-90" dirty="0">
                <a:solidFill>
                  <a:srgbClr val="FFFF00"/>
                </a:solidFill>
                <a:latin typeface="Times New Roman"/>
                <a:cs typeface="Times New Roman"/>
              </a:rPr>
              <a:t> </a:t>
            </a:r>
            <a:r>
              <a:rPr sz="3200" dirty="0">
                <a:solidFill>
                  <a:srgbClr val="FFFF00"/>
                </a:solidFill>
                <a:latin typeface="Times New Roman"/>
                <a:cs typeface="Times New Roman"/>
              </a:rPr>
              <a:t>pattern</a:t>
            </a:r>
            <a:endParaRPr sz="3200">
              <a:latin typeface="Times New Roman"/>
              <a:cs typeface="Times New Roman"/>
            </a:endParaRPr>
          </a:p>
        </p:txBody>
      </p:sp>
      <p:sp>
        <p:nvSpPr>
          <p:cNvPr id="5" name="object 5"/>
          <p:cNvSpPr/>
          <p:nvPr/>
        </p:nvSpPr>
        <p:spPr>
          <a:xfrm>
            <a:off x="2971800" y="3581400"/>
            <a:ext cx="3581400" cy="27432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04875"/>
            <a:ext cx="4204970" cy="695960"/>
          </a:xfrm>
          <a:prstGeom prst="rect">
            <a:avLst/>
          </a:prstGeom>
        </p:spPr>
        <p:txBody>
          <a:bodyPr vert="horz" wrap="square" lIns="0" tIns="12065" rIns="0" bIns="0" rtlCol="0">
            <a:spAutoFit/>
          </a:bodyPr>
          <a:lstStyle/>
          <a:p>
            <a:pPr marL="286385" marR="5080" indent="-274320">
              <a:lnSpc>
                <a:spcPct val="100000"/>
              </a:lnSpc>
              <a:spcBef>
                <a:spcPts val="95"/>
              </a:spcBef>
            </a:pPr>
            <a:r>
              <a:rPr sz="2200" b="1" spc="-10" dirty="0">
                <a:solidFill>
                  <a:srgbClr val="FFFF00"/>
                </a:solidFill>
                <a:latin typeface="Times New Roman"/>
                <a:cs typeface="Times New Roman"/>
              </a:rPr>
              <a:t>Moore </a:t>
            </a:r>
            <a:r>
              <a:rPr sz="2200" b="1" spc="-5" dirty="0">
                <a:solidFill>
                  <a:srgbClr val="FFFF00"/>
                </a:solidFill>
                <a:latin typeface="Times New Roman"/>
                <a:cs typeface="Times New Roman"/>
              </a:rPr>
              <a:t>&amp; </a:t>
            </a:r>
            <a:r>
              <a:rPr sz="2200" b="1" spc="-15" dirty="0">
                <a:solidFill>
                  <a:srgbClr val="FFFF00"/>
                </a:solidFill>
                <a:latin typeface="Times New Roman"/>
                <a:cs typeface="Times New Roman"/>
              </a:rPr>
              <a:t>Gillbe’s </a:t>
            </a:r>
            <a:r>
              <a:rPr sz="2200" b="1" spc="-5" dirty="0">
                <a:solidFill>
                  <a:srgbClr val="FFFF00"/>
                </a:solidFill>
                <a:latin typeface="Times New Roman"/>
                <a:cs typeface="Times New Roman"/>
              </a:rPr>
              <a:t>Collar(BUCCAL  GUTTERING)</a:t>
            </a:r>
            <a:r>
              <a:rPr sz="2200" b="1" spc="-35" dirty="0">
                <a:solidFill>
                  <a:srgbClr val="FFFF00"/>
                </a:solidFill>
                <a:latin typeface="Times New Roman"/>
                <a:cs typeface="Times New Roman"/>
              </a:rPr>
              <a:t> </a:t>
            </a:r>
            <a:r>
              <a:rPr sz="2200" b="1" spc="-25" dirty="0">
                <a:solidFill>
                  <a:srgbClr val="FFFF00"/>
                </a:solidFill>
                <a:latin typeface="Times New Roman"/>
                <a:cs typeface="Times New Roman"/>
              </a:rPr>
              <a:t>Technique</a:t>
            </a:r>
            <a:endParaRPr sz="2200">
              <a:latin typeface="Times New Roman"/>
              <a:cs typeface="Times New Roman"/>
            </a:endParaRPr>
          </a:p>
        </p:txBody>
      </p:sp>
      <p:sp>
        <p:nvSpPr>
          <p:cNvPr id="3" name="object 3"/>
          <p:cNvSpPr txBox="1"/>
          <p:nvPr/>
        </p:nvSpPr>
        <p:spPr>
          <a:xfrm>
            <a:off x="535940" y="1383538"/>
            <a:ext cx="4364355" cy="4095750"/>
          </a:xfrm>
          <a:prstGeom prst="rect">
            <a:avLst/>
          </a:prstGeom>
        </p:spPr>
        <p:txBody>
          <a:bodyPr vert="horz" wrap="square" lIns="0" tIns="13335" rIns="0" bIns="0" rtlCol="0">
            <a:spAutoFit/>
          </a:bodyPr>
          <a:lstStyle/>
          <a:p>
            <a:pPr marL="287020" indent="-274320">
              <a:lnSpc>
                <a:spcPct val="100000"/>
              </a:lnSpc>
              <a:spcBef>
                <a:spcPts val="105"/>
              </a:spcBef>
              <a:buClr>
                <a:srgbClr val="FFFFFF"/>
              </a:buClr>
              <a:buSzPct val="70000"/>
              <a:buChar char="-"/>
              <a:tabLst>
                <a:tab pos="475615" algn="l"/>
                <a:tab pos="476250" algn="l"/>
              </a:tabLst>
            </a:pPr>
            <a:r>
              <a:rPr sz="2000" dirty="0">
                <a:solidFill>
                  <a:srgbClr val="0000CC"/>
                </a:solidFill>
                <a:latin typeface="Times New Roman"/>
                <a:cs typeface="Times New Roman"/>
              </a:rPr>
              <a:t>Conventional </a:t>
            </a:r>
            <a:r>
              <a:rPr sz="2000" spc="-5" dirty="0">
                <a:solidFill>
                  <a:srgbClr val="0000CC"/>
                </a:solidFill>
                <a:latin typeface="Times New Roman"/>
                <a:cs typeface="Times New Roman"/>
              </a:rPr>
              <a:t>tech </a:t>
            </a:r>
            <a:r>
              <a:rPr sz="2000" dirty="0">
                <a:solidFill>
                  <a:srgbClr val="0000CC"/>
                </a:solidFill>
                <a:latin typeface="Times New Roman"/>
                <a:cs typeface="Times New Roman"/>
              </a:rPr>
              <a:t>of using</a:t>
            </a:r>
            <a:r>
              <a:rPr sz="2000" spc="-100" dirty="0">
                <a:solidFill>
                  <a:srgbClr val="0000CC"/>
                </a:solidFill>
                <a:latin typeface="Times New Roman"/>
                <a:cs typeface="Times New Roman"/>
              </a:rPr>
              <a:t> </a:t>
            </a:r>
            <a:r>
              <a:rPr sz="2000" spc="-25" dirty="0">
                <a:solidFill>
                  <a:srgbClr val="0000CC"/>
                </a:solidFill>
                <a:latin typeface="Times New Roman"/>
                <a:cs typeface="Times New Roman"/>
              </a:rPr>
              <a:t>bur.</a:t>
            </a:r>
            <a:endParaRPr sz="2000">
              <a:latin typeface="Times New Roman"/>
              <a:cs typeface="Times New Roman"/>
            </a:endParaRPr>
          </a:p>
          <a:p>
            <a:pPr marL="287020" marR="49530" indent="-274320">
              <a:lnSpc>
                <a:spcPct val="95100"/>
              </a:lnSpc>
              <a:spcBef>
                <a:spcPts val="1770"/>
              </a:spcBef>
              <a:buClr>
                <a:srgbClr val="FFFFFF"/>
              </a:buClr>
              <a:buSzPct val="70000"/>
              <a:buChar char="-"/>
              <a:tabLst>
                <a:tab pos="349250" algn="l"/>
                <a:tab pos="349885" algn="l"/>
                <a:tab pos="2911475" algn="l"/>
              </a:tabLst>
            </a:pPr>
            <a:r>
              <a:rPr sz="2000" dirty="0">
                <a:solidFill>
                  <a:srgbClr val="0000CC"/>
                </a:solidFill>
                <a:latin typeface="Times New Roman"/>
                <a:cs typeface="Times New Roman"/>
              </a:rPr>
              <a:t>Rosehead round </a:t>
            </a:r>
            <a:r>
              <a:rPr sz="2000" spc="5" dirty="0">
                <a:solidFill>
                  <a:srgbClr val="0000CC"/>
                </a:solidFill>
                <a:latin typeface="Times New Roman"/>
                <a:cs typeface="Times New Roman"/>
              </a:rPr>
              <a:t>bur no.3 </a:t>
            </a:r>
            <a:r>
              <a:rPr sz="2000" dirty="0">
                <a:solidFill>
                  <a:srgbClr val="0000CC"/>
                </a:solidFill>
                <a:latin typeface="Times New Roman"/>
                <a:cs typeface="Times New Roman"/>
              </a:rPr>
              <a:t>is used to  create a gutter</a:t>
            </a:r>
            <a:r>
              <a:rPr sz="2000" spc="-65" dirty="0">
                <a:solidFill>
                  <a:srgbClr val="0000CC"/>
                </a:solidFill>
                <a:latin typeface="Times New Roman"/>
                <a:cs typeface="Times New Roman"/>
              </a:rPr>
              <a:t> </a:t>
            </a:r>
            <a:r>
              <a:rPr sz="2000" dirty="0">
                <a:solidFill>
                  <a:srgbClr val="0000CC"/>
                </a:solidFill>
                <a:latin typeface="Times New Roman"/>
                <a:cs typeface="Times New Roman"/>
              </a:rPr>
              <a:t>along</a:t>
            </a:r>
            <a:r>
              <a:rPr sz="2000" spc="-10" dirty="0">
                <a:solidFill>
                  <a:srgbClr val="0000CC"/>
                </a:solidFill>
                <a:latin typeface="Times New Roman"/>
                <a:cs typeface="Times New Roman"/>
              </a:rPr>
              <a:t> </a:t>
            </a:r>
            <a:r>
              <a:rPr sz="2000" dirty="0">
                <a:solidFill>
                  <a:srgbClr val="0000CC"/>
                </a:solidFill>
                <a:latin typeface="Times New Roman"/>
                <a:cs typeface="Times New Roman"/>
              </a:rPr>
              <a:t>the	buccal side</a:t>
            </a:r>
            <a:r>
              <a:rPr sz="2000" spc="-130" dirty="0">
                <a:solidFill>
                  <a:srgbClr val="0000CC"/>
                </a:solidFill>
                <a:latin typeface="Times New Roman"/>
                <a:cs typeface="Times New Roman"/>
              </a:rPr>
              <a:t> </a:t>
            </a:r>
            <a:r>
              <a:rPr sz="2000" spc="5" dirty="0">
                <a:solidFill>
                  <a:srgbClr val="0000CC"/>
                </a:solidFill>
                <a:latin typeface="Times New Roman"/>
                <a:cs typeface="Times New Roman"/>
              </a:rPr>
              <a:t>&amp;  </a:t>
            </a:r>
            <a:r>
              <a:rPr sz="2000" dirty="0">
                <a:solidFill>
                  <a:srgbClr val="0000CC"/>
                </a:solidFill>
                <a:latin typeface="Times New Roman"/>
                <a:cs typeface="Times New Roman"/>
              </a:rPr>
              <a:t>distal aspect of</a:t>
            </a:r>
            <a:r>
              <a:rPr sz="2000" spc="-80" dirty="0">
                <a:solidFill>
                  <a:srgbClr val="0000CC"/>
                </a:solidFill>
                <a:latin typeface="Times New Roman"/>
                <a:cs typeface="Times New Roman"/>
              </a:rPr>
              <a:t> </a:t>
            </a:r>
            <a:r>
              <a:rPr sz="2000" dirty="0">
                <a:solidFill>
                  <a:srgbClr val="0000CC"/>
                </a:solidFill>
                <a:latin typeface="Times New Roman"/>
                <a:cs typeface="Times New Roman"/>
              </a:rPr>
              <a:t>tooth.</a:t>
            </a:r>
            <a:endParaRPr sz="2000">
              <a:latin typeface="Times New Roman"/>
              <a:cs typeface="Times New Roman"/>
            </a:endParaRPr>
          </a:p>
          <a:p>
            <a:pPr>
              <a:lnSpc>
                <a:spcPct val="100000"/>
              </a:lnSpc>
              <a:spcBef>
                <a:spcPts val="10"/>
              </a:spcBef>
              <a:buClr>
                <a:srgbClr val="FFFFFF"/>
              </a:buClr>
              <a:buFont typeface="Times New Roman"/>
              <a:buChar char="-"/>
            </a:pPr>
            <a:endParaRPr sz="2100">
              <a:latin typeface="Times New Roman"/>
              <a:cs typeface="Times New Roman"/>
            </a:endParaRPr>
          </a:p>
          <a:p>
            <a:pPr marL="334010" indent="-321310">
              <a:lnSpc>
                <a:spcPct val="100000"/>
              </a:lnSpc>
              <a:buClr>
                <a:srgbClr val="FFFFFF"/>
              </a:buClr>
              <a:buSzPct val="70000"/>
              <a:buChar char="-"/>
              <a:tabLst>
                <a:tab pos="334010" algn="l"/>
                <a:tab pos="334645" algn="l"/>
              </a:tabLst>
            </a:pPr>
            <a:r>
              <a:rPr sz="2000" dirty="0">
                <a:solidFill>
                  <a:srgbClr val="0000CC"/>
                </a:solidFill>
                <a:latin typeface="Times New Roman"/>
                <a:cs typeface="Times New Roman"/>
              </a:rPr>
              <a:t>A point of </a:t>
            </a:r>
            <a:r>
              <a:rPr sz="2000" spc="-5" dirty="0">
                <a:solidFill>
                  <a:srgbClr val="0000CC"/>
                </a:solidFill>
                <a:latin typeface="Times New Roman"/>
                <a:cs typeface="Times New Roman"/>
              </a:rPr>
              <a:t>elevation </a:t>
            </a:r>
            <a:r>
              <a:rPr sz="2000" dirty="0">
                <a:solidFill>
                  <a:srgbClr val="0000CC"/>
                </a:solidFill>
                <a:latin typeface="Times New Roman"/>
                <a:cs typeface="Times New Roman"/>
              </a:rPr>
              <a:t>is created with</a:t>
            </a:r>
            <a:r>
              <a:rPr sz="2000" spc="-240" dirty="0">
                <a:solidFill>
                  <a:srgbClr val="0000CC"/>
                </a:solidFill>
                <a:latin typeface="Times New Roman"/>
                <a:cs typeface="Times New Roman"/>
              </a:rPr>
              <a:t> </a:t>
            </a:r>
            <a:r>
              <a:rPr sz="2000" spc="-25" dirty="0">
                <a:solidFill>
                  <a:srgbClr val="0000CC"/>
                </a:solidFill>
                <a:latin typeface="Times New Roman"/>
                <a:cs typeface="Times New Roman"/>
              </a:rPr>
              <a:t>bur.</a:t>
            </a:r>
            <a:endParaRPr sz="2000">
              <a:latin typeface="Times New Roman"/>
              <a:cs typeface="Times New Roman"/>
            </a:endParaRPr>
          </a:p>
          <a:p>
            <a:pPr>
              <a:lnSpc>
                <a:spcPct val="100000"/>
              </a:lnSpc>
              <a:spcBef>
                <a:spcPts val="10"/>
              </a:spcBef>
              <a:buClr>
                <a:srgbClr val="FFFFFF"/>
              </a:buClr>
              <a:buFont typeface="Times New Roman"/>
              <a:buChar char="-"/>
            </a:pPr>
            <a:endParaRPr sz="2600">
              <a:latin typeface="Times New Roman"/>
              <a:cs typeface="Times New Roman"/>
            </a:endParaRPr>
          </a:p>
          <a:p>
            <a:pPr marL="334010" indent="-321310">
              <a:lnSpc>
                <a:spcPct val="100000"/>
              </a:lnSpc>
              <a:spcBef>
                <a:spcPts val="5"/>
              </a:spcBef>
              <a:buClr>
                <a:srgbClr val="FFFFFF"/>
              </a:buClr>
              <a:buSzPct val="70000"/>
              <a:buChar char="-"/>
              <a:tabLst>
                <a:tab pos="334010" algn="l"/>
                <a:tab pos="334645" algn="l"/>
              </a:tabLst>
            </a:pPr>
            <a:r>
              <a:rPr sz="2000" dirty="0">
                <a:solidFill>
                  <a:srgbClr val="0000CC"/>
                </a:solidFill>
                <a:latin typeface="Times New Roman"/>
                <a:cs typeface="Times New Roman"/>
              </a:rPr>
              <a:t>Amount of bone sacrificed is</a:t>
            </a:r>
            <a:r>
              <a:rPr sz="2000" spc="-114" dirty="0">
                <a:solidFill>
                  <a:srgbClr val="0000CC"/>
                </a:solidFill>
                <a:latin typeface="Times New Roman"/>
                <a:cs typeface="Times New Roman"/>
              </a:rPr>
              <a:t> </a:t>
            </a:r>
            <a:r>
              <a:rPr sz="2000" spc="-5" dirty="0">
                <a:solidFill>
                  <a:srgbClr val="0000CC"/>
                </a:solidFill>
                <a:latin typeface="Times New Roman"/>
                <a:cs typeface="Times New Roman"/>
              </a:rPr>
              <a:t>less.</a:t>
            </a:r>
            <a:endParaRPr sz="2000">
              <a:latin typeface="Times New Roman"/>
              <a:cs typeface="Times New Roman"/>
            </a:endParaRPr>
          </a:p>
          <a:p>
            <a:pPr>
              <a:lnSpc>
                <a:spcPct val="100000"/>
              </a:lnSpc>
              <a:spcBef>
                <a:spcPts val="5"/>
              </a:spcBef>
              <a:buClr>
                <a:srgbClr val="FFFFFF"/>
              </a:buClr>
              <a:buFont typeface="Times New Roman"/>
              <a:buChar char="-"/>
            </a:pPr>
            <a:endParaRPr sz="2600">
              <a:latin typeface="Times New Roman"/>
              <a:cs typeface="Times New Roman"/>
            </a:endParaRPr>
          </a:p>
          <a:p>
            <a:pPr marL="349250" indent="-336550">
              <a:lnSpc>
                <a:spcPct val="100000"/>
              </a:lnSpc>
              <a:spcBef>
                <a:spcPts val="5"/>
              </a:spcBef>
              <a:buClr>
                <a:srgbClr val="FFFFFF"/>
              </a:buClr>
              <a:buSzPct val="70000"/>
              <a:buChar char="-"/>
              <a:tabLst>
                <a:tab pos="349250" algn="l"/>
                <a:tab pos="349885" algn="l"/>
              </a:tabLst>
            </a:pPr>
            <a:r>
              <a:rPr sz="2000" spc="-5" dirty="0">
                <a:solidFill>
                  <a:srgbClr val="0000CC"/>
                </a:solidFill>
                <a:latin typeface="Times New Roman"/>
                <a:cs typeface="Times New Roman"/>
              </a:rPr>
              <a:t>Can </a:t>
            </a:r>
            <a:r>
              <a:rPr sz="2000" dirty="0">
                <a:solidFill>
                  <a:srgbClr val="0000CC"/>
                </a:solidFill>
                <a:latin typeface="Times New Roman"/>
                <a:cs typeface="Times New Roman"/>
              </a:rPr>
              <a:t>be used in old</a:t>
            </a:r>
            <a:r>
              <a:rPr sz="2000" spc="-60"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a:p>
            <a:pPr>
              <a:lnSpc>
                <a:spcPct val="100000"/>
              </a:lnSpc>
              <a:spcBef>
                <a:spcPts val="5"/>
              </a:spcBef>
              <a:buClr>
                <a:srgbClr val="FFFFFF"/>
              </a:buClr>
              <a:buFont typeface="Times New Roman"/>
              <a:buChar char="-"/>
            </a:pPr>
            <a:endParaRPr sz="2600">
              <a:latin typeface="Times New Roman"/>
              <a:cs typeface="Times New Roman"/>
            </a:endParaRPr>
          </a:p>
          <a:p>
            <a:pPr marL="349250" indent="-336550">
              <a:lnSpc>
                <a:spcPct val="100000"/>
              </a:lnSpc>
              <a:spcBef>
                <a:spcPts val="5"/>
              </a:spcBef>
              <a:buClr>
                <a:srgbClr val="FFFFFF"/>
              </a:buClr>
              <a:buSzPct val="70000"/>
              <a:buChar char="-"/>
              <a:tabLst>
                <a:tab pos="349250" algn="l"/>
                <a:tab pos="349885" algn="l"/>
              </a:tabLst>
            </a:pPr>
            <a:r>
              <a:rPr sz="2000" dirty="0">
                <a:solidFill>
                  <a:srgbClr val="0000CC"/>
                </a:solidFill>
                <a:latin typeface="Times New Roman"/>
                <a:cs typeface="Times New Roman"/>
              </a:rPr>
              <a:t>Convenient for</a:t>
            </a:r>
            <a:r>
              <a:rPr sz="2000" spc="-80" dirty="0">
                <a:solidFill>
                  <a:srgbClr val="0000CC"/>
                </a:solidFill>
                <a:latin typeface="Times New Roman"/>
                <a:cs typeface="Times New Roman"/>
              </a:rPr>
              <a:t> </a:t>
            </a:r>
            <a:r>
              <a:rPr sz="2000" dirty="0">
                <a:solidFill>
                  <a:srgbClr val="0000CC"/>
                </a:solidFill>
                <a:latin typeface="Times New Roman"/>
                <a:cs typeface="Times New Roman"/>
              </a:rPr>
              <a:t>patient.</a:t>
            </a:r>
            <a:endParaRPr sz="2000">
              <a:latin typeface="Times New Roman"/>
              <a:cs typeface="Times New Roman"/>
            </a:endParaRPr>
          </a:p>
        </p:txBody>
      </p:sp>
      <p:sp>
        <p:nvSpPr>
          <p:cNvPr id="4" name="object 4"/>
          <p:cNvSpPr/>
          <p:nvPr/>
        </p:nvSpPr>
        <p:spPr>
          <a:xfrm>
            <a:off x="5486400" y="611123"/>
            <a:ext cx="3200400" cy="280352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486400" y="3657600"/>
            <a:ext cx="3124200" cy="273367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19530"/>
            <a:ext cx="5086985" cy="3074670"/>
          </a:xfrm>
          <a:prstGeom prst="rect">
            <a:avLst/>
          </a:prstGeom>
        </p:spPr>
        <p:txBody>
          <a:bodyPr vert="horz" wrap="square" lIns="0" tIns="13335" rIns="0" bIns="0" rtlCol="0">
            <a:spAutoFit/>
          </a:bodyPr>
          <a:lstStyle/>
          <a:p>
            <a:pPr marL="287020" marR="636905" indent="-274320">
              <a:lnSpc>
                <a:spcPct val="100000"/>
              </a:lnSpc>
              <a:spcBef>
                <a:spcPts val="105"/>
              </a:spcBef>
              <a:buClr>
                <a:srgbClr val="F3A346"/>
              </a:buClr>
              <a:buSzPct val="85000"/>
              <a:buFont typeface="Wingdings"/>
              <a:buChar char=""/>
              <a:tabLst>
                <a:tab pos="349250" algn="l"/>
                <a:tab pos="349885" algn="l"/>
              </a:tabLst>
            </a:pPr>
            <a:r>
              <a:rPr sz="2000" dirty="0">
                <a:solidFill>
                  <a:srgbClr val="0000CC"/>
                </a:solidFill>
                <a:latin typeface="Times New Roman"/>
                <a:cs typeface="Times New Roman"/>
              </a:rPr>
              <a:t>Indicated for removal of unerupted</a:t>
            </a:r>
            <a:r>
              <a:rPr sz="2000" spc="-170" dirty="0">
                <a:solidFill>
                  <a:srgbClr val="0000CC"/>
                </a:solidFill>
                <a:latin typeface="Times New Roman"/>
                <a:cs typeface="Times New Roman"/>
              </a:rPr>
              <a:t> </a:t>
            </a:r>
            <a:r>
              <a:rPr sz="2000" dirty="0">
                <a:solidFill>
                  <a:srgbClr val="0000CC"/>
                </a:solidFill>
                <a:latin typeface="Times New Roman"/>
                <a:cs typeface="Times New Roman"/>
              </a:rPr>
              <a:t>third  </a:t>
            </a:r>
            <a:r>
              <a:rPr sz="2000" spc="-5" dirty="0">
                <a:solidFill>
                  <a:srgbClr val="0000CC"/>
                </a:solidFill>
                <a:latin typeface="Times New Roman"/>
                <a:cs typeface="Times New Roman"/>
              </a:rPr>
              <a:t>molars </a:t>
            </a:r>
            <a:r>
              <a:rPr sz="2000" dirty="0">
                <a:solidFill>
                  <a:srgbClr val="0000CC"/>
                </a:solidFill>
                <a:latin typeface="Times New Roman"/>
                <a:cs typeface="Times New Roman"/>
              </a:rPr>
              <a:t>in the age </a:t>
            </a:r>
            <a:r>
              <a:rPr sz="2000" spc="5" dirty="0">
                <a:solidFill>
                  <a:srgbClr val="0000CC"/>
                </a:solidFill>
                <a:latin typeface="Times New Roman"/>
                <a:cs typeface="Times New Roman"/>
              </a:rPr>
              <a:t>groupof </a:t>
            </a:r>
            <a:r>
              <a:rPr sz="2000" dirty="0">
                <a:solidFill>
                  <a:srgbClr val="0000CC"/>
                </a:solidFill>
                <a:latin typeface="Times New Roman"/>
                <a:cs typeface="Times New Roman"/>
              </a:rPr>
              <a:t>9 to 16</a:t>
            </a:r>
            <a:r>
              <a:rPr sz="2000" spc="-150" dirty="0">
                <a:solidFill>
                  <a:srgbClr val="0000CC"/>
                </a:solidFill>
                <a:latin typeface="Times New Roman"/>
                <a:cs typeface="Times New Roman"/>
              </a:rPr>
              <a:t> </a:t>
            </a:r>
            <a:r>
              <a:rPr sz="2000" spc="-5" dirty="0">
                <a:solidFill>
                  <a:srgbClr val="0000CC"/>
                </a:solidFill>
                <a:latin typeface="Times New Roman"/>
                <a:cs typeface="Times New Roman"/>
              </a:rPr>
              <a:t>years.</a:t>
            </a:r>
            <a:endParaRPr sz="2000">
              <a:latin typeface="Times New Roman"/>
              <a:cs typeface="Times New Roman"/>
            </a:endParaRPr>
          </a:p>
          <a:p>
            <a:pPr>
              <a:lnSpc>
                <a:spcPct val="100000"/>
              </a:lnSpc>
              <a:spcBef>
                <a:spcPts val="35"/>
              </a:spcBef>
              <a:buClr>
                <a:srgbClr val="F3A346"/>
              </a:buClr>
              <a:buFont typeface="Wingdings"/>
              <a:buChar char=""/>
            </a:pPr>
            <a:endParaRPr sz="3100">
              <a:latin typeface="Times New Roman"/>
              <a:cs typeface="Times New Roman"/>
            </a:endParaRPr>
          </a:p>
          <a:p>
            <a:pPr marL="287020" marR="25400" indent="-274320">
              <a:lnSpc>
                <a:spcPct val="100000"/>
              </a:lnSpc>
              <a:buClr>
                <a:srgbClr val="F3A346"/>
              </a:buClr>
              <a:buSzPct val="85000"/>
              <a:buFont typeface="Wingdings"/>
              <a:buChar char=""/>
              <a:tabLst>
                <a:tab pos="287020" algn="l"/>
              </a:tabLst>
            </a:pPr>
            <a:r>
              <a:rPr sz="2000" dirty="0">
                <a:solidFill>
                  <a:srgbClr val="0000CC"/>
                </a:solidFill>
                <a:latin typeface="Times New Roman"/>
                <a:cs typeface="Times New Roman"/>
              </a:rPr>
              <a:t>A </a:t>
            </a:r>
            <a:r>
              <a:rPr sz="2000" spc="-5" dirty="0">
                <a:solidFill>
                  <a:srgbClr val="0000CC"/>
                </a:solidFill>
                <a:latin typeface="Times New Roman"/>
                <a:cs typeface="Times New Roman"/>
              </a:rPr>
              <a:t>modified </a:t>
            </a:r>
            <a:r>
              <a:rPr sz="2000" dirty="0">
                <a:solidFill>
                  <a:srgbClr val="0000CC"/>
                </a:solidFill>
                <a:latin typeface="Times New Roman"/>
                <a:cs typeface="Times New Roman"/>
              </a:rPr>
              <a:t>S shaped incision is </a:t>
            </a:r>
            <a:r>
              <a:rPr sz="2000" spc="-5" dirty="0">
                <a:solidFill>
                  <a:srgbClr val="0000CC"/>
                </a:solidFill>
                <a:latin typeface="Times New Roman"/>
                <a:cs typeface="Times New Roman"/>
              </a:rPr>
              <a:t>made </a:t>
            </a:r>
            <a:r>
              <a:rPr sz="2000" dirty="0">
                <a:solidFill>
                  <a:srgbClr val="0000CC"/>
                </a:solidFill>
                <a:latin typeface="Times New Roman"/>
                <a:cs typeface="Times New Roman"/>
              </a:rPr>
              <a:t>from</a:t>
            </a:r>
            <a:r>
              <a:rPr sz="2000" spc="-265" dirty="0">
                <a:solidFill>
                  <a:srgbClr val="0000CC"/>
                </a:solidFill>
                <a:latin typeface="Times New Roman"/>
                <a:cs typeface="Times New Roman"/>
              </a:rPr>
              <a:t> </a:t>
            </a:r>
            <a:r>
              <a:rPr sz="2000" dirty="0">
                <a:solidFill>
                  <a:srgbClr val="0000CC"/>
                </a:solidFill>
                <a:latin typeface="Times New Roman"/>
                <a:cs typeface="Times New Roman"/>
              </a:rPr>
              <a:t>the  retro </a:t>
            </a:r>
            <a:r>
              <a:rPr sz="2000" spc="-5" dirty="0">
                <a:solidFill>
                  <a:srgbClr val="0000CC"/>
                </a:solidFill>
                <a:latin typeface="Times New Roman"/>
                <a:cs typeface="Times New Roman"/>
              </a:rPr>
              <a:t>molar </a:t>
            </a:r>
            <a:r>
              <a:rPr sz="2000" dirty="0">
                <a:solidFill>
                  <a:srgbClr val="0000CC"/>
                </a:solidFill>
                <a:latin typeface="Times New Roman"/>
                <a:cs typeface="Times New Roman"/>
              </a:rPr>
              <a:t>fossa across external oblique</a:t>
            </a:r>
            <a:r>
              <a:rPr sz="2000" spc="-165" dirty="0">
                <a:solidFill>
                  <a:srgbClr val="0000CC"/>
                </a:solidFill>
                <a:latin typeface="Times New Roman"/>
                <a:cs typeface="Times New Roman"/>
              </a:rPr>
              <a:t> </a:t>
            </a:r>
            <a:r>
              <a:rPr sz="2000" dirty="0">
                <a:solidFill>
                  <a:srgbClr val="0000CC"/>
                </a:solidFill>
                <a:latin typeface="Times New Roman"/>
                <a:cs typeface="Times New Roman"/>
              </a:rPr>
              <a:t>ridge.</a:t>
            </a:r>
            <a:endParaRPr sz="2000">
              <a:latin typeface="Times New Roman"/>
              <a:cs typeface="Times New Roman"/>
            </a:endParaRPr>
          </a:p>
          <a:p>
            <a:pPr>
              <a:lnSpc>
                <a:spcPct val="100000"/>
              </a:lnSpc>
              <a:spcBef>
                <a:spcPts val="35"/>
              </a:spcBef>
              <a:buClr>
                <a:srgbClr val="F3A346"/>
              </a:buClr>
              <a:buFont typeface="Wingdings"/>
              <a:buChar char=""/>
            </a:pPr>
            <a:endParaRPr sz="3100">
              <a:latin typeface="Times New Roman"/>
              <a:cs typeface="Times New Roman"/>
            </a:endParaRPr>
          </a:p>
          <a:p>
            <a:pPr marL="287020" indent="-274320">
              <a:lnSpc>
                <a:spcPct val="100000"/>
              </a:lnSpc>
              <a:buClr>
                <a:srgbClr val="F3A346"/>
              </a:buClr>
              <a:buSzPct val="85000"/>
              <a:buFont typeface="Wingdings"/>
              <a:buChar char=""/>
              <a:tabLst>
                <a:tab pos="287020" algn="l"/>
              </a:tabLst>
            </a:pPr>
            <a:r>
              <a:rPr sz="2000" dirty="0">
                <a:solidFill>
                  <a:srgbClr val="0000CC"/>
                </a:solidFill>
                <a:latin typeface="Times New Roman"/>
                <a:cs typeface="Times New Roman"/>
              </a:rPr>
              <a:t>Such an incision leaves</a:t>
            </a:r>
            <a:r>
              <a:rPr sz="2000" spc="-90" dirty="0">
                <a:solidFill>
                  <a:srgbClr val="0000CC"/>
                </a:solidFill>
                <a:latin typeface="Times New Roman"/>
                <a:cs typeface="Times New Roman"/>
              </a:rPr>
              <a:t> </a:t>
            </a:r>
            <a:r>
              <a:rPr sz="2000" dirty="0">
                <a:solidFill>
                  <a:srgbClr val="0000CC"/>
                </a:solidFill>
                <a:latin typeface="Times New Roman"/>
                <a:cs typeface="Times New Roman"/>
              </a:rPr>
              <a:t>behind</a:t>
            </a:r>
            <a:endParaRPr sz="2000">
              <a:latin typeface="Times New Roman"/>
              <a:cs typeface="Times New Roman"/>
            </a:endParaRPr>
          </a:p>
          <a:p>
            <a:pPr marL="286385">
              <a:lnSpc>
                <a:spcPct val="100000"/>
              </a:lnSpc>
              <a:spcBef>
                <a:spcPts val="5"/>
              </a:spcBef>
            </a:pPr>
            <a:r>
              <a:rPr sz="2000" spc="-10" dirty="0">
                <a:solidFill>
                  <a:srgbClr val="0000CC"/>
                </a:solidFill>
                <a:latin typeface="Times New Roman"/>
                <a:cs typeface="Times New Roman"/>
              </a:rPr>
              <a:t>5mmcuff </a:t>
            </a:r>
            <a:r>
              <a:rPr sz="2000" dirty="0">
                <a:solidFill>
                  <a:srgbClr val="0000CC"/>
                </a:solidFill>
                <a:latin typeface="Times New Roman"/>
                <a:cs typeface="Times New Roman"/>
              </a:rPr>
              <a:t>of attached </a:t>
            </a:r>
            <a:r>
              <a:rPr sz="2000" spc="-5" dirty="0">
                <a:solidFill>
                  <a:srgbClr val="0000CC"/>
                </a:solidFill>
                <a:latin typeface="Times New Roman"/>
                <a:cs typeface="Times New Roman"/>
              </a:rPr>
              <a:t>mucosa at </a:t>
            </a:r>
            <a:r>
              <a:rPr sz="2000" dirty="0">
                <a:solidFill>
                  <a:srgbClr val="0000CC"/>
                </a:solidFill>
                <a:latin typeface="Times New Roman"/>
                <a:cs typeface="Times New Roman"/>
              </a:rPr>
              <a:t>the</a:t>
            </a:r>
            <a:r>
              <a:rPr sz="2000" spc="-95" dirty="0">
                <a:solidFill>
                  <a:srgbClr val="0000CC"/>
                </a:solidFill>
                <a:latin typeface="Times New Roman"/>
                <a:cs typeface="Times New Roman"/>
              </a:rPr>
              <a:t> </a:t>
            </a:r>
            <a:r>
              <a:rPr sz="2000" dirty="0">
                <a:solidFill>
                  <a:srgbClr val="0000CC"/>
                </a:solidFill>
                <a:latin typeface="Times New Roman"/>
                <a:cs typeface="Times New Roman"/>
              </a:rPr>
              <a:t>distobuccal</a:t>
            </a:r>
            <a:endParaRPr sz="2000">
              <a:latin typeface="Times New Roman"/>
              <a:cs typeface="Times New Roman"/>
            </a:endParaRPr>
          </a:p>
          <a:p>
            <a:pPr marL="286385">
              <a:lnSpc>
                <a:spcPct val="100000"/>
              </a:lnSpc>
            </a:pPr>
            <a:r>
              <a:rPr sz="2000" dirty="0">
                <a:solidFill>
                  <a:srgbClr val="0000CC"/>
                </a:solidFill>
                <a:latin typeface="Times New Roman"/>
                <a:cs typeface="Times New Roman"/>
              </a:rPr>
              <a:t>region of second</a:t>
            </a:r>
            <a:r>
              <a:rPr sz="2000" spc="-85" dirty="0">
                <a:solidFill>
                  <a:srgbClr val="0000CC"/>
                </a:solidFill>
                <a:latin typeface="Times New Roman"/>
                <a:cs typeface="Times New Roman"/>
              </a:rPr>
              <a:t> </a:t>
            </a:r>
            <a:r>
              <a:rPr sz="2000" spc="-20" dirty="0">
                <a:solidFill>
                  <a:srgbClr val="0000CC"/>
                </a:solidFill>
                <a:latin typeface="Times New Roman"/>
                <a:cs typeface="Times New Roman"/>
              </a:rPr>
              <a:t>molar.</a:t>
            </a:r>
            <a:endParaRPr sz="2000">
              <a:latin typeface="Times New Roman"/>
              <a:cs typeface="Times New Roman"/>
            </a:endParaRPr>
          </a:p>
        </p:txBody>
      </p:sp>
      <p:sp>
        <p:nvSpPr>
          <p:cNvPr id="3" name="object 3"/>
          <p:cNvSpPr/>
          <p:nvPr/>
        </p:nvSpPr>
        <p:spPr>
          <a:xfrm>
            <a:off x="1926208" y="314070"/>
            <a:ext cx="4962652" cy="36576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001772" y="801877"/>
            <a:ext cx="1499362" cy="36004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75936" y="801877"/>
            <a:ext cx="1246251" cy="36639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674876" y="76200"/>
            <a:ext cx="5455920" cy="61112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741676" y="563880"/>
            <a:ext cx="614172" cy="61112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865120" y="563880"/>
            <a:ext cx="1866900" cy="61112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23588" y="563880"/>
            <a:ext cx="1746504" cy="61112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248400" y="1066800"/>
            <a:ext cx="2438400" cy="4419600"/>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75813" y="115951"/>
            <a:ext cx="1950212" cy="2490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48355" y="0"/>
            <a:ext cx="2383536" cy="4434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57200" y="533400"/>
            <a:ext cx="8305800" cy="59436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38400" y="1447800"/>
            <a:ext cx="4343400" cy="5029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993444" y="1702053"/>
            <a:ext cx="102806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INCI</a:t>
            </a:r>
            <a:r>
              <a:rPr sz="1800" spc="-15" dirty="0">
                <a:solidFill>
                  <a:srgbClr val="0000CC"/>
                </a:solidFill>
                <a:latin typeface="Times New Roman"/>
                <a:cs typeface="Times New Roman"/>
              </a:rPr>
              <a:t>S</a:t>
            </a:r>
            <a:r>
              <a:rPr sz="1800" spc="-5" dirty="0">
                <a:solidFill>
                  <a:srgbClr val="0000CC"/>
                </a:solidFill>
                <a:latin typeface="Times New Roman"/>
                <a:cs typeface="Times New Roman"/>
              </a:rPr>
              <a:t>ION</a:t>
            </a:r>
            <a:endParaRPr sz="1800">
              <a:latin typeface="Times New Roman"/>
              <a:cs typeface="Times New Roman"/>
            </a:endParaRPr>
          </a:p>
        </p:txBody>
      </p:sp>
      <p:sp>
        <p:nvSpPr>
          <p:cNvPr id="4" name="object 4"/>
          <p:cNvSpPr txBox="1"/>
          <p:nvPr/>
        </p:nvSpPr>
        <p:spPr>
          <a:xfrm>
            <a:off x="6937629" y="1702053"/>
            <a:ext cx="1744345" cy="574040"/>
          </a:xfrm>
          <a:prstGeom prst="rect">
            <a:avLst/>
          </a:prstGeom>
        </p:spPr>
        <p:txBody>
          <a:bodyPr vert="horz" wrap="square" lIns="0" tIns="12700" rIns="0" bIns="0" rtlCol="0">
            <a:spAutoFit/>
          </a:bodyPr>
          <a:lstStyle/>
          <a:p>
            <a:pPr marL="67310" marR="5080" indent="-55244">
              <a:lnSpc>
                <a:spcPct val="100000"/>
              </a:lnSpc>
              <a:spcBef>
                <a:spcPts val="100"/>
              </a:spcBef>
            </a:pPr>
            <a:r>
              <a:rPr sz="1800" spc="-15" dirty="0">
                <a:solidFill>
                  <a:srgbClr val="0000CC"/>
                </a:solidFill>
                <a:latin typeface="Times New Roman"/>
                <a:cs typeface="Times New Roman"/>
              </a:rPr>
              <a:t>VERTICAL</a:t>
            </a:r>
            <a:r>
              <a:rPr sz="1800" spc="-145" dirty="0">
                <a:solidFill>
                  <a:srgbClr val="0000CC"/>
                </a:solidFill>
                <a:latin typeface="Times New Roman"/>
                <a:cs typeface="Times New Roman"/>
              </a:rPr>
              <a:t> </a:t>
            </a:r>
            <a:r>
              <a:rPr sz="1800" spc="-15" dirty="0">
                <a:solidFill>
                  <a:srgbClr val="0000CC"/>
                </a:solidFill>
                <a:latin typeface="Times New Roman"/>
                <a:cs typeface="Times New Roman"/>
              </a:rPr>
              <a:t>STOP  </a:t>
            </a:r>
            <a:r>
              <a:rPr sz="1800" spc="-5" dirty="0">
                <a:solidFill>
                  <a:srgbClr val="0000CC"/>
                </a:solidFill>
                <a:latin typeface="Times New Roman"/>
                <a:cs typeface="Times New Roman"/>
              </a:rPr>
              <a:t>CUT</a:t>
            </a:r>
            <a:endParaRPr sz="1800">
              <a:latin typeface="Times New Roman"/>
              <a:cs typeface="Times New Roman"/>
            </a:endParaRPr>
          </a:p>
        </p:txBody>
      </p:sp>
      <p:sp>
        <p:nvSpPr>
          <p:cNvPr id="5" name="object 5"/>
          <p:cNvSpPr txBox="1"/>
          <p:nvPr/>
        </p:nvSpPr>
        <p:spPr>
          <a:xfrm>
            <a:off x="535940" y="2997834"/>
            <a:ext cx="1479550" cy="574040"/>
          </a:xfrm>
          <a:prstGeom prst="rect">
            <a:avLst/>
          </a:prstGeom>
        </p:spPr>
        <p:txBody>
          <a:bodyPr vert="horz" wrap="square" lIns="0" tIns="12700" rIns="0" bIns="0" rtlCol="0">
            <a:spAutoFit/>
          </a:bodyPr>
          <a:lstStyle/>
          <a:p>
            <a:pPr marL="67310" marR="5080" indent="-55244">
              <a:lnSpc>
                <a:spcPct val="100000"/>
              </a:lnSpc>
              <a:spcBef>
                <a:spcPts val="100"/>
              </a:spcBef>
            </a:pPr>
            <a:r>
              <a:rPr sz="1800" spc="-5" dirty="0">
                <a:solidFill>
                  <a:srgbClr val="0000CC"/>
                </a:solidFill>
                <a:latin typeface="Times New Roman"/>
                <a:cs typeface="Times New Roman"/>
              </a:rPr>
              <a:t>H</a:t>
            </a:r>
            <a:r>
              <a:rPr sz="1800" spc="-15" dirty="0">
                <a:solidFill>
                  <a:srgbClr val="0000CC"/>
                </a:solidFill>
                <a:latin typeface="Times New Roman"/>
                <a:cs typeface="Times New Roman"/>
              </a:rPr>
              <a:t>O</a:t>
            </a:r>
            <a:r>
              <a:rPr sz="1800" spc="-5" dirty="0">
                <a:solidFill>
                  <a:srgbClr val="0000CC"/>
                </a:solidFill>
                <a:latin typeface="Times New Roman"/>
                <a:cs typeface="Times New Roman"/>
              </a:rPr>
              <a:t>RIZON</a:t>
            </a:r>
            <a:r>
              <a:rPr sz="1800" spc="-145" dirty="0">
                <a:solidFill>
                  <a:srgbClr val="0000CC"/>
                </a:solidFill>
                <a:latin typeface="Times New Roman"/>
                <a:cs typeface="Times New Roman"/>
              </a:rPr>
              <a:t>T</a:t>
            </a:r>
            <a:r>
              <a:rPr sz="1800" spc="-5" dirty="0">
                <a:solidFill>
                  <a:srgbClr val="0000CC"/>
                </a:solidFill>
                <a:latin typeface="Times New Roman"/>
                <a:cs typeface="Times New Roman"/>
              </a:rPr>
              <a:t>AL  CUT</a:t>
            </a:r>
            <a:endParaRPr sz="1800">
              <a:latin typeface="Times New Roman"/>
              <a:cs typeface="Times New Roman"/>
            </a:endParaRPr>
          </a:p>
        </p:txBody>
      </p:sp>
      <p:sp>
        <p:nvSpPr>
          <p:cNvPr id="6" name="object 6"/>
          <p:cNvSpPr txBox="1"/>
          <p:nvPr/>
        </p:nvSpPr>
        <p:spPr>
          <a:xfrm>
            <a:off x="7013829" y="2921634"/>
            <a:ext cx="1710689" cy="84836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0000CC"/>
                </a:solidFill>
                <a:latin typeface="Times New Roman"/>
                <a:cs typeface="Times New Roman"/>
              </a:rPr>
              <a:t>SPLIT OF  DI</a:t>
            </a:r>
            <a:r>
              <a:rPr sz="1800" spc="-15" dirty="0">
                <a:solidFill>
                  <a:srgbClr val="0000CC"/>
                </a:solidFill>
                <a:latin typeface="Times New Roman"/>
                <a:cs typeface="Times New Roman"/>
              </a:rPr>
              <a:t>S</a:t>
            </a:r>
            <a:r>
              <a:rPr sz="1800" spc="-30" dirty="0">
                <a:solidFill>
                  <a:srgbClr val="0000CC"/>
                </a:solidFill>
                <a:latin typeface="Times New Roman"/>
                <a:cs typeface="Times New Roman"/>
              </a:rPr>
              <a:t>T</a:t>
            </a:r>
            <a:r>
              <a:rPr sz="1800" spc="-5" dirty="0">
                <a:solidFill>
                  <a:srgbClr val="0000CC"/>
                </a:solidFill>
                <a:latin typeface="Times New Roman"/>
                <a:cs typeface="Times New Roman"/>
              </a:rPr>
              <a:t>OLINGUAL  BONE</a:t>
            </a:r>
            <a:endParaRPr sz="1800">
              <a:latin typeface="Times New Roman"/>
              <a:cs typeface="Times New Roman"/>
            </a:endParaRPr>
          </a:p>
        </p:txBody>
      </p:sp>
      <p:sp>
        <p:nvSpPr>
          <p:cNvPr id="7" name="object 7"/>
          <p:cNvSpPr txBox="1"/>
          <p:nvPr/>
        </p:nvSpPr>
        <p:spPr>
          <a:xfrm>
            <a:off x="535940" y="3912489"/>
            <a:ext cx="1707514" cy="1397000"/>
          </a:xfrm>
          <a:prstGeom prst="rect">
            <a:avLst/>
          </a:prstGeom>
        </p:spPr>
        <p:txBody>
          <a:bodyPr vert="horz" wrap="square" lIns="0" tIns="12700" rIns="0" bIns="0" rtlCol="0">
            <a:spAutoFit/>
          </a:bodyPr>
          <a:lstStyle/>
          <a:p>
            <a:pPr marL="12700" marR="247015">
              <a:lnSpc>
                <a:spcPct val="100000"/>
              </a:lnSpc>
              <a:spcBef>
                <a:spcPts val="100"/>
              </a:spcBef>
            </a:pPr>
            <a:r>
              <a:rPr sz="1800" spc="-35" dirty="0">
                <a:solidFill>
                  <a:srgbClr val="0000CC"/>
                </a:solidFill>
                <a:latin typeface="Times New Roman"/>
                <a:cs typeface="Times New Roman"/>
              </a:rPr>
              <a:t>REMOVAL</a:t>
            </a:r>
            <a:r>
              <a:rPr sz="1800" spc="-165" dirty="0">
                <a:solidFill>
                  <a:srgbClr val="0000CC"/>
                </a:solidFill>
                <a:latin typeface="Times New Roman"/>
                <a:cs typeface="Times New Roman"/>
              </a:rPr>
              <a:t> </a:t>
            </a:r>
            <a:r>
              <a:rPr sz="1800" spc="-5" dirty="0">
                <a:solidFill>
                  <a:srgbClr val="0000CC"/>
                </a:solidFill>
                <a:latin typeface="Times New Roman"/>
                <a:cs typeface="Times New Roman"/>
              </a:rPr>
              <a:t>OF  BUCCAL</a:t>
            </a:r>
            <a:endParaRPr sz="1800">
              <a:latin typeface="Times New Roman"/>
              <a:cs typeface="Times New Roman"/>
            </a:endParaRPr>
          </a:p>
          <a:p>
            <a:pPr marL="12700" marR="5080" indent="54610">
              <a:lnSpc>
                <a:spcPct val="100000"/>
              </a:lnSpc>
            </a:pPr>
            <a:r>
              <a:rPr sz="1800" dirty="0">
                <a:solidFill>
                  <a:srgbClr val="0000CC"/>
                </a:solidFill>
                <a:latin typeface="Times New Roman"/>
                <a:cs typeface="Times New Roman"/>
              </a:rPr>
              <a:t>&amp;  </a:t>
            </a:r>
            <a:r>
              <a:rPr sz="1800" spc="-5" dirty="0">
                <a:solidFill>
                  <a:srgbClr val="0000CC"/>
                </a:solidFill>
                <a:latin typeface="Times New Roman"/>
                <a:cs typeface="Times New Roman"/>
              </a:rPr>
              <a:t>DI</a:t>
            </a:r>
            <a:r>
              <a:rPr sz="1800" spc="-15" dirty="0">
                <a:solidFill>
                  <a:srgbClr val="0000CC"/>
                </a:solidFill>
                <a:latin typeface="Times New Roman"/>
                <a:cs typeface="Times New Roman"/>
              </a:rPr>
              <a:t>S</a:t>
            </a:r>
            <a:r>
              <a:rPr sz="1800" spc="-35" dirty="0">
                <a:solidFill>
                  <a:srgbClr val="0000CC"/>
                </a:solidFill>
                <a:latin typeface="Times New Roman"/>
                <a:cs typeface="Times New Roman"/>
              </a:rPr>
              <a:t>T</a:t>
            </a:r>
            <a:r>
              <a:rPr sz="1800" spc="-5" dirty="0">
                <a:solidFill>
                  <a:srgbClr val="0000CC"/>
                </a:solidFill>
                <a:latin typeface="Times New Roman"/>
                <a:cs typeface="Times New Roman"/>
              </a:rPr>
              <a:t>OLIN</a:t>
            </a:r>
            <a:r>
              <a:rPr sz="1800" spc="-15" dirty="0">
                <a:solidFill>
                  <a:srgbClr val="0000CC"/>
                </a:solidFill>
                <a:latin typeface="Times New Roman"/>
                <a:cs typeface="Times New Roman"/>
              </a:rPr>
              <a:t>G</a:t>
            </a:r>
            <a:r>
              <a:rPr sz="1800" spc="-5" dirty="0">
                <a:solidFill>
                  <a:srgbClr val="0000CC"/>
                </a:solidFill>
                <a:latin typeface="Times New Roman"/>
                <a:cs typeface="Times New Roman"/>
              </a:rPr>
              <a:t>U</a:t>
            </a:r>
            <a:r>
              <a:rPr sz="1800" spc="-15" dirty="0">
                <a:solidFill>
                  <a:srgbClr val="0000CC"/>
                </a:solidFill>
                <a:latin typeface="Times New Roman"/>
                <a:cs typeface="Times New Roman"/>
              </a:rPr>
              <a:t>A</a:t>
            </a:r>
            <a:r>
              <a:rPr sz="1800" dirty="0">
                <a:solidFill>
                  <a:srgbClr val="0000CC"/>
                </a:solidFill>
                <a:latin typeface="Times New Roman"/>
                <a:cs typeface="Times New Roman"/>
              </a:rPr>
              <a:t>L  </a:t>
            </a:r>
            <a:r>
              <a:rPr sz="1800" spc="-5" dirty="0">
                <a:solidFill>
                  <a:srgbClr val="0000CC"/>
                </a:solidFill>
                <a:latin typeface="Times New Roman"/>
                <a:cs typeface="Times New Roman"/>
              </a:rPr>
              <a:t>BONE</a:t>
            </a:r>
            <a:endParaRPr sz="1800">
              <a:latin typeface="Times New Roman"/>
              <a:cs typeface="Times New Roman"/>
            </a:endParaRPr>
          </a:p>
        </p:txBody>
      </p:sp>
      <p:sp>
        <p:nvSpPr>
          <p:cNvPr id="8" name="object 8"/>
          <p:cNvSpPr txBox="1"/>
          <p:nvPr/>
        </p:nvSpPr>
        <p:spPr>
          <a:xfrm>
            <a:off x="6937629" y="4369689"/>
            <a:ext cx="126682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CC"/>
                </a:solidFill>
                <a:latin typeface="Times New Roman"/>
                <a:cs typeface="Times New Roman"/>
              </a:rPr>
              <a:t>E</a:t>
            </a:r>
            <a:r>
              <a:rPr sz="1800" spc="5" dirty="0">
                <a:solidFill>
                  <a:srgbClr val="0000CC"/>
                </a:solidFill>
                <a:latin typeface="Times New Roman"/>
                <a:cs typeface="Times New Roman"/>
              </a:rPr>
              <a:t>L</a:t>
            </a:r>
            <a:r>
              <a:rPr sz="1800" dirty="0">
                <a:solidFill>
                  <a:srgbClr val="0000CC"/>
                </a:solidFill>
                <a:latin typeface="Times New Roman"/>
                <a:cs typeface="Times New Roman"/>
              </a:rPr>
              <a:t>E</a:t>
            </a:r>
            <a:r>
              <a:rPr sz="1800" spc="-235" dirty="0">
                <a:solidFill>
                  <a:srgbClr val="0000CC"/>
                </a:solidFill>
                <a:latin typeface="Times New Roman"/>
                <a:cs typeface="Times New Roman"/>
              </a:rPr>
              <a:t>V</a:t>
            </a:r>
            <a:r>
              <a:rPr sz="1800" spc="-215" dirty="0">
                <a:solidFill>
                  <a:srgbClr val="0000CC"/>
                </a:solidFill>
                <a:latin typeface="Times New Roman"/>
                <a:cs typeface="Times New Roman"/>
              </a:rPr>
              <a:t>A</a:t>
            </a:r>
            <a:r>
              <a:rPr sz="1800" spc="-5" dirty="0">
                <a:solidFill>
                  <a:srgbClr val="0000CC"/>
                </a:solidFill>
                <a:latin typeface="Times New Roman"/>
                <a:cs typeface="Times New Roman"/>
              </a:rPr>
              <a:t>TION</a:t>
            </a:r>
            <a:endParaRPr sz="1800">
              <a:latin typeface="Times New Roman"/>
              <a:cs typeface="Times New Roman"/>
            </a:endParaRPr>
          </a:p>
        </p:txBody>
      </p:sp>
      <p:sp>
        <p:nvSpPr>
          <p:cNvPr id="9" name="object 9"/>
          <p:cNvSpPr txBox="1"/>
          <p:nvPr/>
        </p:nvSpPr>
        <p:spPr>
          <a:xfrm>
            <a:off x="459740" y="5513019"/>
            <a:ext cx="1762760" cy="848360"/>
          </a:xfrm>
          <a:prstGeom prst="rect">
            <a:avLst/>
          </a:prstGeom>
        </p:spPr>
        <p:txBody>
          <a:bodyPr vert="horz" wrap="square" lIns="0" tIns="12700" rIns="0" bIns="0" rtlCol="0">
            <a:spAutoFit/>
          </a:bodyPr>
          <a:lstStyle/>
          <a:p>
            <a:pPr marL="67310" marR="5080" indent="-55244">
              <a:lnSpc>
                <a:spcPct val="100000"/>
              </a:lnSpc>
              <a:spcBef>
                <a:spcPts val="100"/>
              </a:spcBef>
            </a:pPr>
            <a:r>
              <a:rPr sz="1800" spc="-35" dirty="0">
                <a:solidFill>
                  <a:srgbClr val="0000CC"/>
                </a:solidFill>
                <a:latin typeface="Times New Roman"/>
                <a:cs typeface="Times New Roman"/>
              </a:rPr>
              <a:t>REMOVAL </a:t>
            </a:r>
            <a:r>
              <a:rPr sz="1800" spc="-5" dirty="0">
                <a:solidFill>
                  <a:srgbClr val="0000CC"/>
                </a:solidFill>
                <a:latin typeface="Times New Roman"/>
                <a:cs typeface="Times New Roman"/>
              </a:rPr>
              <a:t>OF  DI</a:t>
            </a:r>
            <a:r>
              <a:rPr sz="1800" spc="-15" dirty="0">
                <a:solidFill>
                  <a:srgbClr val="0000CC"/>
                </a:solidFill>
                <a:latin typeface="Times New Roman"/>
                <a:cs typeface="Times New Roman"/>
              </a:rPr>
              <a:t>S</a:t>
            </a:r>
            <a:r>
              <a:rPr sz="1800" spc="-35" dirty="0">
                <a:solidFill>
                  <a:srgbClr val="0000CC"/>
                </a:solidFill>
                <a:latin typeface="Times New Roman"/>
                <a:cs typeface="Times New Roman"/>
              </a:rPr>
              <a:t>T</a:t>
            </a:r>
            <a:r>
              <a:rPr sz="1800" spc="-5" dirty="0">
                <a:solidFill>
                  <a:srgbClr val="0000CC"/>
                </a:solidFill>
                <a:latin typeface="Times New Roman"/>
                <a:cs typeface="Times New Roman"/>
              </a:rPr>
              <a:t>OLIN</a:t>
            </a:r>
            <a:r>
              <a:rPr sz="1800" spc="-15" dirty="0">
                <a:solidFill>
                  <a:srgbClr val="0000CC"/>
                </a:solidFill>
                <a:latin typeface="Times New Roman"/>
                <a:cs typeface="Times New Roman"/>
              </a:rPr>
              <a:t>G</a:t>
            </a:r>
            <a:r>
              <a:rPr sz="1800" spc="-5" dirty="0">
                <a:solidFill>
                  <a:srgbClr val="0000CC"/>
                </a:solidFill>
                <a:latin typeface="Times New Roman"/>
                <a:cs typeface="Times New Roman"/>
              </a:rPr>
              <a:t>U</a:t>
            </a:r>
            <a:r>
              <a:rPr sz="1800" spc="-15" dirty="0">
                <a:solidFill>
                  <a:srgbClr val="0000CC"/>
                </a:solidFill>
                <a:latin typeface="Times New Roman"/>
                <a:cs typeface="Times New Roman"/>
              </a:rPr>
              <a:t>A</a:t>
            </a:r>
            <a:r>
              <a:rPr sz="1800" dirty="0">
                <a:solidFill>
                  <a:srgbClr val="0000CC"/>
                </a:solidFill>
                <a:latin typeface="Times New Roman"/>
                <a:cs typeface="Times New Roman"/>
              </a:rPr>
              <a:t>L  </a:t>
            </a:r>
            <a:r>
              <a:rPr sz="1800" spc="-5" dirty="0">
                <a:solidFill>
                  <a:srgbClr val="0000CC"/>
                </a:solidFill>
                <a:latin typeface="Times New Roman"/>
                <a:cs typeface="Times New Roman"/>
              </a:rPr>
              <a:t>BONE</a:t>
            </a:r>
            <a:endParaRPr sz="1800">
              <a:latin typeface="Times New Roman"/>
              <a:cs typeface="Times New Roman"/>
            </a:endParaRPr>
          </a:p>
        </p:txBody>
      </p:sp>
      <p:sp>
        <p:nvSpPr>
          <p:cNvPr id="10" name="object 10"/>
          <p:cNvSpPr txBox="1"/>
          <p:nvPr/>
        </p:nvSpPr>
        <p:spPr>
          <a:xfrm>
            <a:off x="7013829" y="5665419"/>
            <a:ext cx="10674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00CC"/>
                </a:solidFill>
                <a:latin typeface="Times New Roman"/>
                <a:cs typeface="Times New Roman"/>
              </a:rPr>
              <a:t>CLOSURE</a:t>
            </a:r>
            <a:endParaRPr sz="1800">
              <a:latin typeface="Times New Roman"/>
              <a:cs typeface="Times New Roman"/>
            </a:endParaRPr>
          </a:p>
        </p:txBody>
      </p:sp>
      <p:sp>
        <p:nvSpPr>
          <p:cNvPr id="11" name="object 11"/>
          <p:cNvSpPr txBox="1">
            <a:spLocks noGrp="1"/>
          </p:cNvSpPr>
          <p:nvPr>
            <p:ph type="title"/>
          </p:nvPr>
        </p:nvSpPr>
        <p:spPr>
          <a:xfrm>
            <a:off x="1755394" y="327152"/>
            <a:ext cx="4945380" cy="66929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00"/>
                </a:solidFill>
                <a:latin typeface="Times New Roman"/>
                <a:cs typeface="Times New Roman"/>
              </a:rPr>
              <a:t>Split Bone </a:t>
            </a:r>
            <a:r>
              <a:rPr sz="2400" b="1" dirty="0">
                <a:solidFill>
                  <a:srgbClr val="FFFF00"/>
                </a:solidFill>
                <a:latin typeface="Times New Roman"/>
                <a:cs typeface="Times New Roman"/>
              </a:rPr>
              <a:t>/ Lingual </a:t>
            </a:r>
            <a:r>
              <a:rPr sz="2400" b="1" spc="-5" dirty="0">
                <a:solidFill>
                  <a:srgbClr val="FFFF00"/>
                </a:solidFill>
                <a:latin typeface="Times New Roman"/>
                <a:cs typeface="Times New Roman"/>
              </a:rPr>
              <a:t>Split</a:t>
            </a:r>
            <a:r>
              <a:rPr sz="2400" b="1" spc="-65" dirty="0">
                <a:solidFill>
                  <a:srgbClr val="FFFF00"/>
                </a:solidFill>
                <a:latin typeface="Times New Roman"/>
                <a:cs typeface="Times New Roman"/>
              </a:rPr>
              <a:t> </a:t>
            </a:r>
            <a:r>
              <a:rPr sz="2400" b="1" spc="-30" dirty="0">
                <a:solidFill>
                  <a:srgbClr val="FFFF00"/>
                </a:solidFill>
                <a:latin typeface="Times New Roman"/>
                <a:cs typeface="Times New Roman"/>
              </a:rPr>
              <a:t>Technique</a:t>
            </a:r>
            <a:endParaRPr sz="2400">
              <a:latin typeface="Times New Roman"/>
              <a:cs typeface="Times New Roman"/>
            </a:endParaRPr>
          </a:p>
          <a:p>
            <a:pPr marL="2183130">
              <a:lnSpc>
                <a:spcPct val="100000"/>
              </a:lnSpc>
              <a:spcBef>
                <a:spcPts val="25"/>
              </a:spcBef>
            </a:pPr>
            <a:r>
              <a:rPr sz="1800" b="1" i="1" spc="-5" dirty="0">
                <a:solidFill>
                  <a:srgbClr val="FFFF00"/>
                </a:solidFill>
                <a:latin typeface="Times New Roman"/>
                <a:cs typeface="Times New Roman"/>
              </a:rPr>
              <a:t>Sir </a:t>
            </a:r>
            <a:r>
              <a:rPr sz="1800" b="1" i="1" spc="-15" dirty="0">
                <a:solidFill>
                  <a:srgbClr val="FFFF00"/>
                </a:solidFill>
                <a:latin typeface="Times New Roman"/>
                <a:cs typeface="Times New Roman"/>
              </a:rPr>
              <a:t>William </a:t>
            </a:r>
            <a:r>
              <a:rPr sz="1800" b="1" i="1" dirty="0">
                <a:solidFill>
                  <a:srgbClr val="FFFF00"/>
                </a:solidFill>
                <a:latin typeface="Times New Roman"/>
                <a:cs typeface="Times New Roman"/>
              </a:rPr>
              <a:t>Kelsey</a:t>
            </a:r>
            <a:r>
              <a:rPr sz="1800" b="1" i="1" spc="-85" dirty="0">
                <a:solidFill>
                  <a:srgbClr val="FFFF00"/>
                </a:solidFill>
                <a:latin typeface="Times New Roman"/>
                <a:cs typeface="Times New Roman"/>
              </a:rPr>
              <a:t> </a:t>
            </a:r>
            <a:r>
              <a:rPr sz="1800" b="1" i="1" dirty="0">
                <a:solidFill>
                  <a:srgbClr val="FFFF00"/>
                </a:solidFill>
                <a:latin typeface="Times New Roman"/>
                <a:cs typeface="Times New Roman"/>
              </a:rPr>
              <a:t>Fry(1933)</a:t>
            </a:r>
            <a:endParaRPr sz="1800">
              <a:latin typeface="Times New Roman"/>
              <a:cs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TotalTime>
  <Words>7983</Words>
  <Application>Microsoft Office PowerPoint</Application>
  <PresentationFormat>On-screen Show (4:3)</PresentationFormat>
  <Paragraphs>1206</Paragraphs>
  <Slides>189</Slides>
  <Notes>0</Notes>
  <HiddenSlides>0</HiddenSlides>
  <MMClips>0</MMClips>
  <ScaleCrop>false</ScaleCrop>
  <HeadingPairs>
    <vt:vector size="4" baseType="variant">
      <vt:variant>
        <vt:lpstr>Theme</vt:lpstr>
      </vt:variant>
      <vt:variant>
        <vt:i4>1</vt:i4>
      </vt:variant>
      <vt:variant>
        <vt:lpstr>Slide Titles</vt:lpstr>
      </vt:variant>
      <vt:variant>
        <vt:i4>189</vt:i4>
      </vt:variant>
    </vt:vector>
  </HeadingPairs>
  <TitlesOfParts>
    <vt:vector size="190" baseType="lpstr">
      <vt:lpstr>Office Theme</vt:lpstr>
      <vt:lpstr>Slide 1</vt:lpstr>
      <vt:lpstr>Slide 2</vt:lpstr>
      <vt:lpstr>According to WHO – An impacted teeth is any tooth that is prevented from  reachimg its normal position in the mouth by tissue, bone or another tooth.</vt:lpstr>
      <vt:lpstr>Slide 4</vt:lpstr>
      <vt:lpstr>Primary retention is synonymous with</vt:lpstr>
      <vt:lpstr>Slide 6</vt:lpstr>
      <vt:lpstr>Slide 7</vt:lpstr>
      <vt:lpstr>Slide 8</vt:lpstr>
      <vt:lpstr>Slide 9</vt:lpstr>
      <vt:lpstr>Slide 10</vt:lpstr>
      <vt:lpstr>3) Mendelian theory: Heredity is most common cause. The hereditary  transmission of small jaws and large teeth from parents to siblings. This  may be important etiological factor in the occurrence of impaction.</vt:lpstr>
      <vt:lpstr>CAUSES OF IMPACTION Archer has classified into local and systemic causes</vt:lpstr>
      <vt:lpstr>Slide 13</vt:lpstr>
      <vt:lpstr>Slide 14</vt:lpstr>
      <vt:lpstr>1)Cystic like changes [radiolucent changes consistent with dentigerous cysts)</vt:lpstr>
      <vt:lpstr>Slide 16</vt:lpstr>
      <vt:lpstr>Slide 17</vt:lpstr>
      <vt:lpstr> Pericoronitis is an acute infection  with accompanying inflammation of  gingival and contiguous soft tissues  around the crown of an incompletely  erupted tooth.</vt:lpstr>
      <vt:lpstr>CLINICAL FEATURES</vt:lpstr>
      <vt:lpstr>COMPLICATIONS</vt:lpstr>
      <vt:lpstr> Mesioangular impactions were most commonly involved with caries</vt:lpstr>
      <vt:lpstr>Slide 22</vt:lpstr>
      <vt:lpstr> impacted tooth covered by only soft tissue or 1 or 2 mm of bone  Extract!</vt:lpstr>
      <vt:lpstr>PROPHYLACTIC REMOVAL ?</vt:lpstr>
      <vt:lpstr>Slide 25</vt:lpstr>
      <vt:lpstr>Slide 26</vt:lpstr>
      <vt:lpstr>Slide 27</vt:lpstr>
      <vt:lpstr>Slide 28</vt:lpstr>
      <vt:lpstr>Slide 29</vt:lpstr>
      <vt:lpstr>Slide 30</vt:lpstr>
      <vt:lpstr>Slide 31</vt:lpstr>
      <vt:lpstr>GEORGE WINTER’S CLASSIFICATION</vt:lpstr>
      <vt:lpstr>Mesial  Vertical  Distoangular  Horizontal</vt:lpstr>
      <vt:lpstr>Slide 34</vt:lpstr>
      <vt:lpstr>Slide 35</vt:lpstr>
      <vt:lpstr>Slide 36</vt:lpstr>
      <vt:lpstr>Slide 37</vt:lpstr>
      <vt:lpstr>Slide 38</vt:lpstr>
      <vt:lpstr>07220-Soft tissue impaction 07230-Partial bony impaction</vt:lpstr>
      <vt:lpstr>Slide 40</vt:lpstr>
      <vt:lpstr>Killey &amp; Kay’s Classification</vt:lpstr>
      <vt:lpstr> Compare the distance between the roots of 2nd &amp; 3rd molars with that of 1st  &amp; 2nd</vt:lpstr>
      <vt:lpstr>2.According to depth of  impaction</vt:lpstr>
      <vt:lpstr>Slide 44</vt:lpstr>
      <vt:lpstr>Slide 45</vt:lpstr>
      <vt:lpstr> EXTRA ORAL:</vt:lpstr>
      <vt:lpstr>Slide 47</vt:lpstr>
      <vt:lpstr>Slide 48</vt:lpstr>
      <vt:lpstr>Slide 49</vt:lpstr>
      <vt:lpstr>8. Path of withdrawal</vt:lpstr>
      <vt:lpstr>11.Relationship of Root to Canal</vt:lpstr>
      <vt:lpstr>Related to changes in the roots</vt:lpstr>
      <vt:lpstr>Slide 53</vt:lpstr>
      <vt:lpstr>(1) regardless of age, females had significantly shorter vertical distances from  the IAN to the mesial and distal apices.</vt:lpstr>
      <vt:lpstr>Slide 55</vt:lpstr>
      <vt:lpstr>Slide 56</vt:lpstr>
      <vt:lpstr>Scale of difficulty by YAUSA et al</vt:lpstr>
      <vt:lpstr>Slide 58</vt:lpstr>
      <vt:lpstr>Slide 59</vt:lpstr>
      <vt:lpstr>Slide 60</vt:lpstr>
      <vt:lpstr>Slide 61</vt:lpstr>
      <vt:lpstr>Slide 62</vt:lpstr>
      <vt:lpstr>Slide 63</vt:lpstr>
      <vt:lpstr>Slide 64</vt:lpstr>
      <vt:lpstr>Slide 65</vt:lpstr>
      <vt:lpstr> Location: lower 3rd molar is situated at the  distal end of the body of the mandible  where it meets a relatively thin ramus.</vt:lpstr>
      <vt:lpstr>Slide 67</vt:lpstr>
      <vt:lpstr>Slide 68</vt:lpstr>
      <vt:lpstr> Muscles:</vt:lpstr>
      <vt:lpstr>Arteries</vt:lpstr>
      <vt:lpstr>Slide 71</vt:lpstr>
      <vt:lpstr>BIFID &amp; TRIFID MANDIBULAR CANALS</vt:lpstr>
      <vt:lpstr>Slide 73</vt:lpstr>
      <vt:lpstr>Slide 74</vt:lpstr>
      <vt:lpstr>Slide 75</vt:lpstr>
      <vt:lpstr>Surgical Management</vt:lpstr>
      <vt:lpstr>Slide 77</vt:lpstr>
      <vt:lpstr>Slide 78</vt:lpstr>
      <vt:lpstr>Slide 79</vt:lpstr>
      <vt:lpstr>Slide 80</vt:lpstr>
      <vt:lpstr>Slide 81</vt:lpstr>
      <vt:lpstr>(Two cornered flaps )</vt:lpstr>
      <vt:lpstr>Slide 83</vt:lpstr>
      <vt:lpstr>Slide 84</vt:lpstr>
      <vt:lpstr>Slide 85</vt:lpstr>
      <vt:lpstr>Slide 86</vt:lpstr>
      <vt:lpstr>Incision was made from the retromolar fossa across the external oblique ridge  curving down through the attached mucoperiosteum to run along the reflection of  the mucous membrane to the anterior border of the first permanent molar</vt:lpstr>
      <vt:lpstr>SZMYD FLAP</vt:lpstr>
      <vt:lpstr>Slide 89</vt:lpstr>
      <vt:lpstr>Slide 90</vt:lpstr>
      <vt:lpstr>Slide 91</vt:lpstr>
      <vt:lpstr>A periosteal elevator is used as a retractor for small flaps and the Minnesota or  Austin retractors for large flaps.</vt:lpstr>
      <vt:lpstr>Slide 93</vt:lpstr>
      <vt:lpstr>-The chisel(Monobeveled) is a fine instrument for removing bone.</vt:lpstr>
      <vt:lpstr>BONE BURS</vt:lpstr>
      <vt:lpstr>Moore &amp; Gillbe’s Collar(BUCCAL  GUTTERING) Technique</vt:lpstr>
      <vt:lpstr>Slide 97</vt:lpstr>
      <vt:lpstr>Slide 98</vt:lpstr>
      <vt:lpstr>Split Bone / Lingual Split Technique Sir William Kelsey Fry(1933)</vt:lpstr>
      <vt:lpstr> Rationale of tooth sectioning is to create a space into which impacted tooth  can be displaced &amp; thence removed.</vt:lpstr>
      <vt:lpstr>MESIOANGULAR IMPACTION</vt:lpstr>
      <vt:lpstr>HORIZONTAL IMPACTION</vt:lpstr>
      <vt:lpstr>VERTICAL IMPACTION</vt:lpstr>
      <vt:lpstr>DISTOANGULAR IMPACTION</vt:lpstr>
      <vt:lpstr>Slide 105</vt:lpstr>
      <vt:lpstr>Slide 106</vt:lpstr>
      <vt:lpstr>GUIDANCE  THEORY (Miller)</vt:lpstr>
      <vt:lpstr>Genetic factors are primary origin of  palatally displaced maxillary canine and  include other possibly associated dental  anomalies, such as missing or small  lateral incisor</vt:lpstr>
      <vt:lpstr>ETIOLOGY OF CANINE IMPACTION  LOCALIZED CAUSES</vt:lpstr>
      <vt:lpstr>Dilaceration of the root</vt:lpstr>
      <vt:lpstr>SYSTEMIC</vt:lpstr>
      <vt:lpstr>GENETIC</vt:lpstr>
      <vt:lpstr>Slide 113</vt:lpstr>
      <vt:lpstr>Migration of  neighbouring teeth  and loss of arch  length</vt:lpstr>
      <vt:lpstr>Slide 115</vt:lpstr>
      <vt:lpstr>Labial  Vertical  Oblique  Horizontal</vt:lpstr>
      <vt:lpstr>Study model  analysis</vt:lpstr>
      <vt:lpstr>Slide 118</vt:lpstr>
      <vt:lpstr>Slide 119</vt:lpstr>
      <vt:lpstr>Slide 120</vt:lpstr>
      <vt:lpstr>1.Angulation of the canine long axis to the upper midline</vt:lpstr>
      <vt:lpstr>3. Depth of impaction of canine relative to root of lateral incisor</vt:lpstr>
      <vt:lpstr>Slide 123</vt:lpstr>
      <vt:lpstr>Slide 124</vt:lpstr>
      <vt:lpstr> If the patient is between 10 and 13 years</vt:lpstr>
      <vt:lpstr>Slide 126</vt:lpstr>
      <vt:lpstr>FLAP DESIGN:</vt:lpstr>
      <vt:lpstr> If the impacted canine is palatal</vt:lpstr>
      <vt:lpstr>Slide 129</vt:lpstr>
      <vt:lpstr>Slide 130</vt:lpstr>
      <vt:lpstr>Labial impaction of upper canine</vt:lpstr>
      <vt:lpstr>Slide 132</vt:lpstr>
      <vt:lpstr>Apically positioned flap</vt:lpstr>
      <vt:lpstr>Flap is elevated</vt:lpstr>
      <vt:lpstr>Slide 135</vt:lpstr>
      <vt:lpstr>Slide 136</vt:lpstr>
      <vt:lpstr>Rubber bans</vt:lpstr>
      <vt:lpstr>Slide 138</vt:lpstr>
      <vt:lpstr>Slide 139</vt:lpstr>
      <vt:lpstr>Slide 140</vt:lpstr>
      <vt:lpstr>Slide 141</vt:lpstr>
      <vt:lpstr>Post-operative Complications</vt:lpstr>
      <vt:lpstr>Slide 143</vt:lpstr>
      <vt:lpstr>Slide 144</vt:lpstr>
      <vt:lpstr>Slide 145</vt:lpstr>
      <vt:lpstr>Slide 146</vt:lpstr>
      <vt:lpstr>RADIOGRAPHIC SIGNS INDICATING PROXIMITY TO IAN</vt:lpstr>
      <vt:lpstr>Slide 148</vt:lpstr>
      <vt:lpstr>PROCEDURE</vt:lpstr>
      <vt:lpstr>Slide 150</vt:lpstr>
      <vt:lpstr>Slide 151</vt:lpstr>
      <vt:lpstr>Slide 152</vt:lpstr>
      <vt:lpstr>Slide 153</vt:lpstr>
      <vt:lpstr>Slide 154</vt:lpstr>
      <vt:lpstr>BUT...</vt:lpstr>
      <vt:lpstr>Slide 156</vt:lpstr>
      <vt:lpstr> After the removal of the first  fragment, rest seats were created  in the root portion at each of the  subsequent steps</vt:lpstr>
      <vt:lpstr>Slide 158</vt:lpstr>
      <vt:lpstr>Slide 159</vt:lpstr>
      <vt:lpstr>Slide 160</vt:lpstr>
      <vt:lpstr>ORTHODONTIC EXTRUSION</vt:lpstr>
      <vt:lpstr>PERICORONAL OSTECTOMY</vt:lpstr>
      <vt:lpstr>Slide 163</vt:lpstr>
      <vt:lpstr>Slide 164</vt:lpstr>
      <vt:lpstr>DISPLACEMENT INTO MAXILLARY SINUS</vt:lpstr>
      <vt:lpstr>DISPLACEMENT INTO PTERYGOPALATINE FOSSA</vt:lpstr>
      <vt:lpstr>DISPLACEMENT INTO BUCCAL SPACE</vt:lpstr>
      <vt:lpstr>Slide 168</vt:lpstr>
      <vt:lpstr>DISPLACEMENT INTO LATERAL PHARYNGEAL SPACE</vt:lpstr>
      <vt:lpstr>Slide 170</vt:lpstr>
      <vt:lpstr>Displacement into submandibular space</vt:lpstr>
      <vt:lpstr>Displacement in pterygomandibular space</vt:lpstr>
      <vt:lpstr>DEFINITION</vt:lpstr>
      <vt:lpstr>First described by CRAWFORD</vt:lpstr>
      <vt:lpstr>Slide 175</vt:lpstr>
      <vt:lpstr>Slide 176</vt:lpstr>
      <vt:lpstr>Slide 177</vt:lpstr>
      <vt:lpstr>Slide 178</vt:lpstr>
      <vt:lpstr>BIRN FIBRINOLYTIC THEORY</vt:lpstr>
      <vt:lpstr>Slide 180</vt:lpstr>
      <vt:lpstr>Slide 181</vt:lpstr>
      <vt:lpstr>Slide 182</vt:lpstr>
      <vt:lpstr>Slide 183</vt:lpstr>
      <vt:lpstr>Slide 184</vt:lpstr>
      <vt:lpstr>Many advantages  Few disadvantages  Stick to protocol  Surer to have a good  result……</vt:lpstr>
      <vt:lpstr>Slide 186</vt:lpstr>
      <vt:lpstr>Slide 187</vt:lpstr>
      <vt:lpstr>Slide 188</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Good Day</cp:lastModifiedBy>
  <cp:revision>2</cp:revision>
  <dcterms:created xsi:type="dcterms:W3CDTF">2019-09-05T06:54:17Z</dcterms:created>
  <dcterms:modified xsi:type="dcterms:W3CDTF">2019-09-05T07:18:23Z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2014-02-25T00:00:00Z</vt:filetime>
  </property>
  <property fmtid="{D5CDD505-2E9C-101B-9397-08002B2CF9AE}" pid="3" name="Creator">
    <vt:lpwstr>Microsoft® Office PowerPoint® 2007</vt:lpwstr>
  </property>
  <property fmtid="{D5CDD505-2E9C-101B-9397-08002B2CF9AE}" pid="4" name="LastSaved">
    <vt:filetime>2019-09-05T00:00:00Z</vt:filetime>
  </property>
</Properties>
</file>