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58" r:id="rId4"/>
    <p:sldId id="290" r:id="rId5"/>
    <p:sldId id="291" r:id="rId6"/>
    <p:sldId id="292" r:id="rId7"/>
    <p:sldId id="293" r:id="rId8"/>
    <p:sldId id="294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8" r:id="rId17"/>
    <p:sldId id="266" r:id="rId18"/>
    <p:sldId id="267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97" r:id="rId27"/>
    <p:sldId id="277" r:id="rId28"/>
    <p:sldId id="278" r:id="rId29"/>
    <p:sldId id="279" r:id="rId30"/>
    <p:sldId id="280" r:id="rId31"/>
    <p:sldId id="281" r:id="rId32"/>
    <p:sldId id="296" r:id="rId33"/>
    <p:sldId id="282" r:id="rId34"/>
    <p:sldId id="283" r:id="rId35"/>
    <p:sldId id="284" r:id="rId36"/>
    <p:sldId id="285" r:id="rId37"/>
    <p:sldId id="286" r:id="rId38"/>
    <p:sldId id="287" r:id="rId39"/>
    <p:sldId id="28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3197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DISEASES OF SALIVARY GLAND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Dr </a:t>
            </a:r>
            <a:r>
              <a:rPr lang="en-US" dirty="0" err="1" smtClean="0"/>
              <a:t>Gopal</a:t>
            </a:r>
            <a:r>
              <a:rPr lang="en-US" dirty="0" smtClean="0"/>
              <a:t> </a:t>
            </a:r>
            <a:r>
              <a:rPr lang="en-US" dirty="0" err="1" smtClean="0"/>
              <a:t>Nagargoje</a:t>
            </a:r>
            <a:endParaRPr lang="en-US" dirty="0" smtClean="0"/>
          </a:p>
          <a:p>
            <a:r>
              <a:rPr lang="en-US" dirty="0" smtClean="0"/>
              <a:t>OMFS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Pathogenesis of </a:t>
            </a:r>
            <a:r>
              <a:rPr lang="en-US" sz="4000" b="1" dirty="0" err="1" smtClean="0"/>
              <a:t>Mucocele</a:t>
            </a:r>
            <a:endParaRPr lang="en-US" sz="4000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4040188" cy="457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Extravasation</a:t>
            </a:r>
            <a:r>
              <a:rPr lang="en-US" dirty="0" smtClean="0"/>
              <a:t> cyst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                    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572000" y="990600"/>
            <a:ext cx="4041775" cy="381000"/>
          </a:xfrm>
        </p:spPr>
        <p:txBody>
          <a:bodyPr/>
          <a:lstStyle/>
          <a:p>
            <a:r>
              <a:rPr lang="en-US" dirty="0" smtClean="0"/>
              <a:t>    Mucous retention cyst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457200" y="1447800"/>
            <a:ext cx="4040188" cy="5334000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Trauma</a:t>
            </a:r>
            <a:r>
              <a:rPr lang="en-US" sz="2400" b="1" dirty="0" smtClean="0"/>
              <a:t> </a:t>
            </a:r>
            <a:r>
              <a:rPr lang="en-US" sz="1800" dirty="0" smtClean="0"/>
              <a:t>(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By </a:t>
            </a:r>
            <a:r>
              <a:rPr lang="en-US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bitting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lip or by Forceps)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Minor Salivary gland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err="1" smtClean="0"/>
              <a:t>Extravasation</a:t>
            </a:r>
            <a:r>
              <a:rPr lang="en-US" sz="1800" dirty="0" smtClean="0"/>
              <a:t> of </a:t>
            </a:r>
            <a:r>
              <a:rPr lang="en-US" sz="1800" dirty="0" err="1" smtClean="0"/>
              <a:t>Mucin</a:t>
            </a:r>
            <a:r>
              <a:rPr lang="en-US" sz="1800" dirty="0" smtClean="0"/>
              <a:t> in connective tissue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    Inflammation </a:t>
            </a:r>
            <a:r>
              <a:rPr lang="en-US" sz="1200" dirty="0" smtClean="0"/>
              <a:t>(PMN’s &amp; Macrophages)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                   </a:t>
            </a:r>
            <a:r>
              <a:rPr lang="en-US" sz="1800" dirty="0" smtClean="0"/>
              <a:t>Granulation Tissue </a:t>
            </a:r>
            <a:r>
              <a:rPr lang="en-US" sz="1200" dirty="0" smtClean="0"/>
              <a:t>(Wall of Cyst)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2000" dirty="0" smtClean="0"/>
              <a:t>                  </a:t>
            </a:r>
            <a:r>
              <a:rPr lang="en-US" sz="2000" b="1" dirty="0" err="1" smtClean="0">
                <a:solidFill>
                  <a:srgbClr val="FF0000"/>
                </a:solidFill>
              </a:rPr>
              <a:t>Mucocele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       No epithelial lining</a:t>
            </a:r>
            <a:endParaRPr lang="en-US" sz="1800" b="1" dirty="0" smtClean="0">
              <a:solidFill>
                <a:srgbClr val="FF000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5025" y="1447800"/>
            <a:ext cx="4041775" cy="5257800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                       </a:t>
            </a:r>
            <a:r>
              <a:rPr lang="en-US" sz="1800" b="1" dirty="0" err="1" smtClean="0"/>
              <a:t>Sialolith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      </a:t>
            </a:r>
          </a:p>
          <a:p>
            <a:pPr>
              <a:buNone/>
            </a:pPr>
            <a:r>
              <a:rPr lang="en-US" sz="1800" dirty="0" smtClean="0"/>
              <a:t>         Obstruction of duct of gland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 Accumulation of saliva in duct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            Dilatation of duct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b="1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sz="1800" b="1" dirty="0" err="1" smtClean="0">
                <a:solidFill>
                  <a:srgbClr val="FF0000"/>
                </a:solidFill>
              </a:rPr>
              <a:t>Mucocele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>Epithelial lining present</a:t>
            </a:r>
            <a:endParaRPr lang="en-US" sz="1800" b="1" dirty="0"/>
          </a:p>
        </p:txBody>
      </p:sp>
      <p:sp>
        <p:nvSpPr>
          <p:cNvPr id="15" name="Down Arrow 14"/>
          <p:cNvSpPr/>
          <p:nvPr/>
        </p:nvSpPr>
        <p:spPr>
          <a:xfrm>
            <a:off x="1524000" y="25146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flipH="1">
            <a:off x="2057400" y="1905000"/>
            <a:ext cx="22859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1752600" y="3200400"/>
            <a:ext cx="304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1981200" y="4038600"/>
            <a:ext cx="2286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1981200" y="4876800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6324600" y="1828800"/>
            <a:ext cx="1524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6477000" y="23622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6705600" y="31242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7086600" y="3733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9131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Clinical features</a:t>
            </a:r>
            <a:endParaRPr lang="en-US" sz="40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66800"/>
            <a:ext cx="4495800" cy="5562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Mucoceles</a:t>
            </a:r>
            <a:r>
              <a:rPr lang="en-US" sz="2400" dirty="0" smtClean="0"/>
              <a:t> occur as painless swellings, which may be recurrent. (Some patients give the history of increase in size during mealtime).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The common sites of occurrences of </a:t>
            </a:r>
            <a:r>
              <a:rPr lang="en-US" sz="2400" dirty="0" err="1" smtClean="0"/>
              <a:t>mucoceles</a:t>
            </a:r>
            <a:r>
              <a:rPr lang="en-US" sz="2400" dirty="0" smtClean="0"/>
              <a:t>, the </a:t>
            </a:r>
            <a:r>
              <a:rPr lang="en-US" sz="2400" dirty="0" err="1" smtClean="0"/>
              <a:t>extravasation</a:t>
            </a:r>
            <a:r>
              <a:rPr lang="en-US" sz="2400" dirty="0" smtClean="0"/>
              <a:t> type, are the lower lip and tongue.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The retention type of </a:t>
            </a:r>
            <a:r>
              <a:rPr lang="en-US" sz="2400" dirty="0" err="1" smtClean="0"/>
              <a:t>mucocele</a:t>
            </a:r>
            <a:r>
              <a:rPr lang="en-US" sz="2400" dirty="0" smtClean="0"/>
              <a:t> occurs in palate, cheek, floor of the mouth and maxillary sinus. </a:t>
            </a:r>
            <a:endParaRPr lang="en-US" sz="2400" dirty="0"/>
          </a:p>
        </p:txBody>
      </p:sp>
      <p:sp>
        <p:nvSpPr>
          <p:cNvPr id="9" name="object 4"/>
          <p:cNvSpPr/>
          <p:nvPr/>
        </p:nvSpPr>
        <p:spPr>
          <a:xfrm>
            <a:off x="4876800" y="1676400"/>
            <a:ext cx="4191000" cy="3657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The </a:t>
            </a:r>
            <a:r>
              <a:rPr lang="en-US" sz="2200" dirty="0" err="1" smtClean="0"/>
              <a:t>extravasation</a:t>
            </a:r>
            <a:r>
              <a:rPr lang="en-US" sz="2200" dirty="0" smtClean="0"/>
              <a:t> type occurs in 2nd decade and also in children. The retention type occurs in the middle aged persons.</a:t>
            </a:r>
          </a:p>
          <a:p>
            <a:pPr>
              <a:lnSpc>
                <a:spcPct val="150000"/>
              </a:lnSpc>
            </a:pP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The superficial </a:t>
            </a:r>
            <a:r>
              <a:rPr lang="en-US" sz="2200" dirty="0" err="1" smtClean="0"/>
              <a:t>mucoceles</a:t>
            </a:r>
            <a:r>
              <a:rPr lang="en-US" sz="2200" dirty="0" smtClean="0"/>
              <a:t> are the bluish translucent seen. They are fluctuant. Usually these cysts are 4 mm to 1 cm in size. The wall is very thin and they rupture easily. </a:t>
            </a:r>
          </a:p>
          <a:p>
            <a:pPr>
              <a:lnSpc>
                <a:spcPct val="150000"/>
              </a:lnSpc>
            </a:pP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The deep </a:t>
            </a:r>
            <a:r>
              <a:rPr lang="en-US" sz="2200" dirty="0" err="1" smtClean="0"/>
              <a:t>mucoceles</a:t>
            </a:r>
            <a:r>
              <a:rPr lang="en-US" sz="2200" dirty="0" smtClean="0"/>
              <a:t> are firm, well-circumscribed lesions and are present for longer period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201" y="461594"/>
            <a:ext cx="28651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5" dirty="0">
                <a:latin typeface="Calibri"/>
                <a:cs typeface="Calibri"/>
              </a:rPr>
              <a:t>TREATMENT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8340" y="1378965"/>
            <a:ext cx="735965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0" dirty="0">
                <a:latin typeface="Calibri"/>
                <a:cs typeface="Calibri"/>
              </a:rPr>
              <a:t>Surgical </a:t>
            </a:r>
            <a:r>
              <a:rPr sz="3200" b="1" spc="-15" dirty="0">
                <a:latin typeface="Calibri"/>
                <a:cs typeface="Calibri"/>
              </a:rPr>
              <a:t>excision </a:t>
            </a:r>
            <a:r>
              <a:rPr sz="3200" dirty="0">
                <a:latin typeface="Calibri"/>
                <a:cs typeface="Calibri"/>
              </a:rPr>
              <a:t>is the </a:t>
            </a:r>
            <a:r>
              <a:rPr sz="3200" spc="-5" dirty="0">
                <a:latin typeface="Calibri"/>
                <a:cs typeface="Calibri"/>
              </a:rPr>
              <a:t>primary </a:t>
            </a:r>
            <a:r>
              <a:rPr sz="3200" spc="-10" dirty="0">
                <a:latin typeface="Calibri"/>
                <a:cs typeface="Calibri"/>
              </a:rPr>
              <a:t>treatment,  </a:t>
            </a:r>
            <a:r>
              <a:rPr sz="3200" spc="-5" dirty="0">
                <a:latin typeface="Calibri"/>
                <a:cs typeface="Calibri"/>
              </a:rPr>
              <a:t>particularly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spc="-15" dirty="0">
                <a:latin typeface="Calibri"/>
                <a:cs typeface="Calibri"/>
              </a:rPr>
              <a:t>prevent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recurrence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7800" y="2438450"/>
            <a:ext cx="6248400" cy="41892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201" y="461594"/>
            <a:ext cx="28651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5" dirty="0">
                <a:latin typeface="Calibri"/>
                <a:cs typeface="Calibri"/>
              </a:rPr>
              <a:t>TREATMENT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8058150" cy="23730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Calibri"/>
                <a:cs typeface="Calibri"/>
              </a:rPr>
              <a:t>Aspiration </a:t>
            </a:r>
            <a:r>
              <a:rPr sz="2800" spc="-5" dirty="0">
                <a:latin typeface="Calibri"/>
                <a:cs typeface="Calibri"/>
              </a:rPr>
              <a:t>of the fluid </a:t>
            </a:r>
            <a:r>
              <a:rPr sz="2800" spc="-15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the mucocele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will</a:t>
            </a:r>
            <a:endParaRPr sz="28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2800" b="1" dirty="0">
                <a:latin typeface="Calibri"/>
                <a:cs typeface="Calibri"/>
              </a:rPr>
              <a:t>not </a:t>
            </a:r>
            <a:r>
              <a:rPr sz="2800" b="1" spc="-10" dirty="0">
                <a:latin typeface="Calibri"/>
                <a:cs typeface="Calibri"/>
              </a:rPr>
              <a:t>provide </a:t>
            </a:r>
            <a:r>
              <a:rPr sz="2800" spc="-5" dirty="0">
                <a:latin typeface="Calibri"/>
                <a:cs typeface="Calibri"/>
              </a:rPr>
              <a:t>long-term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benefit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800" b="1" spc="-1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10" smtClean="0">
                <a:latin typeface="Calibri"/>
                <a:cs typeface="Calibri"/>
              </a:rPr>
              <a:t>Intralesional </a:t>
            </a:r>
            <a:r>
              <a:rPr sz="2800" spc="-5" dirty="0">
                <a:latin typeface="Calibri"/>
                <a:cs typeface="Calibri"/>
              </a:rPr>
              <a:t>injections of </a:t>
            </a:r>
            <a:r>
              <a:rPr sz="2800" b="1" spc="-10" dirty="0">
                <a:latin typeface="Calibri"/>
                <a:cs typeface="Calibri"/>
              </a:rPr>
              <a:t>corticosteroids </a:t>
            </a:r>
            <a:r>
              <a:rPr sz="2800" spc="-25" dirty="0">
                <a:latin typeface="Calibri"/>
                <a:cs typeface="Calibri"/>
              </a:rPr>
              <a:t>have  </a:t>
            </a:r>
            <a:r>
              <a:rPr sz="2800" spc="-5" dirty="0">
                <a:latin typeface="Calibri"/>
                <a:cs typeface="Calibri"/>
              </a:rPr>
              <a:t>been used </a:t>
            </a:r>
            <a:r>
              <a:rPr sz="2800" spc="-10" dirty="0">
                <a:latin typeface="Calibri"/>
                <a:cs typeface="Calibri"/>
              </a:rPr>
              <a:t>successfully </a:t>
            </a:r>
            <a:r>
              <a:rPr sz="2800" spc="-20" dirty="0">
                <a:latin typeface="Calibri"/>
                <a:cs typeface="Calibri"/>
              </a:rPr>
              <a:t>to </a:t>
            </a:r>
            <a:r>
              <a:rPr sz="2800" spc="-15" dirty="0">
                <a:latin typeface="Calibri"/>
                <a:cs typeface="Calibri"/>
              </a:rPr>
              <a:t>treat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mucoceles.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RANULA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4800600" cy="6019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sz="2900" dirty="0" smtClean="0"/>
              <a:t>It is a special type of </a:t>
            </a:r>
            <a:r>
              <a:rPr lang="en-US" sz="2900" dirty="0" err="1" smtClean="0"/>
              <a:t>mucocele</a:t>
            </a:r>
            <a:r>
              <a:rPr lang="en-US" sz="2900" dirty="0" smtClean="0"/>
              <a:t>, which occurs in the floor of the mouth. </a:t>
            </a:r>
          </a:p>
          <a:p>
            <a:pPr>
              <a:lnSpc>
                <a:spcPct val="160000"/>
              </a:lnSpc>
            </a:pPr>
            <a:endParaRPr lang="en-US" sz="2900" dirty="0" smtClean="0"/>
          </a:p>
          <a:p>
            <a:pPr>
              <a:lnSpc>
                <a:spcPct val="160000"/>
              </a:lnSpc>
            </a:pPr>
            <a:r>
              <a:rPr lang="en-US" sz="2900" dirty="0" smtClean="0"/>
              <a:t>Since the lesion appears like the belly of a frog, it is called ‘</a:t>
            </a:r>
            <a:r>
              <a:rPr lang="en-US" sz="2900" dirty="0" err="1" smtClean="0"/>
              <a:t>Ranula</a:t>
            </a:r>
            <a:r>
              <a:rPr lang="en-US" sz="2900" dirty="0" smtClean="0"/>
              <a:t>’. (</a:t>
            </a:r>
            <a:r>
              <a:rPr lang="en-US" sz="2900" dirty="0" err="1" smtClean="0"/>
              <a:t>Rana</a:t>
            </a:r>
            <a:r>
              <a:rPr lang="en-US" sz="2900" dirty="0" smtClean="0"/>
              <a:t>-frog) </a:t>
            </a:r>
          </a:p>
          <a:p>
            <a:pPr>
              <a:lnSpc>
                <a:spcPct val="160000"/>
              </a:lnSpc>
            </a:pPr>
            <a:endParaRPr lang="en-US" sz="2900" dirty="0" smtClean="0"/>
          </a:p>
          <a:p>
            <a:pPr>
              <a:lnSpc>
                <a:spcPct val="160000"/>
              </a:lnSpc>
            </a:pPr>
            <a:r>
              <a:rPr lang="en-US" sz="2900" dirty="0" err="1" smtClean="0"/>
              <a:t>Ranula</a:t>
            </a:r>
            <a:r>
              <a:rPr lang="en-US" sz="2900" dirty="0" smtClean="0"/>
              <a:t> is formed because of the trauma to sub-</a:t>
            </a:r>
            <a:r>
              <a:rPr lang="en-US" sz="2900" dirty="0" err="1" smtClean="0"/>
              <a:t>mandibular</a:t>
            </a:r>
            <a:r>
              <a:rPr lang="en-US" sz="2900" dirty="0" smtClean="0"/>
              <a:t> or sub-lingual ducts</a:t>
            </a:r>
          </a:p>
          <a:p>
            <a:pPr>
              <a:lnSpc>
                <a:spcPct val="160000"/>
              </a:lnSpc>
              <a:buNone/>
            </a:pPr>
            <a:endParaRPr lang="en-US" sz="2900" dirty="0" smtClean="0"/>
          </a:p>
          <a:p>
            <a:pPr>
              <a:lnSpc>
                <a:spcPct val="160000"/>
              </a:lnSpc>
            </a:pPr>
            <a:r>
              <a:rPr lang="en-US" sz="2900" dirty="0" smtClean="0"/>
              <a:t>This develops as a result of mucous </a:t>
            </a:r>
            <a:r>
              <a:rPr lang="en-US" sz="2900" dirty="0" err="1" smtClean="0"/>
              <a:t>extravasation</a:t>
            </a:r>
            <a:r>
              <a:rPr lang="en-US" sz="2900" dirty="0" smtClean="0"/>
              <a:t>.</a:t>
            </a:r>
          </a:p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5410200" y="1524000"/>
            <a:ext cx="3429000" cy="396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648200" cy="43891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 It starts as a painless swelling on one side of the floor of the mouth. The swelling is fluctuant, and non-pitting on pressure.</a:t>
            </a:r>
          </a:p>
        </p:txBody>
      </p:sp>
      <p:sp>
        <p:nvSpPr>
          <p:cNvPr id="4" name="object 4"/>
          <p:cNvSpPr/>
          <p:nvPr/>
        </p:nvSpPr>
        <p:spPr>
          <a:xfrm>
            <a:off x="5410200" y="2209800"/>
            <a:ext cx="3429000" cy="320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080" indent="-342900">
              <a:lnSpc>
                <a:spcPct val="90000"/>
              </a:lnSpc>
              <a:spcBef>
                <a:spcPts val="48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Calibri"/>
                <a:cs typeface="Calibri"/>
              </a:rPr>
              <a:t>Superficial </a:t>
            </a:r>
            <a:r>
              <a:rPr lang="en-US" sz="2400" spc="-10" dirty="0" err="1" smtClean="0">
                <a:latin typeface="Calibri"/>
                <a:cs typeface="Calibri"/>
              </a:rPr>
              <a:t>Ranulas</a:t>
            </a:r>
            <a:r>
              <a:rPr lang="en-US" sz="2400" spc="-10" dirty="0" smtClean="0">
                <a:latin typeface="Calibri"/>
                <a:cs typeface="Calibri"/>
              </a:rPr>
              <a:t> can  </a:t>
            </a:r>
            <a:r>
              <a:rPr lang="en-US" sz="2400" spc="-25" dirty="0" smtClean="0">
                <a:latin typeface="Calibri"/>
                <a:cs typeface="Calibri"/>
              </a:rPr>
              <a:t>have </a:t>
            </a:r>
            <a:r>
              <a:rPr lang="en-US" sz="2400" dirty="0" smtClean="0">
                <a:latin typeface="Calibri"/>
                <a:cs typeface="Calibri"/>
              </a:rPr>
              <a:t>a </a:t>
            </a:r>
            <a:r>
              <a:rPr lang="en-US" sz="2400" spc="-5" dirty="0" smtClean="0">
                <a:latin typeface="Calibri"/>
                <a:cs typeface="Calibri"/>
              </a:rPr>
              <a:t>typical bluish  hue</a:t>
            </a:r>
            <a:endParaRPr lang="en-US" sz="2400" dirty="0" smtClean="0">
              <a:latin typeface="Calibri"/>
              <a:cs typeface="Calibri"/>
            </a:endParaRPr>
          </a:p>
          <a:p>
            <a:pPr marL="355600" marR="78740" indent="-342900">
              <a:lnSpc>
                <a:spcPts val="346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 smtClean="0">
                <a:latin typeface="Calibri"/>
                <a:cs typeface="Calibri"/>
              </a:rPr>
              <a:t>Deeply </a:t>
            </a:r>
            <a:r>
              <a:rPr lang="en-US" sz="2400" spc="-15" dirty="0" smtClean="0">
                <a:latin typeface="Calibri"/>
                <a:cs typeface="Calibri"/>
              </a:rPr>
              <a:t>seated </a:t>
            </a:r>
            <a:r>
              <a:rPr lang="en-US" sz="2400" dirty="0" smtClean="0">
                <a:latin typeface="Calibri"/>
                <a:cs typeface="Calibri"/>
              </a:rPr>
              <a:t>lesion</a:t>
            </a:r>
            <a:r>
              <a:rPr lang="en-US" sz="2400" spc="-65" dirty="0" smtClean="0">
                <a:latin typeface="Calibri"/>
                <a:cs typeface="Calibri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-  </a:t>
            </a:r>
            <a:r>
              <a:rPr lang="en-US" sz="2400" spc="-5" dirty="0" smtClean="0">
                <a:latin typeface="Calibri"/>
                <a:cs typeface="Calibri"/>
              </a:rPr>
              <a:t>normal</a:t>
            </a:r>
            <a:r>
              <a:rPr lang="en-US" sz="2400" spc="-20" dirty="0" smtClean="0">
                <a:latin typeface="Calibri"/>
                <a:cs typeface="Calibri"/>
              </a:rPr>
              <a:t> </a:t>
            </a:r>
            <a:r>
              <a:rPr lang="en-US" sz="2400" spc="-10" dirty="0" smtClean="0">
                <a:latin typeface="Calibri"/>
                <a:cs typeface="Calibri"/>
              </a:rPr>
              <a:t>mucosa</a:t>
            </a:r>
            <a:endParaRPr lang="en-US" sz="2400" dirty="0" smtClean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1143000" y="3200399"/>
            <a:ext cx="3200400" cy="26670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/>
          <p:cNvSpPr/>
          <p:nvPr/>
        </p:nvSpPr>
        <p:spPr>
          <a:xfrm>
            <a:off x="4876800" y="3124200"/>
            <a:ext cx="3733800" cy="2667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066800" y="62484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Superficial </a:t>
            </a:r>
            <a:r>
              <a:rPr lang="en-US" dirty="0" err="1" smtClean="0"/>
              <a:t>Ranula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6172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Deeply seated </a:t>
            </a:r>
            <a:r>
              <a:rPr lang="en-US" dirty="0" err="1" smtClean="0"/>
              <a:t>Ranula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724400" cy="43891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 rare variety, which </a:t>
            </a:r>
            <a:r>
              <a:rPr lang="en-US" sz="2400" dirty="0" err="1" smtClean="0"/>
              <a:t>herniates</a:t>
            </a:r>
            <a:r>
              <a:rPr lang="en-US" sz="2400" dirty="0" smtClean="0"/>
              <a:t> through the </a:t>
            </a:r>
            <a:r>
              <a:rPr lang="en-US" sz="2400" dirty="0" err="1" smtClean="0"/>
              <a:t>mylohyoid</a:t>
            </a:r>
            <a:r>
              <a:rPr lang="en-US" sz="2400" dirty="0" smtClean="0"/>
              <a:t> muscle resulting as the swelling of the neck is called “plunging </a:t>
            </a:r>
            <a:r>
              <a:rPr lang="en-US" sz="2400" dirty="0" err="1" smtClean="0"/>
              <a:t>ranula</a:t>
            </a:r>
            <a:r>
              <a:rPr lang="en-US" sz="2400" dirty="0" smtClean="0"/>
              <a:t>”.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This develops as a result of mucous </a:t>
            </a:r>
            <a:r>
              <a:rPr lang="en-US" sz="2400" dirty="0" err="1" smtClean="0"/>
              <a:t>extravasation</a:t>
            </a:r>
            <a:r>
              <a:rPr lang="en-US" sz="2400" dirty="0" smtClean="0"/>
              <a:t>.</a:t>
            </a:r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4" name="object 4"/>
          <p:cNvSpPr/>
          <p:nvPr/>
        </p:nvSpPr>
        <p:spPr>
          <a:xfrm>
            <a:off x="5562600" y="2209801"/>
            <a:ext cx="3124200" cy="4045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201" y="461594"/>
            <a:ext cx="28651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5" dirty="0">
                <a:latin typeface="Calibri"/>
                <a:cs typeface="Calibri"/>
              </a:rPr>
              <a:t>TREATMENT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772486"/>
            <a:ext cx="5257800" cy="5912516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833755" indent="-342900">
              <a:lnSpc>
                <a:spcPct val="15000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35" dirty="0">
                <a:latin typeface="Calibri"/>
                <a:cs typeface="Calibri"/>
              </a:rPr>
              <a:t>Treatment </a:t>
            </a:r>
            <a:r>
              <a:rPr sz="2800" spc="-5" dirty="0">
                <a:latin typeface="Calibri"/>
                <a:cs typeface="Calibri"/>
              </a:rPr>
              <a:t>of choice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-  </a:t>
            </a:r>
            <a:r>
              <a:rPr sz="2800" spc="-10" dirty="0">
                <a:latin typeface="Calibri"/>
                <a:cs typeface="Calibri"/>
              </a:rPr>
              <a:t>surgical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intervention</a:t>
            </a:r>
            <a:endParaRPr sz="2800">
              <a:latin typeface="Calibri"/>
              <a:cs typeface="Calibri"/>
            </a:endParaRPr>
          </a:p>
          <a:p>
            <a:pPr marL="355600" marR="5080" indent="-342900">
              <a:lnSpc>
                <a:spcPct val="15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10" dirty="0">
                <a:latin typeface="Calibri"/>
                <a:cs typeface="Calibri"/>
              </a:rPr>
              <a:t>Marsupialization </a:t>
            </a:r>
            <a:r>
              <a:rPr sz="2800" dirty="0">
                <a:latin typeface="Calibri"/>
                <a:cs typeface="Calibri"/>
              </a:rPr>
              <a:t>-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unroofs 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lesion </a:t>
            </a:r>
            <a:r>
              <a:rPr sz="2800" dirty="0">
                <a:latin typeface="Calibri"/>
                <a:cs typeface="Calibri"/>
              </a:rPr>
              <a:t>is the </a:t>
            </a:r>
            <a:r>
              <a:rPr sz="2800" spc="-5" dirty="0">
                <a:latin typeface="Calibri"/>
                <a:cs typeface="Calibri"/>
              </a:rPr>
              <a:t>initial  </a:t>
            </a:r>
            <a:r>
              <a:rPr sz="2800" spc="-10" dirty="0">
                <a:latin typeface="Calibri"/>
                <a:cs typeface="Calibri"/>
              </a:rPr>
              <a:t>treatment, </a:t>
            </a:r>
            <a:r>
              <a:rPr sz="2800" spc="-5" dirty="0">
                <a:latin typeface="Calibri"/>
                <a:cs typeface="Calibri"/>
              </a:rPr>
              <a:t>especially </a:t>
            </a:r>
            <a:r>
              <a:rPr sz="2800" spc="-25" dirty="0">
                <a:latin typeface="Calibri"/>
                <a:cs typeface="Calibri"/>
              </a:rPr>
              <a:t>for  </a:t>
            </a:r>
            <a:r>
              <a:rPr sz="2800" spc="-10" dirty="0">
                <a:latin typeface="Calibri"/>
                <a:cs typeface="Calibri"/>
              </a:rPr>
              <a:t>smaller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lesions.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50000"/>
              </a:lnSpc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Postsurgical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complications</a:t>
            </a:r>
            <a:endParaRPr sz="2800">
              <a:latin typeface="Calibri"/>
              <a:cs typeface="Calibri"/>
            </a:endParaRPr>
          </a:p>
          <a:p>
            <a:pPr marL="756285" lvl="1" indent="-286385">
              <a:lnSpc>
                <a:spcPct val="150000"/>
              </a:lnSpc>
              <a:spcBef>
                <a:spcPts val="34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Recurrence</a:t>
            </a:r>
            <a:endParaRPr sz="2400">
              <a:latin typeface="Calibri"/>
              <a:cs typeface="Calibri"/>
            </a:endParaRPr>
          </a:p>
          <a:p>
            <a:pPr marL="756285" marR="778510" lvl="1" indent="-286385">
              <a:lnSpc>
                <a:spcPct val="150000"/>
              </a:lnSpc>
              <a:spcBef>
                <a:spcPts val="665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5" dirty="0">
                <a:latin typeface="Calibri"/>
                <a:cs typeface="Calibri"/>
              </a:rPr>
              <a:t>sensory </a:t>
            </a:r>
            <a:r>
              <a:rPr sz="2400" spc="-10" dirty="0">
                <a:latin typeface="Calibri"/>
                <a:cs typeface="Calibri"/>
              </a:rPr>
              <a:t>deficits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 </a:t>
            </a:r>
            <a:r>
              <a:rPr sz="2400" spc="-10" dirty="0">
                <a:latin typeface="Calibri"/>
                <a:cs typeface="Calibri"/>
              </a:rPr>
              <a:t>tongue</a:t>
            </a:r>
            <a:endParaRPr sz="2400">
              <a:latin typeface="Calibri"/>
              <a:cs typeface="Calibri"/>
            </a:endParaRPr>
          </a:p>
          <a:p>
            <a:pPr marL="756285" lvl="1" indent="-286385">
              <a:lnSpc>
                <a:spcPct val="150000"/>
              </a:lnSpc>
              <a:spcBef>
                <a:spcPts val="27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10" dirty="0">
                <a:latin typeface="Calibri"/>
                <a:cs typeface="Calibri"/>
              </a:rPr>
              <a:t>Damage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spc="-20" dirty="0">
                <a:latin typeface="Calibri"/>
                <a:cs typeface="Calibri"/>
              </a:rPr>
              <a:t>Wharton’s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duct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05400" y="1828800"/>
            <a:ext cx="4038600" cy="3819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Introduction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salivary glands may be classified as major and minor glands. Major glands are paired glands. </a:t>
            </a:r>
          </a:p>
          <a:p>
            <a:pPr>
              <a:buNone/>
            </a:pPr>
            <a:r>
              <a:rPr lang="en-US" sz="2400" dirty="0" smtClean="0"/>
              <a:t>     They are: (</a:t>
            </a:r>
            <a:r>
              <a:rPr lang="en-US" sz="2400" dirty="0" err="1" smtClean="0"/>
              <a:t>i</a:t>
            </a:r>
            <a:r>
              <a:rPr lang="en-US" sz="2400" dirty="0" smtClean="0"/>
              <a:t>) Parotid (ii) Sub-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and (iii) Sub-lingual glands.</a:t>
            </a:r>
          </a:p>
          <a:p>
            <a:endParaRPr lang="en-US" sz="2400" dirty="0" smtClean="0"/>
          </a:p>
          <a:p>
            <a:r>
              <a:rPr lang="en-US" sz="2400" dirty="0" smtClean="0"/>
              <a:t>Based on the type of secretion, the salivary glands may be grouped as: (</a:t>
            </a:r>
            <a:r>
              <a:rPr lang="en-US" sz="2400" dirty="0" err="1" smtClean="0"/>
              <a:t>i</a:t>
            </a:r>
            <a:r>
              <a:rPr lang="en-US" sz="2400" dirty="0" smtClean="0"/>
              <a:t>) Serous, (ii) Mucous and (iii) Mixed.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0201" y="461594"/>
            <a:ext cx="28651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5" dirty="0">
                <a:latin typeface="Calibri"/>
                <a:cs typeface="Calibri"/>
              </a:rPr>
              <a:t>TREATMENT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3370"/>
            <a:ext cx="7920990" cy="5011437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5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Frequency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recurrence is </a:t>
            </a:r>
            <a:r>
              <a:rPr sz="2400" spc="-20" dirty="0">
                <a:latin typeface="Calibri"/>
                <a:cs typeface="Calibri"/>
              </a:rPr>
              <a:t>related </a:t>
            </a:r>
            <a:r>
              <a:rPr sz="2400" spc="-10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surgical  technique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selected</a:t>
            </a:r>
            <a:endParaRPr sz="2400">
              <a:latin typeface="Calibri"/>
              <a:cs typeface="Calibri"/>
            </a:endParaRPr>
          </a:p>
          <a:p>
            <a:pPr marL="756285" lvl="1" indent="-286385">
              <a:lnSpc>
                <a:spcPct val="150000"/>
              </a:lnSpc>
              <a:spcBef>
                <a:spcPts val="295"/>
              </a:spcBef>
              <a:buFont typeface="Arial"/>
              <a:buChar char="–"/>
              <a:tabLst>
                <a:tab pos="756920" algn="l"/>
              </a:tabLst>
            </a:pPr>
            <a:r>
              <a:rPr sz="2000" spc="-10" dirty="0">
                <a:latin typeface="Calibri"/>
                <a:cs typeface="Calibri"/>
              </a:rPr>
              <a:t>Marsupialization: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67%</a:t>
            </a:r>
            <a:endParaRPr sz="2000">
              <a:latin typeface="Calibri"/>
              <a:cs typeface="Calibri"/>
            </a:endParaRPr>
          </a:p>
          <a:p>
            <a:pPr marL="756285" lvl="1" indent="-286385">
              <a:lnSpc>
                <a:spcPct val="150000"/>
              </a:lnSpc>
              <a:spcBef>
                <a:spcPts val="315"/>
              </a:spcBef>
              <a:buFont typeface="Arial"/>
              <a:buChar char="–"/>
              <a:tabLst>
                <a:tab pos="756920" algn="l"/>
              </a:tabLst>
            </a:pPr>
            <a:r>
              <a:rPr sz="2000" dirty="0">
                <a:latin typeface="Calibri"/>
                <a:cs typeface="Calibri"/>
              </a:rPr>
              <a:t>Ranula </a:t>
            </a:r>
            <a:r>
              <a:rPr sz="2000" spc="-15" dirty="0">
                <a:latin typeface="Calibri"/>
                <a:cs typeface="Calibri"/>
              </a:rPr>
              <a:t>excision: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58%</a:t>
            </a:r>
            <a:endParaRPr sz="2000">
              <a:latin typeface="Calibri"/>
              <a:cs typeface="Calibri"/>
            </a:endParaRPr>
          </a:p>
          <a:p>
            <a:pPr marL="756285" lvl="1" indent="-286385">
              <a:lnSpc>
                <a:spcPct val="150000"/>
              </a:lnSpc>
              <a:spcBef>
                <a:spcPts val="310"/>
              </a:spcBef>
              <a:buFont typeface="Arial"/>
              <a:buChar char="–"/>
              <a:tabLst>
                <a:tab pos="756920" algn="l"/>
              </a:tabLst>
            </a:pPr>
            <a:r>
              <a:rPr sz="2000" spc="-5" dirty="0">
                <a:latin typeface="Calibri"/>
                <a:cs typeface="Calibri"/>
              </a:rPr>
              <a:t>Sublingual </a:t>
            </a:r>
            <a:r>
              <a:rPr sz="2000" dirty="0">
                <a:latin typeface="Calibri"/>
                <a:cs typeface="Calibri"/>
              </a:rPr>
              <a:t>gland </a:t>
            </a:r>
            <a:r>
              <a:rPr sz="2000" spc="-15" dirty="0">
                <a:latin typeface="Calibri"/>
                <a:cs typeface="Calibri"/>
              </a:rPr>
              <a:t>excision: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1%</a:t>
            </a:r>
            <a:endParaRPr sz="2000">
              <a:latin typeface="Calibri"/>
              <a:cs typeface="Calibri"/>
            </a:endParaRPr>
          </a:p>
          <a:p>
            <a:pPr marL="355600" marR="149860" indent="-342900">
              <a:lnSpc>
                <a:spcPct val="150000"/>
              </a:lnSpc>
              <a:spcBef>
                <a:spcPts val="7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Due </a:t>
            </a:r>
            <a:r>
              <a:rPr sz="2400" spc="-15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10" dirty="0">
                <a:latin typeface="Calibri"/>
                <a:cs typeface="Calibri"/>
              </a:rPr>
              <a:t>reason </a:t>
            </a:r>
            <a:r>
              <a:rPr sz="2400" spc="-20" dirty="0">
                <a:latin typeface="Calibri"/>
                <a:cs typeface="Calibri"/>
              </a:rPr>
              <a:t>excision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lesion </a:t>
            </a:r>
            <a:r>
              <a:rPr sz="2400" dirty="0">
                <a:latin typeface="Calibri"/>
                <a:cs typeface="Calibri"/>
              </a:rPr>
              <a:t>and the  gland </a:t>
            </a:r>
            <a:r>
              <a:rPr sz="2400" spc="-5" dirty="0">
                <a:latin typeface="Calibri"/>
                <a:cs typeface="Calibri"/>
              </a:rPr>
              <a:t>should be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considered</a:t>
            </a:r>
            <a:endParaRPr sz="2400">
              <a:latin typeface="Calibri"/>
              <a:cs typeface="Calibri"/>
            </a:endParaRPr>
          </a:p>
          <a:p>
            <a:pPr marL="355600" marR="473709" indent="-342900">
              <a:lnSpc>
                <a:spcPct val="15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Calibri"/>
                <a:cs typeface="Calibri"/>
              </a:rPr>
              <a:t>Intralesional </a:t>
            </a:r>
            <a:r>
              <a:rPr sz="2400" spc="-5" dirty="0">
                <a:latin typeface="Calibri"/>
                <a:cs typeface="Calibri"/>
              </a:rPr>
              <a:t>injections of </a:t>
            </a:r>
            <a:r>
              <a:rPr sz="2400" spc="-15" dirty="0">
                <a:latin typeface="Calibri"/>
                <a:cs typeface="Calibri"/>
              </a:rPr>
              <a:t>corticosteroids </a:t>
            </a:r>
            <a:r>
              <a:rPr sz="2400" spc="-20" dirty="0">
                <a:latin typeface="Calibri"/>
                <a:cs typeface="Calibri"/>
              </a:rPr>
              <a:t>have  </a:t>
            </a:r>
            <a:r>
              <a:rPr sz="2400" spc="-5" dirty="0">
                <a:latin typeface="Calibri"/>
                <a:cs typeface="Calibri"/>
              </a:rPr>
              <a:t>been </a:t>
            </a:r>
            <a:r>
              <a:rPr sz="2400" spc="-10" dirty="0">
                <a:latin typeface="Calibri"/>
                <a:cs typeface="Calibri"/>
              </a:rPr>
              <a:t>used successfully in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treatment </a:t>
            </a:r>
            <a:r>
              <a:rPr sz="2400" spc="-5" dirty="0">
                <a:latin typeface="Calibri"/>
                <a:cs typeface="Calibri"/>
              </a:rPr>
              <a:t>of  </a:t>
            </a:r>
            <a:r>
              <a:rPr sz="2400" spc="-10" dirty="0">
                <a:latin typeface="Calibri"/>
                <a:cs typeface="Calibri"/>
              </a:rPr>
              <a:t>ranulas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2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Inflammatory  Enlargement of the gland</a:t>
            </a:r>
            <a:br>
              <a:rPr lang="en-US" sz="3200" b="1" dirty="0" smtClean="0">
                <a:solidFill>
                  <a:srgbClr val="002060"/>
                </a:solidFill>
              </a:rPr>
            </a:br>
            <a:r>
              <a:rPr lang="en-US" sz="3200" b="1" dirty="0" smtClean="0">
                <a:solidFill>
                  <a:srgbClr val="002060"/>
                </a:solidFill>
              </a:rPr>
              <a:t> (</a:t>
            </a:r>
            <a:r>
              <a:rPr lang="en-US" sz="3200" b="1" dirty="0" err="1" smtClean="0">
                <a:solidFill>
                  <a:srgbClr val="002060"/>
                </a:solidFill>
              </a:rPr>
              <a:t>Sialadenitis</a:t>
            </a:r>
            <a:r>
              <a:rPr lang="en-US" sz="3200" b="1" dirty="0" smtClean="0">
                <a:solidFill>
                  <a:srgbClr val="002060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Inflammation of the salivary glands is known as </a:t>
            </a:r>
            <a:r>
              <a:rPr lang="en-US" sz="2400" dirty="0" err="1" smtClean="0"/>
              <a:t>sialadenitis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chemeClr val="accent1"/>
                </a:solidFill>
              </a:rPr>
              <a:t>Types-</a:t>
            </a:r>
            <a:r>
              <a:rPr lang="en-US" sz="2400" dirty="0" smtClean="0"/>
              <a:t> Viral, Bacterial, Allergic</a:t>
            </a:r>
          </a:p>
          <a:p>
            <a:endParaRPr lang="en-US" sz="2400" dirty="0" smtClean="0"/>
          </a:p>
          <a:p>
            <a:r>
              <a:rPr lang="en-US" sz="2400" dirty="0" smtClean="0"/>
              <a:t>Viral Infections Mumps (</a:t>
            </a:r>
            <a:r>
              <a:rPr lang="en-US" sz="2400" dirty="0" smtClean="0">
                <a:solidFill>
                  <a:srgbClr val="FF0000"/>
                </a:solidFill>
              </a:rPr>
              <a:t>epidemic </a:t>
            </a:r>
            <a:r>
              <a:rPr lang="en-US" sz="2400" dirty="0" err="1" smtClean="0">
                <a:solidFill>
                  <a:srgbClr val="FF0000"/>
                </a:solidFill>
              </a:rPr>
              <a:t>parotitis</a:t>
            </a:r>
            <a:r>
              <a:rPr lang="en-US" sz="2400" dirty="0" smtClean="0"/>
              <a:t>) is the most common viral infection affecting the salivary glands.</a:t>
            </a:r>
          </a:p>
          <a:p>
            <a:endParaRPr lang="en-US" sz="2400" dirty="0" smtClean="0"/>
          </a:p>
          <a:p>
            <a:r>
              <a:rPr lang="en-US" sz="2400" dirty="0" smtClean="0"/>
              <a:t> Which is caused by </a:t>
            </a:r>
            <a:r>
              <a:rPr lang="en-US" sz="2400" dirty="0" smtClean="0">
                <a:solidFill>
                  <a:srgbClr val="FF0000"/>
                </a:solidFill>
              </a:rPr>
              <a:t>a </a:t>
            </a:r>
            <a:r>
              <a:rPr lang="en-US" sz="2400" dirty="0" err="1" smtClean="0">
                <a:solidFill>
                  <a:srgbClr val="FF0000"/>
                </a:solidFill>
              </a:rPr>
              <a:t>paramyxo</a:t>
            </a:r>
            <a:r>
              <a:rPr lang="en-US" sz="2400" dirty="0" smtClean="0">
                <a:solidFill>
                  <a:srgbClr val="FF0000"/>
                </a:solidFill>
              </a:rPr>
              <a:t> virus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 It is an acute, contagious disease, usually affecting </a:t>
            </a:r>
            <a:r>
              <a:rPr lang="en-US" sz="2400" dirty="0" smtClean="0">
                <a:solidFill>
                  <a:srgbClr val="FF0000"/>
                </a:solidFill>
              </a:rPr>
              <a:t>the parotid gland. </a:t>
            </a:r>
          </a:p>
          <a:p>
            <a:endParaRPr lang="en-US" sz="2400" dirty="0" smtClean="0"/>
          </a:p>
          <a:p>
            <a:r>
              <a:rPr lang="en-US" sz="2400" dirty="0" smtClean="0"/>
              <a:t>Occasionally, the </a:t>
            </a:r>
            <a:r>
              <a:rPr lang="en-US" sz="2400" dirty="0" err="1" smtClean="0"/>
              <a:t>submandibular</a:t>
            </a:r>
            <a:r>
              <a:rPr lang="en-US" sz="2400" dirty="0" smtClean="0"/>
              <a:t> or the sublingual glands may also be involved.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865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5029200" cy="5867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This disease is self-limiting one and not dangerous.</a:t>
            </a:r>
          </a:p>
          <a:p>
            <a:endParaRPr lang="en-US" sz="2200" dirty="0" smtClean="0"/>
          </a:p>
          <a:p>
            <a:r>
              <a:rPr lang="en-US" sz="2200" dirty="0" smtClean="0"/>
              <a:t> In these days, the number of cases are reduced, because of the use of the Mumps vaccine.</a:t>
            </a:r>
          </a:p>
          <a:p>
            <a:endParaRPr lang="en-US" sz="2200" dirty="0" smtClean="0"/>
          </a:p>
          <a:p>
            <a:r>
              <a:rPr lang="en-US" sz="2200" dirty="0" smtClean="0"/>
              <a:t> It is a disease of the childhood, but when it affects the adults, it leads to greater complications.</a:t>
            </a:r>
          </a:p>
          <a:p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This disease has the incubation period of 2-3 weeks.</a:t>
            </a:r>
            <a:endParaRPr lang="en-US" sz="2200" dirty="0"/>
          </a:p>
        </p:txBody>
      </p:sp>
      <p:pic>
        <p:nvPicPr>
          <p:cNvPr id="2050" name="Picture 2" descr="C:\Users\Good Day\Desktop\0014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10225" y="952500"/>
            <a:ext cx="3533775" cy="590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953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Initially, the patient may suffer from mild fever, headache, chills, vomiting, etc. followed by pain below the ear and sudden onset of firm, rubbery or elastic swelling of the salivary gland.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In viral </a:t>
            </a:r>
            <a:r>
              <a:rPr lang="en-US" sz="2000" dirty="0" err="1" smtClean="0"/>
              <a:t>parotitis</a:t>
            </a:r>
            <a:r>
              <a:rPr lang="en-US" sz="2000" dirty="0" smtClean="0"/>
              <a:t>, the glands of both the sides enlarge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  <p:pic>
        <p:nvPicPr>
          <p:cNvPr id="4" name="Picture 2" descr="C:\Users\Good Day\Desktop\mumps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1692951"/>
            <a:ext cx="4664562" cy="43268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27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5105400" cy="5410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/>
              <a:t>There is no suppuration and no pus discharge from </a:t>
            </a:r>
            <a:r>
              <a:rPr lang="en-US" sz="2200" dirty="0" err="1" smtClean="0"/>
              <a:t>Stenson’s</a:t>
            </a:r>
            <a:r>
              <a:rPr lang="en-US" sz="2200" dirty="0" smtClean="0"/>
              <a:t> duct upon pressure on the gland; however, the papilla may be puffy and red.</a:t>
            </a:r>
          </a:p>
          <a:p>
            <a:pPr>
              <a:lnSpc>
                <a:spcPct val="150000"/>
              </a:lnSpc>
            </a:pPr>
            <a:endParaRPr lang="en-US" sz="2200" dirty="0" smtClean="0"/>
          </a:p>
          <a:p>
            <a:pPr>
              <a:lnSpc>
                <a:spcPct val="150000"/>
              </a:lnSpc>
            </a:pPr>
            <a:r>
              <a:rPr lang="en-US" sz="2200" dirty="0" smtClean="0"/>
              <a:t>There is excruciating ear pain during mastication. </a:t>
            </a:r>
            <a:r>
              <a:rPr lang="en-US" sz="2200" dirty="0" err="1" smtClean="0"/>
              <a:t>Xerostomia</a:t>
            </a:r>
            <a:r>
              <a:rPr lang="en-US" sz="2200" dirty="0" smtClean="0"/>
              <a:t>, </a:t>
            </a:r>
            <a:r>
              <a:rPr lang="en-US" sz="2200" dirty="0" err="1" smtClean="0"/>
              <a:t>trismus</a:t>
            </a:r>
            <a:r>
              <a:rPr lang="en-US" sz="2200" dirty="0" smtClean="0"/>
              <a:t>, cervical lymphadenitis, tender glands, </a:t>
            </a:r>
            <a:r>
              <a:rPr lang="en-US" sz="2200" dirty="0" err="1" smtClean="0"/>
              <a:t>oedema</a:t>
            </a:r>
            <a:r>
              <a:rPr lang="en-US" sz="2200" dirty="0" smtClean="0"/>
              <a:t> of the overlying skin may also be present. </a:t>
            </a:r>
          </a:p>
          <a:p>
            <a:pPr>
              <a:lnSpc>
                <a:spcPct val="150000"/>
              </a:lnSpc>
            </a:pPr>
            <a:endParaRPr lang="en-US" sz="2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6956" y="1720135"/>
            <a:ext cx="3049844" cy="399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It is self-limiting. Symptomatic relief can be given by antipyretics.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Antibiotics can be given to prevent the secondary infection.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IV. </a:t>
            </a:r>
            <a:r>
              <a:rPr lang="en-US" sz="4400" b="1" dirty="0" err="1" smtClean="0">
                <a:solidFill>
                  <a:srgbClr val="002060"/>
                </a:solidFill>
              </a:rPr>
              <a:t>Tumours</a:t>
            </a:r>
            <a:r>
              <a:rPr lang="en-US" sz="4400" b="1" dirty="0" smtClean="0">
                <a:solidFill>
                  <a:srgbClr val="002060"/>
                </a:solidFill>
              </a:rPr>
              <a:t> of salivary glands </a:t>
            </a:r>
            <a:r>
              <a:rPr lang="en-US" sz="4400" b="1" dirty="0" smtClean="0">
                <a:solidFill>
                  <a:srgbClr val="FF0000"/>
                </a:solidFill>
              </a:rPr>
              <a:t>: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>
              <a:lnSpc>
                <a:spcPct val="12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A. Benign </a:t>
            </a:r>
            <a:r>
              <a:rPr lang="en-US" b="1" dirty="0" err="1" smtClean="0">
                <a:solidFill>
                  <a:srgbClr val="FF0000"/>
                </a:solidFill>
              </a:rPr>
              <a:t>tumours</a:t>
            </a:r>
            <a:r>
              <a:rPr lang="en-US" dirty="0" smtClean="0"/>
              <a:t>:</a:t>
            </a:r>
          </a:p>
          <a:p>
            <a:pPr>
              <a:lnSpc>
                <a:spcPct val="120000"/>
              </a:lnSpc>
            </a:pPr>
            <a:r>
              <a:rPr lang="en-US" sz="2800" dirty="0" err="1" smtClean="0"/>
              <a:t>Pleomorphic</a:t>
            </a:r>
            <a:r>
              <a:rPr lang="en-US" sz="2800" dirty="0" smtClean="0"/>
              <a:t> adenoma    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• </a:t>
            </a:r>
            <a:r>
              <a:rPr lang="en-US" sz="2800" dirty="0" err="1" smtClean="0"/>
              <a:t>Warthin’s</a:t>
            </a:r>
            <a:r>
              <a:rPr lang="en-US" sz="2800" dirty="0" smtClean="0"/>
              <a:t> </a:t>
            </a:r>
            <a:r>
              <a:rPr lang="en-US" sz="2800" dirty="0" err="1" smtClean="0"/>
              <a:t>tumour</a:t>
            </a:r>
            <a:r>
              <a:rPr lang="en-US" sz="2800" dirty="0" smtClean="0"/>
              <a:t>      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 • Basal cell adenoma                       </a:t>
            </a:r>
          </a:p>
          <a:p>
            <a:pPr>
              <a:lnSpc>
                <a:spcPct val="120000"/>
              </a:lnSpc>
            </a:pPr>
            <a:r>
              <a:rPr lang="en-US" sz="2800" dirty="0" err="1" smtClean="0"/>
              <a:t>Myoepithelioma</a:t>
            </a:r>
            <a:r>
              <a:rPr lang="en-US" sz="2800" dirty="0" smtClean="0"/>
              <a:t>   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 • </a:t>
            </a:r>
            <a:r>
              <a:rPr lang="en-US" sz="2800" dirty="0" err="1" smtClean="0"/>
              <a:t>Canalicular</a:t>
            </a:r>
            <a:r>
              <a:rPr lang="en-US" sz="2800" dirty="0" smtClean="0"/>
              <a:t> adenoma          </a:t>
            </a:r>
          </a:p>
          <a:p>
            <a:pPr>
              <a:lnSpc>
                <a:spcPct val="120000"/>
              </a:lnSpc>
            </a:pPr>
            <a:r>
              <a:rPr lang="en-US" sz="2800" dirty="0" smtClean="0"/>
              <a:t> •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</a:t>
            </a:r>
            <a:r>
              <a:rPr lang="en-US" sz="2800" dirty="0" err="1" smtClean="0"/>
              <a:t>papilloma</a:t>
            </a:r>
            <a:r>
              <a:rPr lang="en-US" sz="2800" dirty="0" smtClean="0"/>
              <a:t> 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5673" y="461594"/>
            <a:ext cx="52349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Pleomorphic</a:t>
            </a:r>
            <a:r>
              <a:rPr sz="4400" spc="-95" dirty="0"/>
              <a:t> </a:t>
            </a:r>
            <a:r>
              <a:rPr sz="4400" spc="5" dirty="0"/>
              <a:t>Adenoma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8738" y="1136650"/>
            <a:ext cx="4569461" cy="4913652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200" spc="-20" dirty="0" smtClean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200" spc="-20" dirty="0" smtClean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20" smtClean="0">
                <a:latin typeface="Calibri"/>
                <a:cs typeface="Calibri"/>
              </a:rPr>
              <a:t>Mixed </a:t>
            </a:r>
            <a:r>
              <a:rPr sz="2200" smtClean="0">
                <a:latin typeface="Calibri"/>
                <a:cs typeface="Calibri"/>
              </a:rPr>
              <a:t>tumor</a:t>
            </a:r>
            <a:endParaRPr lang="en-US" sz="220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tabLst>
                <a:tab pos="354965" algn="l"/>
                <a:tab pos="355600" algn="l"/>
              </a:tabLst>
            </a:pPr>
            <a:endParaRPr lang="en-US" sz="220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mtClean="0">
                <a:latin typeface="Calibri"/>
                <a:cs typeface="Calibri"/>
              </a:rPr>
              <a:t>A </a:t>
            </a:r>
            <a:r>
              <a:rPr sz="2200" spc="-10" dirty="0">
                <a:latin typeface="Calibri"/>
                <a:cs typeface="Calibri"/>
              </a:rPr>
              <a:t>benign </a:t>
            </a:r>
            <a:r>
              <a:rPr sz="2200" spc="-5" dirty="0">
                <a:latin typeface="Calibri"/>
                <a:cs typeface="Calibri"/>
              </a:rPr>
              <a:t>neoplasm  </a:t>
            </a:r>
            <a:r>
              <a:rPr sz="2200" spc="-10" dirty="0">
                <a:latin typeface="Calibri"/>
                <a:cs typeface="Calibri"/>
              </a:rPr>
              <a:t>consisting </a:t>
            </a:r>
            <a:r>
              <a:rPr sz="2200" spc="-5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cells  exhibiting </a:t>
            </a:r>
            <a:r>
              <a:rPr sz="2200" dirty="0">
                <a:latin typeface="Calibri"/>
                <a:cs typeface="Calibri"/>
              </a:rPr>
              <a:t>the </a:t>
            </a:r>
            <a:r>
              <a:rPr sz="2200" spc="-5" dirty="0">
                <a:latin typeface="Calibri"/>
                <a:cs typeface="Calibri"/>
              </a:rPr>
              <a:t>ability  </a:t>
            </a:r>
            <a:r>
              <a:rPr sz="2200" spc="-15" dirty="0">
                <a:latin typeface="Calibri"/>
                <a:cs typeface="Calibri"/>
              </a:rPr>
              <a:t>to </a:t>
            </a:r>
            <a:r>
              <a:rPr sz="2200" spc="-25" dirty="0">
                <a:latin typeface="Calibri"/>
                <a:cs typeface="Calibri"/>
              </a:rPr>
              <a:t>differentiate </a:t>
            </a:r>
            <a:r>
              <a:rPr sz="2200" spc="-15" dirty="0">
                <a:latin typeface="Calibri"/>
                <a:cs typeface="Calibri"/>
              </a:rPr>
              <a:t>to  </a:t>
            </a:r>
            <a:r>
              <a:rPr sz="2200" spc="-5" dirty="0">
                <a:latin typeface="Calibri"/>
                <a:cs typeface="Calibri"/>
              </a:rPr>
              <a:t>epithelial cell </a:t>
            </a:r>
            <a:r>
              <a:rPr sz="2200" spc="-10" dirty="0">
                <a:latin typeface="Calibri"/>
                <a:cs typeface="Calibri"/>
              </a:rPr>
              <a:t>(ductal  </a:t>
            </a:r>
            <a:r>
              <a:rPr sz="2200" dirty="0">
                <a:latin typeface="Calibri"/>
                <a:cs typeface="Calibri"/>
              </a:rPr>
              <a:t>&amp; </a:t>
            </a:r>
            <a:r>
              <a:rPr sz="2200" spc="-5" dirty="0">
                <a:latin typeface="Calibri"/>
                <a:cs typeface="Calibri"/>
              </a:rPr>
              <a:t>non </a:t>
            </a:r>
            <a:r>
              <a:rPr sz="2200" spc="-10" dirty="0">
                <a:latin typeface="Calibri"/>
                <a:cs typeface="Calibri"/>
              </a:rPr>
              <a:t>ductal) </a:t>
            </a:r>
            <a:r>
              <a:rPr sz="2200" dirty="0">
                <a:latin typeface="Calibri"/>
                <a:cs typeface="Calibri"/>
              </a:rPr>
              <a:t>and  </a:t>
            </a:r>
            <a:r>
              <a:rPr sz="2200" spc="-10" dirty="0">
                <a:latin typeface="Calibri"/>
                <a:cs typeface="Calibri"/>
              </a:rPr>
              <a:t>mesenchymal </a:t>
            </a:r>
            <a:r>
              <a:rPr sz="2200" spc="-5" dirty="0">
                <a:latin typeface="Calibri"/>
                <a:cs typeface="Calibri"/>
              </a:rPr>
              <a:t>cell  </a:t>
            </a:r>
            <a:r>
              <a:rPr sz="2200" spc="-10" dirty="0">
                <a:latin typeface="Calibri"/>
                <a:cs typeface="Calibri"/>
              </a:rPr>
              <a:t>(chondroid, </a:t>
            </a:r>
            <a:r>
              <a:rPr sz="2200" spc="-30" dirty="0">
                <a:latin typeface="Calibri"/>
                <a:cs typeface="Calibri"/>
              </a:rPr>
              <a:t>myxoid </a:t>
            </a:r>
            <a:r>
              <a:rPr sz="2200" dirty="0">
                <a:latin typeface="Calibri"/>
                <a:cs typeface="Calibri"/>
              </a:rPr>
              <a:t>&amp;  </a:t>
            </a:r>
            <a:r>
              <a:rPr sz="2200" spc="-5">
                <a:latin typeface="Calibri"/>
                <a:cs typeface="Calibri"/>
              </a:rPr>
              <a:t>osseous</a:t>
            </a:r>
            <a:r>
              <a:rPr sz="2200" spc="-5" smtClean="0">
                <a:latin typeface="Calibri"/>
                <a:cs typeface="Calibri"/>
              </a:rPr>
              <a:t>)</a:t>
            </a:r>
            <a:endParaRPr lang="en-US" sz="2200" spc="-5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200" spc="-5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200" dirty="0" err="1" smtClean="0">
                <a:latin typeface="Calibri"/>
                <a:cs typeface="Calibri"/>
              </a:rPr>
              <a:t>Pleomorphic</a:t>
            </a:r>
            <a:r>
              <a:rPr lang="en-US" sz="2200" dirty="0" smtClean="0">
                <a:latin typeface="Calibri"/>
                <a:cs typeface="Calibri"/>
              </a:rPr>
              <a:t> adenoma constitutes more than 50% of all </a:t>
            </a:r>
            <a:r>
              <a:rPr lang="en-US" sz="2200" dirty="0" err="1" smtClean="0">
                <a:latin typeface="Calibri"/>
                <a:cs typeface="Calibri"/>
              </a:rPr>
              <a:t>tumours</a:t>
            </a:r>
            <a:r>
              <a:rPr lang="en-US" sz="2200" dirty="0" smtClean="0">
                <a:latin typeface="Calibri"/>
                <a:cs typeface="Calibri"/>
              </a:rPr>
              <a:t> and 90% of all the benign </a:t>
            </a:r>
            <a:r>
              <a:rPr lang="en-US" sz="2200" dirty="0" err="1" smtClean="0">
                <a:latin typeface="Calibri"/>
                <a:cs typeface="Calibri"/>
              </a:rPr>
              <a:t>tumours</a:t>
            </a:r>
            <a:r>
              <a:rPr lang="en-US" sz="2200" dirty="0" smtClean="0">
                <a:latin typeface="Calibri"/>
                <a:cs typeface="Calibri"/>
              </a:rPr>
              <a:t> of the salivary glands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00600" y="1905000"/>
            <a:ext cx="4114800" cy="3962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0641" y="415493"/>
            <a:ext cx="36233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Clinical</a:t>
            </a:r>
            <a:r>
              <a:rPr sz="4400" spc="-50" dirty="0"/>
              <a:t> </a:t>
            </a:r>
            <a:r>
              <a:rPr sz="4400" spc="-25" dirty="0"/>
              <a:t>features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2000" y="1436083"/>
            <a:ext cx="7848600" cy="4888517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203200" indent="-342900">
              <a:lnSpc>
                <a:spcPts val="292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sz="2700">
              <a:latin typeface="Calibri"/>
              <a:cs typeface="Calibri"/>
            </a:endParaRPr>
          </a:p>
          <a:p>
            <a:pPr marL="355600" marR="236220" indent="-342900">
              <a:lnSpc>
                <a:spcPts val="2920"/>
              </a:lnSpc>
              <a:spcBef>
                <a:spcPts val="6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latin typeface="Calibri"/>
                <a:cs typeface="Calibri"/>
              </a:rPr>
              <a:t>Parotid </a:t>
            </a:r>
            <a:r>
              <a:rPr sz="2700" dirty="0">
                <a:latin typeface="Calibri"/>
                <a:cs typeface="Calibri"/>
              </a:rPr>
              <a:t>gland – </a:t>
            </a:r>
            <a:r>
              <a:rPr sz="2700" spc="-10" dirty="0">
                <a:latin typeface="Calibri"/>
                <a:cs typeface="Calibri"/>
              </a:rPr>
              <a:t>lower  </a:t>
            </a:r>
            <a:r>
              <a:rPr sz="2700" spc="-5" dirty="0">
                <a:latin typeface="Calibri"/>
                <a:cs typeface="Calibri"/>
              </a:rPr>
              <a:t>pole, superficially</a:t>
            </a:r>
            <a:r>
              <a:rPr sz="2700" spc="-114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90%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ts val="3080"/>
              </a:lnSpc>
              <a:spcBef>
                <a:spcPts val="2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700" dirty="0" smtClean="0">
              <a:latin typeface="Calibri"/>
              <a:cs typeface="Calibri"/>
            </a:endParaRPr>
          </a:p>
          <a:p>
            <a:pPr marL="355600" indent="-342900">
              <a:lnSpc>
                <a:spcPts val="3080"/>
              </a:lnSpc>
              <a:spcBef>
                <a:spcPts val="2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mtClean="0">
                <a:latin typeface="Calibri"/>
                <a:cs typeface="Calibri"/>
              </a:rPr>
              <a:t>Minor </a:t>
            </a:r>
            <a:r>
              <a:rPr sz="2700" spc="-10" dirty="0">
                <a:latin typeface="Calibri"/>
                <a:cs typeface="Calibri"/>
              </a:rPr>
              <a:t>Salivary </a:t>
            </a:r>
            <a:r>
              <a:rPr sz="2700" dirty="0">
                <a:latin typeface="Calibri"/>
                <a:cs typeface="Calibri"/>
              </a:rPr>
              <a:t>gland</a:t>
            </a:r>
            <a:r>
              <a:rPr sz="2700" spc="-8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8%</a:t>
            </a:r>
            <a:endParaRPr sz="2700">
              <a:latin typeface="Calibri"/>
              <a:cs typeface="Calibri"/>
            </a:endParaRPr>
          </a:p>
          <a:p>
            <a:pPr marL="355600">
              <a:lnSpc>
                <a:spcPts val="3080"/>
              </a:lnSpc>
            </a:pPr>
            <a:r>
              <a:rPr sz="2700" dirty="0">
                <a:latin typeface="Calibri"/>
                <a:cs typeface="Calibri"/>
              </a:rPr>
              <a:t>- </a:t>
            </a:r>
            <a:r>
              <a:rPr sz="2700" spc="-5" dirty="0">
                <a:latin typeface="Calibri"/>
                <a:cs typeface="Calibri"/>
              </a:rPr>
              <a:t>mostly</a:t>
            </a:r>
            <a:r>
              <a:rPr sz="2700" spc="-20" dirty="0">
                <a:latin typeface="Calibri"/>
                <a:cs typeface="Calibri"/>
              </a:rPr>
              <a:t> </a:t>
            </a:r>
            <a:r>
              <a:rPr sz="2700" spc="-15" dirty="0">
                <a:latin typeface="Calibri"/>
                <a:cs typeface="Calibri"/>
              </a:rPr>
              <a:t>palatal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700" spc="-5" dirty="0" smtClean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smtClean="0">
                <a:latin typeface="Calibri"/>
                <a:cs typeface="Calibri"/>
              </a:rPr>
              <a:t>F:M </a:t>
            </a:r>
            <a:r>
              <a:rPr sz="2700" dirty="0">
                <a:latin typeface="Calibri"/>
                <a:cs typeface="Calibri"/>
              </a:rPr>
              <a:t>=</a:t>
            </a:r>
            <a:r>
              <a:rPr sz="2700" spc="-10" dirty="0">
                <a:latin typeface="Calibri"/>
                <a:cs typeface="Calibri"/>
              </a:rPr>
              <a:t> </a:t>
            </a:r>
            <a:r>
              <a:rPr sz="2700" dirty="0">
                <a:latin typeface="Calibri"/>
                <a:cs typeface="Calibri"/>
              </a:rPr>
              <a:t>6:4</a:t>
            </a:r>
            <a:endParaRPr sz="2700">
              <a:latin typeface="Calibri"/>
              <a:cs typeface="Calibri"/>
            </a:endParaRPr>
          </a:p>
          <a:p>
            <a:pPr marL="355600" marR="30226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700" spc="-5" dirty="0" smtClean="0">
              <a:latin typeface="Calibri"/>
              <a:cs typeface="Calibri"/>
            </a:endParaRPr>
          </a:p>
          <a:p>
            <a:pPr marL="355600" marR="30226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smtClean="0">
                <a:latin typeface="Calibri"/>
                <a:cs typeface="Calibri"/>
              </a:rPr>
              <a:t>4</a:t>
            </a:r>
            <a:r>
              <a:rPr sz="2700" spc="-7" baseline="24691" smtClean="0">
                <a:latin typeface="Calibri"/>
                <a:cs typeface="Calibri"/>
              </a:rPr>
              <a:t>th</a:t>
            </a:r>
            <a:r>
              <a:rPr sz="2700" spc="-5" smtClean="0">
                <a:latin typeface="Calibri"/>
                <a:cs typeface="Calibri"/>
              </a:rPr>
              <a:t>-6</a:t>
            </a:r>
            <a:r>
              <a:rPr sz="2700" spc="-7" baseline="24691" smtClean="0">
                <a:latin typeface="Calibri"/>
                <a:cs typeface="Calibri"/>
              </a:rPr>
              <a:t>th </a:t>
            </a:r>
            <a:r>
              <a:rPr sz="2700" spc="-10" dirty="0">
                <a:latin typeface="Calibri"/>
                <a:cs typeface="Calibri"/>
              </a:rPr>
              <a:t>decade </a:t>
            </a:r>
            <a:r>
              <a:rPr sz="2700" spc="-5" dirty="0">
                <a:latin typeface="Calibri"/>
                <a:cs typeface="Calibri"/>
              </a:rPr>
              <a:t>of </a:t>
            </a:r>
            <a:r>
              <a:rPr sz="2700" spc="-20" dirty="0">
                <a:latin typeface="Calibri"/>
                <a:cs typeface="Calibri"/>
              </a:rPr>
              <a:t>life </a:t>
            </a:r>
            <a:r>
              <a:rPr sz="2700" dirty="0">
                <a:latin typeface="Calibri"/>
                <a:cs typeface="Calibri"/>
              </a:rPr>
              <a:t>–  43 </a:t>
            </a:r>
            <a:r>
              <a:rPr sz="2700" spc="-20" dirty="0">
                <a:latin typeface="Calibri"/>
                <a:cs typeface="Calibri"/>
              </a:rPr>
              <a:t>yrs </a:t>
            </a:r>
            <a:r>
              <a:rPr sz="2700" dirty="0">
                <a:latin typeface="Calibri"/>
                <a:cs typeface="Calibri"/>
              </a:rPr>
              <a:t>mean</a:t>
            </a:r>
            <a:r>
              <a:rPr sz="2700" spc="-35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age</a:t>
            </a:r>
            <a:endParaRPr sz="27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700" dirty="0" smtClean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mtClean="0">
                <a:latin typeface="Calibri"/>
                <a:cs typeface="Calibri"/>
              </a:rPr>
              <a:t>Also </a:t>
            </a:r>
            <a:r>
              <a:rPr sz="2700" spc="-15" dirty="0">
                <a:latin typeface="Calibri"/>
                <a:cs typeface="Calibri"/>
              </a:rPr>
              <a:t>found </a:t>
            </a:r>
            <a:r>
              <a:rPr sz="2700" dirty="0">
                <a:latin typeface="Calibri"/>
                <a:cs typeface="Calibri"/>
              </a:rPr>
              <a:t>in</a:t>
            </a:r>
            <a:r>
              <a:rPr sz="2700" spc="-50" dirty="0">
                <a:latin typeface="Calibri"/>
                <a:cs typeface="Calibri"/>
              </a:rPr>
              <a:t> </a:t>
            </a:r>
            <a:r>
              <a:rPr sz="2700" spc="-10" dirty="0">
                <a:latin typeface="Calibri"/>
                <a:cs typeface="Calibri"/>
              </a:rPr>
              <a:t>children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3708" y="461594"/>
            <a:ext cx="46596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Clinical</a:t>
            </a:r>
            <a:r>
              <a:rPr sz="4400" spc="-60" dirty="0"/>
              <a:t> </a:t>
            </a:r>
            <a:r>
              <a:rPr sz="4400" spc="-10" dirty="0"/>
              <a:t>presentation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28600" y="1526794"/>
            <a:ext cx="4671060" cy="521341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2900">
              <a:lnSpc>
                <a:spcPct val="15000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Small, painless, </a:t>
            </a:r>
            <a:r>
              <a:rPr sz="2400" spc="-10" dirty="0">
                <a:latin typeface="Calibri"/>
                <a:cs typeface="Calibri"/>
              </a:rPr>
              <a:t>quiscent  </a:t>
            </a:r>
            <a:r>
              <a:rPr sz="2400" spc="-5" dirty="0">
                <a:latin typeface="Calibri"/>
                <a:cs typeface="Calibri"/>
              </a:rPr>
              <a:t>nodule </a:t>
            </a:r>
            <a:r>
              <a:rPr sz="2400" dirty="0">
                <a:latin typeface="Calibri"/>
                <a:cs typeface="Calibri"/>
              </a:rPr>
              <a:t>– </a:t>
            </a:r>
            <a:r>
              <a:rPr sz="2400" spc="-5" dirty="0">
                <a:latin typeface="Calibri"/>
                <a:cs typeface="Calibri"/>
              </a:rPr>
              <a:t>slowly </a:t>
            </a:r>
            <a:r>
              <a:rPr sz="2400" spc="-10" dirty="0">
                <a:latin typeface="Calibri"/>
                <a:cs typeface="Calibri"/>
              </a:rPr>
              <a:t>increases </a:t>
            </a:r>
            <a:r>
              <a:rPr sz="2400" dirty="0">
                <a:latin typeface="Calibri"/>
                <a:cs typeface="Calibri"/>
              </a:rPr>
              <a:t>in  </a:t>
            </a:r>
            <a:r>
              <a:rPr sz="2400" spc="-20" dirty="0">
                <a:latin typeface="Calibri"/>
                <a:cs typeface="Calibri"/>
              </a:rPr>
              <a:t>size, </a:t>
            </a:r>
            <a:r>
              <a:rPr sz="2400" spc="-5" dirty="0">
                <a:latin typeface="Calibri"/>
                <a:cs typeface="Calibri"/>
              </a:rPr>
              <a:t>sometimes showing  </a:t>
            </a:r>
            <a:r>
              <a:rPr sz="2400" spc="-20" dirty="0">
                <a:latin typeface="Calibri"/>
                <a:cs typeface="Calibri"/>
              </a:rPr>
              <a:t>intermittent </a:t>
            </a:r>
            <a:r>
              <a:rPr sz="2400" spc="-10" dirty="0">
                <a:latin typeface="Calibri"/>
                <a:cs typeface="Calibri"/>
              </a:rPr>
              <a:t>growth</a:t>
            </a:r>
            <a:endParaRPr sz="2400">
              <a:latin typeface="Calibri"/>
              <a:cs typeface="Calibri"/>
            </a:endParaRPr>
          </a:p>
          <a:p>
            <a:pPr marL="355600" marR="735330" indent="-342900">
              <a:lnSpc>
                <a:spcPct val="15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Doesn’t </a:t>
            </a:r>
            <a:r>
              <a:rPr sz="2400" spc="-25" dirty="0">
                <a:latin typeface="Calibri"/>
                <a:cs typeface="Calibri"/>
              </a:rPr>
              <a:t>fixes </a:t>
            </a:r>
            <a:r>
              <a:rPr sz="2400" spc="-10" dirty="0">
                <a:latin typeface="Calibri"/>
                <a:cs typeface="Calibri"/>
              </a:rPr>
              <a:t>to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deeper  </a:t>
            </a:r>
            <a:r>
              <a:rPr sz="2400" dirty="0">
                <a:latin typeface="Calibri"/>
                <a:cs typeface="Calibri"/>
              </a:rPr>
              <a:t>tissue – </a:t>
            </a:r>
            <a:r>
              <a:rPr sz="2400" spc="-5" dirty="0">
                <a:latin typeface="Calibri"/>
                <a:cs typeface="Calibri"/>
              </a:rPr>
              <a:t>mobile on  </a:t>
            </a:r>
            <a:r>
              <a:rPr sz="2400" spc="-10" dirty="0">
                <a:latin typeface="Calibri"/>
                <a:cs typeface="Calibri"/>
              </a:rPr>
              <a:t>palpation</a:t>
            </a:r>
            <a:endParaRPr sz="2400">
              <a:latin typeface="Calibri"/>
              <a:cs typeface="Calibri"/>
            </a:endParaRPr>
          </a:p>
          <a:p>
            <a:pPr marL="355600" marR="97155" indent="-342900">
              <a:lnSpc>
                <a:spcPct val="15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Skin </a:t>
            </a:r>
            <a:r>
              <a:rPr sz="2400" spc="-15" dirty="0">
                <a:latin typeface="Calibri"/>
                <a:cs typeface="Calibri"/>
              </a:rPr>
              <a:t>never </a:t>
            </a:r>
            <a:r>
              <a:rPr sz="2400" spc="-20" dirty="0">
                <a:latin typeface="Calibri"/>
                <a:cs typeface="Calibri"/>
              </a:rPr>
              <a:t>ulcerates,  </a:t>
            </a:r>
            <a:r>
              <a:rPr sz="2400" dirty="0">
                <a:latin typeface="Calibri"/>
                <a:cs typeface="Calibri"/>
              </a:rPr>
              <a:t>although </a:t>
            </a:r>
            <a:r>
              <a:rPr sz="2400" spc="-25" dirty="0">
                <a:latin typeface="Calibri"/>
                <a:cs typeface="Calibri"/>
              </a:rPr>
              <a:t>size </a:t>
            </a:r>
            <a:r>
              <a:rPr sz="2400" spc="-20" dirty="0">
                <a:latin typeface="Calibri"/>
                <a:cs typeface="Calibri"/>
              </a:rPr>
              <a:t>may </a:t>
            </a:r>
            <a:r>
              <a:rPr sz="2400" spc="-10" dirty="0">
                <a:latin typeface="Calibri"/>
                <a:cs typeface="Calibri"/>
              </a:rPr>
              <a:t>reach </a:t>
            </a:r>
            <a:r>
              <a:rPr sz="2400" dirty="0">
                <a:latin typeface="Calibri"/>
                <a:cs typeface="Calibri"/>
              </a:rPr>
              <a:t>a  </a:t>
            </a:r>
            <a:r>
              <a:rPr sz="2400" spc="-20" dirty="0">
                <a:latin typeface="Calibri"/>
                <a:cs typeface="Calibri"/>
              </a:rPr>
              <a:t>fantastic </a:t>
            </a:r>
            <a:r>
              <a:rPr sz="2400" spc="-25" dirty="0">
                <a:latin typeface="Calibri"/>
                <a:cs typeface="Calibri"/>
              </a:rPr>
              <a:t>size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spc="-20" dirty="0">
                <a:latin typeface="Calibri"/>
                <a:cs typeface="Calibri"/>
              </a:rPr>
              <a:t>several  </a:t>
            </a:r>
            <a:r>
              <a:rPr sz="2400" spc="-10" dirty="0">
                <a:latin typeface="Calibri"/>
                <a:cs typeface="Calibri"/>
              </a:rPr>
              <a:t>kilograms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4953000" y="1295400"/>
            <a:ext cx="3886200" cy="5486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6858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CLASSIFICATION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28600" y="457200"/>
            <a:ext cx="4267200" cy="6172200"/>
          </a:xfrm>
          <a:ln w="381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I. Developmental :</a:t>
            </a:r>
          </a:p>
          <a:p>
            <a:pPr>
              <a:buNone/>
            </a:pPr>
            <a:r>
              <a:rPr lang="en-US" sz="2200" dirty="0" smtClean="0"/>
              <a:t>  1. </a:t>
            </a:r>
            <a:r>
              <a:rPr lang="en-US" sz="2200" dirty="0" err="1" smtClean="0"/>
              <a:t>Aplasia</a:t>
            </a:r>
            <a:r>
              <a:rPr lang="en-US" sz="2200" dirty="0" smtClean="0"/>
              <a:t>           2. </a:t>
            </a:r>
            <a:r>
              <a:rPr lang="en-US" sz="2200" dirty="0" err="1" smtClean="0"/>
              <a:t>Atresia</a:t>
            </a:r>
            <a:r>
              <a:rPr lang="en-US" sz="2200" dirty="0" smtClean="0"/>
              <a:t>         3. Aberrancy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II. Salivary gland dysfunction: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200" dirty="0" smtClean="0"/>
              <a:t> 1. </a:t>
            </a:r>
            <a:r>
              <a:rPr lang="en-US" sz="2200" dirty="0" err="1" smtClean="0"/>
              <a:t>Xerostomia</a:t>
            </a:r>
            <a:r>
              <a:rPr lang="en-US" sz="2200" dirty="0" smtClean="0"/>
              <a:t>                  2. </a:t>
            </a:r>
            <a:r>
              <a:rPr lang="en-US" sz="2200" dirty="0" err="1" smtClean="0"/>
              <a:t>Sialorrhea</a:t>
            </a:r>
            <a:endParaRPr lang="en-US" sz="22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III.  Obstructive diseases:  </a:t>
            </a:r>
            <a:r>
              <a:rPr lang="en-US" b="1" dirty="0" smtClean="0">
                <a:solidFill>
                  <a:srgbClr val="FF0000"/>
                </a:solidFill>
              </a:rPr>
              <a:t>                 </a:t>
            </a:r>
          </a:p>
          <a:p>
            <a:pPr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     </a:t>
            </a:r>
            <a:r>
              <a:rPr lang="en-US" sz="2200" dirty="0" smtClean="0"/>
              <a:t>1. </a:t>
            </a:r>
            <a:r>
              <a:rPr lang="en-US" sz="2200" dirty="0" err="1" smtClean="0"/>
              <a:t>Sialolithiasis</a:t>
            </a: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III.  Cysts: </a:t>
            </a:r>
          </a:p>
          <a:p>
            <a:pPr>
              <a:buNone/>
            </a:pPr>
            <a:r>
              <a:rPr lang="en-US" sz="2000" dirty="0" smtClean="0"/>
              <a:t>    </a:t>
            </a:r>
            <a:r>
              <a:rPr lang="en-US" sz="2200" dirty="0" smtClean="0"/>
              <a:t>1. </a:t>
            </a:r>
            <a:r>
              <a:rPr lang="en-US" sz="2200" dirty="0" err="1" smtClean="0"/>
              <a:t>Extravasation</a:t>
            </a:r>
            <a:r>
              <a:rPr lang="en-US" sz="2200" dirty="0" smtClean="0"/>
              <a:t> cysts        </a:t>
            </a:r>
          </a:p>
          <a:p>
            <a:pPr>
              <a:buNone/>
            </a:pPr>
            <a:r>
              <a:rPr lang="en-US" sz="2200" dirty="0" smtClean="0"/>
              <a:t>     2. Retention cysts                      3. </a:t>
            </a:r>
            <a:r>
              <a:rPr lang="en-US" sz="2200" dirty="0" err="1" smtClean="0"/>
              <a:t>Ranula</a:t>
            </a:r>
            <a:endParaRPr lang="en-US" sz="2200" dirty="0" smtClean="0"/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Iv. Inflammatory  Enlargement of the gland 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200" dirty="0" smtClean="0"/>
              <a:t>1. Viral: Mumps, </a:t>
            </a:r>
            <a:r>
              <a:rPr lang="en-US" sz="2200" dirty="0" err="1" smtClean="0"/>
              <a:t>coxsackie</a:t>
            </a:r>
            <a:r>
              <a:rPr lang="en-US" sz="2200" dirty="0" smtClean="0"/>
              <a:t> A, CMV,  echovirus, influenza virus</a:t>
            </a:r>
          </a:p>
          <a:p>
            <a:pPr>
              <a:buNone/>
            </a:pPr>
            <a:r>
              <a:rPr lang="en-US" sz="2200" dirty="0" smtClean="0"/>
              <a:t>	2. Bacterial                                                   3. Allergic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495800" cy="6096000"/>
          </a:xfrm>
          <a:ln w="381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b="1" dirty="0" smtClean="0">
                <a:solidFill>
                  <a:srgbClr val="FFC000"/>
                </a:solidFill>
              </a:rPr>
              <a:t>V.  Non-inflammatory : Enlargement of the gland </a:t>
            </a:r>
          </a:p>
          <a:p>
            <a:pPr>
              <a:lnSpc>
                <a:spcPct val="120000"/>
              </a:lnSpc>
              <a:buNone/>
            </a:pPr>
            <a:r>
              <a:rPr lang="en-US" sz="2200" dirty="0" smtClean="0"/>
              <a:t>  1</a:t>
            </a:r>
            <a:r>
              <a:rPr lang="en-US" sz="2300" dirty="0" smtClean="0"/>
              <a:t>. Autoimmune: </a:t>
            </a:r>
            <a:r>
              <a:rPr lang="en-US" sz="2300" dirty="0" err="1" smtClean="0"/>
              <a:t>Sjögren’s</a:t>
            </a:r>
            <a:r>
              <a:rPr lang="en-US" sz="2300" dirty="0" smtClean="0"/>
              <a:t> syndrome and </a:t>
            </a:r>
            <a:r>
              <a:rPr lang="en-US" sz="2300" dirty="0" err="1" smtClean="0"/>
              <a:t>Mickulicz’s</a:t>
            </a:r>
            <a:r>
              <a:rPr lang="en-US" sz="2300" dirty="0" smtClean="0"/>
              <a:t> disease                    </a:t>
            </a:r>
          </a:p>
          <a:p>
            <a:pPr>
              <a:lnSpc>
                <a:spcPct val="120000"/>
              </a:lnSpc>
              <a:buNone/>
            </a:pPr>
            <a:r>
              <a:rPr lang="en-US" sz="2300" dirty="0" smtClean="0"/>
              <a:t>  2. Diabetes mellitus , HIV</a:t>
            </a:r>
          </a:p>
          <a:p>
            <a:pPr>
              <a:lnSpc>
                <a:spcPct val="120000"/>
              </a:lnSpc>
              <a:buNone/>
            </a:pPr>
            <a:r>
              <a:rPr lang="en-US" sz="2300" dirty="0" smtClean="0"/>
              <a:t>   3. Nutritional deficiency                                                                             </a:t>
            </a:r>
          </a:p>
          <a:p>
            <a:pPr>
              <a:lnSpc>
                <a:spcPct val="120000"/>
              </a:lnSpc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en-US" b="1" dirty="0" smtClean="0">
                <a:solidFill>
                  <a:srgbClr val="002060"/>
                </a:solidFill>
              </a:rPr>
              <a:t>IV. </a:t>
            </a:r>
            <a:r>
              <a:rPr lang="en-US" b="1" dirty="0" err="1" smtClean="0">
                <a:solidFill>
                  <a:srgbClr val="002060"/>
                </a:solidFill>
              </a:rPr>
              <a:t>Tumours</a:t>
            </a:r>
            <a:r>
              <a:rPr lang="en-US" b="1" dirty="0" smtClean="0">
                <a:solidFill>
                  <a:srgbClr val="002060"/>
                </a:solidFill>
              </a:rPr>
              <a:t> of salivary glands 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en-US" b="1" dirty="0" smtClean="0">
                <a:solidFill>
                  <a:srgbClr val="FF0000"/>
                </a:solidFill>
              </a:rPr>
              <a:t>A. Benign </a:t>
            </a:r>
            <a:r>
              <a:rPr lang="en-US" b="1" dirty="0" err="1" smtClean="0">
                <a:solidFill>
                  <a:srgbClr val="FF0000"/>
                </a:solidFill>
              </a:rPr>
              <a:t>tumours</a:t>
            </a:r>
            <a:r>
              <a:rPr lang="en-US" dirty="0" smtClean="0"/>
              <a:t>:</a:t>
            </a:r>
          </a:p>
          <a:p>
            <a:pPr>
              <a:lnSpc>
                <a:spcPct val="120000"/>
              </a:lnSpc>
            </a:pPr>
            <a:r>
              <a:rPr lang="en-US" sz="2200" dirty="0" err="1" smtClean="0"/>
              <a:t>Pleomorphic</a:t>
            </a:r>
            <a:r>
              <a:rPr lang="en-US" sz="2200" dirty="0" smtClean="0"/>
              <a:t> adenoma    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• </a:t>
            </a:r>
            <a:r>
              <a:rPr lang="en-US" sz="2200" dirty="0" err="1" smtClean="0"/>
              <a:t>Warthin’s</a:t>
            </a:r>
            <a:r>
              <a:rPr lang="en-US" sz="2200" dirty="0" smtClean="0"/>
              <a:t> </a:t>
            </a:r>
            <a:r>
              <a:rPr lang="en-US" sz="2200" dirty="0" err="1" smtClean="0"/>
              <a:t>tumour</a:t>
            </a:r>
            <a:r>
              <a:rPr lang="en-US" sz="2200" dirty="0" smtClean="0"/>
              <a:t>       • Basal cell adenoma                          • </a:t>
            </a:r>
            <a:r>
              <a:rPr lang="en-US" sz="2200" dirty="0" err="1" smtClean="0"/>
              <a:t>Myoepithelioma</a:t>
            </a:r>
            <a:r>
              <a:rPr lang="en-US" sz="2200" dirty="0" smtClean="0"/>
              <a:t>    • </a:t>
            </a:r>
            <a:r>
              <a:rPr lang="en-US" sz="2200" dirty="0" err="1" smtClean="0"/>
              <a:t>Canalicular</a:t>
            </a:r>
            <a:r>
              <a:rPr lang="en-US" sz="2200" dirty="0" smtClean="0"/>
              <a:t> adenoma           • </a:t>
            </a:r>
            <a:r>
              <a:rPr lang="en-US" sz="2200" dirty="0" err="1" smtClean="0"/>
              <a:t>Ductal</a:t>
            </a:r>
            <a:r>
              <a:rPr lang="en-US" sz="2200" dirty="0" smtClean="0"/>
              <a:t> </a:t>
            </a:r>
            <a:r>
              <a:rPr lang="en-US" sz="2200" dirty="0" err="1" smtClean="0"/>
              <a:t>papilloma</a:t>
            </a:r>
            <a:r>
              <a:rPr lang="en-US" sz="2200" dirty="0" smtClean="0"/>
              <a:t> </a:t>
            </a:r>
            <a:endParaRPr lang="en-US" sz="2800" dirty="0" smtClean="0"/>
          </a:p>
          <a:p>
            <a:pPr>
              <a:lnSpc>
                <a:spcPct val="12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B. Malignant </a:t>
            </a:r>
            <a:r>
              <a:rPr lang="en-US" sz="2400" b="1" dirty="0" err="1" smtClean="0">
                <a:solidFill>
                  <a:srgbClr val="FF0000"/>
                </a:solidFill>
              </a:rPr>
              <a:t>tumours</a:t>
            </a:r>
            <a:r>
              <a:rPr lang="en-US" sz="2800" b="1" dirty="0" smtClean="0">
                <a:solidFill>
                  <a:srgbClr val="FF0000"/>
                </a:solidFill>
              </a:rPr>
              <a:t> :            </a:t>
            </a:r>
          </a:p>
          <a:p>
            <a:pPr>
              <a:lnSpc>
                <a:spcPct val="120000"/>
              </a:lnSpc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• </a:t>
            </a:r>
            <a:r>
              <a:rPr lang="en-US" dirty="0" err="1" smtClean="0"/>
              <a:t>Mucoepidermoid</a:t>
            </a:r>
            <a:r>
              <a:rPr lang="en-US" dirty="0" smtClean="0"/>
              <a:t> carcinoma</a:t>
            </a:r>
          </a:p>
          <a:p>
            <a:pPr>
              <a:lnSpc>
                <a:spcPct val="120000"/>
              </a:lnSpc>
              <a:buNone/>
            </a:pPr>
            <a:r>
              <a:rPr lang="en-US" dirty="0" smtClean="0"/>
              <a:t>   Adenoid cystic carcinoma   </a:t>
            </a:r>
          </a:p>
          <a:p>
            <a:pPr>
              <a:lnSpc>
                <a:spcPct val="120000"/>
              </a:lnSpc>
              <a:buNone/>
            </a:pPr>
            <a:r>
              <a:rPr lang="en-US" dirty="0" smtClean="0"/>
              <a:t> • Malignant </a:t>
            </a:r>
            <a:r>
              <a:rPr lang="en-US" dirty="0" err="1" smtClean="0"/>
              <a:t>pleomorphic</a:t>
            </a:r>
            <a:r>
              <a:rPr lang="en-US" dirty="0" smtClean="0"/>
              <a:t> adenoma</a:t>
            </a:r>
          </a:p>
          <a:p>
            <a:pPr>
              <a:lnSpc>
                <a:spcPct val="120000"/>
              </a:lnSpc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3708" y="461594"/>
            <a:ext cx="46596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Clinical</a:t>
            </a:r>
            <a:r>
              <a:rPr sz="4400" spc="-60" dirty="0"/>
              <a:t> </a:t>
            </a:r>
            <a:r>
              <a:rPr sz="4400" spc="-10" dirty="0"/>
              <a:t>presentation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607564"/>
            <a:ext cx="4627245" cy="393761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120" smtClean="0">
                <a:latin typeface="Calibri"/>
                <a:cs typeface="Calibri"/>
              </a:rPr>
              <a:t>P</a:t>
            </a:r>
            <a:r>
              <a:rPr lang="en-US" sz="2400" spc="-120" dirty="0" err="1" smtClean="0">
                <a:latin typeface="Calibri"/>
                <a:cs typeface="Calibri"/>
              </a:rPr>
              <a:t>leomorphic</a:t>
            </a:r>
            <a:r>
              <a:rPr lang="en-US" sz="2400" spc="-120" dirty="0" smtClean="0">
                <a:latin typeface="Calibri"/>
                <a:cs typeface="Calibri"/>
              </a:rPr>
              <a:t>  adenoma</a:t>
            </a:r>
            <a:r>
              <a:rPr sz="2400" spc="-120" smtClean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 </a:t>
            </a:r>
            <a:r>
              <a:rPr sz="2400" dirty="0">
                <a:latin typeface="Calibri"/>
                <a:cs typeface="Calibri"/>
              </a:rPr>
              <a:t>minor </a:t>
            </a:r>
            <a:r>
              <a:rPr sz="2400" spc="-10" dirty="0">
                <a:latin typeface="Calibri"/>
                <a:cs typeface="Calibri"/>
              </a:rPr>
              <a:t>salivary </a:t>
            </a:r>
            <a:r>
              <a:rPr sz="2400" dirty="0">
                <a:latin typeface="Calibri"/>
                <a:cs typeface="Calibri"/>
              </a:rPr>
              <a:t>gland  of </a:t>
            </a:r>
            <a:r>
              <a:rPr sz="2400" spc="-25" dirty="0">
                <a:latin typeface="Calibri"/>
                <a:cs typeface="Calibri"/>
              </a:rPr>
              <a:t>size </a:t>
            </a:r>
            <a:r>
              <a:rPr sz="2400" dirty="0">
                <a:latin typeface="Calibri"/>
                <a:cs typeface="Calibri"/>
              </a:rPr>
              <a:t>&gt;1-2 cm </a:t>
            </a:r>
            <a:r>
              <a:rPr sz="2400" spc="-15" dirty="0">
                <a:latin typeface="Calibri"/>
                <a:cs typeface="Calibri"/>
              </a:rPr>
              <a:t>creates  </a:t>
            </a:r>
            <a:r>
              <a:rPr sz="2400" spc="-10" dirty="0">
                <a:latin typeface="Calibri"/>
                <a:cs typeface="Calibri"/>
              </a:rPr>
              <a:t>problem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mastication,  talking </a:t>
            </a:r>
            <a:r>
              <a:rPr sz="2400">
                <a:latin typeface="Calibri"/>
                <a:cs typeface="Calibri"/>
              </a:rPr>
              <a:t>and </a:t>
            </a:r>
            <a:r>
              <a:rPr sz="2400" spc="-10" smtClean="0">
                <a:latin typeface="Calibri"/>
                <a:cs typeface="Calibri"/>
              </a:rPr>
              <a:t>breathing</a:t>
            </a:r>
            <a:endParaRPr lang="en-US" sz="2400" spc="-1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400" spc="-10" dirty="0" smtClean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sz="2400">
              <a:latin typeface="Calibri"/>
              <a:cs typeface="Calibri"/>
            </a:endParaRPr>
          </a:p>
          <a:p>
            <a:pPr marL="355600" marR="236854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400" spc="-20" dirty="0" smtClean="0">
              <a:latin typeface="Calibri"/>
              <a:cs typeface="Calibri"/>
            </a:endParaRPr>
          </a:p>
          <a:p>
            <a:pPr marL="355600" marR="236854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20" smtClean="0">
                <a:latin typeface="Calibri"/>
                <a:cs typeface="Calibri"/>
              </a:rPr>
              <a:t>Palatal </a:t>
            </a:r>
            <a:r>
              <a:rPr lang="en-US" sz="2400" spc="-120" dirty="0" err="1" smtClean="0">
                <a:latin typeface="Calibri"/>
                <a:cs typeface="Calibri"/>
              </a:rPr>
              <a:t>Pleomorphic</a:t>
            </a:r>
            <a:r>
              <a:rPr lang="en-US" sz="2400" spc="-120" dirty="0" smtClean="0">
                <a:latin typeface="Calibri"/>
                <a:cs typeface="Calibri"/>
              </a:rPr>
              <a:t>  adenoma </a:t>
            </a:r>
            <a:r>
              <a:rPr sz="2400" spc="-20" smtClean="0">
                <a:latin typeface="Calibri"/>
                <a:cs typeface="Calibri"/>
              </a:rPr>
              <a:t>may </a:t>
            </a:r>
            <a:r>
              <a:rPr sz="2400" dirty="0">
                <a:latin typeface="Calibri"/>
                <a:cs typeface="Calibri"/>
              </a:rPr>
              <a:t>appear  </a:t>
            </a:r>
            <a:r>
              <a:rPr sz="2400" spc="-20" dirty="0">
                <a:latin typeface="Calibri"/>
                <a:cs typeface="Calibri"/>
              </a:rPr>
              <a:t>fixed </a:t>
            </a:r>
            <a:r>
              <a:rPr sz="2400" spc="-25" dirty="0">
                <a:latin typeface="Calibri"/>
                <a:cs typeface="Calibri"/>
              </a:rPr>
              <a:t>to </a:t>
            </a:r>
            <a:r>
              <a:rPr sz="2400" spc="-5" dirty="0">
                <a:latin typeface="Calibri"/>
                <a:cs typeface="Calibri"/>
              </a:rPr>
              <a:t>underlying bone  but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invasive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81600" y="1143000"/>
            <a:ext cx="3962400" cy="243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57800" y="3810000"/>
            <a:ext cx="3886199" cy="2667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Treatment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Pleomorphic</a:t>
            </a:r>
            <a:r>
              <a:rPr lang="en-US" sz="2400" dirty="0" smtClean="0"/>
              <a:t> adenomas are treated by surgical excision, excision of the gland with the </a:t>
            </a:r>
            <a:r>
              <a:rPr lang="en-US" sz="2400" dirty="0" err="1" smtClean="0"/>
              <a:t>tumour</a:t>
            </a:r>
            <a:r>
              <a:rPr lang="en-US" sz="2400" dirty="0" smtClean="0"/>
              <a:t> is performed.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Irradiation is contraindicated as the </a:t>
            </a:r>
            <a:r>
              <a:rPr lang="en-US" sz="2400" dirty="0" err="1" smtClean="0"/>
              <a:t>tumour</a:t>
            </a:r>
            <a:r>
              <a:rPr lang="en-US" sz="2400" dirty="0" smtClean="0"/>
              <a:t> is </a:t>
            </a:r>
            <a:r>
              <a:rPr lang="en-US" sz="2400" dirty="0" err="1" smtClean="0"/>
              <a:t>radioresistant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53400" cy="362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Diagnostic Imaging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(1) Conventional radiography,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(2) </a:t>
            </a:r>
            <a:r>
              <a:rPr lang="en-US" dirty="0" err="1" smtClean="0"/>
              <a:t>Sialography</a:t>
            </a:r>
            <a:r>
              <a:rPr lang="en-US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(3) </a:t>
            </a:r>
            <a:r>
              <a:rPr lang="en-US" dirty="0" err="1" smtClean="0"/>
              <a:t>Ultrasonography</a:t>
            </a:r>
            <a:r>
              <a:rPr lang="en-US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(4) Computerized tomography,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(5) Radionuclide imaging, and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(6) Magnetic resonance imaging (MRI).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</a:rPr>
              <a:t>SIALOGRAPHY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It is a specialized radiographic procedure performed for detection of disorders of the major salivary glands (usually parotid and </a:t>
            </a:r>
            <a:r>
              <a:rPr lang="en-US" sz="2000" dirty="0" err="1" smtClean="0"/>
              <a:t>submandibular</a:t>
            </a:r>
            <a:r>
              <a:rPr lang="en-US" sz="2000" dirty="0" smtClean="0"/>
              <a:t> glands.</a:t>
            </a:r>
          </a:p>
          <a:p>
            <a:endParaRPr lang="en-US" sz="2000" dirty="0" smtClean="0"/>
          </a:p>
          <a:p>
            <a:r>
              <a:rPr lang="en-US" sz="2000" dirty="0" smtClean="0"/>
              <a:t> The technique was first performed by </a:t>
            </a:r>
            <a:r>
              <a:rPr lang="en-US" sz="2000" dirty="0" err="1" smtClean="0"/>
              <a:t>Carpy</a:t>
            </a:r>
            <a:r>
              <a:rPr lang="en-US" sz="2000" dirty="0" smtClean="0"/>
              <a:t> in 1902, using mercury as the contrast agent</a:t>
            </a:r>
          </a:p>
          <a:p>
            <a:endParaRPr lang="en-US" sz="2000" dirty="0" smtClean="0"/>
          </a:p>
          <a:p>
            <a:r>
              <a:rPr lang="en-US" sz="2000" dirty="0" smtClean="0"/>
              <a:t>The technique is employed for examination of both </a:t>
            </a:r>
            <a:r>
              <a:rPr lang="en-US" sz="2000" dirty="0" err="1" smtClean="0"/>
              <a:t>parenchymal</a:t>
            </a:r>
            <a:r>
              <a:rPr lang="en-US" sz="2000" dirty="0" smtClean="0"/>
              <a:t> (</a:t>
            </a:r>
            <a:r>
              <a:rPr lang="en-US" sz="2000" dirty="0" err="1" smtClean="0"/>
              <a:t>acinar</a:t>
            </a:r>
            <a:r>
              <a:rPr lang="en-US" sz="2000" dirty="0" smtClean="0"/>
              <a:t>) and </a:t>
            </a:r>
            <a:r>
              <a:rPr lang="en-US" sz="2000" dirty="0" err="1" smtClean="0"/>
              <a:t>ductal</a:t>
            </a:r>
            <a:r>
              <a:rPr lang="en-US" sz="2000" dirty="0" smtClean="0"/>
              <a:t> abnormalities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 It involves </a:t>
            </a:r>
            <a:r>
              <a:rPr lang="en-US" sz="2000" dirty="0" err="1" smtClean="0"/>
              <a:t>cannulation</a:t>
            </a:r>
            <a:r>
              <a:rPr lang="en-US" sz="2000" dirty="0" smtClean="0"/>
              <a:t> and filling with a radio-opaque/contrast agent to make them visible on a radiograph</a:t>
            </a:r>
            <a:endParaRPr lang="en-US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Indications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a. </a:t>
            </a:r>
            <a:r>
              <a:rPr lang="en-US" sz="2400" dirty="0" smtClean="0"/>
              <a:t>Calculi or foreign bodies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b. Determination of the extent of destruction of salivary gland tissue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c. Detection of fistulae, </a:t>
            </a:r>
            <a:r>
              <a:rPr lang="en-US" sz="2400" dirty="0" err="1" smtClean="0"/>
              <a:t>diverticuli</a:t>
            </a:r>
            <a:r>
              <a:rPr lang="en-US" sz="2400" dirty="0" smtClean="0"/>
              <a:t> and strictures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d. Detection and diagnosis of recurrent swelling and inflammatory processes ‘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e. Demonstration of </a:t>
            </a:r>
            <a:r>
              <a:rPr lang="en-US" sz="2400" dirty="0" err="1" smtClean="0"/>
              <a:t>tumour</a:t>
            </a:r>
            <a:r>
              <a:rPr lang="en-US" sz="2400" dirty="0" smtClean="0"/>
              <a:t>; its size, location and origin 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f. Selection of the site for biopsy 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g. Outline the plane of facial nerve as a guide in planning a biopsy or a dissection</a:t>
            </a:r>
            <a:endParaRPr lang="en-US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Contraindications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Patients with a known allergy or hypersensitivity to contrast media</a:t>
            </a:r>
          </a:p>
          <a:p>
            <a:endParaRPr lang="en-US" sz="2400" dirty="0" smtClean="0"/>
          </a:p>
          <a:p>
            <a:r>
              <a:rPr lang="en-US" sz="2400" dirty="0" smtClean="0"/>
              <a:t>Acute inflammation of the salivary glands 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r>
              <a:rPr lang="en-US" sz="2400" dirty="0" smtClean="0"/>
              <a:t>Patients scheduled for thyroid function tests in the immediate future. </a:t>
            </a:r>
            <a:endParaRPr lang="en-US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Contrast Media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Lipid soluble or oil-based agents: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sz="2000" dirty="0" smtClean="0"/>
              <a:t>These agents contain 37% iodine e.g. </a:t>
            </a:r>
            <a:r>
              <a:rPr lang="en-US" sz="2000" dirty="0" err="1" smtClean="0"/>
              <a:t>Ethiadol</a:t>
            </a:r>
            <a:r>
              <a:rPr lang="en-US" sz="2000" dirty="0" smtClean="0"/>
              <a:t>. </a:t>
            </a:r>
          </a:p>
          <a:p>
            <a:endParaRPr lang="en-US" dirty="0" smtClean="0"/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Water soluble or water-based agents 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sz="2000" dirty="0" smtClean="0"/>
              <a:t>These agents contain 28 to 38% iodine; e.g. </a:t>
            </a:r>
            <a:r>
              <a:rPr lang="en-US" sz="2000" dirty="0" err="1" smtClean="0"/>
              <a:t>Hypaque</a:t>
            </a:r>
            <a:r>
              <a:rPr lang="en-US" sz="2000" dirty="0" smtClean="0"/>
              <a:t> 50%, </a:t>
            </a:r>
            <a:r>
              <a:rPr lang="en-US" sz="2000" dirty="0" err="1" smtClean="0"/>
              <a:t>Hypaque</a:t>
            </a:r>
            <a:r>
              <a:rPr lang="en-US" sz="2000" dirty="0" smtClean="0"/>
              <a:t> </a:t>
            </a:r>
            <a:r>
              <a:rPr lang="pt-BR" sz="2000" dirty="0" smtClean="0"/>
              <a:t>M 75%, Renografin 60, 76% Sinografin, Isopaque, Triosil, and Dionosil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Technique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 </a:t>
            </a:r>
            <a:r>
              <a:rPr lang="en-US" sz="2400" dirty="0" smtClean="0"/>
              <a:t>Identification of the location of duct orifices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 Exploration of the duct with a </a:t>
            </a:r>
            <a:r>
              <a:rPr lang="en-US" sz="2400" dirty="0" err="1" smtClean="0"/>
              <a:t>lacrimal</a:t>
            </a:r>
            <a:r>
              <a:rPr lang="en-US" sz="2400" dirty="0" smtClean="0"/>
              <a:t> probe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 </a:t>
            </a:r>
            <a:r>
              <a:rPr lang="en-US" sz="2400" dirty="0" err="1" smtClean="0"/>
              <a:t>Cannulation</a:t>
            </a:r>
            <a:r>
              <a:rPr lang="en-US" sz="2400" dirty="0" smtClean="0"/>
              <a:t> of the ducts: 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 Introduction of the radiographic dye: 0.76-1.0 ml for parotid gland, and 0.5-0.75 ml for </a:t>
            </a:r>
            <a:r>
              <a:rPr lang="en-US" sz="2400" dirty="0" err="1" smtClean="0"/>
              <a:t>submandibular</a:t>
            </a:r>
            <a:r>
              <a:rPr lang="en-US" sz="2400" dirty="0" smtClean="0"/>
              <a:t> gland.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Radiographic projections- </a:t>
            </a:r>
            <a:r>
              <a:rPr lang="en-US" sz="2000" dirty="0" smtClean="0"/>
              <a:t>Lateral View or </a:t>
            </a:r>
            <a:r>
              <a:rPr lang="en-US" sz="2000" dirty="0" err="1" smtClean="0"/>
              <a:t>Anteroposterior</a:t>
            </a:r>
            <a:r>
              <a:rPr lang="en-US" sz="2000" dirty="0" smtClean="0"/>
              <a:t>  view</a:t>
            </a:r>
            <a:endParaRPr lang="en-US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69819"/>
            <a:ext cx="8382000" cy="3653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" y="5943600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(1) </a:t>
            </a:r>
            <a:r>
              <a:rPr lang="en-US" dirty="0" err="1" smtClean="0"/>
              <a:t>Sialogram</a:t>
            </a:r>
            <a:r>
              <a:rPr lang="en-US" dirty="0" smtClean="0"/>
              <a:t> of normal parotid gland. (2) </a:t>
            </a:r>
            <a:r>
              <a:rPr lang="en-US" dirty="0" err="1" smtClean="0"/>
              <a:t>Sialogram</a:t>
            </a:r>
            <a:r>
              <a:rPr lang="en-US" dirty="0" smtClean="0"/>
              <a:t> of normal </a:t>
            </a:r>
            <a:r>
              <a:rPr lang="en-US" dirty="0" err="1" smtClean="0"/>
              <a:t>submandibular</a:t>
            </a:r>
            <a:r>
              <a:rPr lang="en-US" dirty="0" smtClean="0"/>
              <a:t> gland. Note the normal </a:t>
            </a:r>
            <a:r>
              <a:rPr lang="en-US" dirty="0" err="1" smtClean="0"/>
              <a:t>ductal</a:t>
            </a:r>
            <a:r>
              <a:rPr lang="en-US" dirty="0" smtClean="0"/>
              <a:t> branching pattern in both the </a:t>
            </a:r>
            <a:r>
              <a:rPr lang="en-US" dirty="0" err="1" smtClean="0"/>
              <a:t>sialograms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Observations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salivary calculi, stricture or other obstructions appear as </a:t>
            </a:r>
            <a:r>
              <a:rPr lang="en-US" dirty="0" smtClean="0">
                <a:solidFill>
                  <a:srgbClr val="FF0000"/>
                </a:solidFill>
              </a:rPr>
              <a:t>radiolucent lesions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Sjögren’s</a:t>
            </a:r>
            <a:r>
              <a:rPr lang="en-US" dirty="0" smtClean="0"/>
              <a:t> syndrome, “</a:t>
            </a:r>
            <a:r>
              <a:rPr lang="en-US" dirty="0" smtClean="0">
                <a:solidFill>
                  <a:srgbClr val="FF0000"/>
                </a:solidFill>
              </a:rPr>
              <a:t>Cherry - blossom” or “branchless fruit </a:t>
            </a:r>
            <a:r>
              <a:rPr lang="en-US" dirty="0" err="1" smtClean="0">
                <a:solidFill>
                  <a:srgbClr val="FF0000"/>
                </a:solidFill>
              </a:rPr>
              <a:t>laiden</a:t>
            </a:r>
            <a:r>
              <a:rPr lang="en-US" dirty="0" smtClean="0">
                <a:solidFill>
                  <a:srgbClr val="FF0000"/>
                </a:solidFill>
              </a:rPr>
              <a:t> tree</a:t>
            </a:r>
            <a:r>
              <a:rPr lang="en-US" dirty="0" smtClean="0"/>
              <a:t>” appearance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Tumours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FF0000"/>
                </a:solidFill>
              </a:rPr>
              <a:t>hand holding the ball</a:t>
            </a:r>
            <a:r>
              <a:rPr lang="en-US" dirty="0" smtClean="0"/>
              <a:t>” appearance.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839200" cy="591312"/>
          </a:xfrm>
        </p:spPr>
        <p:txBody>
          <a:bodyPr>
            <a:noAutofit/>
          </a:bodyPr>
          <a:lstStyle/>
          <a:p>
            <a:r>
              <a:rPr lang="en-US" sz="4000" dirty="0" smtClean="0"/>
              <a:t>Developmental diseases of Salivary Gland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920085"/>
            <a:ext cx="7010400" cy="4434840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Aplasia</a:t>
            </a:r>
            <a:r>
              <a:rPr lang="en-US" dirty="0" smtClean="0"/>
              <a:t>—absence of the gland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Atresia</a:t>
            </a:r>
            <a:r>
              <a:rPr lang="en-US" dirty="0" smtClean="0"/>
              <a:t>—absence of the duct </a:t>
            </a:r>
          </a:p>
          <a:p>
            <a:r>
              <a:rPr lang="en-US" dirty="0" smtClean="0"/>
              <a:t>3. Aberrancy—ectopic gland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sz="2400" b="1" dirty="0" err="1" smtClean="0"/>
              <a:t>Sialorrhoea</a:t>
            </a:r>
            <a:r>
              <a:rPr lang="en-US" sz="2400" b="1" dirty="0" smtClean="0"/>
              <a:t> or </a:t>
            </a:r>
            <a:r>
              <a:rPr lang="en-US" sz="2400" b="1" dirty="0" err="1" smtClean="0"/>
              <a:t>Ptyalism</a:t>
            </a:r>
            <a:endParaRPr lang="en-US" sz="2400" b="1" dirty="0" smtClean="0"/>
          </a:p>
          <a:p>
            <a:pPr marL="514350" indent="-514350"/>
            <a:r>
              <a:rPr lang="en-US" sz="2000" dirty="0" smtClean="0"/>
              <a:t>Excessive salivation</a:t>
            </a:r>
          </a:p>
          <a:p>
            <a:pPr marL="514350" indent="-514350"/>
            <a:r>
              <a:rPr lang="en-US" sz="2000" dirty="0" smtClean="0">
                <a:solidFill>
                  <a:srgbClr val="FF0000"/>
                </a:solidFill>
              </a:rPr>
              <a:t>Minor </a:t>
            </a:r>
            <a:r>
              <a:rPr lang="en-US" sz="2000" dirty="0" err="1" smtClean="0">
                <a:solidFill>
                  <a:srgbClr val="FF0000"/>
                </a:solidFill>
              </a:rPr>
              <a:t>sialorrhoea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can be seen due to local irritation </a:t>
            </a:r>
            <a:r>
              <a:rPr lang="en-US" sz="1800" dirty="0" err="1" smtClean="0"/>
              <a:t>eg</a:t>
            </a:r>
            <a:r>
              <a:rPr lang="en-US" sz="1800" dirty="0" smtClean="0"/>
              <a:t>. </a:t>
            </a:r>
            <a:r>
              <a:rPr lang="en-US" sz="1800" dirty="0" err="1" smtClean="0"/>
              <a:t>aphthous</a:t>
            </a:r>
            <a:r>
              <a:rPr lang="en-US" sz="1800" dirty="0" smtClean="0"/>
              <a:t> ulcers or ill fitting </a:t>
            </a:r>
            <a:r>
              <a:rPr lang="en-US" sz="1800" dirty="0" smtClean="0">
                <a:solidFill>
                  <a:srgbClr val="FF0000"/>
                </a:solidFill>
              </a:rPr>
              <a:t>Profuse salivation </a:t>
            </a:r>
            <a:r>
              <a:rPr lang="en-US" sz="1800" dirty="0" smtClean="0"/>
              <a:t>is seen in </a:t>
            </a:r>
            <a:r>
              <a:rPr lang="en-US" sz="2000" i="1" dirty="0" smtClean="0"/>
              <a:t>rabies, heavy metal poisoning or after certain medications like lithium and cholinergic agonists. Dentures</a:t>
            </a:r>
            <a:r>
              <a:rPr lang="en-US" sz="2400" i="1" dirty="0" smtClean="0"/>
              <a:t>, </a:t>
            </a:r>
            <a:r>
              <a:rPr lang="en-US" sz="2000" i="1" dirty="0" smtClean="0"/>
              <a:t>in cerebral palsy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/>
            <a:r>
              <a:rPr lang="en-US" sz="2000" dirty="0" smtClean="0">
                <a:solidFill>
                  <a:srgbClr val="FF0000"/>
                </a:solidFill>
              </a:rPr>
              <a:t>Treatment- </a:t>
            </a:r>
            <a:r>
              <a:rPr lang="en-US" sz="2000" dirty="0" err="1" smtClean="0"/>
              <a:t>Anticholinergic</a:t>
            </a:r>
            <a:r>
              <a:rPr lang="en-US" sz="2000" dirty="0" smtClean="0"/>
              <a:t> medication (atropine)</a:t>
            </a:r>
          </a:p>
          <a:p>
            <a:pPr marL="514350" indent="-514350">
              <a:buNone/>
            </a:pPr>
            <a:r>
              <a:rPr lang="en-US" sz="2000" dirty="0" smtClean="0"/>
              <a:t>       Suggested Surgical Treatment </a:t>
            </a:r>
          </a:p>
          <a:p>
            <a:pPr marL="514350" indent="-514350">
              <a:buNone/>
            </a:pPr>
            <a:r>
              <a:rPr lang="en-US" sz="2000" dirty="0" smtClean="0"/>
              <a:t>         1. </a:t>
            </a:r>
            <a:r>
              <a:rPr lang="en-US" sz="2000" dirty="0" err="1" smtClean="0"/>
              <a:t>Submandibular</a:t>
            </a:r>
            <a:r>
              <a:rPr lang="en-US" sz="2000" dirty="0" smtClean="0"/>
              <a:t> gland resection. </a:t>
            </a:r>
          </a:p>
          <a:p>
            <a:pPr marL="514350" indent="-514350">
              <a:buNone/>
            </a:pPr>
            <a:r>
              <a:rPr lang="en-US" sz="2000" dirty="0" smtClean="0"/>
              <a:t>         2.Transposition of parotid duct. </a:t>
            </a:r>
          </a:p>
          <a:p>
            <a:pPr marL="514350" indent="-514350">
              <a:buNone/>
            </a:pPr>
            <a:r>
              <a:rPr lang="en-US" sz="2000" dirty="0" smtClean="0"/>
              <a:t>         3. Parotid duct ligation.</a:t>
            </a:r>
          </a:p>
          <a:p>
            <a:pPr marL="514350" indent="-514350"/>
            <a:endParaRPr lang="en-US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II. Salivary gland dysfunction: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Xerostomia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8153400" cy="4983325"/>
          </a:xfrm>
        </p:spPr>
        <p:txBody>
          <a:bodyPr/>
          <a:lstStyle/>
          <a:p>
            <a:r>
              <a:rPr lang="en-US" sz="2000" dirty="0" smtClean="0"/>
              <a:t>This is a subjective sensation of a dry mouth</a:t>
            </a:r>
          </a:p>
          <a:p>
            <a:r>
              <a:rPr lang="en-US" sz="2000" dirty="0" smtClean="0"/>
              <a:t>It affects women more than the men (Older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Causes- </a:t>
            </a:r>
            <a:r>
              <a:rPr lang="en-US" sz="2000" dirty="0" smtClean="0"/>
              <a:t>Antihistamines, decongestants, antidepressants, antipsychotics, </a:t>
            </a:r>
            <a:r>
              <a:rPr lang="en-US" sz="2000" dirty="0" err="1" smtClean="0"/>
              <a:t>antihypertensives</a:t>
            </a:r>
            <a:r>
              <a:rPr lang="en-US" sz="2000" dirty="0" smtClean="0"/>
              <a:t>, </a:t>
            </a:r>
            <a:r>
              <a:rPr lang="en-US" sz="2000" dirty="0" err="1" smtClean="0"/>
              <a:t>anticholinergics</a:t>
            </a:r>
            <a:r>
              <a:rPr lang="en-US" sz="2000" dirty="0" smtClean="0"/>
              <a:t> are known to cause </a:t>
            </a:r>
            <a:r>
              <a:rPr lang="en-US" sz="2000" dirty="0" err="1" smtClean="0"/>
              <a:t>xerostomia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Other causes of </a:t>
            </a:r>
            <a:r>
              <a:rPr lang="en-US" sz="2000" dirty="0" err="1" smtClean="0"/>
              <a:t>xerostomia</a:t>
            </a:r>
            <a:r>
              <a:rPr lang="en-US" sz="2000" dirty="0" smtClean="0"/>
              <a:t> are—salivary gland </a:t>
            </a:r>
            <a:r>
              <a:rPr lang="en-US" sz="2000" dirty="0" err="1" smtClean="0"/>
              <a:t>aplasia</a:t>
            </a:r>
            <a:r>
              <a:rPr lang="en-US" sz="2000" dirty="0" smtClean="0"/>
              <a:t>, ageing, excessive smoking, mouth breathing, local radiation therapy, </a:t>
            </a:r>
            <a:r>
              <a:rPr lang="en-US" sz="2000" dirty="0" err="1" smtClean="0"/>
              <a:t>Sjögren‘s</a:t>
            </a:r>
            <a:r>
              <a:rPr lang="en-US" sz="2000" dirty="0" smtClean="0"/>
              <a:t> syndrome, HIV infection, etc.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Clinically, </a:t>
            </a:r>
            <a:r>
              <a:rPr lang="en-US" sz="2000" dirty="0" smtClean="0"/>
              <a:t>dry mouth with foamy, thick, ropy saliva can be noticed. The tongue may have leathery appearance and fissures with atrophy of the </a:t>
            </a:r>
            <a:r>
              <a:rPr lang="en-US" sz="2000" dirty="0" err="1" smtClean="0"/>
              <a:t>filiform</a:t>
            </a:r>
            <a:r>
              <a:rPr lang="en-US" sz="2000" dirty="0" smtClean="0"/>
              <a:t> papillae. These patients are more prone for oral </a:t>
            </a:r>
            <a:r>
              <a:rPr lang="en-US" sz="2000" dirty="0" err="1" smtClean="0"/>
              <a:t>candidiasis</a:t>
            </a:r>
            <a:r>
              <a:rPr lang="en-US" sz="2000" dirty="0" smtClean="0"/>
              <a:t>, rampant caries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Treatment-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maintainance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of oral hygiene, use of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sialagogues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pilocarpine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27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Obstructive diseases: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7924800" cy="5288125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Sialolithiasis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sz="2000" b="1" dirty="0" err="1" smtClean="0"/>
              <a:t>Sialolithiasis</a:t>
            </a:r>
            <a:r>
              <a:rPr lang="en-US" sz="2000" b="1" dirty="0" smtClean="0"/>
              <a:t> is the formation of </a:t>
            </a:r>
            <a:r>
              <a:rPr lang="en-US" sz="2000" b="1" dirty="0" err="1" smtClean="0"/>
              <a:t>sialolith</a:t>
            </a:r>
            <a:r>
              <a:rPr lang="en-US" sz="2000" b="1" dirty="0" smtClean="0"/>
              <a:t> (salivary calculi, salivary stone) in the salivary duct or the gland resulting in the obstruction of the salivary flow.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about 90% of the </a:t>
            </a:r>
            <a:r>
              <a:rPr lang="en-US" sz="2000" b="1" dirty="0" err="1" smtClean="0"/>
              <a:t>sialoliths</a:t>
            </a:r>
            <a:r>
              <a:rPr lang="en-US" sz="2000" b="1" dirty="0" smtClean="0"/>
              <a:t> form in the </a:t>
            </a:r>
            <a:r>
              <a:rPr lang="en-US" sz="2000" b="1" dirty="0" err="1" smtClean="0"/>
              <a:t>submandibular</a:t>
            </a:r>
            <a:r>
              <a:rPr lang="en-US" sz="2000" b="1" dirty="0" smtClean="0"/>
              <a:t> gland because the long, curved Wharton’s duct , the secretion of this gland is higher in calcium content , the position of the gland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The </a:t>
            </a:r>
            <a:r>
              <a:rPr lang="en-US" sz="2000" b="1" dirty="0" err="1" smtClean="0"/>
              <a:t>sialolith</a:t>
            </a:r>
            <a:r>
              <a:rPr lang="en-US" sz="2000" b="1" dirty="0" smtClean="0"/>
              <a:t> is </a:t>
            </a:r>
            <a:r>
              <a:rPr lang="en-US" sz="1800" b="1" i="1" dirty="0" smtClean="0"/>
              <a:t>yellowish white in color, single or multiple, may be round, ovoid or elongated having the size of 2 </a:t>
            </a:r>
            <a:r>
              <a:rPr lang="en-US" sz="1800" b="1" i="1" dirty="0" err="1" smtClean="0"/>
              <a:t>cms</a:t>
            </a:r>
            <a:r>
              <a:rPr lang="en-US" sz="1800" b="1" i="1" dirty="0" smtClean="0"/>
              <a:t> </a:t>
            </a:r>
            <a:r>
              <a:rPr lang="en-US" sz="2000" b="1" dirty="0" smtClean="0"/>
              <a:t>or more in diameter.</a:t>
            </a:r>
          </a:p>
          <a:p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Contents-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hydroxyapatite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octacalcium</a:t>
            </a:r>
            <a:r>
              <a:rPr lang="en-US" sz="2000" b="1" dirty="0" smtClean="0"/>
              <a:t> phosphate, P, ca, bacteria, epithelial cells</a:t>
            </a:r>
            <a:endParaRPr lang="en-US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85800"/>
            <a:ext cx="8229600" cy="5669125"/>
          </a:xfrm>
        </p:spPr>
        <p:txBody>
          <a:bodyPr/>
          <a:lstStyle/>
          <a:p>
            <a:r>
              <a:rPr lang="en-US" dirty="0" smtClean="0"/>
              <a:t>Clinical feature- </a:t>
            </a:r>
            <a:r>
              <a:rPr lang="en-US" sz="2400" dirty="0" smtClean="0"/>
              <a:t>pain and swelling during and after eating the food.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Management-</a:t>
            </a:r>
          </a:p>
          <a:p>
            <a:r>
              <a:rPr lang="en-US" sz="2000" b="1" dirty="0" smtClean="0"/>
              <a:t>The smaller </a:t>
            </a:r>
            <a:r>
              <a:rPr lang="en-US" sz="2000" b="1" dirty="0" err="1" smtClean="0"/>
              <a:t>sialoliths</a:t>
            </a:r>
            <a:r>
              <a:rPr lang="en-US" sz="2000" b="1" dirty="0" smtClean="0"/>
              <a:t>, which are located peripherally near the </a:t>
            </a:r>
            <a:r>
              <a:rPr lang="en-US" sz="2000" b="1" dirty="0" err="1" smtClean="0"/>
              <a:t>ductal</a:t>
            </a:r>
            <a:r>
              <a:rPr lang="en-US" sz="2000" b="1" dirty="0" smtClean="0"/>
              <a:t> opening may be removed by manipulation.</a:t>
            </a:r>
          </a:p>
          <a:p>
            <a:r>
              <a:rPr lang="en-US" sz="2000" b="1" dirty="0" smtClean="0"/>
              <a:t>Multiple stones or stones in the gland require the removal of the gland</a:t>
            </a:r>
          </a:p>
          <a:p>
            <a:r>
              <a:rPr lang="en-US" sz="2000" b="1" dirty="0" err="1" smtClean="0"/>
              <a:t>Piezo</a:t>
            </a:r>
            <a:r>
              <a:rPr lang="en-US" sz="2000" b="1" dirty="0" smtClean="0"/>
              <a:t> electric shockwave lithotripsy to fragment the salivary stones.</a:t>
            </a:r>
            <a:endParaRPr lang="en-US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3">
                    <a:lumMod val="50000"/>
                  </a:schemeClr>
                </a:solidFill>
              </a:rPr>
              <a:t>CYSTS OF SALIVARY GLAND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 cysts of the salivary glands are known as “</a:t>
            </a:r>
            <a:r>
              <a:rPr lang="en-US" sz="2200" dirty="0" err="1" smtClean="0"/>
              <a:t>mucoceles</a:t>
            </a:r>
            <a:r>
              <a:rPr lang="en-US" sz="2200" dirty="0" smtClean="0"/>
              <a:t>.</a:t>
            </a:r>
          </a:p>
          <a:p>
            <a:endParaRPr lang="en-US" sz="2200" dirty="0" smtClean="0"/>
          </a:p>
          <a:p>
            <a:r>
              <a:rPr lang="en-US" sz="2200" dirty="0" err="1" smtClean="0"/>
              <a:t>Mucocele</a:t>
            </a:r>
            <a:r>
              <a:rPr lang="en-US" sz="2200" dirty="0" smtClean="0"/>
              <a:t> – It is a swelling due to the accumulation of saliva, as a result of obstruction or trauma to the salivary gland ducts.</a:t>
            </a:r>
          </a:p>
          <a:p>
            <a:endParaRPr lang="en-US" sz="2200" dirty="0" smtClean="0"/>
          </a:p>
          <a:p>
            <a:r>
              <a:rPr lang="en-US" sz="2200" dirty="0" smtClean="0"/>
              <a:t>Types :</a:t>
            </a:r>
          </a:p>
          <a:p>
            <a:r>
              <a:rPr lang="en-US" sz="2200" dirty="0" smtClean="0"/>
              <a:t>1.Extravasation type          2. Retention type.</a:t>
            </a:r>
          </a:p>
          <a:p>
            <a:endParaRPr lang="en-US" sz="2200" dirty="0" smtClean="0"/>
          </a:p>
          <a:p>
            <a:r>
              <a:rPr lang="en-US" sz="2200" dirty="0" smtClean="0"/>
              <a:t>These two types differ in the pathogenesis. The </a:t>
            </a:r>
            <a:r>
              <a:rPr lang="en-US" sz="2200" dirty="0" err="1" smtClean="0"/>
              <a:t>extravasation</a:t>
            </a:r>
            <a:r>
              <a:rPr lang="en-US" sz="2200" dirty="0" smtClean="0"/>
              <a:t> type is the common one.</a:t>
            </a:r>
          </a:p>
          <a:p>
            <a:endParaRPr lang="en-US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521</TotalTime>
  <Words>2032</Words>
  <Application>Microsoft Office PowerPoint</Application>
  <PresentationFormat>On-screen Show (4:3)</PresentationFormat>
  <Paragraphs>296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Flow</vt:lpstr>
      <vt:lpstr>DISEASES OF SALIVARY GLAND</vt:lpstr>
      <vt:lpstr>Introduction</vt:lpstr>
      <vt:lpstr>CLASSIFICATION</vt:lpstr>
      <vt:lpstr>Developmental diseases of Salivary Gland</vt:lpstr>
      <vt:lpstr>II. Salivary gland dysfunction:</vt:lpstr>
      <vt:lpstr>Xerostomia</vt:lpstr>
      <vt:lpstr>Obstructive diseases:</vt:lpstr>
      <vt:lpstr>Slide 8</vt:lpstr>
      <vt:lpstr>CYSTS OF SALIVARY GLAND</vt:lpstr>
      <vt:lpstr>Pathogenesis of Mucocele</vt:lpstr>
      <vt:lpstr>Clinical features</vt:lpstr>
      <vt:lpstr>Slide 12</vt:lpstr>
      <vt:lpstr>TREATMENT</vt:lpstr>
      <vt:lpstr>TREATMENT</vt:lpstr>
      <vt:lpstr>                  RANULA</vt:lpstr>
      <vt:lpstr>Slide 16</vt:lpstr>
      <vt:lpstr>Slide 17</vt:lpstr>
      <vt:lpstr>Slide 18</vt:lpstr>
      <vt:lpstr>TREATMENT</vt:lpstr>
      <vt:lpstr>TREATMENT</vt:lpstr>
      <vt:lpstr>Inflammatory  Enlargement of the gland  (Sialadenitis)</vt:lpstr>
      <vt:lpstr>Slide 22</vt:lpstr>
      <vt:lpstr>Clinical features</vt:lpstr>
      <vt:lpstr>Slide 24</vt:lpstr>
      <vt:lpstr>Management</vt:lpstr>
      <vt:lpstr>IV. Tumours of salivary glands : </vt:lpstr>
      <vt:lpstr>Pleomorphic Adenoma</vt:lpstr>
      <vt:lpstr>Clinical features</vt:lpstr>
      <vt:lpstr>Clinical presentation</vt:lpstr>
      <vt:lpstr>Clinical presentation</vt:lpstr>
      <vt:lpstr>Treatment</vt:lpstr>
      <vt:lpstr>Diagnostic Imaging</vt:lpstr>
      <vt:lpstr>SIALOGRAPHY</vt:lpstr>
      <vt:lpstr>Indications</vt:lpstr>
      <vt:lpstr>Contraindications</vt:lpstr>
      <vt:lpstr>Contrast Media</vt:lpstr>
      <vt:lpstr>Technique</vt:lpstr>
      <vt:lpstr>Slide 38</vt:lpstr>
      <vt:lpstr>Observations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OF SALIVARY GLAND</dc:title>
  <dc:creator>Dr GOPAL NAGARGOJE</dc:creator>
  <cp:lastModifiedBy>Good Day</cp:lastModifiedBy>
  <cp:revision>13</cp:revision>
  <dcterms:created xsi:type="dcterms:W3CDTF">2006-08-16T00:00:00Z</dcterms:created>
  <dcterms:modified xsi:type="dcterms:W3CDTF">2023-04-18T09:39:37Z</dcterms:modified>
</cp:coreProperties>
</file>