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slides/slide130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371" r:id="rId110"/>
    <p:sldId id="372" r:id="rId111"/>
    <p:sldId id="373" r:id="rId112"/>
    <p:sldId id="374" r:id="rId113"/>
    <p:sldId id="375" r:id="rId114"/>
    <p:sldId id="376" r:id="rId115"/>
    <p:sldId id="377" r:id="rId116"/>
    <p:sldId id="378" r:id="rId117"/>
    <p:sldId id="379" r:id="rId118"/>
    <p:sldId id="380" r:id="rId119"/>
    <p:sldId id="381" r:id="rId120"/>
    <p:sldId id="382" r:id="rId121"/>
    <p:sldId id="383" r:id="rId122"/>
    <p:sldId id="384" r:id="rId123"/>
    <p:sldId id="385" r:id="rId124"/>
    <p:sldId id="386" r:id="rId125"/>
    <p:sldId id="387" r:id="rId126"/>
    <p:sldId id="388" r:id="rId127"/>
    <p:sldId id="389" r:id="rId128"/>
    <p:sldId id="390" r:id="rId129"/>
    <p:sldId id="391" r:id="rId130"/>
    <p:sldId id="392" r:id="rId131"/>
    <p:sldId id="393" r:id="rId13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290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763761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38100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778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34748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303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11583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839200" y="0"/>
            <a:ext cx="304800" cy="6858000"/>
          </a:xfrm>
          <a:custGeom>
            <a:avLst/>
            <a:gdLst/>
            <a:ahLst/>
            <a:cxnLst/>
            <a:rect l="l" t="t" r="r" b="b"/>
            <a:pathLst>
              <a:path w="304800" h="6858000">
                <a:moveTo>
                  <a:pt x="0" y="6858000"/>
                </a:moveTo>
                <a:lnTo>
                  <a:pt x="304800" y="6858000"/>
                </a:lnTo>
                <a:lnTo>
                  <a:pt x="3048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1C1DB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9154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144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156447" y="5715000"/>
            <a:ext cx="548640" cy="548640"/>
          </a:xfrm>
          <a:custGeom>
            <a:avLst/>
            <a:gdLst/>
            <a:ahLst/>
            <a:cxnLst/>
            <a:rect l="l" t="t" r="r" b="b"/>
            <a:pathLst>
              <a:path w="548640" h="548639">
                <a:moveTo>
                  <a:pt x="274320" y="0"/>
                </a:moveTo>
                <a:lnTo>
                  <a:pt x="225008" y="4419"/>
                </a:lnTo>
                <a:lnTo>
                  <a:pt x="178597" y="17162"/>
                </a:lnTo>
                <a:lnTo>
                  <a:pt x="135861" y="37453"/>
                </a:lnTo>
                <a:lnTo>
                  <a:pt x="97575" y="64518"/>
                </a:lnTo>
                <a:lnTo>
                  <a:pt x="64513" y="97580"/>
                </a:lnTo>
                <a:lnTo>
                  <a:pt x="37450" y="135867"/>
                </a:lnTo>
                <a:lnTo>
                  <a:pt x="17161" y="178602"/>
                </a:lnTo>
                <a:lnTo>
                  <a:pt x="4419" y="225011"/>
                </a:lnTo>
                <a:lnTo>
                  <a:pt x="0" y="274319"/>
                </a:lnTo>
                <a:lnTo>
                  <a:pt x="4419" y="323628"/>
                </a:lnTo>
                <a:lnTo>
                  <a:pt x="17161" y="370037"/>
                </a:lnTo>
                <a:lnTo>
                  <a:pt x="37450" y="412772"/>
                </a:lnTo>
                <a:lnTo>
                  <a:pt x="64513" y="451059"/>
                </a:lnTo>
                <a:lnTo>
                  <a:pt x="97575" y="484121"/>
                </a:lnTo>
                <a:lnTo>
                  <a:pt x="135861" y="511186"/>
                </a:lnTo>
                <a:lnTo>
                  <a:pt x="178597" y="531477"/>
                </a:lnTo>
                <a:lnTo>
                  <a:pt x="225008" y="544220"/>
                </a:lnTo>
                <a:lnTo>
                  <a:pt x="274320" y="548640"/>
                </a:lnTo>
                <a:lnTo>
                  <a:pt x="323631" y="544220"/>
                </a:lnTo>
                <a:lnTo>
                  <a:pt x="370042" y="531477"/>
                </a:lnTo>
                <a:lnTo>
                  <a:pt x="412778" y="511186"/>
                </a:lnTo>
                <a:lnTo>
                  <a:pt x="451064" y="484121"/>
                </a:lnTo>
                <a:lnTo>
                  <a:pt x="484126" y="451059"/>
                </a:lnTo>
                <a:lnTo>
                  <a:pt x="511189" y="412772"/>
                </a:lnTo>
                <a:lnTo>
                  <a:pt x="531478" y="370037"/>
                </a:lnTo>
                <a:lnTo>
                  <a:pt x="544220" y="323628"/>
                </a:lnTo>
                <a:lnTo>
                  <a:pt x="548640" y="274319"/>
                </a:lnTo>
                <a:lnTo>
                  <a:pt x="544220" y="225011"/>
                </a:lnTo>
                <a:lnTo>
                  <a:pt x="531478" y="178602"/>
                </a:lnTo>
                <a:lnTo>
                  <a:pt x="511189" y="135867"/>
                </a:lnTo>
                <a:lnTo>
                  <a:pt x="484126" y="97580"/>
                </a:lnTo>
                <a:lnTo>
                  <a:pt x="451064" y="64518"/>
                </a:lnTo>
                <a:lnTo>
                  <a:pt x="412778" y="37453"/>
                </a:lnTo>
                <a:lnTo>
                  <a:pt x="370042" y="17162"/>
                </a:lnTo>
                <a:lnTo>
                  <a:pt x="323631" y="4419"/>
                </a:lnTo>
                <a:lnTo>
                  <a:pt x="27432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635253"/>
            <a:ext cx="6508115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4267" y="1433321"/>
            <a:ext cx="5118735" cy="3622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Relationship Id="rId9" Type="http://schemas.openxmlformats.org/officeDocument/2006/relationships/image" Target="../media/image21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jpe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1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3355" y="0"/>
            <a:ext cx="47625" cy="6858000"/>
          </a:xfrm>
          <a:custGeom>
            <a:avLst/>
            <a:gdLst/>
            <a:ahLst/>
            <a:cxnLst/>
            <a:rect l="l" t="t" r="r" b="b"/>
            <a:pathLst>
              <a:path w="47625" h="6858000">
                <a:moveTo>
                  <a:pt x="0" y="6858000"/>
                </a:moveTo>
                <a:lnTo>
                  <a:pt x="47243" y="6858000"/>
                </a:lnTo>
                <a:lnTo>
                  <a:pt x="4724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1C1DB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2396" y="0"/>
            <a:ext cx="3175" cy="6858000"/>
          </a:xfrm>
          <a:custGeom>
            <a:avLst/>
            <a:gdLst/>
            <a:ahLst/>
            <a:cxnLst/>
            <a:rect l="l" t="t" r="r" b="b"/>
            <a:pathLst>
              <a:path w="3175" h="6858000">
                <a:moveTo>
                  <a:pt x="0" y="6858000"/>
                </a:moveTo>
                <a:lnTo>
                  <a:pt x="3047" y="6858000"/>
                </a:lnTo>
                <a:lnTo>
                  <a:pt x="3047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1C1DB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0"/>
            <a:ext cx="443865" cy="6858000"/>
          </a:xfrm>
          <a:custGeom>
            <a:avLst/>
            <a:gdLst/>
            <a:ahLst/>
            <a:cxnLst/>
            <a:rect l="l" t="t" r="r" b="b"/>
            <a:pathLst>
              <a:path w="443865" h="6858000">
                <a:moveTo>
                  <a:pt x="0" y="6858000"/>
                </a:moveTo>
                <a:lnTo>
                  <a:pt x="443484" y="6858000"/>
                </a:lnTo>
                <a:lnTo>
                  <a:pt x="44348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1C1DB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5843" y="0"/>
            <a:ext cx="105410" cy="6858000"/>
          </a:xfrm>
          <a:custGeom>
            <a:avLst/>
            <a:gdLst/>
            <a:ahLst/>
            <a:cxnLst/>
            <a:rect l="l" t="t" r="r" b="b"/>
            <a:pathLst>
              <a:path w="105410" h="6858000">
                <a:moveTo>
                  <a:pt x="0" y="6858000"/>
                </a:moveTo>
                <a:lnTo>
                  <a:pt x="105156" y="6858000"/>
                </a:lnTo>
                <a:lnTo>
                  <a:pt x="1051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0D7E8">
              <a:alpha val="3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0600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30" h="6858000">
                <a:moveTo>
                  <a:pt x="0" y="6858000"/>
                </a:moveTo>
                <a:lnTo>
                  <a:pt x="150875" y="6858000"/>
                </a:lnTo>
                <a:lnTo>
                  <a:pt x="15087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0D7E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5400" y="0"/>
            <a:ext cx="76200" cy="6858000"/>
          </a:xfrm>
          <a:custGeom>
            <a:avLst/>
            <a:gdLst/>
            <a:ahLst/>
            <a:cxnLst/>
            <a:rect l="l" t="t" r="r" b="b"/>
            <a:pathLst>
              <a:path w="76200" h="6858000">
                <a:moveTo>
                  <a:pt x="0" y="6858000"/>
                </a:moveTo>
                <a:lnTo>
                  <a:pt x="76200" y="6858000"/>
                </a:lnTo>
                <a:lnTo>
                  <a:pt x="762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9ECF4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1475" y="0"/>
            <a:ext cx="78105" cy="6858000"/>
          </a:xfrm>
          <a:custGeom>
            <a:avLst/>
            <a:gdLst/>
            <a:ahLst/>
            <a:cxnLst/>
            <a:rect l="l" t="t" r="r" b="b"/>
            <a:pathLst>
              <a:path w="78105" h="6858000">
                <a:moveTo>
                  <a:pt x="0" y="6858000"/>
                </a:moveTo>
                <a:lnTo>
                  <a:pt x="77724" y="6858000"/>
                </a:lnTo>
                <a:lnTo>
                  <a:pt x="7772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9ECF4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679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1" y="6857999"/>
                </a:lnTo>
              </a:path>
            </a:pathLst>
          </a:custGeom>
          <a:ln w="57912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5444" y="0"/>
            <a:ext cx="58419" cy="6858000"/>
          </a:xfrm>
          <a:custGeom>
            <a:avLst/>
            <a:gdLst/>
            <a:ahLst/>
            <a:cxnLst/>
            <a:rect l="l" t="t" r="r" b="b"/>
            <a:pathLst>
              <a:path w="58419" h="6858000">
                <a:moveTo>
                  <a:pt x="0" y="6857999"/>
                </a:moveTo>
                <a:lnTo>
                  <a:pt x="57912" y="6857999"/>
                </a:lnTo>
                <a:lnTo>
                  <a:pt x="57912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E9EC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483" y="0"/>
            <a:ext cx="58419" cy="6858000"/>
          </a:xfrm>
          <a:custGeom>
            <a:avLst/>
            <a:gdLst/>
            <a:ahLst/>
            <a:cxnLst/>
            <a:rect l="l" t="t" r="r" b="b"/>
            <a:pathLst>
              <a:path w="58419" h="6858000">
                <a:moveTo>
                  <a:pt x="0" y="6857999"/>
                </a:moveTo>
                <a:lnTo>
                  <a:pt x="57912" y="6857999"/>
                </a:lnTo>
                <a:lnTo>
                  <a:pt x="57912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B1C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27454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28956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68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144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25077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34798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90342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7"/>
                </a:lnTo>
              </a:path>
            </a:pathLst>
          </a:custGeom>
          <a:ln w="11556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573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6200">
            <a:solidFill>
              <a:srgbClr val="B1C1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9600" y="3429000"/>
            <a:ext cx="1295400" cy="1295400"/>
          </a:xfrm>
          <a:custGeom>
            <a:avLst/>
            <a:gdLst/>
            <a:ahLst/>
            <a:cxnLst/>
            <a:rect l="l" t="t" r="r" b="b"/>
            <a:pathLst>
              <a:path w="1295400" h="1295400">
                <a:moveTo>
                  <a:pt x="647700" y="0"/>
                </a:moveTo>
                <a:lnTo>
                  <a:pt x="599360" y="1776"/>
                </a:lnTo>
                <a:lnTo>
                  <a:pt x="551986" y="7021"/>
                </a:lnTo>
                <a:lnTo>
                  <a:pt x="505702" y="15611"/>
                </a:lnTo>
                <a:lnTo>
                  <a:pt x="460633" y="27419"/>
                </a:lnTo>
                <a:lnTo>
                  <a:pt x="416905" y="42321"/>
                </a:lnTo>
                <a:lnTo>
                  <a:pt x="374643" y="60191"/>
                </a:lnTo>
                <a:lnTo>
                  <a:pt x="333972" y="80905"/>
                </a:lnTo>
                <a:lnTo>
                  <a:pt x="295017" y="104337"/>
                </a:lnTo>
                <a:lnTo>
                  <a:pt x="257904" y="130362"/>
                </a:lnTo>
                <a:lnTo>
                  <a:pt x="222758" y="158854"/>
                </a:lnTo>
                <a:lnTo>
                  <a:pt x="189704" y="189690"/>
                </a:lnTo>
                <a:lnTo>
                  <a:pt x="158867" y="222743"/>
                </a:lnTo>
                <a:lnTo>
                  <a:pt x="130373" y="257888"/>
                </a:lnTo>
                <a:lnTo>
                  <a:pt x="104346" y="295001"/>
                </a:lnTo>
                <a:lnTo>
                  <a:pt x="80913" y="333955"/>
                </a:lnTo>
                <a:lnTo>
                  <a:pt x="60197" y="374626"/>
                </a:lnTo>
                <a:lnTo>
                  <a:pt x="42325" y="416889"/>
                </a:lnTo>
                <a:lnTo>
                  <a:pt x="27422" y="460619"/>
                </a:lnTo>
                <a:lnTo>
                  <a:pt x="15612" y="505690"/>
                </a:lnTo>
                <a:lnTo>
                  <a:pt x="7022" y="551977"/>
                </a:lnTo>
                <a:lnTo>
                  <a:pt x="1776" y="599355"/>
                </a:lnTo>
                <a:lnTo>
                  <a:pt x="0" y="647700"/>
                </a:lnTo>
                <a:lnTo>
                  <a:pt x="1776" y="696044"/>
                </a:lnTo>
                <a:lnTo>
                  <a:pt x="7022" y="743422"/>
                </a:lnTo>
                <a:lnTo>
                  <a:pt x="15612" y="789709"/>
                </a:lnTo>
                <a:lnTo>
                  <a:pt x="27422" y="834780"/>
                </a:lnTo>
                <a:lnTo>
                  <a:pt x="42325" y="878510"/>
                </a:lnTo>
                <a:lnTo>
                  <a:pt x="60197" y="920773"/>
                </a:lnTo>
                <a:lnTo>
                  <a:pt x="80913" y="961444"/>
                </a:lnTo>
                <a:lnTo>
                  <a:pt x="104346" y="1000398"/>
                </a:lnTo>
                <a:lnTo>
                  <a:pt x="130373" y="1037511"/>
                </a:lnTo>
                <a:lnTo>
                  <a:pt x="158867" y="1072656"/>
                </a:lnTo>
                <a:lnTo>
                  <a:pt x="189704" y="1105709"/>
                </a:lnTo>
                <a:lnTo>
                  <a:pt x="222758" y="1136545"/>
                </a:lnTo>
                <a:lnTo>
                  <a:pt x="257904" y="1165037"/>
                </a:lnTo>
                <a:lnTo>
                  <a:pt x="295017" y="1191062"/>
                </a:lnTo>
                <a:lnTo>
                  <a:pt x="333972" y="1214494"/>
                </a:lnTo>
                <a:lnTo>
                  <a:pt x="374643" y="1235208"/>
                </a:lnTo>
                <a:lnTo>
                  <a:pt x="416905" y="1253078"/>
                </a:lnTo>
                <a:lnTo>
                  <a:pt x="460633" y="1267980"/>
                </a:lnTo>
                <a:lnTo>
                  <a:pt x="505702" y="1279788"/>
                </a:lnTo>
                <a:lnTo>
                  <a:pt x="551986" y="1288378"/>
                </a:lnTo>
                <a:lnTo>
                  <a:pt x="599360" y="1293623"/>
                </a:lnTo>
                <a:lnTo>
                  <a:pt x="647700" y="1295400"/>
                </a:lnTo>
                <a:lnTo>
                  <a:pt x="696044" y="1293623"/>
                </a:lnTo>
                <a:lnTo>
                  <a:pt x="743422" y="1288378"/>
                </a:lnTo>
                <a:lnTo>
                  <a:pt x="789709" y="1279788"/>
                </a:lnTo>
                <a:lnTo>
                  <a:pt x="834780" y="1267980"/>
                </a:lnTo>
                <a:lnTo>
                  <a:pt x="878510" y="1253078"/>
                </a:lnTo>
                <a:lnTo>
                  <a:pt x="920773" y="1235208"/>
                </a:lnTo>
                <a:lnTo>
                  <a:pt x="961444" y="1214494"/>
                </a:lnTo>
                <a:lnTo>
                  <a:pt x="1000398" y="1191062"/>
                </a:lnTo>
                <a:lnTo>
                  <a:pt x="1037511" y="1165037"/>
                </a:lnTo>
                <a:lnTo>
                  <a:pt x="1072656" y="1136545"/>
                </a:lnTo>
                <a:lnTo>
                  <a:pt x="1105709" y="1105709"/>
                </a:lnTo>
                <a:lnTo>
                  <a:pt x="1136545" y="1072656"/>
                </a:lnTo>
                <a:lnTo>
                  <a:pt x="1165037" y="1037511"/>
                </a:lnTo>
                <a:lnTo>
                  <a:pt x="1191062" y="1000398"/>
                </a:lnTo>
                <a:lnTo>
                  <a:pt x="1214494" y="961444"/>
                </a:lnTo>
                <a:lnTo>
                  <a:pt x="1235208" y="920773"/>
                </a:lnTo>
                <a:lnTo>
                  <a:pt x="1253078" y="878510"/>
                </a:lnTo>
                <a:lnTo>
                  <a:pt x="1267980" y="834780"/>
                </a:lnTo>
                <a:lnTo>
                  <a:pt x="1279788" y="789709"/>
                </a:lnTo>
                <a:lnTo>
                  <a:pt x="1288378" y="743422"/>
                </a:lnTo>
                <a:lnTo>
                  <a:pt x="1293623" y="696044"/>
                </a:lnTo>
                <a:lnTo>
                  <a:pt x="1295400" y="647700"/>
                </a:lnTo>
                <a:lnTo>
                  <a:pt x="1293623" y="599355"/>
                </a:lnTo>
                <a:lnTo>
                  <a:pt x="1288378" y="551977"/>
                </a:lnTo>
                <a:lnTo>
                  <a:pt x="1279788" y="505690"/>
                </a:lnTo>
                <a:lnTo>
                  <a:pt x="1267980" y="460619"/>
                </a:lnTo>
                <a:lnTo>
                  <a:pt x="1253078" y="416889"/>
                </a:lnTo>
                <a:lnTo>
                  <a:pt x="1235208" y="374626"/>
                </a:lnTo>
                <a:lnTo>
                  <a:pt x="1214494" y="333955"/>
                </a:lnTo>
                <a:lnTo>
                  <a:pt x="1191062" y="295001"/>
                </a:lnTo>
                <a:lnTo>
                  <a:pt x="1165037" y="257888"/>
                </a:lnTo>
                <a:lnTo>
                  <a:pt x="1136545" y="222743"/>
                </a:lnTo>
                <a:lnTo>
                  <a:pt x="1105709" y="189690"/>
                </a:lnTo>
                <a:lnTo>
                  <a:pt x="1072656" y="158854"/>
                </a:lnTo>
                <a:lnTo>
                  <a:pt x="1037511" y="130362"/>
                </a:lnTo>
                <a:lnTo>
                  <a:pt x="1000398" y="104337"/>
                </a:lnTo>
                <a:lnTo>
                  <a:pt x="961444" y="80905"/>
                </a:lnTo>
                <a:lnTo>
                  <a:pt x="920773" y="60191"/>
                </a:lnTo>
                <a:lnTo>
                  <a:pt x="878510" y="42321"/>
                </a:lnTo>
                <a:lnTo>
                  <a:pt x="834780" y="27419"/>
                </a:lnTo>
                <a:lnTo>
                  <a:pt x="789709" y="15611"/>
                </a:lnTo>
                <a:lnTo>
                  <a:pt x="743422" y="7021"/>
                </a:lnTo>
                <a:lnTo>
                  <a:pt x="696044" y="1776"/>
                </a:lnTo>
                <a:lnTo>
                  <a:pt x="6477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09116" y="4866132"/>
            <a:ext cx="641985" cy="641985"/>
          </a:xfrm>
          <a:custGeom>
            <a:avLst/>
            <a:gdLst/>
            <a:ahLst/>
            <a:cxnLst/>
            <a:rect l="l" t="t" r="r" b="b"/>
            <a:pathLst>
              <a:path w="641985" h="641985">
                <a:moveTo>
                  <a:pt x="320802" y="0"/>
                </a:moveTo>
                <a:lnTo>
                  <a:pt x="273398" y="3478"/>
                </a:lnTo>
                <a:lnTo>
                  <a:pt x="228153" y="13583"/>
                </a:lnTo>
                <a:lnTo>
                  <a:pt x="185563" y="29817"/>
                </a:lnTo>
                <a:lnTo>
                  <a:pt x="146125" y="51685"/>
                </a:lnTo>
                <a:lnTo>
                  <a:pt x="110335" y="78690"/>
                </a:lnTo>
                <a:lnTo>
                  <a:pt x="78690" y="110335"/>
                </a:lnTo>
                <a:lnTo>
                  <a:pt x="51685" y="146125"/>
                </a:lnTo>
                <a:lnTo>
                  <a:pt x="29817" y="185563"/>
                </a:lnTo>
                <a:lnTo>
                  <a:pt x="13583" y="228153"/>
                </a:lnTo>
                <a:lnTo>
                  <a:pt x="3478" y="273398"/>
                </a:lnTo>
                <a:lnTo>
                  <a:pt x="0" y="320802"/>
                </a:lnTo>
                <a:lnTo>
                  <a:pt x="3478" y="368205"/>
                </a:lnTo>
                <a:lnTo>
                  <a:pt x="13583" y="413450"/>
                </a:lnTo>
                <a:lnTo>
                  <a:pt x="29817" y="456040"/>
                </a:lnTo>
                <a:lnTo>
                  <a:pt x="51685" y="495478"/>
                </a:lnTo>
                <a:lnTo>
                  <a:pt x="78690" y="531268"/>
                </a:lnTo>
                <a:lnTo>
                  <a:pt x="110335" y="562913"/>
                </a:lnTo>
                <a:lnTo>
                  <a:pt x="146125" y="589918"/>
                </a:lnTo>
                <a:lnTo>
                  <a:pt x="185563" y="611786"/>
                </a:lnTo>
                <a:lnTo>
                  <a:pt x="228153" y="628020"/>
                </a:lnTo>
                <a:lnTo>
                  <a:pt x="273398" y="638125"/>
                </a:lnTo>
                <a:lnTo>
                  <a:pt x="320802" y="641604"/>
                </a:lnTo>
                <a:lnTo>
                  <a:pt x="368205" y="638125"/>
                </a:lnTo>
                <a:lnTo>
                  <a:pt x="413450" y="628020"/>
                </a:lnTo>
                <a:lnTo>
                  <a:pt x="456040" y="611786"/>
                </a:lnTo>
                <a:lnTo>
                  <a:pt x="495478" y="589918"/>
                </a:lnTo>
                <a:lnTo>
                  <a:pt x="531268" y="562913"/>
                </a:lnTo>
                <a:lnTo>
                  <a:pt x="562913" y="531268"/>
                </a:lnTo>
                <a:lnTo>
                  <a:pt x="589918" y="495478"/>
                </a:lnTo>
                <a:lnTo>
                  <a:pt x="611786" y="456040"/>
                </a:lnTo>
                <a:lnTo>
                  <a:pt x="628020" y="413450"/>
                </a:lnTo>
                <a:lnTo>
                  <a:pt x="638125" y="368205"/>
                </a:lnTo>
                <a:lnTo>
                  <a:pt x="641604" y="320802"/>
                </a:lnTo>
                <a:lnTo>
                  <a:pt x="638125" y="273398"/>
                </a:lnTo>
                <a:lnTo>
                  <a:pt x="628020" y="228153"/>
                </a:lnTo>
                <a:lnTo>
                  <a:pt x="611786" y="185563"/>
                </a:lnTo>
                <a:lnTo>
                  <a:pt x="589918" y="146125"/>
                </a:lnTo>
                <a:lnTo>
                  <a:pt x="562913" y="110335"/>
                </a:lnTo>
                <a:lnTo>
                  <a:pt x="531268" y="78690"/>
                </a:lnTo>
                <a:lnTo>
                  <a:pt x="495478" y="51685"/>
                </a:lnTo>
                <a:lnTo>
                  <a:pt x="456040" y="29817"/>
                </a:lnTo>
                <a:lnTo>
                  <a:pt x="413450" y="13583"/>
                </a:lnTo>
                <a:lnTo>
                  <a:pt x="368205" y="3478"/>
                </a:lnTo>
                <a:lnTo>
                  <a:pt x="320802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91183" y="5500115"/>
            <a:ext cx="137159" cy="137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64207" y="578815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20">
                <a:moveTo>
                  <a:pt x="137160" y="0"/>
                </a:moveTo>
                <a:lnTo>
                  <a:pt x="93829" y="6992"/>
                </a:lnTo>
                <a:lnTo>
                  <a:pt x="56180" y="26462"/>
                </a:lnTo>
                <a:lnTo>
                  <a:pt x="26481" y="56153"/>
                </a:lnTo>
                <a:lnTo>
                  <a:pt x="6998" y="93805"/>
                </a:lnTo>
                <a:lnTo>
                  <a:pt x="0" y="137160"/>
                </a:lnTo>
                <a:lnTo>
                  <a:pt x="6998" y="180514"/>
                </a:lnTo>
                <a:lnTo>
                  <a:pt x="26481" y="218166"/>
                </a:lnTo>
                <a:lnTo>
                  <a:pt x="56180" y="247857"/>
                </a:lnTo>
                <a:lnTo>
                  <a:pt x="93829" y="267327"/>
                </a:lnTo>
                <a:lnTo>
                  <a:pt x="137160" y="274320"/>
                </a:lnTo>
                <a:lnTo>
                  <a:pt x="180490" y="267327"/>
                </a:lnTo>
                <a:lnTo>
                  <a:pt x="218139" y="247857"/>
                </a:lnTo>
                <a:lnTo>
                  <a:pt x="247838" y="218166"/>
                </a:lnTo>
                <a:lnTo>
                  <a:pt x="267321" y="180514"/>
                </a:lnTo>
                <a:lnTo>
                  <a:pt x="274319" y="137160"/>
                </a:lnTo>
                <a:lnTo>
                  <a:pt x="267321" y="93805"/>
                </a:lnTo>
                <a:lnTo>
                  <a:pt x="247838" y="56153"/>
                </a:lnTo>
                <a:lnTo>
                  <a:pt x="218139" y="26462"/>
                </a:lnTo>
                <a:lnTo>
                  <a:pt x="180490" y="6992"/>
                </a:lnTo>
                <a:lnTo>
                  <a:pt x="13716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05000" y="4495800"/>
            <a:ext cx="365760" cy="365760"/>
          </a:xfrm>
          <a:custGeom>
            <a:avLst/>
            <a:gdLst/>
            <a:ahLst/>
            <a:cxnLst/>
            <a:rect l="l" t="t" r="r" b="b"/>
            <a:pathLst>
              <a:path w="365760" h="365760">
                <a:moveTo>
                  <a:pt x="182880" y="0"/>
                </a:moveTo>
                <a:lnTo>
                  <a:pt x="134276" y="6535"/>
                </a:lnTo>
                <a:lnTo>
                  <a:pt x="90593" y="24976"/>
                </a:lnTo>
                <a:lnTo>
                  <a:pt x="53578" y="53578"/>
                </a:lnTo>
                <a:lnTo>
                  <a:pt x="24976" y="90593"/>
                </a:lnTo>
                <a:lnTo>
                  <a:pt x="6535" y="134276"/>
                </a:lnTo>
                <a:lnTo>
                  <a:pt x="0" y="182880"/>
                </a:lnTo>
                <a:lnTo>
                  <a:pt x="6535" y="231483"/>
                </a:lnTo>
                <a:lnTo>
                  <a:pt x="24976" y="275166"/>
                </a:lnTo>
                <a:lnTo>
                  <a:pt x="53578" y="312181"/>
                </a:lnTo>
                <a:lnTo>
                  <a:pt x="90593" y="340783"/>
                </a:lnTo>
                <a:lnTo>
                  <a:pt x="134276" y="359224"/>
                </a:lnTo>
                <a:lnTo>
                  <a:pt x="182880" y="365760"/>
                </a:lnTo>
                <a:lnTo>
                  <a:pt x="231483" y="359224"/>
                </a:lnTo>
                <a:lnTo>
                  <a:pt x="275166" y="340783"/>
                </a:lnTo>
                <a:lnTo>
                  <a:pt x="312181" y="312181"/>
                </a:lnTo>
                <a:lnTo>
                  <a:pt x="340783" y="275166"/>
                </a:lnTo>
                <a:lnTo>
                  <a:pt x="359224" y="231483"/>
                </a:lnTo>
                <a:lnTo>
                  <a:pt x="365760" y="182880"/>
                </a:lnTo>
                <a:lnTo>
                  <a:pt x="359224" y="134276"/>
                </a:lnTo>
                <a:lnTo>
                  <a:pt x="340783" y="90593"/>
                </a:lnTo>
                <a:lnTo>
                  <a:pt x="312181" y="53578"/>
                </a:lnTo>
                <a:lnTo>
                  <a:pt x="275166" y="24976"/>
                </a:lnTo>
                <a:lnTo>
                  <a:pt x="231483" y="6535"/>
                </a:lnTo>
                <a:lnTo>
                  <a:pt x="18288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364994" y="3737704"/>
            <a:ext cx="6558280" cy="1218565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 marR="5080">
              <a:lnSpc>
                <a:spcPct val="117400"/>
              </a:lnSpc>
              <a:spcBef>
                <a:spcPts val="244"/>
              </a:spcBef>
            </a:pPr>
            <a:r>
              <a:rPr sz="3600" b="1" spc="-5" dirty="0">
                <a:solidFill>
                  <a:srgbClr val="1F487C"/>
                </a:solidFill>
                <a:latin typeface="Arial"/>
                <a:cs typeface="Arial"/>
              </a:rPr>
              <a:t>S</a:t>
            </a:r>
            <a:r>
              <a:rPr sz="2850" b="1" spc="-5" dirty="0">
                <a:solidFill>
                  <a:srgbClr val="1F487C"/>
                </a:solidFill>
                <a:latin typeface="Arial"/>
                <a:cs typeface="Arial"/>
              </a:rPr>
              <a:t>TERILIZATION </a:t>
            </a:r>
            <a:r>
              <a:rPr sz="3600" b="1" spc="15" dirty="0">
                <a:solidFill>
                  <a:srgbClr val="1F487C"/>
                </a:solidFill>
                <a:latin typeface="Arial"/>
                <a:cs typeface="Arial"/>
              </a:rPr>
              <a:t>,</a:t>
            </a:r>
            <a:r>
              <a:rPr sz="2850" b="1" spc="15" dirty="0">
                <a:solidFill>
                  <a:srgbClr val="1F487C"/>
                </a:solidFill>
                <a:latin typeface="Arial"/>
                <a:cs typeface="Arial"/>
              </a:rPr>
              <a:t>DISINFECTION AND  ASEPSIS</a:t>
            </a:r>
            <a:endParaRPr sz="285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38095" y="400938"/>
            <a:ext cx="3753104" cy="3265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48628" y="1263396"/>
            <a:ext cx="2142744" cy="24033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72200" y="4915074"/>
            <a:ext cx="1543811" cy="1869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404520"/>
            <a:ext cx="7900034" cy="476810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36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Disinfectant</a:t>
            </a:r>
            <a:endParaRPr sz="2800">
              <a:latin typeface="Arial"/>
              <a:cs typeface="Arial"/>
            </a:endParaRPr>
          </a:p>
          <a:p>
            <a:pPr marL="287020" marR="5080" indent="-274320">
              <a:lnSpc>
                <a:spcPts val="3020"/>
              </a:lnSpc>
              <a:spcBef>
                <a:spcPts val="64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765175" algn="l"/>
                <a:tab pos="765810" algn="l"/>
              </a:tabLst>
            </a:pPr>
            <a:r>
              <a:rPr sz="2800" b="1" spc="-5" dirty="0">
                <a:latin typeface="Arial"/>
                <a:cs typeface="Arial"/>
              </a:rPr>
              <a:t>A chemical used on </a:t>
            </a:r>
            <a:r>
              <a:rPr sz="2800" b="1" spc="-5" dirty="0">
                <a:solidFill>
                  <a:srgbClr val="00AF50"/>
                </a:solidFill>
                <a:latin typeface="Arial"/>
                <a:cs typeface="Arial"/>
              </a:rPr>
              <a:t>nonvital </a:t>
            </a:r>
            <a:r>
              <a:rPr sz="2800" b="1" spc="-5" dirty="0">
                <a:latin typeface="Arial"/>
                <a:cs typeface="Arial"/>
              </a:rPr>
              <a:t>objects to  kill surface </a:t>
            </a:r>
            <a:r>
              <a:rPr sz="2800" b="1" dirty="0">
                <a:latin typeface="Arial"/>
                <a:cs typeface="Arial"/>
              </a:rPr>
              <a:t>vegetative </a:t>
            </a:r>
            <a:r>
              <a:rPr sz="2800" b="1" spc="-5" dirty="0">
                <a:latin typeface="Arial"/>
                <a:cs typeface="Arial"/>
              </a:rPr>
              <a:t>pathogenic organisms  but not </a:t>
            </a:r>
            <a:r>
              <a:rPr sz="2800" b="1" dirty="0">
                <a:latin typeface="Arial"/>
                <a:cs typeface="Arial"/>
              </a:rPr>
              <a:t>necessarily </a:t>
            </a:r>
            <a:r>
              <a:rPr sz="2800" b="1" spc="-5" dirty="0">
                <a:latin typeface="Arial"/>
                <a:cs typeface="Arial"/>
              </a:rPr>
              <a:t>spore forms or</a:t>
            </a:r>
            <a:r>
              <a:rPr sz="2800" b="1" spc="7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viruses.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F81BC"/>
              </a:buClr>
              <a:buFont typeface="Wingdings"/>
              <a:buChar char=""/>
            </a:pPr>
            <a:endParaRPr sz="34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Antiseptic</a:t>
            </a:r>
            <a:endParaRPr sz="2800">
              <a:latin typeface="Arial"/>
              <a:cs typeface="Arial"/>
            </a:endParaRPr>
          </a:p>
          <a:p>
            <a:pPr marL="287020" marR="77470" indent="-274320">
              <a:lnSpc>
                <a:spcPct val="90000"/>
              </a:lnSpc>
              <a:spcBef>
                <a:spcPts val="60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668020" algn="l"/>
                <a:tab pos="668655" algn="l"/>
              </a:tabLst>
            </a:pPr>
            <a:r>
              <a:rPr sz="2800" b="1" spc="-5" dirty="0">
                <a:latin typeface="Arial"/>
                <a:cs typeface="Arial"/>
              </a:rPr>
              <a:t>A chemical that is applied to </a:t>
            </a:r>
            <a:r>
              <a:rPr sz="2800" b="1" spc="-5" dirty="0">
                <a:solidFill>
                  <a:srgbClr val="00AF50"/>
                </a:solidFill>
                <a:latin typeface="Arial"/>
                <a:cs typeface="Arial"/>
              </a:rPr>
              <a:t>living </a:t>
            </a:r>
            <a:r>
              <a:rPr sz="2800" b="1" spc="-5" dirty="0">
                <a:latin typeface="Arial"/>
                <a:cs typeface="Arial"/>
              </a:rPr>
              <a:t>tissues  such as </a:t>
            </a:r>
            <a:r>
              <a:rPr sz="2800" b="1" dirty="0">
                <a:latin typeface="Arial"/>
                <a:cs typeface="Arial"/>
              </a:rPr>
              <a:t>skin </a:t>
            </a:r>
            <a:r>
              <a:rPr sz="2800" b="1" spc="-5" dirty="0">
                <a:latin typeface="Arial"/>
                <a:cs typeface="Arial"/>
              </a:rPr>
              <a:t>or mucous membrane to  reduce the number of microorganisms  </a:t>
            </a:r>
            <a:r>
              <a:rPr sz="2800" b="1" dirty="0">
                <a:latin typeface="Arial"/>
                <a:cs typeface="Arial"/>
              </a:rPr>
              <a:t>present </a:t>
            </a:r>
            <a:r>
              <a:rPr sz="2800" b="1" spc="-5" dirty="0">
                <a:latin typeface="Arial"/>
                <a:cs typeface="Arial"/>
              </a:rPr>
              <a:t>by inhibition of </a:t>
            </a:r>
            <a:r>
              <a:rPr sz="2800" b="1" spc="-5">
                <a:latin typeface="Arial"/>
                <a:cs typeface="Arial"/>
              </a:rPr>
              <a:t>their </a:t>
            </a:r>
            <a:r>
              <a:rPr sz="2800" b="1" smtClean="0">
                <a:latin typeface="Arial"/>
                <a:cs typeface="Arial"/>
              </a:rPr>
              <a:t>activity</a:t>
            </a:r>
            <a:r>
              <a:rPr lang="en-US" sz="2800" b="1" dirty="0" smtClean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9194" y="388365"/>
            <a:ext cx="4280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1F487C"/>
                </a:solidFill>
                <a:latin typeface="Arial"/>
                <a:cs typeface="Arial"/>
              </a:rPr>
              <a:t>DRAPING THE</a:t>
            </a:r>
            <a:r>
              <a:rPr sz="3000" b="0" spc="-15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3000" b="0" spc="-65" dirty="0">
                <a:solidFill>
                  <a:srgbClr val="1F487C"/>
                </a:solidFill>
                <a:latin typeface="Arial"/>
                <a:cs typeface="Arial"/>
              </a:rPr>
              <a:t>PATIENT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00955" y="5093206"/>
            <a:ext cx="3947159" cy="1764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16196" y="1374647"/>
            <a:ext cx="3916679" cy="3729354"/>
          </a:xfrm>
          <a:custGeom>
            <a:avLst/>
            <a:gdLst/>
            <a:ahLst/>
            <a:cxnLst/>
            <a:rect l="l" t="t" r="r" b="b"/>
            <a:pathLst>
              <a:path w="3916679" h="3729354">
                <a:moveTo>
                  <a:pt x="3596131" y="0"/>
                </a:moveTo>
                <a:lnTo>
                  <a:pt x="320548" y="0"/>
                </a:lnTo>
                <a:lnTo>
                  <a:pt x="273178" y="3475"/>
                </a:lnTo>
                <a:lnTo>
                  <a:pt x="227967" y="13571"/>
                </a:lnTo>
                <a:lnTo>
                  <a:pt x="185411" y="29791"/>
                </a:lnTo>
                <a:lnTo>
                  <a:pt x="146004" y="51641"/>
                </a:lnTo>
                <a:lnTo>
                  <a:pt x="110243" y="78623"/>
                </a:lnTo>
                <a:lnTo>
                  <a:pt x="78623" y="110243"/>
                </a:lnTo>
                <a:lnTo>
                  <a:pt x="51641" y="146004"/>
                </a:lnTo>
                <a:lnTo>
                  <a:pt x="29791" y="185411"/>
                </a:lnTo>
                <a:lnTo>
                  <a:pt x="13571" y="227967"/>
                </a:lnTo>
                <a:lnTo>
                  <a:pt x="3475" y="273178"/>
                </a:lnTo>
                <a:lnTo>
                  <a:pt x="0" y="320548"/>
                </a:lnTo>
                <a:lnTo>
                  <a:pt x="0" y="3408679"/>
                </a:lnTo>
                <a:lnTo>
                  <a:pt x="3475" y="3456049"/>
                </a:lnTo>
                <a:lnTo>
                  <a:pt x="13571" y="3501260"/>
                </a:lnTo>
                <a:lnTo>
                  <a:pt x="29791" y="3543816"/>
                </a:lnTo>
                <a:lnTo>
                  <a:pt x="51641" y="3583223"/>
                </a:lnTo>
                <a:lnTo>
                  <a:pt x="78623" y="3618984"/>
                </a:lnTo>
                <a:lnTo>
                  <a:pt x="110243" y="3650604"/>
                </a:lnTo>
                <a:lnTo>
                  <a:pt x="146004" y="3677586"/>
                </a:lnTo>
                <a:lnTo>
                  <a:pt x="185411" y="3699436"/>
                </a:lnTo>
                <a:lnTo>
                  <a:pt x="227967" y="3715656"/>
                </a:lnTo>
                <a:lnTo>
                  <a:pt x="273178" y="3725752"/>
                </a:lnTo>
                <a:lnTo>
                  <a:pt x="320548" y="3729228"/>
                </a:lnTo>
                <a:lnTo>
                  <a:pt x="3596131" y="3729228"/>
                </a:lnTo>
                <a:lnTo>
                  <a:pt x="3643501" y="3725752"/>
                </a:lnTo>
                <a:lnTo>
                  <a:pt x="3688712" y="3715656"/>
                </a:lnTo>
                <a:lnTo>
                  <a:pt x="3731268" y="3699436"/>
                </a:lnTo>
                <a:lnTo>
                  <a:pt x="3770675" y="3677586"/>
                </a:lnTo>
                <a:lnTo>
                  <a:pt x="3806436" y="3650604"/>
                </a:lnTo>
                <a:lnTo>
                  <a:pt x="3838056" y="3618984"/>
                </a:lnTo>
                <a:lnTo>
                  <a:pt x="3865038" y="3583223"/>
                </a:lnTo>
                <a:lnTo>
                  <a:pt x="3886888" y="3543816"/>
                </a:lnTo>
                <a:lnTo>
                  <a:pt x="3903108" y="3501260"/>
                </a:lnTo>
                <a:lnTo>
                  <a:pt x="3913204" y="3456049"/>
                </a:lnTo>
                <a:lnTo>
                  <a:pt x="3916679" y="3408679"/>
                </a:lnTo>
                <a:lnTo>
                  <a:pt x="3916679" y="320548"/>
                </a:lnTo>
                <a:lnTo>
                  <a:pt x="3913204" y="273178"/>
                </a:lnTo>
                <a:lnTo>
                  <a:pt x="3903108" y="227967"/>
                </a:lnTo>
                <a:lnTo>
                  <a:pt x="3886888" y="185411"/>
                </a:lnTo>
                <a:lnTo>
                  <a:pt x="3865038" y="146004"/>
                </a:lnTo>
                <a:lnTo>
                  <a:pt x="3838056" y="110243"/>
                </a:lnTo>
                <a:lnTo>
                  <a:pt x="3806436" y="78623"/>
                </a:lnTo>
                <a:lnTo>
                  <a:pt x="3770675" y="51641"/>
                </a:lnTo>
                <a:lnTo>
                  <a:pt x="3731268" y="29791"/>
                </a:lnTo>
                <a:lnTo>
                  <a:pt x="3688712" y="13571"/>
                </a:lnTo>
                <a:lnTo>
                  <a:pt x="3643501" y="3475"/>
                </a:lnTo>
                <a:lnTo>
                  <a:pt x="359613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16196" y="1374647"/>
            <a:ext cx="3916679" cy="3729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9724" y="6446518"/>
            <a:ext cx="2833116" cy="411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4963" y="4038600"/>
            <a:ext cx="2802890" cy="2418715"/>
          </a:xfrm>
          <a:custGeom>
            <a:avLst/>
            <a:gdLst/>
            <a:ahLst/>
            <a:cxnLst/>
            <a:rect l="l" t="t" r="r" b="b"/>
            <a:pathLst>
              <a:path w="2802890" h="2418715">
                <a:moveTo>
                  <a:pt x="2594737" y="0"/>
                </a:moveTo>
                <a:lnTo>
                  <a:pt x="207848" y="0"/>
                </a:lnTo>
                <a:lnTo>
                  <a:pt x="160189" y="5491"/>
                </a:lnTo>
                <a:lnTo>
                  <a:pt x="116440" y="21133"/>
                </a:lnTo>
                <a:lnTo>
                  <a:pt x="77848" y="45676"/>
                </a:lnTo>
                <a:lnTo>
                  <a:pt x="45660" y="77873"/>
                </a:lnTo>
                <a:lnTo>
                  <a:pt x="21125" y="116475"/>
                </a:lnTo>
                <a:lnTo>
                  <a:pt x="5489" y="160233"/>
                </a:lnTo>
                <a:lnTo>
                  <a:pt x="0" y="207899"/>
                </a:lnTo>
                <a:lnTo>
                  <a:pt x="0" y="2210739"/>
                </a:lnTo>
                <a:lnTo>
                  <a:pt x="5489" y="2258394"/>
                </a:lnTo>
                <a:lnTo>
                  <a:pt x="21125" y="2302142"/>
                </a:lnTo>
                <a:lnTo>
                  <a:pt x="45660" y="2340734"/>
                </a:lnTo>
                <a:lnTo>
                  <a:pt x="77848" y="2372923"/>
                </a:lnTo>
                <a:lnTo>
                  <a:pt x="116440" y="2397460"/>
                </a:lnTo>
                <a:lnTo>
                  <a:pt x="160189" y="2413098"/>
                </a:lnTo>
                <a:lnTo>
                  <a:pt x="207848" y="2418588"/>
                </a:lnTo>
                <a:lnTo>
                  <a:pt x="2594737" y="2418588"/>
                </a:lnTo>
                <a:lnTo>
                  <a:pt x="2642402" y="2413098"/>
                </a:lnTo>
                <a:lnTo>
                  <a:pt x="2686160" y="2397460"/>
                </a:lnTo>
                <a:lnTo>
                  <a:pt x="2724762" y="2372923"/>
                </a:lnTo>
                <a:lnTo>
                  <a:pt x="2756959" y="2340734"/>
                </a:lnTo>
                <a:lnTo>
                  <a:pt x="2781502" y="2302142"/>
                </a:lnTo>
                <a:lnTo>
                  <a:pt x="2797144" y="2258394"/>
                </a:lnTo>
                <a:lnTo>
                  <a:pt x="2802636" y="2210739"/>
                </a:lnTo>
                <a:lnTo>
                  <a:pt x="2802636" y="207899"/>
                </a:lnTo>
                <a:lnTo>
                  <a:pt x="2797144" y="160233"/>
                </a:lnTo>
                <a:lnTo>
                  <a:pt x="2781502" y="116475"/>
                </a:lnTo>
                <a:lnTo>
                  <a:pt x="2756959" y="77873"/>
                </a:lnTo>
                <a:lnTo>
                  <a:pt x="2724762" y="45676"/>
                </a:lnTo>
                <a:lnTo>
                  <a:pt x="2686160" y="21133"/>
                </a:lnTo>
                <a:lnTo>
                  <a:pt x="2642402" y="5491"/>
                </a:lnTo>
                <a:lnTo>
                  <a:pt x="259473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4963" y="4038600"/>
            <a:ext cx="2802636" cy="2418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4715" y="3238500"/>
            <a:ext cx="3721608" cy="21656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9955" y="1114044"/>
            <a:ext cx="3691254" cy="2135505"/>
          </a:xfrm>
          <a:custGeom>
            <a:avLst/>
            <a:gdLst/>
            <a:ahLst/>
            <a:cxnLst/>
            <a:rect l="l" t="t" r="r" b="b"/>
            <a:pathLst>
              <a:path w="3691254" h="2135505">
                <a:moveTo>
                  <a:pt x="3507613" y="0"/>
                </a:moveTo>
                <a:lnTo>
                  <a:pt x="183489" y="0"/>
                </a:lnTo>
                <a:lnTo>
                  <a:pt x="134712" y="6555"/>
                </a:lnTo>
                <a:lnTo>
                  <a:pt x="90881" y="25056"/>
                </a:lnTo>
                <a:lnTo>
                  <a:pt x="53744" y="53752"/>
                </a:lnTo>
                <a:lnTo>
                  <a:pt x="25052" y="90894"/>
                </a:lnTo>
                <a:lnTo>
                  <a:pt x="6554" y="134731"/>
                </a:lnTo>
                <a:lnTo>
                  <a:pt x="0" y="183514"/>
                </a:lnTo>
                <a:lnTo>
                  <a:pt x="0" y="1951608"/>
                </a:lnTo>
                <a:lnTo>
                  <a:pt x="6554" y="2000392"/>
                </a:lnTo>
                <a:lnTo>
                  <a:pt x="25052" y="2044229"/>
                </a:lnTo>
                <a:lnTo>
                  <a:pt x="53744" y="2081371"/>
                </a:lnTo>
                <a:lnTo>
                  <a:pt x="90881" y="2110067"/>
                </a:lnTo>
                <a:lnTo>
                  <a:pt x="134712" y="2128568"/>
                </a:lnTo>
                <a:lnTo>
                  <a:pt x="183489" y="2135123"/>
                </a:lnTo>
                <a:lnTo>
                  <a:pt x="3507613" y="2135123"/>
                </a:lnTo>
                <a:lnTo>
                  <a:pt x="3556396" y="2128568"/>
                </a:lnTo>
                <a:lnTo>
                  <a:pt x="3600233" y="2110067"/>
                </a:lnTo>
                <a:lnTo>
                  <a:pt x="3637375" y="2081371"/>
                </a:lnTo>
                <a:lnTo>
                  <a:pt x="3666071" y="2044229"/>
                </a:lnTo>
                <a:lnTo>
                  <a:pt x="3684572" y="2000392"/>
                </a:lnTo>
                <a:lnTo>
                  <a:pt x="3691128" y="1951608"/>
                </a:lnTo>
                <a:lnTo>
                  <a:pt x="3691128" y="183514"/>
                </a:lnTo>
                <a:lnTo>
                  <a:pt x="3684572" y="134731"/>
                </a:lnTo>
                <a:lnTo>
                  <a:pt x="3666071" y="90894"/>
                </a:lnTo>
                <a:lnTo>
                  <a:pt x="3637375" y="53752"/>
                </a:lnTo>
                <a:lnTo>
                  <a:pt x="3600233" y="25056"/>
                </a:lnTo>
                <a:lnTo>
                  <a:pt x="3556396" y="6555"/>
                </a:lnTo>
                <a:lnTo>
                  <a:pt x="350761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9955" y="1114044"/>
            <a:ext cx="3691128" cy="2135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15592" y="3454730"/>
            <a:ext cx="17411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Arial"/>
                <a:cs typeface="Arial"/>
              </a:rPr>
              <a:t>Turban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draping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73295" y="5399938"/>
            <a:ext cx="348805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Commercially available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drapes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863853"/>
            <a:ext cx="7285990" cy="5201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92075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Once </a:t>
            </a:r>
            <a:r>
              <a:rPr sz="2400" spc="-5" dirty="0">
                <a:latin typeface="Arial"/>
                <a:cs typeface="Arial"/>
              </a:rPr>
              <a:t>a drape has been positioned, </a:t>
            </a:r>
            <a:r>
              <a:rPr sz="2400" dirty="0">
                <a:latin typeface="Arial"/>
                <a:cs typeface="Arial"/>
              </a:rPr>
              <a:t>it </a:t>
            </a:r>
            <a:r>
              <a:rPr sz="2400" spc="-5" dirty="0">
                <a:latin typeface="Arial"/>
                <a:cs typeface="Arial"/>
              </a:rPr>
              <a:t>should </a:t>
            </a:r>
            <a:r>
              <a:rPr sz="2400" dirty="0">
                <a:latin typeface="Arial"/>
                <a:cs typeface="Arial"/>
              </a:rPr>
              <a:t>not </a:t>
            </a:r>
            <a:r>
              <a:rPr sz="2400" spc="-5" dirty="0">
                <a:latin typeface="Arial"/>
                <a:cs typeface="Arial"/>
              </a:rPr>
              <a:t>be  repositioned.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surgeon should maintain 12” away </a:t>
            </a:r>
            <a:r>
              <a:rPr sz="2400" dirty="0">
                <a:latin typeface="Arial"/>
                <a:cs typeface="Arial"/>
              </a:rPr>
              <a:t>from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endParaRPr sz="2400">
              <a:latin typeface="Arial"/>
              <a:cs typeface="Arial"/>
            </a:endParaRPr>
          </a:p>
          <a:p>
            <a:pPr marL="286385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O.R. </a:t>
            </a:r>
            <a:r>
              <a:rPr sz="2400" spc="-5" dirty="0">
                <a:latin typeface="Arial"/>
                <a:cs typeface="Arial"/>
              </a:rPr>
              <a:t>table when performing the draping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procedure</a:t>
            </a:r>
            <a:endParaRPr sz="2400">
              <a:latin typeface="Arial"/>
              <a:cs typeface="Arial"/>
            </a:endParaRPr>
          </a:p>
          <a:p>
            <a:pPr marL="287020" marR="508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Surgeon should </a:t>
            </a:r>
            <a:r>
              <a:rPr sz="2400" dirty="0">
                <a:latin typeface="Arial"/>
                <a:cs typeface="Arial"/>
              </a:rPr>
              <a:t>not reach </a:t>
            </a:r>
            <a:r>
              <a:rPr sz="2400" spc="-5" dirty="0">
                <a:latin typeface="Arial"/>
                <a:cs typeface="Arial"/>
              </a:rPr>
              <a:t>across an undraped </a:t>
            </a:r>
            <a:r>
              <a:rPr sz="2400" dirty="0">
                <a:latin typeface="Arial"/>
                <a:cs typeface="Arial"/>
              </a:rPr>
              <a:t>O.R.  </a:t>
            </a:r>
            <a:r>
              <a:rPr sz="2400" spc="-5" dirty="0">
                <a:latin typeface="Arial"/>
                <a:cs typeface="Arial"/>
              </a:rPr>
              <a:t>table in order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perform a draping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procedure.</a:t>
            </a:r>
            <a:endParaRPr sz="2400">
              <a:latin typeface="Arial"/>
              <a:cs typeface="Arial"/>
            </a:endParaRPr>
          </a:p>
          <a:p>
            <a:pPr marL="370840" indent="-35814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sz="2400" dirty="0">
                <a:latin typeface="Arial"/>
                <a:cs typeface="Arial"/>
              </a:rPr>
              <a:t>Non perforating </a:t>
            </a:r>
            <a:r>
              <a:rPr sz="2400" spc="-5" dirty="0">
                <a:latin typeface="Arial"/>
                <a:cs typeface="Arial"/>
              </a:rPr>
              <a:t>towel clips should </a:t>
            </a:r>
            <a:r>
              <a:rPr sz="2400" dirty="0">
                <a:latin typeface="Arial"/>
                <a:cs typeface="Arial"/>
              </a:rPr>
              <a:t>be used to </a:t>
            </a:r>
            <a:r>
              <a:rPr sz="2400" spc="-5" dirty="0">
                <a:latin typeface="Arial"/>
                <a:cs typeface="Arial"/>
              </a:rPr>
              <a:t>keep</a:t>
            </a:r>
            <a:endParaRPr sz="2400">
              <a:latin typeface="Arial"/>
              <a:cs typeface="Arial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Arial"/>
                <a:cs typeface="Arial"/>
              </a:rPr>
              <a:t>towels or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drapes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50">
              <a:latin typeface="Times New Roman"/>
              <a:cs typeface="Times New Roman"/>
            </a:endParaRPr>
          </a:p>
          <a:p>
            <a:pPr marL="896619" lvl="1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897255" algn="l"/>
              </a:tabLst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Beckhaus towel</a:t>
            </a:r>
            <a:r>
              <a:rPr sz="240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clip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896619" lvl="1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897255" algn="l"/>
              </a:tabLst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Pinchter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type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towel</a:t>
            </a:r>
            <a:r>
              <a:rPr sz="2400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clip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9173" y="3890356"/>
            <a:ext cx="2174735" cy="1496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30011" y="5334000"/>
            <a:ext cx="2013204" cy="1213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9100" y="1318260"/>
            <a:ext cx="3931920" cy="2186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141" y="356362"/>
            <a:ext cx="60972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spc="-20" dirty="0">
                <a:solidFill>
                  <a:srgbClr val="1F487C"/>
                </a:solidFill>
                <a:latin typeface="Arial"/>
                <a:cs typeface="Arial"/>
              </a:rPr>
              <a:t>PRE-OPERATIVE </a:t>
            </a:r>
            <a:r>
              <a:rPr sz="3200" b="0" dirty="0">
                <a:solidFill>
                  <a:srgbClr val="1F487C"/>
                </a:solidFill>
                <a:latin typeface="Arial"/>
                <a:cs typeface="Arial"/>
              </a:rPr>
              <a:t>HAND</a:t>
            </a:r>
            <a:r>
              <a:rPr sz="3200" b="0" spc="-3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3200" b="0" dirty="0">
                <a:solidFill>
                  <a:srgbClr val="1F487C"/>
                </a:solidFill>
                <a:latin typeface="Arial"/>
                <a:cs typeface="Arial"/>
              </a:rPr>
              <a:t>SCRUB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1092453"/>
            <a:ext cx="8463915" cy="2738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2413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Povidone-iodine and chlorhexidine gluconate are </a:t>
            </a:r>
            <a:r>
              <a:rPr sz="2400" dirty="0">
                <a:latin typeface="Arial"/>
                <a:cs typeface="Arial"/>
              </a:rPr>
              <a:t>the current  </a:t>
            </a:r>
            <a:r>
              <a:rPr sz="2400" spc="-5" dirty="0">
                <a:latin typeface="Arial"/>
                <a:cs typeface="Arial"/>
              </a:rPr>
              <a:t>agents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choice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sz="2400" spc="-5" dirty="0">
                <a:latin typeface="Arial"/>
                <a:cs typeface="Arial"/>
              </a:rPr>
              <a:t>Recent studies suggest </a:t>
            </a:r>
            <a:r>
              <a:rPr sz="2400" dirty="0">
                <a:latin typeface="Arial"/>
                <a:cs typeface="Arial"/>
              </a:rPr>
              <a:t>that </a:t>
            </a:r>
            <a:r>
              <a:rPr sz="2400" spc="-5" dirty="0">
                <a:latin typeface="Arial"/>
                <a:cs typeface="Arial"/>
              </a:rPr>
              <a:t>scrubbing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at least 2 minutes  is as effective </a:t>
            </a:r>
            <a:r>
              <a:rPr sz="2400" spc="-10" dirty="0">
                <a:latin typeface="Arial"/>
                <a:cs typeface="Arial"/>
              </a:rPr>
              <a:t>as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traditional </a:t>
            </a:r>
            <a:r>
              <a:rPr sz="2400" dirty="0">
                <a:latin typeface="Arial"/>
                <a:cs typeface="Arial"/>
              </a:rPr>
              <a:t>10-minute </a:t>
            </a:r>
            <a:r>
              <a:rPr sz="2400" spc="-5" dirty="0">
                <a:latin typeface="Arial"/>
                <a:cs typeface="Arial"/>
              </a:rPr>
              <a:t>scrub in reducing  hand bacterial colony </a:t>
            </a:r>
            <a:r>
              <a:rPr sz="2400" dirty="0">
                <a:latin typeface="Arial"/>
                <a:cs typeface="Arial"/>
              </a:rPr>
              <a:t>counts, but the </a:t>
            </a:r>
            <a:r>
              <a:rPr sz="2400" spc="-5" dirty="0">
                <a:latin typeface="Arial"/>
                <a:cs typeface="Arial"/>
              </a:rPr>
              <a:t>optimum duration </a:t>
            </a:r>
            <a:r>
              <a:rPr sz="2400" dirty="0">
                <a:latin typeface="Arial"/>
                <a:cs typeface="Arial"/>
              </a:rPr>
              <a:t>of  </a:t>
            </a:r>
            <a:r>
              <a:rPr sz="2400" spc="-5" dirty="0">
                <a:latin typeface="Arial"/>
                <a:cs typeface="Arial"/>
              </a:rPr>
              <a:t>scrubbing </a:t>
            </a:r>
            <a:r>
              <a:rPr sz="2400" dirty="0">
                <a:latin typeface="Arial"/>
                <a:cs typeface="Arial"/>
              </a:rPr>
              <a:t>is </a:t>
            </a:r>
            <a:r>
              <a:rPr sz="2400" spc="-5" dirty="0">
                <a:latin typeface="Arial"/>
                <a:cs typeface="Arial"/>
              </a:rPr>
              <a:t>not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known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6759" y="6637018"/>
            <a:ext cx="2468879" cy="2209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3953255"/>
            <a:ext cx="2438400" cy="2694940"/>
          </a:xfrm>
          <a:custGeom>
            <a:avLst/>
            <a:gdLst/>
            <a:ahLst/>
            <a:cxnLst/>
            <a:rect l="l" t="t" r="r" b="b"/>
            <a:pathLst>
              <a:path w="2438400" h="2694940">
                <a:moveTo>
                  <a:pt x="2228850" y="0"/>
                </a:moveTo>
                <a:lnTo>
                  <a:pt x="209550" y="0"/>
                </a:lnTo>
                <a:lnTo>
                  <a:pt x="161500" y="5536"/>
                </a:lnTo>
                <a:lnTo>
                  <a:pt x="117393" y="21304"/>
                </a:lnTo>
                <a:lnTo>
                  <a:pt x="78485" y="46046"/>
                </a:lnTo>
                <a:lnTo>
                  <a:pt x="46034" y="78501"/>
                </a:lnTo>
                <a:lnTo>
                  <a:pt x="21298" y="117410"/>
                </a:lnTo>
                <a:lnTo>
                  <a:pt x="5534" y="161512"/>
                </a:lnTo>
                <a:lnTo>
                  <a:pt x="0" y="209550"/>
                </a:lnTo>
                <a:lnTo>
                  <a:pt x="0" y="2484882"/>
                </a:lnTo>
                <a:lnTo>
                  <a:pt x="5534" y="2532927"/>
                </a:lnTo>
                <a:lnTo>
                  <a:pt x="21298" y="2577032"/>
                </a:lnTo>
                <a:lnTo>
                  <a:pt x="46034" y="2615941"/>
                </a:lnTo>
                <a:lnTo>
                  <a:pt x="78485" y="2648393"/>
                </a:lnTo>
                <a:lnTo>
                  <a:pt x="117393" y="2673131"/>
                </a:lnTo>
                <a:lnTo>
                  <a:pt x="161500" y="2688897"/>
                </a:lnTo>
                <a:lnTo>
                  <a:pt x="209550" y="2694432"/>
                </a:lnTo>
                <a:lnTo>
                  <a:pt x="2228850" y="2694432"/>
                </a:lnTo>
                <a:lnTo>
                  <a:pt x="2276887" y="2688897"/>
                </a:lnTo>
                <a:lnTo>
                  <a:pt x="2320989" y="2673131"/>
                </a:lnTo>
                <a:lnTo>
                  <a:pt x="2359898" y="2648393"/>
                </a:lnTo>
                <a:lnTo>
                  <a:pt x="2392353" y="2615941"/>
                </a:lnTo>
                <a:lnTo>
                  <a:pt x="2417095" y="2577032"/>
                </a:lnTo>
                <a:lnTo>
                  <a:pt x="2432863" y="2532927"/>
                </a:lnTo>
                <a:lnTo>
                  <a:pt x="2438400" y="2484882"/>
                </a:lnTo>
                <a:lnTo>
                  <a:pt x="2438400" y="209550"/>
                </a:lnTo>
                <a:lnTo>
                  <a:pt x="2432863" y="161512"/>
                </a:lnTo>
                <a:lnTo>
                  <a:pt x="2417095" y="117410"/>
                </a:lnTo>
                <a:lnTo>
                  <a:pt x="2392353" y="78501"/>
                </a:lnTo>
                <a:lnTo>
                  <a:pt x="2359898" y="46046"/>
                </a:lnTo>
                <a:lnTo>
                  <a:pt x="2320989" y="21304"/>
                </a:lnTo>
                <a:lnTo>
                  <a:pt x="2276887" y="5536"/>
                </a:lnTo>
                <a:lnTo>
                  <a:pt x="222885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3953255"/>
            <a:ext cx="2438400" cy="2694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80559" y="6637018"/>
            <a:ext cx="2726436" cy="2209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95800" y="4055364"/>
            <a:ext cx="2696210" cy="2592705"/>
          </a:xfrm>
          <a:custGeom>
            <a:avLst/>
            <a:gdLst/>
            <a:ahLst/>
            <a:cxnLst/>
            <a:rect l="l" t="t" r="r" b="b"/>
            <a:pathLst>
              <a:path w="2696209" h="2592704">
                <a:moveTo>
                  <a:pt x="2473198" y="0"/>
                </a:moveTo>
                <a:lnTo>
                  <a:pt x="222758" y="0"/>
                </a:lnTo>
                <a:lnTo>
                  <a:pt x="177853" y="4524"/>
                </a:lnTo>
                <a:lnTo>
                  <a:pt x="136034" y="17500"/>
                </a:lnTo>
                <a:lnTo>
                  <a:pt x="98195" y="38033"/>
                </a:lnTo>
                <a:lnTo>
                  <a:pt x="65230" y="65230"/>
                </a:lnTo>
                <a:lnTo>
                  <a:pt x="38033" y="98195"/>
                </a:lnTo>
                <a:lnTo>
                  <a:pt x="17500" y="136034"/>
                </a:lnTo>
                <a:lnTo>
                  <a:pt x="4524" y="177853"/>
                </a:lnTo>
                <a:lnTo>
                  <a:pt x="0" y="222758"/>
                </a:lnTo>
                <a:lnTo>
                  <a:pt x="0" y="2369540"/>
                </a:lnTo>
                <a:lnTo>
                  <a:pt x="4524" y="2414438"/>
                </a:lnTo>
                <a:lnTo>
                  <a:pt x="17500" y="2456256"/>
                </a:lnTo>
                <a:lnTo>
                  <a:pt x="38033" y="2494099"/>
                </a:lnTo>
                <a:lnTo>
                  <a:pt x="65230" y="2527071"/>
                </a:lnTo>
                <a:lnTo>
                  <a:pt x="98195" y="2554275"/>
                </a:lnTo>
                <a:lnTo>
                  <a:pt x="136034" y="2574816"/>
                </a:lnTo>
                <a:lnTo>
                  <a:pt x="177853" y="2587797"/>
                </a:lnTo>
                <a:lnTo>
                  <a:pt x="222758" y="2592324"/>
                </a:lnTo>
                <a:lnTo>
                  <a:pt x="2473198" y="2592324"/>
                </a:lnTo>
                <a:lnTo>
                  <a:pt x="2518102" y="2587797"/>
                </a:lnTo>
                <a:lnTo>
                  <a:pt x="2559921" y="2574816"/>
                </a:lnTo>
                <a:lnTo>
                  <a:pt x="2597760" y="2554275"/>
                </a:lnTo>
                <a:lnTo>
                  <a:pt x="2630725" y="2527071"/>
                </a:lnTo>
                <a:lnTo>
                  <a:pt x="2657922" y="2494099"/>
                </a:lnTo>
                <a:lnTo>
                  <a:pt x="2678455" y="2456256"/>
                </a:lnTo>
                <a:lnTo>
                  <a:pt x="2691431" y="2414438"/>
                </a:lnTo>
                <a:lnTo>
                  <a:pt x="2695955" y="2369540"/>
                </a:lnTo>
                <a:lnTo>
                  <a:pt x="2695955" y="222758"/>
                </a:lnTo>
                <a:lnTo>
                  <a:pt x="2691431" y="177853"/>
                </a:lnTo>
                <a:lnTo>
                  <a:pt x="2678455" y="136034"/>
                </a:lnTo>
                <a:lnTo>
                  <a:pt x="2657922" y="98195"/>
                </a:lnTo>
                <a:lnTo>
                  <a:pt x="2630725" y="65230"/>
                </a:lnTo>
                <a:lnTo>
                  <a:pt x="2597760" y="38033"/>
                </a:lnTo>
                <a:lnTo>
                  <a:pt x="2559921" y="17500"/>
                </a:lnTo>
                <a:lnTo>
                  <a:pt x="2518102" y="4524"/>
                </a:lnTo>
                <a:lnTo>
                  <a:pt x="247319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5800" y="4055364"/>
            <a:ext cx="2695955" cy="2592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830325"/>
            <a:ext cx="7857490" cy="4591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95"/>
              </a:spcBef>
              <a:buClr>
                <a:srgbClr val="4F81BC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5" dirty="0">
                <a:solidFill>
                  <a:srgbClr val="FF0000"/>
                </a:solidFill>
                <a:latin typeface="Arial"/>
                <a:cs typeface="Arial"/>
              </a:rPr>
              <a:t>Dunphey &amp; </a:t>
            </a:r>
            <a:r>
              <a:rPr sz="2200" spc="-35" dirty="0">
                <a:solidFill>
                  <a:srgbClr val="FF0000"/>
                </a:solidFill>
                <a:latin typeface="Arial"/>
                <a:cs typeface="Arial"/>
              </a:rPr>
              <a:t>Way </a:t>
            </a:r>
            <a:r>
              <a:rPr sz="2200" spc="-5" dirty="0">
                <a:latin typeface="Arial"/>
                <a:cs typeface="Arial"/>
              </a:rPr>
              <a:t>recommends 10 min </a:t>
            </a:r>
            <a:r>
              <a:rPr sz="2200" dirty="0">
                <a:latin typeface="Arial"/>
                <a:cs typeface="Arial"/>
              </a:rPr>
              <a:t>for </a:t>
            </a:r>
            <a:r>
              <a:rPr sz="2200" spc="-5" dirty="0">
                <a:latin typeface="Arial"/>
                <a:cs typeface="Arial"/>
              </a:rPr>
              <a:t>srubbing</a:t>
            </a:r>
            <a:r>
              <a:rPr sz="2200" spc="18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technique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4F81BC"/>
              </a:buClr>
              <a:buFont typeface="Wingdings"/>
              <a:buChar char=""/>
            </a:pPr>
            <a:endParaRPr sz="28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5" dirty="0">
                <a:latin typeface="Arial"/>
                <a:cs typeface="Arial"/>
              </a:rPr>
              <a:t>Hexachlorophene</a:t>
            </a:r>
            <a:r>
              <a:rPr sz="2200" spc="3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compounds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4F81BC"/>
              </a:buClr>
              <a:buFont typeface="Wingdings"/>
              <a:buChar char=""/>
            </a:pPr>
            <a:endParaRPr sz="28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5" dirty="0">
                <a:latin typeface="Arial"/>
                <a:cs typeface="Arial"/>
              </a:rPr>
              <a:t>Povidone iodine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7.5%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4F81BC"/>
              </a:buClr>
              <a:buFont typeface="Wingdings"/>
              <a:buChar char=""/>
            </a:pPr>
            <a:endParaRPr sz="28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5" dirty="0">
                <a:latin typeface="Arial"/>
                <a:cs typeface="Arial"/>
              </a:rPr>
              <a:t>2.5% Chlorhexidine in 70%</a:t>
            </a:r>
            <a:r>
              <a:rPr sz="2200" spc="4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alcohol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4F81BC"/>
              </a:buClr>
              <a:buFont typeface="Wingdings"/>
              <a:buChar char=""/>
            </a:pPr>
            <a:endParaRPr sz="3100">
              <a:latin typeface="Times New Roman"/>
              <a:cs typeface="Times New Roman"/>
            </a:endParaRPr>
          </a:p>
          <a:p>
            <a:pPr marL="287020" marR="5080" indent="-274320">
              <a:lnSpc>
                <a:spcPts val="2380"/>
              </a:lnSpc>
              <a:buClr>
                <a:srgbClr val="4F81BC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5" dirty="0">
                <a:latin typeface="Arial"/>
                <a:cs typeface="Arial"/>
              </a:rPr>
              <a:t>In some </a:t>
            </a:r>
            <a:r>
              <a:rPr sz="2200" dirty="0">
                <a:latin typeface="Arial"/>
                <a:cs typeface="Arial"/>
              </a:rPr>
              <a:t>comparisons </a:t>
            </a:r>
            <a:r>
              <a:rPr sz="2200" spc="-5" dirty="0">
                <a:latin typeface="Arial"/>
                <a:cs typeface="Arial"/>
              </a:rPr>
              <a:t>of the two </a:t>
            </a:r>
            <a:r>
              <a:rPr sz="2200" dirty="0">
                <a:latin typeface="Arial"/>
                <a:cs typeface="Arial"/>
              </a:rPr>
              <a:t>antiseptics </a:t>
            </a:r>
            <a:r>
              <a:rPr sz="2200" spc="-5" dirty="0">
                <a:latin typeface="Arial"/>
                <a:cs typeface="Arial"/>
              </a:rPr>
              <a:t>when </a:t>
            </a:r>
            <a:r>
              <a:rPr sz="2200" dirty="0">
                <a:latin typeface="Arial"/>
                <a:cs typeface="Arial"/>
              </a:rPr>
              <a:t>used as  preoperative </a:t>
            </a:r>
            <a:r>
              <a:rPr sz="2200" spc="-5" dirty="0">
                <a:latin typeface="Arial"/>
                <a:cs typeface="Arial"/>
              </a:rPr>
              <a:t>hand </a:t>
            </a:r>
            <a:r>
              <a:rPr sz="2200" dirty="0">
                <a:latin typeface="Arial"/>
                <a:cs typeface="Arial"/>
              </a:rPr>
              <a:t>scrubs, </a:t>
            </a:r>
            <a:r>
              <a:rPr sz="2200" spc="-5" dirty="0">
                <a:latin typeface="Arial"/>
                <a:cs typeface="Arial"/>
              </a:rPr>
              <a:t>chlorhexidine gluconate achieved  </a:t>
            </a:r>
            <a:r>
              <a:rPr sz="2200" dirty="0">
                <a:latin typeface="Arial"/>
                <a:cs typeface="Arial"/>
              </a:rPr>
              <a:t>greater reductions in skin </a:t>
            </a:r>
            <a:r>
              <a:rPr sz="2200" spc="-5" dirty="0">
                <a:latin typeface="Arial"/>
                <a:cs typeface="Arial"/>
              </a:rPr>
              <a:t>microflora than did povidone-iodine  and </a:t>
            </a:r>
            <a:r>
              <a:rPr sz="2200" dirty="0">
                <a:latin typeface="Arial"/>
                <a:cs typeface="Arial"/>
              </a:rPr>
              <a:t>also </a:t>
            </a:r>
            <a:r>
              <a:rPr sz="2200" spc="-5" dirty="0">
                <a:latin typeface="Arial"/>
                <a:cs typeface="Arial"/>
              </a:rPr>
              <a:t>had </a:t>
            </a:r>
            <a:r>
              <a:rPr sz="2200" dirty="0">
                <a:latin typeface="Arial"/>
                <a:cs typeface="Arial"/>
              </a:rPr>
              <a:t>greater residual activity after </a:t>
            </a:r>
            <a:r>
              <a:rPr sz="2200" spc="-5" dirty="0">
                <a:latin typeface="Arial"/>
                <a:cs typeface="Arial"/>
              </a:rPr>
              <a:t>a </a:t>
            </a:r>
            <a:r>
              <a:rPr sz="2200" dirty="0">
                <a:latin typeface="Arial"/>
                <a:cs typeface="Arial"/>
              </a:rPr>
              <a:t>single  application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381000"/>
            <a:ext cx="8686800" cy="632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762000"/>
            <a:ext cx="7467600" cy="5963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6445" y="52273"/>
            <a:ext cx="799909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Wet your </a:t>
            </a:r>
            <a:r>
              <a:rPr sz="2000" b="1" dirty="0">
                <a:latin typeface="Arial"/>
                <a:cs typeface="Arial"/>
              </a:rPr>
              <a:t>hands, apply a little soap or forearms to 5cm </a:t>
            </a:r>
            <a:r>
              <a:rPr sz="2000" b="1" spc="-5" dirty="0">
                <a:latin typeface="Arial"/>
                <a:cs typeface="Arial"/>
              </a:rPr>
              <a:t>above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your</a:t>
            </a:r>
            <a:endParaRPr sz="2000">
              <a:latin typeface="Arial"/>
              <a:cs typeface="Arial"/>
            </a:endParaRPr>
          </a:p>
          <a:p>
            <a:pPr marR="1905" algn="ctr">
              <a:lnSpc>
                <a:spcPct val="100000"/>
              </a:lnSpc>
            </a:pPr>
            <a:r>
              <a:rPr sz="2000" b="1" spc="5" dirty="0">
                <a:latin typeface="Arial"/>
                <a:cs typeface="Arial"/>
              </a:rPr>
              <a:t>elbows </a:t>
            </a:r>
            <a:r>
              <a:rPr sz="2000" b="1" dirty="0">
                <a:latin typeface="Arial"/>
                <a:cs typeface="Arial"/>
              </a:rPr>
              <a:t>for one complete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minute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757173"/>
            <a:ext cx="8517890" cy="362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74295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The first </a:t>
            </a:r>
            <a:r>
              <a:rPr sz="2400" spc="-5" dirty="0">
                <a:latin typeface="Arial"/>
                <a:cs typeface="Arial"/>
              </a:rPr>
              <a:t>scrub </a:t>
            </a:r>
            <a:r>
              <a:rPr sz="2400" dirty="0">
                <a:latin typeface="Arial"/>
                <a:cs typeface="Arial"/>
              </a:rPr>
              <a:t>of the </a:t>
            </a:r>
            <a:r>
              <a:rPr sz="2400" spc="-5" dirty="0">
                <a:latin typeface="Arial"/>
                <a:cs typeface="Arial"/>
              </a:rPr>
              <a:t>day should include a thorough cleaning  underneath fingernails usually with a</a:t>
            </a:r>
            <a:r>
              <a:rPr sz="2400" spc="114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brush.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353695" algn="l"/>
                <a:tab pos="354330" algn="l"/>
              </a:tabLst>
            </a:pPr>
            <a:r>
              <a:rPr sz="2400" dirty="0">
                <a:latin typeface="Arial"/>
                <a:cs typeface="Arial"/>
              </a:rPr>
              <a:t>After </a:t>
            </a:r>
            <a:r>
              <a:rPr sz="2400" spc="-5" dirty="0">
                <a:latin typeface="Arial"/>
                <a:cs typeface="Arial"/>
              </a:rPr>
              <a:t>performing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surgical </a:t>
            </a:r>
            <a:r>
              <a:rPr sz="2400" dirty="0">
                <a:latin typeface="Arial"/>
                <a:cs typeface="Arial"/>
              </a:rPr>
              <a:t>scrub, </a:t>
            </a:r>
            <a:r>
              <a:rPr sz="2400" spc="-5" dirty="0">
                <a:latin typeface="Arial"/>
                <a:cs typeface="Arial"/>
              </a:rPr>
              <a:t>hands should be </a:t>
            </a:r>
            <a:r>
              <a:rPr sz="2400" dirty="0">
                <a:latin typeface="Arial"/>
                <a:cs typeface="Arial"/>
              </a:rPr>
              <a:t>kept </a:t>
            </a:r>
            <a:r>
              <a:rPr sz="2400" spc="-5" dirty="0">
                <a:latin typeface="Arial"/>
                <a:cs typeface="Arial"/>
              </a:rPr>
              <a:t>up  and away </a:t>
            </a:r>
            <a:r>
              <a:rPr sz="2400" dirty="0">
                <a:latin typeface="Arial"/>
                <a:cs typeface="Arial"/>
              </a:rPr>
              <a:t>from the </a:t>
            </a:r>
            <a:r>
              <a:rPr sz="2400" spc="-5" dirty="0">
                <a:latin typeface="Arial"/>
                <a:cs typeface="Arial"/>
              </a:rPr>
              <a:t>body (elbows in flexed position) so </a:t>
            </a:r>
            <a:r>
              <a:rPr sz="2400" dirty="0">
                <a:latin typeface="Arial"/>
                <a:cs typeface="Arial"/>
              </a:rPr>
              <a:t>that  </a:t>
            </a:r>
            <a:r>
              <a:rPr sz="2400" spc="-5" dirty="0">
                <a:latin typeface="Arial"/>
                <a:cs typeface="Arial"/>
              </a:rPr>
              <a:t>water </a:t>
            </a:r>
            <a:r>
              <a:rPr sz="2400" dirty="0">
                <a:latin typeface="Arial"/>
                <a:cs typeface="Arial"/>
              </a:rPr>
              <a:t>runs from the </a:t>
            </a:r>
            <a:r>
              <a:rPr sz="2400" spc="-5" dirty="0">
                <a:latin typeface="Arial"/>
                <a:cs typeface="Arial"/>
              </a:rPr>
              <a:t>tips </a:t>
            </a:r>
            <a:r>
              <a:rPr sz="2400" dirty="0">
                <a:latin typeface="Arial"/>
                <a:cs typeface="Arial"/>
              </a:rPr>
              <a:t>of the </a:t>
            </a:r>
            <a:r>
              <a:rPr sz="2400" spc="-5" dirty="0">
                <a:latin typeface="Arial"/>
                <a:cs typeface="Arial"/>
              </a:rPr>
              <a:t>fingers toward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elbows.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marR="79883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sz="2400" spc="-5" dirty="0">
                <a:latin typeface="Arial"/>
                <a:cs typeface="Arial"/>
              </a:rPr>
              <a:t>Sterile towels should be used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drying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hands and  forearms before wearing sterile gown and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gloves.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9559" y="6656830"/>
            <a:ext cx="2887980" cy="201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" y="4800600"/>
            <a:ext cx="2857500" cy="1866900"/>
          </a:xfrm>
          <a:custGeom>
            <a:avLst/>
            <a:gdLst/>
            <a:ahLst/>
            <a:cxnLst/>
            <a:rect l="l" t="t" r="r" b="b"/>
            <a:pathLst>
              <a:path w="2857500" h="1866900">
                <a:moveTo>
                  <a:pt x="2697099" y="0"/>
                </a:moveTo>
                <a:lnTo>
                  <a:pt x="160439" y="0"/>
                </a:lnTo>
                <a:lnTo>
                  <a:pt x="109727" y="8183"/>
                </a:lnTo>
                <a:lnTo>
                  <a:pt x="65685" y="30967"/>
                </a:lnTo>
                <a:lnTo>
                  <a:pt x="30955" y="65699"/>
                </a:lnTo>
                <a:lnTo>
                  <a:pt x="8179" y="109728"/>
                </a:lnTo>
                <a:lnTo>
                  <a:pt x="0" y="160400"/>
                </a:lnTo>
                <a:lnTo>
                  <a:pt x="0" y="1706460"/>
                </a:lnTo>
                <a:lnTo>
                  <a:pt x="8179" y="1757172"/>
                </a:lnTo>
                <a:lnTo>
                  <a:pt x="30955" y="1801214"/>
                </a:lnTo>
                <a:lnTo>
                  <a:pt x="65685" y="1835944"/>
                </a:lnTo>
                <a:lnTo>
                  <a:pt x="109728" y="1858720"/>
                </a:lnTo>
                <a:lnTo>
                  <a:pt x="160439" y="1866900"/>
                </a:lnTo>
                <a:lnTo>
                  <a:pt x="2697099" y="1866900"/>
                </a:lnTo>
                <a:lnTo>
                  <a:pt x="2747772" y="1858720"/>
                </a:lnTo>
                <a:lnTo>
                  <a:pt x="2791800" y="1835944"/>
                </a:lnTo>
                <a:lnTo>
                  <a:pt x="2826532" y="1801214"/>
                </a:lnTo>
                <a:lnTo>
                  <a:pt x="2849316" y="1757172"/>
                </a:lnTo>
                <a:lnTo>
                  <a:pt x="2857500" y="1706460"/>
                </a:lnTo>
                <a:lnTo>
                  <a:pt x="2857500" y="160400"/>
                </a:lnTo>
                <a:lnTo>
                  <a:pt x="2849316" y="109728"/>
                </a:lnTo>
                <a:lnTo>
                  <a:pt x="2826532" y="65699"/>
                </a:lnTo>
                <a:lnTo>
                  <a:pt x="2791800" y="30967"/>
                </a:lnTo>
                <a:lnTo>
                  <a:pt x="2747772" y="8183"/>
                </a:lnTo>
                <a:lnTo>
                  <a:pt x="269709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800" y="4800600"/>
            <a:ext cx="2857500" cy="1866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18859" y="6679690"/>
            <a:ext cx="2697480" cy="1783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34100" y="4832603"/>
            <a:ext cx="2667000" cy="1858010"/>
          </a:xfrm>
          <a:custGeom>
            <a:avLst/>
            <a:gdLst/>
            <a:ahLst/>
            <a:cxnLst/>
            <a:rect l="l" t="t" r="r" b="b"/>
            <a:pathLst>
              <a:path w="2667000" h="1858009">
                <a:moveTo>
                  <a:pt x="2507360" y="0"/>
                </a:moveTo>
                <a:lnTo>
                  <a:pt x="159638" y="0"/>
                </a:lnTo>
                <a:lnTo>
                  <a:pt x="109191" y="8141"/>
                </a:lnTo>
                <a:lnTo>
                  <a:pt x="65370" y="30809"/>
                </a:lnTo>
                <a:lnTo>
                  <a:pt x="30809" y="65370"/>
                </a:lnTo>
                <a:lnTo>
                  <a:pt x="8141" y="109191"/>
                </a:lnTo>
                <a:lnTo>
                  <a:pt x="0" y="159639"/>
                </a:lnTo>
                <a:lnTo>
                  <a:pt x="0" y="1698104"/>
                </a:lnTo>
                <a:lnTo>
                  <a:pt x="8141" y="1748567"/>
                </a:lnTo>
                <a:lnTo>
                  <a:pt x="30809" y="1792393"/>
                </a:lnTo>
                <a:lnTo>
                  <a:pt x="65370" y="1826953"/>
                </a:lnTo>
                <a:lnTo>
                  <a:pt x="109191" y="1849617"/>
                </a:lnTo>
                <a:lnTo>
                  <a:pt x="159638" y="1857756"/>
                </a:lnTo>
                <a:lnTo>
                  <a:pt x="2507360" y="1857756"/>
                </a:lnTo>
                <a:lnTo>
                  <a:pt x="2557808" y="1849617"/>
                </a:lnTo>
                <a:lnTo>
                  <a:pt x="2601629" y="1826953"/>
                </a:lnTo>
                <a:lnTo>
                  <a:pt x="2636190" y="1792393"/>
                </a:lnTo>
                <a:lnTo>
                  <a:pt x="2658858" y="1748567"/>
                </a:lnTo>
                <a:lnTo>
                  <a:pt x="2667000" y="1698104"/>
                </a:lnTo>
                <a:lnTo>
                  <a:pt x="2667000" y="159639"/>
                </a:lnTo>
                <a:lnTo>
                  <a:pt x="2658858" y="109191"/>
                </a:lnTo>
                <a:lnTo>
                  <a:pt x="2636190" y="65370"/>
                </a:lnTo>
                <a:lnTo>
                  <a:pt x="2601629" y="30809"/>
                </a:lnTo>
                <a:lnTo>
                  <a:pt x="2557808" y="8141"/>
                </a:lnTo>
                <a:lnTo>
                  <a:pt x="250736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34100" y="4832603"/>
            <a:ext cx="2667000" cy="18577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18559" y="6771131"/>
            <a:ext cx="1935480" cy="868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33800" y="4835652"/>
            <a:ext cx="1905000" cy="1946275"/>
          </a:xfrm>
          <a:custGeom>
            <a:avLst/>
            <a:gdLst/>
            <a:ahLst/>
            <a:cxnLst/>
            <a:rect l="l" t="t" r="r" b="b"/>
            <a:pathLst>
              <a:path w="1905000" h="1946275">
                <a:moveTo>
                  <a:pt x="1741297" y="0"/>
                </a:moveTo>
                <a:lnTo>
                  <a:pt x="163702" y="0"/>
                </a:lnTo>
                <a:lnTo>
                  <a:pt x="120179" y="5846"/>
                </a:lnTo>
                <a:lnTo>
                  <a:pt x="81073" y="22347"/>
                </a:lnTo>
                <a:lnTo>
                  <a:pt x="47942" y="47942"/>
                </a:lnTo>
                <a:lnTo>
                  <a:pt x="22347" y="81073"/>
                </a:lnTo>
                <a:lnTo>
                  <a:pt x="5846" y="120179"/>
                </a:lnTo>
                <a:lnTo>
                  <a:pt x="0" y="163703"/>
                </a:lnTo>
                <a:lnTo>
                  <a:pt x="0" y="1782432"/>
                </a:lnTo>
                <a:lnTo>
                  <a:pt x="5846" y="1825952"/>
                </a:lnTo>
                <a:lnTo>
                  <a:pt x="22347" y="1865059"/>
                </a:lnTo>
                <a:lnTo>
                  <a:pt x="47942" y="1898194"/>
                </a:lnTo>
                <a:lnTo>
                  <a:pt x="81073" y="1923794"/>
                </a:lnTo>
                <a:lnTo>
                  <a:pt x="120179" y="1940299"/>
                </a:lnTo>
                <a:lnTo>
                  <a:pt x="163702" y="1946148"/>
                </a:lnTo>
                <a:lnTo>
                  <a:pt x="1741297" y="1946148"/>
                </a:lnTo>
                <a:lnTo>
                  <a:pt x="1784820" y="1940299"/>
                </a:lnTo>
                <a:lnTo>
                  <a:pt x="1823926" y="1923794"/>
                </a:lnTo>
                <a:lnTo>
                  <a:pt x="1857057" y="1898194"/>
                </a:lnTo>
                <a:lnTo>
                  <a:pt x="1882652" y="1865059"/>
                </a:lnTo>
                <a:lnTo>
                  <a:pt x="1899153" y="1825952"/>
                </a:lnTo>
                <a:lnTo>
                  <a:pt x="1905000" y="1782432"/>
                </a:lnTo>
                <a:lnTo>
                  <a:pt x="1905000" y="163703"/>
                </a:lnTo>
                <a:lnTo>
                  <a:pt x="1899153" y="120179"/>
                </a:lnTo>
                <a:lnTo>
                  <a:pt x="1882652" y="81073"/>
                </a:lnTo>
                <a:lnTo>
                  <a:pt x="1857057" y="47942"/>
                </a:lnTo>
                <a:lnTo>
                  <a:pt x="1823926" y="22347"/>
                </a:lnTo>
                <a:lnTo>
                  <a:pt x="1784820" y="5846"/>
                </a:lnTo>
                <a:lnTo>
                  <a:pt x="174129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33800" y="4835652"/>
            <a:ext cx="1905000" cy="19461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4773" y="2784170"/>
            <a:ext cx="40887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400" spc="-5" dirty="0">
                <a:solidFill>
                  <a:srgbClr val="1F487C"/>
                </a:solidFill>
              </a:rPr>
              <a:t>GOWNING</a:t>
            </a:r>
            <a:endParaRPr sz="64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402082"/>
            <a:ext cx="19577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latin typeface="Arial"/>
                <a:cs typeface="Arial"/>
              </a:rPr>
              <a:t>Gowni</a:t>
            </a:r>
            <a:r>
              <a:rPr sz="3600" b="0" dirty="0">
                <a:latin typeface="Arial"/>
                <a:cs typeface="Arial"/>
              </a:rPr>
              <a:t>ng: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031494"/>
            <a:ext cx="6534150" cy="3256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65405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Hold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10" dirty="0">
                <a:latin typeface="Arial"/>
                <a:cs typeface="Arial"/>
              </a:rPr>
              <a:t>gown </a:t>
            </a:r>
            <a:r>
              <a:rPr sz="2400" spc="-5" dirty="0">
                <a:latin typeface="Arial"/>
                <a:cs typeface="Arial"/>
              </a:rPr>
              <a:t>away </a:t>
            </a:r>
            <a:r>
              <a:rPr sz="2400" dirty="0">
                <a:latin typeface="Arial"/>
                <a:cs typeface="Arial"/>
              </a:rPr>
              <a:t>from </a:t>
            </a:r>
            <a:r>
              <a:rPr sz="2400" spc="-5" dirty="0">
                <a:latin typeface="Arial"/>
                <a:cs typeface="Arial"/>
              </a:rPr>
              <a:t>your </a:t>
            </a:r>
            <a:r>
              <a:rPr sz="2400" spc="-40" dirty="0">
                <a:latin typeface="Arial"/>
                <a:cs typeface="Arial"/>
              </a:rPr>
              <a:t>body, </a:t>
            </a:r>
            <a:r>
              <a:rPr sz="2400" spc="-5" dirty="0">
                <a:latin typeface="Arial"/>
                <a:cs typeface="Arial"/>
              </a:rPr>
              <a:t>high  enough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10" dirty="0">
                <a:latin typeface="Arial"/>
                <a:cs typeface="Arial"/>
              </a:rPr>
              <a:t>be </a:t>
            </a:r>
            <a:r>
              <a:rPr sz="2400" spc="-5" dirty="0">
                <a:latin typeface="Arial"/>
                <a:cs typeface="Arial"/>
              </a:rPr>
              <a:t>wel above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floor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Allow </a:t>
            </a:r>
            <a:r>
              <a:rPr sz="2400" dirty="0">
                <a:latin typeface="Arial"/>
                <a:cs typeface="Arial"/>
              </a:rPr>
              <a:t>it to drop </a:t>
            </a:r>
            <a:r>
              <a:rPr sz="2400" spc="-5" dirty="0">
                <a:latin typeface="Arial"/>
                <a:cs typeface="Arial"/>
              </a:rPr>
              <a:t>open, put your </a:t>
            </a:r>
            <a:r>
              <a:rPr sz="2400" dirty="0">
                <a:latin typeface="Arial"/>
                <a:cs typeface="Arial"/>
              </a:rPr>
              <a:t>arms </a:t>
            </a:r>
            <a:r>
              <a:rPr sz="2400" spc="-5" dirty="0">
                <a:latin typeface="Arial"/>
                <a:cs typeface="Arial"/>
              </a:rPr>
              <a:t>into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ar</a:t>
            </a:r>
            <a:endParaRPr sz="2400">
              <a:latin typeface="Arial"/>
              <a:cs typeface="Arial"/>
            </a:endParaRPr>
          </a:p>
          <a:p>
            <a:pPr marL="286385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holes while keeping your arms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extended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Then flex your elbows and abduct your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arms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25" dirty="0">
                <a:latin typeface="Arial"/>
                <a:cs typeface="Arial"/>
              </a:rPr>
              <a:t>Wait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circulating nurse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help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you</a:t>
            </a:r>
            <a:endParaRPr sz="2400">
              <a:latin typeface="Arial"/>
              <a:cs typeface="Arial"/>
            </a:endParaRPr>
          </a:p>
          <a:p>
            <a:pPr marL="287020" marR="69850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She will grasp the inner sides </a:t>
            </a:r>
            <a:r>
              <a:rPr sz="2400" dirty="0">
                <a:latin typeface="Arial"/>
                <a:cs typeface="Arial"/>
              </a:rPr>
              <a:t>of the </a:t>
            </a:r>
            <a:r>
              <a:rPr sz="2400" spc="-5" dirty="0">
                <a:latin typeface="Arial"/>
                <a:cs typeface="Arial"/>
              </a:rPr>
              <a:t>gown </a:t>
            </a:r>
            <a:r>
              <a:rPr sz="2400" dirty="0">
                <a:latin typeface="Arial"/>
                <a:cs typeface="Arial"/>
              </a:rPr>
              <a:t>at  </a:t>
            </a:r>
            <a:r>
              <a:rPr sz="2400" spc="-5" dirty="0">
                <a:latin typeface="Arial"/>
                <a:cs typeface="Arial"/>
              </a:rPr>
              <a:t>each shoulder and pull </a:t>
            </a:r>
            <a:r>
              <a:rPr sz="2400" dirty="0">
                <a:latin typeface="Arial"/>
                <a:cs typeface="Arial"/>
              </a:rPr>
              <a:t>them </a:t>
            </a:r>
            <a:r>
              <a:rPr sz="2400" spc="-5" dirty="0">
                <a:latin typeface="Arial"/>
                <a:cs typeface="Arial"/>
              </a:rPr>
              <a:t>over your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should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39102" y="1880510"/>
            <a:ext cx="423545" cy="2399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0480" algn="ctr">
              <a:lnSpc>
                <a:spcPts val="2655"/>
              </a:lnSpc>
            </a:pPr>
            <a:r>
              <a:rPr sz="2400" dirty="0">
                <a:latin typeface="Arial"/>
                <a:cs typeface="Arial"/>
              </a:rPr>
              <a:t>m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ers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0" y="533400"/>
            <a:ext cx="2057400" cy="3793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" y="4724398"/>
            <a:ext cx="2514600" cy="2048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4495800"/>
            <a:ext cx="3515867" cy="21747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478282"/>
            <a:ext cx="61683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5"/>
              </a:spcBef>
              <a:buClr>
                <a:srgbClr val="4F81BC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dirty="0">
                <a:latin typeface="Arial"/>
                <a:cs typeface="Arial"/>
              </a:rPr>
              <a:t>METHODS OF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spc="-20" dirty="0">
                <a:latin typeface="Arial"/>
                <a:cs typeface="Arial"/>
              </a:rPr>
              <a:t>STERILIZATION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1752600"/>
            <a:ext cx="3253740" cy="2926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19961" y="5292090"/>
            <a:ext cx="2394585" cy="576580"/>
          </a:xfrm>
          <a:prstGeom prst="rect">
            <a:avLst/>
          </a:prstGeom>
          <a:ln w="25907">
            <a:solidFill>
              <a:srgbClr val="77923B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80010">
              <a:lnSpc>
                <a:spcPct val="100000"/>
              </a:lnSpc>
              <a:spcBef>
                <a:spcPts val="880"/>
              </a:spcBef>
            </a:pPr>
            <a:r>
              <a:rPr sz="2000" b="1" dirty="0">
                <a:solidFill>
                  <a:srgbClr val="17375E"/>
                </a:solidFill>
                <a:latin typeface="Arial"/>
                <a:cs typeface="Arial"/>
              </a:rPr>
              <a:t>PHYSICAL</a:t>
            </a:r>
            <a:r>
              <a:rPr sz="2000" b="1" spc="-15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7375E"/>
                </a:solidFill>
                <a:latin typeface="Arial"/>
                <a:cs typeface="Arial"/>
              </a:rPr>
              <a:t>AGENT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69308" y="1752600"/>
            <a:ext cx="3250691" cy="2903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82361" y="5292090"/>
            <a:ext cx="2394585" cy="576580"/>
          </a:xfrm>
          <a:prstGeom prst="rect">
            <a:avLst/>
          </a:prstGeom>
          <a:ln w="25907">
            <a:solidFill>
              <a:srgbClr val="77923B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880"/>
              </a:spcBef>
            </a:pPr>
            <a:r>
              <a:rPr sz="2000" b="1" dirty="0">
                <a:solidFill>
                  <a:srgbClr val="17375E"/>
                </a:solidFill>
                <a:latin typeface="Arial"/>
                <a:cs typeface="Arial"/>
              </a:rPr>
              <a:t>CHEMICAL</a:t>
            </a:r>
            <a:r>
              <a:rPr sz="2000" b="1" spc="-17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7375E"/>
                </a:solidFill>
                <a:latin typeface="Arial"/>
                <a:cs typeface="Arial"/>
              </a:rPr>
              <a:t>AGENT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616965"/>
            <a:ext cx="16097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solidFill>
                  <a:srgbClr val="1F487C"/>
                </a:solidFill>
                <a:latin typeface="Arial"/>
                <a:cs typeface="Arial"/>
              </a:rPr>
              <a:t>G</a:t>
            </a:r>
            <a:r>
              <a:rPr b="0" spc="-5" dirty="0">
                <a:solidFill>
                  <a:srgbClr val="1F487C"/>
                </a:solidFill>
                <a:latin typeface="Arial"/>
                <a:cs typeface="Arial"/>
              </a:rPr>
              <a:t>OWNING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524000"/>
            <a:ext cx="3048000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0" y="2514600"/>
            <a:ext cx="304800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8600" y="3505200"/>
            <a:ext cx="3048000" cy="228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6000" y="4571999"/>
            <a:ext cx="3047999" cy="2285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1745" y="2784170"/>
            <a:ext cx="377507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400" spc="-5" dirty="0">
                <a:solidFill>
                  <a:srgbClr val="1F487C"/>
                </a:solidFill>
              </a:rPr>
              <a:t>GLO</a:t>
            </a:r>
            <a:r>
              <a:rPr sz="6400" spc="5" dirty="0">
                <a:solidFill>
                  <a:srgbClr val="1F487C"/>
                </a:solidFill>
              </a:rPr>
              <a:t>V</a:t>
            </a:r>
            <a:r>
              <a:rPr sz="6400" spc="-5" dirty="0">
                <a:solidFill>
                  <a:srgbClr val="1F487C"/>
                </a:solidFill>
              </a:rPr>
              <a:t>ING</a:t>
            </a:r>
            <a:endParaRPr sz="640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6136" y="187452"/>
            <a:ext cx="2624328" cy="6320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31820" y="1997962"/>
            <a:ext cx="2627376" cy="4860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67044" y="3505199"/>
            <a:ext cx="3055620" cy="3352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9648" y="3614166"/>
            <a:ext cx="26149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latin typeface="Arial"/>
                <a:cs typeface="Arial"/>
              </a:rPr>
              <a:t>Take </a:t>
            </a:r>
            <a:r>
              <a:rPr sz="1800" b="1" dirty="0">
                <a:latin typeface="Arial"/>
                <a:cs typeface="Arial"/>
              </a:rPr>
              <a:t>hold of </a:t>
            </a:r>
            <a:r>
              <a:rPr sz="1800" b="1" spc="-5" dirty="0">
                <a:latin typeface="Arial"/>
                <a:cs typeface="Arial"/>
              </a:rPr>
              <a:t>the turned  cuff </a:t>
            </a:r>
            <a:r>
              <a:rPr sz="1800" b="1" spc="5" dirty="0">
                <a:latin typeface="Arial"/>
                <a:cs typeface="Arial"/>
              </a:rPr>
              <a:t>with </a:t>
            </a:r>
            <a:r>
              <a:rPr sz="1800" b="1" dirty="0">
                <a:latin typeface="Arial"/>
                <a:cs typeface="Arial"/>
              </a:rPr>
              <a:t>right hand</a:t>
            </a:r>
            <a:r>
              <a:rPr sz="1800" b="1" spc="-1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and  </a:t>
            </a:r>
            <a:r>
              <a:rPr sz="1800" b="1" spc="-10" dirty="0">
                <a:latin typeface="Arial"/>
                <a:cs typeface="Arial"/>
              </a:rPr>
              <a:t>glove </a:t>
            </a:r>
            <a:r>
              <a:rPr sz="1800" b="1" spc="-5" dirty="0">
                <a:latin typeface="Arial"/>
                <a:cs typeface="Arial"/>
              </a:rPr>
              <a:t>left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hand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01746" y="4814696"/>
            <a:ext cx="28448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Put </a:t>
            </a:r>
            <a:r>
              <a:rPr sz="1800" b="1" spc="-5" dirty="0">
                <a:latin typeface="Arial"/>
                <a:cs typeface="Arial"/>
              </a:rPr>
              <a:t>the </a:t>
            </a:r>
            <a:r>
              <a:rPr sz="1800" b="1" dirty="0">
                <a:latin typeface="Arial"/>
                <a:cs typeface="Arial"/>
              </a:rPr>
              <a:t>finger of </a:t>
            </a:r>
            <a:r>
              <a:rPr sz="1800" b="1" spc="-5" dirty="0">
                <a:latin typeface="Arial"/>
                <a:cs typeface="Arial"/>
              </a:rPr>
              <a:t>your left  hand </a:t>
            </a:r>
            <a:r>
              <a:rPr sz="1800" b="1" dirty="0">
                <a:latin typeface="Arial"/>
                <a:cs typeface="Arial"/>
              </a:rPr>
              <a:t>under </a:t>
            </a:r>
            <a:r>
              <a:rPr sz="1800" b="1" spc="-5" dirty="0">
                <a:latin typeface="Arial"/>
                <a:cs typeface="Arial"/>
              </a:rPr>
              <a:t>the </a:t>
            </a:r>
            <a:r>
              <a:rPr sz="1800" b="1" dirty="0">
                <a:latin typeface="Arial"/>
                <a:cs typeface="Arial"/>
              </a:rPr>
              <a:t>cuff of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the  </a:t>
            </a:r>
            <a:r>
              <a:rPr sz="1800" b="1" spc="-10" dirty="0">
                <a:latin typeface="Arial"/>
                <a:cs typeface="Arial"/>
              </a:rPr>
              <a:t>glove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22314" y="5514543"/>
            <a:ext cx="24237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Pull </a:t>
            </a:r>
            <a:r>
              <a:rPr sz="1800" b="1" spc="-10" dirty="0">
                <a:latin typeface="Arial"/>
                <a:cs typeface="Arial"/>
              </a:rPr>
              <a:t>your </a:t>
            </a:r>
            <a:r>
              <a:rPr sz="1800" b="1" dirty="0">
                <a:latin typeface="Arial"/>
                <a:cs typeface="Arial"/>
              </a:rPr>
              <a:t>right </a:t>
            </a:r>
            <a:r>
              <a:rPr sz="1800" b="1" spc="-10" dirty="0">
                <a:latin typeface="Arial"/>
                <a:cs typeface="Arial"/>
              </a:rPr>
              <a:t>glove  </a:t>
            </a:r>
            <a:r>
              <a:rPr sz="1800" b="1" dirty="0">
                <a:latin typeface="Arial"/>
                <a:cs typeface="Arial"/>
              </a:rPr>
              <a:t>without touching</a:t>
            </a:r>
            <a:r>
              <a:rPr sz="1800" b="1" spc="-1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your  </a:t>
            </a:r>
            <a:r>
              <a:rPr sz="1800" b="1" dirty="0">
                <a:latin typeface="Arial"/>
                <a:cs typeface="Arial"/>
              </a:rPr>
              <a:t>wrist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13628" y="869950"/>
            <a:ext cx="23691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1F487C"/>
                </a:solidFill>
              </a:rPr>
              <a:t>G</a:t>
            </a:r>
            <a:r>
              <a:rPr sz="3850" spc="-10" dirty="0">
                <a:solidFill>
                  <a:srgbClr val="1F487C"/>
                </a:solidFill>
              </a:rPr>
              <a:t>LOVING</a:t>
            </a:r>
            <a:endParaRPr sz="385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140" y="377139"/>
            <a:ext cx="23691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1F487C"/>
                </a:solidFill>
              </a:rPr>
              <a:t>G</a:t>
            </a:r>
            <a:r>
              <a:rPr sz="3850" spc="-10" dirty="0">
                <a:solidFill>
                  <a:srgbClr val="1F487C"/>
                </a:solidFill>
              </a:rPr>
              <a:t>LO</a:t>
            </a:r>
            <a:r>
              <a:rPr sz="3850" spc="-30" dirty="0">
                <a:solidFill>
                  <a:srgbClr val="1F487C"/>
                </a:solidFill>
              </a:rPr>
              <a:t>V</a:t>
            </a:r>
            <a:r>
              <a:rPr sz="3850" spc="-5" dirty="0">
                <a:solidFill>
                  <a:srgbClr val="1F487C"/>
                </a:solidFill>
              </a:rPr>
              <a:t>ING</a:t>
            </a:r>
            <a:endParaRPr sz="3850"/>
          </a:p>
        </p:txBody>
      </p:sp>
      <p:sp>
        <p:nvSpPr>
          <p:cNvPr id="3" name="object 3"/>
          <p:cNvSpPr/>
          <p:nvPr/>
        </p:nvSpPr>
        <p:spPr>
          <a:xfrm>
            <a:off x="0" y="1447800"/>
            <a:ext cx="3048000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05000" y="1676400"/>
            <a:ext cx="304800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62400" y="2133600"/>
            <a:ext cx="3048000" cy="228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6000" y="2286000"/>
            <a:ext cx="3047999" cy="228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352800"/>
            <a:ext cx="3048000" cy="228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5000" y="3810000"/>
            <a:ext cx="3048000" cy="2286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62400" y="4191000"/>
            <a:ext cx="3048000" cy="2286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96000" y="4571999"/>
            <a:ext cx="3047999" cy="2285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1400302"/>
            <a:ext cx="7796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  <a:tab pos="710565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1.	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Only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sterile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items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are used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within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sterile</a:t>
            </a:r>
            <a:r>
              <a:rPr sz="2400" b="1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field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8788" y="557783"/>
            <a:ext cx="8310372" cy="60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911" y="593725"/>
            <a:ext cx="8267801" cy="567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3736" y="2380486"/>
            <a:ext cx="4410456" cy="4477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74335" y="2395727"/>
            <a:ext cx="3348227" cy="44622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32943"/>
            <a:ext cx="6393180" cy="1129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  <a:tab pos="709930" algn="l"/>
              </a:tabLst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2.	Sterile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persons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are gowned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24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gloved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25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  <a:tab pos="710565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3.	</a:t>
            </a:r>
            <a:r>
              <a:rPr sz="2400" b="1" spc="-35" dirty="0">
                <a:solidFill>
                  <a:srgbClr val="FF0000"/>
                </a:solidFill>
                <a:latin typeface="Arial"/>
                <a:cs typeface="Arial"/>
              </a:rPr>
              <a:t>Tables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are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sterile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only at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table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 level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59735" y="1938527"/>
            <a:ext cx="3140964" cy="4919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8340" y="5284419"/>
            <a:ext cx="68541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The edges and sides </a:t>
            </a:r>
            <a:r>
              <a:rPr sz="2400" dirty="0">
                <a:latin typeface="Arial"/>
                <a:cs typeface="Arial"/>
              </a:rPr>
              <a:t>of the </a:t>
            </a:r>
            <a:r>
              <a:rPr sz="2400" spc="-5" dirty="0">
                <a:latin typeface="Arial"/>
                <a:cs typeface="Arial"/>
              </a:rPr>
              <a:t>drape extending below  table level are considered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unsterile.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16231" y="2062784"/>
            <a:ext cx="2597140" cy="31721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409143"/>
            <a:ext cx="6799580" cy="4321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ts val="2595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  <a:tab pos="709930" algn="l"/>
              </a:tabLst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4.	Sterile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persons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touch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only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sterile items</a:t>
            </a:r>
            <a:r>
              <a:rPr sz="2400" b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or</a:t>
            </a:r>
            <a:endParaRPr sz="2400">
              <a:latin typeface="Arial"/>
              <a:cs typeface="Arial"/>
            </a:endParaRPr>
          </a:p>
          <a:p>
            <a:pPr marL="286385">
              <a:lnSpc>
                <a:spcPts val="2595"/>
              </a:lnSpc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areas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50">
              <a:latin typeface="Times New Roman"/>
              <a:cs typeface="Times New Roman"/>
            </a:endParaRPr>
          </a:p>
          <a:p>
            <a:pPr marL="451484" marR="2394585" lvl="1" indent="-286385">
              <a:lnSpc>
                <a:spcPct val="100000"/>
              </a:lnSpc>
              <a:buChar char="•"/>
              <a:tabLst>
                <a:tab pos="451484" algn="l"/>
                <a:tab pos="452120" algn="l"/>
              </a:tabLst>
            </a:pPr>
            <a:r>
              <a:rPr sz="2400" spc="-5" dirty="0">
                <a:latin typeface="Arial"/>
                <a:cs typeface="Arial"/>
              </a:rPr>
              <a:t>The unsterile circulator does  not directly </a:t>
            </a:r>
            <a:r>
              <a:rPr sz="2400" dirty="0">
                <a:latin typeface="Arial"/>
                <a:cs typeface="Arial"/>
              </a:rPr>
              <a:t>contact the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sterile  field.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451484" marR="2374265" lvl="1" indent="-286385">
              <a:lnSpc>
                <a:spcPct val="100000"/>
              </a:lnSpc>
              <a:buChar char="•"/>
              <a:tabLst>
                <a:tab pos="451484" algn="l"/>
                <a:tab pos="452120" algn="l"/>
              </a:tabLst>
            </a:pPr>
            <a:r>
              <a:rPr sz="2400" spc="-5" dirty="0">
                <a:latin typeface="Arial"/>
                <a:cs typeface="Arial"/>
              </a:rPr>
              <a:t>Supplies </a:t>
            </a:r>
            <a:r>
              <a:rPr sz="2400" dirty="0">
                <a:latin typeface="Arial"/>
                <a:cs typeface="Arial"/>
              </a:rPr>
              <a:t>are </a:t>
            </a:r>
            <a:r>
              <a:rPr sz="2400" spc="-5" dirty="0">
                <a:latin typeface="Arial"/>
                <a:cs typeface="Arial"/>
              </a:rPr>
              <a:t>brought </a:t>
            </a:r>
            <a:r>
              <a:rPr sz="2400" dirty="0">
                <a:latin typeface="Arial"/>
                <a:cs typeface="Arial"/>
              </a:rPr>
              <a:t>to  </a:t>
            </a:r>
            <a:r>
              <a:rPr sz="2400" spc="-5" dirty="0">
                <a:latin typeface="Arial"/>
                <a:cs typeface="Arial"/>
              </a:rPr>
              <a:t>sterile </a:t>
            </a:r>
            <a:r>
              <a:rPr sz="2400" dirty="0">
                <a:latin typeface="Arial"/>
                <a:cs typeface="Arial"/>
              </a:rPr>
              <a:t>team </a:t>
            </a:r>
            <a:r>
              <a:rPr sz="2400" spc="-5" dirty="0">
                <a:latin typeface="Arial"/>
                <a:cs typeface="Arial"/>
              </a:rPr>
              <a:t>members by </a:t>
            </a:r>
            <a:r>
              <a:rPr sz="2400" dirty="0">
                <a:latin typeface="Arial"/>
                <a:cs typeface="Arial"/>
              </a:rPr>
              <a:t>the  </a:t>
            </a:r>
            <a:r>
              <a:rPr sz="2400" spc="-15" dirty="0">
                <a:latin typeface="Arial"/>
                <a:cs typeface="Arial"/>
              </a:rPr>
              <a:t>circulator, </a:t>
            </a:r>
            <a:r>
              <a:rPr sz="2400" spc="-5" dirty="0">
                <a:latin typeface="Arial"/>
                <a:cs typeface="Arial"/>
              </a:rPr>
              <a:t>who opens </a:t>
            </a:r>
            <a:r>
              <a:rPr sz="2400" dirty="0">
                <a:latin typeface="Arial"/>
                <a:cs typeface="Arial"/>
              </a:rPr>
              <a:t>the  </a:t>
            </a:r>
            <a:r>
              <a:rPr sz="2400" spc="-5" dirty="0">
                <a:latin typeface="Arial"/>
                <a:cs typeface="Arial"/>
              </a:rPr>
              <a:t>wrappers on sterile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packages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406095"/>
            <a:ext cx="7091045" cy="5925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1625">
              <a:lnSpc>
                <a:spcPct val="100000"/>
              </a:lnSpc>
              <a:spcBef>
                <a:spcPts val="100"/>
              </a:spcBef>
              <a:tabLst>
                <a:tab pos="576580" algn="l"/>
                <a:tab pos="999490" algn="l"/>
              </a:tabLst>
            </a:pPr>
            <a:r>
              <a:rPr sz="1900" spc="-480" dirty="0">
                <a:solidFill>
                  <a:srgbClr val="4F81BC"/>
                </a:solidFill>
                <a:latin typeface="Arial"/>
                <a:cs typeface="Arial"/>
              </a:rPr>
              <a:t>	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5.	Unsterile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persons avoid reaching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over</a:t>
            </a:r>
            <a:r>
              <a:rPr sz="24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endParaRPr sz="2400">
              <a:latin typeface="Arial"/>
              <a:cs typeface="Arial"/>
            </a:endParaRPr>
          </a:p>
          <a:p>
            <a:pPr marL="57658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sterile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field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>
              <a:latin typeface="Times New Roman"/>
              <a:cs typeface="Times New Roman"/>
            </a:endParaRPr>
          </a:p>
          <a:p>
            <a:pPr marL="355600" marR="2789555" indent="-342900" algn="just">
              <a:lnSpc>
                <a:spcPct val="100000"/>
              </a:lnSpc>
              <a:spcBef>
                <a:spcPts val="5"/>
              </a:spcBef>
              <a:buChar char="•"/>
              <a:tabLst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The unsterile circulator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never  </a:t>
            </a:r>
            <a:r>
              <a:rPr sz="2400" dirty="0">
                <a:latin typeface="Arial"/>
                <a:cs typeface="Arial"/>
              </a:rPr>
              <a:t>reaches over a sterile field to  transfer sterile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items.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217551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The circulator </a:t>
            </a:r>
            <a:r>
              <a:rPr sz="2400" spc="-5" dirty="0">
                <a:latin typeface="Arial"/>
                <a:cs typeface="Arial"/>
              </a:rPr>
              <a:t>holds only the lip </a:t>
            </a:r>
            <a:r>
              <a:rPr sz="2400" dirty="0">
                <a:latin typeface="Arial"/>
                <a:cs typeface="Arial"/>
              </a:rPr>
              <a:t>of  the bottle over the basin when  </a:t>
            </a:r>
            <a:r>
              <a:rPr sz="2400" spc="-5" dirty="0">
                <a:latin typeface="Arial"/>
                <a:cs typeface="Arial"/>
              </a:rPr>
              <a:t>pouring solution into a </a:t>
            </a:r>
            <a:r>
              <a:rPr sz="2400" dirty="0">
                <a:latin typeface="Arial"/>
                <a:cs typeface="Arial"/>
              </a:rPr>
              <a:t>sterile  </a:t>
            </a:r>
            <a:r>
              <a:rPr sz="2400" spc="-5" dirty="0">
                <a:latin typeface="Arial"/>
                <a:cs typeface="Arial"/>
              </a:rPr>
              <a:t>basin in order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avoid reaching  over </a:t>
            </a:r>
            <a:r>
              <a:rPr sz="2400" dirty="0">
                <a:latin typeface="Arial"/>
                <a:cs typeface="Arial"/>
              </a:rPr>
              <a:t>the sterile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area.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226187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The scrub </a:t>
            </a:r>
            <a:r>
              <a:rPr sz="2400" spc="-5" dirty="0">
                <a:latin typeface="Arial"/>
                <a:cs typeface="Arial"/>
              </a:rPr>
              <a:t>person </a:t>
            </a:r>
            <a:r>
              <a:rPr sz="2400" dirty="0">
                <a:latin typeface="Arial"/>
                <a:cs typeface="Arial"/>
              </a:rPr>
              <a:t>sets </a:t>
            </a:r>
            <a:r>
              <a:rPr sz="2400" spc="-5" dirty="0">
                <a:latin typeface="Arial"/>
                <a:cs typeface="Arial"/>
              </a:rPr>
              <a:t>basins or  glasses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be </a:t>
            </a:r>
            <a:r>
              <a:rPr sz="2400" dirty="0">
                <a:latin typeface="Arial"/>
                <a:cs typeface="Arial"/>
              </a:rPr>
              <a:t>filled at the </a:t>
            </a:r>
            <a:r>
              <a:rPr sz="2400" spc="-5" dirty="0">
                <a:latin typeface="Arial"/>
                <a:cs typeface="Arial"/>
              </a:rPr>
              <a:t>edge </a:t>
            </a:r>
            <a:r>
              <a:rPr sz="2400" dirty="0">
                <a:latin typeface="Arial"/>
                <a:cs typeface="Arial"/>
              </a:rPr>
              <a:t>of  </a:t>
            </a:r>
            <a:r>
              <a:rPr sz="2400" spc="-5" dirty="0">
                <a:latin typeface="Arial"/>
                <a:cs typeface="Arial"/>
              </a:rPr>
              <a:t>the </a:t>
            </a:r>
            <a:r>
              <a:rPr sz="2400" dirty="0">
                <a:latin typeface="Arial"/>
                <a:cs typeface="Arial"/>
              </a:rPr>
              <a:t>sterile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table.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20611" y="915924"/>
            <a:ext cx="2554224" cy="2584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39561" y="3371850"/>
            <a:ext cx="990600" cy="527685"/>
          </a:xfrm>
          <a:custGeom>
            <a:avLst/>
            <a:gdLst/>
            <a:ahLst/>
            <a:cxnLst/>
            <a:rect l="l" t="t" r="r" b="b"/>
            <a:pathLst>
              <a:path w="990600" h="527685">
                <a:moveTo>
                  <a:pt x="495300" y="0"/>
                </a:moveTo>
                <a:lnTo>
                  <a:pt x="433168" y="2053"/>
                </a:lnTo>
                <a:lnTo>
                  <a:pt x="373340" y="8048"/>
                </a:lnTo>
                <a:lnTo>
                  <a:pt x="316280" y="17739"/>
                </a:lnTo>
                <a:lnTo>
                  <a:pt x="262451" y="30879"/>
                </a:lnTo>
                <a:lnTo>
                  <a:pt x="212319" y="47221"/>
                </a:lnTo>
                <a:lnTo>
                  <a:pt x="166346" y="66519"/>
                </a:lnTo>
                <a:lnTo>
                  <a:pt x="124998" y="88526"/>
                </a:lnTo>
                <a:lnTo>
                  <a:pt x="88738" y="112996"/>
                </a:lnTo>
                <a:lnTo>
                  <a:pt x="58029" y="139682"/>
                </a:lnTo>
                <a:lnTo>
                  <a:pt x="15126" y="198714"/>
                </a:lnTo>
                <a:lnTo>
                  <a:pt x="0" y="263651"/>
                </a:lnTo>
                <a:lnTo>
                  <a:pt x="3858" y="296735"/>
                </a:lnTo>
                <a:lnTo>
                  <a:pt x="33337" y="358966"/>
                </a:lnTo>
                <a:lnTo>
                  <a:pt x="88738" y="414307"/>
                </a:lnTo>
                <a:lnTo>
                  <a:pt x="124998" y="438777"/>
                </a:lnTo>
                <a:lnTo>
                  <a:pt x="166346" y="460784"/>
                </a:lnTo>
                <a:lnTo>
                  <a:pt x="212319" y="480082"/>
                </a:lnTo>
                <a:lnTo>
                  <a:pt x="262451" y="496424"/>
                </a:lnTo>
                <a:lnTo>
                  <a:pt x="316280" y="509564"/>
                </a:lnTo>
                <a:lnTo>
                  <a:pt x="373340" y="519255"/>
                </a:lnTo>
                <a:lnTo>
                  <a:pt x="433168" y="525250"/>
                </a:lnTo>
                <a:lnTo>
                  <a:pt x="495300" y="527304"/>
                </a:lnTo>
                <a:lnTo>
                  <a:pt x="557431" y="525250"/>
                </a:lnTo>
                <a:lnTo>
                  <a:pt x="617259" y="519255"/>
                </a:lnTo>
                <a:lnTo>
                  <a:pt x="674319" y="509564"/>
                </a:lnTo>
                <a:lnTo>
                  <a:pt x="728148" y="496424"/>
                </a:lnTo>
                <a:lnTo>
                  <a:pt x="778280" y="480082"/>
                </a:lnTo>
                <a:lnTo>
                  <a:pt x="824253" y="460784"/>
                </a:lnTo>
                <a:lnTo>
                  <a:pt x="865601" y="438777"/>
                </a:lnTo>
                <a:lnTo>
                  <a:pt x="901861" y="414307"/>
                </a:lnTo>
                <a:lnTo>
                  <a:pt x="932570" y="387621"/>
                </a:lnTo>
                <a:lnTo>
                  <a:pt x="975473" y="328589"/>
                </a:lnTo>
                <a:lnTo>
                  <a:pt x="990599" y="263651"/>
                </a:lnTo>
                <a:lnTo>
                  <a:pt x="986741" y="230568"/>
                </a:lnTo>
                <a:lnTo>
                  <a:pt x="957262" y="168337"/>
                </a:lnTo>
                <a:lnTo>
                  <a:pt x="901861" y="112996"/>
                </a:lnTo>
                <a:lnTo>
                  <a:pt x="865601" y="88526"/>
                </a:lnTo>
                <a:lnTo>
                  <a:pt x="824253" y="66519"/>
                </a:lnTo>
                <a:lnTo>
                  <a:pt x="778280" y="47221"/>
                </a:lnTo>
                <a:lnTo>
                  <a:pt x="728148" y="30879"/>
                </a:lnTo>
                <a:lnTo>
                  <a:pt x="674319" y="17739"/>
                </a:lnTo>
                <a:lnTo>
                  <a:pt x="617259" y="8048"/>
                </a:lnTo>
                <a:lnTo>
                  <a:pt x="557431" y="2053"/>
                </a:lnTo>
                <a:lnTo>
                  <a:pt x="4953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39561" y="3371850"/>
            <a:ext cx="990600" cy="527685"/>
          </a:xfrm>
          <a:custGeom>
            <a:avLst/>
            <a:gdLst/>
            <a:ahLst/>
            <a:cxnLst/>
            <a:rect l="l" t="t" r="r" b="b"/>
            <a:pathLst>
              <a:path w="990600" h="527685">
                <a:moveTo>
                  <a:pt x="0" y="263651"/>
                </a:moveTo>
                <a:lnTo>
                  <a:pt x="15126" y="198714"/>
                </a:lnTo>
                <a:lnTo>
                  <a:pt x="58029" y="139682"/>
                </a:lnTo>
                <a:lnTo>
                  <a:pt x="88738" y="112996"/>
                </a:lnTo>
                <a:lnTo>
                  <a:pt x="124998" y="88526"/>
                </a:lnTo>
                <a:lnTo>
                  <a:pt x="166346" y="66519"/>
                </a:lnTo>
                <a:lnTo>
                  <a:pt x="212319" y="47221"/>
                </a:lnTo>
                <a:lnTo>
                  <a:pt x="262451" y="30879"/>
                </a:lnTo>
                <a:lnTo>
                  <a:pt x="316280" y="17739"/>
                </a:lnTo>
                <a:lnTo>
                  <a:pt x="373340" y="8048"/>
                </a:lnTo>
                <a:lnTo>
                  <a:pt x="433168" y="2053"/>
                </a:lnTo>
                <a:lnTo>
                  <a:pt x="495300" y="0"/>
                </a:lnTo>
                <a:lnTo>
                  <a:pt x="557431" y="2053"/>
                </a:lnTo>
                <a:lnTo>
                  <a:pt x="617259" y="8048"/>
                </a:lnTo>
                <a:lnTo>
                  <a:pt x="674319" y="17739"/>
                </a:lnTo>
                <a:lnTo>
                  <a:pt x="728148" y="30879"/>
                </a:lnTo>
                <a:lnTo>
                  <a:pt x="778280" y="47221"/>
                </a:lnTo>
                <a:lnTo>
                  <a:pt x="824253" y="66519"/>
                </a:lnTo>
                <a:lnTo>
                  <a:pt x="865601" y="88526"/>
                </a:lnTo>
                <a:lnTo>
                  <a:pt x="901861" y="112996"/>
                </a:lnTo>
                <a:lnTo>
                  <a:pt x="932570" y="139682"/>
                </a:lnTo>
                <a:lnTo>
                  <a:pt x="975473" y="198714"/>
                </a:lnTo>
                <a:lnTo>
                  <a:pt x="990599" y="263651"/>
                </a:lnTo>
                <a:lnTo>
                  <a:pt x="986741" y="296735"/>
                </a:lnTo>
                <a:lnTo>
                  <a:pt x="957262" y="358966"/>
                </a:lnTo>
                <a:lnTo>
                  <a:pt x="901861" y="414307"/>
                </a:lnTo>
                <a:lnTo>
                  <a:pt x="865601" y="438777"/>
                </a:lnTo>
                <a:lnTo>
                  <a:pt x="824253" y="460784"/>
                </a:lnTo>
                <a:lnTo>
                  <a:pt x="778280" y="480082"/>
                </a:lnTo>
                <a:lnTo>
                  <a:pt x="728148" y="496424"/>
                </a:lnTo>
                <a:lnTo>
                  <a:pt x="674319" y="509564"/>
                </a:lnTo>
                <a:lnTo>
                  <a:pt x="617259" y="519255"/>
                </a:lnTo>
                <a:lnTo>
                  <a:pt x="557431" y="525250"/>
                </a:lnTo>
                <a:lnTo>
                  <a:pt x="495300" y="527304"/>
                </a:lnTo>
                <a:lnTo>
                  <a:pt x="433168" y="525250"/>
                </a:lnTo>
                <a:lnTo>
                  <a:pt x="373340" y="519255"/>
                </a:lnTo>
                <a:lnTo>
                  <a:pt x="316280" y="509564"/>
                </a:lnTo>
                <a:lnTo>
                  <a:pt x="262451" y="496424"/>
                </a:lnTo>
                <a:lnTo>
                  <a:pt x="212319" y="480082"/>
                </a:lnTo>
                <a:lnTo>
                  <a:pt x="166346" y="460784"/>
                </a:lnTo>
                <a:lnTo>
                  <a:pt x="124998" y="438777"/>
                </a:lnTo>
                <a:lnTo>
                  <a:pt x="88738" y="414307"/>
                </a:lnTo>
                <a:lnTo>
                  <a:pt x="58029" y="387621"/>
                </a:lnTo>
                <a:lnTo>
                  <a:pt x="15126" y="328589"/>
                </a:lnTo>
                <a:lnTo>
                  <a:pt x="0" y="263651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20334" y="3714251"/>
            <a:ext cx="909955" cy="477520"/>
          </a:xfrm>
          <a:custGeom>
            <a:avLst/>
            <a:gdLst/>
            <a:ahLst/>
            <a:cxnLst/>
            <a:rect l="l" t="t" r="r" b="b"/>
            <a:pathLst>
              <a:path w="909954" h="477520">
                <a:moveTo>
                  <a:pt x="0" y="44567"/>
                </a:moveTo>
                <a:lnTo>
                  <a:pt x="30516" y="94759"/>
                </a:lnTo>
                <a:lnTo>
                  <a:pt x="61078" y="144347"/>
                </a:lnTo>
                <a:lnTo>
                  <a:pt x="91729" y="192729"/>
                </a:lnTo>
                <a:lnTo>
                  <a:pt x="122514" y="239302"/>
                </a:lnTo>
                <a:lnTo>
                  <a:pt x="153478" y="283462"/>
                </a:lnTo>
                <a:lnTo>
                  <a:pt x="184666" y="324606"/>
                </a:lnTo>
                <a:lnTo>
                  <a:pt x="216122" y="362131"/>
                </a:lnTo>
                <a:lnTo>
                  <a:pt x="247892" y="395435"/>
                </a:lnTo>
                <a:lnTo>
                  <a:pt x="280019" y="423913"/>
                </a:lnTo>
                <a:lnTo>
                  <a:pt x="312550" y="446963"/>
                </a:lnTo>
                <a:lnTo>
                  <a:pt x="378997" y="474364"/>
                </a:lnTo>
                <a:lnTo>
                  <a:pt x="413003" y="477510"/>
                </a:lnTo>
                <a:lnTo>
                  <a:pt x="446528" y="471398"/>
                </a:lnTo>
                <a:lnTo>
                  <a:pt x="482907" y="455355"/>
                </a:lnTo>
                <a:lnTo>
                  <a:pt x="521455" y="430859"/>
                </a:lnTo>
                <a:lnTo>
                  <a:pt x="561484" y="399389"/>
                </a:lnTo>
                <a:lnTo>
                  <a:pt x="602308" y="362425"/>
                </a:lnTo>
                <a:lnTo>
                  <a:pt x="643240" y="321446"/>
                </a:lnTo>
                <a:lnTo>
                  <a:pt x="683593" y="277930"/>
                </a:lnTo>
                <a:lnTo>
                  <a:pt x="722681" y="233356"/>
                </a:lnTo>
                <a:lnTo>
                  <a:pt x="759816" y="189204"/>
                </a:lnTo>
                <a:lnTo>
                  <a:pt x="794313" y="146953"/>
                </a:lnTo>
                <a:lnTo>
                  <a:pt x="825484" y="108081"/>
                </a:lnTo>
                <a:lnTo>
                  <a:pt x="852642" y="74068"/>
                </a:lnTo>
                <a:lnTo>
                  <a:pt x="875101" y="46392"/>
                </a:lnTo>
                <a:lnTo>
                  <a:pt x="892174" y="26533"/>
                </a:lnTo>
                <a:lnTo>
                  <a:pt x="909790" y="136"/>
                </a:lnTo>
                <a:lnTo>
                  <a:pt x="894078" y="0"/>
                </a:lnTo>
                <a:lnTo>
                  <a:pt x="861304" y="14866"/>
                </a:lnTo>
                <a:lnTo>
                  <a:pt x="827732" y="33475"/>
                </a:lnTo>
                <a:lnTo>
                  <a:pt x="809624" y="44567"/>
                </a:lnTo>
                <a:lnTo>
                  <a:pt x="810140" y="48635"/>
                </a:lnTo>
                <a:lnTo>
                  <a:pt x="819943" y="52441"/>
                </a:lnTo>
                <a:lnTo>
                  <a:pt x="832842" y="56819"/>
                </a:lnTo>
                <a:lnTo>
                  <a:pt x="842644" y="62601"/>
                </a:lnTo>
                <a:lnTo>
                  <a:pt x="848314" y="72470"/>
                </a:lnTo>
                <a:lnTo>
                  <a:pt x="852947" y="85160"/>
                </a:lnTo>
                <a:lnTo>
                  <a:pt x="856557" y="95588"/>
                </a:lnTo>
                <a:lnTo>
                  <a:pt x="859155" y="98669"/>
                </a:lnTo>
              </a:path>
            </a:pathLst>
          </a:custGeom>
          <a:ln w="25907">
            <a:solidFill>
              <a:srgbClr val="2A6B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69885" y="2503170"/>
            <a:ext cx="228600" cy="323215"/>
          </a:xfrm>
          <a:custGeom>
            <a:avLst/>
            <a:gdLst/>
            <a:ahLst/>
            <a:cxnLst/>
            <a:rect l="l" t="t" r="r" b="b"/>
            <a:pathLst>
              <a:path w="228600" h="323214">
                <a:moveTo>
                  <a:pt x="228600" y="0"/>
                </a:moveTo>
                <a:lnTo>
                  <a:pt x="114300" y="0"/>
                </a:lnTo>
                <a:lnTo>
                  <a:pt x="78175" y="8229"/>
                </a:lnTo>
                <a:lnTo>
                  <a:pt x="46798" y="31150"/>
                </a:lnTo>
                <a:lnTo>
                  <a:pt x="22055" y="66111"/>
                </a:lnTo>
                <a:lnTo>
                  <a:pt x="5827" y="110459"/>
                </a:lnTo>
                <a:lnTo>
                  <a:pt x="0" y="161543"/>
                </a:lnTo>
                <a:lnTo>
                  <a:pt x="5827" y="212628"/>
                </a:lnTo>
                <a:lnTo>
                  <a:pt x="22055" y="256976"/>
                </a:lnTo>
                <a:lnTo>
                  <a:pt x="46798" y="291937"/>
                </a:lnTo>
                <a:lnTo>
                  <a:pt x="78175" y="314858"/>
                </a:lnTo>
                <a:lnTo>
                  <a:pt x="114300" y="323088"/>
                </a:lnTo>
                <a:lnTo>
                  <a:pt x="150424" y="314858"/>
                </a:lnTo>
                <a:lnTo>
                  <a:pt x="181801" y="291937"/>
                </a:lnTo>
                <a:lnTo>
                  <a:pt x="206544" y="256976"/>
                </a:lnTo>
                <a:lnTo>
                  <a:pt x="222772" y="212628"/>
                </a:lnTo>
                <a:lnTo>
                  <a:pt x="228600" y="161543"/>
                </a:lnTo>
                <a:lnTo>
                  <a:pt x="2286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69885" y="2503170"/>
            <a:ext cx="228600" cy="323215"/>
          </a:xfrm>
          <a:custGeom>
            <a:avLst/>
            <a:gdLst/>
            <a:ahLst/>
            <a:cxnLst/>
            <a:rect l="l" t="t" r="r" b="b"/>
            <a:pathLst>
              <a:path w="228600" h="323214">
                <a:moveTo>
                  <a:pt x="0" y="161543"/>
                </a:moveTo>
                <a:lnTo>
                  <a:pt x="5827" y="110459"/>
                </a:lnTo>
                <a:lnTo>
                  <a:pt x="22055" y="66111"/>
                </a:lnTo>
                <a:lnTo>
                  <a:pt x="46798" y="31150"/>
                </a:lnTo>
                <a:lnTo>
                  <a:pt x="78175" y="8229"/>
                </a:lnTo>
                <a:lnTo>
                  <a:pt x="114300" y="0"/>
                </a:lnTo>
                <a:lnTo>
                  <a:pt x="142875" y="0"/>
                </a:lnTo>
                <a:lnTo>
                  <a:pt x="171450" y="0"/>
                </a:lnTo>
                <a:lnTo>
                  <a:pt x="200025" y="0"/>
                </a:lnTo>
                <a:lnTo>
                  <a:pt x="228600" y="0"/>
                </a:lnTo>
                <a:lnTo>
                  <a:pt x="228600" y="40385"/>
                </a:lnTo>
                <a:lnTo>
                  <a:pt x="228600" y="80771"/>
                </a:lnTo>
                <a:lnTo>
                  <a:pt x="228600" y="121157"/>
                </a:lnTo>
                <a:lnTo>
                  <a:pt x="228600" y="161543"/>
                </a:lnTo>
                <a:lnTo>
                  <a:pt x="222772" y="212628"/>
                </a:lnTo>
                <a:lnTo>
                  <a:pt x="206544" y="256976"/>
                </a:lnTo>
                <a:lnTo>
                  <a:pt x="181801" y="291937"/>
                </a:lnTo>
                <a:lnTo>
                  <a:pt x="150424" y="314858"/>
                </a:lnTo>
                <a:lnTo>
                  <a:pt x="114300" y="323088"/>
                </a:lnTo>
                <a:lnTo>
                  <a:pt x="78175" y="314858"/>
                </a:lnTo>
                <a:lnTo>
                  <a:pt x="46798" y="291937"/>
                </a:lnTo>
                <a:lnTo>
                  <a:pt x="22055" y="256976"/>
                </a:lnTo>
                <a:lnTo>
                  <a:pt x="5827" y="212628"/>
                </a:lnTo>
                <a:lnTo>
                  <a:pt x="0" y="161543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39561" y="3371850"/>
            <a:ext cx="1830705" cy="1734820"/>
          </a:xfrm>
          <a:custGeom>
            <a:avLst/>
            <a:gdLst/>
            <a:ahLst/>
            <a:cxnLst/>
            <a:rect l="l" t="t" r="r" b="b"/>
            <a:pathLst>
              <a:path w="1830704" h="1734820">
                <a:moveTo>
                  <a:pt x="0" y="1734312"/>
                </a:moveTo>
                <a:lnTo>
                  <a:pt x="1830324" y="1734312"/>
                </a:lnTo>
                <a:lnTo>
                  <a:pt x="1830324" y="0"/>
                </a:lnTo>
                <a:lnTo>
                  <a:pt x="0" y="0"/>
                </a:lnTo>
                <a:lnTo>
                  <a:pt x="0" y="1734312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485902"/>
            <a:ext cx="5415280" cy="33242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87020" marR="824865" indent="-274320">
              <a:lnSpc>
                <a:spcPct val="80000"/>
              </a:lnSpc>
              <a:spcBef>
                <a:spcPts val="67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  <a:tab pos="710565" algn="l"/>
                <a:tab pos="2164715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6.	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edges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anything</a:t>
            </a:r>
            <a:r>
              <a:rPr sz="2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that 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encloses sterile contents are  considered	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unsterile</a:t>
            </a:r>
            <a:endParaRPr sz="2400">
              <a:latin typeface="Arial"/>
              <a:cs typeface="Arial"/>
            </a:endParaRPr>
          </a:p>
          <a:p>
            <a:pPr marL="287020" marR="53975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inside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a wrapper is considered  sterile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within </a:t>
            </a:r>
            <a:r>
              <a:rPr sz="2400" dirty="0">
                <a:latin typeface="Arial"/>
                <a:cs typeface="Arial"/>
              </a:rPr>
              <a:t>1 </a:t>
            </a:r>
            <a:r>
              <a:rPr sz="2400" spc="-5" dirty="0">
                <a:latin typeface="Arial"/>
                <a:cs typeface="Arial"/>
              </a:rPr>
              <a:t>inch </a:t>
            </a:r>
            <a:r>
              <a:rPr sz="2400" dirty="0">
                <a:latin typeface="Arial"/>
                <a:cs typeface="Arial"/>
              </a:rPr>
              <a:t>of the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edges.</a:t>
            </a:r>
            <a:endParaRPr sz="2400">
              <a:latin typeface="Arial"/>
              <a:cs typeface="Arial"/>
            </a:endParaRPr>
          </a:p>
          <a:p>
            <a:pPr marL="287020" marR="508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After </a:t>
            </a:r>
            <a:r>
              <a:rPr sz="2400" spc="-5" dirty="0">
                <a:latin typeface="Arial"/>
                <a:cs typeface="Arial"/>
              </a:rPr>
              <a:t>a sterile bottle is opened, </a:t>
            </a:r>
            <a:r>
              <a:rPr sz="2400" dirty="0">
                <a:latin typeface="Arial"/>
                <a:cs typeface="Arial"/>
              </a:rPr>
              <a:t>the  contents </a:t>
            </a:r>
            <a:r>
              <a:rPr sz="2400" spc="-5" dirty="0">
                <a:latin typeface="Arial"/>
                <a:cs typeface="Arial"/>
              </a:rPr>
              <a:t>are either used or discarded.  The cap cannot be replaced without  contaminating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pouring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edges.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4753736"/>
            <a:ext cx="5934075" cy="15621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469900" marR="5080" indent="-457200">
              <a:lnSpc>
                <a:spcPts val="2300"/>
              </a:lnSpc>
              <a:spcBef>
                <a:spcPts val="660"/>
              </a:spcBef>
              <a:tabLst>
                <a:tab pos="469265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7.	The sterile field is created as close as  possible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to the time of</a:t>
            </a:r>
            <a:r>
              <a:rPr sz="24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use</a:t>
            </a:r>
            <a:endParaRPr sz="2400">
              <a:latin typeface="Arial"/>
              <a:cs typeface="Arial"/>
            </a:endParaRPr>
          </a:p>
          <a:p>
            <a:pPr marL="355600" marR="267335" indent="-342900">
              <a:lnSpc>
                <a:spcPct val="80000"/>
              </a:lnSpc>
              <a:spcBef>
                <a:spcPts val="233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Sterile tables are </a:t>
            </a:r>
            <a:r>
              <a:rPr sz="2400" dirty="0">
                <a:latin typeface="Arial"/>
                <a:cs typeface="Arial"/>
              </a:rPr>
              <a:t>set </a:t>
            </a:r>
            <a:r>
              <a:rPr sz="2400" spc="-10" dirty="0">
                <a:latin typeface="Arial"/>
                <a:cs typeface="Arial"/>
              </a:rPr>
              <a:t>up </a:t>
            </a:r>
            <a:r>
              <a:rPr sz="2400" dirty="0">
                <a:latin typeface="Arial"/>
                <a:cs typeface="Arial"/>
              </a:rPr>
              <a:t>just </a:t>
            </a:r>
            <a:r>
              <a:rPr sz="2400" spc="-5" dirty="0">
                <a:latin typeface="Arial"/>
                <a:cs typeface="Arial"/>
              </a:rPr>
              <a:t>prior </a:t>
            </a:r>
            <a:r>
              <a:rPr sz="2400" dirty="0">
                <a:latin typeface="Arial"/>
                <a:cs typeface="Arial"/>
              </a:rPr>
              <a:t>to the  </a:t>
            </a:r>
            <a:r>
              <a:rPr sz="2400" spc="-5" dirty="0">
                <a:latin typeface="Arial"/>
                <a:cs typeface="Arial"/>
              </a:rPr>
              <a:t>surgical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procedure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69516" y="1409879"/>
            <a:ext cx="2359098" cy="357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8. Sterile areas are </a:t>
            </a:r>
            <a:r>
              <a:rPr dirty="0"/>
              <a:t>continuously </a:t>
            </a:r>
            <a:r>
              <a:rPr spc="-5" dirty="0"/>
              <a:t>kept </a:t>
            </a:r>
            <a:r>
              <a:rPr dirty="0"/>
              <a:t>in</a:t>
            </a:r>
            <a:r>
              <a:rPr spc="-10" dirty="0"/>
              <a:t> </a:t>
            </a:r>
            <a:r>
              <a:rPr spc="-5" dirty="0"/>
              <a:t>view</a:t>
            </a:r>
          </a:p>
        </p:txBody>
      </p:sp>
      <p:sp>
        <p:nvSpPr>
          <p:cNvPr id="3" name="object 3"/>
          <p:cNvSpPr/>
          <p:nvPr/>
        </p:nvSpPr>
        <p:spPr>
          <a:xfrm>
            <a:off x="5507735" y="3386327"/>
            <a:ext cx="3172967" cy="34716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001014"/>
            <a:ext cx="7200265" cy="46748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0"/>
              </a:spcBef>
              <a:buClr>
                <a:srgbClr val="4F81BC"/>
              </a:buClr>
              <a:buSzPct val="69047"/>
              <a:buChar char=""/>
              <a:tabLst>
                <a:tab pos="354965" algn="l"/>
                <a:tab pos="355600" algn="l"/>
              </a:tabLst>
            </a:pPr>
            <a:r>
              <a:rPr sz="2100" dirty="0">
                <a:latin typeface="Arial"/>
                <a:cs typeface="Arial"/>
              </a:rPr>
              <a:t>Sterile </a:t>
            </a:r>
            <a:r>
              <a:rPr sz="2100" spc="-5" dirty="0">
                <a:latin typeface="Arial"/>
                <a:cs typeface="Arial"/>
              </a:rPr>
              <a:t>persons face </a:t>
            </a:r>
            <a:r>
              <a:rPr sz="2100" dirty="0">
                <a:latin typeface="Arial"/>
                <a:cs typeface="Arial"/>
              </a:rPr>
              <a:t>sterile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areas.</a:t>
            </a:r>
            <a:endParaRPr sz="21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047"/>
              <a:buChar char=""/>
              <a:tabLst>
                <a:tab pos="354965" algn="l"/>
                <a:tab pos="355600" algn="l"/>
              </a:tabLst>
            </a:pPr>
            <a:r>
              <a:rPr sz="2100" dirty="0">
                <a:latin typeface="Arial"/>
                <a:cs typeface="Arial"/>
              </a:rPr>
              <a:t>Sterility cannot </a:t>
            </a:r>
            <a:r>
              <a:rPr sz="2100" spc="-5" dirty="0">
                <a:latin typeface="Arial"/>
                <a:cs typeface="Arial"/>
              </a:rPr>
              <a:t>by ensured without direct</a:t>
            </a:r>
            <a:r>
              <a:rPr sz="2100" spc="20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observation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351155" indent="-338455">
              <a:lnSpc>
                <a:spcPct val="100000"/>
              </a:lnSpc>
              <a:spcBef>
                <a:spcPts val="1435"/>
              </a:spcBef>
              <a:buAutoNum type="arabicPeriod" startAt="9"/>
              <a:tabLst>
                <a:tab pos="351790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Sterile persons keep </a:t>
            </a:r>
            <a:r>
              <a:rPr sz="2400" b="1" spc="5" dirty="0">
                <a:solidFill>
                  <a:srgbClr val="FF0000"/>
                </a:solidFill>
                <a:latin typeface="Arial"/>
                <a:cs typeface="Arial"/>
              </a:rPr>
              <a:t>well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within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the sterile</a:t>
            </a:r>
            <a:r>
              <a:rPr sz="24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area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Arial"/>
              <a:buAutoNum type="arabicPeriod" startAt="9"/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0000"/>
              </a:buClr>
              <a:buFont typeface="Arial"/>
              <a:buAutoNum type="arabicPeriod" startAt="9"/>
            </a:pPr>
            <a:endParaRPr sz="2600">
              <a:latin typeface="Times New Roman"/>
              <a:cs typeface="Times New Roman"/>
            </a:endParaRPr>
          </a:p>
          <a:p>
            <a:pPr marL="508000" marR="3174365" lvl="1" indent="-342900">
              <a:lnSpc>
                <a:spcPct val="100000"/>
              </a:lnSpc>
              <a:buChar char="•"/>
              <a:tabLst>
                <a:tab pos="508000" algn="l"/>
                <a:tab pos="508634" algn="l"/>
              </a:tabLst>
            </a:pPr>
            <a:r>
              <a:rPr sz="2400" spc="-5" dirty="0">
                <a:latin typeface="Arial"/>
                <a:cs typeface="Arial"/>
              </a:rPr>
              <a:t>Sterile persons pass </a:t>
            </a:r>
            <a:r>
              <a:rPr sz="2400" dirty="0">
                <a:latin typeface="Arial"/>
                <a:cs typeface="Arial"/>
              </a:rPr>
              <a:t>each  </a:t>
            </a:r>
            <a:r>
              <a:rPr sz="2400" spc="-5" dirty="0">
                <a:latin typeface="Arial"/>
                <a:cs typeface="Arial"/>
              </a:rPr>
              <a:t>other back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back </a:t>
            </a:r>
            <a:r>
              <a:rPr sz="2400" dirty="0">
                <a:latin typeface="Arial"/>
                <a:cs typeface="Arial"/>
              </a:rPr>
              <a:t>at </a:t>
            </a:r>
            <a:r>
              <a:rPr sz="2400" spc="-5" dirty="0">
                <a:latin typeface="Arial"/>
                <a:cs typeface="Arial"/>
              </a:rPr>
              <a:t>a  360-degree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turn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508000" lvl="1" indent="-342900">
              <a:lnSpc>
                <a:spcPct val="100000"/>
              </a:lnSpc>
              <a:buChar char="•"/>
              <a:tabLst>
                <a:tab pos="508000" algn="l"/>
                <a:tab pos="508634" algn="l"/>
              </a:tabLst>
            </a:pPr>
            <a:r>
              <a:rPr sz="2400" spc="-5" dirty="0">
                <a:latin typeface="Arial"/>
                <a:cs typeface="Arial"/>
              </a:rPr>
              <a:t>Sterile person </a:t>
            </a:r>
            <a:r>
              <a:rPr sz="2400" dirty="0">
                <a:latin typeface="Arial"/>
                <a:cs typeface="Arial"/>
              </a:rPr>
              <a:t>faces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  <a:p>
            <a:pPr marL="5080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sterile area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pass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it.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1659" y="479805"/>
            <a:ext cx="2897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855" dirty="0">
                <a:solidFill>
                  <a:srgbClr val="000000"/>
                </a:solidFill>
                <a:latin typeface="Times New Roman"/>
                <a:cs typeface="Times New Roman"/>
              </a:rPr>
              <a:t>PHYSICAL</a:t>
            </a:r>
            <a:r>
              <a:rPr sz="3600" spc="-8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600" spc="-869" dirty="0">
                <a:solidFill>
                  <a:srgbClr val="000000"/>
                </a:solidFill>
                <a:latin typeface="Times New Roman"/>
                <a:cs typeface="Times New Roman"/>
              </a:rPr>
              <a:t>AGENTS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1659" y="1590729"/>
            <a:ext cx="7419340" cy="397446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3200" b="1" dirty="0">
                <a:latin typeface="Arial"/>
                <a:cs typeface="Arial"/>
              </a:rPr>
              <a:t>1]SUNLIGHT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200" b="1" spc="-15" dirty="0">
                <a:latin typeface="Arial"/>
                <a:cs typeface="Arial"/>
              </a:rPr>
              <a:t>2]DRYING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200" b="1" spc="-25" dirty="0">
                <a:latin typeface="Arial"/>
                <a:cs typeface="Arial"/>
              </a:rPr>
              <a:t>3]DRY</a:t>
            </a:r>
            <a:r>
              <a:rPr sz="3200" b="1" spc="-85" dirty="0">
                <a:latin typeface="Arial"/>
                <a:cs typeface="Arial"/>
              </a:rPr>
              <a:t> </a:t>
            </a:r>
            <a:r>
              <a:rPr sz="3200" b="1" spc="-60" dirty="0">
                <a:latin typeface="Arial"/>
                <a:cs typeface="Arial"/>
              </a:rPr>
              <a:t>HEAT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200" b="1" dirty="0">
                <a:latin typeface="Arial"/>
                <a:cs typeface="Arial"/>
              </a:rPr>
              <a:t>4]MOIST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spc="-60" dirty="0">
                <a:latin typeface="Arial"/>
                <a:cs typeface="Arial"/>
              </a:rPr>
              <a:t>HEAT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3200" b="1" spc="-40" dirty="0">
                <a:latin typeface="Arial"/>
                <a:cs typeface="Arial"/>
              </a:rPr>
              <a:t>5]FILTRATION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200" b="1" spc="-20" dirty="0">
                <a:latin typeface="Arial"/>
                <a:cs typeface="Arial"/>
              </a:rPr>
              <a:t>6]RADIATION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200" b="1" spc="-20" dirty="0">
                <a:latin typeface="Arial"/>
                <a:cs typeface="Arial"/>
              </a:rPr>
              <a:t>7]ULTRASONIC </a:t>
            </a:r>
            <a:r>
              <a:rPr sz="3200" b="1" dirty="0">
                <a:latin typeface="Arial"/>
                <a:cs typeface="Arial"/>
              </a:rPr>
              <a:t>&amp; SONIC</a:t>
            </a:r>
            <a:r>
              <a:rPr sz="3200" b="1" spc="-60" dirty="0">
                <a:latin typeface="Arial"/>
                <a:cs typeface="Arial"/>
              </a:rPr>
              <a:t> </a:t>
            </a:r>
            <a:r>
              <a:rPr sz="3200" b="1" spc="-25" dirty="0">
                <a:latin typeface="Arial"/>
                <a:cs typeface="Arial"/>
              </a:rPr>
              <a:t>VIBRATIONS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357" y="185539"/>
            <a:ext cx="1593918" cy="2294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83994" y="581405"/>
            <a:ext cx="6770370" cy="415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>
              <a:lnSpc>
                <a:spcPct val="100000"/>
              </a:lnSpc>
              <a:spcBef>
                <a:spcPts val="100"/>
              </a:spcBef>
              <a:tabLst>
                <a:tab pos="1614170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10. Break	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integrity of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microbial</a:t>
            </a:r>
            <a:r>
              <a:rPr sz="24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barriers  results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contamination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00">
              <a:latin typeface="Times New Roman"/>
              <a:cs typeface="Times New Roman"/>
            </a:endParaRPr>
          </a:p>
          <a:p>
            <a:pPr marL="355600" marR="897890" indent="-342900">
              <a:lnSpc>
                <a:spcPts val="259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Sterile packages are laid on dry </a:t>
            </a:r>
            <a:r>
              <a:rPr sz="2400" dirty="0">
                <a:latin typeface="Arial"/>
                <a:cs typeface="Arial"/>
              </a:rPr>
              <a:t>surfaces  </a:t>
            </a:r>
            <a:r>
              <a:rPr sz="2400" spc="-40" dirty="0">
                <a:latin typeface="Arial"/>
                <a:cs typeface="Arial"/>
              </a:rPr>
              <a:t>only.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marR="832485" indent="-342900">
              <a:lnSpc>
                <a:spcPts val="259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If </a:t>
            </a:r>
            <a:r>
              <a:rPr sz="2400" spc="-5" dirty="0">
                <a:latin typeface="Arial"/>
                <a:cs typeface="Arial"/>
              </a:rPr>
              <a:t>a sterile package wrapped in absorbent  material becomes damp or wet, </a:t>
            </a:r>
            <a:r>
              <a:rPr sz="2400" spc="-10" dirty="0">
                <a:latin typeface="Arial"/>
                <a:cs typeface="Arial"/>
              </a:rPr>
              <a:t>it is  </a:t>
            </a:r>
            <a:r>
              <a:rPr sz="2400" spc="-5" dirty="0">
                <a:latin typeface="Arial"/>
                <a:cs typeface="Arial"/>
              </a:rPr>
              <a:t>discarded.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marR="700405" indent="-342900">
              <a:lnSpc>
                <a:spcPts val="259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The package is </a:t>
            </a:r>
            <a:r>
              <a:rPr sz="2400" dirty="0">
                <a:latin typeface="Arial"/>
                <a:cs typeface="Arial"/>
              </a:rPr>
              <a:t>considered unsterile if </a:t>
            </a:r>
            <a:r>
              <a:rPr sz="2400" spc="-5" dirty="0">
                <a:latin typeface="Arial"/>
                <a:cs typeface="Arial"/>
              </a:rPr>
              <a:t>any  part of </a:t>
            </a:r>
            <a:r>
              <a:rPr sz="2400" spc="-10" dirty="0">
                <a:latin typeface="Arial"/>
                <a:cs typeface="Arial"/>
              </a:rPr>
              <a:t>it </a:t>
            </a:r>
            <a:r>
              <a:rPr sz="2400" spc="-5" dirty="0">
                <a:latin typeface="Arial"/>
                <a:cs typeface="Arial"/>
              </a:rPr>
              <a:t>comes in </a:t>
            </a:r>
            <a:r>
              <a:rPr sz="2400" dirty="0">
                <a:latin typeface="Arial"/>
                <a:cs typeface="Arial"/>
              </a:rPr>
              <a:t>contact </a:t>
            </a:r>
            <a:r>
              <a:rPr sz="2400" spc="-5" dirty="0">
                <a:latin typeface="Arial"/>
                <a:cs typeface="Arial"/>
              </a:rPr>
              <a:t>with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moisture.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140" y="616965"/>
            <a:ext cx="54317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30" dirty="0">
                <a:solidFill>
                  <a:srgbClr val="1F487C"/>
                </a:solidFill>
                <a:latin typeface="Arial"/>
                <a:cs typeface="Arial"/>
              </a:rPr>
              <a:t>I</a:t>
            </a:r>
            <a:r>
              <a:rPr b="0" spc="-30" dirty="0">
                <a:solidFill>
                  <a:srgbClr val="1F487C"/>
                </a:solidFill>
                <a:latin typeface="Arial"/>
                <a:cs typeface="Arial"/>
              </a:rPr>
              <a:t>MPORTANT </a:t>
            </a:r>
            <a:r>
              <a:rPr b="0" dirty="0">
                <a:solidFill>
                  <a:srgbClr val="1F487C"/>
                </a:solidFill>
                <a:latin typeface="Arial"/>
                <a:cs typeface="Arial"/>
              </a:rPr>
              <a:t>POINTS </a:t>
            </a:r>
            <a:r>
              <a:rPr b="0" spc="-30" dirty="0">
                <a:solidFill>
                  <a:srgbClr val="1F487C"/>
                </a:solidFill>
                <a:latin typeface="Arial"/>
                <a:cs typeface="Arial"/>
              </a:rPr>
              <a:t>TO</a:t>
            </a:r>
            <a:r>
              <a:rPr b="0" spc="40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1F487C"/>
                </a:solidFill>
                <a:latin typeface="Arial"/>
                <a:cs typeface="Arial"/>
              </a:rPr>
              <a:t>REMEMBER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13690" y="1930933"/>
            <a:ext cx="349885" cy="305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80"/>
              </a:lnSpc>
            </a:pPr>
            <a:r>
              <a:rPr sz="2400" spc="-85" dirty="0">
                <a:latin typeface="Trebuchet MS"/>
                <a:cs typeface="Trebuchet MS"/>
              </a:rPr>
              <a:t>e</a:t>
            </a:r>
            <a:r>
              <a:rPr sz="2400" spc="-55" dirty="0">
                <a:latin typeface="Trebuchet MS"/>
                <a:cs typeface="Trebuchet MS"/>
              </a:rPr>
              <a:t>s</a:t>
            </a:r>
            <a:r>
              <a:rPr sz="2400" spc="-275" dirty="0">
                <a:latin typeface="Trebuchet MS"/>
                <a:cs typeface="Trebuchet MS"/>
              </a:rPr>
              <a:t>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196085"/>
            <a:ext cx="7270115" cy="4638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327025" algn="l"/>
              </a:tabLst>
            </a:pPr>
            <a:r>
              <a:rPr sz="2400" spc="-135" dirty="0">
                <a:latin typeface="Trebuchet MS"/>
                <a:cs typeface="Trebuchet MS"/>
              </a:rPr>
              <a:t>The</a:t>
            </a:r>
            <a:r>
              <a:rPr sz="2400" spc="-175" dirty="0">
                <a:latin typeface="Trebuchet MS"/>
                <a:cs typeface="Trebuchet MS"/>
              </a:rPr>
              <a:t> </a:t>
            </a:r>
            <a:r>
              <a:rPr sz="2400" spc="-120" dirty="0">
                <a:latin typeface="Trebuchet MS"/>
                <a:cs typeface="Trebuchet MS"/>
              </a:rPr>
              <a:t>patient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85" dirty="0">
                <a:latin typeface="Trebuchet MS"/>
                <a:cs typeface="Trebuchet MS"/>
              </a:rPr>
              <a:t>is</a:t>
            </a:r>
            <a:r>
              <a:rPr sz="2400" spc="-200" dirty="0">
                <a:latin typeface="Trebuchet MS"/>
                <a:cs typeface="Trebuchet MS"/>
              </a:rPr>
              <a:t> </a:t>
            </a:r>
            <a:r>
              <a:rPr sz="2400" spc="-105" dirty="0">
                <a:latin typeface="Trebuchet MS"/>
                <a:cs typeface="Trebuchet MS"/>
              </a:rPr>
              <a:t>the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25" dirty="0">
                <a:latin typeface="Trebuchet MS"/>
                <a:cs typeface="Trebuchet MS"/>
              </a:rPr>
              <a:t>center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of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105" dirty="0">
                <a:latin typeface="Trebuchet MS"/>
                <a:cs typeface="Trebuchet MS"/>
              </a:rPr>
              <a:t>the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25" dirty="0">
                <a:latin typeface="Trebuchet MS"/>
                <a:cs typeface="Trebuchet MS"/>
              </a:rPr>
              <a:t>sterile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155" dirty="0">
                <a:latin typeface="Trebuchet MS"/>
                <a:cs typeface="Trebuchet MS"/>
              </a:rPr>
              <a:t>field.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Trebuchet MS"/>
              <a:buAutoNum type="arabicParenR"/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AutoNum type="arabicParenR"/>
              <a:tabLst>
                <a:tab pos="327025" algn="l"/>
              </a:tabLst>
            </a:pPr>
            <a:r>
              <a:rPr sz="2400" spc="-125" dirty="0">
                <a:latin typeface="Trebuchet MS"/>
                <a:cs typeface="Trebuchet MS"/>
              </a:rPr>
              <a:t>Keep</a:t>
            </a:r>
            <a:r>
              <a:rPr sz="2400" spc="-175" dirty="0">
                <a:latin typeface="Trebuchet MS"/>
                <a:cs typeface="Trebuchet MS"/>
              </a:rPr>
              <a:t> </a:t>
            </a:r>
            <a:r>
              <a:rPr sz="2400" spc="-70" dirty="0">
                <a:latin typeface="Trebuchet MS"/>
                <a:cs typeface="Trebuchet MS"/>
              </a:rPr>
              <a:t>hands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at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waist</a:t>
            </a:r>
            <a:r>
              <a:rPr sz="2400" spc="-210" dirty="0">
                <a:latin typeface="Trebuchet MS"/>
                <a:cs typeface="Trebuchet MS"/>
              </a:rPr>
              <a:t> </a:t>
            </a:r>
            <a:r>
              <a:rPr sz="2400" spc="-135" dirty="0">
                <a:latin typeface="Trebuchet MS"/>
                <a:cs typeface="Trebuchet MS"/>
              </a:rPr>
              <a:t>level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spc="-80" dirty="0">
                <a:latin typeface="Trebuchet MS"/>
                <a:cs typeface="Trebuchet MS"/>
              </a:rPr>
              <a:t>and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in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00" dirty="0">
                <a:latin typeface="Trebuchet MS"/>
                <a:cs typeface="Trebuchet MS"/>
              </a:rPr>
              <a:t>sight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at</a:t>
            </a:r>
            <a:r>
              <a:rPr sz="2400" spc="-200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all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120" dirty="0">
                <a:latin typeface="Trebuchet MS"/>
                <a:cs typeface="Trebuchet MS"/>
              </a:rPr>
              <a:t>tim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Trebuchet MS"/>
              <a:buAutoNum type="arabicParenR"/>
            </a:pPr>
            <a:endParaRPr sz="2500">
              <a:latin typeface="Times New Roman"/>
              <a:cs typeface="Times New Roman"/>
            </a:endParaRPr>
          </a:p>
          <a:p>
            <a:pPr marL="326390" indent="-313690">
              <a:lnSpc>
                <a:spcPct val="100000"/>
              </a:lnSpc>
              <a:buAutoNum type="arabicParenR"/>
              <a:tabLst>
                <a:tab pos="327025" algn="l"/>
              </a:tabLst>
            </a:pPr>
            <a:r>
              <a:rPr sz="2400" spc="-125" dirty="0">
                <a:latin typeface="Trebuchet MS"/>
                <a:cs typeface="Trebuchet MS"/>
              </a:rPr>
              <a:t>Keep </a:t>
            </a:r>
            <a:r>
              <a:rPr sz="2400" spc="-70" dirty="0">
                <a:latin typeface="Trebuchet MS"/>
                <a:cs typeface="Trebuchet MS"/>
              </a:rPr>
              <a:t>hands </a:t>
            </a:r>
            <a:r>
              <a:rPr sz="2400" spc="-125" dirty="0">
                <a:latin typeface="Trebuchet MS"/>
                <a:cs typeface="Trebuchet MS"/>
              </a:rPr>
              <a:t>away </a:t>
            </a:r>
            <a:r>
              <a:rPr sz="2400" spc="-100" dirty="0">
                <a:latin typeface="Trebuchet MS"/>
                <a:cs typeface="Trebuchet MS"/>
              </a:rPr>
              <a:t>from </a:t>
            </a:r>
            <a:r>
              <a:rPr sz="2400" spc="-105" dirty="0">
                <a:latin typeface="Trebuchet MS"/>
                <a:cs typeface="Trebuchet MS"/>
              </a:rPr>
              <a:t>the</a:t>
            </a:r>
            <a:r>
              <a:rPr sz="2400" spc="-515" dirty="0">
                <a:latin typeface="Trebuchet MS"/>
                <a:cs typeface="Trebuchet MS"/>
              </a:rPr>
              <a:t> </a:t>
            </a:r>
            <a:r>
              <a:rPr sz="2400" spc="-175" dirty="0">
                <a:latin typeface="Trebuchet MS"/>
                <a:cs typeface="Trebuchet MS"/>
              </a:rPr>
              <a:t>face.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Trebuchet MS"/>
              <a:buAutoNum type="arabicParenR"/>
            </a:pPr>
            <a:endParaRPr sz="2500">
              <a:latin typeface="Times New Roman"/>
              <a:cs typeface="Times New Roman"/>
            </a:endParaRPr>
          </a:p>
          <a:p>
            <a:pPr marL="326390" indent="-313690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327025" algn="l"/>
              </a:tabLst>
            </a:pPr>
            <a:r>
              <a:rPr sz="2400" spc="-90" dirty="0">
                <a:latin typeface="Trebuchet MS"/>
                <a:cs typeface="Trebuchet MS"/>
              </a:rPr>
              <a:t>Never </a:t>
            </a:r>
            <a:r>
              <a:rPr sz="2400" spc="-120" dirty="0">
                <a:latin typeface="Trebuchet MS"/>
                <a:cs typeface="Trebuchet MS"/>
              </a:rPr>
              <a:t>fold </a:t>
            </a:r>
            <a:r>
              <a:rPr sz="2400" spc="-70" dirty="0">
                <a:latin typeface="Trebuchet MS"/>
                <a:cs typeface="Trebuchet MS"/>
              </a:rPr>
              <a:t>hands </a:t>
            </a:r>
            <a:r>
              <a:rPr sz="2400" spc="-85" dirty="0">
                <a:latin typeface="Trebuchet MS"/>
                <a:cs typeface="Trebuchet MS"/>
              </a:rPr>
              <a:t>under</a:t>
            </a:r>
            <a:r>
              <a:rPr sz="2400" spc="-455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arms.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Trebuchet MS"/>
              <a:buAutoNum type="arabicParenR"/>
            </a:pP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ts val="2590"/>
              </a:lnSpc>
              <a:buAutoNum type="arabicParenR"/>
              <a:tabLst>
                <a:tab pos="327025" algn="l"/>
              </a:tabLst>
            </a:pPr>
            <a:r>
              <a:rPr sz="2400" spc="-65" dirty="0">
                <a:latin typeface="Trebuchet MS"/>
                <a:cs typeface="Trebuchet MS"/>
              </a:rPr>
              <a:t>Gowns</a:t>
            </a:r>
            <a:r>
              <a:rPr sz="2400" spc="-175" dirty="0">
                <a:latin typeface="Trebuchet MS"/>
                <a:cs typeface="Trebuchet MS"/>
              </a:rPr>
              <a:t> </a:t>
            </a:r>
            <a:r>
              <a:rPr sz="2400" spc="-120" dirty="0">
                <a:latin typeface="Trebuchet MS"/>
                <a:cs typeface="Trebuchet MS"/>
              </a:rPr>
              <a:t>are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00" dirty="0">
                <a:latin typeface="Trebuchet MS"/>
                <a:cs typeface="Trebuchet MS"/>
              </a:rPr>
              <a:t>considered</a:t>
            </a:r>
            <a:r>
              <a:rPr sz="2400" spc="-165" dirty="0">
                <a:latin typeface="Trebuchet MS"/>
                <a:cs typeface="Trebuchet MS"/>
              </a:rPr>
              <a:t> </a:t>
            </a:r>
            <a:r>
              <a:rPr sz="2400" spc="-125" dirty="0">
                <a:latin typeface="Trebuchet MS"/>
                <a:cs typeface="Trebuchet MS"/>
              </a:rPr>
              <a:t>sterile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in</a:t>
            </a:r>
            <a:r>
              <a:rPr sz="2400" spc="-175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front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spc="-100" dirty="0">
                <a:latin typeface="Trebuchet MS"/>
                <a:cs typeface="Trebuchet MS"/>
              </a:rPr>
              <a:t>from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10" dirty="0">
                <a:latin typeface="Trebuchet MS"/>
                <a:cs typeface="Trebuchet MS"/>
              </a:rPr>
              <a:t>chest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100" dirty="0">
                <a:latin typeface="Trebuchet MS"/>
                <a:cs typeface="Trebuchet MS"/>
              </a:rPr>
              <a:t>to</a:t>
            </a:r>
            <a:r>
              <a:rPr sz="2400" spc="-200" dirty="0">
                <a:latin typeface="Trebuchet MS"/>
                <a:cs typeface="Trebuchet MS"/>
              </a:rPr>
              <a:t> </a:t>
            </a:r>
            <a:r>
              <a:rPr sz="2400" spc="-135" dirty="0">
                <a:latin typeface="Trebuchet MS"/>
                <a:cs typeface="Trebuchet MS"/>
              </a:rPr>
              <a:t>level  </a:t>
            </a:r>
            <a:r>
              <a:rPr sz="2400" spc="-95" dirty="0">
                <a:latin typeface="Trebuchet MS"/>
                <a:cs typeface="Trebuchet MS"/>
              </a:rPr>
              <a:t>of </a:t>
            </a:r>
            <a:r>
              <a:rPr sz="2400" spc="-125" dirty="0">
                <a:latin typeface="Trebuchet MS"/>
                <a:cs typeface="Trebuchet MS"/>
              </a:rPr>
              <a:t>sterile </a:t>
            </a:r>
            <a:r>
              <a:rPr sz="2400" spc="-160" dirty="0">
                <a:latin typeface="Trebuchet MS"/>
                <a:cs typeface="Trebuchet MS"/>
              </a:rPr>
              <a:t>field, </a:t>
            </a:r>
            <a:r>
              <a:rPr sz="2400" spc="-80" dirty="0">
                <a:latin typeface="Trebuchet MS"/>
                <a:cs typeface="Trebuchet MS"/>
              </a:rPr>
              <a:t>and </a:t>
            </a:r>
            <a:r>
              <a:rPr sz="2400" spc="-105" dirty="0">
                <a:latin typeface="Trebuchet MS"/>
                <a:cs typeface="Trebuchet MS"/>
              </a:rPr>
              <a:t>the sleeves </a:t>
            </a:r>
            <a:r>
              <a:rPr sz="2400" spc="-100" dirty="0">
                <a:latin typeface="Trebuchet MS"/>
                <a:cs typeface="Trebuchet MS"/>
              </a:rPr>
              <a:t>from </a:t>
            </a:r>
            <a:r>
              <a:rPr sz="2400" spc="-95" dirty="0">
                <a:latin typeface="Trebuchet MS"/>
                <a:cs typeface="Trebuchet MS"/>
              </a:rPr>
              <a:t>above </a:t>
            </a:r>
            <a:r>
              <a:rPr sz="2400" spc="-105" dirty="0">
                <a:latin typeface="Trebuchet MS"/>
                <a:cs typeface="Trebuchet MS"/>
              </a:rPr>
              <a:t>the </a:t>
            </a:r>
            <a:r>
              <a:rPr sz="2400" spc="-95" dirty="0">
                <a:latin typeface="Trebuchet MS"/>
                <a:cs typeface="Trebuchet MS"/>
              </a:rPr>
              <a:t>elbow </a:t>
            </a:r>
            <a:r>
              <a:rPr sz="2400" spc="-100" dirty="0">
                <a:latin typeface="Trebuchet MS"/>
                <a:cs typeface="Trebuchet MS"/>
              </a:rPr>
              <a:t>to  </a:t>
            </a:r>
            <a:r>
              <a:rPr sz="2400" spc="-155" dirty="0">
                <a:latin typeface="Trebuchet MS"/>
                <a:cs typeface="Trebuchet MS"/>
              </a:rPr>
              <a:t>cuffs. </a:t>
            </a:r>
            <a:r>
              <a:rPr sz="2400" spc="-100" dirty="0">
                <a:latin typeface="Trebuchet MS"/>
                <a:cs typeface="Trebuchet MS"/>
              </a:rPr>
              <a:t>Gloves </a:t>
            </a:r>
            <a:r>
              <a:rPr sz="2400" spc="-120" dirty="0">
                <a:latin typeface="Trebuchet MS"/>
                <a:cs typeface="Trebuchet MS"/>
              </a:rPr>
              <a:t>are</a:t>
            </a:r>
            <a:r>
              <a:rPr sz="2400" spc="-295" dirty="0">
                <a:latin typeface="Trebuchet MS"/>
                <a:cs typeface="Trebuchet MS"/>
              </a:rPr>
              <a:t> </a:t>
            </a:r>
            <a:r>
              <a:rPr sz="2400" spc="-140" dirty="0">
                <a:latin typeface="Trebuchet MS"/>
                <a:cs typeface="Trebuchet MS"/>
              </a:rPr>
              <a:t>sterile.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Trebuchet MS"/>
              <a:buAutoNum type="arabicParenR"/>
            </a:pPr>
            <a:endParaRPr sz="2500">
              <a:latin typeface="Times New Roman"/>
              <a:cs typeface="Times New Roman"/>
            </a:endParaRPr>
          </a:p>
          <a:p>
            <a:pPr marL="326390" indent="-313690">
              <a:lnSpc>
                <a:spcPct val="100000"/>
              </a:lnSpc>
              <a:buAutoNum type="arabicParenR"/>
              <a:tabLst>
                <a:tab pos="327025" algn="l"/>
              </a:tabLst>
            </a:pPr>
            <a:r>
              <a:rPr sz="2400" spc="-114" dirty="0">
                <a:latin typeface="Trebuchet MS"/>
                <a:cs typeface="Trebuchet MS"/>
              </a:rPr>
              <a:t>Sit </a:t>
            </a:r>
            <a:r>
              <a:rPr sz="2400" spc="-90" dirty="0">
                <a:latin typeface="Trebuchet MS"/>
                <a:cs typeface="Trebuchet MS"/>
              </a:rPr>
              <a:t>only </a:t>
            </a:r>
            <a:r>
              <a:rPr sz="2400" spc="-145" dirty="0">
                <a:latin typeface="Trebuchet MS"/>
                <a:cs typeface="Trebuchet MS"/>
              </a:rPr>
              <a:t>if </a:t>
            </a:r>
            <a:r>
              <a:rPr sz="2400" spc="-110" dirty="0">
                <a:latin typeface="Trebuchet MS"/>
                <a:cs typeface="Trebuchet MS"/>
              </a:rPr>
              <a:t>sitting for </a:t>
            </a:r>
            <a:r>
              <a:rPr sz="2400" spc="-120" dirty="0">
                <a:latin typeface="Trebuchet MS"/>
                <a:cs typeface="Trebuchet MS"/>
              </a:rPr>
              <a:t>entire</a:t>
            </a:r>
            <a:r>
              <a:rPr sz="2400" spc="-555" dirty="0">
                <a:latin typeface="Trebuchet MS"/>
                <a:cs typeface="Trebuchet MS"/>
              </a:rPr>
              <a:t> </a:t>
            </a:r>
            <a:r>
              <a:rPr sz="2400" spc="-120" dirty="0">
                <a:latin typeface="Trebuchet MS"/>
                <a:cs typeface="Trebuchet MS"/>
              </a:rPr>
              <a:t>procedure.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93992" y="838200"/>
            <a:ext cx="1988820" cy="3067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762000"/>
            <a:ext cx="5125164" cy="51250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268222"/>
            <a:ext cx="5105400" cy="6501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6161" y="2972561"/>
            <a:ext cx="6324600" cy="762000"/>
          </a:xfrm>
          <a:custGeom>
            <a:avLst/>
            <a:gdLst/>
            <a:ahLst/>
            <a:cxnLst/>
            <a:rect l="l" t="t" r="r" b="b"/>
            <a:pathLst>
              <a:path w="6324600" h="762000">
                <a:moveTo>
                  <a:pt x="0" y="381000"/>
                </a:moveTo>
                <a:lnTo>
                  <a:pt x="14907" y="343763"/>
                </a:lnTo>
                <a:lnTo>
                  <a:pt x="45125" y="316496"/>
                </a:lnTo>
                <a:lnTo>
                  <a:pt x="91009" y="289873"/>
                </a:lnTo>
                <a:lnTo>
                  <a:pt x="130015" y="272516"/>
                </a:lnTo>
                <a:lnTo>
                  <a:pt x="175550" y="255498"/>
                </a:lnTo>
                <a:lnTo>
                  <a:pt x="227443" y="238839"/>
                </a:lnTo>
                <a:lnTo>
                  <a:pt x="285520" y="222561"/>
                </a:lnTo>
                <a:lnTo>
                  <a:pt x="349608" y="206683"/>
                </a:lnTo>
                <a:lnTo>
                  <a:pt x="419533" y="191227"/>
                </a:lnTo>
                <a:lnTo>
                  <a:pt x="495123" y="176213"/>
                </a:lnTo>
                <a:lnTo>
                  <a:pt x="534988" y="168879"/>
                </a:lnTo>
                <a:lnTo>
                  <a:pt x="576205" y="161663"/>
                </a:lnTo>
                <a:lnTo>
                  <a:pt x="618750" y="154569"/>
                </a:lnTo>
                <a:lnTo>
                  <a:pt x="662604" y="147598"/>
                </a:lnTo>
                <a:lnTo>
                  <a:pt x="707744" y="140753"/>
                </a:lnTo>
                <a:lnTo>
                  <a:pt x="754149" y="134037"/>
                </a:lnTo>
                <a:lnTo>
                  <a:pt x="801796" y="127453"/>
                </a:lnTo>
                <a:lnTo>
                  <a:pt x="850665" y="121003"/>
                </a:lnTo>
                <a:lnTo>
                  <a:pt x="900733" y="114689"/>
                </a:lnTo>
                <a:lnTo>
                  <a:pt x="951980" y="108515"/>
                </a:lnTo>
                <a:lnTo>
                  <a:pt x="1004382" y="102483"/>
                </a:lnTo>
                <a:lnTo>
                  <a:pt x="1057920" y="96596"/>
                </a:lnTo>
                <a:lnTo>
                  <a:pt x="1112571" y="90855"/>
                </a:lnTo>
                <a:lnTo>
                  <a:pt x="1168313" y="85265"/>
                </a:lnTo>
                <a:lnTo>
                  <a:pt x="1225124" y="79826"/>
                </a:lnTo>
                <a:lnTo>
                  <a:pt x="1282984" y="74543"/>
                </a:lnTo>
                <a:lnTo>
                  <a:pt x="1341871" y="69417"/>
                </a:lnTo>
                <a:lnTo>
                  <a:pt x="1401762" y="64452"/>
                </a:lnTo>
                <a:lnTo>
                  <a:pt x="1462636" y="59649"/>
                </a:lnTo>
                <a:lnTo>
                  <a:pt x="1524472" y="55011"/>
                </a:lnTo>
                <a:lnTo>
                  <a:pt x="1587248" y="50542"/>
                </a:lnTo>
                <a:lnTo>
                  <a:pt x="1650942" y="46243"/>
                </a:lnTo>
                <a:lnTo>
                  <a:pt x="1715533" y="42118"/>
                </a:lnTo>
                <a:lnTo>
                  <a:pt x="1780999" y="38168"/>
                </a:lnTo>
                <a:lnTo>
                  <a:pt x="1847318" y="34397"/>
                </a:lnTo>
                <a:lnTo>
                  <a:pt x="1914469" y="30807"/>
                </a:lnTo>
                <a:lnTo>
                  <a:pt x="1982429" y="27400"/>
                </a:lnTo>
                <a:lnTo>
                  <a:pt x="2051178" y="24180"/>
                </a:lnTo>
                <a:lnTo>
                  <a:pt x="2120694" y="21148"/>
                </a:lnTo>
                <a:lnTo>
                  <a:pt x="2190955" y="18309"/>
                </a:lnTo>
                <a:lnTo>
                  <a:pt x="2261939" y="15663"/>
                </a:lnTo>
                <a:lnTo>
                  <a:pt x="2333626" y="13213"/>
                </a:lnTo>
                <a:lnTo>
                  <a:pt x="2405992" y="10964"/>
                </a:lnTo>
                <a:lnTo>
                  <a:pt x="2479017" y="8916"/>
                </a:lnTo>
                <a:lnTo>
                  <a:pt x="2552678" y="7072"/>
                </a:lnTo>
                <a:lnTo>
                  <a:pt x="2626955" y="5436"/>
                </a:lnTo>
                <a:lnTo>
                  <a:pt x="2701825" y="4009"/>
                </a:lnTo>
                <a:lnTo>
                  <a:pt x="2777267" y="2795"/>
                </a:lnTo>
                <a:lnTo>
                  <a:pt x="2853260" y="1795"/>
                </a:lnTo>
                <a:lnTo>
                  <a:pt x="2929781" y="1014"/>
                </a:lnTo>
                <a:lnTo>
                  <a:pt x="3006809" y="452"/>
                </a:lnTo>
                <a:lnTo>
                  <a:pt x="3084322" y="113"/>
                </a:lnTo>
                <a:lnTo>
                  <a:pt x="3162300" y="0"/>
                </a:lnTo>
                <a:lnTo>
                  <a:pt x="3240277" y="113"/>
                </a:lnTo>
                <a:lnTo>
                  <a:pt x="3317790" y="452"/>
                </a:lnTo>
                <a:lnTo>
                  <a:pt x="3394818" y="1014"/>
                </a:lnTo>
                <a:lnTo>
                  <a:pt x="3471339" y="1795"/>
                </a:lnTo>
                <a:lnTo>
                  <a:pt x="3547332" y="2795"/>
                </a:lnTo>
                <a:lnTo>
                  <a:pt x="3622774" y="4009"/>
                </a:lnTo>
                <a:lnTo>
                  <a:pt x="3697644" y="5436"/>
                </a:lnTo>
                <a:lnTo>
                  <a:pt x="3771921" y="7072"/>
                </a:lnTo>
                <a:lnTo>
                  <a:pt x="3845582" y="8916"/>
                </a:lnTo>
                <a:lnTo>
                  <a:pt x="3918607" y="10964"/>
                </a:lnTo>
                <a:lnTo>
                  <a:pt x="3990973" y="13213"/>
                </a:lnTo>
                <a:lnTo>
                  <a:pt x="4062660" y="15663"/>
                </a:lnTo>
                <a:lnTo>
                  <a:pt x="4133644" y="18309"/>
                </a:lnTo>
                <a:lnTo>
                  <a:pt x="4203905" y="21148"/>
                </a:lnTo>
                <a:lnTo>
                  <a:pt x="4273421" y="24180"/>
                </a:lnTo>
                <a:lnTo>
                  <a:pt x="4342170" y="27400"/>
                </a:lnTo>
                <a:lnTo>
                  <a:pt x="4410130" y="30807"/>
                </a:lnTo>
                <a:lnTo>
                  <a:pt x="4477281" y="34397"/>
                </a:lnTo>
                <a:lnTo>
                  <a:pt x="4543600" y="38168"/>
                </a:lnTo>
                <a:lnTo>
                  <a:pt x="4609066" y="42118"/>
                </a:lnTo>
                <a:lnTo>
                  <a:pt x="4673657" y="46243"/>
                </a:lnTo>
                <a:lnTo>
                  <a:pt x="4737351" y="50542"/>
                </a:lnTo>
                <a:lnTo>
                  <a:pt x="4800127" y="55011"/>
                </a:lnTo>
                <a:lnTo>
                  <a:pt x="4861963" y="59649"/>
                </a:lnTo>
                <a:lnTo>
                  <a:pt x="4922837" y="64452"/>
                </a:lnTo>
                <a:lnTo>
                  <a:pt x="4982728" y="69417"/>
                </a:lnTo>
                <a:lnTo>
                  <a:pt x="5041615" y="74543"/>
                </a:lnTo>
                <a:lnTo>
                  <a:pt x="5099475" y="79826"/>
                </a:lnTo>
                <a:lnTo>
                  <a:pt x="5156286" y="85265"/>
                </a:lnTo>
                <a:lnTo>
                  <a:pt x="5212028" y="90855"/>
                </a:lnTo>
                <a:lnTo>
                  <a:pt x="5266679" y="96596"/>
                </a:lnTo>
                <a:lnTo>
                  <a:pt x="5320217" y="102483"/>
                </a:lnTo>
                <a:lnTo>
                  <a:pt x="5372619" y="108515"/>
                </a:lnTo>
                <a:lnTo>
                  <a:pt x="5423866" y="114689"/>
                </a:lnTo>
                <a:lnTo>
                  <a:pt x="5473934" y="121003"/>
                </a:lnTo>
                <a:lnTo>
                  <a:pt x="5522803" y="127453"/>
                </a:lnTo>
                <a:lnTo>
                  <a:pt x="5570450" y="134037"/>
                </a:lnTo>
                <a:lnTo>
                  <a:pt x="5616855" y="140753"/>
                </a:lnTo>
                <a:lnTo>
                  <a:pt x="5661995" y="147598"/>
                </a:lnTo>
                <a:lnTo>
                  <a:pt x="5705849" y="154569"/>
                </a:lnTo>
                <a:lnTo>
                  <a:pt x="5748394" y="161663"/>
                </a:lnTo>
                <a:lnTo>
                  <a:pt x="5789611" y="168879"/>
                </a:lnTo>
                <a:lnTo>
                  <a:pt x="5829476" y="176213"/>
                </a:lnTo>
                <a:lnTo>
                  <a:pt x="5867968" y="183663"/>
                </a:lnTo>
                <a:lnTo>
                  <a:pt x="5940747" y="198901"/>
                </a:lnTo>
                <a:lnTo>
                  <a:pt x="6007775" y="214570"/>
                </a:lnTo>
                <a:lnTo>
                  <a:pt x="6068879" y="230651"/>
                </a:lnTo>
                <a:lnTo>
                  <a:pt x="6123886" y="247123"/>
                </a:lnTo>
                <a:lnTo>
                  <a:pt x="6172622" y="263964"/>
                </a:lnTo>
                <a:lnTo>
                  <a:pt x="6214914" y="281153"/>
                </a:lnTo>
                <a:lnTo>
                  <a:pt x="6250589" y="298671"/>
                </a:lnTo>
                <a:lnTo>
                  <a:pt x="6291316" y="325517"/>
                </a:lnTo>
                <a:lnTo>
                  <a:pt x="6320844" y="362264"/>
                </a:lnTo>
                <a:lnTo>
                  <a:pt x="6324599" y="381000"/>
                </a:lnTo>
                <a:lnTo>
                  <a:pt x="6323657" y="390395"/>
                </a:lnTo>
                <a:lnTo>
                  <a:pt x="6301396" y="427392"/>
                </a:lnTo>
                <a:lnTo>
                  <a:pt x="6265891" y="454453"/>
                </a:lnTo>
                <a:lnTo>
                  <a:pt x="6214914" y="480846"/>
                </a:lnTo>
                <a:lnTo>
                  <a:pt x="6172622" y="498035"/>
                </a:lnTo>
                <a:lnTo>
                  <a:pt x="6123886" y="514876"/>
                </a:lnTo>
                <a:lnTo>
                  <a:pt x="6068879" y="531348"/>
                </a:lnTo>
                <a:lnTo>
                  <a:pt x="6007775" y="547429"/>
                </a:lnTo>
                <a:lnTo>
                  <a:pt x="5940747" y="563098"/>
                </a:lnTo>
                <a:lnTo>
                  <a:pt x="5867968" y="578336"/>
                </a:lnTo>
                <a:lnTo>
                  <a:pt x="5829476" y="585786"/>
                </a:lnTo>
                <a:lnTo>
                  <a:pt x="5789611" y="593120"/>
                </a:lnTo>
                <a:lnTo>
                  <a:pt x="5748394" y="600336"/>
                </a:lnTo>
                <a:lnTo>
                  <a:pt x="5705849" y="607430"/>
                </a:lnTo>
                <a:lnTo>
                  <a:pt x="5661995" y="614401"/>
                </a:lnTo>
                <a:lnTo>
                  <a:pt x="5616855" y="621246"/>
                </a:lnTo>
                <a:lnTo>
                  <a:pt x="5570450" y="627962"/>
                </a:lnTo>
                <a:lnTo>
                  <a:pt x="5522803" y="634546"/>
                </a:lnTo>
                <a:lnTo>
                  <a:pt x="5473934" y="640996"/>
                </a:lnTo>
                <a:lnTo>
                  <a:pt x="5423866" y="647310"/>
                </a:lnTo>
                <a:lnTo>
                  <a:pt x="5372619" y="653484"/>
                </a:lnTo>
                <a:lnTo>
                  <a:pt x="5320217" y="659516"/>
                </a:lnTo>
                <a:lnTo>
                  <a:pt x="5266679" y="665403"/>
                </a:lnTo>
                <a:lnTo>
                  <a:pt x="5212028" y="671144"/>
                </a:lnTo>
                <a:lnTo>
                  <a:pt x="5156286" y="676734"/>
                </a:lnTo>
                <a:lnTo>
                  <a:pt x="5099475" y="682173"/>
                </a:lnTo>
                <a:lnTo>
                  <a:pt x="5041615" y="687456"/>
                </a:lnTo>
                <a:lnTo>
                  <a:pt x="4982728" y="692582"/>
                </a:lnTo>
                <a:lnTo>
                  <a:pt x="4922837" y="697547"/>
                </a:lnTo>
                <a:lnTo>
                  <a:pt x="4861963" y="702350"/>
                </a:lnTo>
                <a:lnTo>
                  <a:pt x="4800127" y="706988"/>
                </a:lnTo>
                <a:lnTo>
                  <a:pt x="4737351" y="711457"/>
                </a:lnTo>
                <a:lnTo>
                  <a:pt x="4673657" y="715756"/>
                </a:lnTo>
                <a:lnTo>
                  <a:pt x="4609066" y="719881"/>
                </a:lnTo>
                <a:lnTo>
                  <a:pt x="4543600" y="723831"/>
                </a:lnTo>
                <a:lnTo>
                  <a:pt x="4477281" y="727602"/>
                </a:lnTo>
                <a:lnTo>
                  <a:pt x="4410130" y="731192"/>
                </a:lnTo>
                <a:lnTo>
                  <a:pt x="4342170" y="734599"/>
                </a:lnTo>
                <a:lnTo>
                  <a:pt x="4273421" y="737819"/>
                </a:lnTo>
                <a:lnTo>
                  <a:pt x="4203905" y="740851"/>
                </a:lnTo>
                <a:lnTo>
                  <a:pt x="4133644" y="743690"/>
                </a:lnTo>
                <a:lnTo>
                  <a:pt x="4062660" y="746336"/>
                </a:lnTo>
                <a:lnTo>
                  <a:pt x="3990973" y="748786"/>
                </a:lnTo>
                <a:lnTo>
                  <a:pt x="3918607" y="751035"/>
                </a:lnTo>
                <a:lnTo>
                  <a:pt x="3845582" y="753083"/>
                </a:lnTo>
                <a:lnTo>
                  <a:pt x="3771921" y="754927"/>
                </a:lnTo>
                <a:lnTo>
                  <a:pt x="3697644" y="756563"/>
                </a:lnTo>
                <a:lnTo>
                  <a:pt x="3622774" y="757990"/>
                </a:lnTo>
                <a:lnTo>
                  <a:pt x="3547332" y="759204"/>
                </a:lnTo>
                <a:lnTo>
                  <a:pt x="3471339" y="760204"/>
                </a:lnTo>
                <a:lnTo>
                  <a:pt x="3394818" y="760985"/>
                </a:lnTo>
                <a:lnTo>
                  <a:pt x="3317790" y="761547"/>
                </a:lnTo>
                <a:lnTo>
                  <a:pt x="3240277" y="761886"/>
                </a:lnTo>
                <a:lnTo>
                  <a:pt x="3162300" y="762000"/>
                </a:lnTo>
                <a:lnTo>
                  <a:pt x="3084322" y="761886"/>
                </a:lnTo>
                <a:lnTo>
                  <a:pt x="3006809" y="761547"/>
                </a:lnTo>
                <a:lnTo>
                  <a:pt x="2929781" y="760985"/>
                </a:lnTo>
                <a:lnTo>
                  <a:pt x="2853260" y="760204"/>
                </a:lnTo>
                <a:lnTo>
                  <a:pt x="2777267" y="759204"/>
                </a:lnTo>
                <a:lnTo>
                  <a:pt x="2701825" y="757990"/>
                </a:lnTo>
                <a:lnTo>
                  <a:pt x="2626955" y="756563"/>
                </a:lnTo>
                <a:lnTo>
                  <a:pt x="2552678" y="754927"/>
                </a:lnTo>
                <a:lnTo>
                  <a:pt x="2479017" y="753083"/>
                </a:lnTo>
                <a:lnTo>
                  <a:pt x="2405992" y="751035"/>
                </a:lnTo>
                <a:lnTo>
                  <a:pt x="2333626" y="748786"/>
                </a:lnTo>
                <a:lnTo>
                  <a:pt x="2261939" y="746336"/>
                </a:lnTo>
                <a:lnTo>
                  <a:pt x="2190955" y="743690"/>
                </a:lnTo>
                <a:lnTo>
                  <a:pt x="2120694" y="740851"/>
                </a:lnTo>
                <a:lnTo>
                  <a:pt x="2051178" y="737819"/>
                </a:lnTo>
                <a:lnTo>
                  <a:pt x="1982429" y="734599"/>
                </a:lnTo>
                <a:lnTo>
                  <a:pt x="1914469" y="731192"/>
                </a:lnTo>
                <a:lnTo>
                  <a:pt x="1847318" y="727602"/>
                </a:lnTo>
                <a:lnTo>
                  <a:pt x="1780999" y="723831"/>
                </a:lnTo>
                <a:lnTo>
                  <a:pt x="1715533" y="719881"/>
                </a:lnTo>
                <a:lnTo>
                  <a:pt x="1650942" y="715756"/>
                </a:lnTo>
                <a:lnTo>
                  <a:pt x="1587248" y="711457"/>
                </a:lnTo>
                <a:lnTo>
                  <a:pt x="1524472" y="706988"/>
                </a:lnTo>
                <a:lnTo>
                  <a:pt x="1462636" y="702350"/>
                </a:lnTo>
                <a:lnTo>
                  <a:pt x="1401762" y="697547"/>
                </a:lnTo>
                <a:lnTo>
                  <a:pt x="1341871" y="692582"/>
                </a:lnTo>
                <a:lnTo>
                  <a:pt x="1282984" y="687456"/>
                </a:lnTo>
                <a:lnTo>
                  <a:pt x="1225124" y="682173"/>
                </a:lnTo>
                <a:lnTo>
                  <a:pt x="1168313" y="676734"/>
                </a:lnTo>
                <a:lnTo>
                  <a:pt x="1112571" y="671144"/>
                </a:lnTo>
                <a:lnTo>
                  <a:pt x="1057920" y="665403"/>
                </a:lnTo>
                <a:lnTo>
                  <a:pt x="1004382" y="659516"/>
                </a:lnTo>
                <a:lnTo>
                  <a:pt x="951980" y="653484"/>
                </a:lnTo>
                <a:lnTo>
                  <a:pt x="900733" y="647310"/>
                </a:lnTo>
                <a:lnTo>
                  <a:pt x="850665" y="640996"/>
                </a:lnTo>
                <a:lnTo>
                  <a:pt x="801796" y="634546"/>
                </a:lnTo>
                <a:lnTo>
                  <a:pt x="754149" y="627962"/>
                </a:lnTo>
                <a:lnTo>
                  <a:pt x="707744" y="621246"/>
                </a:lnTo>
                <a:lnTo>
                  <a:pt x="662604" y="614401"/>
                </a:lnTo>
                <a:lnTo>
                  <a:pt x="618750" y="607430"/>
                </a:lnTo>
                <a:lnTo>
                  <a:pt x="576205" y="600336"/>
                </a:lnTo>
                <a:lnTo>
                  <a:pt x="534988" y="593120"/>
                </a:lnTo>
                <a:lnTo>
                  <a:pt x="495123" y="585786"/>
                </a:lnTo>
                <a:lnTo>
                  <a:pt x="456631" y="578336"/>
                </a:lnTo>
                <a:lnTo>
                  <a:pt x="383852" y="563098"/>
                </a:lnTo>
                <a:lnTo>
                  <a:pt x="316824" y="547429"/>
                </a:lnTo>
                <a:lnTo>
                  <a:pt x="255720" y="531348"/>
                </a:lnTo>
                <a:lnTo>
                  <a:pt x="200713" y="514876"/>
                </a:lnTo>
                <a:lnTo>
                  <a:pt x="151977" y="498035"/>
                </a:lnTo>
                <a:lnTo>
                  <a:pt x="109685" y="480846"/>
                </a:lnTo>
                <a:lnTo>
                  <a:pt x="74010" y="463328"/>
                </a:lnTo>
                <a:lnTo>
                  <a:pt x="33283" y="436482"/>
                </a:lnTo>
                <a:lnTo>
                  <a:pt x="3755" y="399735"/>
                </a:lnTo>
                <a:lnTo>
                  <a:pt x="0" y="381000"/>
                </a:lnTo>
                <a:close/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207" y="6466330"/>
            <a:ext cx="8648700" cy="3916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447" y="228600"/>
            <a:ext cx="8618220" cy="6248400"/>
          </a:xfrm>
          <a:custGeom>
            <a:avLst/>
            <a:gdLst/>
            <a:ahLst/>
            <a:cxnLst/>
            <a:rect l="l" t="t" r="r" b="b"/>
            <a:pathLst>
              <a:path w="8618220" h="6248400">
                <a:moveTo>
                  <a:pt x="8081263" y="0"/>
                </a:moveTo>
                <a:lnTo>
                  <a:pt x="536994" y="0"/>
                </a:lnTo>
                <a:lnTo>
                  <a:pt x="488117" y="2194"/>
                </a:lnTo>
                <a:lnTo>
                  <a:pt x="440469" y="8651"/>
                </a:lnTo>
                <a:lnTo>
                  <a:pt x="394240" y="19181"/>
                </a:lnTo>
                <a:lnTo>
                  <a:pt x="349620" y="33594"/>
                </a:lnTo>
                <a:lnTo>
                  <a:pt x="306798" y="51700"/>
                </a:lnTo>
                <a:lnTo>
                  <a:pt x="265964" y="73311"/>
                </a:lnTo>
                <a:lnTo>
                  <a:pt x="227307" y="98237"/>
                </a:lnTo>
                <a:lnTo>
                  <a:pt x="191016" y="126287"/>
                </a:lnTo>
                <a:lnTo>
                  <a:pt x="157283" y="157273"/>
                </a:lnTo>
                <a:lnTo>
                  <a:pt x="126295" y="191005"/>
                </a:lnTo>
                <a:lnTo>
                  <a:pt x="98243" y="227293"/>
                </a:lnTo>
                <a:lnTo>
                  <a:pt x="73316" y="265947"/>
                </a:lnTo>
                <a:lnTo>
                  <a:pt x="51703" y="306778"/>
                </a:lnTo>
                <a:lnTo>
                  <a:pt x="33596" y="349597"/>
                </a:lnTo>
                <a:lnTo>
                  <a:pt x="19182" y="394214"/>
                </a:lnTo>
                <a:lnTo>
                  <a:pt x="8651" y="440439"/>
                </a:lnTo>
                <a:lnTo>
                  <a:pt x="2194" y="488083"/>
                </a:lnTo>
                <a:lnTo>
                  <a:pt x="0" y="536955"/>
                </a:lnTo>
                <a:lnTo>
                  <a:pt x="0" y="5711405"/>
                </a:lnTo>
                <a:lnTo>
                  <a:pt x="2194" y="5760282"/>
                </a:lnTo>
                <a:lnTo>
                  <a:pt x="8651" y="5807930"/>
                </a:lnTo>
                <a:lnTo>
                  <a:pt x="19182" y="5854159"/>
                </a:lnTo>
                <a:lnTo>
                  <a:pt x="33596" y="5898779"/>
                </a:lnTo>
                <a:lnTo>
                  <a:pt x="51703" y="5941601"/>
                </a:lnTo>
                <a:lnTo>
                  <a:pt x="73316" y="5982435"/>
                </a:lnTo>
                <a:lnTo>
                  <a:pt x="98243" y="6021092"/>
                </a:lnTo>
                <a:lnTo>
                  <a:pt x="126295" y="6057383"/>
                </a:lnTo>
                <a:lnTo>
                  <a:pt x="157283" y="6091116"/>
                </a:lnTo>
                <a:lnTo>
                  <a:pt x="191016" y="6122104"/>
                </a:lnTo>
                <a:lnTo>
                  <a:pt x="227307" y="6150156"/>
                </a:lnTo>
                <a:lnTo>
                  <a:pt x="265964" y="6175083"/>
                </a:lnTo>
                <a:lnTo>
                  <a:pt x="306798" y="6196696"/>
                </a:lnTo>
                <a:lnTo>
                  <a:pt x="349620" y="6214803"/>
                </a:lnTo>
                <a:lnTo>
                  <a:pt x="394240" y="6229217"/>
                </a:lnTo>
                <a:lnTo>
                  <a:pt x="440469" y="6239748"/>
                </a:lnTo>
                <a:lnTo>
                  <a:pt x="488117" y="6246205"/>
                </a:lnTo>
                <a:lnTo>
                  <a:pt x="536994" y="6248400"/>
                </a:lnTo>
                <a:lnTo>
                  <a:pt x="8081263" y="6248400"/>
                </a:lnTo>
                <a:lnTo>
                  <a:pt x="8130136" y="6246205"/>
                </a:lnTo>
                <a:lnTo>
                  <a:pt x="8177780" y="6239748"/>
                </a:lnTo>
                <a:lnTo>
                  <a:pt x="8224005" y="6229217"/>
                </a:lnTo>
                <a:lnTo>
                  <a:pt x="8268622" y="6214803"/>
                </a:lnTo>
                <a:lnTo>
                  <a:pt x="8311441" y="6196696"/>
                </a:lnTo>
                <a:lnTo>
                  <a:pt x="8352272" y="6175083"/>
                </a:lnTo>
                <a:lnTo>
                  <a:pt x="8390926" y="6150156"/>
                </a:lnTo>
                <a:lnTo>
                  <a:pt x="8427214" y="6122104"/>
                </a:lnTo>
                <a:lnTo>
                  <a:pt x="8460946" y="6091116"/>
                </a:lnTo>
                <a:lnTo>
                  <a:pt x="8491932" y="6057383"/>
                </a:lnTo>
                <a:lnTo>
                  <a:pt x="8519982" y="6021092"/>
                </a:lnTo>
                <a:lnTo>
                  <a:pt x="8544908" y="5982435"/>
                </a:lnTo>
                <a:lnTo>
                  <a:pt x="8566519" y="5941601"/>
                </a:lnTo>
                <a:lnTo>
                  <a:pt x="8584625" y="5898779"/>
                </a:lnTo>
                <a:lnTo>
                  <a:pt x="8599038" y="5854159"/>
                </a:lnTo>
                <a:lnTo>
                  <a:pt x="8609568" y="5807930"/>
                </a:lnTo>
                <a:lnTo>
                  <a:pt x="8616025" y="5760282"/>
                </a:lnTo>
                <a:lnTo>
                  <a:pt x="8618220" y="5711405"/>
                </a:lnTo>
                <a:lnTo>
                  <a:pt x="8618220" y="536955"/>
                </a:lnTo>
                <a:lnTo>
                  <a:pt x="8616025" y="488083"/>
                </a:lnTo>
                <a:lnTo>
                  <a:pt x="8609568" y="440439"/>
                </a:lnTo>
                <a:lnTo>
                  <a:pt x="8599038" y="394214"/>
                </a:lnTo>
                <a:lnTo>
                  <a:pt x="8584625" y="349597"/>
                </a:lnTo>
                <a:lnTo>
                  <a:pt x="8566519" y="306778"/>
                </a:lnTo>
                <a:lnTo>
                  <a:pt x="8544908" y="265947"/>
                </a:lnTo>
                <a:lnTo>
                  <a:pt x="8519982" y="227293"/>
                </a:lnTo>
                <a:lnTo>
                  <a:pt x="8491932" y="191005"/>
                </a:lnTo>
                <a:lnTo>
                  <a:pt x="8460946" y="157273"/>
                </a:lnTo>
                <a:lnTo>
                  <a:pt x="8427214" y="126287"/>
                </a:lnTo>
                <a:lnTo>
                  <a:pt x="8390926" y="98237"/>
                </a:lnTo>
                <a:lnTo>
                  <a:pt x="8352272" y="73311"/>
                </a:lnTo>
                <a:lnTo>
                  <a:pt x="8311441" y="51700"/>
                </a:lnTo>
                <a:lnTo>
                  <a:pt x="8268622" y="33594"/>
                </a:lnTo>
                <a:lnTo>
                  <a:pt x="8224005" y="19181"/>
                </a:lnTo>
                <a:lnTo>
                  <a:pt x="8177780" y="8651"/>
                </a:lnTo>
                <a:lnTo>
                  <a:pt x="8130136" y="2194"/>
                </a:lnTo>
                <a:lnTo>
                  <a:pt x="808126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5447" y="228600"/>
            <a:ext cx="8618220" cy="624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2210561"/>
            <a:ext cx="3810000" cy="1752600"/>
          </a:xfrm>
          <a:custGeom>
            <a:avLst/>
            <a:gdLst/>
            <a:ahLst/>
            <a:cxnLst/>
            <a:rect l="l" t="t" r="r" b="b"/>
            <a:pathLst>
              <a:path w="3810000" h="1752600">
                <a:moveTo>
                  <a:pt x="0" y="292100"/>
                </a:moveTo>
                <a:lnTo>
                  <a:pt x="3823" y="244727"/>
                </a:lnTo>
                <a:lnTo>
                  <a:pt x="14892" y="199786"/>
                </a:lnTo>
                <a:lnTo>
                  <a:pt x="32604" y="157877"/>
                </a:lnTo>
                <a:lnTo>
                  <a:pt x="56360" y="119603"/>
                </a:lnTo>
                <a:lnTo>
                  <a:pt x="85556" y="85566"/>
                </a:lnTo>
                <a:lnTo>
                  <a:pt x="119592" y="56367"/>
                </a:lnTo>
                <a:lnTo>
                  <a:pt x="157866" y="32609"/>
                </a:lnTo>
                <a:lnTo>
                  <a:pt x="199776" y="14894"/>
                </a:lnTo>
                <a:lnTo>
                  <a:pt x="244721" y="3823"/>
                </a:lnTo>
                <a:lnTo>
                  <a:pt x="292100" y="0"/>
                </a:lnTo>
                <a:lnTo>
                  <a:pt x="3517900" y="0"/>
                </a:lnTo>
                <a:lnTo>
                  <a:pt x="3565272" y="3823"/>
                </a:lnTo>
                <a:lnTo>
                  <a:pt x="3610213" y="14894"/>
                </a:lnTo>
                <a:lnTo>
                  <a:pt x="3652122" y="32609"/>
                </a:lnTo>
                <a:lnTo>
                  <a:pt x="3690396" y="56367"/>
                </a:lnTo>
                <a:lnTo>
                  <a:pt x="3724433" y="85566"/>
                </a:lnTo>
                <a:lnTo>
                  <a:pt x="3753632" y="119603"/>
                </a:lnTo>
                <a:lnTo>
                  <a:pt x="3777390" y="157877"/>
                </a:lnTo>
                <a:lnTo>
                  <a:pt x="3795105" y="199786"/>
                </a:lnTo>
                <a:lnTo>
                  <a:pt x="3806176" y="244727"/>
                </a:lnTo>
                <a:lnTo>
                  <a:pt x="3810000" y="292100"/>
                </a:lnTo>
                <a:lnTo>
                  <a:pt x="3810000" y="1460500"/>
                </a:lnTo>
                <a:lnTo>
                  <a:pt x="3806176" y="1507872"/>
                </a:lnTo>
                <a:lnTo>
                  <a:pt x="3795105" y="1552813"/>
                </a:lnTo>
                <a:lnTo>
                  <a:pt x="3777390" y="1594722"/>
                </a:lnTo>
                <a:lnTo>
                  <a:pt x="3753632" y="1632996"/>
                </a:lnTo>
                <a:lnTo>
                  <a:pt x="3724433" y="1667033"/>
                </a:lnTo>
                <a:lnTo>
                  <a:pt x="3690396" y="1696232"/>
                </a:lnTo>
                <a:lnTo>
                  <a:pt x="3652122" y="1719990"/>
                </a:lnTo>
                <a:lnTo>
                  <a:pt x="3610213" y="1737705"/>
                </a:lnTo>
                <a:lnTo>
                  <a:pt x="3565272" y="1748776"/>
                </a:lnTo>
                <a:lnTo>
                  <a:pt x="3517900" y="1752600"/>
                </a:lnTo>
                <a:lnTo>
                  <a:pt x="292100" y="1752600"/>
                </a:lnTo>
                <a:lnTo>
                  <a:pt x="244721" y="1748776"/>
                </a:lnTo>
                <a:lnTo>
                  <a:pt x="199776" y="1737705"/>
                </a:lnTo>
                <a:lnTo>
                  <a:pt x="157866" y="1719990"/>
                </a:lnTo>
                <a:lnTo>
                  <a:pt x="119592" y="1696232"/>
                </a:lnTo>
                <a:lnTo>
                  <a:pt x="85556" y="1667033"/>
                </a:lnTo>
                <a:lnTo>
                  <a:pt x="56360" y="1632996"/>
                </a:lnTo>
                <a:lnTo>
                  <a:pt x="32604" y="1594722"/>
                </a:lnTo>
                <a:lnTo>
                  <a:pt x="14892" y="1552813"/>
                </a:lnTo>
                <a:lnTo>
                  <a:pt x="3823" y="1507872"/>
                </a:lnTo>
                <a:lnTo>
                  <a:pt x="0" y="1460500"/>
                </a:lnTo>
                <a:lnTo>
                  <a:pt x="0" y="292100"/>
                </a:lnTo>
                <a:close/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761" y="4648961"/>
            <a:ext cx="3810000" cy="1600200"/>
          </a:xfrm>
          <a:custGeom>
            <a:avLst/>
            <a:gdLst/>
            <a:ahLst/>
            <a:cxnLst/>
            <a:rect l="l" t="t" r="r" b="b"/>
            <a:pathLst>
              <a:path w="3810000" h="1600200">
                <a:moveTo>
                  <a:pt x="0" y="266700"/>
                </a:moveTo>
                <a:lnTo>
                  <a:pt x="4296" y="218753"/>
                </a:lnTo>
                <a:lnTo>
                  <a:pt x="16682" y="173629"/>
                </a:lnTo>
                <a:lnTo>
                  <a:pt x="36406" y="132080"/>
                </a:lnTo>
                <a:lnTo>
                  <a:pt x="62716" y="94858"/>
                </a:lnTo>
                <a:lnTo>
                  <a:pt x="94858" y="62716"/>
                </a:lnTo>
                <a:lnTo>
                  <a:pt x="132079" y="36406"/>
                </a:lnTo>
                <a:lnTo>
                  <a:pt x="173629" y="16682"/>
                </a:lnTo>
                <a:lnTo>
                  <a:pt x="218753" y="4296"/>
                </a:lnTo>
                <a:lnTo>
                  <a:pt x="266700" y="0"/>
                </a:lnTo>
                <a:lnTo>
                  <a:pt x="3543299" y="0"/>
                </a:lnTo>
                <a:lnTo>
                  <a:pt x="3591246" y="4296"/>
                </a:lnTo>
                <a:lnTo>
                  <a:pt x="3636370" y="16682"/>
                </a:lnTo>
                <a:lnTo>
                  <a:pt x="3677919" y="36406"/>
                </a:lnTo>
                <a:lnTo>
                  <a:pt x="3715141" y="62716"/>
                </a:lnTo>
                <a:lnTo>
                  <a:pt x="3747283" y="94858"/>
                </a:lnTo>
                <a:lnTo>
                  <a:pt x="3773593" y="132080"/>
                </a:lnTo>
                <a:lnTo>
                  <a:pt x="3793317" y="173629"/>
                </a:lnTo>
                <a:lnTo>
                  <a:pt x="3805703" y="218753"/>
                </a:lnTo>
                <a:lnTo>
                  <a:pt x="3809999" y="266700"/>
                </a:lnTo>
                <a:lnTo>
                  <a:pt x="3809999" y="1333500"/>
                </a:lnTo>
                <a:lnTo>
                  <a:pt x="3805703" y="1381439"/>
                </a:lnTo>
                <a:lnTo>
                  <a:pt x="3793317" y="1426560"/>
                </a:lnTo>
                <a:lnTo>
                  <a:pt x="3773593" y="1468108"/>
                </a:lnTo>
                <a:lnTo>
                  <a:pt x="3747283" y="1505331"/>
                </a:lnTo>
                <a:lnTo>
                  <a:pt x="3715141" y="1537475"/>
                </a:lnTo>
                <a:lnTo>
                  <a:pt x="3677920" y="1563787"/>
                </a:lnTo>
                <a:lnTo>
                  <a:pt x="3636370" y="1583514"/>
                </a:lnTo>
                <a:lnTo>
                  <a:pt x="3591246" y="1595903"/>
                </a:lnTo>
                <a:lnTo>
                  <a:pt x="3543299" y="1600200"/>
                </a:lnTo>
                <a:lnTo>
                  <a:pt x="266700" y="1600200"/>
                </a:lnTo>
                <a:lnTo>
                  <a:pt x="218753" y="1595903"/>
                </a:lnTo>
                <a:lnTo>
                  <a:pt x="173629" y="1583514"/>
                </a:lnTo>
                <a:lnTo>
                  <a:pt x="132080" y="1563787"/>
                </a:lnTo>
                <a:lnTo>
                  <a:pt x="94858" y="1537475"/>
                </a:lnTo>
                <a:lnTo>
                  <a:pt x="62716" y="1505331"/>
                </a:lnTo>
                <a:lnTo>
                  <a:pt x="36406" y="1468108"/>
                </a:lnTo>
                <a:lnTo>
                  <a:pt x="16682" y="1426560"/>
                </a:lnTo>
                <a:lnTo>
                  <a:pt x="4296" y="1381439"/>
                </a:lnTo>
                <a:lnTo>
                  <a:pt x="0" y="1333500"/>
                </a:lnTo>
                <a:lnTo>
                  <a:pt x="0" y="266700"/>
                </a:lnTo>
                <a:close/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527430"/>
            <a:ext cx="60159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0" dirty="0">
                <a:solidFill>
                  <a:srgbClr val="1F487C"/>
                </a:solidFill>
              </a:rPr>
              <a:t>C</a:t>
            </a:r>
            <a:r>
              <a:rPr sz="2150" spc="-10" dirty="0">
                <a:solidFill>
                  <a:srgbClr val="1F487C"/>
                </a:solidFill>
              </a:rPr>
              <a:t>LASSIFICATION </a:t>
            </a:r>
            <a:r>
              <a:rPr sz="2150" spc="5" dirty="0">
                <a:solidFill>
                  <a:srgbClr val="1F487C"/>
                </a:solidFill>
              </a:rPr>
              <a:t>OF </a:t>
            </a:r>
            <a:r>
              <a:rPr sz="2700" dirty="0">
                <a:solidFill>
                  <a:srgbClr val="1F487C"/>
                </a:solidFill>
              </a:rPr>
              <a:t>B</a:t>
            </a:r>
            <a:r>
              <a:rPr sz="2150" dirty="0">
                <a:solidFill>
                  <a:srgbClr val="1F487C"/>
                </a:solidFill>
              </a:rPr>
              <a:t>IO</a:t>
            </a:r>
            <a:r>
              <a:rPr sz="2700" dirty="0">
                <a:solidFill>
                  <a:srgbClr val="1F487C"/>
                </a:solidFill>
              </a:rPr>
              <a:t>-M</a:t>
            </a:r>
            <a:r>
              <a:rPr sz="2150" dirty="0">
                <a:solidFill>
                  <a:srgbClr val="1F487C"/>
                </a:solidFill>
              </a:rPr>
              <a:t>EDICAL</a:t>
            </a:r>
            <a:r>
              <a:rPr sz="2150" spc="425" dirty="0">
                <a:solidFill>
                  <a:srgbClr val="1F487C"/>
                </a:solidFill>
              </a:rPr>
              <a:t> </a:t>
            </a:r>
            <a:r>
              <a:rPr sz="2700" spc="-25" dirty="0">
                <a:solidFill>
                  <a:srgbClr val="1F487C"/>
                </a:solidFill>
              </a:rPr>
              <a:t>W</a:t>
            </a:r>
            <a:r>
              <a:rPr sz="2150" spc="-25" dirty="0">
                <a:solidFill>
                  <a:srgbClr val="1F487C"/>
                </a:solidFill>
              </a:rPr>
              <a:t>ASTE</a:t>
            </a:r>
            <a:endParaRPr sz="2150"/>
          </a:p>
        </p:txBody>
      </p:sp>
      <p:sp>
        <p:nvSpPr>
          <p:cNvPr id="3" name="object 3"/>
          <p:cNvSpPr txBox="1"/>
          <p:nvPr/>
        </p:nvSpPr>
        <p:spPr>
          <a:xfrm>
            <a:off x="802640" y="5894019"/>
            <a:ext cx="62769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655" algn="l"/>
              </a:tabLst>
            </a:pPr>
            <a:r>
              <a:rPr sz="2000" b="1" spc="-5" dirty="0">
                <a:latin typeface="Arial"/>
                <a:cs typeface="Arial"/>
              </a:rPr>
              <a:t>Indian </a:t>
            </a:r>
            <a:r>
              <a:rPr sz="2000" b="1" dirty="0">
                <a:latin typeface="Arial"/>
                <a:cs typeface="Arial"/>
              </a:rPr>
              <a:t>Journal of Forensic Medicine &amp;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Toxicology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249680"/>
            <a:ext cx="9144000" cy="4096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37959" y="2426207"/>
            <a:ext cx="1173479" cy="873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53200" y="1594103"/>
            <a:ext cx="1143000" cy="843280"/>
          </a:xfrm>
          <a:custGeom>
            <a:avLst/>
            <a:gdLst/>
            <a:ahLst/>
            <a:cxnLst/>
            <a:rect l="l" t="t" r="r" b="b"/>
            <a:pathLst>
              <a:path w="1143000" h="843280">
                <a:moveTo>
                  <a:pt x="1070609" y="0"/>
                </a:moveTo>
                <a:lnTo>
                  <a:pt x="72390" y="0"/>
                </a:lnTo>
                <a:lnTo>
                  <a:pt x="44201" y="5685"/>
                </a:lnTo>
                <a:lnTo>
                  <a:pt x="21193" y="21193"/>
                </a:lnTo>
                <a:lnTo>
                  <a:pt x="5685" y="44201"/>
                </a:lnTo>
                <a:lnTo>
                  <a:pt x="0" y="72390"/>
                </a:lnTo>
                <a:lnTo>
                  <a:pt x="0" y="770382"/>
                </a:lnTo>
                <a:lnTo>
                  <a:pt x="5685" y="798570"/>
                </a:lnTo>
                <a:lnTo>
                  <a:pt x="21193" y="821578"/>
                </a:lnTo>
                <a:lnTo>
                  <a:pt x="44201" y="837086"/>
                </a:lnTo>
                <a:lnTo>
                  <a:pt x="72390" y="842772"/>
                </a:lnTo>
                <a:lnTo>
                  <a:pt x="1070609" y="842772"/>
                </a:lnTo>
                <a:lnTo>
                  <a:pt x="1098798" y="837086"/>
                </a:lnTo>
                <a:lnTo>
                  <a:pt x="1121806" y="821578"/>
                </a:lnTo>
                <a:lnTo>
                  <a:pt x="1137314" y="798570"/>
                </a:lnTo>
                <a:lnTo>
                  <a:pt x="1143000" y="770382"/>
                </a:lnTo>
                <a:lnTo>
                  <a:pt x="1143000" y="72390"/>
                </a:lnTo>
                <a:lnTo>
                  <a:pt x="1137314" y="44201"/>
                </a:lnTo>
                <a:lnTo>
                  <a:pt x="1121806" y="21193"/>
                </a:lnTo>
                <a:lnTo>
                  <a:pt x="1098798" y="5685"/>
                </a:lnTo>
                <a:lnTo>
                  <a:pt x="107060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53200" y="1594103"/>
            <a:ext cx="1143000" cy="842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677926"/>
            <a:ext cx="6724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5" dirty="0">
                <a:solidFill>
                  <a:srgbClr val="1F487C"/>
                </a:solidFill>
              </a:rPr>
              <a:t>H</a:t>
            </a:r>
            <a:r>
              <a:rPr sz="2850" spc="15" dirty="0">
                <a:solidFill>
                  <a:srgbClr val="1F487C"/>
                </a:solidFill>
              </a:rPr>
              <a:t>AZARDOUS </a:t>
            </a:r>
            <a:r>
              <a:rPr sz="3600" spc="-30" dirty="0">
                <a:solidFill>
                  <a:srgbClr val="1F487C"/>
                </a:solidFill>
              </a:rPr>
              <a:t>W</a:t>
            </a:r>
            <a:r>
              <a:rPr sz="2850" spc="-30" dirty="0">
                <a:solidFill>
                  <a:srgbClr val="1F487C"/>
                </a:solidFill>
              </a:rPr>
              <a:t>ASTE</a:t>
            </a:r>
            <a:r>
              <a:rPr sz="2850" spc="355" dirty="0">
                <a:solidFill>
                  <a:srgbClr val="1F487C"/>
                </a:solidFill>
              </a:rPr>
              <a:t> </a:t>
            </a:r>
            <a:r>
              <a:rPr sz="2850" spc="20" dirty="0">
                <a:solidFill>
                  <a:srgbClr val="1F487C"/>
                </a:solidFill>
              </a:rPr>
              <a:t>MANAGEMENT</a:t>
            </a:r>
            <a:endParaRPr sz="2850"/>
          </a:p>
        </p:txBody>
      </p:sp>
      <p:sp>
        <p:nvSpPr>
          <p:cNvPr id="3" name="object 3"/>
          <p:cNvSpPr/>
          <p:nvPr/>
        </p:nvSpPr>
        <p:spPr>
          <a:xfrm>
            <a:off x="358140" y="1738883"/>
            <a:ext cx="5536692" cy="679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817573"/>
            <a:ext cx="6831965" cy="3355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Hazardous </a:t>
            </a:r>
            <a:r>
              <a:rPr sz="2400" b="1" dirty="0">
                <a:latin typeface="Arial"/>
                <a:cs typeface="Arial"/>
              </a:rPr>
              <a:t>waste </a:t>
            </a:r>
            <a:r>
              <a:rPr sz="2400" b="1" spc="-5" dirty="0">
                <a:latin typeface="Arial"/>
                <a:cs typeface="Arial"/>
              </a:rPr>
              <a:t>products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include: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ts val="2595"/>
              </a:lnSpc>
              <a:buClr>
                <a:srgbClr val="4F81BC"/>
              </a:buClr>
              <a:buSzPct val="95833"/>
              <a:buFont typeface="Wingdings"/>
              <a:buChar char=""/>
              <a:tabLst>
                <a:tab pos="287020" algn="l"/>
              </a:tabLst>
            </a:pPr>
            <a:r>
              <a:rPr sz="2400" b="1" dirty="0">
                <a:latin typeface="Arial"/>
                <a:cs typeface="Arial"/>
              </a:rPr>
              <a:t>Blood and </a:t>
            </a:r>
            <a:r>
              <a:rPr sz="2400" b="1" spc="-5" dirty="0">
                <a:latin typeface="Arial"/>
                <a:cs typeface="Arial"/>
              </a:rPr>
              <a:t>blood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products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ts val="2590"/>
              </a:lnSpc>
              <a:buClr>
                <a:srgbClr val="4F81BC"/>
              </a:buClr>
              <a:buSzPct val="95833"/>
              <a:buFont typeface="Wingdings"/>
              <a:buChar char=""/>
              <a:tabLst>
                <a:tab pos="287020" algn="l"/>
              </a:tabLst>
            </a:pPr>
            <a:r>
              <a:rPr sz="2400" b="1" spc="-5" dirty="0">
                <a:latin typeface="Arial"/>
                <a:cs typeface="Arial"/>
              </a:rPr>
              <a:t>Body </a:t>
            </a:r>
            <a:r>
              <a:rPr sz="2400" b="1" dirty="0">
                <a:latin typeface="Arial"/>
                <a:cs typeface="Arial"/>
              </a:rPr>
              <a:t>fluids and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tissue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ts val="2590"/>
              </a:lnSpc>
              <a:buClr>
                <a:srgbClr val="4F81BC"/>
              </a:buClr>
              <a:buSzPct val="95833"/>
              <a:buFont typeface="Wingdings"/>
              <a:buChar char=""/>
              <a:tabLst>
                <a:tab pos="287020" algn="l"/>
              </a:tabLst>
            </a:pPr>
            <a:r>
              <a:rPr sz="2400" b="1" spc="-5" dirty="0">
                <a:latin typeface="Arial"/>
                <a:cs typeface="Arial"/>
              </a:rPr>
              <a:t>Cultures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ts val="2590"/>
              </a:lnSpc>
              <a:buClr>
                <a:srgbClr val="4F81BC"/>
              </a:buClr>
              <a:buSzPct val="95833"/>
              <a:buFont typeface="Wingdings"/>
              <a:buChar char=""/>
              <a:tabLst>
                <a:tab pos="287020" algn="l"/>
              </a:tabLst>
            </a:pPr>
            <a:r>
              <a:rPr sz="2400" b="1" spc="-20" dirty="0">
                <a:latin typeface="Arial"/>
                <a:cs typeface="Arial"/>
              </a:rPr>
              <a:t>Vaccines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ts val="2595"/>
              </a:lnSpc>
              <a:buClr>
                <a:srgbClr val="4F81BC"/>
              </a:buClr>
              <a:buSzPct val="95833"/>
              <a:buFont typeface="Wingdings"/>
              <a:buChar char=""/>
              <a:tabLst>
                <a:tab pos="287020" algn="l"/>
              </a:tabLst>
            </a:pPr>
            <a:r>
              <a:rPr sz="2400" b="1" spc="-5" dirty="0">
                <a:latin typeface="Arial"/>
                <a:cs typeface="Arial"/>
              </a:rPr>
              <a:t>Sharps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ts val="2595"/>
              </a:lnSpc>
              <a:buClr>
                <a:srgbClr val="4F81BC"/>
              </a:buClr>
              <a:buSzPct val="95833"/>
              <a:buFont typeface="Wingdings"/>
              <a:buChar char=""/>
              <a:tabLst>
                <a:tab pos="287020" algn="l"/>
              </a:tabLst>
            </a:pPr>
            <a:r>
              <a:rPr sz="2400" b="1" spc="-5" dirty="0">
                <a:latin typeface="Arial"/>
                <a:cs typeface="Arial"/>
              </a:rPr>
              <a:t>Gloves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ts val="2590"/>
              </a:lnSpc>
              <a:buClr>
                <a:srgbClr val="4F81BC"/>
              </a:buClr>
              <a:buSzPct val="95833"/>
              <a:buFont typeface="Wingdings"/>
              <a:buChar char=""/>
              <a:tabLst>
                <a:tab pos="287020" algn="l"/>
              </a:tabLst>
            </a:pPr>
            <a:r>
              <a:rPr sz="2400" b="1" spc="-5" dirty="0">
                <a:latin typeface="Arial"/>
                <a:cs typeface="Arial"/>
              </a:rPr>
              <a:t>Specula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ts val="2590"/>
              </a:lnSpc>
              <a:buClr>
                <a:srgbClr val="4F81BC"/>
              </a:buClr>
              <a:buSzPct val="95833"/>
              <a:buFont typeface="Wingdings"/>
              <a:buChar char=""/>
              <a:tabLst>
                <a:tab pos="287020" algn="l"/>
              </a:tabLst>
            </a:pPr>
            <a:r>
              <a:rPr sz="2400" b="1" dirty="0">
                <a:latin typeface="Arial"/>
                <a:cs typeface="Arial"/>
              </a:rPr>
              <a:t>Inoculating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loops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ts val="2735"/>
              </a:lnSpc>
              <a:buClr>
                <a:srgbClr val="4F81BC"/>
              </a:buClr>
              <a:buSzPct val="95833"/>
              <a:buFont typeface="Wingdings"/>
              <a:buChar char=""/>
              <a:tabLst>
                <a:tab pos="287020" algn="l"/>
              </a:tabLst>
            </a:pPr>
            <a:r>
              <a:rPr sz="2400" b="1" spc="-5" dirty="0">
                <a:latin typeface="Arial"/>
                <a:cs typeface="Arial"/>
              </a:rPr>
              <a:t>Paper </a:t>
            </a:r>
            <a:r>
              <a:rPr sz="2400" b="1" dirty="0">
                <a:latin typeface="Arial"/>
                <a:cs typeface="Arial"/>
              </a:rPr>
              <a:t>product </a:t>
            </a:r>
            <a:r>
              <a:rPr sz="2400" b="1" spc="-5" dirty="0">
                <a:latin typeface="Arial"/>
                <a:cs typeface="Arial"/>
              </a:rPr>
              <a:t>contaminated </a:t>
            </a:r>
            <a:r>
              <a:rPr sz="2400" b="1" spc="5" dirty="0">
                <a:latin typeface="Arial"/>
                <a:cs typeface="Arial"/>
              </a:rPr>
              <a:t>with </a:t>
            </a:r>
            <a:r>
              <a:rPr sz="2400" b="1" dirty="0">
                <a:latin typeface="Arial"/>
                <a:cs typeface="Arial"/>
              </a:rPr>
              <a:t>body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fluids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94557" y="3044574"/>
            <a:ext cx="3438525" cy="1720850"/>
          </a:xfrm>
          <a:custGeom>
            <a:avLst/>
            <a:gdLst/>
            <a:ahLst/>
            <a:cxnLst/>
            <a:rect l="l" t="t" r="r" b="b"/>
            <a:pathLst>
              <a:path w="3438525" h="1720850">
                <a:moveTo>
                  <a:pt x="3410612" y="0"/>
                </a:moveTo>
                <a:lnTo>
                  <a:pt x="0" y="24237"/>
                </a:lnTo>
                <a:lnTo>
                  <a:pt x="48699" y="318556"/>
                </a:lnTo>
                <a:lnTo>
                  <a:pt x="45220" y="418951"/>
                </a:lnTo>
                <a:lnTo>
                  <a:pt x="38264" y="644027"/>
                </a:lnTo>
                <a:lnTo>
                  <a:pt x="33045" y="872548"/>
                </a:lnTo>
                <a:lnTo>
                  <a:pt x="36523" y="986796"/>
                </a:lnTo>
                <a:lnTo>
                  <a:pt x="52177" y="1017973"/>
                </a:lnTo>
                <a:lnTo>
                  <a:pt x="83482" y="1087216"/>
                </a:lnTo>
                <a:lnTo>
                  <a:pt x="126953" y="1178961"/>
                </a:lnTo>
                <a:lnTo>
                  <a:pt x="175664" y="1282850"/>
                </a:lnTo>
                <a:lnTo>
                  <a:pt x="222613" y="1384980"/>
                </a:lnTo>
                <a:lnTo>
                  <a:pt x="293918" y="1535597"/>
                </a:lnTo>
                <a:lnTo>
                  <a:pt x="304370" y="1559834"/>
                </a:lnTo>
                <a:lnTo>
                  <a:pt x="391316" y="1693140"/>
                </a:lnTo>
                <a:lnTo>
                  <a:pt x="2662807" y="1720839"/>
                </a:lnTo>
                <a:lnTo>
                  <a:pt x="3438371" y="211198"/>
                </a:lnTo>
                <a:lnTo>
                  <a:pt x="3410612" y="0"/>
                </a:lnTo>
                <a:close/>
              </a:path>
            </a:pathLst>
          </a:custGeom>
          <a:solidFill>
            <a:srgbClr val="ECD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57799" y="2895499"/>
            <a:ext cx="559435" cy="1004569"/>
          </a:xfrm>
          <a:custGeom>
            <a:avLst/>
            <a:gdLst/>
            <a:ahLst/>
            <a:cxnLst/>
            <a:rect l="l" t="t" r="r" b="b"/>
            <a:pathLst>
              <a:path w="559435" h="1004570">
                <a:moveTo>
                  <a:pt x="0" y="0"/>
                </a:moveTo>
                <a:lnTo>
                  <a:pt x="0" y="32152"/>
                </a:lnTo>
                <a:lnTo>
                  <a:pt x="28927" y="180227"/>
                </a:lnTo>
                <a:lnTo>
                  <a:pt x="162847" y="493579"/>
                </a:lnTo>
                <a:lnTo>
                  <a:pt x="136758" y="761926"/>
                </a:lnTo>
                <a:lnTo>
                  <a:pt x="20230" y="834638"/>
                </a:lnTo>
                <a:lnTo>
                  <a:pt x="227197" y="902171"/>
                </a:lnTo>
                <a:lnTo>
                  <a:pt x="352420" y="966209"/>
                </a:lnTo>
                <a:lnTo>
                  <a:pt x="479388" y="1004300"/>
                </a:lnTo>
                <a:lnTo>
                  <a:pt x="442866" y="864080"/>
                </a:lnTo>
                <a:lnTo>
                  <a:pt x="479388" y="680564"/>
                </a:lnTo>
                <a:lnTo>
                  <a:pt x="482864" y="675360"/>
                </a:lnTo>
                <a:lnTo>
                  <a:pt x="493291" y="664976"/>
                </a:lnTo>
                <a:lnTo>
                  <a:pt x="507219" y="647677"/>
                </a:lnTo>
                <a:lnTo>
                  <a:pt x="538527" y="607852"/>
                </a:lnTo>
                <a:lnTo>
                  <a:pt x="559382" y="568026"/>
                </a:lnTo>
                <a:lnTo>
                  <a:pt x="496767" y="474546"/>
                </a:lnTo>
                <a:lnTo>
                  <a:pt x="388941" y="391449"/>
                </a:lnTo>
                <a:lnTo>
                  <a:pt x="281115" y="252939"/>
                </a:lnTo>
                <a:lnTo>
                  <a:pt x="119367" y="105804"/>
                </a:lnTo>
                <a:lnTo>
                  <a:pt x="0" y="0"/>
                </a:lnTo>
                <a:close/>
              </a:path>
            </a:pathLst>
          </a:custGeom>
          <a:solidFill>
            <a:srgbClr val="FF7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98036" y="2752508"/>
            <a:ext cx="3430270" cy="1879600"/>
          </a:xfrm>
          <a:custGeom>
            <a:avLst/>
            <a:gdLst/>
            <a:ahLst/>
            <a:cxnLst/>
            <a:rect l="l" t="t" r="r" b="b"/>
            <a:pathLst>
              <a:path w="3430270" h="1879600">
                <a:moveTo>
                  <a:pt x="2876573" y="0"/>
                </a:moveTo>
                <a:lnTo>
                  <a:pt x="2779296" y="0"/>
                </a:lnTo>
                <a:lnTo>
                  <a:pt x="2579189" y="126999"/>
                </a:lnTo>
                <a:lnTo>
                  <a:pt x="2544430" y="152399"/>
                </a:lnTo>
                <a:lnTo>
                  <a:pt x="2511360" y="165099"/>
                </a:lnTo>
                <a:lnTo>
                  <a:pt x="2372323" y="253999"/>
                </a:lnTo>
                <a:lnTo>
                  <a:pt x="2339254" y="279399"/>
                </a:lnTo>
                <a:lnTo>
                  <a:pt x="2304494" y="304799"/>
                </a:lnTo>
                <a:lnTo>
                  <a:pt x="257394" y="330199"/>
                </a:lnTo>
                <a:lnTo>
                  <a:pt x="3375754" y="330200"/>
                </a:lnTo>
                <a:lnTo>
                  <a:pt x="3325305" y="431800"/>
                </a:lnTo>
                <a:lnTo>
                  <a:pt x="3118440" y="850900"/>
                </a:lnTo>
                <a:lnTo>
                  <a:pt x="3040231" y="1003300"/>
                </a:lnTo>
                <a:lnTo>
                  <a:pt x="3033231" y="1016000"/>
                </a:lnTo>
                <a:lnTo>
                  <a:pt x="2988092" y="1104900"/>
                </a:lnTo>
                <a:lnTo>
                  <a:pt x="2982782" y="1117600"/>
                </a:lnTo>
                <a:lnTo>
                  <a:pt x="2934023" y="1206500"/>
                </a:lnTo>
                <a:lnTo>
                  <a:pt x="2909643" y="1244600"/>
                </a:lnTo>
                <a:lnTo>
                  <a:pt x="2885263" y="1295400"/>
                </a:lnTo>
                <a:lnTo>
                  <a:pt x="2861125" y="1346200"/>
                </a:lnTo>
                <a:lnTo>
                  <a:pt x="2838435" y="1397000"/>
                </a:lnTo>
                <a:lnTo>
                  <a:pt x="2814055" y="1435100"/>
                </a:lnTo>
                <a:lnTo>
                  <a:pt x="2789675" y="1485900"/>
                </a:lnTo>
                <a:lnTo>
                  <a:pt x="2740916" y="1574800"/>
                </a:lnTo>
                <a:lnTo>
                  <a:pt x="2716778" y="1625600"/>
                </a:lnTo>
                <a:lnTo>
                  <a:pt x="2692398" y="1663700"/>
                </a:lnTo>
                <a:lnTo>
                  <a:pt x="2666328" y="1714500"/>
                </a:lnTo>
                <a:lnTo>
                  <a:pt x="2641949" y="1765300"/>
                </a:lnTo>
                <a:lnTo>
                  <a:pt x="2615879" y="1803400"/>
                </a:lnTo>
                <a:lnTo>
                  <a:pt x="2589810" y="1854200"/>
                </a:lnTo>
                <a:lnTo>
                  <a:pt x="354792" y="1854199"/>
                </a:lnTo>
                <a:lnTo>
                  <a:pt x="346103" y="1879599"/>
                </a:lnTo>
                <a:lnTo>
                  <a:pt x="2612259" y="1879600"/>
                </a:lnTo>
                <a:lnTo>
                  <a:pt x="2963713" y="1206500"/>
                </a:lnTo>
                <a:lnTo>
                  <a:pt x="3429824" y="304800"/>
                </a:lnTo>
                <a:lnTo>
                  <a:pt x="3427893" y="279400"/>
                </a:lnTo>
                <a:lnTo>
                  <a:pt x="3062680" y="279400"/>
                </a:lnTo>
                <a:lnTo>
                  <a:pt x="3048921" y="241300"/>
                </a:lnTo>
                <a:lnTo>
                  <a:pt x="3033231" y="203200"/>
                </a:lnTo>
                <a:lnTo>
                  <a:pt x="3031541" y="190500"/>
                </a:lnTo>
                <a:lnTo>
                  <a:pt x="3024541" y="177800"/>
                </a:lnTo>
                <a:lnTo>
                  <a:pt x="3019231" y="165100"/>
                </a:lnTo>
                <a:lnTo>
                  <a:pt x="3012231" y="152400"/>
                </a:lnTo>
                <a:lnTo>
                  <a:pt x="3005472" y="127000"/>
                </a:lnTo>
                <a:lnTo>
                  <a:pt x="2984472" y="88900"/>
                </a:lnTo>
                <a:lnTo>
                  <a:pt x="2967092" y="63500"/>
                </a:lnTo>
                <a:lnTo>
                  <a:pt x="2951402" y="50800"/>
                </a:lnTo>
                <a:lnTo>
                  <a:pt x="2934022" y="38100"/>
                </a:lnTo>
                <a:lnTo>
                  <a:pt x="2876573" y="0"/>
                </a:lnTo>
                <a:close/>
              </a:path>
              <a:path w="3430270" h="1879600">
                <a:moveTo>
                  <a:pt x="2277862" y="1587499"/>
                </a:moveTo>
                <a:lnTo>
                  <a:pt x="1638349" y="1587499"/>
                </a:lnTo>
                <a:lnTo>
                  <a:pt x="1683560" y="1600199"/>
                </a:lnTo>
                <a:lnTo>
                  <a:pt x="1707915" y="1600199"/>
                </a:lnTo>
                <a:lnTo>
                  <a:pt x="1730533" y="1612899"/>
                </a:lnTo>
                <a:lnTo>
                  <a:pt x="1793148" y="1638299"/>
                </a:lnTo>
                <a:lnTo>
                  <a:pt x="1824455" y="1638299"/>
                </a:lnTo>
                <a:lnTo>
                  <a:pt x="1854025" y="1650999"/>
                </a:lnTo>
                <a:lnTo>
                  <a:pt x="1916616" y="1676399"/>
                </a:lnTo>
                <a:lnTo>
                  <a:pt x="1946185" y="1676399"/>
                </a:lnTo>
                <a:lnTo>
                  <a:pt x="1977493" y="1689099"/>
                </a:lnTo>
                <a:lnTo>
                  <a:pt x="2007062" y="1701799"/>
                </a:lnTo>
                <a:lnTo>
                  <a:pt x="2219262" y="1701799"/>
                </a:lnTo>
                <a:lnTo>
                  <a:pt x="2255784" y="1676399"/>
                </a:lnTo>
                <a:lnTo>
                  <a:pt x="2276736" y="1663699"/>
                </a:lnTo>
                <a:lnTo>
                  <a:pt x="2290494" y="1612899"/>
                </a:lnTo>
                <a:lnTo>
                  <a:pt x="2285425" y="1600199"/>
                </a:lnTo>
                <a:lnTo>
                  <a:pt x="2277862" y="1587499"/>
                </a:lnTo>
                <a:close/>
              </a:path>
              <a:path w="3430270" h="1879600">
                <a:moveTo>
                  <a:pt x="1147882" y="1650999"/>
                </a:moveTo>
                <a:lnTo>
                  <a:pt x="951347" y="1650999"/>
                </a:lnTo>
                <a:lnTo>
                  <a:pt x="986131" y="1663699"/>
                </a:lnTo>
                <a:lnTo>
                  <a:pt x="1123550" y="1663699"/>
                </a:lnTo>
                <a:lnTo>
                  <a:pt x="1147882" y="1650999"/>
                </a:lnTo>
                <a:close/>
              </a:path>
              <a:path w="3430270" h="1879600">
                <a:moveTo>
                  <a:pt x="2118388" y="1473199"/>
                </a:moveTo>
                <a:lnTo>
                  <a:pt x="890495" y="1473199"/>
                </a:lnTo>
                <a:lnTo>
                  <a:pt x="869615" y="1485899"/>
                </a:lnTo>
                <a:lnTo>
                  <a:pt x="845259" y="1511299"/>
                </a:lnTo>
                <a:lnTo>
                  <a:pt x="820904" y="1523999"/>
                </a:lnTo>
                <a:lnTo>
                  <a:pt x="810476" y="1549399"/>
                </a:lnTo>
                <a:lnTo>
                  <a:pt x="810476" y="1574799"/>
                </a:lnTo>
                <a:lnTo>
                  <a:pt x="819166" y="1600199"/>
                </a:lnTo>
                <a:lnTo>
                  <a:pt x="857449" y="1625599"/>
                </a:lnTo>
                <a:lnTo>
                  <a:pt x="916564" y="1650999"/>
                </a:lnTo>
                <a:lnTo>
                  <a:pt x="1184403" y="1650999"/>
                </a:lnTo>
                <a:lnTo>
                  <a:pt x="1365296" y="1612899"/>
                </a:lnTo>
                <a:lnTo>
                  <a:pt x="1386151" y="1612899"/>
                </a:lnTo>
                <a:lnTo>
                  <a:pt x="1427911" y="1600199"/>
                </a:lnTo>
                <a:lnTo>
                  <a:pt x="1450504" y="1600199"/>
                </a:lnTo>
                <a:lnTo>
                  <a:pt x="1492264" y="1587499"/>
                </a:lnTo>
                <a:lnTo>
                  <a:pt x="2277862" y="1587499"/>
                </a:lnTo>
                <a:lnTo>
                  <a:pt x="2262735" y="1562099"/>
                </a:lnTo>
                <a:lnTo>
                  <a:pt x="2236642" y="1536699"/>
                </a:lnTo>
                <a:lnTo>
                  <a:pt x="2208810" y="1511299"/>
                </a:lnTo>
                <a:lnTo>
                  <a:pt x="2180979" y="1498599"/>
                </a:lnTo>
                <a:lnTo>
                  <a:pt x="2118388" y="1473199"/>
                </a:lnTo>
                <a:close/>
              </a:path>
              <a:path w="3430270" h="1879600">
                <a:moveTo>
                  <a:pt x="2052297" y="1460499"/>
                </a:moveTo>
                <a:lnTo>
                  <a:pt x="933968" y="1460499"/>
                </a:lnTo>
                <a:lnTo>
                  <a:pt x="911350" y="1473199"/>
                </a:lnTo>
                <a:lnTo>
                  <a:pt x="2085343" y="1473199"/>
                </a:lnTo>
                <a:lnTo>
                  <a:pt x="2052297" y="1460499"/>
                </a:lnTo>
                <a:close/>
              </a:path>
              <a:path w="3430270" h="1879600">
                <a:moveTo>
                  <a:pt x="1881832" y="1435099"/>
                </a:moveTo>
                <a:lnTo>
                  <a:pt x="1015700" y="1435099"/>
                </a:lnTo>
                <a:lnTo>
                  <a:pt x="984393" y="1447799"/>
                </a:lnTo>
                <a:lnTo>
                  <a:pt x="958323" y="1460499"/>
                </a:lnTo>
                <a:lnTo>
                  <a:pt x="1982706" y="1460499"/>
                </a:lnTo>
                <a:lnTo>
                  <a:pt x="1947923" y="1447799"/>
                </a:lnTo>
                <a:lnTo>
                  <a:pt x="1914878" y="1447799"/>
                </a:lnTo>
                <a:lnTo>
                  <a:pt x="1881832" y="1435099"/>
                </a:lnTo>
                <a:close/>
              </a:path>
              <a:path w="3430270" h="1879600">
                <a:moveTo>
                  <a:pt x="786120" y="1435099"/>
                </a:moveTo>
                <a:lnTo>
                  <a:pt x="720030" y="1435099"/>
                </a:lnTo>
                <a:lnTo>
                  <a:pt x="740909" y="1447799"/>
                </a:lnTo>
                <a:lnTo>
                  <a:pt x="763527" y="1447799"/>
                </a:lnTo>
                <a:lnTo>
                  <a:pt x="786120" y="1435099"/>
                </a:lnTo>
                <a:close/>
              </a:path>
              <a:path w="3430270" h="1879600">
                <a:moveTo>
                  <a:pt x="1777482" y="1371599"/>
                </a:moveTo>
                <a:lnTo>
                  <a:pt x="641773" y="1371599"/>
                </a:lnTo>
                <a:lnTo>
                  <a:pt x="667867" y="1396999"/>
                </a:lnTo>
                <a:lnTo>
                  <a:pt x="686984" y="1422399"/>
                </a:lnTo>
                <a:lnTo>
                  <a:pt x="702650" y="1435099"/>
                </a:lnTo>
                <a:lnTo>
                  <a:pt x="807000" y="1435099"/>
                </a:lnTo>
                <a:lnTo>
                  <a:pt x="826142" y="1422399"/>
                </a:lnTo>
                <a:lnTo>
                  <a:pt x="841783" y="1409699"/>
                </a:lnTo>
                <a:lnTo>
                  <a:pt x="1800969" y="1409699"/>
                </a:lnTo>
                <a:lnTo>
                  <a:pt x="1786196" y="1396999"/>
                </a:lnTo>
                <a:lnTo>
                  <a:pt x="1777482" y="1396999"/>
                </a:lnTo>
                <a:lnTo>
                  <a:pt x="1777482" y="1371599"/>
                </a:lnTo>
                <a:close/>
              </a:path>
              <a:path w="3430270" h="1879600">
                <a:moveTo>
                  <a:pt x="1800969" y="1409699"/>
                </a:moveTo>
                <a:lnTo>
                  <a:pt x="932230" y="1409699"/>
                </a:lnTo>
                <a:lnTo>
                  <a:pt x="949609" y="1422399"/>
                </a:lnTo>
                <a:lnTo>
                  <a:pt x="968751" y="1422399"/>
                </a:lnTo>
                <a:lnTo>
                  <a:pt x="989631" y="1435099"/>
                </a:lnTo>
                <a:lnTo>
                  <a:pt x="1848787" y="1435099"/>
                </a:lnTo>
                <a:lnTo>
                  <a:pt x="1815741" y="1422399"/>
                </a:lnTo>
                <a:lnTo>
                  <a:pt x="1800969" y="1409699"/>
                </a:lnTo>
                <a:close/>
              </a:path>
              <a:path w="3430270" h="1879600">
                <a:moveTo>
                  <a:pt x="73047" y="1028699"/>
                </a:moveTo>
                <a:lnTo>
                  <a:pt x="64350" y="1028699"/>
                </a:lnTo>
                <a:lnTo>
                  <a:pt x="57393" y="1041399"/>
                </a:lnTo>
                <a:lnTo>
                  <a:pt x="59134" y="1041399"/>
                </a:lnTo>
                <a:lnTo>
                  <a:pt x="59134" y="1054099"/>
                </a:lnTo>
                <a:lnTo>
                  <a:pt x="78266" y="1066799"/>
                </a:lnTo>
                <a:lnTo>
                  <a:pt x="99136" y="1079499"/>
                </a:lnTo>
                <a:lnTo>
                  <a:pt x="118261" y="1092199"/>
                </a:lnTo>
                <a:lnTo>
                  <a:pt x="139140" y="1092199"/>
                </a:lnTo>
                <a:lnTo>
                  <a:pt x="160020" y="1104899"/>
                </a:lnTo>
                <a:lnTo>
                  <a:pt x="179138" y="1117599"/>
                </a:lnTo>
                <a:lnTo>
                  <a:pt x="200017" y="1117599"/>
                </a:lnTo>
                <a:lnTo>
                  <a:pt x="241752" y="1130299"/>
                </a:lnTo>
                <a:lnTo>
                  <a:pt x="318271" y="1130299"/>
                </a:lnTo>
                <a:lnTo>
                  <a:pt x="320009" y="1142999"/>
                </a:lnTo>
                <a:lnTo>
                  <a:pt x="321747" y="1142999"/>
                </a:lnTo>
                <a:lnTo>
                  <a:pt x="330461" y="1155699"/>
                </a:lnTo>
                <a:lnTo>
                  <a:pt x="506116" y="1168399"/>
                </a:lnTo>
                <a:lnTo>
                  <a:pt x="540899" y="1168399"/>
                </a:lnTo>
                <a:lnTo>
                  <a:pt x="666129" y="1181099"/>
                </a:lnTo>
                <a:lnTo>
                  <a:pt x="699174" y="1181099"/>
                </a:lnTo>
                <a:lnTo>
                  <a:pt x="761789" y="1206499"/>
                </a:lnTo>
                <a:lnTo>
                  <a:pt x="747861" y="1206499"/>
                </a:lnTo>
                <a:lnTo>
                  <a:pt x="685246" y="1219199"/>
                </a:lnTo>
                <a:lnTo>
                  <a:pt x="586110" y="1219199"/>
                </a:lnTo>
                <a:lnTo>
                  <a:pt x="568730" y="1231899"/>
                </a:lnTo>
                <a:lnTo>
                  <a:pt x="549589" y="1244599"/>
                </a:lnTo>
                <a:lnTo>
                  <a:pt x="532209" y="1244599"/>
                </a:lnTo>
                <a:lnTo>
                  <a:pt x="514805" y="1257299"/>
                </a:lnTo>
                <a:lnTo>
                  <a:pt x="499164" y="1269999"/>
                </a:lnTo>
                <a:lnTo>
                  <a:pt x="481760" y="1282699"/>
                </a:lnTo>
                <a:lnTo>
                  <a:pt x="462642" y="1282699"/>
                </a:lnTo>
                <a:lnTo>
                  <a:pt x="393076" y="1333499"/>
                </a:lnTo>
                <a:lnTo>
                  <a:pt x="384362" y="1346199"/>
                </a:lnTo>
                <a:lnTo>
                  <a:pt x="382624" y="1371599"/>
                </a:lnTo>
                <a:lnTo>
                  <a:pt x="384362" y="1384299"/>
                </a:lnTo>
                <a:lnTo>
                  <a:pt x="393076" y="1396999"/>
                </a:lnTo>
                <a:lnTo>
                  <a:pt x="403503" y="1396999"/>
                </a:lnTo>
                <a:lnTo>
                  <a:pt x="417407" y="1409699"/>
                </a:lnTo>
                <a:lnTo>
                  <a:pt x="434811" y="1409699"/>
                </a:lnTo>
                <a:lnTo>
                  <a:pt x="453928" y="1422399"/>
                </a:lnTo>
                <a:lnTo>
                  <a:pt x="480022" y="1409699"/>
                </a:lnTo>
                <a:lnTo>
                  <a:pt x="511329" y="1396999"/>
                </a:lnTo>
                <a:lnTo>
                  <a:pt x="577420" y="1371599"/>
                </a:lnTo>
                <a:lnTo>
                  <a:pt x="1777482" y="1371599"/>
                </a:lnTo>
                <a:lnTo>
                  <a:pt x="1787934" y="1358899"/>
                </a:lnTo>
                <a:lnTo>
                  <a:pt x="1843573" y="1333499"/>
                </a:lnTo>
                <a:lnTo>
                  <a:pt x="1869666" y="1320799"/>
                </a:lnTo>
                <a:lnTo>
                  <a:pt x="1897498" y="1320799"/>
                </a:lnTo>
                <a:lnTo>
                  <a:pt x="1925330" y="1308099"/>
                </a:lnTo>
                <a:lnTo>
                  <a:pt x="2478291" y="1308100"/>
                </a:lnTo>
                <a:lnTo>
                  <a:pt x="2577499" y="1295400"/>
                </a:lnTo>
                <a:lnTo>
                  <a:pt x="2610569" y="1282700"/>
                </a:lnTo>
                <a:lnTo>
                  <a:pt x="2645328" y="1270000"/>
                </a:lnTo>
                <a:lnTo>
                  <a:pt x="2711467" y="1244600"/>
                </a:lnTo>
                <a:lnTo>
                  <a:pt x="2728847" y="1231900"/>
                </a:lnTo>
                <a:lnTo>
                  <a:pt x="2742847" y="1219200"/>
                </a:lnTo>
                <a:lnTo>
                  <a:pt x="2754916" y="1193800"/>
                </a:lnTo>
                <a:lnTo>
                  <a:pt x="2761916" y="1181100"/>
                </a:lnTo>
                <a:lnTo>
                  <a:pt x="2747916" y="1143000"/>
                </a:lnTo>
                <a:lnTo>
                  <a:pt x="2732226" y="1130300"/>
                </a:lnTo>
                <a:lnTo>
                  <a:pt x="2702777" y="1104900"/>
                </a:lnTo>
                <a:lnTo>
                  <a:pt x="215659" y="1104899"/>
                </a:lnTo>
                <a:lnTo>
                  <a:pt x="137402" y="1066799"/>
                </a:lnTo>
                <a:lnTo>
                  <a:pt x="109571" y="1054099"/>
                </a:lnTo>
                <a:lnTo>
                  <a:pt x="83482" y="1041399"/>
                </a:lnTo>
                <a:lnTo>
                  <a:pt x="73047" y="1028699"/>
                </a:lnTo>
                <a:close/>
              </a:path>
              <a:path w="3430270" h="1879600">
                <a:moveTo>
                  <a:pt x="2414083" y="1308100"/>
                </a:moveTo>
                <a:lnTo>
                  <a:pt x="2007062" y="1308099"/>
                </a:lnTo>
                <a:lnTo>
                  <a:pt x="2008800" y="1320799"/>
                </a:lnTo>
                <a:lnTo>
                  <a:pt x="2347944" y="1320799"/>
                </a:lnTo>
                <a:lnTo>
                  <a:pt x="2414083" y="1308100"/>
                </a:lnTo>
                <a:close/>
              </a:path>
              <a:path w="3430270" h="1879600">
                <a:moveTo>
                  <a:pt x="640035" y="1206499"/>
                </a:moveTo>
                <a:lnTo>
                  <a:pt x="622631" y="1206499"/>
                </a:lnTo>
                <a:lnTo>
                  <a:pt x="605252" y="1219199"/>
                </a:lnTo>
                <a:lnTo>
                  <a:pt x="659177" y="1219199"/>
                </a:lnTo>
                <a:lnTo>
                  <a:pt x="640035" y="1206499"/>
                </a:lnTo>
                <a:close/>
              </a:path>
              <a:path w="3430270" h="1879600">
                <a:moveTo>
                  <a:pt x="333937" y="571499"/>
                </a:moveTo>
                <a:lnTo>
                  <a:pt x="276536" y="571499"/>
                </a:lnTo>
                <a:lnTo>
                  <a:pt x="299153" y="584199"/>
                </a:lnTo>
                <a:lnTo>
                  <a:pt x="318271" y="596899"/>
                </a:lnTo>
                <a:lnTo>
                  <a:pt x="335675" y="609599"/>
                </a:lnTo>
                <a:lnTo>
                  <a:pt x="349578" y="622299"/>
                </a:lnTo>
                <a:lnTo>
                  <a:pt x="361768" y="634999"/>
                </a:lnTo>
                <a:lnTo>
                  <a:pt x="373934" y="660399"/>
                </a:lnTo>
                <a:lnTo>
                  <a:pt x="398289" y="685799"/>
                </a:lnTo>
                <a:lnTo>
                  <a:pt x="333937" y="825499"/>
                </a:lnTo>
                <a:lnTo>
                  <a:pt x="316533" y="901699"/>
                </a:lnTo>
                <a:lnTo>
                  <a:pt x="307843" y="965199"/>
                </a:lnTo>
                <a:lnTo>
                  <a:pt x="306105" y="1028699"/>
                </a:lnTo>
                <a:lnTo>
                  <a:pt x="313057" y="1104899"/>
                </a:lnTo>
                <a:lnTo>
                  <a:pt x="2702777" y="1104900"/>
                </a:lnTo>
                <a:lnTo>
                  <a:pt x="2673087" y="1092200"/>
                </a:lnTo>
                <a:lnTo>
                  <a:pt x="2645328" y="1079500"/>
                </a:lnTo>
                <a:lnTo>
                  <a:pt x="2132292" y="1079499"/>
                </a:lnTo>
                <a:lnTo>
                  <a:pt x="2116626" y="1066799"/>
                </a:lnTo>
                <a:lnTo>
                  <a:pt x="2092294" y="1041399"/>
                </a:lnTo>
                <a:lnTo>
                  <a:pt x="2092294" y="1028699"/>
                </a:lnTo>
                <a:lnTo>
                  <a:pt x="2102722" y="1015999"/>
                </a:lnTo>
                <a:lnTo>
                  <a:pt x="2106198" y="1015999"/>
                </a:lnTo>
                <a:lnTo>
                  <a:pt x="2184479" y="977899"/>
                </a:lnTo>
                <a:lnTo>
                  <a:pt x="2243594" y="939799"/>
                </a:lnTo>
                <a:lnTo>
                  <a:pt x="2255783" y="939799"/>
                </a:lnTo>
                <a:lnTo>
                  <a:pt x="2271425" y="914399"/>
                </a:lnTo>
                <a:lnTo>
                  <a:pt x="2281805" y="901699"/>
                </a:lnTo>
                <a:lnTo>
                  <a:pt x="2288805" y="888999"/>
                </a:lnTo>
                <a:lnTo>
                  <a:pt x="2290494" y="863599"/>
                </a:lnTo>
                <a:lnTo>
                  <a:pt x="895708" y="863599"/>
                </a:lnTo>
                <a:lnTo>
                  <a:pt x="855687" y="850899"/>
                </a:lnTo>
                <a:lnTo>
                  <a:pt x="817428" y="850899"/>
                </a:lnTo>
                <a:lnTo>
                  <a:pt x="777430" y="838199"/>
                </a:lnTo>
                <a:lnTo>
                  <a:pt x="739171" y="825499"/>
                </a:lnTo>
                <a:lnTo>
                  <a:pt x="699174" y="812799"/>
                </a:lnTo>
                <a:lnTo>
                  <a:pt x="660915" y="800099"/>
                </a:lnTo>
                <a:lnTo>
                  <a:pt x="620893" y="787399"/>
                </a:lnTo>
                <a:lnTo>
                  <a:pt x="582634" y="761999"/>
                </a:lnTo>
                <a:lnTo>
                  <a:pt x="542637" y="749299"/>
                </a:lnTo>
                <a:lnTo>
                  <a:pt x="504378" y="723899"/>
                </a:lnTo>
                <a:lnTo>
                  <a:pt x="464380" y="698499"/>
                </a:lnTo>
                <a:lnTo>
                  <a:pt x="426121" y="660399"/>
                </a:lnTo>
                <a:lnTo>
                  <a:pt x="412193" y="660399"/>
                </a:lnTo>
                <a:lnTo>
                  <a:pt x="394814" y="634999"/>
                </a:lnTo>
                <a:lnTo>
                  <a:pt x="379148" y="622299"/>
                </a:lnTo>
                <a:lnTo>
                  <a:pt x="351316" y="584199"/>
                </a:lnTo>
                <a:lnTo>
                  <a:pt x="333937" y="571499"/>
                </a:lnTo>
                <a:close/>
              </a:path>
              <a:path w="3430270" h="1879600">
                <a:moveTo>
                  <a:pt x="2586189" y="1066800"/>
                </a:moveTo>
                <a:lnTo>
                  <a:pt x="2372323" y="1066799"/>
                </a:lnTo>
                <a:lnTo>
                  <a:pt x="2255783" y="1079499"/>
                </a:lnTo>
                <a:lnTo>
                  <a:pt x="2615879" y="1079500"/>
                </a:lnTo>
                <a:lnTo>
                  <a:pt x="2586189" y="1066800"/>
                </a:lnTo>
                <a:close/>
              </a:path>
              <a:path w="3430270" h="1879600">
                <a:moveTo>
                  <a:pt x="3034921" y="876300"/>
                </a:moveTo>
                <a:lnTo>
                  <a:pt x="2706157" y="876300"/>
                </a:lnTo>
                <a:lnTo>
                  <a:pt x="2867884" y="914400"/>
                </a:lnTo>
                <a:lnTo>
                  <a:pt x="2982782" y="914400"/>
                </a:lnTo>
                <a:lnTo>
                  <a:pt x="3003541" y="901700"/>
                </a:lnTo>
                <a:lnTo>
                  <a:pt x="3014162" y="889000"/>
                </a:lnTo>
                <a:lnTo>
                  <a:pt x="3034921" y="876300"/>
                </a:lnTo>
                <a:close/>
              </a:path>
              <a:path w="3430270" h="1879600">
                <a:moveTo>
                  <a:pt x="3098405" y="800100"/>
                </a:moveTo>
                <a:lnTo>
                  <a:pt x="2278425" y="800099"/>
                </a:lnTo>
                <a:lnTo>
                  <a:pt x="2384392" y="825499"/>
                </a:lnTo>
                <a:lnTo>
                  <a:pt x="2438462" y="825499"/>
                </a:lnTo>
                <a:lnTo>
                  <a:pt x="2652328" y="876300"/>
                </a:lnTo>
                <a:lnTo>
                  <a:pt x="3045300" y="876300"/>
                </a:lnTo>
                <a:lnTo>
                  <a:pt x="3055921" y="863600"/>
                </a:lnTo>
                <a:lnTo>
                  <a:pt x="3066301" y="850900"/>
                </a:lnTo>
                <a:lnTo>
                  <a:pt x="3080060" y="825500"/>
                </a:lnTo>
                <a:lnTo>
                  <a:pt x="3094060" y="812800"/>
                </a:lnTo>
                <a:lnTo>
                  <a:pt x="3098405" y="800100"/>
                </a:lnTo>
                <a:close/>
              </a:path>
              <a:path w="3430270" h="1879600">
                <a:moveTo>
                  <a:pt x="1699226" y="495299"/>
                </a:moveTo>
                <a:lnTo>
                  <a:pt x="1652252" y="495299"/>
                </a:lnTo>
                <a:lnTo>
                  <a:pt x="1617469" y="507999"/>
                </a:lnTo>
                <a:lnTo>
                  <a:pt x="1612255" y="507999"/>
                </a:lnTo>
                <a:lnTo>
                  <a:pt x="1594875" y="558799"/>
                </a:lnTo>
                <a:lnTo>
                  <a:pt x="1587924" y="609599"/>
                </a:lnTo>
                <a:lnTo>
                  <a:pt x="1589662" y="660399"/>
                </a:lnTo>
                <a:lnTo>
                  <a:pt x="1593138" y="711199"/>
                </a:lnTo>
                <a:lnTo>
                  <a:pt x="1560092" y="711199"/>
                </a:lnTo>
                <a:lnTo>
                  <a:pt x="1544426" y="723899"/>
                </a:lnTo>
                <a:lnTo>
                  <a:pt x="1528785" y="723899"/>
                </a:lnTo>
                <a:lnTo>
                  <a:pt x="1511381" y="736599"/>
                </a:lnTo>
                <a:lnTo>
                  <a:pt x="1462694" y="761999"/>
                </a:lnTo>
                <a:lnTo>
                  <a:pt x="1441814" y="787399"/>
                </a:lnTo>
                <a:lnTo>
                  <a:pt x="1316585" y="787399"/>
                </a:lnTo>
                <a:lnTo>
                  <a:pt x="1266160" y="800099"/>
                </a:lnTo>
                <a:lnTo>
                  <a:pt x="1231376" y="812799"/>
                </a:lnTo>
                <a:lnTo>
                  <a:pt x="1177451" y="825499"/>
                </a:lnTo>
                <a:lnTo>
                  <a:pt x="1050483" y="863599"/>
                </a:lnTo>
                <a:lnTo>
                  <a:pt x="2290494" y="863599"/>
                </a:lnTo>
                <a:lnTo>
                  <a:pt x="2283494" y="850899"/>
                </a:lnTo>
                <a:lnTo>
                  <a:pt x="2231428" y="825499"/>
                </a:lnTo>
                <a:lnTo>
                  <a:pt x="2205334" y="825499"/>
                </a:lnTo>
                <a:lnTo>
                  <a:pt x="2180979" y="812799"/>
                </a:lnTo>
                <a:lnTo>
                  <a:pt x="2130554" y="812799"/>
                </a:lnTo>
                <a:lnTo>
                  <a:pt x="2078367" y="800099"/>
                </a:lnTo>
                <a:lnTo>
                  <a:pt x="3098405" y="800100"/>
                </a:lnTo>
                <a:lnTo>
                  <a:pt x="3102750" y="787400"/>
                </a:lnTo>
                <a:lnTo>
                  <a:pt x="1433124" y="787399"/>
                </a:lnTo>
                <a:lnTo>
                  <a:pt x="1391389" y="774699"/>
                </a:lnTo>
                <a:lnTo>
                  <a:pt x="3109750" y="774700"/>
                </a:lnTo>
                <a:lnTo>
                  <a:pt x="3104439" y="762000"/>
                </a:lnTo>
                <a:lnTo>
                  <a:pt x="3111439" y="685800"/>
                </a:lnTo>
                <a:lnTo>
                  <a:pt x="3111439" y="571500"/>
                </a:lnTo>
                <a:lnTo>
                  <a:pt x="3106370" y="520700"/>
                </a:lnTo>
                <a:lnTo>
                  <a:pt x="1730533" y="520699"/>
                </a:lnTo>
                <a:lnTo>
                  <a:pt x="1699226" y="495299"/>
                </a:lnTo>
                <a:close/>
              </a:path>
              <a:path w="3430270" h="1879600">
                <a:moveTo>
                  <a:pt x="22610" y="279399"/>
                </a:moveTo>
                <a:lnTo>
                  <a:pt x="8697" y="279399"/>
                </a:lnTo>
                <a:lnTo>
                  <a:pt x="0" y="292099"/>
                </a:lnTo>
                <a:lnTo>
                  <a:pt x="8697" y="304799"/>
                </a:lnTo>
                <a:lnTo>
                  <a:pt x="22610" y="317499"/>
                </a:lnTo>
                <a:lnTo>
                  <a:pt x="41742" y="342899"/>
                </a:lnTo>
                <a:lnTo>
                  <a:pt x="86960" y="393699"/>
                </a:lnTo>
                <a:lnTo>
                  <a:pt x="109571" y="406399"/>
                </a:lnTo>
                <a:lnTo>
                  <a:pt x="126974" y="431799"/>
                </a:lnTo>
                <a:lnTo>
                  <a:pt x="140878" y="444499"/>
                </a:lnTo>
                <a:lnTo>
                  <a:pt x="156520" y="457199"/>
                </a:lnTo>
                <a:lnTo>
                  <a:pt x="170448" y="469899"/>
                </a:lnTo>
                <a:lnTo>
                  <a:pt x="201755" y="495299"/>
                </a:lnTo>
                <a:lnTo>
                  <a:pt x="215659" y="507999"/>
                </a:lnTo>
                <a:lnTo>
                  <a:pt x="226111" y="520699"/>
                </a:lnTo>
                <a:lnTo>
                  <a:pt x="234800" y="546099"/>
                </a:lnTo>
                <a:lnTo>
                  <a:pt x="240014" y="558799"/>
                </a:lnTo>
                <a:lnTo>
                  <a:pt x="257394" y="609599"/>
                </a:lnTo>
                <a:lnTo>
                  <a:pt x="271322" y="609599"/>
                </a:lnTo>
                <a:lnTo>
                  <a:pt x="276536" y="571499"/>
                </a:lnTo>
                <a:lnTo>
                  <a:pt x="333937" y="571499"/>
                </a:lnTo>
                <a:lnTo>
                  <a:pt x="314795" y="558799"/>
                </a:lnTo>
                <a:lnTo>
                  <a:pt x="292201" y="546099"/>
                </a:lnTo>
                <a:lnTo>
                  <a:pt x="264370" y="533399"/>
                </a:lnTo>
                <a:lnTo>
                  <a:pt x="255656" y="520699"/>
                </a:lnTo>
                <a:lnTo>
                  <a:pt x="245228" y="495299"/>
                </a:lnTo>
                <a:lnTo>
                  <a:pt x="231325" y="482599"/>
                </a:lnTo>
                <a:lnTo>
                  <a:pt x="215659" y="469899"/>
                </a:lnTo>
                <a:lnTo>
                  <a:pt x="198279" y="444499"/>
                </a:lnTo>
                <a:lnTo>
                  <a:pt x="180875" y="431799"/>
                </a:lnTo>
                <a:lnTo>
                  <a:pt x="149568" y="406399"/>
                </a:lnTo>
                <a:lnTo>
                  <a:pt x="139140" y="393699"/>
                </a:lnTo>
                <a:lnTo>
                  <a:pt x="123474" y="380999"/>
                </a:lnTo>
                <a:lnTo>
                  <a:pt x="106095" y="355599"/>
                </a:lnTo>
                <a:lnTo>
                  <a:pt x="85222" y="330199"/>
                </a:lnTo>
                <a:lnTo>
                  <a:pt x="62612" y="304799"/>
                </a:lnTo>
                <a:lnTo>
                  <a:pt x="41742" y="292099"/>
                </a:lnTo>
                <a:lnTo>
                  <a:pt x="22610" y="279399"/>
                </a:lnTo>
                <a:close/>
              </a:path>
              <a:path w="3430270" h="1879600">
                <a:moveTo>
                  <a:pt x="3073301" y="330200"/>
                </a:moveTo>
                <a:lnTo>
                  <a:pt x="198279" y="330199"/>
                </a:lnTo>
                <a:lnTo>
                  <a:pt x="163496" y="342899"/>
                </a:lnTo>
                <a:lnTo>
                  <a:pt x="2231428" y="342899"/>
                </a:lnTo>
                <a:lnTo>
                  <a:pt x="2214024" y="355599"/>
                </a:lnTo>
                <a:lnTo>
                  <a:pt x="2175765" y="380999"/>
                </a:lnTo>
                <a:lnTo>
                  <a:pt x="2106198" y="431799"/>
                </a:lnTo>
                <a:lnTo>
                  <a:pt x="2092294" y="444499"/>
                </a:lnTo>
                <a:lnTo>
                  <a:pt x="2047059" y="444499"/>
                </a:lnTo>
                <a:lnTo>
                  <a:pt x="2024466" y="457199"/>
                </a:lnTo>
                <a:lnTo>
                  <a:pt x="1979230" y="469899"/>
                </a:lnTo>
                <a:lnTo>
                  <a:pt x="1934019" y="469899"/>
                </a:lnTo>
                <a:lnTo>
                  <a:pt x="1843573" y="495299"/>
                </a:lnTo>
                <a:lnTo>
                  <a:pt x="1820979" y="495299"/>
                </a:lnTo>
                <a:lnTo>
                  <a:pt x="1730533" y="520699"/>
                </a:lnTo>
                <a:lnTo>
                  <a:pt x="3106370" y="520700"/>
                </a:lnTo>
                <a:lnTo>
                  <a:pt x="3097680" y="457200"/>
                </a:lnTo>
                <a:lnTo>
                  <a:pt x="3085370" y="393700"/>
                </a:lnTo>
                <a:lnTo>
                  <a:pt x="3073301" y="330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98928" y="4594022"/>
            <a:ext cx="31750" cy="33020"/>
          </a:xfrm>
          <a:custGeom>
            <a:avLst/>
            <a:gdLst/>
            <a:ahLst/>
            <a:cxnLst/>
            <a:rect l="l" t="t" r="r" b="b"/>
            <a:pathLst>
              <a:path w="31750" h="33020">
                <a:moveTo>
                  <a:pt x="15641" y="0"/>
                </a:moveTo>
                <a:lnTo>
                  <a:pt x="10427" y="0"/>
                </a:lnTo>
                <a:lnTo>
                  <a:pt x="0" y="10386"/>
                </a:lnTo>
                <a:lnTo>
                  <a:pt x="1737" y="25967"/>
                </a:lnTo>
                <a:lnTo>
                  <a:pt x="12165" y="32894"/>
                </a:lnTo>
                <a:lnTo>
                  <a:pt x="19117" y="32894"/>
                </a:lnTo>
                <a:lnTo>
                  <a:pt x="31307" y="20775"/>
                </a:lnTo>
                <a:lnTo>
                  <a:pt x="29569" y="12118"/>
                </a:lnTo>
                <a:lnTo>
                  <a:pt x="29569" y="6924"/>
                </a:lnTo>
                <a:lnTo>
                  <a:pt x="15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30235" y="3441023"/>
            <a:ext cx="1231900" cy="495300"/>
          </a:xfrm>
          <a:custGeom>
            <a:avLst/>
            <a:gdLst/>
            <a:ahLst/>
            <a:cxnLst/>
            <a:rect l="l" t="t" r="r" b="b"/>
            <a:pathLst>
              <a:path w="1231900" h="495300">
                <a:moveTo>
                  <a:pt x="1231369" y="209487"/>
                </a:moveTo>
                <a:lnTo>
                  <a:pt x="43473" y="209487"/>
                </a:lnTo>
                <a:lnTo>
                  <a:pt x="31307" y="308172"/>
                </a:lnTo>
                <a:lnTo>
                  <a:pt x="34783" y="373945"/>
                </a:lnTo>
                <a:lnTo>
                  <a:pt x="39997" y="408567"/>
                </a:lnTo>
                <a:lnTo>
                  <a:pt x="48687" y="441454"/>
                </a:lnTo>
                <a:lnTo>
                  <a:pt x="266101" y="455307"/>
                </a:lnTo>
                <a:lnTo>
                  <a:pt x="293932" y="458777"/>
                </a:lnTo>
                <a:lnTo>
                  <a:pt x="320002" y="460511"/>
                </a:lnTo>
                <a:lnTo>
                  <a:pt x="347833" y="463981"/>
                </a:lnTo>
                <a:lnTo>
                  <a:pt x="373927" y="469161"/>
                </a:lnTo>
                <a:lnTo>
                  <a:pt x="429590" y="479545"/>
                </a:lnTo>
                <a:lnTo>
                  <a:pt x="455659" y="486483"/>
                </a:lnTo>
                <a:lnTo>
                  <a:pt x="483491" y="495133"/>
                </a:lnTo>
                <a:lnTo>
                  <a:pt x="495680" y="489929"/>
                </a:lnTo>
                <a:lnTo>
                  <a:pt x="511322" y="483014"/>
                </a:lnTo>
                <a:lnTo>
                  <a:pt x="528726" y="476099"/>
                </a:lnTo>
                <a:lnTo>
                  <a:pt x="544367" y="469161"/>
                </a:lnTo>
                <a:lnTo>
                  <a:pt x="560033" y="460511"/>
                </a:lnTo>
                <a:lnTo>
                  <a:pt x="575675" y="453572"/>
                </a:lnTo>
                <a:lnTo>
                  <a:pt x="591341" y="444923"/>
                </a:lnTo>
                <a:lnTo>
                  <a:pt x="605244" y="436274"/>
                </a:lnTo>
                <a:lnTo>
                  <a:pt x="620886" y="425890"/>
                </a:lnTo>
                <a:lnTo>
                  <a:pt x="652193" y="403387"/>
                </a:lnTo>
                <a:lnTo>
                  <a:pt x="714808" y="372211"/>
                </a:lnTo>
                <a:lnTo>
                  <a:pt x="794827" y="341059"/>
                </a:lnTo>
                <a:lnTo>
                  <a:pt x="855680" y="306437"/>
                </a:lnTo>
                <a:lnTo>
                  <a:pt x="888725" y="263142"/>
                </a:lnTo>
                <a:lnTo>
                  <a:pt x="909605" y="245843"/>
                </a:lnTo>
                <a:lnTo>
                  <a:pt x="920032" y="238905"/>
                </a:lnTo>
                <a:lnTo>
                  <a:pt x="928746" y="233725"/>
                </a:lnTo>
                <a:lnTo>
                  <a:pt x="939174" y="228521"/>
                </a:lnTo>
                <a:lnTo>
                  <a:pt x="949602" y="226786"/>
                </a:lnTo>
                <a:lnTo>
                  <a:pt x="1225569" y="226786"/>
                </a:lnTo>
                <a:lnTo>
                  <a:pt x="1231369" y="209487"/>
                </a:lnTo>
                <a:close/>
              </a:path>
              <a:path w="1231900" h="495300">
                <a:moveTo>
                  <a:pt x="97398" y="0"/>
                </a:moveTo>
                <a:lnTo>
                  <a:pt x="71304" y="43294"/>
                </a:lnTo>
                <a:lnTo>
                  <a:pt x="50424" y="86565"/>
                </a:lnTo>
                <a:lnTo>
                  <a:pt x="33045" y="128101"/>
                </a:lnTo>
                <a:lnTo>
                  <a:pt x="20855" y="171396"/>
                </a:lnTo>
                <a:lnTo>
                  <a:pt x="10427" y="212933"/>
                </a:lnTo>
                <a:lnTo>
                  <a:pt x="3475" y="254493"/>
                </a:lnTo>
                <a:lnTo>
                  <a:pt x="0" y="297764"/>
                </a:lnTo>
                <a:lnTo>
                  <a:pt x="0" y="339324"/>
                </a:lnTo>
                <a:lnTo>
                  <a:pt x="15641" y="436274"/>
                </a:lnTo>
                <a:lnTo>
                  <a:pt x="29569" y="436274"/>
                </a:lnTo>
                <a:lnTo>
                  <a:pt x="27831" y="420686"/>
                </a:lnTo>
                <a:lnTo>
                  <a:pt x="27831" y="403387"/>
                </a:lnTo>
                <a:lnTo>
                  <a:pt x="24331" y="354912"/>
                </a:lnTo>
                <a:lnTo>
                  <a:pt x="24331" y="306437"/>
                </a:lnTo>
                <a:lnTo>
                  <a:pt x="29569" y="257962"/>
                </a:lnTo>
                <a:lnTo>
                  <a:pt x="39997" y="209487"/>
                </a:lnTo>
                <a:lnTo>
                  <a:pt x="1231369" y="209487"/>
                </a:lnTo>
                <a:lnTo>
                  <a:pt x="1217441" y="204283"/>
                </a:lnTo>
                <a:lnTo>
                  <a:pt x="1207025" y="199103"/>
                </a:lnTo>
                <a:lnTo>
                  <a:pt x="653931" y="199103"/>
                </a:lnTo>
                <a:lnTo>
                  <a:pt x="615672" y="197369"/>
                </a:lnTo>
                <a:lnTo>
                  <a:pt x="539154" y="190430"/>
                </a:lnTo>
                <a:lnTo>
                  <a:pt x="500894" y="183515"/>
                </a:lnTo>
                <a:lnTo>
                  <a:pt x="462635" y="174866"/>
                </a:lnTo>
                <a:lnTo>
                  <a:pt x="386092" y="154074"/>
                </a:lnTo>
                <a:lnTo>
                  <a:pt x="349571" y="140220"/>
                </a:lnTo>
                <a:lnTo>
                  <a:pt x="311312" y="124656"/>
                </a:lnTo>
                <a:lnTo>
                  <a:pt x="303644" y="121187"/>
                </a:lnTo>
                <a:lnTo>
                  <a:pt x="64352" y="121187"/>
                </a:lnTo>
                <a:lnTo>
                  <a:pt x="97398" y="31176"/>
                </a:lnTo>
                <a:lnTo>
                  <a:pt x="109563" y="10384"/>
                </a:lnTo>
                <a:lnTo>
                  <a:pt x="97398" y="0"/>
                </a:lnTo>
                <a:close/>
              </a:path>
              <a:path w="1231900" h="495300">
                <a:moveTo>
                  <a:pt x="1225569" y="226786"/>
                </a:moveTo>
                <a:lnTo>
                  <a:pt x="949602" y="226786"/>
                </a:lnTo>
                <a:lnTo>
                  <a:pt x="958316" y="228521"/>
                </a:lnTo>
                <a:lnTo>
                  <a:pt x="968744" y="231990"/>
                </a:lnTo>
                <a:lnTo>
                  <a:pt x="987861" y="240639"/>
                </a:lnTo>
                <a:lnTo>
                  <a:pt x="1008741" y="247578"/>
                </a:lnTo>
                <a:lnTo>
                  <a:pt x="1027883" y="252758"/>
                </a:lnTo>
                <a:lnTo>
                  <a:pt x="1048738" y="256228"/>
                </a:lnTo>
                <a:lnTo>
                  <a:pt x="1067880" y="259697"/>
                </a:lnTo>
                <a:lnTo>
                  <a:pt x="1088760" y="263142"/>
                </a:lnTo>
                <a:lnTo>
                  <a:pt x="1107877" y="263142"/>
                </a:lnTo>
                <a:lnTo>
                  <a:pt x="1149612" y="266612"/>
                </a:lnTo>
                <a:lnTo>
                  <a:pt x="1198323" y="257962"/>
                </a:lnTo>
                <a:lnTo>
                  <a:pt x="1219179" y="245844"/>
                </a:lnTo>
                <a:lnTo>
                  <a:pt x="1225569" y="226786"/>
                </a:lnTo>
                <a:close/>
              </a:path>
              <a:path w="1231900" h="495300">
                <a:moveTo>
                  <a:pt x="1027883" y="105599"/>
                </a:moveTo>
                <a:lnTo>
                  <a:pt x="994837" y="110803"/>
                </a:lnTo>
                <a:lnTo>
                  <a:pt x="961792" y="119452"/>
                </a:lnTo>
                <a:lnTo>
                  <a:pt x="928746" y="131571"/>
                </a:lnTo>
                <a:lnTo>
                  <a:pt x="895701" y="145424"/>
                </a:lnTo>
                <a:lnTo>
                  <a:pt x="862656" y="155808"/>
                </a:lnTo>
                <a:lnTo>
                  <a:pt x="829610" y="164458"/>
                </a:lnTo>
                <a:lnTo>
                  <a:pt x="786113" y="180046"/>
                </a:lnTo>
                <a:lnTo>
                  <a:pt x="777423" y="181780"/>
                </a:lnTo>
                <a:lnTo>
                  <a:pt x="766995" y="186985"/>
                </a:lnTo>
                <a:lnTo>
                  <a:pt x="749592" y="186985"/>
                </a:lnTo>
                <a:lnTo>
                  <a:pt x="730474" y="197369"/>
                </a:lnTo>
                <a:lnTo>
                  <a:pt x="692215" y="199103"/>
                </a:lnTo>
                <a:lnTo>
                  <a:pt x="1207025" y="199103"/>
                </a:lnTo>
                <a:lnTo>
                  <a:pt x="1203537" y="197369"/>
                </a:lnTo>
                <a:lnTo>
                  <a:pt x="1191372" y="192165"/>
                </a:lnTo>
                <a:lnTo>
                  <a:pt x="1180938" y="186985"/>
                </a:lnTo>
                <a:lnTo>
                  <a:pt x="766995" y="186985"/>
                </a:lnTo>
                <a:lnTo>
                  <a:pt x="753068" y="185250"/>
                </a:lnTo>
                <a:lnTo>
                  <a:pt x="1177444" y="185250"/>
                </a:lnTo>
                <a:lnTo>
                  <a:pt x="1163540" y="176576"/>
                </a:lnTo>
                <a:lnTo>
                  <a:pt x="1151350" y="167927"/>
                </a:lnTo>
                <a:lnTo>
                  <a:pt x="1137447" y="157543"/>
                </a:lnTo>
                <a:lnTo>
                  <a:pt x="1093973" y="119452"/>
                </a:lnTo>
                <a:lnTo>
                  <a:pt x="1060928" y="109068"/>
                </a:lnTo>
                <a:lnTo>
                  <a:pt x="1027883" y="105599"/>
                </a:lnTo>
                <a:close/>
              </a:path>
              <a:path w="1231900" h="495300">
                <a:moveTo>
                  <a:pt x="119991" y="22502"/>
                </a:moveTo>
                <a:lnTo>
                  <a:pt x="64352" y="121187"/>
                </a:lnTo>
                <a:lnTo>
                  <a:pt x="303644" y="121187"/>
                </a:lnTo>
                <a:lnTo>
                  <a:pt x="234793" y="90035"/>
                </a:lnTo>
                <a:lnTo>
                  <a:pt x="196534" y="69243"/>
                </a:lnTo>
                <a:lnTo>
                  <a:pt x="158250" y="46740"/>
                </a:lnTo>
                <a:lnTo>
                  <a:pt x="119991" y="22502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84136" y="3390813"/>
            <a:ext cx="2971165" cy="1374775"/>
          </a:xfrm>
          <a:custGeom>
            <a:avLst/>
            <a:gdLst/>
            <a:ahLst/>
            <a:cxnLst/>
            <a:rect l="l" t="t" r="r" b="b"/>
            <a:pathLst>
              <a:path w="2971165" h="1374775">
                <a:moveTo>
                  <a:pt x="33045" y="1334782"/>
                </a:moveTo>
                <a:lnTo>
                  <a:pt x="6975" y="1334782"/>
                </a:lnTo>
                <a:lnTo>
                  <a:pt x="1737" y="1346901"/>
                </a:lnTo>
                <a:lnTo>
                  <a:pt x="0" y="1350363"/>
                </a:lnTo>
                <a:lnTo>
                  <a:pt x="10451" y="1364212"/>
                </a:lnTo>
                <a:lnTo>
                  <a:pt x="2273228" y="1374600"/>
                </a:lnTo>
                <a:lnTo>
                  <a:pt x="2283608" y="1372868"/>
                </a:lnTo>
                <a:lnTo>
                  <a:pt x="2297834" y="1345169"/>
                </a:lnTo>
                <a:lnTo>
                  <a:pt x="2257538" y="1345169"/>
                </a:lnTo>
                <a:lnTo>
                  <a:pt x="33045" y="1334782"/>
                </a:lnTo>
                <a:close/>
              </a:path>
              <a:path w="2971165" h="1374775">
                <a:moveTo>
                  <a:pt x="2960205" y="0"/>
                </a:moveTo>
                <a:lnTo>
                  <a:pt x="2930515" y="50209"/>
                </a:lnTo>
                <a:lnTo>
                  <a:pt x="2902756" y="98684"/>
                </a:lnTo>
                <a:lnTo>
                  <a:pt x="2876686" y="148894"/>
                </a:lnTo>
                <a:lnTo>
                  <a:pt x="2850617" y="197369"/>
                </a:lnTo>
                <a:lnTo>
                  <a:pt x="2824548" y="247578"/>
                </a:lnTo>
                <a:lnTo>
                  <a:pt x="2798478" y="296053"/>
                </a:lnTo>
                <a:lnTo>
                  <a:pt x="2774099" y="346263"/>
                </a:lnTo>
                <a:lnTo>
                  <a:pt x="2469714" y="948730"/>
                </a:lnTo>
                <a:lnTo>
                  <a:pt x="2273228" y="1317469"/>
                </a:lnTo>
                <a:lnTo>
                  <a:pt x="2271538" y="1331320"/>
                </a:lnTo>
                <a:lnTo>
                  <a:pt x="2264538" y="1341707"/>
                </a:lnTo>
                <a:lnTo>
                  <a:pt x="2257538" y="1345169"/>
                </a:lnTo>
                <a:lnTo>
                  <a:pt x="2297834" y="1345169"/>
                </a:lnTo>
                <a:lnTo>
                  <a:pt x="2840238" y="289114"/>
                </a:lnTo>
                <a:lnTo>
                  <a:pt x="2960205" y="31176"/>
                </a:lnTo>
                <a:lnTo>
                  <a:pt x="2960205" y="20792"/>
                </a:lnTo>
                <a:lnTo>
                  <a:pt x="2970585" y="1734"/>
                </a:lnTo>
                <a:lnTo>
                  <a:pt x="29602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61184" y="2767578"/>
            <a:ext cx="2725601" cy="1777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53031" y="3342339"/>
            <a:ext cx="31750" cy="34925"/>
          </a:xfrm>
          <a:custGeom>
            <a:avLst/>
            <a:gdLst/>
            <a:ahLst/>
            <a:cxnLst/>
            <a:rect l="l" t="t" r="r" b="b"/>
            <a:pathLst>
              <a:path w="31750" h="34925">
                <a:moveTo>
                  <a:pt x="10379" y="0"/>
                </a:moveTo>
                <a:lnTo>
                  <a:pt x="7000" y="1734"/>
                </a:lnTo>
                <a:lnTo>
                  <a:pt x="0" y="10384"/>
                </a:lnTo>
                <a:lnTo>
                  <a:pt x="0" y="25972"/>
                </a:lnTo>
                <a:lnTo>
                  <a:pt x="14000" y="34621"/>
                </a:lnTo>
                <a:lnTo>
                  <a:pt x="19069" y="34621"/>
                </a:lnTo>
                <a:lnTo>
                  <a:pt x="22690" y="32910"/>
                </a:lnTo>
                <a:lnTo>
                  <a:pt x="31379" y="19057"/>
                </a:lnTo>
                <a:lnTo>
                  <a:pt x="31379" y="12118"/>
                </a:lnTo>
                <a:lnTo>
                  <a:pt x="27759" y="3469"/>
                </a:lnTo>
                <a:lnTo>
                  <a:pt x="103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13860" y="3093049"/>
            <a:ext cx="19685" cy="171450"/>
          </a:xfrm>
          <a:custGeom>
            <a:avLst/>
            <a:gdLst/>
            <a:ahLst/>
            <a:cxnLst/>
            <a:rect l="l" t="t" r="r" b="b"/>
            <a:pathLst>
              <a:path w="19684" h="171450">
                <a:moveTo>
                  <a:pt x="10379" y="0"/>
                </a:moveTo>
                <a:lnTo>
                  <a:pt x="7000" y="0"/>
                </a:lnTo>
                <a:lnTo>
                  <a:pt x="5310" y="1734"/>
                </a:lnTo>
                <a:lnTo>
                  <a:pt x="3379" y="3469"/>
                </a:lnTo>
                <a:lnTo>
                  <a:pt x="3379" y="5204"/>
                </a:lnTo>
                <a:lnTo>
                  <a:pt x="0" y="84831"/>
                </a:lnTo>
                <a:lnTo>
                  <a:pt x="0" y="166192"/>
                </a:lnTo>
                <a:lnTo>
                  <a:pt x="1689" y="169662"/>
                </a:lnTo>
                <a:lnTo>
                  <a:pt x="5310" y="171396"/>
                </a:lnTo>
                <a:lnTo>
                  <a:pt x="14000" y="171396"/>
                </a:lnTo>
                <a:lnTo>
                  <a:pt x="17379" y="169662"/>
                </a:lnTo>
                <a:lnTo>
                  <a:pt x="19069" y="166192"/>
                </a:lnTo>
                <a:lnTo>
                  <a:pt x="19069" y="84831"/>
                </a:lnTo>
                <a:lnTo>
                  <a:pt x="15689" y="5204"/>
                </a:lnTo>
                <a:lnTo>
                  <a:pt x="15689" y="3469"/>
                </a:lnTo>
                <a:lnTo>
                  <a:pt x="14000" y="1734"/>
                </a:lnTo>
                <a:lnTo>
                  <a:pt x="103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0"/>
            <a:ext cx="870508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91666"/>
            <a:ext cx="2566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solidFill>
                  <a:srgbClr val="1F487C"/>
                </a:solidFill>
                <a:latin typeface="Arial"/>
                <a:cs typeface="Arial"/>
              </a:rPr>
              <a:t>CONCLUSION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0265" y="2235834"/>
            <a:ext cx="728853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655" marR="5080" indent="-287655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655" algn="l"/>
                <a:tab pos="2001520" algn="l"/>
                <a:tab pos="3167380" algn="l"/>
                <a:tab pos="3538220" algn="l"/>
                <a:tab pos="3994150" algn="l"/>
                <a:tab pos="4603750" algn="l"/>
                <a:tab pos="4773295" algn="l"/>
                <a:tab pos="5855970" algn="l"/>
                <a:tab pos="6616700" algn="l"/>
                <a:tab pos="6851650" algn="l"/>
              </a:tabLst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“ST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ICT</a:t>
            </a:r>
            <a:r>
              <a:rPr sz="2400" spc="-18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Y	FOLLO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ING	THE	PRO</a:t>
            </a:r>
            <a:r>
              <a:rPr sz="2400" spc="-5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OC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LS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	OF  </a:t>
            </a:r>
            <a:r>
              <a:rPr sz="2400" spc="-20" dirty="0">
                <a:solidFill>
                  <a:srgbClr val="FF0000"/>
                </a:solidFill>
                <a:latin typeface="Arial"/>
                <a:cs typeface="Arial"/>
              </a:rPr>
              <a:t>STERILISATION	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&amp;	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DISINFECTION	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WILL  </a:t>
            </a:r>
            <a:r>
              <a:rPr sz="2400" spc="-30" dirty="0">
                <a:solidFill>
                  <a:srgbClr val="FF0000"/>
                </a:solidFill>
                <a:latin typeface="Arial"/>
                <a:cs typeface="Arial"/>
              </a:rPr>
              <a:t>RESULTS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IN HIGH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SUCCESS </a:t>
            </a:r>
            <a:r>
              <a:rPr sz="2400" spc="-50" dirty="0">
                <a:solidFill>
                  <a:srgbClr val="FF0000"/>
                </a:solidFill>
                <a:latin typeface="Arial"/>
                <a:cs typeface="Arial"/>
              </a:rPr>
              <a:t>RATE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and  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DECREASE</a:t>
            </a:r>
            <a:r>
              <a:rPr sz="2400" spc="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SURGICAL	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INFECTIONS	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&amp;</a:t>
            </a:r>
            <a:endParaRPr sz="2400">
              <a:latin typeface="Arial"/>
              <a:cs typeface="Arial"/>
            </a:endParaRPr>
          </a:p>
          <a:p>
            <a:pPr marL="1078230">
              <a:lnSpc>
                <a:spcPct val="100000"/>
              </a:lnSpc>
              <a:tabLst>
                <a:tab pos="3789679" algn="l"/>
              </a:tabLst>
            </a:pPr>
            <a:r>
              <a:rPr sz="2400" spc="-20" dirty="0">
                <a:solidFill>
                  <a:srgbClr val="FF0000"/>
                </a:solidFill>
                <a:latin typeface="Arial"/>
                <a:cs typeface="Arial"/>
              </a:rPr>
              <a:t>POSTOPERATIVE	COMPLICATIONS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”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4001" y="311607"/>
            <a:ext cx="286575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1F487C"/>
                </a:solidFill>
                <a:latin typeface="Arial"/>
                <a:cs typeface="Arial"/>
              </a:rPr>
              <a:t>REFF</a:t>
            </a:r>
            <a:r>
              <a:rPr sz="3000" b="0" spc="5" dirty="0">
                <a:solidFill>
                  <a:srgbClr val="1F487C"/>
                </a:solidFill>
                <a:latin typeface="Arial"/>
                <a:cs typeface="Arial"/>
              </a:rPr>
              <a:t>E</a:t>
            </a:r>
            <a:r>
              <a:rPr sz="3000" b="0" dirty="0">
                <a:solidFill>
                  <a:srgbClr val="1F487C"/>
                </a:solidFill>
                <a:latin typeface="Arial"/>
                <a:cs typeface="Arial"/>
              </a:rPr>
              <a:t>RE</a:t>
            </a:r>
            <a:r>
              <a:rPr sz="3000" b="0" spc="5" dirty="0">
                <a:solidFill>
                  <a:srgbClr val="1F487C"/>
                </a:solidFill>
                <a:latin typeface="Arial"/>
                <a:cs typeface="Arial"/>
              </a:rPr>
              <a:t>N</a:t>
            </a:r>
            <a:r>
              <a:rPr sz="3000" b="0" dirty="0">
                <a:solidFill>
                  <a:srgbClr val="1F487C"/>
                </a:solidFill>
                <a:latin typeface="Arial"/>
                <a:cs typeface="Arial"/>
              </a:rPr>
              <a:t>CES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092453"/>
            <a:ext cx="7637780" cy="392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15" dirty="0">
                <a:latin typeface="Arial"/>
                <a:cs typeface="Arial"/>
              </a:rPr>
              <a:t>Anantnarayan-Textbook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Microbiology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LJ Peterson-Cotemporary </a:t>
            </a:r>
            <a:r>
              <a:rPr sz="2400" dirty="0">
                <a:latin typeface="Arial"/>
                <a:cs typeface="Arial"/>
              </a:rPr>
              <a:t>Oral &amp; </a:t>
            </a:r>
            <a:r>
              <a:rPr sz="2400" spc="-5" dirty="0">
                <a:latin typeface="Arial"/>
                <a:cs typeface="Arial"/>
              </a:rPr>
              <a:t>Maxillofacial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Surgery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4F81BC"/>
              </a:buClr>
              <a:buFont typeface="Wingdings"/>
              <a:buChar char=""/>
            </a:pPr>
            <a:endParaRPr sz="3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25" dirty="0">
                <a:latin typeface="Arial"/>
                <a:cs typeface="Arial"/>
              </a:rPr>
              <a:t>Laskin-Textbook </a:t>
            </a:r>
            <a:r>
              <a:rPr sz="2400" dirty="0">
                <a:latin typeface="Arial"/>
                <a:cs typeface="Arial"/>
              </a:rPr>
              <a:t>of Oral &amp; </a:t>
            </a:r>
            <a:r>
              <a:rPr sz="2400" spc="-5" dirty="0">
                <a:latin typeface="Arial"/>
                <a:cs typeface="Arial"/>
              </a:rPr>
              <a:t>Maxillofacial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Surgery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NA </a:t>
            </a:r>
            <a:r>
              <a:rPr sz="2400" spc="-25" dirty="0">
                <a:latin typeface="Arial"/>
                <a:cs typeface="Arial"/>
              </a:rPr>
              <a:t>Malik-Textbook </a:t>
            </a:r>
            <a:r>
              <a:rPr sz="2400" dirty="0">
                <a:latin typeface="Arial"/>
                <a:cs typeface="Arial"/>
              </a:rPr>
              <a:t>of Oral &amp; </a:t>
            </a:r>
            <a:r>
              <a:rPr sz="2400" spc="-5" dirty="0">
                <a:latin typeface="Arial"/>
                <a:cs typeface="Arial"/>
              </a:rPr>
              <a:t>Maxillofacial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Surgery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4F81BC"/>
              </a:buClr>
              <a:buFont typeface="Wingdings"/>
              <a:buChar char=""/>
            </a:pPr>
            <a:endParaRPr sz="3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Fonseca-vol-2, edition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" y="5562600"/>
            <a:ext cx="7848600" cy="923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96200" y="228600"/>
            <a:ext cx="914400" cy="1863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0210" y="1005078"/>
            <a:ext cx="18389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SU</a:t>
            </a:r>
            <a:r>
              <a:rPr sz="2800" spc="-20" dirty="0"/>
              <a:t>N</a:t>
            </a:r>
            <a:r>
              <a:rPr sz="2800" spc="-5" dirty="0"/>
              <a:t>LIGHT</a:t>
            </a:r>
            <a:endParaRPr sz="28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1959610" algn="l"/>
                <a:tab pos="3688079" algn="l"/>
              </a:tabLst>
            </a:pPr>
            <a:r>
              <a:rPr dirty="0"/>
              <a:t>---Possesses	</a:t>
            </a:r>
            <a:r>
              <a:rPr spc="-5" dirty="0"/>
              <a:t>Bactericidal	Activity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pc="-5" dirty="0"/>
              <a:t>---Due </a:t>
            </a:r>
            <a:r>
              <a:rPr dirty="0"/>
              <a:t>to </a:t>
            </a:r>
            <a:r>
              <a:rPr spc="-10" dirty="0"/>
              <a:t>UV</a:t>
            </a:r>
            <a:r>
              <a:rPr spc="-15" dirty="0"/>
              <a:t> </a:t>
            </a:r>
            <a:r>
              <a:rPr dirty="0"/>
              <a:t>rays</a:t>
            </a: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850">
              <a:latin typeface="Times New Roman"/>
              <a:cs typeface="Times New Roman"/>
            </a:endParaRPr>
          </a:p>
          <a:p>
            <a:pPr marL="3082290">
              <a:lnSpc>
                <a:spcPct val="100000"/>
              </a:lnSpc>
              <a:spcBef>
                <a:spcPts val="5"/>
              </a:spcBef>
            </a:pPr>
            <a:r>
              <a:rPr sz="2800" b="1" spc="-25" dirty="0">
                <a:solidFill>
                  <a:srgbClr val="FF0000"/>
                </a:solidFill>
                <a:latin typeface="Arial"/>
                <a:cs typeface="Arial"/>
              </a:rPr>
              <a:t>DRYING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pc="-5" dirty="0"/>
              <a:t>---Deleterious </a:t>
            </a:r>
            <a:r>
              <a:rPr spc="-10" dirty="0"/>
              <a:t>effect </a:t>
            </a:r>
            <a:r>
              <a:rPr spc="-5" dirty="0"/>
              <a:t>on many</a:t>
            </a:r>
            <a:r>
              <a:rPr spc="35" dirty="0"/>
              <a:t> </a:t>
            </a:r>
            <a:r>
              <a:rPr spc="-5" dirty="0"/>
              <a:t>bacteria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pc="-5" dirty="0"/>
              <a:t>---Unreliable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pc="-5" dirty="0"/>
              <a:t>---Spores are</a:t>
            </a:r>
            <a:r>
              <a:rPr spc="-15" dirty="0"/>
              <a:t> </a:t>
            </a:r>
            <a:r>
              <a:rPr spc="-10" dirty="0"/>
              <a:t>unaffected</a:t>
            </a:r>
          </a:p>
        </p:txBody>
      </p:sp>
      <p:sp>
        <p:nvSpPr>
          <p:cNvPr id="4" name="object 4"/>
          <p:cNvSpPr/>
          <p:nvPr/>
        </p:nvSpPr>
        <p:spPr>
          <a:xfrm>
            <a:off x="6198108" y="1295400"/>
            <a:ext cx="2177795" cy="2218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75859" y="4479035"/>
            <a:ext cx="3246119" cy="19705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465" y="4122801"/>
            <a:ext cx="72059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4995" marR="5080" indent="-582930">
              <a:lnSpc>
                <a:spcPct val="100000"/>
              </a:lnSpc>
              <a:spcBef>
                <a:spcPts val="100"/>
              </a:spcBef>
            </a:pPr>
            <a:r>
              <a:rPr sz="3000" b="1" i="1" spc="-5" dirty="0">
                <a:solidFill>
                  <a:srgbClr val="1F487C"/>
                </a:solidFill>
                <a:latin typeface="Arial"/>
                <a:cs typeface="Arial"/>
              </a:rPr>
              <a:t>“T</a:t>
            </a:r>
            <a:r>
              <a:rPr sz="2400" b="1" i="1" spc="-5" dirty="0">
                <a:solidFill>
                  <a:srgbClr val="1F487C"/>
                </a:solidFill>
                <a:latin typeface="Arial"/>
                <a:cs typeface="Arial"/>
              </a:rPr>
              <a:t>HERE </a:t>
            </a:r>
            <a:r>
              <a:rPr sz="3000" b="1" i="1" spc="-5" dirty="0">
                <a:solidFill>
                  <a:srgbClr val="1F487C"/>
                </a:solidFill>
                <a:latin typeface="Arial"/>
                <a:cs typeface="Arial"/>
              </a:rPr>
              <a:t>I</a:t>
            </a:r>
            <a:r>
              <a:rPr sz="2400" b="1" i="1" spc="-5" dirty="0">
                <a:solidFill>
                  <a:srgbClr val="1F487C"/>
                </a:solidFill>
                <a:latin typeface="Arial"/>
                <a:cs typeface="Arial"/>
              </a:rPr>
              <a:t>S </a:t>
            </a:r>
            <a:r>
              <a:rPr sz="3000" b="1" i="1" dirty="0">
                <a:solidFill>
                  <a:srgbClr val="1F487C"/>
                </a:solidFill>
                <a:latin typeface="Arial"/>
                <a:cs typeface="Arial"/>
              </a:rPr>
              <a:t>N</a:t>
            </a:r>
            <a:r>
              <a:rPr sz="2400" b="1" i="1" dirty="0">
                <a:solidFill>
                  <a:srgbClr val="1F487C"/>
                </a:solidFill>
                <a:latin typeface="Arial"/>
                <a:cs typeface="Arial"/>
              </a:rPr>
              <a:t>O </a:t>
            </a:r>
            <a:r>
              <a:rPr sz="3000" b="1" i="1" spc="-10" dirty="0">
                <a:solidFill>
                  <a:srgbClr val="1F487C"/>
                </a:solidFill>
                <a:latin typeface="Arial"/>
                <a:cs typeface="Arial"/>
              </a:rPr>
              <a:t>C</a:t>
            </a:r>
            <a:r>
              <a:rPr sz="2400" b="1" i="1" spc="-10" dirty="0">
                <a:solidFill>
                  <a:srgbClr val="1F487C"/>
                </a:solidFill>
                <a:latin typeface="Arial"/>
                <a:cs typeface="Arial"/>
              </a:rPr>
              <a:t>OMPROMISE </a:t>
            </a:r>
            <a:r>
              <a:rPr sz="2400" b="1" i="1" dirty="0">
                <a:solidFill>
                  <a:srgbClr val="1F487C"/>
                </a:solidFill>
                <a:latin typeface="Arial"/>
                <a:cs typeface="Arial"/>
              </a:rPr>
              <a:t>WITH </a:t>
            </a:r>
            <a:r>
              <a:rPr sz="3000" b="1" i="1" spc="-5" dirty="0">
                <a:solidFill>
                  <a:srgbClr val="1F487C"/>
                </a:solidFill>
                <a:latin typeface="Arial"/>
                <a:cs typeface="Arial"/>
              </a:rPr>
              <a:t>S</a:t>
            </a:r>
            <a:r>
              <a:rPr sz="2400" b="1" i="1" spc="-5" dirty="0">
                <a:solidFill>
                  <a:srgbClr val="1F487C"/>
                </a:solidFill>
                <a:latin typeface="Arial"/>
                <a:cs typeface="Arial"/>
              </a:rPr>
              <a:t>TERILITY  </a:t>
            </a:r>
            <a:r>
              <a:rPr sz="3000" b="1" i="1" spc="-10" dirty="0">
                <a:solidFill>
                  <a:srgbClr val="1F487C"/>
                </a:solidFill>
                <a:latin typeface="Arial"/>
                <a:cs typeface="Arial"/>
              </a:rPr>
              <a:t>I</a:t>
            </a:r>
            <a:r>
              <a:rPr sz="2400" b="1" i="1" spc="-10" dirty="0">
                <a:solidFill>
                  <a:srgbClr val="1F487C"/>
                </a:solidFill>
                <a:latin typeface="Arial"/>
                <a:cs typeface="Arial"/>
              </a:rPr>
              <a:t>T</a:t>
            </a:r>
            <a:r>
              <a:rPr sz="3000" b="1" i="1" spc="-10" dirty="0">
                <a:solidFill>
                  <a:srgbClr val="1F487C"/>
                </a:solidFill>
                <a:latin typeface="Arial"/>
                <a:cs typeface="Arial"/>
              </a:rPr>
              <a:t>’</a:t>
            </a:r>
            <a:r>
              <a:rPr sz="2400" b="1" i="1" spc="-10" dirty="0">
                <a:solidFill>
                  <a:srgbClr val="1F487C"/>
                </a:solidFill>
                <a:latin typeface="Arial"/>
                <a:cs typeface="Arial"/>
              </a:rPr>
              <a:t>S </a:t>
            </a:r>
            <a:r>
              <a:rPr sz="2400" b="1" i="1" spc="-5" dirty="0">
                <a:solidFill>
                  <a:srgbClr val="1F487C"/>
                </a:solidFill>
                <a:latin typeface="Arial"/>
                <a:cs typeface="Arial"/>
              </a:rPr>
              <a:t>EITHER </a:t>
            </a:r>
            <a:r>
              <a:rPr sz="3000" b="1" i="1" spc="-5" dirty="0">
                <a:solidFill>
                  <a:srgbClr val="1F487C"/>
                </a:solidFill>
                <a:latin typeface="Arial"/>
                <a:cs typeface="Arial"/>
              </a:rPr>
              <a:t>S</a:t>
            </a:r>
            <a:r>
              <a:rPr sz="2400" b="1" i="1" spc="-5" dirty="0">
                <a:solidFill>
                  <a:srgbClr val="1F487C"/>
                </a:solidFill>
                <a:latin typeface="Arial"/>
                <a:cs typeface="Arial"/>
              </a:rPr>
              <a:t>TERILE </a:t>
            </a:r>
            <a:r>
              <a:rPr sz="2400" b="1" i="1" dirty="0">
                <a:solidFill>
                  <a:srgbClr val="1F487C"/>
                </a:solidFill>
                <a:latin typeface="Arial"/>
                <a:cs typeface="Arial"/>
              </a:rPr>
              <a:t>OR</a:t>
            </a:r>
            <a:r>
              <a:rPr sz="2400" b="1" i="1" spc="4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3000" b="1" i="1" spc="-5" dirty="0">
                <a:solidFill>
                  <a:srgbClr val="1F487C"/>
                </a:solidFill>
                <a:latin typeface="Arial"/>
                <a:cs typeface="Arial"/>
              </a:rPr>
              <a:t>U</a:t>
            </a:r>
            <a:r>
              <a:rPr sz="2400" b="1" i="1" spc="-5" dirty="0">
                <a:solidFill>
                  <a:srgbClr val="1F487C"/>
                </a:solidFill>
                <a:latin typeface="Arial"/>
                <a:cs typeface="Arial"/>
              </a:rPr>
              <a:t>NSTERILE</a:t>
            </a:r>
            <a:r>
              <a:rPr sz="3000" b="1" i="1" spc="-5" dirty="0">
                <a:solidFill>
                  <a:srgbClr val="1F487C"/>
                </a:solidFill>
                <a:latin typeface="Arial"/>
                <a:cs typeface="Arial"/>
              </a:rPr>
              <a:t>.”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70871" y="1111054"/>
            <a:ext cx="1879265" cy="18201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3540" y="1188846"/>
            <a:ext cx="48926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65" dirty="0"/>
              <a:t>Take </a:t>
            </a:r>
            <a:r>
              <a:rPr sz="3200" dirty="0"/>
              <a:t>home</a:t>
            </a:r>
            <a:r>
              <a:rPr sz="3200" spc="-35" dirty="0"/>
              <a:t> </a:t>
            </a:r>
            <a:r>
              <a:rPr sz="3200" spc="-5" dirty="0"/>
              <a:t>message…….</a:t>
            </a:r>
            <a:endParaRPr sz="320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4755" y="714755"/>
            <a:ext cx="7554468" cy="507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2194" y="397509"/>
            <a:ext cx="30429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-30" dirty="0">
                <a:latin typeface="Arial"/>
                <a:cs typeface="Arial"/>
              </a:rPr>
              <a:t>DRY</a:t>
            </a:r>
            <a:r>
              <a:rPr sz="4800" b="0" spc="-165" dirty="0">
                <a:latin typeface="Arial"/>
                <a:cs typeface="Arial"/>
              </a:rPr>
              <a:t> </a:t>
            </a:r>
            <a:r>
              <a:rPr sz="4800" b="0" spc="-90" dirty="0">
                <a:latin typeface="Arial"/>
                <a:cs typeface="Arial"/>
              </a:rPr>
              <a:t>HEAT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1927789"/>
            <a:ext cx="5337810" cy="261810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810"/>
              </a:spcBef>
              <a:buClr>
                <a:srgbClr val="4F81BC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solidFill>
                  <a:srgbClr val="30859C"/>
                </a:solidFill>
                <a:latin typeface="Arial"/>
                <a:cs typeface="Arial"/>
              </a:rPr>
              <a:t>MECHANISM OF</a:t>
            </a:r>
            <a:r>
              <a:rPr sz="3200" spc="-265" dirty="0">
                <a:solidFill>
                  <a:srgbClr val="30859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0859C"/>
                </a:solidFill>
                <a:latin typeface="Arial"/>
                <a:cs typeface="Arial"/>
              </a:rPr>
              <a:t>ACTION</a:t>
            </a:r>
            <a:r>
              <a:rPr sz="3200" dirty="0">
                <a:latin typeface="Arial"/>
                <a:cs typeface="Arial"/>
              </a:rPr>
              <a:t>:-</a:t>
            </a:r>
            <a:endParaRPr sz="3200">
              <a:latin typeface="Arial"/>
              <a:cs typeface="Arial"/>
            </a:endParaRPr>
          </a:p>
          <a:p>
            <a:pPr marL="181610">
              <a:lnSpc>
                <a:spcPct val="100000"/>
              </a:lnSpc>
              <a:spcBef>
                <a:spcPts val="620"/>
              </a:spcBef>
            </a:pPr>
            <a:r>
              <a:rPr sz="2800" spc="-5" dirty="0">
                <a:latin typeface="Arial"/>
                <a:cs typeface="Arial"/>
              </a:rPr>
              <a:t>--Protein</a:t>
            </a:r>
            <a:r>
              <a:rPr sz="2800" dirty="0">
                <a:latin typeface="Arial"/>
                <a:cs typeface="Arial"/>
              </a:rPr>
              <a:t> Denaturation</a:t>
            </a:r>
            <a:endParaRPr sz="2800">
              <a:latin typeface="Arial"/>
              <a:cs typeface="Arial"/>
            </a:endParaRPr>
          </a:p>
          <a:p>
            <a:pPr marL="208915">
              <a:lnSpc>
                <a:spcPct val="100000"/>
              </a:lnSpc>
              <a:spcBef>
                <a:spcPts val="600"/>
              </a:spcBef>
            </a:pPr>
            <a:r>
              <a:rPr sz="2800" dirty="0">
                <a:latin typeface="Arial"/>
                <a:cs typeface="Arial"/>
              </a:rPr>
              <a:t>--Oxidative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damage</a:t>
            </a:r>
            <a:endParaRPr sz="2800">
              <a:latin typeface="Arial"/>
              <a:cs typeface="Arial"/>
            </a:endParaRPr>
          </a:p>
          <a:p>
            <a:pPr marL="601980" marR="1269365" indent="-393700">
              <a:lnSpc>
                <a:spcPct val="117900"/>
              </a:lnSpc>
            </a:pPr>
            <a:r>
              <a:rPr sz="2800" spc="-50" dirty="0">
                <a:latin typeface="Arial"/>
                <a:cs typeface="Arial"/>
              </a:rPr>
              <a:t>--Toxic </a:t>
            </a:r>
            <a:r>
              <a:rPr sz="2800" spc="-10" dirty="0">
                <a:latin typeface="Arial"/>
                <a:cs typeface="Arial"/>
              </a:rPr>
              <a:t>effect </a:t>
            </a:r>
            <a:r>
              <a:rPr sz="2800" spc="-5" dirty="0">
                <a:latin typeface="Arial"/>
                <a:cs typeface="Arial"/>
              </a:rPr>
              <a:t>of </a:t>
            </a:r>
            <a:r>
              <a:rPr sz="2800" dirty="0">
                <a:latin typeface="Arial"/>
                <a:cs typeface="Arial"/>
              </a:rPr>
              <a:t>elevated  level of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electrolytes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98464" y="2564892"/>
            <a:ext cx="2631948" cy="33268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5427" y="5516067"/>
            <a:ext cx="586486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solidFill>
                  <a:srgbClr val="548ED4"/>
                </a:solidFill>
                <a:latin typeface="Arial"/>
                <a:cs typeface="Arial"/>
              </a:rPr>
              <a:t>ADVANTAGE </a:t>
            </a:r>
            <a:r>
              <a:rPr sz="1800" spc="-5" dirty="0">
                <a:latin typeface="Arial"/>
                <a:cs typeface="Arial"/>
              </a:rPr>
              <a:t>-CAN </a:t>
            </a:r>
            <a:r>
              <a:rPr sz="1800" dirty="0">
                <a:latin typeface="Arial"/>
                <a:cs typeface="Arial"/>
              </a:rPr>
              <a:t>BE </a:t>
            </a:r>
            <a:r>
              <a:rPr sz="1800" spc="-25" dirty="0">
                <a:latin typeface="Arial"/>
                <a:cs typeface="Arial"/>
              </a:rPr>
              <a:t>EASILY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EMPLOYED.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2400" spc="-35" dirty="0">
                <a:solidFill>
                  <a:srgbClr val="C00000"/>
                </a:solidFill>
                <a:latin typeface="Arial"/>
                <a:cs typeface="Arial"/>
              </a:rPr>
              <a:t>DISADVANTAGE </a:t>
            </a:r>
            <a:r>
              <a:rPr sz="1800" dirty="0">
                <a:latin typeface="Arial"/>
                <a:cs typeface="Arial"/>
              </a:rPr>
              <a:t>-POOR </a:t>
            </a:r>
            <a:r>
              <a:rPr sz="1800" spc="-15" dirty="0">
                <a:latin typeface="Arial"/>
                <a:cs typeface="Arial"/>
              </a:rPr>
              <a:t>PENETRATION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POWER.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43984" y="3445764"/>
            <a:ext cx="3727704" cy="2801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8076" y="3808476"/>
            <a:ext cx="3203448" cy="2136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3540" y="1048867"/>
            <a:ext cx="3883660" cy="229037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700"/>
              </a:spcBef>
            </a:pPr>
            <a:r>
              <a:rPr sz="3200" spc="-5" dirty="0">
                <a:latin typeface="Arial"/>
                <a:cs typeface="Arial"/>
              </a:rPr>
              <a:t>1]FLAMING</a:t>
            </a:r>
            <a:endParaRPr sz="320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  <a:spcBef>
                <a:spcPts val="600"/>
              </a:spcBef>
            </a:pPr>
            <a:r>
              <a:rPr sz="3200" spc="-20" smtClean="0">
                <a:latin typeface="Arial"/>
                <a:cs typeface="Arial"/>
              </a:rPr>
              <a:t>2]INCINERATION</a:t>
            </a:r>
            <a:endParaRPr lang="en-US" sz="3200" spc="-20" dirty="0" smtClean="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  <a:spcBef>
                <a:spcPts val="600"/>
              </a:spcBef>
            </a:pPr>
            <a:r>
              <a:rPr lang="en-US" sz="3200" spc="-20" dirty="0" smtClean="0">
                <a:latin typeface="Arial"/>
                <a:cs typeface="Arial"/>
              </a:rPr>
              <a:t>3) Hot Air Oven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22876" y="608076"/>
            <a:ext cx="3613404" cy="20467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4169" y="609346"/>
            <a:ext cx="27044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204" dirty="0">
                <a:solidFill>
                  <a:srgbClr val="006699"/>
                </a:solidFill>
                <a:latin typeface="Arial"/>
                <a:cs typeface="Arial"/>
              </a:rPr>
              <a:t>1</a:t>
            </a:r>
            <a:r>
              <a:rPr sz="3600" spc="-204" dirty="0">
                <a:solidFill>
                  <a:srgbClr val="006699"/>
                </a:solidFill>
                <a:latin typeface="Times New Roman"/>
                <a:cs typeface="Times New Roman"/>
              </a:rPr>
              <a:t>)</a:t>
            </a:r>
            <a:r>
              <a:rPr sz="3600" spc="-95" dirty="0">
                <a:solidFill>
                  <a:srgbClr val="006699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0000FF"/>
                </a:solidFill>
                <a:latin typeface="Times New Roman"/>
                <a:cs typeface="Times New Roman"/>
              </a:rPr>
              <a:t>FLAMING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969" y="1905965"/>
            <a:ext cx="1327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181700"/>
                </a:solidFill>
                <a:latin typeface="Times New Roman"/>
                <a:cs typeface="Times New Roman"/>
              </a:rPr>
              <a:t>•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1225" y="1168653"/>
            <a:ext cx="5799455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1590" marR="5080" indent="-9525">
              <a:lnSpc>
                <a:spcPct val="100800"/>
              </a:lnSpc>
              <a:spcBef>
                <a:spcPts val="75"/>
              </a:spcBef>
              <a:tabLst>
                <a:tab pos="2406650" algn="l"/>
              </a:tabLst>
            </a:pPr>
            <a:r>
              <a:rPr sz="2400" b="1" spc="-5" dirty="0">
                <a:solidFill>
                  <a:srgbClr val="181700"/>
                </a:solidFill>
                <a:latin typeface="Times New Roman"/>
                <a:cs typeface="Times New Roman"/>
              </a:rPr>
              <a:t>The </a:t>
            </a:r>
            <a:r>
              <a:rPr sz="2400" b="1" dirty="0">
                <a:solidFill>
                  <a:srgbClr val="181700"/>
                </a:solidFill>
                <a:latin typeface="Times New Roman"/>
                <a:cs typeface="Times New Roman"/>
              </a:rPr>
              <a:t>articles are </a:t>
            </a:r>
            <a:r>
              <a:rPr sz="2400" b="1" spc="-5" dirty="0">
                <a:solidFill>
                  <a:srgbClr val="181700"/>
                </a:solidFill>
                <a:latin typeface="Times New Roman"/>
                <a:cs typeface="Times New Roman"/>
              </a:rPr>
              <a:t>passed on the Bunsen </a:t>
            </a:r>
            <a:r>
              <a:rPr sz="2400" b="1" dirty="0">
                <a:solidFill>
                  <a:srgbClr val="181700"/>
                </a:solidFill>
                <a:latin typeface="Times New Roman"/>
                <a:cs typeface="Times New Roman"/>
              </a:rPr>
              <a:t>flame.  articles</a:t>
            </a:r>
            <a:r>
              <a:rPr sz="2400" b="1" spc="-35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181700"/>
                </a:solidFill>
                <a:latin typeface="Times New Roman"/>
                <a:cs typeface="Times New Roman"/>
              </a:rPr>
              <a:t>are</a:t>
            </a:r>
            <a:r>
              <a:rPr sz="2400" b="1" spc="-1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181700"/>
                </a:solidFill>
                <a:latin typeface="Times New Roman"/>
                <a:cs typeface="Times New Roman"/>
              </a:rPr>
              <a:t>made	</a:t>
            </a:r>
            <a:r>
              <a:rPr sz="24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red</a:t>
            </a:r>
            <a:r>
              <a:rPr sz="2400" b="1" spc="-10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3300"/>
                </a:solidFill>
                <a:latin typeface="Times New Roman"/>
                <a:cs typeface="Times New Roman"/>
              </a:rPr>
              <a:t>hot</a:t>
            </a:r>
            <a:endParaRPr sz="2400">
              <a:latin typeface="Times New Roman"/>
              <a:cs typeface="Times New Roman"/>
            </a:endParaRPr>
          </a:p>
          <a:p>
            <a:pPr marL="605790">
              <a:lnSpc>
                <a:spcPct val="100000"/>
              </a:lnSpc>
              <a:spcBef>
                <a:spcPts val="25"/>
              </a:spcBef>
            </a:pPr>
            <a:r>
              <a:rPr sz="2400" b="1" u="heavy" dirty="0">
                <a:solidFill>
                  <a:srgbClr val="181700"/>
                </a:solidFill>
                <a:uFill>
                  <a:solidFill>
                    <a:srgbClr val="181700"/>
                  </a:solidFill>
                </a:uFill>
                <a:latin typeface="Times New Roman"/>
                <a:cs typeface="Times New Roman"/>
              </a:rPr>
              <a:t>Articles</a:t>
            </a:r>
            <a:r>
              <a:rPr sz="2400" b="1" u="heavy" spc="-30" dirty="0">
                <a:solidFill>
                  <a:srgbClr val="181700"/>
                </a:solidFill>
                <a:uFill>
                  <a:solidFill>
                    <a:srgbClr val="1817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solidFill>
                  <a:srgbClr val="181700"/>
                </a:solidFill>
                <a:uFill>
                  <a:solidFill>
                    <a:srgbClr val="181700"/>
                  </a:solidFill>
                </a:uFill>
                <a:latin typeface="Times New Roman"/>
                <a:cs typeface="Times New Roman"/>
              </a:rPr>
              <a:t>Sterilized: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4169" y="2273934"/>
            <a:ext cx="15875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181700"/>
                </a:solidFill>
                <a:latin typeface="Times New Roman"/>
                <a:cs typeface="Times New Roman"/>
              </a:rPr>
              <a:t>–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181700"/>
                </a:solidFill>
                <a:latin typeface="Times New Roman"/>
                <a:cs typeface="Times New Roman"/>
              </a:rPr>
              <a:t>–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181700"/>
                </a:solidFill>
                <a:latin typeface="Times New Roman"/>
                <a:cs typeface="Times New Roman"/>
              </a:rPr>
              <a:t>–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181700"/>
                </a:solidFill>
                <a:latin typeface="Times New Roman"/>
                <a:cs typeface="Times New Roman"/>
              </a:rPr>
              <a:t>–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56182" y="2273934"/>
            <a:ext cx="291401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181700"/>
                </a:solidFill>
                <a:latin typeface="Times New Roman"/>
                <a:cs typeface="Times New Roman"/>
              </a:rPr>
              <a:t>Inoculating loop of</a:t>
            </a:r>
            <a:r>
              <a:rPr sz="2100" b="1" spc="-10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181700"/>
                </a:solidFill>
                <a:latin typeface="Times New Roman"/>
                <a:cs typeface="Times New Roman"/>
              </a:rPr>
              <a:t>wires.  Forceps.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b="1" spc="-5" dirty="0">
                <a:solidFill>
                  <a:srgbClr val="181700"/>
                </a:solidFill>
                <a:latin typeface="Times New Roman"/>
                <a:cs typeface="Times New Roman"/>
              </a:rPr>
              <a:t>Spatulas.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b="1" spc="-5" dirty="0">
                <a:solidFill>
                  <a:srgbClr val="181700"/>
                </a:solidFill>
                <a:latin typeface="Times New Roman"/>
                <a:cs typeface="Times New Roman"/>
              </a:rPr>
              <a:t>Mouths </a:t>
            </a:r>
            <a:r>
              <a:rPr sz="2100" b="1" dirty="0">
                <a:solidFill>
                  <a:srgbClr val="181700"/>
                </a:solidFill>
                <a:latin typeface="Times New Roman"/>
                <a:cs typeface="Times New Roman"/>
              </a:rPr>
              <a:t>of </a:t>
            </a:r>
            <a:r>
              <a:rPr sz="2100" b="1" spc="-5" dirty="0">
                <a:solidFill>
                  <a:srgbClr val="181700"/>
                </a:solidFill>
                <a:latin typeface="Times New Roman"/>
                <a:cs typeface="Times New Roman"/>
              </a:rPr>
              <a:t>culture</a:t>
            </a:r>
            <a:r>
              <a:rPr sz="2100" b="1" spc="-2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181700"/>
                </a:solidFill>
                <a:latin typeface="Times New Roman"/>
                <a:cs typeface="Times New Roman"/>
              </a:rPr>
              <a:t>tubes.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02346" y="2362200"/>
            <a:ext cx="1971094" cy="2464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0400" y="4191000"/>
            <a:ext cx="1668779" cy="2159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540" y="524002"/>
            <a:ext cx="37007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1F487C"/>
                </a:solidFill>
              </a:rPr>
              <a:t>2)</a:t>
            </a:r>
            <a:r>
              <a:rPr sz="3600" spc="-5" dirty="0">
                <a:solidFill>
                  <a:srgbClr val="0000FF"/>
                </a:solidFill>
              </a:rPr>
              <a:t>INCINER</a:t>
            </a:r>
            <a:r>
              <a:rPr sz="3600" spc="-260" dirty="0">
                <a:solidFill>
                  <a:srgbClr val="0000FF"/>
                </a:solidFill>
              </a:rPr>
              <a:t>A</a:t>
            </a:r>
            <a:r>
              <a:rPr sz="3600" dirty="0">
                <a:solidFill>
                  <a:srgbClr val="0000FF"/>
                </a:solidFill>
              </a:rPr>
              <a:t>TI</a:t>
            </a:r>
            <a:r>
              <a:rPr sz="3600" spc="-15" dirty="0">
                <a:solidFill>
                  <a:srgbClr val="0000FF"/>
                </a:solidFill>
              </a:rPr>
              <a:t>O</a:t>
            </a:r>
            <a:r>
              <a:rPr sz="3600" spc="-5" dirty="0">
                <a:solidFill>
                  <a:srgbClr val="0000FF"/>
                </a:solidFill>
              </a:rPr>
              <a:t>N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07340" y="1523492"/>
            <a:ext cx="5292090" cy="26009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622300" marR="5080" indent="-609600" algn="just">
              <a:lnSpc>
                <a:spcPts val="3020"/>
              </a:lnSpc>
              <a:spcBef>
                <a:spcPts val="48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622300" algn="l"/>
              </a:tabLst>
            </a:pP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Contaminated material in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bulk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is 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sterilized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&amp;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disposed by </a:t>
            </a:r>
            <a:r>
              <a:rPr sz="2800" dirty="0">
                <a:latin typeface="Times New Roman"/>
                <a:cs typeface="Times New Roman"/>
              </a:rPr>
              <a:t>burning  </a:t>
            </a:r>
            <a:r>
              <a:rPr sz="2800" spc="-5" dirty="0">
                <a:latin typeface="Times New Roman"/>
                <a:cs typeface="Times New Roman"/>
              </a:rPr>
              <a:t>in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an </a:t>
            </a:r>
            <a:r>
              <a:rPr sz="2800" spc="-15" dirty="0">
                <a:solidFill>
                  <a:srgbClr val="181700"/>
                </a:solidFill>
                <a:latin typeface="Times New Roman"/>
                <a:cs typeface="Times New Roman"/>
              </a:rPr>
              <a:t>incinerator.</a:t>
            </a:r>
            <a:endParaRPr sz="2800">
              <a:latin typeface="Times New Roman"/>
              <a:cs typeface="Times New Roman"/>
            </a:endParaRPr>
          </a:p>
          <a:p>
            <a:pPr marL="622300" indent="-609600">
              <a:lnSpc>
                <a:spcPct val="100000"/>
              </a:lnSpc>
              <a:spcBef>
                <a:spcPts val="229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621665" algn="l"/>
                <a:tab pos="622300" algn="l"/>
              </a:tabLst>
            </a:pPr>
            <a:r>
              <a:rPr sz="2800" b="1" u="heavy" spc="-5" dirty="0">
                <a:solidFill>
                  <a:srgbClr val="181700"/>
                </a:solidFill>
                <a:uFill>
                  <a:solidFill>
                    <a:srgbClr val="181700"/>
                  </a:solidFill>
                </a:uFill>
                <a:latin typeface="Times New Roman"/>
                <a:cs typeface="Times New Roman"/>
              </a:rPr>
              <a:t>Articles</a:t>
            </a:r>
            <a:r>
              <a:rPr sz="2800" b="1" u="heavy" spc="-10" dirty="0">
                <a:solidFill>
                  <a:srgbClr val="181700"/>
                </a:solidFill>
                <a:uFill>
                  <a:solidFill>
                    <a:srgbClr val="1817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heavy" spc="-5" dirty="0">
                <a:solidFill>
                  <a:srgbClr val="181700"/>
                </a:solidFill>
                <a:uFill>
                  <a:solidFill>
                    <a:srgbClr val="181700"/>
                  </a:solidFill>
                </a:uFill>
                <a:latin typeface="Times New Roman"/>
                <a:cs typeface="Times New Roman"/>
              </a:rPr>
              <a:t>sterilized:</a:t>
            </a:r>
            <a:endParaRPr sz="2800">
              <a:latin typeface="Times New Roman"/>
              <a:cs typeface="Times New Roman"/>
            </a:endParaRPr>
          </a:p>
          <a:p>
            <a:pPr marL="546100">
              <a:lnSpc>
                <a:spcPct val="100000"/>
              </a:lnSpc>
              <a:spcBef>
                <a:spcPts val="260"/>
              </a:spcBef>
            </a:pP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- </a:t>
            </a:r>
            <a:r>
              <a:rPr sz="2800" spc="-10" dirty="0">
                <a:solidFill>
                  <a:srgbClr val="181700"/>
                </a:solidFill>
                <a:latin typeface="Times New Roman"/>
                <a:cs typeface="Times New Roman"/>
              </a:rPr>
              <a:t>surgical</a:t>
            </a:r>
            <a:r>
              <a:rPr sz="2800" spc="-15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dressings</a:t>
            </a:r>
            <a:endParaRPr sz="2800">
              <a:latin typeface="Times New Roman"/>
              <a:cs typeface="Times New Roman"/>
            </a:endParaRPr>
          </a:p>
          <a:p>
            <a:pPr marL="546100">
              <a:lnSpc>
                <a:spcPct val="100000"/>
              </a:lnSpc>
              <a:spcBef>
                <a:spcPts val="265"/>
              </a:spcBef>
            </a:pP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-disposable</a:t>
            </a:r>
            <a:r>
              <a:rPr sz="2800" spc="-3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syringes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49166" y="4132529"/>
            <a:ext cx="13246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solidFill>
                  <a:srgbClr val="181700"/>
                </a:solidFill>
                <a:latin typeface="Times New Roman"/>
                <a:cs typeface="Times New Roman"/>
              </a:rPr>
              <a:t>m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at</a:t>
            </a:r>
            <a:r>
              <a:rPr sz="2800" spc="-20" dirty="0">
                <a:solidFill>
                  <a:srgbClr val="181700"/>
                </a:solidFill>
                <a:latin typeface="Times New Roman"/>
                <a:cs typeface="Times New Roman"/>
              </a:rPr>
              <a:t>e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rials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739" y="4098042"/>
            <a:ext cx="2668905" cy="140779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- contaminated</a:t>
            </a:r>
            <a:r>
              <a:rPr sz="2800" spc="-45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lab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-animal</a:t>
            </a:r>
            <a:r>
              <a:rPr sz="2800" spc="-1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carcass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-bedding</a:t>
            </a:r>
            <a:r>
              <a:rPr sz="2800" i="1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90159" y="5745478"/>
            <a:ext cx="3131819" cy="1112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05400" y="2514600"/>
            <a:ext cx="3101340" cy="3241675"/>
          </a:xfrm>
          <a:custGeom>
            <a:avLst/>
            <a:gdLst/>
            <a:ahLst/>
            <a:cxnLst/>
            <a:rect l="l" t="t" r="r" b="b"/>
            <a:pathLst>
              <a:path w="3101340" h="3241675">
                <a:moveTo>
                  <a:pt x="2834767" y="0"/>
                </a:moveTo>
                <a:lnTo>
                  <a:pt x="266573" y="0"/>
                </a:lnTo>
                <a:lnTo>
                  <a:pt x="218664" y="4295"/>
                </a:lnTo>
                <a:lnTo>
                  <a:pt x="173569" y="16681"/>
                </a:lnTo>
                <a:lnTo>
                  <a:pt x="132042" y="36401"/>
                </a:lnTo>
                <a:lnTo>
                  <a:pt x="94836" y="62704"/>
                </a:lnTo>
                <a:lnTo>
                  <a:pt x="62704" y="94836"/>
                </a:lnTo>
                <a:lnTo>
                  <a:pt x="36401" y="132042"/>
                </a:lnTo>
                <a:lnTo>
                  <a:pt x="16681" y="173569"/>
                </a:lnTo>
                <a:lnTo>
                  <a:pt x="4295" y="218664"/>
                </a:lnTo>
                <a:lnTo>
                  <a:pt x="0" y="266573"/>
                </a:lnTo>
                <a:lnTo>
                  <a:pt x="0" y="2974975"/>
                </a:lnTo>
                <a:lnTo>
                  <a:pt x="4295" y="3022896"/>
                </a:lnTo>
                <a:lnTo>
                  <a:pt x="16681" y="3067998"/>
                </a:lnTo>
                <a:lnTo>
                  <a:pt x="36401" y="3109528"/>
                </a:lnTo>
                <a:lnTo>
                  <a:pt x="62704" y="3146732"/>
                </a:lnTo>
                <a:lnTo>
                  <a:pt x="94836" y="3178859"/>
                </a:lnTo>
                <a:lnTo>
                  <a:pt x="132042" y="3205157"/>
                </a:lnTo>
                <a:lnTo>
                  <a:pt x="173569" y="3224872"/>
                </a:lnTo>
                <a:lnTo>
                  <a:pt x="218664" y="3237253"/>
                </a:lnTo>
                <a:lnTo>
                  <a:pt x="266573" y="3241548"/>
                </a:lnTo>
                <a:lnTo>
                  <a:pt x="2834767" y="3241548"/>
                </a:lnTo>
                <a:lnTo>
                  <a:pt x="2882675" y="3237253"/>
                </a:lnTo>
                <a:lnTo>
                  <a:pt x="2927770" y="3224872"/>
                </a:lnTo>
                <a:lnTo>
                  <a:pt x="2969297" y="3205157"/>
                </a:lnTo>
                <a:lnTo>
                  <a:pt x="3006503" y="3178859"/>
                </a:lnTo>
                <a:lnTo>
                  <a:pt x="3038635" y="3146732"/>
                </a:lnTo>
                <a:lnTo>
                  <a:pt x="3064938" y="3109528"/>
                </a:lnTo>
                <a:lnTo>
                  <a:pt x="3084658" y="3067998"/>
                </a:lnTo>
                <a:lnTo>
                  <a:pt x="3097044" y="3022896"/>
                </a:lnTo>
                <a:lnTo>
                  <a:pt x="3101340" y="2974975"/>
                </a:lnTo>
                <a:lnTo>
                  <a:pt x="3101340" y="266573"/>
                </a:lnTo>
                <a:lnTo>
                  <a:pt x="3097044" y="218664"/>
                </a:lnTo>
                <a:lnTo>
                  <a:pt x="3084658" y="173569"/>
                </a:lnTo>
                <a:lnTo>
                  <a:pt x="3064938" y="132042"/>
                </a:lnTo>
                <a:lnTo>
                  <a:pt x="3038635" y="94836"/>
                </a:lnTo>
                <a:lnTo>
                  <a:pt x="3006503" y="62704"/>
                </a:lnTo>
                <a:lnTo>
                  <a:pt x="2969297" y="36401"/>
                </a:lnTo>
                <a:lnTo>
                  <a:pt x="2927770" y="16681"/>
                </a:lnTo>
                <a:lnTo>
                  <a:pt x="2882675" y="4295"/>
                </a:lnTo>
                <a:lnTo>
                  <a:pt x="283476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05400" y="2514600"/>
            <a:ext cx="3101340" cy="3241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552958"/>
            <a:ext cx="6569709" cy="5118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3060" marR="2335530" indent="-353060">
              <a:lnSpc>
                <a:spcPct val="106700"/>
              </a:lnSpc>
              <a:spcBef>
                <a:spcPts val="95"/>
              </a:spcBef>
              <a:buSzPct val="96666"/>
              <a:buFont typeface="Wingdings"/>
              <a:buChar char=""/>
              <a:tabLst>
                <a:tab pos="353060" algn="l"/>
              </a:tabLst>
            </a:pPr>
            <a:r>
              <a:rPr sz="3000" i="1" spc="-5" dirty="0">
                <a:latin typeface="Times New Roman"/>
                <a:cs typeface="Times New Roman"/>
              </a:rPr>
              <a:t>Louis Pasteur</a:t>
            </a:r>
            <a:r>
              <a:rPr sz="3000" i="1" spc="-4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discovered  in</a:t>
            </a:r>
            <a:r>
              <a:rPr sz="3000" spc="-5" dirty="0">
                <a:latin typeface="Times New Roman"/>
                <a:cs typeface="Times New Roman"/>
              </a:rPr>
              <a:t> </a:t>
            </a:r>
            <a:r>
              <a:rPr sz="3000" i="1" dirty="0">
                <a:latin typeface="Times New Roman"/>
                <a:cs typeface="Times New Roman"/>
              </a:rPr>
              <a:t>1986</a:t>
            </a:r>
            <a:endParaRPr sz="3000">
              <a:latin typeface="Times New Roman"/>
              <a:cs typeface="Times New Roman"/>
            </a:endParaRPr>
          </a:p>
          <a:p>
            <a:pPr marL="297180" marR="2737485" indent="-284480">
              <a:lnSpc>
                <a:spcPts val="3840"/>
              </a:lnSpc>
              <a:spcBef>
                <a:spcPts val="170"/>
              </a:spcBef>
              <a:buSzPct val="96666"/>
              <a:buFont typeface="Wingdings"/>
              <a:buChar char=""/>
              <a:tabLst>
                <a:tab pos="447040" algn="l"/>
              </a:tabLst>
            </a:pPr>
            <a:r>
              <a:rPr sz="3000" spc="-5" dirty="0">
                <a:latin typeface="Times New Roman"/>
                <a:cs typeface="Times New Roman"/>
              </a:rPr>
              <a:t>Compartments </a:t>
            </a:r>
            <a:r>
              <a:rPr sz="3000" dirty="0">
                <a:latin typeface="Times New Roman"/>
                <a:cs typeface="Times New Roman"/>
              </a:rPr>
              <a:t>with  </a:t>
            </a:r>
            <a:r>
              <a:rPr sz="3000" spc="-5" dirty="0">
                <a:latin typeface="Times New Roman"/>
                <a:cs typeface="Times New Roman"/>
              </a:rPr>
              <a:t>perforated trays </a:t>
            </a:r>
            <a:r>
              <a:rPr sz="3000" dirty="0">
                <a:latin typeface="Times New Roman"/>
                <a:cs typeface="Times New Roman"/>
              </a:rPr>
              <a:t>&amp;</a:t>
            </a:r>
            <a:r>
              <a:rPr sz="3000" spc="20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fans</a:t>
            </a:r>
            <a:endParaRPr sz="3000">
              <a:latin typeface="Times New Roman"/>
              <a:cs typeface="Times New Roman"/>
            </a:endParaRPr>
          </a:p>
          <a:p>
            <a:pPr marL="542925" indent="-530225">
              <a:lnSpc>
                <a:spcPct val="100000"/>
              </a:lnSpc>
              <a:spcBef>
                <a:spcPts val="75"/>
              </a:spcBef>
              <a:buSzPct val="96666"/>
              <a:buFont typeface="Wingdings"/>
              <a:buChar char=""/>
              <a:tabLst>
                <a:tab pos="542925" algn="l"/>
                <a:tab pos="543560" algn="l"/>
              </a:tabLst>
            </a:pPr>
            <a:r>
              <a:rPr sz="3000" dirty="0">
                <a:latin typeface="Times New Roman"/>
                <a:cs typeface="Times New Roman"/>
              </a:rPr>
              <a:t>The </a:t>
            </a:r>
            <a:r>
              <a:rPr sz="3000" spc="-5" dirty="0">
                <a:latin typeface="Times New Roman"/>
                <a:cs typeface="Times New Roman"/>
              </a:rPr>
              <a:t>temperature</a:t>
            </a:r>
            <a:r>
              <a:rPr sz="3000" spc="60" dirty="0">
                <a:latin typeface="Times New Roman"/>
                <a:cs typeface="Times New Roman"/>
              </a:rPr>
              <a:t> </a:t>
            </a:r>
            <a:r>
              <a:rPr sz="3000" spc="-15" dirty="0">
                <a:latin typeface="Times New Roman"/>
                <a:cs typeface="Times New Roman"/>
              </a:rPr>
              <a:t>is</a:t>
            </a:r>
            <a:endParaRPr sz="3000">
              <a:latin typeface="Times New Roman"/>
              <a:cs typeface="Times New Roman"/>
            </a:endParaRPr>
          </a:p>
          <a:p>
            <a:pPr marL="393700">
              <a:lnSpc>
                <a:spcPct val="100000"/>
              </a:lnSpc>
              <a:spcBef>
                <a:spcPts val="240"/>
              </a:spcBef>
            </a:pPr>
            <a:r>
              <a:rPr sz="3000" i="1" dirty="0">
                <a:latin typeface="Times New Roman"/>
                <a:cs typeface="Times New Roman"/>
              </a:rPr>
              <a:t>160c </a:t>
            </a:r>
            <a:r>
              <a:rPr sz="3000" i="1" spc="-5" dirty="0">
                <a:latin typeface="Times New Roman"/>
                <a:cs typeface="Times New Roman"/>
              </a:rPr>
              <a:t>for </a:t>
            </a:r>
            <a:r>
              <a:rPr sz="3000" i="1" dirty="0">
                <a:latin typeface="Times New Roman"/>
                <a:cs typeface="Times New Roman"/>
              </a:rPr>
              <a:t>1 hour</a:t>
            </a:r>
            <a:endParaRPr sz="3000">
              <a:latin typeface="Times New Roman"/>
              <a:cs typeface="Times New Roman"/>
            </a:endParaRPr>
          </a:p>
          <a:p>
            <a:pPr marL="297180" marR="2504440" indent="-284480">
              <a:lnSpc>
                <a:spcPct val="106700"/>
              </a:lnSpc>
              <a:buSzPct val="96666"/>
              <a:buFont typeface="Wingdings"/>
              <a:buChar char=""/>
              <a:tabLst>
                <a:tab pos="447040" algn="l"/>
              </a:tabLst>
            </a:pPr>
            <a:r>
              <a:rPr sz="3000" dirty="0">
                <a:latin typeface="Times New Roman"/>
                <a:cs typeface="Times New Roman"/>
              </a:rPr>
              <a:t>Preserve sharp edges</a:t>
            </a:r>
            <a:r>
              <a:rPr sz="3000" spc="-9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of  </a:t>
            </a:r>
            <a:r>
              <a:rPr sz="3000" spc="-5" dirty="0">
                <a:latin typeface="Times New Roman"/>
                <a:cs typeface="Times New Roman"/>
              </a:rPr>
              <a:t>cutting</a:t>
            </a:r>
            <a:r>
              <a:rPr sz="3000" spc="20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instruments</a:t>
            </a:r>
            <a:endParaRPr sz="3000">
              <a:latin typeface="Times New Roman"/>
              <a:cs typeface="Times New Roman"/>
            </a:endParaRPr>
          </a:p>
          <a:p>
            <a:pPr marL="4692015" marR="5080">
              <a:lnSpc>
                <a:spcPct val="100000"/>
              </a:lnSpc>
              <a:spcBef>
                <a:spcPts val="735"/>
              </a:spcBef>
            </a:pPr>
            <a:r>
              <a:rPr sz="3600" b="1" dirty="0">
                <a:solidFill>
                  <a:srgbClr val="FF0000"/>
                </a:solidFill>
                <a:latin typeface="Arial"/>
                <a:cs typeface="Arial"/>
              </a:rPr>
              <a:t>HOT</a:t>
            </a:r>
            <a:r>
              <a:rPr sz="3600" b="1" spc="-2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0000"/>
                </a:solidFill>
                <a:latin typeface="Arial"/>
                <a:cs typeface="Arial"/>
              </a:rPr>
              <a:t>AIR  </a:t>
            </a:r>
            <a:r>
              <a:rPr sz="3600" b="1" spc="-5" dirty="0">
                <a:solidFill>
                  <a:srgbClr val="FF0000"/>
                </a:solidFill>
                <a:latin typeface="Arial"/>
                <a:cs typeface="Arial"/>
              </a:rPr>
              <a:t>OVEN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4724400"/>
            <a:ext cx="2782824" cy="1871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66715" y="3651503"/>
            <a:ext cx="3383280" cy="3206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81955" y="309372"/>
            <a:ext cx="3352800" cy="3352800"/>
          </a:xfrm>
          <a:custGeom>
            <a:avLst/>
            <a:gdLst/>
            <a:ahLst/>
            <a:cxnLst/>
            <a:rect l="l" t="t" r="r" b="b"/>
            <a:pathLst>
              <a:path w="3352800" h="3352800">
                <a:moveTo>
                  <a:pt x="3064637" y="0"/>
                </a:moveTo>
                <a:lnTo>
                  <a:pt x="288163" y="0"/>
                </a:lnTo>
                <a:lnTo>
                  <a:pt x="241425" y="3772"/>
                </a:lnTo>
                <a:lnTo>
                  <a:pt x="197087" y="14692"/>
                </a:lnTo>
                <a:lnTo>
                  <a:pt x="155743" y="32167"/>
                </a:lnTo>
                <a:lnTo>
                  <a:pt x="117985" y="55603"/>
                </a:lnTo>
                <a:lnTo>
                  <a:pt x="84407" y="84407"/>
                </a:lnTo>
                <a:lnTo>
                  <a:pt x="55603" y="117985"/>
                </a:lnTo>
                <a:lnTo>
                  <a:pt x="32167" y="155743"/>
                </a:lnTo>
                <a:lnTo>
                  <a:pt x="14692" y="197087"/>
                </a:lnTo>
                <a:lnTo>
                  <a:pt x="3772" y="241425"/>
                </a:lnTo>
                <a:lnTo>
                  <a:pt x="0" y="288163"/>
                </a:lnTo>
                <a:lnTo>
                  <a:pt x="0" y="3064637"/>
                </a:lnTo>
                <a:lnTo>
                  <a:pt x="3772" y="3111374"/>
                </a:lnTo>
                <a:lnTo>
                  <a:pt x="14692" y="3155712"/>
                </a:lnTo>
                <a:lnTo>
                  <a:pt x="32167" y="3197056"/>
                </a:lnTo>
                <a:lnTo>
                  <a:pt x="55603" y="3234814"/>
                </a:lnTo>
                <a:lnTo>
                  <a:pt x="84407" y="3268392"/>
                </a:lnTo>
                <a:lnTo>
                  <a:pt x="117985" y="3297196"/>
                </a:lnTo>
                <a:lnTo>
                  <a:pt x="155743" y="3320632"/>
                </a:lnTo>
                <a:lnTo>
                  <a:pt x="197087" y="3338107"/>
                </a:lnTo>
                <a:lnTo>
                  <a:pt x="241425" y="3349027"/>
                </a:lnTo>
                <a:lnTo>
                  <a:pt x="288163" y="3352800"/>
                </a:lnTo>
                <a:lnTo>
                  <a:pt x="3064637" y="3352800"/>
                </a:lnTo>
                <a:lnTo>
                  <a:pt x="3111374" y="3349027"/>
                </a:lnTo>
                <a:lnTo>
                  <a:pt x="3155712" y="3338107"/>
                </a:lnTo>
                <a:lnTo>
                  <a:pt x="3197056" y="3320632"/>
                </a:lnTo>
                <a:lnTo>
                  <a:pt x="3234814" y="3297196"/>
                </a:lnTo>
                <a:lnTo>
                  <a:pt x="3268392" y="3268392"/>
                </a:lnTo>
                <a:lnTo>
                  <a:pt x="3297196" y="3234814"/>
                </a:lnTo>
                <a:lnTo>
                  <a:pt x="3320632" y="3197056"/>
                </a:lnTo>
                <a:lnTo>
                  <a:pt x="3338107" y="3155712"/>
                </a:lnTo>
                <a:lnTo>
                  <a:pt x="3349027" y="3111374"/>
                </a:lnTo>
                <a:lnTo>
                  <a:pt x="3352800" y="3064637"/>
                </a:lnTo>
                <a:lnTo>
                  <a:pt x="3352800" y="288163"/>
                </a:lnTo>
                <a:lnTo>
                  <a:pt x="3349027" y="241425"/>
                </a:lnTo>
                <a:lnTo>
                  <a:pt x="3338107" y="197087"/>
                </a:lnTo>
                <a:lnTo>
                  <a:pt x="3320632" y="155743"/>
                </a:lnTo>
                <a:lnTo>
                  <a:pt x="3297196" y="117985"/>
                </a:lnTo>
                <a:lnTo>
                  <a:pt x="3268392" y="84407"/>
                </a:lnTo>
                <a:lnTo>
                  <a:pt x="3234814" y="55603"/>
                </a:lnTo>
                <a:lnTo>
                  <a:pt x="3197056" y="32167"/>
                </a:lnTo>
                <a:lnTo>
                  <a:pt x="3155712" y="14692"/>
                </a:lnTo>
                <a:lnTo>
                  <a:pt x="3111374" y="3772"/>
                </a:lnTo>
                <a:lnTo>
                  <a:pt x="306463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81955" y="309372"/>
            <a:ext cx="3352800" cy="3352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931291"/>
            <a:ext cx="372300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heavy" spc="-5" dirty="0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Articles to be</a:t>
            </a:r>
            <a:r>
              <a:rPr sz="2800" u="heavy" spc="-40" dirty="0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5" dirty="0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sterilized</a:t>
            </a:r>
            <a:r>
              <a:rPr sz="2800" b="0" u="heavy" spc="-5" dirty="0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:-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361313"/>
            <a:ext cx="2604770" cy="400367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-5" dirty="0">
                <a:latin typeface="Arial"/>
                <a:cs typeface="Arial"/>
              </a:rPr>
              <a:t>Scissors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-5" dirty="0">
                <a:latin typeface="Arial"/>
                <a:cs typeface="Arial"/>
              </a:rPr>
              <a:t>Scalpels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dirty="0">
                <a:latin typeface="Arial"/>
                <a:cs typeface="Arial"/>
              </a:rPr>
              <a:t>Glass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syringes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dirty="0">
                <a:latin typeface="Arial"/>
                <a:cs typeface="Arial"/>
              </a:rPr>
              <a:t>Swabs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dirty="0">
                <a:latin typeface="Arial"/>
                <a:cs typeface="Arial"/>
              </a:rPr>
              <a:t>Liquid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paraffin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dirty="0">
                <a:latin typeface="Arial"/>
                <a:cs typeface="Arial"/>
              </a:rPr>
              <a:t>Dusting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powder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-5" dirty="0">
                <a:latin typeface="Arial"/>
                <a:cs typeface="Arial"/>
              </a:rPr>
              <a:t>Fats &amp;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Grease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dirty="0">
                <a:latin typeface="Arial"/>
                <a:cs typeface="Arial"/>
              </a:rPr>
              <a:t>Glassware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-5" dirty="0">
                <a:latin typeface="Arial"/>
                <a:cs typeface="Arial"/>
              </a:rPr>
              <a:t>Forceps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37759" y="3086100"/>
            <a:ext cx="3997451" cy="2670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3000" y="457200"/>
            <a:ext cx="3967479" cy="2639695"/>
          </a:xfrm>
          <a:custGeom>
            <a:avLst/>
            <a:gdLst/>
            <a:ahLst/>
            <a:cxnLst/>
            <a:rect l="l" t="t" r="r" b="b"/>
            <a:pathLst>
              <a:path w="3967479" h="2639695">
                <a:moveTo>
                  <a:pt x="3740150" y="0"/>
                </a:moveTo>
                <a:lnTo>
                  <a:pt x="226822" y="0"/>
                </a:lnTo>
                <a:lnTo>
                  <a:pt x="181123" y="4610"/>
                </a:lnTo>
                <a:lnTo>
                  <a:pt x="138553" y="17831"/>
                </a:lnTo>
                <a:lnTo>
                  <a:pt x="100024" y="38750"/>
                </a:lnTo>
                <a:lnTo>
                  <a:pt x="66452" y="66452"/>
                </a:lnTo>
                <a:lnTo>
                  <a:pt x="38750" y="100024"/>
                </a:lnTo>
                <a:lnTo>
                  <a:pt x="17831" y="138553"/>
                </a:lnTo>
                <a:lnTo>
                  <a:pt x="4610" y="181123"/>
                </a:lnTo>
                <a:lnTo>
                  <a:pt x="0" y="226822"/>
                </a:lnTo>
                <a:lnTo>
                  <a:pt x="0" y="2412746"/>
                </a:lnTo>
                <a:lnTo>
                  <a:pt x="4610" y="2458444"/>
                </a:lnTo>
                <a:lnTo>
                  <a:pt x="17831" y="2501014"/>
                </a:lnTo>
                <a:lnTo>
                  <a:pt x="38750" y="2539543"/>
                </a:lnTo>
                <a:lnTo>
                  <a:pt x="66452" y="2573115"/>
                </a:lnTo>
                <a:lnTo>
                  <a:pt x="100024" y="2600817"/>
                </a:lnTo>
                <a:lnTo>
                  <a:pt x="138553" y="2621736"/>
                </a:lnTo>
                <a:lnTo>
                  <a:pt x="181123" y="2634957"/>
                </a:lnTo>
                <a:lnTo>
                  <a:pt x="226822" y="2639567"/>
                </a:lnTo>
                <a:lnTo>
                  <a:pt x="3740150" y="2639567"/>
                </a:lnTo>
                <a:lnTo>
                  <a:pt x="3785848" y="2634957"/>
                </a:lnTo>
                <a:lnTo>
                  <a:pt x="3828418" y="2621736"/>
                </a:lnTo>
                <a:lnTo>
                  <a:pt x="3866947" y="2600817"/>
                </a:lnTo>
                <a:lnTo>
                  <a:pt x="3900519" y="2573115"/>
                </a:lnTo>
                <a:lnTo>
                  <a:pt x="3928221" y="2539543"/>
                </a:lnTo>
                <a:lnTo>
                  <a:pt x="3949140" y="2501014"/>
                </a:lnTo>
                <a:lnTo>
                  <a:pt x="3962361" y="2458444"/>
                </a:lnTo>
                <a:lnTo>
                  <a:pt x="3966972" y="2412746"/>
                </a:lnTo>
                <a:lnTo>
                  <a:pt x="3966972" y="226822"/>
                </a:lnTo>
                <a:lnTo>
                  <a:pt x="3962361" y="181123"/>
                </a:lnTo>
                <a:lnTo>
                  <a:pt x="3949140" y="138553"/>
                </a:lnTo>
                <a:lnTo>
                  <a:pt x="3928221" y="100024"/>
                </a:lnTo>
                <a:lnTo>
                  <a:pt x="3900519" y="66452"/>
                </a:lnTo>
                <a:lnTo>
                  <a:pt x="3866947" y="38750"/>
                </a:lnTo>
                <a:lnTo>
                  <a:pt x="3828418" y="17831"/>
                </a:lnTo>
                <a:lnTo>
                  <a:pt x="3785848" y="4610"/>
                </a:lnTo>
                <a:lnTo>
                  <a:pt x="374015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3000" y="457200"/>
            <a:ext cx="3966972" cy="2639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18076" y="4293108"/>
            <a:ext cx="1984248" cy="1984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58356" y="3390900"/>
            <a:ext cx="1908048" cy="17388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79676" y="5298946"/>
            <a:ext cx="2212848" cy="1527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1378965"/>
            <a:ext cx="7004684" cy="4827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ts val="3540"/>
              </a:lnSpc>
              <a:spcBef>
                <a:spcPts val="100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spc="-5" dirty="0">
                <a:latin typeface="Arial"/>
                <a:cs typeface="Arial"/>
              </a:rPr>
              <a:t>Introduction</a:t>
            </a:r>
            <a:endParaRPr sz="3000">
              <a:latin typeface="Arial"/>
              <a:cs typeface="Arial"/>
            </a:endParaRPr>
          </a:p>
          <a:p>
            <a:pPr marL="287020" indent="-274320">
              <a:lnSpc>
                <a:spcPts val="3479"/>
              </a:lnSpc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spc="-5" dirty="0">
                <a:latin typeface="Arial"/>
                <a:cs typeface="Arial"/>
              </a:rPr>
              <a:t>Historical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Relevance</a:t>
            </a:r>
            <a:endParaRPr sz="3000">
              <a:latin typeface="Arial"/>
              <a:cs typeface="Arial"/>
            </a:endParaRPr>
          </a:p>
          <a:p>
            <a:pPr marL="287020" indent="-274320">
              <a:lnSpc>
                <a:spcPts val="3479"/>
              </a:lnSpc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spc="-30" dirty="0">
                <a:latin typeface="Arial"/>
                <a:cs typeface="Arial"/>
              </a:rPr>
              <a:t>Terminologies</a:t>
            </a:r>
            <a:endParaRPr sz="3000">
              <a:latin typeface="Arial"/>
              <a:cs typeface="Arial"/>
            </a:endParaRPr>
          </a:p>
          <a:p>
            <a:pPr marL="287020" indent="-274320">
              <a:lnSpc>
                <a:spcPts val="3479"/>
              </a:lnSpc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spc="-5" dirty="0">
                <a:latin typeface="Arial"/>
                <a:cs typeface="Arial"/>
              </a:rPr>
              <a:t>Methods </a:t>
            </a:r>
            <a:r>
              <a:rPr sz="3000" dirty="0">
                <a:latin typeface="Arial"/>
                <a:cs typeface="Arial"/>
              </a:rPr>
              <a:t>Of Sterilization &amp;</a:t>
            </a:r>
            <a:r>
              <a:rPr sz="3000" spc="-6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Disinfection</a:t>
            </a:r>
            <a:endParaRPr sz="3000">
              <a:latin typeface="Arial"/>
              <a:cs typeface="Arial"/>
            </a:endParaRPr>
          </a:p>
          <a:p>
            <a:pPr marL="287020" marR="5080" indent="-274320">
              <a:lnSpc>
                <a:spcPts val="2880"/>
              </a:lnSpc>
              <a:spcBef>
                <a:spcPts val="635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dirty="0">
                <a:latin typeface="Arial"/>
                <a:cs typeface="Arial"/>
              </a:rPr>
              <a:t>Asepsis- Medical( </a:t>
            </a:r>
            <a:r>
              <a:rPr sz="3000" spc="-5" dirty="0">
                <a:latin typeface="Arial"/>
                <a:cs typeface="Arial"/>
              </a:rPr>
              <a:t>Clinical) </a:t>
            </a:r>
            <a:r>
              <a:rPr sz="3000" dirty="0">
                <a:latin typeface="Arial"/>
                <a:cs typeface="Arial"/>
              </a:rPr>
              <a:t>And</a:t>
            </a:r>
            <a:r>
              <a:rPr sz="3000" spc="-254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Surgical  </a:t>
            </a:r>
            <a:r>
              <a:rPr sz="3000" dirty="0">
                <a:latin typeface="Arial"/>
                <a:cs typeface="Arial"/>
              </a:rPr>
              <a:t>Asepsis</a:t>
            </a:r>
            <a:endParaRPr sz="3000">
              <a:latin typeface="Arial"/>
              <a:cs typeface="Arial"/>
            </a:endParaRPr>
          </a:p>
          <a:p>
            <a:pPr marL="287020" indent="-274320">
              <a:lnSpc>
                <a:spcPts val="3445"/>
              </a:lnSpc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dirty="0">
                <a:latin typeface="Arial"/>
                <a:cs typeface="Arial"/>
              </a:rPr>
              <a:t>Basics About OT</a:t>
            </a:r>
            <a:r>
              <a:rPr sz="3000" spc="-24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Design</a:t>
            </a:r>
            <a:endParaRPr sz="3000">
              <a:latin typeface="Arial"/>
              <a:cs typeface="Arial"/>
            </a:endParaRPr>
          </a:p>
          <a:p>
            <a:pPr marL="287020" indent="-274320">
              <a:lnSpc>
                <a:spcPts val="3479"/>
              </a:lnSpc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spc="-5" dirty="0">
                <a:latin typeface="Arial"/>
                <a:cs typeface="Arial"/>
              </a:rPr>
              <a:t>Operating </a:t>
            </a:r>
            <a:r>
              <a:rPr sz="3000" dirty="0">
                <a:latin typeface="Arial"/>
                <a:cs typeface="Arial"/>
              </a:rPr>
              <a:t>Room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Protocols</a:t>
            </a:r>
            <a:endParaRPr sz="3000">
              <a:latin typeface="Arial"/>
              <a:cs typeface="Arial"/>
            </a:endParaRPr>
          </a:p>
          <a:p>
            <a:pPr marL="287020" indent="-274320">
              <a:lnSpc>
                <a:spcPts val="3479"/>
              </a:lnSpc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dirty="0">
                <a:latin typeface="Arial"/>
                <a:cs typeface="Arial"/>
              </a:rPr>
              <a:t>Principals Of</a:t>
            </a:r>
            <a:r>
              <a:rPr sz="3000" spc="-19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Asepsis</a:t>
            </a:r>
            <a:endParaRPr sz="3000">
              <a:latin typeface="Arial"/>
              <a:cs typeface="Arial"/>
            </a:endParaRPr>
          </a:p>
          <a:p>
            <a:pPr marL="287020" indent="-274320">
              <a:lnSpc>
                <a:spcPts val="3479"/>
              </a:lnSpc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dirty="0">
                <a:latin typeface="Arial"/>
                <a:cs typeface="Arial"/>
              </a:rPr>
              <a:t>Conclusion</a:t>
            </a:r>
            <a:endParaRPr sz="3000">
              <a:latin typeface="Arial"/>
              <a:cs typeface="Arial"/>
            </a:endParaRPr>
          </a:p>
          <a:p>
            <a:pPr marL="287020" indent="-274320">
              <a:lnSpc>
                <a:spcPts val="3540"/>
              </a:lnSpc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dirty="0">
                <a:latin typeface="Arial"/>
                <a:cs typeface="Arial"/>
              </a:rPr>
              <a:t>References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518286"/>
            <a:ext cx="37973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1F487C"/>
                </a:solidFill>
              </a:rPr>
              <a:t>CONTENTS</a:t>
            </a:r>
            <a:endParaRPr sz="5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71856"/>
            <a:ext cx="826008" cy="902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4695" y="922019"/>
            <a:ext cx="8508492" cy="91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8327" y="477012"/>
            <a:ext cx="2613660" cy="731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56332" y="477012"/>
            <a:ext cx="935736" cy="7315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93364" y="477012"/>
            <a:ext cx="908303" cy="7315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02964" y="477012"/>
            <a:ext cx="2409443" cy="7315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15228" y="477012"/>
            <a:ext cx="1572768" cy="7315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90816" y="477012"/>
            <a:ext cx="1647444" cy="7315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623" y="957072"/>
            <a:ext cx="690372" cy="7315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4695" y="1403603"/>
            <a:ext cx="3381755" cy="899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1291" y="957072"/>
            <a:ext cx="1207008" cy="7315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42644" y="957072"/>
            <a:ext cx="1121664" cy="7315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67127" y="957072"/>
            <a:ext cx="1459991" cy="7315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39439" y="851916"/>
            <a:ext cx="720851" cy="9022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1140" y="487426"/>
            <a:ext cx="8486140" cy="9937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810"/>
              </a:lnSpc>
              <a:spcBef>
                <a:spcPts val="105"/>
              </a:spcBef>
            </a:pPr>
            <a:r>
              <a:rPr sz="3200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P</a:t>
            </a:r>
            <a:r>
              <a:rPr sz="2550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RECAUTION TO BE OBSERVED WHEN</a:t>
            </a:r>
            <a:r>
              <a:rPr sz="2550" u="heavy" spc="300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 </a:t>
            </a:r>
            <a:r>
              <a:rPr sz="2550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USING</a:t>
            </a:r>
            <a:endParaRPr sz="2550">
              <a:latin typeface="Verdana"/>
              <a:cs typeface="Verdana"/>
            </a:endParaRPr>
          </a:p>
          <a:p>
            <a:pPr marL="12700">
              <a:lnSpc>
                <a:spcPts val="3810"/>
              </a:lnSpc>
            </a:pPr>
            <a:r>
              <a:rPr sz="2550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A HOT AIR</a:t>
            </a:r>
            <a:r>
              <a:rPr sz="2550" u="heavy" spc="715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 </a:t>
            </a:r>
            <a:r>
              <a:rPr sz="2550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OVEN</a:t>
            </a:r>
            <a:r>
              <a:rPr sz="3200" b="0" u="heavy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: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3540" y="1953894"/>
            <a:ext cx="7738109" cy="432308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355600" marR="5080" indent="-342900">
              <a:lnSpc>
                <a:spcPts val="2690"/>
              </a:lnSpc>
              <a:spcBef>
                <a:spcPts val="740"/>
              </a:spcBef>
              <a:buChar char="•"/>
              <a:tabLst>
                <a:tab pos="354965" algn="l"/>
                <a:tab pos="355600" algn="l"/>
                <a:tab pos="6236970" algn="l"/>
              </a:tabLst>
            </a:pPr>
            <a:r>
              <a:rPr sz="2800" spc="-10" dirty="0">
                <a:solidFill>
                  <a:srgbClr val="181700"/>
                </a:solidFill>
                <a:latin typeface="Times New Roman"/>
                <a:cs typeface="Times New Roman"/>
              </a:rPr>
              <a:t>Temp.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should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not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exceed</a:t>
            </a:r>
            <a:r>
              <a:rPr sz="2800" spc="5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180°c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because	glass</a:t>
            </a:r>
            <a:r>
              <a:rPr sz="2800" spc="-8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ware  kept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inside for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sterilization will get a smoky  appearance &amp; paper wrapper used to cover the  articles will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get</a:t>
            </a:r>
            <a:r>
              <a:rPr sz="2800" spc="-2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charred.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181700"/>
              </a:buClr>
              <a:buFont typeface="Times New Roman"/>
              <a:buChar char="•"/>
            </a:pPr>
            <a:endParaRPr sz="3350">
              <a:latin typeface="Times New Roman"/>
              <a:cs typeface="Times New Roman"/>
            </a:endParaRPr>
          </a:p>
          <a:p>
            <a:pPr marL="355600" marR="207010" indent="-342900">
              <a:lnSpc>
                <a:spcPts val="2690"/>
              </a:lnSpc>
              <a:buChar char="•"/>
              <a:tabLst>
                <a:tab pos="354965" algn="l"/>
                <a:tab pos="355600" algn="l"/>
                <a:tab pos="1143635" algn="l"/>
                <a:tab pos="2575560" algn="l"/>
              </a:tabLst>
            </a:pP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The</a:t>
            </a:r>
            <a:r>
              <a:rPr sz="2800" spc="3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glassware	kept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inside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should be totally dry</a:t>
            </a:r>
            <a:r>
              <a:rPr sz="2800" spc="-75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or  they	will</a:t>
            </a:r>
            <a:r>
              <a:rPr sz="2800" spc="-1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break.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81700"/>
              </a:buClr>
              <a:buFont typeface="Times New Roman"/>
              <a:buChar char="•"/>
            </a:pP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No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sudden cooling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of the hot air</a:t>
            </a:r>
            <a:r>
              <a:rPr sz="2800" spc="-3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oven.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181700"/>
              </a:buClr>
              <a:buFont typeface="Times New Roman"/>
              <a:buChar char="•"/>
            </a:pPr>
            <a:endParaRPr sz="27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No over loading of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hot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air</a:t>
            </a:r>
            <a:r>
              <a:rPr sz="2800" spc="-1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oven.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15556" y="2465832"/>
            <a:ext cx="1677924" cy="15118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24600" y="4405884"/>
            <a:ext cx="2362200" cy="230124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073912"/>
            <a:ext cx="6249670" cy="196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16330" indent="-274320">
              <a:lnSpc>
                <a:spcPct val="100000"/>
              </a:lnSpc>
              <a:spcBef>
                <a:spcPts val="105"/>
              </a:spcBef>
              <a:buClr>
                <a:srgbClr val="4F81BC"/>
              </a:buClr>
              <a:buSzPct val="70312"/>
              <a:buFont typeface="Wingdings"/>
              <a:buChar char=""/>
              <a:tabLst>
                <a:tab pos="1116330" algn="l"/>
              </a:tabLst>
            </a:pPr>
            <a:r>
              <a:rPr sz="3200" spc="-20" dirty="0">
                <a:solidFill>
                  <a:srgbClr val="00AF50"/>
                </a:solidFill>
                <a:latin typeface="Arial"/>
                <a:cs typeface="Arial"/>
              </a:rPr>
              <a:t>STERILISATION</a:t>
            </a:r>
            <a:r>
              <a:rPr sz="3200" spc="-6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AF50"/>
                </a:solidFill>
                <a:latin typeface="Arial"/>
                <a:cs typeface="Arial"/>
              </a:rPr>
              <a:t>CONTROL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3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BROWNE’S </a:t>
            </a:r>
            <a:r>
              <a:rPr sz="2800" spc="-10" dirty="0">
                <a:solidFill>
                  <a:srgbClr val="FF0000"/>
                </a:solidFill>
                <a:latin typeface="Arial"/>
                <a:cs typeface="Arial"/>
              </a:rPr>
              <a:t>TUBE </a:t>
            </a:r>
            <a:r>
              <a:rPr sz="2800" spc="-5" dirty="0">
                <a:latin typeface="Arial"/>
                <a:cs typeface="Arial"/>
              </a:rPr>
              <a:t>use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routinely.</a:t>
            </a:r>
            <a:endParaRPr sz="28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20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dirty="0">
                <a:latin typeface="Arial"/>
                <a:cs typeface="Arial"/>
              </a:rPr>
              <a:t>Green color indicates proper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sterilization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140" y="4095115"/>
            <a:ext cx="6447155" cy="1262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9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Arial"/>
                <a:cs typeface="Arial"/>
              </a:rPr>
              <a:t>Nontoxigenic </a:t>
            </a:r>
            <a:r>
              <a:rPr sz="2800" dirty="0">
                <a:latin typeface="Arial"/>
                <a:cs typeface="Arial"/>
              </a:rPr>
              <a:t>strains </a:t>
            </a:r>
            <a:r>
              <a:rPr sz="2800" spc="-5" dirty="0">
                <a:latin typeface="Arial"/>
                <a:cs typeface="Arial"/>
              </a:rPr>
              <a:t>of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CLOSTRIDIUM  </a:t>
            </a:r>
            <a:r>
              <a:rPr sz="2800" spc="-40" dirty="0">
                <a:solidFill>
                  <a:srgbClr val="FF0000"/>
                </a:solidFill>
                <a:latin typeface="Arial"/>
                <a:cs typeface="Arial"/>
              </a:rPr>
              <a:t>TETANI</a:t>
            </a:r>
            <a:endParaRPr sz="28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20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2000" dirty="0">
                <a:latin typeface="Arial"/>
                <a:cs typeface="Arial"/>
              </a:rPr>
              <a:t>Spores germination indicates improper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sterilization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58000" y="762000"/>
            <a:ext cx="1752600" cy="3078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4245" y="325882"/>
            <a:ext cx="5714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4F81BC"/>
                </a:solidFill>
                <a:latin typeface="Arial"/>
                <a:cs typeface="Arial"/>
              </a:rPr>
              <a:t>GLASS </a:t>
            </a:r>
            <a:r>
              <a:rPr sz="3600" b="0" spc="-5" dirty="0">
                <a:solidFill>
                  <a:srgbClr val="4F81BC"/>
                </a:solidFill>
                <a:latin typeface="Arial"/>
                <a:cs typeface="Arial"/>
              </a:rPr>
              <a:t>BEAD</a:t>
            </a:r>
            <a:r>
              <a:rPr sz="3600" b="0" spc="-6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3600" b="0" spc="-5" dirty="0">
                <a:solidFill>
                  <a:srgbClr val="4F81BC"/>
                </a:solidFill>
                <a:latin typeface="Arial"/>
                <a:cs typeface="Arial"/>
              </a:rPr>
              <a:t>STERILISER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10200" y="2362200"/>
            <a:ext cx="2804159" cy="2773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503553"/>
            <a:ext cx="6414135" cy="445960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  <a:tab pos="1099820" algn="l"/>
              </a:tabLst>
            </a:pPr>
            <a:r>
              <a:rPr sz="2400" spc="-5" dirty="0">
                <a:latin typeface="Arial"/>
                <a:cs typeface="Arial"/>
              </a:rPr>
              <a:t>Heat	</a:t>
            </a:r>
            <a:r>
              <a:rPr sz="2400" dirty="0">
                <a:latin typeface="Arial"/>
                <a:cs typeface="Arial"/>
              </a:rPr>
              <a:t>transfer</a:t>
            </a:r>
            <a:r>
              <a:rPr sz="2400" spc="-5" dirty="0">
                <a:latin typeface="Arial"/>
                <a:cs typeface="Arial"/>
              </a:rPr>
              <a:t> device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Glass </a:t>
            </a:r>
            <a:r>
              <a:rPr sz="2400" spc="-5" dirty="0">
                <a:latin typeface="Arial"/>
                <a:cs typeface="Arial"/>
              </a:rPr>
              <a:t>beads </a:t>
            </a:r>
            <a:r>
              <a:rPr sz="2400" dirty="0">
                <a:latin typeface="Arial"/>
                <a:cs typeface="Arial"/>
              </a:rPr>
              <a:t>&amp; </a:t>
            </a:r>
            <a:r>
              <a:rPr sz="2400" spc="-5" dirty="0">
                <a:latin typeface="Arial"/>
                <a:cs typeface="Arial"/>
              </a:rPr>
              <a:t>Salt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4F81BC"/>
              </a:buClr>
              <a:buFont typeface="Wingdings"/>
              <a:buChar char=""/>
            </a:pPr>
            <a:endParaRPr sz="3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i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ARTICLES</a:t>
            </a:r>
            <a:r>
              <a:rPr sz="2400" i="1" u="heavy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400" i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STERILISED: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Endodontic Files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Burs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25" dirty="0">
                <a:latin typeface="Arial"/>
                <a:cs typeface="Arial"/>
              </a:rPr>
              <a:t>Temperature </a:t>
            </a:r>
            <a:r>
              <a:rPr sz="2400" spc="-5" dirty="0">
                <a:latin typeface="Arial"/>
                <a:cs typeface="Arial"/>
              </a:rPr>
              <a:t>is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220°C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25" dirty="0">
                <a:latin typeface="Arial"/>
                <a:cs typeface="Arial"/>
              </a:rPr>
              <a:t>Time </a:t>
            </a:r>
            <a:r>
              <a:rPr sz="2400" spc="-5" dirty="0">
                <a:latin typeface="Arial"/>
                <a:cs typeface="Arial"/>
              </a:rPr>
              <a:t>is 10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sec.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200">
              <a:latin typeface="Times New Roman"/>
              <a:cs typeface="Times New Roman"/>
            </a:endParaRPr>
          </a:p>
          <a:p>
            <a:pPr marL="904875">
              <a:lnSpc>
                <a:spcPct val="100000"/>
              </a:lnSpc>
            </a:pPr>
            <a:r>
              <a:rPr sz="2800" b="1" spc="-5" dirty="0">
                <a:solidFill>
                  <a:srgbClr val="00AF50"/>
                </a:solidFill>
                <a:latin typeface="Arial"/>
                <a:cs typeface="Arial"/>
              </a:rPr>
              <a:t>Useful for chair side</a:t>
            </a:r>
            <a:r>
              <a:rPr sz="2800" b="1" spc="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AF50"/>
                </a:solidFill>
                <a:latin typeface="Arial"/>
                <a:cs typeface="Arial"/>
              </a:rPr>
              <a:t>sterilization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1318" y="1378965"/>
            <a:ext cx="23209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Arial"/>
                <a:cs typeface="Arial"/>
              </a:rPr>
              <a:t>MOIST</a:t>
            </a:r>
            <a:r>
              <a:rPr sz="3000" b="0" spc="-110" dirty="0">
                <a:latin typeface="Arial"/>
                <a:cs typeface="Arial"/>
              </a:rPr>
              <a:t> </a:t>
            </a:r>
            <a:r>
              <a:rPr sz="3000" b="0" spc="-55" dirty="0">
                <a:latin typeface="Arial"/>
                <a:cs typeface="Arial"/>
              </a:rPr>
              <a:t>HEAT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143785"/>
            <a:ext cx="4331970" cy="290639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4F81BC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5" dirty="0">
                <a:latin typeface="Arial"/>
                <a:cs typeface="Arial"/>
              </a:rPr>
              <a:t>MECHANISM OF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ACTION:</a:t>
            </a:r>
            <a:endParaRPr sz="2200">
              <a:latin typeface="Arial"/>
              <a:cs typeface="Arial"/>
            </a:endParaRPr>
          </a:p>
          <a:p>
            <a:pPr marL="400685">
              <a:lnSpc>
                <a:spcPct val="100000"/>
              </a:lnSpc>
              <a:spcBef>
                <a:spcPts val="600"/>
              </a:spcBef>
            </a:pPr>
            <a:r>
              <a:rPr sz="2200" spc="-5" dirty="0">
                <a:latin typeface="Arial"/>
                <a:cs typeface="Arial"/>
              </a:rPr>
              <a:t>-Denaturation of</a:t>
            </a:r>
            <a:r>
              <a:rPr sz="2200" spc="2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proteins</a:t>
            </a:r>
            <a:endParaRPr sz="2200">
              <a:latin typeface="Arial"/>
              <a:cs typeface="Arial"/>
            </a:endParaRPr>
          </a:p>
          <a:p>
            <a:pPr marL="400685">
              <a:lnSpc>
                <a:spcPct val="100000"/>
              </a:lnSpc>
              <a:spcBef>
                <a:spcPts val="600"/>
              </a:spcBef>
            </a:pPr>
            <a:r>
              <a:rPr sz="2200" spc="-5" dirty="0">
                <a:latin typeface="Arial"/>
                <a:cs typeface="Arial"/>
              </a:rPr>
              <a:t>-Coagulation of</a:t>
            </a:r>
            <a:r>
              <a:rPr sz="2200" spc="1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proteins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20" dirty="0">
                <a:solidFill>
                  <a:srgbClr val="4AACC5"/>
                </a:solidFill>
                <a:latin typeface="Arial"/>
                <a:cs typeface="Arial"/>
              </a:rPr>
              <a:t>TEMPERATURE </a:t>
            </a:r>
            <a:r>
              <a:rPr sz="2200" spc="-5" dirty="0">
                <a:solidFill>
                  <a:srgbClr val="4AACC5"/>
                </a:solidFill>
                <a:latin typeface="Arial"/>
                <a:cs typeface="Arial"/>
              </a:rPr>
              <a:t>BELOW</a:t>
            </a:r>
            <a:r>
              <a:rPr sz="2200" spc="-15" dirty="0">
                <a:solidFill>
                  <a:srgbClr val="4AACC5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4AACC5"/>
                </a:solidFill>
                <a:latin typeface="Arial"/>
                <a:cs typeface="Arial"/>
              </a:rPr>
              <a:t>100°C</a:t>
            </a:r>
            <a:endParaRPr sz="22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20" dirty="0">
                <a:solidFill>
                  <a:srgbClr val="006FC0"/>
                </a:solidFill>
                <a:latin typeface="Arial"/>
                <a:cs typeface="Arial"/>
              </a:rPr>
              <a:t>TEMPERATURE </a:t>
            </a:r>
            <a:r>
              <a:rPr sz="2200" spc="-90" dirty="0">
                <a:solidFill>
                  <a:srgbClr val="006FC0"/>
                </a:solidFill>
                <a:latin typeface="Arial"/>
                <a:cs typeface="Arial"/>
              </a:rPr>
              <a:t>AT</a:t>
            </a:r>
            <a:r>
              <a:rPr sz="2200" spc="-11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006FC0"/>
                </a:solidFill>
                <a:latin typeface="Arial"/>
                <a:cs typeface="Arial"/>
              </a:rPr>
              <a:t>100°C</a:t>
            </a:r>
            <a:endParaRPr sz="22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spc="-20" dirty="0">
                <a:solidFill>
                  <a:srgbClr val="244060"/>
                </a:solidFill>
                <a:latin typeface="Arial"/>
                <a:cs typeface="Arial"/>
              </a:rPr>
              <a:t>TEMPERATURE </a:t>
            </a:r>
            <a:r>
              <a:rPr sz="2200" spc="-5" dirty="0">
                <a:solidFill>
                  <a:srgbClr val="244060"/>
                </a:solidFill>
                <a:latin typeface="Arial"/>
                <a:cs typeface="Arial"/>
              </a:rPr>
              <a:t>ABOVE</a:t>
            </a:r>
            <a:r>
              <a:rPr sz="2200" spc="-120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44060"/>
                </a:solidFill>
                <a:latin typeface="Arial"/>
                <a:cs typeface="Arial"/>
              </a:rPr>
              <a:t>100°C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42559" y="4789930"/>
            <a:ext cx="3383280" cy="2068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57800" y="1981200"/>
            <a:ext cx="3352800" cy="2819400"/>
          </a:xfrm>
          <a:custGeom>
            <a:avLst/>
            <a:gdLst/>
            <a:ahLst/>
            <a:cxnLst/>
            <a:rect l="l" t="t" r="r" b="b"/>
            <a:pathLst>
              <a:path w="3352800" h="2819400">
                <a:moveTo>
                  <a:pt x="3110483" y="0"/>
                </a:moveTo>
                <a:lnTo>
                  <a:pt x="242315" y="0"/>
                </a:lnTo>
                <a:lnTo>
                  <a:pt x="193472" y="4921"/>
                </a:lnTo>
                <a:lnTo>
                  <a:pt x="147982" y="19038"/>
                </a:lnTo>
                <a:lnTo>
                  <a:pt x="106821" y="41375"/>
                </a:lnTo>
                <a:lnTo>
                  <a:pt x="70961" y="70961"/>
                </a:lnTo>
                <a:lnTo>
                  <a:pt x="41375" y="106821"/>
                </a:lnTo>
                <a:lnTo>
                  <a:pt x="19038" y="147982"/>
                </a:lnTo>
                <a:lnTo>
                  <a:pt x="4921" y="193472"/>
                </a:lnTo>
                <a:lnTo>
                  <a:pt x="0" y="242315"/>
                </a:lnTo>
                <a:lnTo>
                  <a:pt x="0" y="2577084"/>
                </a:lnTo>
                <a:lnTo>
                  <a:pt x="4921" y="2625927"/>
                </a:lnTo>
                <a:lnTo>
                  <a:pt x="19038" y="2671417"/>
                </a:lnTo>
                <a:lnTo>
                  <a:pt x="41375" y="2712578"/>
                </a:lnTo>
                <a:lnTo>
                  <a:pt x="70961" y="2748438"/>
                </a:lnTo>
                <a:lnTo>
                  <a:pt x="106821" y="2778024"/>
                </a:lnTo>
                <a:lnTo>
                  <a:pt x="147982" y="2800361"/>
                </a:lnTo>
                <a:lnTo>
                  <a:pt x="193472" y="2814478"/>
                </a:lnTo>
                <a:lnTo>
                  <a:pt x="242315" y="2819400"/>
                </a:lnTo>
                <a:lnTo>
                  <a:pt x="3110483" y="2819400"/>
                </a:lnTo>
                <a:lnTo>
                  <a:pt x="3159327" y="2814478"/>
                </a:lnTo>
                <a:lnTo>
                  <a:pt x="3204817" y="2800361"/>
                </a:lnTo>
                <a:lnTo>
                  <a:pt x="3245978" y="2778024"/>
                </a:lnTo>
                <a:lnTo>
                  <a:pt x="3281838" y="2748438"/>
                </a:lnTo>
                <a:lnTo>
                  <a:pt x="3311424" y="2712578"/>
                </a:lnTo>
                <a:lnTo>
                  <a:pt x="3333761" y="2671417"/>
                </a:lnTo>
                <a:lnTo>
                  <a:pt x="3347878" y="2625927"/>
                </a:lnTo>
                <a:lnTo>
                  <a:pt x="3352800" y="2577084"/>
                </a:lnTo>
                <a:lnTo>
                  <a:pt x="3352800" y="242315"/>
                </a:lnTo>
                <a:lnTo>
                  <a:pt x="3347878" y="193472"/>
                </a:lnTo>
                <a:lnTo>
                  <a:pt x="3333761" y="147982"/>
                </a:lnTo>
                <a:lnTo>
                  <a:pt x="3311424" y="106821"/>
                </a:lnTo>
                <a:lnTo>
                  <a:pt x="3281838" y="70961"/>
                </a:lnTo>
                <a:lnTo>
                  <a:pt x="3245978" y="41375"/>
                </a:lnTo>
                <a:lnTo>
                  <a:pt x="3204817" y="19038"/>
                </a:lnTo>
                <a:lnTo>
                  <a:pt x="3159327" y="4921"/>
                </a:lnTo>
                <a:lnTo>
                  <a:pt x="311048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57800" y="1981200"/>
            <a:ext cx="3352800" cy="2819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4959" y="4183379"/>
            <a:ext cx="3363467" cy="1972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10200" y="2252472"/>
            <a:ext cx="3333115" cy="1941830"/>
          </a:xfrm>
          <a:custGeom>
            <a:avLst/>
            <a:gdLst/>
            <a:ahLst/>
            <a:cxnLst/>
            <a:rect l="l" t="t" r="r" b="b"/>
            <a:pathLst>
              <a:path w="3333115" h="1941829">
                <a:moveTo>
                  <a:pt x="3166109" y="0"/>
                </a:moveTo>
                <a:lnTo>
                  <a:pt x="166877" y="0"/>
                </a:lnTo>
                <a:lnTo>
                  <a:pt x="122502" y="5958"/>
                </a:lnTo>
                <a:lnTo>
                  <a:pt x="82634" y="22775"/>
                </a:lnTo>
                <a:lnTo>
                  <a:pt x="48863" y="48863"/>
                </a:lnTo>
                <a:lnTo>
                  <a:pt x="22775" y="82634"/>
                </a:lnTo>
                <a:lnTo>
                  <a:pt x="5958" y="122502"/>
                </a:lnTo>
                <a:lnTo>
                  <a:pt x="0" y="166877"/>
                </a:lnTo>
                <a:lnTo>
                  <a:pt x="0" y="1774697"/>
                </a:lnTo>
                <a:lnTo>
                  <a:pt x="5958" y="1819073"/>
                </a:lnTo>
                <a:lnTo>
                  <a:pt x="22775" y="1858941"/>
                </a:lnTo>
                <a:lnTo>
                  <a:pt x="48863" y="1892712"/>
                </a:lnTo>
                <a:lnTo>
                  <a:pt x="82634" y="1918800"/>
                </a:lnTo>
                <a:lnTo>
                  <a:pt x="122502" y="1935617"/>
                </a:lnTo>
                <a:lnTo>
                  <a:pt x="166877" y="1941576"/>
                </a:lnTo>
                <a:lnTo>
                  <a:pt x="3166109" y="1941576"/>
                </a:lnTo>
                <a:lnTo>
                  <a:pt x="3210485" y="1935617"/>
                </a:lnTo>
                <a:lnTo>
                  <a:pt x="3250353" y="1918800"/>
                </a:lnTo>
                <a:lnTo>
                  <a:pt x="3284124" y="1892712"/>
                </a:lnTo>
                <a:lnTo>
                  <a:pt x="3310212" y="1858941"/>
                </a:lnTo>
                <a:lnTo>
                  <a:pt x="3327029" y="1819073"/>
                </a:lnTo>
                <a:lnTo>
                  <a:pt x="3332988" y="1774697"/>
                </a:lnTo>
                <a:lnTo>
                  <a:pt x="3332988" y="166877"/>
                </a:lnTo>
                <a:lnTo>
                  <a:pt x="3327029" y="122502"/>
                </a:lnTo>
                <a:lnTo>
                  <a:pt x="3310212" y="82634"/>
                </a:lnTo>
                <a:lnTo>
                  <a:pt x="3284124" y="48863"/>
                </a:lnTo>
                <a:lnTo>
                  <a:pt x="3250353" y="22775"/>
                </a:lnTo>
                <a:lnTo>
                  <a:pt x="3210485" y="5958"/>
                </a:lnTo>
                <a:lnTo>
                  <a:pt x="316610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10200" y="2252472"/>
            <a:ext cx="3332988" cy="1941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4370" y="1384757"/>
            <a:ext cx="7143750" cy="3964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FFC000"/>
                </a:solidFill>
                <a:latin typeface="Times New Roman"/>
                <a:cs typeface="Times New Roman"/>
              </a:rPr>
              <a:t>a)</a:t>
            </a:r>
            <a:r>
              <a:rPr sz="44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4400" b="1" dirty="0">
                <a:solidFill>
                  <a:srgbClr val="FFC000"/>
                </a:solidFill>
                <a:latin typeface="Times New Roman"/>
                <a:cs typeface="Times New Roman"/>
              </a:rPr>
              <a:t>Pasteurization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695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181700"/>
                </a:solidFill>
                <a:latin typeface="Times New Roman"/>
                <a:cs typeface="Times New Roman"/>
              </a:rPr>
              <a:t>Holder’s process </a:t>
            </a:r>
            <a:r>
              <a:rPr sz="2400" dirty="0">
                <a:solidFill>
                  <a:srgbClr val="181700"/>
                </a:solidFill>
                <a:latin typeface="Times New Roman"/>
                <a:cs typeface="Times New Roman"/>
              </a:rPr>
              <a:t>(63°C for 30</a:t>
            </a:r>
            <a:r>
              <a:rPr sz="2400" spc="-5" dirty="0">
                <a:solidFill>
                  <a:srgbClr val="181700"/>
                </a:solidFill>
                <a:latin typeface="Times New Roman"/>
                <a:cs typeface="Times New Roman"/>
              </a:rPr>
              <a:t> min)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181700"/>
              </a:buClr>
              <a:buFont typeface="Times New Roman"/>
              <a:buChar char="•"/>
            </a:pP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400" b="1" dirty="0">
                <a:solidFill>
                  <a:srgbClr val="181700"/>
                </a:solidFill>
                <a:latin typeface="Times New Roman"/>
                <a:cs typeface="Times New Roman"/>
              </a:rPr>
              <a:t>Flash </a:t>
            </a:r>
            <a:r>
              <a:rPr sz="2400" b="1" spc="-5" dirty="0">
                <a:solidFill>
                  <a:srgbClr val="181700"/>
                </a:solidFill>
                <a:latin typeface="Times New Roman"/>
                <a:cs typeface="Times New Roman"/>
              </a:rPr>
              <a:t>process </a:t>
            </a:r>
            <a:r>
              <a:rPr sz="2400" dirty="0">
                <a:solidFill>
                  <a:srgbClr val="181700"/>
                </a:solidFill>
                <a:latin typeface="Times New Roman"/>
                <a:cs typeface="Times New Roman"/>
              </a:rPr>
              <a:t>(72°C </a:t>
            </a:r>
            <a:r>
              <a:rPr sz="2400" spc="-5" dirty="0">
                <a:solidFill>
                  <a:srgbClr val="181700"/>
                </a:solidFill>
                <a:latin typeface="Times New Roman"/>
                <a:cs typeface="Times New Roman"/>
              </a:rPr>
              <a:t>for </a:t>
            </a:r>
            <a:r>
              <a:rPr sz="2400" dirty="0">
                <a:solidFill>
                  <a:srgbClr val="181700"/>
                </a:solidFill>
                <a:latin typeface="Times New Roman"/>
                <a:cs typeface="Times New Roman"/>
              </a:rPr>
              <a:t>15-20</a:t>
            </a:r>
            <a:r>
              <a:rPr sz="2400" spc="-15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81700"/>
                </a:solidFill>
                <a:latin typeface="Times New Roman"/>
                <a:cs typeface="Times New Roman"/>
              </a:rPr>
              <a:t>sec)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2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5"/>
              </a:spcBef>
              <a:buSzPct val="95833"/>
              <a:buFont typeface="Wingdings"/>
              <a:buChar char=""/>
              <a:tabLst>
                <a:tab pos="287020" algn="l"/>
                <a:tab pos="1701164" algn="l"/>
              </a:tabLst>
            </a:pPr>
            <a:r>
              <a:rPr sz="2400" dirty="0">
                <a:solidFill>
                  <a:srgbClr val="181700"/>
                </a:solidFill>
                <a:latin typeface="Times New Roman"/>
                <a:cs typeface="Times New Roman"/>
              </a:rPr>
              <a:t>Destroys</a:t>
            </a:r>
            <a:r>
              <a:rPr sz="2400" spc="-5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81700"/>
                </a:solidFill>
                <a:latin typeface="Times New Roman"/>
                <a:cs typeface="Times New Roman"/>
              </a:rPr>
              <a:t>-	</a:t>
            </a:r>
            <a:r>
              <a:rPr sz="2400" spc="-5" dirty="0">
                <a:solidFill>
                  <a:srgbClr val="181700"/>
                </a:solidFill>
                <a:latin typeface="Times New Roman"/>
                <a:cs typeface="Times New Roman"/>
              </a:rPr>
              <a:t>mycobacterium, salmonella </a:t>
            </a:r>
            <a:r>
              <a:rPr sz="2400" dirty="0">
                <a:solidFill>
                  <a:srgbClr val="181700"/>
                </a:solidFill>
                <a:latin typeface="Times New Roman"/>
                <a:cs typeface="Times New Roman"/>
              </a:rPr>
              <a:t>&amp; also</a:t>
            </a:r>
            <a:r>
              <a:rPr sz="2400" spc="-45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81700"/>
                </a:solidFill>
                <a:latin typeface="Times New Roman"/>
                <a:cs typeface="Times New Roman"/>
              </a:rPr>
              <a:t>Brucella.</a:t>
            </a:r>
            <a:endParaRPr sz="24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310"/>
              </a:spcBef>
              <a:buSzPct val="95833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solidFill>
                  <a:srgbClr val="181700"/>
                </a:solidFill>
                <a:latin typeface="Times New Roman"/>
                <a:cs typeface="Times New Roman"/>
              </a:rPr>
              <a:t>Coxiella </a:t>
            </a:r>
            <a:r>
              <a:rPr sz="2400" dirty="0">
                <a:solidFill>
                  <a:srgbClr val="181700"/>
                </a:solidFill>
                <a:latin typeface="Times New Roman"/>
                <a:cs typeface="Times New Roman"/>
              </a:rPr>
              <a:t>burnetii survive </a:t>
            </a:r>
            <a:r>
              <a:rPr sz="2400" spc="-5" dirty="0">
                <a:solidFill>
                  <a:srgbClr val="181700"/>
                </a:solidFill>
                <a:latin typeface="Times New Roman"/>
                <a:cs typeface="Times New Roman"/>
              </a:rPr>
              <a:t>Holder</a:t>
            </a:r>
            <a:r>
              <a:rPr sz="2400" spc="-65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181700"/>
                </a:solidFill>
                <a:latin typeface="Times New Roman"/>
                <a:cs typeface="Times New Roman"/>
              </a:rPr>
              <a:t>method.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26794" y="405129"/>
            <a:ext cx="51581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30" dirty="0">
                <a:solidFill>
                  <a:srgbClr val="4AACC5"/>
                </a:solidFill>
                <a:latin typeface="Arial"/>
                <a:cs typeface="Arial"/>
              </a:rPr>
              <a:t>TEMPERATURE </a:t>
            </a:r>
            <a:r>
              <a:rPr sz="2800" b="0" spc="-10" dirty="0">
                <a:solidFill>
                  <a:srgbClr val="4AACC5"/>
                </a:solidFill>
                <a:latin typeface="Arial"/>
                <a:cs typeface="Arial"/>
              </a:rPr>
              <a:t>BELOW</a:t>
            </a:r>
            <a:r>
              <a:rPr sz="2800" b="0" spc="55" dirty="0">
                <a:solidFill>
                  <a:srgbClr val="4AACC5"/>
                </a:solidFill>
                <a:latin typeface="Arial"/>
                <a:cs typeface="Arial"/>
              </a:rPr>
              <a:t> </a:t>
            </a:r>
            <a:r>
              <a:rPr sz="2800" b="0" dirty="0">
                <a:solidFill>
                  <a:srgbClr val="4AACC5"/>
                </a:solidFill>
                <a:latin typeface="Arial"/>
                <a:cs typeface="Arial"/>
              </a:rPr>
              <a:t>100°C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782472"/>
            <a:ext cx="7882255" cy="319024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75285" indent="-362585">
              <a:lnSpc>
                <a:spcPct val="100000"/>
              </a:lnSpc>
              <a:spcBef>
                <a:spcPts val="36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375285" algn="l"/>
                <a:tab pos="375920" algn="l"/>
              </a:tabLst>
            </a:pPr>
            <a:r>
              <a:rPr sz="2800" b="1" dirty="0">
                <a:latin typeface="Times New Roman"/>
                <a:cs typeface="Times New Roman"/>
              </a:rPr>
              <a:t>(b) </a:t>
            </a:r>
            <a:r>
              <a:rPr sz="28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Vaccines of </a:t>
            </a:r>
            <a:r>
              <a:rPr sz="2800" b="1" dirty="0">
                <a:solidFill>
                  <a:srgbClr val="FFC000"/>
                </a:solidFill>
                <a:latin typeface="Times New Roman"/>
                <a:cs typeface="Times New Roman"/>
              </a:rPr>
              <a:t>non-sporing</a:t>
            </a:r>
            <a:r>
              <a:rPr sz="2800" b="1" spc="1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bacteria</a:t>
            </a:r>
            <a:endParaRPr sz="2800">
              <a:latin typeface="Times New Roman"/>
              <a:cs typeface="Times New Roman"/>
            </a:endParaRPr>
          </a:p>
          <a:p>
            <a:pPr marL="355600" marR="13970" indent="-342900">
              <a:lnSpc>
                <a:spcPts val="3040"/>
              </a:lnSpc>
              <a:spcBef>
                <a:spcPts val="630"/>
              </a:spcBef>
              <a:buClr>
                <a:srgbClr val="006699"/>
              </a:buClr>
              <a:buChar char="•"/>
              <a:tabLst>
                <a:tab pos="927100" algn="l"/>
                <a:tab pos="927735" algn="l"/>
              </a:tabLst>
            </a:pPr>
            <a:r>
              <a:rPr sz="2800" spc="-10" dirty="0">
                <a:solidFill>
                  <a:srgbClr val="181700"/>
                </a:solidFill>
                <a:latin typeface="Times New Roman"/>
                <a:cs typeface="Times New Roman"/>
              </a:rPr>
              <a:t>Heat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inactivated in special vaccine baths at 60°C  for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one</a:t>
            </a:r>
            <a:r>
              <a:rPr sz="2800" spc="-15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hour</a:t>
            </a:r>
            <a:r>
              <a:rPr sz="2800" dirty="0">
                <a:solidFill>
                  <a:srgbClr val="006699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0000"/>
              </a:lnSpc>
              <a:spcBef>
                <a:spcPts val="5"/>
              </a:spcBef>
              <a:buFont typeface="Times New Roman"/>
              <a:buChar char="•"/>
              <a:tabLst>
                <a:tab pos="354965" algn="l"/>
                <a:tab pos="355600" algn="l"/>
                <a:tab pos="928369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(c)	</a:t>
            </a:r>
            <a:r>
              <a:rPr sz="2800" b="1" spc="-5" dirty="0">
                <a:solidFill>
                  <a:srgbClr val="FFC000"/>
                </a:solidFill>
                <a:latin typeface="Times New Roman"/>
                <a:cs typeface="Times New Roman"/>
              </a:rPr>
              <a:t>Lowenstein Jensen’s </a:t>
            </a:r>
            <a:r>
              <a:rPr sz="2800" spc="-5" dirty="0">
                <a:latin typeface="Times New Roman"/>
                <a:cs typeface="Times New Roman"/>
              </a:rPr>
              <a:t>media, serum &amp; other  media which contain sugar &amp; gelatin </a:t>
            </a:r>
            <a:r>
              <a:rPr sz="2800" spc="-10" dirty="0">
                <a:latin typeface="Times New Roman"/>
                <a:cs typeface="Times New Roman"/>
              </a:rPr>
              <a:t>are </a:t>
            </a:r>
            <a:r>
              <a:rPr sz="2800" spc="-5" dirty="0">
                <a:latin typeface="Times New Roman"/>
                <a:cs typeface="Times New Roman"/>
              </a:rPr>
              <a:t>sterilized in  </a:t>
            </a:r>
            <a:r>
              <a:rPr sz="2800" dirty="0">
                <a:latin typeface="Times New Roman"/>
                <a:cs typeface="Times New Roman"/>
              </a:rPr>
              <a:t>Inspissator </a:t>
            </a:r>
            <a:r>
              <a:rPr sz="2800" spc="-5" dirty="0">
                <a:latin typeface="Times New Roman"/>
                <a:cs typeface="Times New Roman"/>
              </a:rPr>
              <a:t>at </a:t>
            </a:r>
            <a:r>
              <a:rPr sz="2800" b="1" spc="-5" dirty="0">
                <a:latin typeface="Times New Roman"/>
                <a:cs typeface="Times New Roman"/>
              </a:rPr>
              <a:t>80-85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°C </a:t>
            </a:r>
            <a:r>
              <a:rPr sz="2800" b="1" dirty="0">
                <a:latin typeface="Times New Roman"/>
                <a:cs typeface="Times New Roman"/>
              </a:rPr>
              <a:t>for </a:t>
            </a:r>
            <a:r>
              <a:rPr sz="2800" b="1" spc="-5" dirty="0">
                <a:latin typeface="Times New Roman"/>
                <a:cs typeface="Times New Roman"/>
              </a:rPr>
              <a:t>½ an </a:t>
            </a:r>
            <a:r>
              <a:rPr sz="2800" b="1" dirty="0">
                <a:latin typeface="Times New Roman"/>
                <a:cs typeface="Times New Roman"/>
              </a:rPr>
              <a:t>hour </a:t>
            </a:r>
            <a:r>
              <a:rPr sz="2800" b="1" spc="-5" dirty="0">
                <a:latin typeface="Times New Roman"/>
                <a:cs typeface="Times New Roman"/>
              </a:rPr>
              <a:t>on 3  successive </a:t>
            </a:r>
            <a:r>
              <a:rPr sz="2800" b="1" dirty="0">
                <a:latin typeface="Times New Roman"/>
                <a:cs typeface="Times New Roman"/>
              </a:rPr>
              <a:t>days.-</a:t>
            </a:r>
            <a:r>
              <a:rPr sz="2800" b="1" spc="-25" dirty="0"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AF50"/>
                </a:solidFill>
                <a:latin typeface="Times New Roman"/>
                <a:cs typeface="Times New Roman"/>
              </a:rPr>
              <a:t>Inspissation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072403"/>
            <a:ext cx="7415530" cy="457009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2047239" indent="-274320">
              <a:lnSpc>
                <a:spcPct val="100000"/>
              </a:lnSpc>
              <a:spcBef>
                <a:spcPts val="695"/>
              </a:spcBef>
              <a:buSzPct val="69642"/>
              <a:buFont typeface="Wingdings"/>
              <a:buChar char=""/>
              <a:tabLst>
                <a:tab pos="2047875" algn="l"/>
              </a:tabLst>
            </a:pPr>
            <a:r>
              <a:rPr sz="2800" spc="-30" dirty="0">
                <a:solidFill>
                  <a:srgbClr val="4F81BC"/>
                </a:solidFill>
                <a:latin typeface="Arial"/>
                <a:cs typeface="Arial"/>
              </a:rPr>
              <a:t>TEMPERATURE </a:t>
            </a:r>
            <a:r>
              <a:rPr sz="2800" spc="-110" dirty="0">
                <a:solidFill>
                  <a:srgbClr val="4F81BC"/>
                </a:solidFill>
                <a:latin typeface="Arial"/>
                <a:cs typeface="Arial"/>
              </a:rPr>
              <a:t>AT</a:t>
            </a:r>
            <a:r>
              <a:rPr sz="2800" spc="-13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F81BC"/>
                </a:solidFill>
                <a:latin typeface="Arial"/>
                <a:cs typeface="Arial"/>
              </a:rPr>
              <a:t>100°C</a:t>
            </a:r>
            <a:endParaRPr sz="28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b="1" spc="-5" dirty="0">
                <a:latin typeface="Arial"/>
                <a:cs typeface="Arial"/>
              </a:rPr>
              <a:t>(a)</a:t>
            </a:r>
            <a:r>
              <a:rPr sz="2800" b="1" spc="-5" dirty="0">
                <a:solidFill>
                  <a:srgbClr val="4AACC5"/>
                </a:solidFill>
                <a:latin typeface="Arial"/>
                <a:cs typeface="Arial"/>
              </a:rPr>
              <a:t>Boiling</a:t>
            </a:r>
            <a:r>
              <a:rPr sz="2800" b="1" spc="-5" dirty="0"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455930" indent="-443230">
              <a:lnSpc>
                <a:spcPct val="100000"/>
              </a:lnSpc>
              <a:spcBef>
                <a:spcPts val="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455930" algn="l"/>
                <a:tab pos="456565" algn="l"/>
              </a:tabLst>
            </a:pPr>
            <a:r>
              <a:rPr sz="2400" spc="-20" dirty="0">
                <a:latin typeface="Arial"/>
                <a:cs typeface="Arial"/>
              </a:rPr>
              <a:t>Vegetative </a:t>
            </a:r>
            <a:r>
              <a:rPr sz="2400" spc="-5" dirty="0">
                <a:latin typeface="Arial"/>
                <a:cs typeface="Arial"/>
              </a:rPr>
              <a:t>Bacteria killed </a:t>
            </a:r>
            <a:r>
              <a:rPr sz="2400" dirty="0">
                <a:latin typeface="Arial"/>
                <a:cs typeface="Arial"/>
              </a:rPr>
              <a:t>at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90-100°c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har char=""/>
            </a:pPr>
            <a:endParaRPr sz="3500">
              <a:latin typeface="Times New Roman"/>
              <a:cs typeface="Times New Roman"/>
            </a:endParaRPr>
          </a:p>
          <a:p>
            <a:pPr marL="450215" indent="-437515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450215" algn="l"/>
                <a:tab pos="450850" algn="l"/>
              </a:tabLst>
            </a:pPr>
            <a:r>
              <a:rPr sz="2400" spc="-25" dirty="0">
                <a:latin typeface="Arial"/>
                <a:cs typeface="Arial"/>
              </a:rPr>
              <a:t>Time </a:t>
            </a:r>
            <a:r>
              <a:rPr sz="2400" spc="-5" dirty="0">
                <a:latin typeface="Arial"/>
                <a:cs typeface="Arial"/>
              </a:rPr>
              <a:t>required is 10-30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min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har char=""/>
            </a:pPr>
            <a:endParaRPr sz="3500">
              <a:latin typeface="Times New Roman"/>
              <a:cs typeface="Times New Roman"/>
            </a:endParaRPr>
          </a:p>
          <a:p>
            <a:pPr marL="455930" indent="-44323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455930" algn="l"/>
                <a:tab pos="456565" algn="l"/>
              </a:tabLst>
            </a:pPr>
            <a:r>
              <a:rPr sz="2400" spc="-5" dirty="0">
                <a:latin typeface="Arial"/>
                <a:cs typeface="Arial"/>
              </a:rPr>
              <a:t>Not </a:t>
            </a:r>
            <a:r>
              <a:rPr sz="2400" spc="-10" dirty="0">
                <a:latin typeface="Arial"/>
                <a:cs typeface="Arial"/>
              </a:rPr>
              <a:t>effective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Sporing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Bacteria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455930" indent="-44323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455930" algn="l"/>
                <a:tab pos="456565" algn="l"/>
              </a:tabLst>
            </a:pPr>
            <a:r>
              <a:rPr sz="2400" spc="-5" dirty="0">
                <a:latin typeface="Arial"/>
                <a:cs typeface="Arial"/>
              </a:rPr>
              <a:t>Sterilization promoted by use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2% Na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bicarbonate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84035" y="4331206"/>
            <a:ext cx="2394204" cy="2430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99276" y="1941576"/>
            <a:ext cx="2364105" cy="2400300"/>
          </a:xfrm>
          <a:custGeom>
            <a:avLst/>
            <a:gdLst/>
            <a:ahLst/>
            <a:cxnLst/>
            <a:rect l="l" t="t" r="r" b="b"/>
            <a:pathLst>
              <a:path w="2364104" h="2400300">
                <a:moveTo>
                  <a:pt x="2160524" y="0"/>
                </a:moveTo>
                <a:lnTo>
                  <a:pt x="203200" y="0"/>
                </a:lnTo>
                <a:lnTo>
                  <a:pt x="156594" y="5364"/>
                </a:lnTo>
                <a:lnTo>
                  <a:pt x="113818" y="20645"/>
                </a:lnTo>
                <a:lnTo>
                  <a:pt x="76090" y="44626"/>
                </a:lnTo>
                <a:lnTo>
                  <a:pt x="44626" y="76090"/>
                </a:lnTo>
                <a:lnTo>
                  <a:pt x="20645" y="113818"/>
                </a:lnTo>
                <a:lnTo>
                  <a:pt x="5364" y="156594"/>
                </a:lnTo>
                <a:lnTo>
                  <a:pt x="0" y="203200"/>
                </a:lnTo>
                <a:lnTo>
                  <a:pt x="0" y="2197100"/>
                </a:lnTo>
                <a:lnTo>
                  <a:pt x="5364" y="2243705"/>
                </a:lnTo>
                <a:lnTo>
                  <a:pt x="20645" y="2286481"/>
                </a:lnTo>
                <a:lnTo>
                  <a:pt x="44626" y="2324209"/>
                </a:lnTo>
                <a:lnTo>
                  <a:pt x="76090" y="2355673"/>
                </a:lnTo>
                <a:lnTo>
                  <a:pt x="113818" y="2379654"/>
                </a:lnTo>
                <a:lnTo>
                  <a:pt x="156594" y="2394935"/>
                </a:lnTo>
                <a:lnTo>
                  <a:pt x="203200" y="2400300"/>
                </a:lnTo>
                <a:lnTo>
                  <a:pt x="2160524" y="2400300"/>
                </a:lnTo>
                <a:lnTo>
                  <a:pt x="2207129" y="2394935"/>
                </a:lnTo>
                <a:lnTo>
                  <a:pt x="2249905" y="2379654"/>
                </a:lnTo>
                <a:lnTo>
                  <a:pt x="2287633" y="2355673"/>
                </a:lnTo>
                <a:lnTo>
                  <a:pt x="2319097" y="2324209"/>
                </a:lnTo>
                <a:lnTo>
                  <a:pt x="2343078" y="2286481"/>
                </a:lnTo>
                <a:lnTo>
                  <a:pt x="2358359" y="2243705"/>
                </a:lnTo>
                <a:lnTo>
                  <a:pt x="2363724" y="2197100"/>
                </a:lnTo>
                <a:lnTo>
                  <a:pt x="2363724" y="203200"/>
                </a:lnTo>
                <a:lnTo>
                  <a:pt x="2358359" y="156594"/>
                </a:lnTo>
                <a:lnTo>
                  <a:pt x="2343078" y="113818"/>
                </a:lnTo>
                <a:lnTo>
                  <a:pt x="2319097" y="76090"/>
                </a:lnTo>
                <a:lnTo>
                  <a:pt x="2287633" y="44626"/>
                </a:lnTo>
                <a:lnTo>
                  <a:pt x="2249905" y="20645"/>
                </a:lnTo>
                <a:lnTo>
                  <a:pt x="2207129" y="5364"/>
                </a:lnTo>
                <a:lnTo>
                  <a:pt x="216052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99276" y="1941576"/>
            <a:ext cx="2363724" cy="2400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0123" y="1005078"/>
            <a:ext cx="31470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-5" dirty="0">
                <a:solidFill>
                  <a:srgbClr val="000000"/>
                </a:solidFill>
                <a:latin typeface="Arial"/>
                <a:cs typeface="Arial"/>
              </a:rPr>
              <a:t>(b) </a:t>
            </a:r>
            <a:r>
              <a:rPr sz="2800" spc="-20" dirty="0">
                <a:solidFill>
                  <a:srgbClr val="548ED4"/>
                </a:solidFill>
              </a:rPr>
              <a:t>Tyndallisation</a:t>
            </a:r>
            <a:r>
              <a:rPr sz="2800" spc="5" dirty="0">
                <a:solidFill>
                  <a:srgbClr val="548ED4"/>
                </a:solidFill>
              </a:rPr>
              <a:t> </a:t>
            </a:r>
            <a:r>
              <a:rPr sz="2800" b="0" spc="-5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303" y="1951482"/>
            <a:ext cx="8012430" cy="16594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  <a:tab pos="7168515" algn="l"/>
              </a:tabLst>
            </a:pPr>
            <a:r>
              <a:rPr sz="2400" dirty="0">
                <a:latin typeface="Arial"/>
                <a:cs typeface="Arial"/>
              </a:rPr>
              <a:t>For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media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conta</a:t>
            </a:r>
            <a:r>
              <a:rPr sz="2400" spc="-15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n</a:t>
            </a:r>
            <a:r>
              <a:rPr sz="2400" spc="-15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ng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sugar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or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ge</a:t>
            </a:r>
            <a:r>
              <a:rPr sz="2400" spc="-15" dirty="0">
                <a:latin typeface="Arial"/>
                <a:cs typeface="Arial"/>
              </a:rPr>
              <a:t>l</a:t>
            </a:r>
            <a:r>
              <a:rPr sz="2400" spc="-5" dirty="0">
                <a:latin typeface="Arial"/>
                <a:cs typeface="Arial"/>
              </a:rPr>
              <a:t>atin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</a:t>
            </a:r>
            <a:r>
              <a:rPr sz="2400" spc="-20" dirty="0">
                <a:latin typeface="Arial"/>
                <a:cs typeface="Arial"/>
              </a:rPr>
              <a:t>x</a:t>
            </a:r>
            <a:r>
              <a:rPr sz="2400" spc="-5" dirty="0">
                <a:latin typeface="Arial"/>
                <a:cs typeface="Arial"/>
              </a:rPr>
              <a:t>pos</a:t>
            </a:r>
            <a:r>
              <a:rPr sz="2400" spc="-15" dirty="0">
                <a:latin typeface="Arial"/>
                <a:cs typeface="Arial"/>
              </a:rPr>
              <a:t>u</a:t>
            </a:r>
            <a:r>
              <a:rPr sz="2400" spc="-5" dirty="0">
                <a:latin typeface="Arial"/>
                <a:cs typeface="Arial"/>
              </a:rPr>
              <a:t>re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	s</a:t>
            </a:r>
            <a:r>
              <a:rPr sz="2400" spc="5" dirty="0">
                <a:latin typeface="Arial"/>
                <a:cs typeface="Arial"/>
              </a:rPr>
              <a:t>t</a:t>
            </a:r>
            <a:r>
              <a:rPr sz="2400" spc="-5" dirty="0">
                <a:latin typeface="Arial"/>
                <a:cs typeface="Arial"/>
              </a:rPr>
              <a:t>eam  </a:t>
            </a:r>
            <a:r>
              <a:rPr sz="2400" dirty="0">
                <a:latin typeface="Arial"/>
                <a:cs typeface="Arial"/>
              </a:rPr>
              <a:t>at </a:t>
            </a:r>
            <a:r>
              <a:rPr sz="2400" spc="-5" dirty="0">
                <a:latin typeface="Arial"/>
                <a:cs typeface="Arial"/>
              </a:rPr>
              <a:t>100°c </a:t>
            </a:r>
            <a:r>
              <a:rPr sz="2400" dirty="0">
                <a:latin typeface="Arial"/>
                <a:cs typeface="Arial"/>
              </a:rPr>
              <a:t>for 20 min for 3 </a:t>
            </a:r>
            <a:r>
              <a:rPr sz="2400" spc="-5" dirty="0">
                <a:latin typeface="Arial"/>
                <a:cs typeface="Arial"/>
              </a:rPr>
              <a:t>successive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days.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1235709"/>
            <a:ext cx="5539105" cy="4431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Steam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under Pressure</a:t>
            </a:r>
            <a:r>
              <a:rPr sz="240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Arial"/>
                <a:cs typeface="Arial"/>
              </a:rPr>
              <a:t>(AUTOCLAVE</a:t>
            </a:r>
            <a:r>
              <a:rPr sz="2400" spc="-25" dirty="0">
                <a:latin typeface="Arial"/>
                <a:cs typeface="Arial"/>
              </a:rPr>
              <a:t>):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4F81BC"/>
              </a:buClr>
              <a:buFont typeface="Wingdings"/>
              <a:buChar char=""/>
            </a:pPr>
            <a:endParaRPr sz="3850">
              <a:latin typeface="Times New Roman"/>
              <a:cs typeface="Times New Roman"/>
            </a:endParaRPr>
          </a:p>
          <a:p>
            <a:pPr marL="370840" indent="-358140">
              <a:lnSpc>
                <a:spcPct val="100000"/>
              </a:lnSpc>
              <a:buClr>
                <a:srgbClr val="4F81BC"/>
              </a:buClr>
              <a:buSzPct val="58928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sz="2800" dirty="0">
                <a:latin typeface="Arial"/>
                <a:cs typeface="Arial"/>
              </a:rPr>
              <a:t>Principle</a:t>
            </a:r>
            <a:r>
              <a:rPr sz="2400" dirty="0">
                <a:latin typeface="Arial"/>
                <a:cs typeface="Arial"/>
              </a:rPr>
              <a:t>: </a:t>
            </a:r>
            <a:r>
              <a:rPr sz="2400" spc="-20" dirty="0">
                <a:latin typeface="Arial"/>
                <a:cs typeface="Arial"/>
              </a:rPr>
              <a:t>Water </a:t>
            </a:r>
            <a:r>
              <a:rPr sz="2400" spc="-5" dirty="0">
                <a:latin typeface="Arial"/>
                <a:cs typeface="Arial"/>
              </a:rPr>
              <a:t>boils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when</a:t>
            </a:r>
            <a:endParaRPr sz="2400">
              <a:latin typeface="Arial"/>
              <a:cs typeface="Arial"/>
            </a:endParaRPr>
          </a:p>
          <a:p>
            <a:pPr marL="1864360" marR="276860">
              <a:lnSpc>
                <a:spcPct val="120900"/>
              </a:lnSpc>
              <a:spcBef>
                <a:spcPts val="15"/>
              </a:spcBef>
            </a:pPr>
            <a:r>
              <a:rPr sz="2400" spc="-5" dirty="0">
                <a:latin typeface="Arial"/>
                <a:cs typeface="Arial"/>
              </a:rPr>
              <a:t>pressure equals </a:t>
            </a:r>
            <a:r>
              <a:rPr sz="2400" dirty="0">
                <a:latin typeface="Arial"/>
                <a:cs typeface="Arial"/>
              </a:rPr>
              <a:t>to  </a:t>
            </a:r>
            <a:r>
              <a:rPr sz="2400" spc="-5" dirty="0">
                <a:latin typeface="Arial"/>
                <a:cs typeface="Arial"/>
              </a:rPr>
              <a:t>surrounding atmosphere.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8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Saturated </a:t>
            </a:r>
            <a:r>
              <a:rPr sz="2400" dirty="0">
                <a:latin typeface="Arial"/>
                <a:cs typeface="Arial"/>
              </a:rPr>
              <a:t>steam </a:t>
            </a:r>
            <a:r>
              <a:rPr sz="2400" spc="-5" dirty="0">
                <a:latin typeface="Arial"/>
                <a:cs typeface="Arial"/>
              </a:rPr>
              <a:t>has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penetrative</a:t>
            </a:r>
            <a:endParaRPr sz="2400">
              <a:latin typeface="Arial"/>
              <a:cs typeface="Arial"/>
            </a:endParaRPr>
          </a:p>
          <a:p>
            <a:pPr marL="350520">
              <a:lnSpc>
                <a:spcPct val="100000"/>
              </a:lnSpc>
              <a:spcBef>
                <a:spcPts val="605"/>
              </a:spcBef>
            </a:pPr>
            <a:r>
              <a:rPr sz="2400" spc="-5" dirty="0">
                <a:latin typeface="Arial"/>
                <a:cs typeface="Arial"/>
              </a:rPr>
              <a:t>power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62600" y="3810000"/>
            <a:ext cx="3200400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03729" y="253695"/>
            <a:ext cx="43586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0" dirty="0">
                <a:solidFill>
                  <a:srgbClr val="244060"/>
                </a:solidFill>
                <a:latin typeface="Arial"/>
                <a:cs typeface="Arial"/>
              </a:rPr>
              <a:t>TEMPERATURE </a:t>
            </a:r>
            <a:r>
              <a:rPr b="0" spc="-5" dirty="0">
                <a:solidFill>
                  <a:srgbClr val="244060"/>
                </a:solidFill>
                <a:latin typeface="Arial"/>
                <a:cs typeface="Arial"/>
              </a:rPr>
              <a:t>ABOVE</a:t>
            </a:r>
            <a:r>
              <a:rPr b="0" spc="-145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b="0" spc="-5" dirty="0">
                <a:solidFill>
                  <a:srgbClr val="244060"/>
                </a:solidFill>
                <a:latin typeface="Arial"/>
                <a:cs typeface="Arial"/>
              </a:rPr>
              <a:t>100°C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939" y="8001"/>
            <a:ext cx="21228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700" spc="-5" dirty="0">
                <a:solidFill>
                  <a:srgbClr val="0F243E"/>
                </a:solidFill>
              </a:rPr>
              <a:t>A</a:t>
            </a:r>
            <a:r>
              <a:rPr sz="2700" spc="-20" dirty="0">
                <a:solidFill>
                  <a:srgbClr val="0F243E"/>
                </a:solidFill>
              </a:rPr>
              <a:t>U</a:t>
            </a:r>
            <a:r>
              <a:rPr sz="2700" spc="-55" dirty="0">
                <a:solidFill>
                  <a:srgbClr val="0F243E"/>
                </a:solidFill>
              </a:rPr>
              <a:t>T</a:t>
            </a:r>
            <a:r>
              <a:rPr sz="2700" dirty="0">
                <a:solidFill>
                  <a:srgbClr val="0F243E"/>
                </a:solidFill>
              </a:rPr>
              <a:t>OC</a:t>
            </a:r>
            <a:r>
              <a:rPr sz="2700" spc="-15" dirty="0">
                <a:solidFill>
                  <a:srgbClr val="0F243E"/>
                </a:solidFill>
              </a:rPr>
              <a:t>L</a:t>
            </a:r>
            <a:r>
              <a:rPr sz="2700" spc="-220" dirty="0">
                <a:solidFill>
                  <a:srgbClr val="0F243E"/>
                </a:solidFill>
              </a:rPr>
              <a:t>A</a:t>
            </a:r>
            <a:r>
              <a:rPr sz="2700" dirty="0">
                <a:solidFill>
                  <a:srgbClr val="0F243E"/>
                </a:solidFill>
              </a:rPr>
              <a:t>VE  </a:t>
            </a:r>
            <a:r>
              <a:rPr sz="2700" spc="-5" dirty="0">
                <a:solidFill>
                  <a:srgbClr val="0F243E"/>
                </a:solidFill>
              </a:rPr>
              <a:t>TIME</a:t>
            </a:r>
            <a:endParaRPr sz="27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0850" y="1190371"/>
          <a:ext cx="8229600" cy="4757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200"/>
                <a:gridCol w="2743200"/>
                <a:gridCol w="2743200"/>
              </a:tblGrid>
              <a:tr h="1572260">
                <a:tc>
                  <a:txBody>
                    <a:bodyPr/>
                    <a:lstStyle/>
                    <a:p>
                      <a:pPr marL="97790">
                        <a:lnSpc>
                          <a:spcPts val="4200"/>
                        </a:lnSpc>
                      </a:pPr>
                      <a:r>
                        <a:rPr sz="3600" i="1" spc="-265" dirty="0">
                          <a:solidFill>
                            <a:srgbClr val="04607A"/>
                          </a:solidFill>
                          <a:latin typeface="Times New Roman"/>
                          <a:cs typeface="Times New Roman"/>
                        </a:rPr>
                        <a:t>Temperature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3600" i="1" spc="-285" dirty="0">
                          <a:solidFill>
                            <a:srgbClr val="04607A"/>
                          </a:solidFill>
                          <a:latin typeface="Times New Roman"/>
                          <a:cs typeface="Times New Roman"/>
                        </a:rPr>
                        <a:t>(ºCelcius)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ts val="4200"/>
                        </a:lnSpc>
                      </a:pPr>
                      <a:r>
                        <a:rPr sz="3600" i="1" spc="-295" dirty="0">
                          <a:solidFill>
                            <a:srgbClr val="04607A"/>
                          </a:solidFill>
                          <a:latin typeface="Times New Roman"/>
                          <a:cs typeface="Times New Roman"/>
                        </a:rPr>
                        <a:t>Pressure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3600" i="1" spc="-220" dirty="0">
                          <a:solidFill>
                            <a:srgbClr val="04607A"/>
                          </a:solidFill>
                          <a:latin typeface="Times New Roman"/>
                          <a:cs typeface="Times New Roman"/>
                        </a:rPr>
                        <a:t>(Lb)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ts val="4200"/>
                        </a:lnSpc>
                      </a:pPr>
                      <a:r>
                        <a:rPr sz="3600" i="1" spc="-275" dirty="0">
                          <a:solidFill>
                            <a:srgbClr val="04607A"/>
                          </a:solidFill>
                          <a:latin typeface="Times New Roman"/>
                          <a:cs typeface="Times New Roman"/>
                        </a:rPr>
                        <a:t>Time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3600" i="1" spc="-175" dirty="0">
                          <a:solidFill>
                            <a:srgbClr val="04607A"/>
                          </a:solidFill>
                          <a:latin typeface="Times New Roman"/>
                          <a:cs typeface="Times New Roman"/>
                        </a:rPr>
                        <a:t>(Minutes)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172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3200" spc="-10" dirty="0">
                          <a:latin typeface="Arial"/>
                          <a:cs typeface="Arial"/>
                        </a:rPr>
                        <a:t>121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3200" spc="-10" dirty="0">
                          <a:latin typeface="Arial"/>
                          <a:cs typeface="Arial"/>
                        </a:rPr>
                        <a:t>15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3200" spc="-10" dirty="0">
                          <a:latin typeface="Arial"/>
                          <a:cs typeface="Arial"/>
                        </a:rPr>
                        <a:t>15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  <a:tr h="106172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3200" spc="-10" dirty="0">
                          <a:latin typeface="Arial"/>
                          <a:cs typeface="Arial"/>
                        </a:rPr>
                        <a:t>126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3200" spc="-10" dirty="0">
                          <a:latin typeface="Arial"/>
                          <a:cs typeface="Arial"/>
                        </a:rPr>
                        <a:t>15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3200" spc="-10" dirty="0">
                          <a:latin typeface="Arial"/>
                          <a:cs typeface="Arial"/>
                        </a:rPr>
                        <a:t>10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  <a:tr h="106172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3200" spc="-10" dirty="0">
                          <a:latin typeface="Arial"/>
                          <a:cs typeface="Arial"/>
                        </a:rPr>
                        <a:t>134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3200" spc="-10" dirty="0">
                          <a:latin typeface="Arial"/>
                          <a:cs typeface="Arial"/>
                        </a:rPr>
                        <a:t>30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3200" dirty="0">
                          <a:latin typeface="Arial"/>
                          <a:cs typeface="Arial"/>
                        </a:rPr>
                        <a:t>3</a:t>
                      </a:r>
                      <a:endParaRPr sz="3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2399" y="425958"/>
            <a:ext cx="71126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solidFill>
                  <a:srgbClr val="1F487C"/>
                </a:solidFill>
                <a:latin typeface="Arial"/>
                <a:cs typeface="Arial"/>
              </a:rPr>
              <a:t>INTRUDING </a:t>
            </a:r>
            <a:r>
              <a:rPr sz="3000" b="0" dirty="0">
                <a:solidFill>
                  <a:srgbClr val="1F487C"/>
                </a:solidFill>
                <a:latin typeface="Arial"/>
                <a:cs typeface="Arial"/>
              </a:rPr>
              <a:t>BODY’</a:t>
            </a:r>
            <a:r>
              <a:rPr b="0" dirty="0">
                <a:solidFill>
                  <a:srgbClr val="1F487C"/>
                </a:solidFill>
                <a:latin typeface="Arial"/>
                <a:cs typeface="Arial"/>
              </a:rPr>
              <a:t>S </a:t>
            </a:r>
            <a:r>
              <a:rPr sz="3000" b="0" dirty="0">
                <a:solidFill>
                  <a:srgbClr val="1F487C"/>
                </a:solidFill>
                <a:latin typeface="Arial"/>
                <a:cs typeface="Arial"/>
              </a:rPr>
              <a:t>LINE OF</a:t>
            </a:r>
            <a:r>
              <a:rPr sz="3000" b="0" spc="11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1F487C"/>
                </a:solidFill>
                <a:latin typeface="Arial"/>
                <a:cs typeface="Arial"/>
              </a:rPr>
              <a:t>DEFENSE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799" y="1530734"/>
            <a:ext cx="4325620" cy="2828290"/>
          </a:xfrm>
          <a:custGeom>
            <a:avLst/>
            <a:gdLst/>
            <a:ahLst/>
            <a:cxnLst/>
            <a:rect l="l" t="t" r="r" b="b"/>
            <a:pathLst>
              <a:path w="4325620" h="2828290">
                <a:moveTo>
                  <a:pt x="1518275" y="0"/>
                </a:moveTo>
                <a:lnTo>
                  <a:pt x="1286050" y="5666"/>
                </a:lnTo>
                <a:lnTo>
                  <a:pt x="1076733" y="21460"/>
                </a:lnTo>
                <a:lnTo>
                  <a:pt x="845896" y="74388"/>
                </a:lnTo>
                <a:lnTo>
                  <a:pt x="656652" y="160350"/>
                </a:lnTo>
                <a:lnTo>
                  <a:pt x="424378" y="303460"/>
                </a:lnTo>
                <a:lnTo>
                  <a:pt x="253770" y="469598"/>
                </a:lnTo>
                <a:lnTo>
                  <a:pt x="126166" y="711571"/>
                </a:lnTo>
                <a:lnTo>
                  <a:pt x="37276" y="957885"/>
                </a:lnTo>
                <a:lnTo>
                  <a:pt x="0" y="1154043"/>
                </a:lnTo>
                <a:lnTo>
                  <a:pt x="4301" y="1374556"/>
                </a:lnTo>
                <a:lnTo>
                  <a:pt x="54481" y="1590849"/>
                </a:lnTo>
                <a:lnTo>
                  <a:pt x="170608" y="1844275"/>
                </a:lnTo>
                <a:lnTo>
                  <a:pt x="397136" y="2137826"/>
                </a:lnTo>
                <a:lnTo>
                  <a:pt x="606465" y="2346885"/>
                </a:lnTo>
                <a:lnTo>
                  <a:pt x="855938" y="2507260"/>
                </a:lnTo>
                <a:lnTo>
                  <a:pt x="1198591" y="2649020"/>
                </a:lnTo>
                <a:lnTo>
                  <a:pt x="1849474" y="2800811"/>
                </a:lnTo>
                <a:lnTo>
                  <a:pt x="2540598" y="2828022"/>
                </a:lnTo>
                <a:lnTo>
                  <a:pt x="3142766" y="2750692"/>
                </a:lnTo>
                <a:lnTo>
                  <a:pt x="3640288" y="2551652"/>
                </a:lnTo>
                <a:lnTo>
                  <a:pt x="3954227" y="2298201"/>
                </a:lnTo>
                <a:lnTo>
                  <a:pt x="4170762" y="2004650"/>
                </a:lnTo>
                <a:lnTo>
                  <a:pt x="4291099" y="1668131"/>
                </a:lnTo>
                <a:lnTo>
                  <a:pt x="4325498" y="1275814"/>
                </a:lnTo>
                <a:lnTo>
                  <a:pt x="4291099" y="916411"/>
                </a:lnTo>
                <a:lnTo>
                  <a:pt x="4203712" y="595588"/>
                </a:lnTo>
                <a:lnTo>
                  <a:pt x="4054528" y="386529"/>
                </a:lnTo>
                <a:lnTo>
                  <a:pt x="3905465" y="253426"/>
                </a:lnTo>
                <a:lnTo>
                  <a:pt x="3700397" y="137443"/>
                </a:lnTo>
                <a:lnTo>
                  <a:pt x="3440893" y="71494"/>
                </a:lnTo>
                <a:lnTo>
                  <a:pt x="3277418" y="45814"/>
                </a:lnTo>
                <a:lnTo>
                  <a:pt x="1955568" y="45814"/>
                </a:lnTo>
                <a:lnTo>
                  <a:pt x="1518275" y="0"/>
                </a:lnTo>
                <a:close/>
              </a:path>
              <a:path w="4325620" h="2828290">
                <a:moveTo>
                  <a:pt x="3158457" y="27127"/>
                </a:moveTo>
                <a:lnTo>
                  <a:pt x="1955568" y="45814"/>
                </a:lnTo>
                <a:lnTo>
                  <a:pt x="3277418" y="45814"/>
                </a:lnTo>
                <a:lnTo>
                  <a:pt x="3158457" y="27127"/>
                </a:lnTo>
                <a:close/>
              </a:path>
            </a:pathLst>
          </a:custGeom>
          <a:solidFill>
            <a:srgbClr val="DD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5480" y="1361703"/>
            <a:ext cx="3997325" cy="3169285"/>
          </a:xfrm>
          <a:custGeom>
            <a:avLst/>
            <a:gdLst/>
            <a:ahLst/>
            <a:cxnLst/>
            <a:rect l="l" t="t" r="r" b="b"/>
            <a:pathLst>
              <a:path w="3997325" h="3169285">
                <a:moveTo>
                  <a:pt x="1042369" y="2339784"/>
                </a:moveTo>
                <a:lnTo>
                  <a:pt x="772788" y="2339784"/>
                </a:lnTo>
                <a:lnTo>
                  <a:pt x="901816" y="2428567"/>
                </a:lnTo>
                <a:lnTo>
                  <a:pt x="844472" y="2507320"/>
                </a:lnTo>
                <a:lnTo>
                  <a:pt x="820090" y="2611862"/>
                </a:lnTo>
                <a:lnTo>
                  <a:pt x="940524" y="2746460"/>
                </a:lnTo>
                <a:lnTo>
                  <a:pt x="1007911" y="2818051"/>
                </a:lnTo>
                <a:lnTo>
                  <a:pt x="1162719" y="2859586"/>
                </a:lnTo>
                <a:lnTo>
                  <a:pt x="1317576" y="2962680"/>
                </a:lnTo>
                <a:lnTo>
                  <a:pt x="1512626" y="3054322"/>
                </a:lnTo>
                <a:lnTo>
                  <a:pt x="1740507" y="3113034"/>
                </a:lnTo>
                <a:lnTo>
                  <a:pt x="2182145" y="3168880"/>
                </a:lnTo>
                <a:lnTo>
                  <a:pt x="2458788" y="3130218"/>
                </a:lnTo>
                <a:lnTo>
                  <a:pt x="2671114" y="3130218"/>
                </a:lnTo>
                <a:lnTo>
                  <a:pt x="3039472" y="3065775"/>
                </a:lnTo>
                <a:lnTo>
                  <a:pt x="3618707" y="2770802"/>
                </a:lnTo>
                <a:lnTo>
                  <a:pt x="3867966" y="2387045"/>
                </a:lnTo>
                <a:lnTo>
                  <a:pt x="1065315" y="2387045"/>
                </a:lnTo>
                <a:lnTo>
                  <a:pt x="1042369" y="2339784"/>
                </a:lnTo>
                <a:close/>
              </a:path>
              <a:path w="3997325" h="3169285">
                <a:moveTo>
                  <a:pt x="2671114" y="3130218"/>
                </a:moveTo>
                <a:lnTo>
                  <a:pt x="2458788" y="3130218"/>
                </a:lnTo>
                <a:lnTo>
                  <a:pt x="2589264" y="3144538"/>
                </a:lnTo>
                <a:lnTo>
                  <a:pt x="2671114" y="3130218"/>
                </a:lnTo>
                <a:close/>
              </a:path>
              <a:path w="3997325" h="3169285">
                <a:moveTo>
                  <a:pt x="625113" y="1585182"/>
                </a:moveTo>
                <a:lnTo>
                  <a:pt x="556290" y="1636663"/>
                </a:lnTo>
                <a:lnTo>
                  <a:pt x="412912" y="1718286"/>
                </a:lnTo>
                <a:lnTo>
                  <a:pt x="209328" y="1788454"/>
                </a:lnTo>
                <a:lnTo>
                  <a:pt x="0" y="1957486"/>
                </a:lnTo>
                <a:lnTo>
                  <a:pt x="37283" y="2093494"/>
                </a:lnTo>
                <a:lnTo>
                  <a:pt x="213625" y="2336926"/>
                </a:lnTo>
                <a:lnTo>
                  <a:pt x="438729" y="2428567"/>
                </a:lnTo>
                <a:lnTo>
                  <a:pt x="636579" y="2568905"/>
                </a:lnTo>
                <a:lnTo>
                  <a:pt x="622240" y="2421406"/>
                </a:lnTo>
                <a:lnTo>
                  <a:pt x="772788" y="2339784"/>
                </a:lnTo>
                <a:lnTo>
                  <a:pt x="1042369" y="2339784"/>
                </a:lnTo>
                <a:lnTo>
                  <a:pt x="974935" y="2200893"/>
                </a:lnTo>
                <a:lnTo>
                  <a:pt x="903252" y="2163663"/>
                </a:lnTo>
                <a:lnTo>
                  <a:pt x="927621" y="1913118"/>
                </a:lnTo>
                <a:lnTo>
                  <a:pt x="688190" y="1761327"/>
                </a:lnTo>
                <a:lnTo>
                  <a:pt x="672427" y="1610983"/>
                </a:lnTo>
                <a:lnTo>
                  <a:pt x="625113" y="1585182"/>
                </a:lnTo>
                <a:close/>
              </a:path>
              <a:path w="3997325" h="3169285">
                <a:moveTo>
                  <a:pt x="3971018" y="2096364"/>
                </a:moveTo>
                <a:lnTo>
                  <a:pt x="1197119" y="2096364"/>
                </a:lnTo>
                <a:lnTo>
                  <a:pt x="1169961" y="2196589"/>
                </a:lnTo>
                <a:lnTo>
                  <a:pt x="1155598" y="2298261"/>
                </a:lnTo>
                <a:lnTo>
                  <a:pt x="1065315" y="2387045"/>
                </a:lnTo>
                <a:lnTo>
                  <a:pt x="3867966" y="2387045"/>
                </a:lnTo>
                <a:lnTo>
                  <a:pt x="3912610" y="2318311"/>
                </a:lnTo>
                <a:lnTo>
                  <a:pt x="3971018" y="2096364"/>
                </a:lnTo>
                <a:close/>
              </a:path>
              <a:path w="3997325" h="3169285">
                <a:moveTo>
                  <a:pt x="1035140" y="1941692"/>
                </a:moveTo>
                <a:lnTo>
                  <a:pt x="999317" y="2093494"/>
                </a:lnTo>
                <a:lnTo>
                  <a:pt x="1088248" y="2133594"/>
                </a:lnTo>
                <a:lnTo>
                  <a:pt x="1197119" y="2096364"/>
                </a:lnTo>
                <a:lnTo>
                  <a:pt x="3971018" y="2096364"/>
                </a:lnTo>
                <a:lnTo>
                  <a:pt x="3992875" y="2013307"/>
                </a:lnTo>
                <a:lnTo>
                  <a:pt x="3993820" y="1981840"/>
                </a:lnTo>
                <a:lnTo>
                  <a:pt x="1235863" y="1981840"/>
                </a:lnTo>
                <a:lnTo>
                  <a:pt x="1129768" y="1953145"/>
                </a:lnTo>
                <a:lnTo>
                  <a:pt x="1035140" y="1941692"/>
                </a:lnTo>
                <a:close/>
              </a:path>
              <a:path w="3997325" h="3169285">
                <a:moveTo>
                  <a:pt x="1574183" y="1495000"/>
                </a:moveTo>
                <a:lnTo>
                  <a:pt x="1516851" y="1559381"/>
                </a:lnTo>
                <a:lnTo>
                  <a:pt x="1442379" y="1686818"/>
                </a:lnTo>
                <a:lnTo>
                  <a:pt x="1321922" y="1788454"/>
                </a:lnTo>
                <a:lnTo>
                  <a:pt x="1263141" y="1894430"/>
                </a:lnTo>
                <a:lnTo>
                  <a:pt x="1235863" y="1981840"/>
                </a:lnTo>
                <a:lnTo>
                  <a:pt x="3993820" y="1981840"/>
                </a:lnTo>
                <a:lnTo>
                  <a:pt x="3997220" y="1868630"/>
                </a:lnTo>
                <a:lnTo>
                  <a:pt x="3933944" y="1616650"/>
                </a:lnTo>
                <a:lnTo>
                  <a:pt x="2206526" y="1616650"/>
                </a:lnTo>
                <a:lnTo>
                  <a:pt x="2109001" y="1549375"/>
                </a:lnTo>
                <a:lnTo>
                  <a:pt x="2031633" y="1509227"/>
                </a:lnTo>
                <a:lnTo>
                  <a:pt x="2030562" y="1507780"/>
                </a:lnTo>
                <a:lnTo>
                  <a:pt x="1680278" y="1507780"/>
                </a:lnTo>
                <a:lnTo>
                  <a:pt x="1620169" y="1497773"/>
                </a:lnTo>
                <a:lnTo>
                  <a:pt x="1574183" y="1495000"/>
                </a:lnTo>
                <a:close/>
              </a:path>
              <a:path w="3997325" h="3169285">
                <a:moveTo>
                  <a:pt x="1281295" y="1376123"/>
                </a:moveTo>
                <a:lnTo>
                  <a:pt x="800018" y="1376123"/>
                </a:lnTo>
                <a:lnTo>
                  <a:pt x="847332" y="1456299"/>
                </a:lnTo>
                <a:lnTo>
                  <a:pt x="946257" y="1517907"/>
                </a:lnTo>
                <a:lnTo>
                  <a:pt x="931930" y="1608090"/>
                </a:lnTo>
                <a:lnTo>
                  <a:pt x="990711" y="1735526"/>
                </a:lnTo>
                <a:lnTo>
                  <a:pt x="1046607" y="1748427"/>
                </a:lnTo>
                <a:lnTo>
                  <a:pt x="1078109" y="1870076"/>
                </a:lnTo>
                <a:lnTo>
                  <a:pt x="1119750" y="1927344"/>
                </a:lnTo>
                <a:lnTo>
                  <a:pt x="1241657" y="1789901"/>
                </a:lnTo>
                <a:lnTo>
                  <a:pt x="1207257" y="1570835"/>
                </a:lnTo>
                <a:lnTo>
                  <a:pt x="1280877" y="1570835"/>
                </a:lnTo>
                <a:lnTo>
                  <a:pt x="1301886" y="1517907"/>
                </a:lnTo>
                <a:lnTo>
                  <a:pt x="1280280" y="1380343"/>
                </a:lnTo>
                <a:lnTo>
                  <a:pt x="1281295" y="1376123"/>
                </a:lnTo>
                <a:close/>
              </a:path>
              <a:path w="3997325" h="3169285">
                <a:moveTo>
                  <a:pt x="2167782" y="1199978"/>
                </a:moveTo>
                <a:lnTo>
                  <a:pt x="2136279" y="1224333"/>
                </a:lnTo>
                <a:lnTo>
                  <a:pt x="2113347" y="1303061"/>
                </a:lnTo>
                <a:lnTo>
                  <a:pt x="2172127" y="1409037"/>
                </a:lnTo>
                <a:lnTo>
                  <a:pt x="2226562" y="1493553"/>
                </a:lnTo>
                <a:lnTo>
                  <a:pt x="2206526" y="1616650"/>
                </a:lnTo>
                <a:lnTo>
                  <a:pt x="3933944" y="1616650"/>
                </a:lnTo>
                <a:lnTo>
                  <a:pt x="3927101" y="1589402"/>
                </a:lnTo>
                <a:lnTo>
                  <a:pt x="2808695" y="1589402"/>
                </a:lnTo>
                <a:lnTo>
                  <a:pt x="2735551" y="1530687"/>
                </a:lnTo>
                <a:lnTo>
                  <a:pt x="2572124" y="1434838"/>
                </a:lnTo>
                <a:lnTo>
                  <a:pt x="2440200" y="1394690"/>
                </a:lnTo>
                <a:lnTo>
                  <a:pt x="2402904" y="1335975"/>
                </a:lnTo>
                <a:lnTo>
                  <a:pt x="2259513" y="1228552"/>
                </a:lnTo>
                <a:lnTo>
                  <a:pt x="2167782" y="1199978"/>
                </a:lnTo>
                <a:close/>
              </a:path>
              <a:path w="3997325" h="3169285">
                <a:moveTo>
                  <a:pt x="3686068" y="929311"/>
                </a:moveTo>
                <a:lnTo>
                  <a:pt x="2425837" y="929311"/>
                </a:lnTo>
                <a:lnTo>
                  <a:pt x="2456012" y="1005267"/>
                </a:lnTo>
                <a:lnTo>
                  <a:pt x="2428734" y="1055301"/>
                </a:lnTo>
                <a:lnTo>
                  <a:pt x="2407249" y="1086889"/>
                </a:lnTo>
                <a:lnTo>
                  <a:pt x="2444545" y="1135476"/>
                </a:lnTo>
                <a:lnTo>
                  <a:pt x="2556313" y="1139817"/>
                </a:lnTo>
                <a:lnTo>
                  <a:pt x="2605075" y="1295948"/>
                </a:lnTo>
                <a:lnTo>
                  <a:pt x="2635250" y="1303061"/>
                </a:lnTo>
                <a:lnTo>
                  <a:pt x="2672425" y="1397584"/>
                </a:lnTo>
                <a:lnTo>
                  <a:pt x="2695358" y="1441952"/>
                </a:lnTo>
                <a:lnTo>
                  <a:pt x="2778520" y="1464859"/>
                </a:lnTo>
                <a:lnTo>
                  <a:pt x="2834524" y="1527914"/>
                </a:lnTo>
                <a:lnTo>
                  <a:pt x="2860233" y="1535027"/>
                </a:lnTo>
                <a:lnTo>
                  <a:pt x="2808695" y="1589402"/>
                </a:lnTo>
                <a:lnTo>
                  <a:pt x="3927101" y="1589402"/>
                </a:lnTo>
                <a:lnTo>
                  <a:pt x="3879659" y="1400477"/>
                </a:lnTo>
                <a:lnTo>
                  <a:pt x="3739165" y="993813"/>
                </a:lnTo>
                <a:lnTo>
                  <a:pt x="3686068" y="929311"/>
                </a:lnTo>
                <a:close/>
              </a:path>
              <a:path w="3997325" h="3169285">
                <a:moveTo>
                  <a:pt x="1280877" y="1570835"/>
                </a:moveTo>
                <a:lnTo>
                  <a:pt x="1207257" y="1570835"/>
                </a:lnTo>
                <a:lnTo>
                  <a:pt x="1274608" y="1586629"/>
                </a:lnTo>
                <a:lnTo>
                  <a:pt x="1280877" y="1570835"/>
                </a:lnTo>
                <a:close/>
              </a:path>
              <a:path w="3997325" h="3169285">
                <a:moveTo>
                  <a:pt x="1770681" y="1406144"/>
                </a:moveTo>
                <a:lnTo>
                  <a:pt x="1734834" y="1444845"/>
                </a:lnTo>
                <a:lnTo>
                  <a:pt x="1680278" y="1507780"/>
                </a:lnTo>
                <a:lnTo>
                  <a:pt x="2030562" y="1507780"/>
                </a:lnTo>
                <a:lnTo>
                  <a:pt x="1987095" y="1449065"/>
                </a:lnTo>
                <a:lnTo>
                  <a:pt x="1833686" y="1441952"/>
                </a:lnTo>
                <a:lnTo>
                  <a:pt x="1770681" y="1406144"/>
                </a:lnTo>
                <a:close/>
              </a:path>
              <a:path w="3997325" h="3169285">
                <a:moveTo>
                  <a:pt x="1526869" y="73062"/>
                </a:moveTo>
                <a:lnTo>
                  <a:pt x="1448052" y="110316"/>
                </a:lnTo>
                <a:lnTo>
                  <a:pt x="1433689" y="200498"/>
                </a:lnTo>
                <a:lnTo>
                  <a:pt x="1257348" y="253426"/>
                </a:lnTo>
                <a:lnTo>
                  <a:pt x="1217275" y="350842"/>
                </a:lnTo>
                <a:lnTo>
                  <a:pt x="871714" y="441025"/>
                </a:lnTo>
                <a:lnTo>
                  <a:pt x="977808" y="923645"/>
                </a:lnTo>
                <a:lnTo>
                  <a:pt x="972075" y="1019493"/>
                </a:lnTo>
                <a:lnTo>
                  <a:pt x="857374" y="1174178"/>
                </a:lnTo>
                <a:lnTo>
                  <a:pt x="739801" y="1295948"/>
                </a:lnTo>
                <a:lnTo>
                  <a:pt x="607901" y="1376123"/>
                </a:lnTo>
                <a:lnTo>
                  <a:pt x="627973" y="1396137"/>
                </a:lnTo>
                <a:lnTo>
                  <a:pt x="685330" y="1427604"/>
                </a:lnTo>
                <a:lnTo>
                  <a:pt x="738377" y="1410484"/>
                </a:lnTo>
                <a:lnTo>
                  <a:pt x="800018" y="1376123"/>
                </a:lnTo>
                <a:lnTo>
                  <a:pt x="1281295" y="1376123"/>
                </a:lnTo>
                <a:lnTo>
                  <a:pt x="1321922" y="1207092"/>
                </a:lnTo>
                <a:lnTo>
                  <a:pt x="1258796" y="1052528"/>
                </a:lnTo>
                <a:lnTo>
                  <a:pt x="1264590" y="970906"/>
                </a:lnTo>
                <a:lnTo>
                  <a:pt x="1266038" y="806215"/>
                </a:lnTo>
                <a:lnTo>
                  <a:pt x="1425119" y="640077"/>
                </a:lnTo>
                <a:lnTo>
                  <a:pt x="1500318" y="640077"/>
                </a:lnTo>
                <a:lnTo>
                  <a:pt x="1501160" y="558455"/>
                </a:lnTo>
                <a:lnTo>
                  <a:pt x="1846601" y="501186"/>
                </a:lnTo>
                <a:lnTo>
                  <a:pt x="3358020" y="501186"/>
                </a:lnTo>
                <a:lnTo>
                  <a:pt x="3317024" y="350842"/>
                </a:lnTo>
                <a:lnTo>
                  <a:pt x="3169948" y="350842"/>
                </a:lnTo>
                <a:lnTo>
                  <a:pt x="3046714" y="313588"/>
                </a:lnTo>
                <a:lnTo>
                  <a:pt x="2893305" y="227625"/>
                </a:lnTo>
                <a:lnTo>
                  <a:pt x="2554698" y="107423"/>
                </a:lnTo>
                <a:lnTo>
                  <a:pt x="1677502" y="107423"/>
                </a:lnTo>
                <a:lnTo>
                  <a:pt x="1588546" y="101635"/>
                </a:lnTo>
                <a:lnTo>
                  <a:pt x="1526869" y="73062"/>
                </a:lnTo>
                <a:close/>
              </a:path>
              <a:path w="3997325" h="3169285">
                <a:moveTo>
                  <a:pt x="1944126" y="701685"/>
                </a:moveTo>
                <a:lnTo>
                  <a:pt x="1911175" y="747500"/>
                </a:lnTo>
                <a:lnTo>
                  <a:pt x="1866758" y="803321"/>
                </a:lnTo>
                <a:lnTo>
                  <a:pt x="1886794" y="922198"/>
                </a:lnTo>
                <a:lnTo>
                  <a:pt x="1875328" y="998033"/>
                </a:lnTo>
                <a:lnTo>
                  <a:pt x="1925539" y="1041074"/>
                </a:lnTo>
                <a:lnTo>
                  <a:pt x="2002907" y="1046741"/>
                </a:lnTo>
                <a:lnTo>
                  <a:pt x="2067481" y="930758"/>
                </a:lnTo>
                <a:lnTo>
                  <a:pt x="2420634" y="930758"/>
                </a:lnTo>
                <a:lnTo>
                  <a:pt x="2425837" y="929311"/>
                </a:lnTo>
                <a:lnTo>
                  <a:pt x="3686068" y="929311"/>
                </a:lnTo>
                <a:lnTo>
                  <a:pt x="3634262" y="866376"/>
                </a:lnTo>
                <a:lnTo>
                  <a:pt x="2292585" y="866376"/>
                </a:lnTo>
                <a:lnTo>
                  <a:pt x="2131934" y="821888"/>
                </a:lnTo>
                <a:lnTo>
                  <a:pt x="2078947" y="743159"/>
                </a:lnTo>
                <a:lnTo>
                  <a:pt x="1994337" y="705905"/>
                </a:lnTo>
                <a:lnTo>
                  <a:pt x="1944126" y="701685"/>
                </a:lnTo>
                <a:close/>
              </a:path>
              <a:path w="3997325" h="3169285">
                <a:moveTo>
                  <a:pt x="2420634" y="930758"/>
                </a:moveTo>
                <a:lnTo>
                  <a:pt x="2067481" y="930758"/>
                </a:lnTo>
                <a:lnTo>
                  <a:pt x="2182145" y="970906"/>
                </a:lnTo>
                <a:lnTo>
                  <a:pt x="2213648" y="1033841"/>
                </a:lnTo>
                <a:lnTo>
                  <a:pt x="2279670" y="1022387"/>
                </a:lnTo>
                <a:lnTo>
                  <a:pt x="2322639" y="958005"/>
                </a:lnTo>
                <a:lnTo>
                  <a:pt x="2420634" y="930758"/>
                </a:lnTo>
                <a:close/>
              </a:path>
              <a:path w="3997325" h="3169285">
                <a:moveTo>
                  <a:pt x="1500318" y="640077"/>
                </a:moveTo>
                <a:lnTo>
                  <a:pt x="1425119" y="640077"/>
                </a:lnTo>
                <a:lnTo>
                  <a:pt x="1413653" y="738940"/>
                </a:lnTo>
                <a:lnTo>
                  <a:pt x="1351976" y="852029"/>
                </a:lnTo>
                <a:lnTo>
                  <a:pt x="1331940" y="926418"/>
                </a:lnTo>
                <a:lnTo>
                  <a:pt x="1435138" y="926418"/>
                </a:lnTo>
                <a:lnTo>
                  <a:pt x="1498263" y="839129"/>
                </a:lnTo>
                <a:lnTo>
                  <a:pt x="1500318" y="640077"/>
                </a:lnTo>
                <a:close/>
              </a:path>
              <a:path w="3997325" h="3169285">
                <a:moveTo>
                  <a:pt x="3326768" y="551341"/>
                </a:moveTo>
                <a:lnTo>
                  <a:pt x="2160661" y="551341"/>
                </a:lnTo>
                <a:lnTo>
                  <a:pt x="2289688" y="595709"/>
                </a:lnTo>
                <a:lnTo>
                  <a:pt x="2414370" y="677331"/>
                </a:lnTo>
                <a:lnTo>
                  <a:pt x="2388541" y="731706"/>
                </a:lnTo>
                <a:lnTo>
                  <a:pt x="2292585" y="866376"/>
                </a:lnTo>
                <a:lnTo>
                  <a:pt x="3634262" y="866376"/>
                </a:lnTo>
                <a:lnTo>
                  <a:pt x="3526976" y="736046"/>
                </a:lnTo>
                <a:lnTo>
                  <a:pt x="3438021" y="618616"/>
                </a:lnTo>
                <a:lnTo>
                  <a:pt x="3324805" y="554114"/>
                </a:lnTo>
                <a:lnTo>
                  <a:pt x="3326768" y="551341"/>
                </a:lnTo>
                <a:close/>
              </a:path>
              <a:path w="3997325" h="3169285">
                <a:moveTo>
                  <a:pt x="3358020" y="501186"/>
                </a:moveTo>
                <a:lnTo>
                  <a:pt x="1846601" y="501186"/>
                </a:lnTo>
                <a:lnTo>
                  <a:pt x="1972853" y="567015"/>
                </a:lnTo>
                <a:lnTo>
                  <a:pt x="2160661" y="551341"/>
                </a:lnTo>
                <a:lnTo>
                  <a:pt x="3326768" y="551341"/>
                </a:lnTo>
                <a:lnTo>
                  <a:pt x="3359204" y="505527"/>
                </a:lnTo>
                <a:lnTo>
                  <a:pt x="3358020" y="501186"/>
                </a:lnTo>
                <a:close/>
              </a:path>
              <a:path w="3997325" h="3169285">
                <a:moveTo>
                  <a:pt x="3276042" y="336495"/>
                </a:moveTo>
                <a:lnTo>
                  <a:pt x="3169948" y="350842"/>
                </a:lnTo>
                <a:lnTo>
                  <a:pt x="3317024" y="350842"/>
                </a:lnTo>
                <a:lnTo>
                  <a:pt x="3316235" y="347949"/>
                </a:lnTo>
                <a:lnTo>
                  <a:pt x="3276042" y="336495"/>
                </a:lnTo>
                <a:close/>
              </a:path>
              <a:path w="3997325" h="3169285">
                <a:moveTo>
                  <a:pt x="2045876" y="0"/>
                </a:moveTo>
                <a:lnTo>
                  <a:pt x="1902606" y="80175"/>
                </a:lnTo>
                <a:lnTo>
                  <a:pt x="1677502" y="107423"/>
                </a:lnTo>
                <a:lnTo>
                  <a:pt x="2554698" y="107423"/>
                </a:lnTo>
                <a:lnTo>
                  <a:pt x="2377074" y="44367"/>
                </a:lnTo>
                <a:lnTo>
                  <a:pt x="20458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414" y="1608016"/>
            <a:ext cx="1306195" cy="1026794"/>
          </a:xfrm>
          <a:custGeom>
            <a:avLst/>
            <a:gdLst/>
            <a:ahLst/>
            <a:cxnLst/>
            <a:rect l="l" t="t" r="r" b="b"/>
            <a:pathLst>
              <a:path w="1306195" h="1026794">
                <a:moveTo>
                  <a:pt x="669551" y="0"/>
                </a:moveTo>
                <a:lnTo>
                  <a:pt x="470264" y="40027"/>
                </a:lnTo>
                <a:lnTo>
                  <a:pt x="249469" y="174698"/>
                </a:lnTo>
                <a:lnTo>
                  <a:pt x="54481" y="445365"/>
                </a:lnTo>
                <a:lnTo>
                  <a:pt x="0" y="806215"/>
                </a:lnTo>
                <a:lnTo>
                  <a:pt x="600728" y="1026727"/>
                </a:lnTo>
                <a:lnTo>
                  <a:pt x="702526" y="940765"/>
                </a:lnTo>
                <a:lnTo>
                  <a:pt x="876007" y="680104"/>
                </a:lnTo>
                <a:lnTo>
                  <a:pt x="1151286" y="449585"/>
                </a:lnTo>
                <a:lnTo>
                  <a:pt x="1306131" y="399550"/>
                </a:lnTo>
                <a:lnTo>
                  <a:pt x="1297561" y="270667"/>
                </a:lnTo>
                <a:lnTo>
                  <a:pt x="1251695" y="168910"/>
                </a:lnTo>
                <a:lnTo>
                  <a:pt x="1135510" y="71615"/>
                </a:lnTo>
                <a:lnTo>
                  <a:pt x="960593" y="30020"/>
                </a:lnTo>
                <a:lnTo>
                  <a:pt x="669551" y="0"/>
                </a:lnTo>
                <a:close/>
              </a:path>
            </a:pathLst>
          </a:custGeom>
          <a:solidFill>
            <a:srgbClr val="CC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3559" y="3077216"/>
            <a:ext cx="738505" cy="912494"/>
          </a:xfrm>
          <a:custGeom>
            <a:avLst/>
            <a:gdLst/>
            <a:ahLst/>
            <a:cxnLst/>
            <a:rect l="l" t="t" r="r" b="b"/>
            <a:pathLst>
              <a:path w="738505" h="912495">
                <a:moveTo>
                  <a:pt x="483159" y="247639"/>
                </a:moveTo>
                <a:lnTo>
                  <a:pt x="107530" y="584183"/>
                </a:lnTo>
                <a:lnTo>
                  <a:pt x="0" y="647190"/>
                </a:lnTo>
                <a:lnTo>
                  <a:pt x="316847" y="912094"/>
                </a:lnTo>
                <a:lnTo>
                  <a:pt x="388530" y="768900"/>
                </a:lnTo>
                <a:lnTo>
                  <a:pt x="503231" y="678694"/>
                </a:lnTo>
                <a:lnTo>
                  <a:pt x="624435" y="678694"/>
                </a:lnTo>
                <a:lnTo>
                  <a:pt x="645173" y="605656"/>
                </a:lnTo>
                <a:lnTo>
                  <a:pt x="536206" y="433827"/>
                </a:lnTo>
                <a:lnTo>
                  <a:pt x="567757" y="406616"/>
                </a:lnTo>
                <a:lnTo>
                  <a:pt x="705532" y="406616"/>
                </a:lnTo>
                <a:lnTo>
                  <a:pt x="707374" y="346478"/>
                </a:lnTo>
                <a:lnTo>
                  <a:pt x="537642" y="346478"/>
                </a:lnTo>
                <a:lnTo>
                  <a:pt x="483159" y="247639"/>
                </a:lnTo>
                <a:close/>
              </a:path>
              <a:path w="738505" h="912495">
                <a:moveTo>
                  <a:pt x="624435" y="678694"/>
                </a:moveTo>
                <a:lnTo>
                  <a:pt x="503231" y="678694"/>
                </a:lnTo>
                <a:lnTo>
                  <a:pt x="617931" y="701601"/>
                </a:lnTo>
                <a:lnTo>
                  <a:pt x="624435" y="678694"/>
                </a:lnTo>
                <a:close/>
              </a:path>
              <a:path w="738505" h="912495">
                <a:moveTo>
                  <a:pt x="705532" y="406616"/>
                </a:moveTo>
                <a:lnTo>
                  <a:pt x="567757" y="406616"/>
                </a:lnTo>
                <a:lnTo>
                  <a:pt x="703954" y="458169"/>
                </a:lnTo>
                <a:lnTo>
                  <a:pt x="705532" y="406616"/>
                </a:lnTo>
                <a:close/>
              </a:path>
              <a:path w="738505" h="912495">
                <a:moveTo>
                  <a:pt x="444450" y="0"/>
                </a:moveTo>
                <a:lnTo>
                  <a:pt x="391403" y="67275"/>
                </a:lnTo>
                <a:lnTo>
                  <a:pt x="533345" y="118756"/>
                </a:lnTo>
                <a:lnTo>
                  <a:pt x="599295" y="196158"/>
                </a:lnTo>
                <a:lnTo>
                  <a:pt x="537642" y="346478"/>
                </a:lnTo>
                <a:lnTo>
                  <a:pt x="707374" y="346478"/>
                </a:lnTo>
                <a:lnTo>
                  <a:pt x="708251" y="317844"/>
                </a:lnTo>
                <a:lnTo>
                  <a:pt x="738365" y="187477"/>
                </a:lnTo>
                <a:lnTo>
                  <a:pt x="444450" y="0"/>
                </a:lnTo>
                <a:close/>
              </a:path>
            </a:pathLst>
          </a:custGeom>
          <a:solidFill>
            <a:srgbClr val="CC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6670" y="2969793"/>
            <a:ext cx="593725" cy="459740"/>
          </a:xfrm>
          <a:custGeom>
            <a:avLst/>
            <a:gdLst/>
            <a:ahLst/>
            <a:cxnLst/>
            <a:rect l="l" t="t" r="r" b="b"/>
            <a:pathLst>
              <a:path w="593725" h="459739">
                <a:moveTo>
                  <a:pt x="474565" y="0"/>
                </a:moveTo>
                <a:lnTo>
                  <a:pt x="0" y="260539"/>
                </a:lnTo>
                <a:lnTo>
                  <a:pt x="124730" y="459628"/>
                </a:lnTo>
                <a:lnTo>
                  <a:pt x="341228" y="342162"/>
                </a:lnTo>
                <a:lnTo>
                  <a:pt x="243727" y="286340"/>
                </a:lnTo>
                <a:lnTo>
                  <a:pt x="335483" y="226179"/>
                </a:lnTo>
                <a:lnTo>
                  <a:pt x="468819" y="130330"/>
                </a:lnTo>
                <a:lnTo>
                  <a:pt x="514709" y="74388"/>
                </a:lnTo>
                <a:lnTo>
                  <a:pt x="593562" y="48708"/>
                </a:lnTo>
                <a:lnTo>
                  <a:pt x="474565" y="0"/>
                </a:lnTo>
                <a:close/>
              </a:path>
            </a:pathLst>
          </a:custGeom>
          <a:solidFill>
            <a:srgbClr val="CC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58616" y="3390756"/>
            <a:ext cx="744220" cy="670560"/>
          </a:xfrm>
          <a:custGeom>
            <a:avLst/>
            <a:gdLst/>
            <a:ahLst/>
            <a:cxnLst/>
            <a:rect l="l" t="t" r="r" b="b"/>
            <a:pathLst>
              <a:path w="744220" h="670560">
                <a:moveTo>
                  <a:pt x="321180" y="8596"/>
                </a:moveTo>
                <a:lnTo>
                  <a:pt x="253709" y="257754"/>
                </a:lnTo>
                <a:lnTo>
                  <a:pt x="144839" y="413837"/>
                </a:lnTo>
                <a:lnTo>
                  <a:pt x="0" y="559889"/>
                </a:lnTo>
                <a:lnTo>
                  <a:pt x="10018" y="615735"/>
                </a:lnTo>
                <a:lnTo>
                  <a:pt x="130475" y="670158"/>
                </a:lnTo>
                <a:lnTo>
                  <a:pt x="263848" y="557032"/>
                </a:lnTo>
                <a:lnTo>
                  <a:pt x="388325" y="557032"/>
                </a:lnTo>
                <a:lnTo>
                  <a:pt x="600720" y="415272"/>
                </a:lnTo>
                <a:lnTo>
                  <a:pt x="736989" y="359427"/>
                </a:lnTo>
                <a:lnTo>
                  <a:pt x="741251" y="246301"/>
                </a:lnTo>
                <a:lnTo>
                  <a:pt x="544836" y="246301"/>
                </a:lnTo>
                <a:lnTo>
                  <a:pt x="463122" y="161809"/>
                </a:lnTo>
                <a:lnTo>
                  <a:pt x="355579" y="144629"/>
                </a:lnTo>
                <a:lnTo>
                  <a:pt x="321180" y="8596"/>
                </a:lnTo>
                <a:close/>
              </a:path>
              <a:path w="744220" h="670560">
                <a:moveTo>
                  <a:pt x="388325" y="557032"/>
                </a:moveTo>
                <a:lnTo>
                  <a:pt x="263848" y="557032"/>
                </a:lnTo>
                <a:lnTo>
                  <a:pt x="276763" y="631493"/>
                </a:lnTo>
                <a:lnTo>
                  <a:pt x="388325" y="557032"/>
                </a:lnTo>
                <a:close/>
              </a:path>
              <a:path w="744220" h="670560">
                <a:moveTo>
                  <a:pt x="550509" y="0"/>
                </a:moveTo>
                <a:lnTo>
                  <a:pt x="617980" y="98814"/>
                </a:lnTo>
                <a:lnTo>
                  <a:pt x="596374" y="194747"/>
                </a:lnTo>
                <a:lnTo>
                  <a:pt x="544836" y="246301"/>
                </a:lnTo>
                <a:lnTo>
                  <a:pt x="741251" y="246301"/>
                </a:lnTo>
                <a:lnTo>
                  <a:pt x="744110" y="170405"/>
                </a:lnTo>
                <a:lnTo>
                  <a:pt x="670967" y="84491"/>
                </a:lnTo>
                <a:lnTo>
                  <a:pt x="550509" y="0"/>
                </a:lnTo>
                <a:close/>
              </a:path>
            </a:pathLst>
          </a:custGeom>
          <a:solidFill>
            <a:srgbClr val="D1B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3438" y="1642377"/>
            <a:ext cx="1244600" cy="992505"/>
          </a:xfrm>
          <a:custGeom>
            <a:avLst/>
            <a:gdLst/>
            <a:ahLst/>
            <a:cxnLst/>
            <a:rect l="l" t="t" r="r" b="b"/>
            <a:pathLst>
              <a:path w="1244600" h="992505">
                <a:moveTo>
                  <a:pt x="822961" y="0"/>
                </a:moveTo>
                <a:lnTo>
                  <a:pt x="607899" y="20013"/>
                </a:lnTo>
                <a:lnTo>
                  <a:pt x="302518" y="168910"/>
                </a:lnTo>
                <a:lnTo>
                  <a:pt x="67385" y="481173"/>
                </a:lnTo>
                <a:lnTo>
                  <a:pt x="0" y="768960"/>
                </a:lnTo>
                <a:lnTo>
                  <a:pt x="63083" y="847689"/>
                </a:lnTo>
                <a:lnTo>
                  <a:pt x="633704" y="992366"/>
                </a:lnTo>
                <a:lnTo>
                  <a:pt x="643746" y="960778"/>
                </a:lnTo>
                <a:lnTo>
                  <a:pt x="567754" y="786080"/>
                </a:lnTo>
                <a:lnTo>
                  <a:pt x="493198" y="726039"/>
                </a:lnTo>
                <a:lnTo>
                  <a:pt x="157715" y="691558"/>
                </a:lnTo>
                <a:lnTo>
                  <a:pt x="227962" y="645743"/>
                </a:lnTo>
                <a:lnTo>
                  <a:pt x="584653" y="645743"/>
                </a:lnTo>
                <a:lnTo>
                  <a:pt x="678146" y="441025"/>
                </a:lnTo>
                <a:lnTo>
                  <a:pt x="638013" y="380863"/>
                </a:lnTo>
                <a:lnTo>
                  <a:pt x="362734" y="300687"/>
                </a:lnTo>
                <a:lnTo>
                  <a:pt x="513271" y="259213"/>
                </a:lnTo>
                <a:lnTo>
                  <a:pt x="883479" y="259213"/>
                </a:lnTo>
                <a:lnTo>
                  <a:pt x="989272" y="196158"/>
                </a:lnTo>
                <a:lnTo>
                  <a:pt x="878869" y="135996"/>
                </a:lnTo>
                <a:lnTo>
                  <a:pt x="638013" y="80175"/>
                </a:lnTo>
                <a:lnTo>
                  <a:pt x="698218" y="48708"/>
                </a:lnTo>
                <a:lnTo>
                  <a:pt x="1036921" y="48708"/>
                </a:lnTo>
                <a:lnTo>
                  <a:pt x="973497" y="25800"/>
                </a:lnTo>
                <a:lnTo>
                  <a:pt x="822961" y="0"/>
                </a:lnTo>
                <a:close/>
              </a:path>
              <a:path w="1244600" h="992505">
                <a:moveTo>
                  <a:pt x="584653" y="645743"/>
                </a:moveTo>
                <a:lnTo>
                  <a:pt x="227962" y="645743"/>
                </a:lnTo>
                <a:lnTo>
                  <a:pt x="458787" y="688785"/>
                </a:lnTo>
                <a:lnTo>
                  <a:pt x="566318" y="685891"/>
                </a:lnTo>
                <a:lnTo>
                  <a:pt x="584653" y="645743"/>
                </a:lnTo>
                <a:close/>
              </a:path>
              <a:path w="1244600" h="992505">
                <a:moveTo>
                  <a:pt x="883479" y="259213"/>
                </a:moveTo>
                <a:lnTo>
                  <a:pt x="513271" y="259213"/>
                </a:lnTo>
                <a:lnTo>
                  <a:pt x="607899" y="295021"/>
                </a:lnTo>
                <a:lnTo>
                  <a:pt x="744108" y="342282"/>
                </a:lnTo>
                <a:lnTo>
                  <a:pt x="883479" y="259213"/>
                </a:lnTo>
                <a:close/>
              </a:path>
              <a:path w="1244600" h="992505">
                <a:moveTo>
                  <a:pt x="1036921" y="48708"/>
                </a:moveTo>
                <a:lnTo>
                  <a:pt x="698218" y="48708"/>
                </a:lnTo>
                <a:lnTo>
                  <a:pt x="894644" y="103082"/>
                </a:lnTo>
                <a:lnTo>
                  <a:pt x="1043756" y="160350"/>
                </a:lnTo>
                <a:lnTo>
                  <a:pt x="1093930" y="210505"/>
                </a:lnTo>
                <a:lnTo>
                  <a:pt x="1244479" y="184704"/>
                </a:lnTo>
                <a:lnTo>
                  <a:pt x="1124045" y="80175"/>
                </a:lnTo>
                <a:lnTo>
                  <a:pt x="1036921" y="48708"/>
                </a:lnTo>
                <a:close/>
              </a:path>
            </a:pathLst>
          </a:custGeom>
          <a:solidFill>
            <a:srgbClr val="797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0097" y="1619470"/>
            <a:ext cx="401955" cy="170815"/>
          </a:xfrm>
          <a:custGeom>
            <a:avLst/>
            <a:gdLst/>
            <a:ahLst/>
            <a:cxnLst/>
            <a:rect l="l" t="t" r="r" b="b"/>
            <a:pathLst>
              <a:path w="401955" h="170814">
                <a:moveTo>
                  <a:pt x="385497" y="137443"/>
                </a:moveTo>
                <a:lnTo>
                  <a:pt x="268085" y="137443"/>
                </a:lnTo>
                <a:lnTo>
                  <a:pt x="367058" y="170357"/>
                </a:lnTo>
                <a:lnTo>
                  <a:pt x="401457" y="147450"/>
                </a:lnTo>
                <a:lnTo>
                  <a:pt x="385497" y="137443"/>
                </a:lnTo>
                <a:close/>
              </a:path>
              <a:path w="401955" h="170814">
                <a:moveTo>
                  <a:pt x="0" y="0"/>
                </a:moveTo>
                <a:lnTo>
                  <a:pt x="94628" y="84515"/>
                </a:lnTo>
                <a:lnTo>
                  <a:pt x="245152" y="154684"/>
                </a:lnTo>
                <a:lnTo>
                  <a:pt x="268085" y="137443"/>
                </a:lnTo>
                <a:lnTo>
                  <a:pt x="385497" y="137443"/>
                </a:lnTo>
                <a:lnTo>
                  <a:pt x="228012" y="38701"/>
                </a:lnTo>
                <a:lnTo>
                  <a:pt x="0" y="0"/>
                </a:lnTo>
                <a:close/>
              </a:path>
            </a:pathLst>
          </a:custGeom>
          <a:solidFill>
            <a:srgbClr val="CC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7919" y="2425685"/>
            <a:ext cx="533400" cy="358140"/>
          </a:xfrm>
          <a:custGeom>
            <a:avLst/>
            <a:gdLst/>
            <a:ahLst/>
            <a:cxnLst/>
            <a:rect l="l" t="t" r="r" b="b"/>
            <a:pathLst>
              <a:path w="533400" h="358139">
                <a:moveTo>
                  <a:pt x="177777" y="0"/>
                </a:moveTo>
                <a:lnTo>
                  <a:pt x="103234" y="8560"/>
                </a:lnTo>
                <a:lnTo>
                  <a:pt x="64513" y="61487"/>
                </a:lnTo>
                <a:lnTo>
                  <a:pt x="68822" y="181811"/>
                </a:lnTo>
                <a:lnTo>
                  <a:pt x="1433" y="187477"/>
                </a:lnTo>
                <a:lnTo>
                  <a:pt x="0" y="236185"/>
                </a:lnTo>
                <a:lnTo>
                  <a:pt x="498934" y="357956"/>
                </a:lnTo>
                <a:lnTo>
                  <a:pt x="533345" y="303581"/>
                </a:lnTo>
                <a:lnTo>
                  <a:pt x="445887" y="260539"/>
                </a:lnTo>
                <a:lnTo>
                  <a:pt x="444672" y="217619"/>
                </a:lnTo>
                <a:lnTo>
                  <a:pt x="391403" y="217619"/>
                </a:lnTo>
                <a:lnTo>
                  <a:pt x="146239" y="214725"/>
                </a:lnTo>
                <a:lnTo>
                  <a:pt x="141942" y="103082"/>
                </a:lnTo>
                <a:lnTo>
                  <a:pt x="177777" y="0"/>
                </a:lnTo>
                <a:close/>
              </a:path>
              <a:path w="533400" h="358139">
                <a:moveTo>
                  <a:pt x="412912" y="58714"/>
                </a:moveTo>
                <a:lnTo>
                  <a:pt x="375640" y="110196"/>
                </a:lnTo>
                <a:lnTo>
                  <a:pt x="391403" y="217619"/>
                </a:lnTo>
                <a:lnTo>
                  <a:pt x="444672" y="217619"/>
                </a:lnTo>
                <a:lnTo>
                  <a:pt x="441590" y="108749"/>
                </a:lnTo>
                <a:lnTo>
                  <a:pt x="484595" y="65828"/>
                </a:lnTo>
                <a:lnTo>
                  <a:pt x="412912" y="58714"/>
                </a:lnTo>
                <a:close/>
              </a:path>
            </a:pathLst>
          </a:custGeom>
          <a:solidFill>
            <a:srgbClr val="CC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52105" y="2623290"/>
            <a:ext cx="142240" cy="715010"/>
          </a:xfrm>
          <a:custGeom>
            <a:avLst/>
            <a:gdLst/>
            <a:ahLst/>
            <a:cxnLst/>
            <a:rect l="l" t="t" r="r" b="b"/>
            <a:pathLst>
              <a:path w="142239" h="715010">
                <a:moveTo>
                  <a:pt x="121906" y="0"/>
                </a:moveTo>
                <a:lnTo>
                  <a:pt x="66022" y="44367"/>
                </a:lnTo>
                <a:lnTo>
                  <a:pt x="18708" y="114536"/>
                </a:lnTo>
                <a:lnTo>
                  <a:pt x="0" y="589922"/>
                </a:lnTo>
                <a:lnTo>
                  <a:pt x="40192" y="635736"/>
                </a:lnTo>
                <a:lnTo>
                  <a:pt x="54556" y="714465"/>
                </a:lnTo>
                <a:lnTo>
                  <a:pt x="104646" y="700118"/>
                </a:lnTo>
                <a:lnTo>
                  <a:pt x="140344" y="541214"/>
                </a:lnTo>
                <a:lnTo>
                  <a:pt x="47314" y="541214"/>
                </a:lnTo>
                <a:lnTo>
                  <a:pt x="113336" y="478279"/>
                </a:lnTo>
                <a:lnTo>
                  <a:pt x="115479" y="428124"/>
                </a:lnTo>
                <a:lnTo>
                  <a:pt x="58780" y="428124"/>
                </a:lnTo>
                <a:lnTo>
                  <a:pt x="113336" y="313588"/>
                </a:lnTo>
                <a:lnTo>
                  <a:pt x="109857" y="261986"/>
                </a:lnTo>
                <a:lnTo>
                  <a:pt x="47314" y="261986"/>
                </a:lnTo>
                <a:lnTo>
                  <a:pt x="103318" y="140337"/>
                </a:lnTo>
                <a:lnTo>
                  <a:pt x="121906" y="0"/>
                </a:lnTo>
                <a:close/>
              </a:path>
              <a:path w="142239" h="715010">
                <a:moveTo>
                  <a:pt x="141942" y="534100"/>
                </a:moveTo>
                <a:lnTo>
                  <a:pt x="47314" y="541214"/>
                </a:lnTo>
                <a:lnTo>
                  <a:pt x="140344" y="541214"/>
                </a:lnTo>
                <a:lnTo>
                  <a:pt x="141942" y="534100"/>
                </a:lnTo>
                <a:close/>
              </a:path>
              <a:path w="142239" h="715010">
                <a:moveTo>
                  <a:pt x="117561" y="379416"/>
                </a:moveTo>
                <a:lnTo>
                  <a:pt x="58780" y="428124"/>
                </a:lnTo>
                <a:lnTo>
                  <a:pt x="115479" y="428124"/>
                </a:lnTo>
                <a:lnTo>
                  <a:pt x="117561" y="379416"/>
                </a:lnTo>
                <a:close/>
              </a:path>
              <a:path w="142239" h="715010">
                <a:moveTo>
                  <a:pt x="106094" y="206165"/>
                </a:moveTo>
                <a:lnTo>
                  <a:pt x="47314" y="261986"/>
                </a:lnTo>
                <a:lnTo>
                  <a:pt x="109857" y="261986"/>
                </a:lnTo>
                <a:lnTo>
                  <a:pt x="106094" y="206165"/>
                </a:lnTo>
                <a:close/>
              </a:path>
            </a:pathLst>
          </a:custGeom>
          <a:solidFill>
            <a:srgbClr val="A2A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10561" y="3329196"/>
            <a:ext cx="212213" cy="1575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44259" y="3362122"/>
            <a:ext cx="431800" cy="346710"/>
          </a:xfrm>
          <a:custGeom>
            <a:avLst/>
            <a:gdLst/>
            <a:ahLst/>
            <a:cxnLst/>
            <a:rect l="l" t="t" r="r" b="b"/>
            <a:pathLst>
              <a:path w="431800" h="346710">
                <a:moveTo>
                  <a:pt x="420421" y="200474"/>
                </a:moveTo>
                <a:lnTo>
                  <a:pt x="233673" y="200474"/>
                </a:lnTo>
                <a:lnTo>
                  <a:pt x="367046" y="346526"/>
                </a:lnTo>
                <a:lnTo>
                  <a:pt x="384185" y="310731"/>
                </a:lnTo>
                <a:lnTo>
                  <a:pt x="431499" y="233400"/>
                </a:lnTo>
                <a:lnTo>
                  <a:pt x="420421" y="200474"/>
                </a:lnTo>
                <a:close/>
              </a:path>
              <a:path w="431800" h="346710">
                <a:moveTo>
                  <a:pt x="210740" y="0"/>
                </a:moveTo>
                <a:lnTo>
                  <a:pt x="106094" y="28634"/>
                </a:lnTo>
                <a:lnTo>
                  <a:pt x="61677" y="55845"/>
                </a:lnTo>
                <a:lnTo>
                  <a:pt x="0" y="206201"/>
                </a:lnTo>
                <a:lnTo>
                  <a:pt x="80264" y="240562"/>
                </a:lnTo>
                <a:lnTo>
                  <a:pt x="233673" y="200474"/>
                </a:lnTo>
                <a:lnTo>
                  <a:pt x="420421" y="200474"/>
                </a:lnTo>
                <a:lnTo>
                  <a:pt x="374167" y="63007"/>
                </a:lnTo>
                <a:lnTo>
                  <a:pt x="210740" y="0"/>
                </a:lnTo>
                <a:close/>
              </a:path>
            </a:pathLst>
          </a:custGeom>
          <a:solidFill>
            <a:srgbClr val="FFF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80106" y="3455198"/>
            <a:ext cx="331470" cy="338455"/>
          </a:xfrm>
          <a:custGeom>
            <a:avLst/>
            <a:gdLst/>
            <a:ahLst/>
            <a:cxnLst/>
            <a:rect l="l" t="t" r="r" b="b"/>
            <a:pathLst>
              <a:path w="331469" h="338454">
                <a:moveTo>
                  <a:pt x="153408" y="0"/>
                </a:moveTo>
                <a:lnTo>
                  <a:pt x="120457" y="47249"/>
                </a:lnTo>
                <a:lnTo>
                  <a:pt x="78816" y="95945"/>
                </a:lnTo>
                <a:lnTo>
                  <a:pt x="45865" y="133175"/>
                </a:lnTo>
                <a:lnTo>
                  <a:pt x="0" y="138902"/>
                </a:lnTo>
                <a:lnTo>
                  <a:pt x="32950" y="190443"/>
                </a:lnTo>
                <a:lnTo>
                  <a:pt x="12914" y="293550"/>
                </a:lnTo>
                <a:lnTo>
                  <a:pt x="57332" y="337942"/>
                </a:lnTo>
                <a:lnTo>
                  <a:pt x="90283" y="312165"/>
                </a:lnTo>
                <a:lnTo>
                  <a:pt x="146287" y="259177"/>
                </a:lnTo>
                <a:lnTo>
                  <a:pt x="309176" y="259177"/>
                </a:lnTo>
                <a:lnTo>
                  <a:pt x="311162" y="253450"/>
                </a:lnTo>
                <a:lnTo>
                  <a:pt x="331198" y="210493"/>
                </a:lnTo>
                <a:lnTo>
                  <a:pt x="273866" y="150356"/>
                </a:lnTo>
                <a:lnTo>
                  <a:pt x="279539" y="54410"/>
                </a:lnTo>
                <a:lnTo>
                  <a:pt x="210740" y="20049"/>
                </a:lnTo>
                <a:lnTo>
                  <a:pt x="153408" y="0"/>
                </a:lnTo>
                <a:close/>
              </a:path>
              <a:path w="331469" h="338454">
                <a:moveTo>
                  <a:pt x="309176" y="259177"/>
                </a:moveTo>
                <a:lnTo>
                  <a:pt x="146287" y="259177"/>
                </a:lnTo>
                <a:lnTo>
                  <a:pt x="187808" y="266339"/>
                </a:lnTo>
                <a:lnTo>
                  <a:pt x="233673" y="294985"/>
                </a:lnTo>
                <a:lnTo>
                  <a:pt x="220758" y="315023"/>
                </a:lnTo>
                <a:lnTo>
                  <a:pt x="298247" y="290681"/>
                </a:lnTo>
                <a:lnTo>
                  <a:pt x="309176" y="259177"/>
                </a:lnTo>
                <a:close/>
              </a:path>
            </a:pathLst>
          </a:custGeom>
          <a:solidFill>
            <a:srgbClr val="E3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3268" y="3612715"/>
            <a:ext cx="206395" cy="1489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63988" y="1457672"/>
            <a:ext cx="926465" cy="605790"/>
          </a:xfrm>
          <a:custGeom>
            <a:avLst/>
            <a:gdLst/>
            <a:ahLst/>
            <a:cxnLst/>
            <a:rect l="l" t="t" r="r" b="b"/>
            <a:pathLst>
              <a:path w="926464" h="605789">
                <a:moveTo>
                  <a:pt x="265296" y="0"/>
                </a:moveTo>
                <a:lnTo>
                  <a:pt x="60228" y="0"/>
                </a:lnTo>
                <a:lnTo>
                  <a:pt x="0" y="385203"/>
                </a:lnTo>
                <a:lnTo>
                  <a:pt x="278091" y="478279"/>
                </a:lnTo>
                <a:lnTo>
                  <a:pt x="440190" y="605716"/>
                </a:lnTo>
                <a:lnTo>
                  <a:pt x="622204" y="343608"/>
                </a:lnTo>
                <a:lnTo>
                  <a:pt x="845860" y="234859"/>
                </a:lnTo>
                <a:lnTo>
                  <a:pt x="926245" y="230519"/>
                </a:lnTo>
                <a:lnTo>
                  <a:pt x="735541" y="144556"/>
                </a:lnTo>
                <a:lnTo>
                  <a:pt x="265296" y="0"/>
                </a:lnTo>
                <a:close/>
              </a:path>
            </a:pathLst>
          </a:custGeom>
          <a:solidFill>
            <a:srgbClr val="92E4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12326" y="2153571"/>
            <a:ext cx="1548765" cy="2359025"/>
          </a:xfrm>
          <a:custGeom>
            <a:avLst/>
            <a:gdLst/>
            <a:ahLst/>
            <a:cxnLst/>
            <a:rect l="l" t="t" r="r" b="b"/>
            <a:pathLst>
              <a:path w="1548764" h="2359025">
                <a:moveTo>
                  <a:pt x="0" y="1921654"/>
                </a:moveTo>
                <a:lnTo>
                  <a:pt x="187928" y="2358396"/>
                </a:lnTo>
                <a:lnTo>
                  <a:pt x="612307" y="2318303"/>
                </a:lnTo>
                <a:lnTo>
                  <a:pt x="1174282" y="2057687"/>
                </a:lnTo>
                <a:lnTo>
                  <a:pt x="1257699" y="1923089"/>
                </a:lnTo>
                <a:lnTo>
                  <a:pt x="61677" y="1923089"/>
                </a:lnTo>
                <a:lnTo>
                  <a:pt x="0" y="1921654"/>
                </a:lnTo>
                <a:close/>
              </a:path>
              <a:path w="1548764" h="2359025">
                <a:moveTo>
                  <a:pt x="1525901" y="1000926"/>
                </a:moveTo>
                <a:lnTo>
                  <a:pt x="1027995" y="1000926"/>
                </a:lnTo>
                <a:lnTo>
                  <a:pt x="967766" y="1177071"/>
                </a:lnTo>
                <a:lnTo>
                  <a:pt x="577907" y="1652457"/>
                </a:lnTo>
                <a:lnTo>
                  <a:pt x="131924" y="1923089"/>
                </a:lnTo>
                <a:lnTo>
                  <a:pt x="1257699" y="1923089"/>
                </a:lnTo>
                <a:lnTo>
                  <a:pt x="1453822" y="1606631"/>
                </a:lnTo>
                <a:lnTo>
                  <a:pt x="1548450" y="1247216"/>
                </a:lnTo>
                <a:lnTo>
                  <a:pt x="1525901" y="1000926"/>
                </a:lnTo>
                <a:close/>
              </a:path>
              <a:path w="1548764" h="2359025">
                <a:moveTo>
                  <a:pt x="389979" y="1171284"/>
                </a:moveTo>
                <a:lnTo>
                  <a:pt x="408687" y="1254377"/>
                </a:lnTo>
                <a:lnTo>
                  <a:pt x="557751" y="1341726"/>
                </a:lnTo>
                <a:lnTo>
                  <a:pt x="607962" y="1506393"/>
                </a:lnTo>
                <a:lnTo>
                  <a:pt x="881622" y="1177071"/>
                </a:lnTo>
                <a:lnTo>
                  <a:pt x="543387" y="1177071"/>
                </a:lnTo>
                <a:lnTo>
                  <a:pt x="389979" y="1171284"/>
                </a:lnTo>
                <a:close/>
              </a:path>
              <a:path w="1548764" h="2359025">
                <a:moveTo>
                  <a:pt x="1175731" y="250533"/>
                </a:moveTo>
                <a:lnTo>
                  <a:pt x="1192870" y="436684"/>
                </a:lnTo>
                <a:lnTo>
                  <a:pt x="1108381" y="589922"/>
                </a:lnTo>
                <a:lnTo>
                  <a:pt x="908985" y="862036"/>
                </a:lnTo>
                <a:lnTo>
                  <a:pt x="813030" y="1065308"/>
                </a:lnTo>
                <a:lnTo>
                  <a:pt x="728419" y="1146930"/>
                </a:lnTo>
                <a:lnTo>
                  <a:pt x="543387" y="1177071"/>
                </a:lnTo>
                <a:lnTo>
                  <a:pt x="881622" y="1177071"/>
                </a:lnTo>
                <a:lnTo>
                  <a:pt x="1027995" y="1000926"/>
                </a:lnTo>
                <a:lnTo>
                  <a:pt x="1525901" y="1000926"/>
                </a:lnTo>
                <a:lnTo>
                  <a:pt x="1524069" y="980913"/>
                </a:lnTo>
                <a:lnTo>
                  <a:pt x="1383575" y="880603"/>
                </a:lnTo>
                <a:lnTo>
                  <a:pt x="1238856" y="870596"/>
                </a:lnTo>
                <a:lnTo>
                  <a:pt x="1413750" y="806215"/>
                </a:lnTo>
                <a:lnTo>
                  <a:pt x="1480194" y="806215"/>
                </a:lnTo>
                <a:lnTo>
                  <a:pt x="1420856" y="555561"/>
                </a:lnTo>
                <a:lnTo>
                  <a:pt x="1339157" y="555561"/>
                </a:lnTo>
                <a:lnTo>
                  <a:pt x="1244529" y="325042"/>
                </a:lnTo>
                <a:lnTo>
                  <a:pt x="1175731" y="250533"/>
                </a:lnTo>
                <a:close/>
              </a:path>
              <a:path w="1548764" h="2359025">
                <a:moveTo>
                  <a:pt x="1480194" y="806215"/>
                </a:moveTo>
                <a:lnTo>
                  <a:pt x="1413750" y="806215"/>
                </a:lnTo>
                <a:lnTo>
                  <a:pt x="1489669" y="846242"/>
                </a:lnTo>
                <a:lnTo>
                  <a:pt x="1480194" y="806215"/>
                </a:lnTo>
                <a:close/>
              </a:path>
              <a:path w="1548764" h="2359025">
                <a:moveTo>
                  <a:pt x="1184300" y="0"/>
                </a:moveTo>
                <a:lnTo>
                  <a:pt x="1168489" y="150343"/>
                </a:lnTo>
                <a:lnTo>
                  <a:pt x="1274583" y="295021"/>
                </a:lnTo>
                <a:lnTo>
                  <a:pt x="1339157" y="555561"/>
                </a:lnTo>
                <a:lnTo>
                  <a:pt x="1420856" y="555561"/>
                </a:lnTo>
                <a:lnTo>
                  <a:pt x="1413750" y="525540"/>
                </a:lnTo>
                <a:lnTo>
                  <a:pt x="1309103" y="224852"/>
                </a:lnTo>
                <a:lnTo>
                  <a:pt x="1184300" y="0"/>
                </a:lnTo>
                <a:close/>
              </a:path>
            </a:pathLst>
          </a:custGeom>
          <a:solidFill>
            <a:srgbClr val="92E4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7776" y="1341689"/>
            <a:ext cx="4167839" cy="31874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76047" y="1412964"/>
            <a:ext cx="3718340" cy="315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57200" y="4724400"/>
            <a:ext cx="8077200" cy="707390"/>
          </a:xfrm>
          <a:prstGeom prst="rect">
            <a:avLst/>
          </a:prstGeom>
          <a:solidFill>
            <a:srgbClr val="00AF50">
              <a:alpha val="52940"/>
            </a:srgbClr>
          </a:solidFill>
        </p:spPr>
        <p:txBody>
          <a:bodyPr vert="horz" wrap="square" lIns="0" tIns="393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0"/>
              </a:spcBef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During any operative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procedure, </a:t>
            </a:r>
            <a:r>
              <a:rPr sz="2000" b="1" spc="20" dirty="0">
                <a:solidFill>
                  <a:srgbClr val="FF0000"/>
                </a:solidFill>
                <a:latin typeface="Arial"/>
                <a:cs typeface="Arial"/>
              </a:rPr>
              <a:t>we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are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breaching </a:t>
            </a:r>
            <a:r>
              <a:rPr sz="2000" b="1" spc="-20" dirty="0">
                <a:solidFill>
                  <a:srgbClr val="FF0000"/>
                </a:solidFill>
                <a:latin typeface="Arial"/>
                <a:cs typeface="Arial"/>
              </a:rPr>
              <a:t>body’s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line</a:t>
            </a:r>
            <a:r>
              <a:rPr sz="2000" b="1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defense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3963" y="5715000"/>
            <a:ext cx="7391400" cy="954405"/>
          </a:xfrm>
          <a:prstGeom prst="rect">
            <a:avLst/>
          </a:prstGeom>
          <a:solidFill>
            <a:srgbClr val="548ED4">
              <a:alpha val="34901"/>
            </a:srgbClr>
          </a:solidFill>
        </p:spPr>
        <p:txBody>
          <a:bodyPr vert="horz" wrap="square" lIns="0" tIns="36830" rIns="0" bIns="0" rtlCol="0">
            <a:spAutoFit/>
          </a:bodyPr>
          <a:lstStyle/>
          <a:p>
            <a:pPr marL="2179955" marR="694690" indent="-1483360">
              <a:lnSpc>
                <a:spcPct val="100000"/>
              </a:lnSpc>
              <a:spcBef>
                <a:spcPts val="290"/>
              </a:spcBef>
            </a:pPr>
            <a:r>
              <a:rPr sz="2800" spc="-5" dirty="0">
                <a:latin typeface="Arial"/>
                <a:cs typeface="Arial"/>
              </a:rPr>
              <a:t>Sterilization , Disinfection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Asepsis  becomes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important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859282"/>
            <a:ext cx="7474584" cy="5360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5"/>
              </a:spcBef>
              <a:buClr>
                <a:srgbClr val="4F81BC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ARTICLES</a:t>
            </a:r>
            <a:r>
              <a:rPr sz="3200" b="1" u="heavy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STERILISED: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Font typeface="Arial"/>
              <a:buChar char="•"/>
              <a:tabLst>
                <a:tab pos="287020" algn="l"/>
              </a:tabLst>
            </a:pPr>
            <a:r>
              <a:rPr sz="3200" dirty="0">
                <a:latin typeface="Times New Roman"/>
                <a:cs typeface="Times New Roman"/>
              </a:rPr>
              <a:t>Surgical</a:t>
            </a:r>
            <a:r>
              <a:rPr sz="3200" spc="-3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Instruments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3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Lab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equipments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Char char="•"/>
            </a:pPr>
            <a:endParaRPr sz="43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Times New Roman"/>
                <a:cs typeface="Times New Roman"/>
              </a:rPr>
              <a:t>Metallic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syringes.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Times New Roman"/>
              <a:buChar char="•"/>
            </a:pPr>
            <a:endParaRPr sz="465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3600"/>
              </a:lnSpc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3200" b="1" i="1" dirty="0">
                <a:latin typeface="Times New Roman"/>
                <a:cs typeface="Times New Roman"/>
              </a:rPr>
              <a:t>All culture media except media</a:t>
            </a:r>
            <a:r>
              <a:rPr sz="3200" b="1" i="1" spc="-85" dirty="0">
                <a:latin typeface="Times New Roman"/>
                <a:cs typeface="Times New Roman"/>
              </a:rPr>
              <a:t> </a:t>
            </a:r>
            <a:r>
              <a:rPr sz="3200" b="1" i="1" dirty="0">
                <a:latin typeface="Times New Roman"/>
                <a:cs typeface="Times New Roman"/>
              </a:rPr>
              <a:t>containing  sugar &amp;</a:t>
            </a:r>
            <a:r>
              <a:rPr sz="3200" b="1" i="1" spc="-15" dirty="0">
                <a:latin typeface="Times New Roman"/>
                <a:cs typeface="Times New Roman"/>
              </a:rPr>
              <a:t> </a:t>
            </a:r>
            <a:r>
              <a:rPr sz="3200" b="1" i="1" spc="-25" dirty="0">
                <a:latin typeface="Times New Roman"/>
                <a:cs typeface="Times New Roman"/>
              </a:rPr>
              <a:t>gelatin</a:t>
            </a:r>
            <a:r>
              <a:rPr sz="3200" b="1" i="1" spc="-25" dirty="0">
                <a:solidFill>
                  <a:srgbClr val="181700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80759" y="1312163"/>
            <a:ext cx="2545080" cy="1792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2628" y="3279647"/>
            <a:ext cx="2670048" cy="2001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25853"/>
            <a:ext cx="6862445" cy="3485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Spores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b="1" spc="-5" dirty="0">
                <a:solidFill>
                  <a:srgbClr val="0F243E"/>
                </a:solidFill>
                <a:latin typeface="Arial"/>
                <a:cs typeface="Arial"/>
              </a:rPr>
              <a:t>Bacillus</a:t>
            </a:r>
            <a:r>
              <a:rPr sz="2400" b="1" spc="5" dirty="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F243E"/>
                </a:solidFill>
                <a:latin typeface="Arial"/>
                <a:cs typeface="Arial"/>
              </a:rPr>
              <a:t>stearothermophilus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Autoclave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tapes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4F81BC"/>
              </a:buClr>
              <a:buFont typeface="Wingdings"/>
              <a:buChar char=""/>
            </a:pPr>
            <a:endParaRPr sz="3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Agents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use to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avoid corrosive action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of steam</a:t>
            </a:r>
            <a:r>
              <a:rPr sz="2400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1610995">
              <a:lnSpc>
                <a:spcPct val="100000"/>
              </a:lnSpc>
              <a:spcBef>
                <a:spcPts val="600"/>
              </a:spcBef>
              <a:tabLst>
                <a:tab pos="3272154" algn="l"/>
              </a:tabLst>
            </a:pPr>
            <a:r>
              <a:rPr sz="2400" spc="-5" dirty="0">
                <a:latin typeface="Arial"/>
                <a:cs typeface="Arial"/>
              </a:rPr>
              <a:t>--Ammonia	</a:t>
            </a:r>
            <a:r>
              <a:rPr sz="2400" dirty="0">
                <a:latin typeface="Arial"/>
                <a:cs typeface="Arial"/>
              </a:rPr>
              <a:t>(Craford &amp;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Oldenburg)</a:t>
            </a:r>
            <a:endParaRPr sz="2400">
              <a:latin typeface="Arial"/>
              <a:cs typeface="Arial"/>
            </a:endParaRPr>
          </a:p>
          <a:p>
            <a:pPr marL="1610995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--2% Na nitrite (Bertolotti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Hurst)</a:t>
            </a:r>
            <a:endParaRPr sz="2400">
              <a:latin typeface="Arial"/>
              <a:cs typeface="Arial"/>
            </a:endParaRPr>
          </a:p>
          <a:p>
            <a:pPr marL="1610995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--Dicyclohexylammonium nitrate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(ADT)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644" y="630682"/>
            <a:ext cx="58572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 dirty="0">
                <a:solidFill>
                  <a:srgbClr val="00AFEF"/>
                </a:solidFill>
              </a:rPr>
              <a:t>STERILISATION</a:t>
            </a:r>
            <a:r>
              <a:rPr sz="3600" spc="-30" dirty="0">
                <a:solidFill>
                  <a:srgbClr val="00AFEF"/>
                </a:solidFill>
              </a:rPr>
              <a:t> </a:t>
            </a:r>
            <a:r>
              <a:rPr sz="3600" spc="-5" dirty="0">
                <a:solidFill>
                  <a:srgbClr val="00AFEF"/>
                </a:solidFill>
              </a:rPr>
              <a:t>CONTROL</a:t>
            </a:r>
            <a:endParaRPr sz="36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36441" y="1030985"/>
            <a:ext cx="20713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30" dirty="0">
                <a:solidFill>
                  <a:srgbClr val="4F81BC"/>
                </a:solidFill>
                <a:latin typeface="Arial"/>
                <a:cs typeface="Arial"/>
              </a:rPr>
              <a:t>RADIATION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444" y="1636217"/>
            <a:ext cx="4243705" cy="1718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Times New Roman"/>
                <a:cs typeface="Times New Roman"/>
              </a:rPr>
              <a:t>2 </a:t>
            </a:r>
            <a:r>
              <a:rPr sz="2800" b="1" dirty="0">
                <a:latin typeface="Times New Roman"/>
                <a:cs typeface="Times New Roman"/>
              </a:rPr>
              <a:t>types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50">
              <a:latin typeface="Times New Roman"/>
              <a:cs typeface="Times New Roman"/>
            </a:endParaRPr>
          </a:p>
          <a:p>
            <a:pPr marL="723900" indent="-711200">
              <a:lnSpc>
                <a:spcPts val="3340"/>
              </a:lnSpc>
              <a:buFont typeface="Times New Roman"/>
              <a:buChar char="–"/>
              <a:tabLst>
                <a:tab pos="723900" algn="l"/>
                <a:tab pos="72453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Non ionizing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radiation.</a:t>
            </a:r>
            <a:endParaRPr sz="2800">
              <a:latin typeface="Times New Roman"/>
              <a:cs typeface="Times New Roman"/>
            </a:endParaRPr>
          </a:p>
          <a:p>
            <a:pPr marL="723900" indent="-711200">
              <a:lnSpc>
                <a:spcPts val="3340"/>
              </a:lnSpc>
              <a:buFont typeface="Times New Roman"/>
              <a:buChar char="–"/>
              <a:tabLst>
                <a:tab pos="723900" algn="l"/>
                <a:tab pos="72453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Ionizing</a:t>
            </a:r>
            <a:r>
              <a:rPr sz="2800" b="1" spc="-45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Times New Roman"/>
                <a:cs typeface="Times New Roman"/>
              </a:rPr>
              <a:t>radiation</a:t>
            </a:r>
            <a:r>
              <a:rPr sz="2800" i="1" spc="-10" dirty="0">
                <a:solidFill>
                  <a:srgbClr val="8056C8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47359" y="6164578"/>
            <a:ext cx="1783080" cy="693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62600" y="4536947"/>
            <a:ext cx="1752600" cy="1638300"/>
          </a:xfrm>
          <a:custGeom>
            <a:avLst/>
            <a:gdLst/>
            <a:ahLst/>
            <a:cxnLst/>
            <a:rect l="l" t="t" r="r" b="b"/>
            <a:pathLst>
              <a:path w="1752600" h="1638300">
                <a:moveTo>
                  <a:pt x="1611756" y="0"/>
                </a:moveTo>
                <a:lnTo>
                  <a:pt x="140842" y="0"/>
                </a:lnTo>
                <a:lnTo>
                  <a:pt x="96300" y="7173"/>
                </a:lnTo>
                <a:lnTo>
                  <a:pt x="57634" y="27155"/>
                </a:lnTo>
                <a:lnTo>
                  <a:pt x="27155" y="57634"/>
                </a:lnTo>
                <a:lnTo>
                  <a:pt x="7173" y="96300"/>
                </a:lnTo>
                <a:lnTo>
                  <a:pt x="0" y="140843"/>
                </a:lnTo>
                <a:lnTo>
                  <a:pt x="0" y="1497507"/>
                </a:lnTo>
                <a:lnTo>
                  <a:pt x="7173" y="1542005"/>
                </a:lnTo>
                <a:lnTo>
                  <a:pt x="27155" y="1580654"/>
                </a:lnTo>
                <a:lnTo>
                  <a:pt x="57634" y="1611132"/>
                </a:lnTo>
                <a:lnTo>
                  <a:pt x="96300" y="1631121"/>
                </a:lnTo>
                <a:lnTo>
                  <a:pt x="140842" y="1638300"/>
                </a:lnTo>
                <a:lnTo>
                  <a:pt x="1611756" y="1638300"/>
                </a:lnTo>
                <a:lnTo>
                  <a:pt x="1656299" y="1631121"/>
                </a:lnTo>
                <a:lnTo>
                  <a:pt x="1694965" y="1611132"/>
                </a:lnTo>
                <a:lnTo>
                  <a:pt x="1725444" y="1580654"/>
                </a:lnTo>
                <a:lnTo>
                  <a:pt x="1745426" y="1542005"/>
                </a:lnTo>
                <a:lnTo>
                  <a:pt x="1752600" y="1497507"/>
                </a:lnTo>
                <a:lnTo>
                  <a:pt x="1752600" y="140843"/>
                </a:lnTo>
                <a:lnTo>
                  <a:pt x="1745426" y="96300"/>
                </a:lnTo>
                <a:lnTo>
                  <a:pt x="1725444" y="57634"/>
                </a:lnTo>
                <a:lnTo>
                  <a:pt x="1694965" y="27155"/>
                </a:lnTo>
                <a:lnTo>
                  <a:pt x="1656299" y="7173"/>
                </a:lnTo>
                <a:lnTo>
                  <a:pt x="161175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62600" y="4536947"/>
            <a:ext cx="1752600" cy="163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0160" y="6280402"/>
            <a:ext cx="2747772" cy="5775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5400" y="4419600"/>
            <a:ext cx="2717800" cy="1871980"/>
          </a:xfrm>
          <a:custGeom>
            <a:avLst/>
            <a:gdLst/>
            <a:ahLst/>
            <a:cxnLst/>
            <a:rect l="l" t="t" r="r" b="b"/>
            <a:pathLst>
              <a:path w="2717800" h="1871979">
                <a:moveTo>
                  <a:pt x="2556510" y="0"/>
                </a:moveTo>
                <a:lnTo>
                  <a:pt x="160781" y="0"/>
                </a:lnTo>
                <a:lnTo>
                  <a:pt x="109971" y="8199"/>
                </a:lnTo>
                <a:lnTo>
                  <a:pt x="65836" y="31028"/>
                </a:lnTo>
                <a:lnTo>
                  <a:pt x="31028" y="65836"/>
                </a:lnTo>
                <a:lnTo>
                  <a:pt x="8199" y="109971"/>
                </a:lnTo>
                <a:lnTo>
                  <a:pt x="0" y="160781"/>
                </a:lnTo>
                <a:lnTo>
                  <a:pt x="0" y="1710639"/>
                </a:lnTo>
                <a:lnTo>
                  <a:pt x="5744" y="1753394"/>
                </a:lnTo>
                <a:lnTo>
                  <a:pt x="21956" y="1791813"/>
                </a:lnTo>
                <a:lnTo>
                  <a:pt x="47101" y="1824364"/>
                </a:lnTo>
                <a:lnTo>
                  <a:pt x="79643" y="1849513"/>
                </a:lnTo>
                <a:lnTo>
                  <a:pt x="118048" y="1865726"/>
                </a:lnTo>
                <a:lnTo>
                  <a:pt x="160781" y="1871472"/>
                </a:lnTo>
                <a:lnTo>
                  <a:pt x="2556510" y="1871472"/>
                </a:lnTo>
                <a:lnTo>
                  <a:pt x="2599243" y="1865726"/>
                </a:lnTo>
                <a:lnTo>
                  <a:pt x="2637648" y="1849513"/>
                </a:lnTo>
                <a:lnTo>
                  <a:pt x="2670190" y="1824364"/>
                </a:lnTo>
                <a:lnTo>
                  <a:pt x="2695335" y="1791813"/>
                </a:lnTo>
                <a:lnTo>
                  <a:pt x="2711547" y="1753394"/>
                </a:lnTo>
                <a:lnTo>
                  <a:pt x="2717291" y="1710639"/>
                </a:lnTo>
                <a:lnTo>
                  <a:pt x="2717291" y="160781"/>
                </a:lnTo>
                <a:lnTo>
                  <a:pt x="2709092" y="109971"/>
                </a:lnTo>
                <a:lnTo>
                  <a:pt x="2686263" y="65836"/>
                </a:lnTo>
                <a:lnTo>
                  <a:pt x="2651455" y="31028"/>
                </a:lnTo>
                <a:lnTo>
                  <a:pt x="2607320" y="8199"/>
                </a:lnTo>
                <a:lnTo>
                  <a:pt x="255651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95400" y="4419600"/>
            <a:ext cx="2717291" cy="1871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39979"/>
            <a:ext cx="39490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0000"/>
                </a:solidFill>
                <a:latin typeface="Times New Roman"/>
                <a:cs typeface="Times New Roman"/>
              </a:rPr>
              <a:t>A) </a:t>
            </a:r>
            <a:r>
              <a:rPr sz="2800" spc="-5" dirty="0">
                <a:solidFill>
                  <a:srgbClr val="4F81BC"/>
                </a:solidFill>
                <a:latin typeface="Times New Roman"/>
                <a:cs typeface="Times New Roman"/>
              </a:rPr>
              <a:t>Non Ionizing</a:t>
            </a:r>
            <a:r>
              <a:rPr sz="2800" spc="-30" dirty="0">
                <a:solidFill>
                  <a:srgbClr val="4F81BC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4F81BC"/>
                </a:solidFill>
                <a:latin typeface="Times New Roman"/>
                <a:cs typeface="Times New Roman"/>
              </a:rPr>
              <a:t>radiation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4331" y="1075690"/>
            <a:ext cx="164718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79546"/>
                </a:solidFill>
                <a:latin typeface="Times New Roman"/>
                <a:cs typeface="Times New Roman"/>
              </a:rPr>
              <a:t>U. V.</a:t>
            </a:r>
            <a:r>
              <a:rPr sz="2800" b="1" spc="-50" dirty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79546"/>
                </a:solidFill>
                <a:latin typeface="Times New Roman"/>
                <a:cs typeface="Times New Roman"/>
              </a:rPr>
              <a:t>rays</a:t>
            </a:r>
            <a:r>
              <a:rPr sz="2800" spc="-5" dirty="0">
                <a:latin typeface="Times New Roman"/>
                <a:cs typeface="Times New Roman"/>
              </a:rPr>
              <a:t>: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910537"/>
            <a:ext cx="1498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•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670174"/>
            <a:ext cx="1498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•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8486" y="1910537"/>
            <a:ext cx="4293870" cy="189420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91440" indent="88265">
              <a:lnSpc>
                <a:spcPts val="2690"/>
              </a:lnSpc>
              <a:spcBef>
                <a:spcPts val="745"/>
              </a:spcBef>
            </a:pPr>
            <a:r>
              <a:rPr sz="2800" spc="-5" dirty="0">
                <a:latin typeface="Times New Roman"/>
                <a:cs typeface="Times New Roman"/>
              </a:rPr>
              <a:t>Bring </a:t>
            </a:r>
            <a:r>
              <a:rPr sz="2800" dirty="0">
                <a:latin typeface="Times New Roman"/>
                <a:cs typeface="Times New Roman"/>
              </a:rPr>
              <a:t>down </a:t>
            </a:r>
            <a:r>
              <a:rPr sz="2800" spc="-5" dirty="0">
                <a:latin typeface="Times New Roman"/>
                <a:cs typeface="Times New Roman"/>
              </a:rPr>
              <a:t>the number of  microorganism present in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air.</a:t>
            </a:r>
            <a:endParaRPr sz="2800">
              <a:latin typeface="Times New Roman"/>
              <a:cs typeface="Times New Roman"/>
            </a:endParaRPr>
          </a:p>
          <a:p>
            <a:pPr marL="12700" marR="5080" indent="88265">
              <a:lnSpc>
                <a:spcPts val="2690"/>
              </a:lnSpc>
              <a:spcBef>
                <a:spcPts val="600"/>
              </a:spcBef>
            </a:pPr>
            <a:r>
              <a:rPr sz="2800" spc="-5" dirty="0">
                <a:latin typeface="Times New Roman"/>
                <a:cs typeface="Times New Roman"/>
              </a:rPr>
              <a:t>Sterilization of Operation  Theaters and biological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safety  cabinets.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84476" y="4828030"/>
            <a:ext cx="3115055" cy="1984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18632" y="1063752"/>
            <a:ext cx="2691384" cy="3660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5940" y="4188333"/>
            <a:ext cx="7339965" cy="122047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287020" marR="2425065" indent="-274320">
              <a:lnSpc>
                <a:spcPts val="2690"/>
              </a:lnSpc>
              <a:spcBef>
                <a:spcPts val="740"/>
              </a:spcBef>
              <a:buFont typeface="Wingdings"/>
              <a:buChar char=""/>
              <a:tabLst>
                <a:tab pos="418465" algn="l"/>
              </a:tabLst>
            </a:pPr>
            <a:r>
              <a:rPr sz="2800" spc="-5" dirty="0">
                <a:latin typeface="Times New Roman"/>
                <a:cs typeface="Times New Roman"/>
              </a:rPr>
              <a:t>Disadvantage: Low-penetrating  power.</a:t>
            </a:r>
            <a:endParaRPr sz="28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985"/>
              </a:spcBef>
            </a:pPr>
            <a:r>
              <a:rPr sz="2000" b="1" i="1" dirty="0">
                <a:solidFill>
                  <a:srgbClr val="00AF50"/>
                </a:solidFill>
                <a:latin typeface="Arial"/>
                <a:cs typeface="Arial"/>
              </a:rPr>
              <a:t>λ</a:t>
            </a:r>
            <a:r>
              <a:rPr sz="2000" b="1" dirty="0">
                <a:solidFill>
                  <a:srgbClr val="00AF50"/>
                </a:solidFill>
                <a:latin typeface="Arial"/>
                <a:cs typeface="Arial"/>
              </a:rPr>
              <a:t>=240-280</a:t>
            </a:r>
            <a:r>
              <a:rPr sz="2000" b="1" spc="-12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AF50"/>
                </a:solidFill>
                <a:latin typeface="Arial"/>
                <a:cs typeface="Arial"/>
              </a:rPr>
              <a:t>nm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140" y="324357"/>
            <a:ext cx="39122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4F81BC"/>
                </a:solidFill>
                <a:latin typeface="Times New Roman"/>
                <a:cs typeface="Times New Roman"/>
              </a:rPr>
              <a:t>B) </a:t>
            </a:r>
            <a:r>
              <a:rPr sz="3200" spc="-5" dirty="0">
                <a:solidFill>
                  <a:srgbClr val="4F81BC"/>
                </a:solidFill>
                <a:latin typeface="Times New Roman"/>
                <a:cs typeface="Times New Roman"/>
              </a:rPr>
              <a:t>Ionizing</a:t>
            </a:r>
            <a:r>
              <a:rPr sz="3200" spc="-45" dirty="0">
                <a:solidFill>
                  <a:srgbClr val="4F81BC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4F81BC"/>
                </a:solidFill>
                <a:latin typeface="Times New Roman"/>
                <a:cs typeface="Times New Roman"/>
              </a:rPr>
              <a:t>Radiation</a:t>
            </a:r>
            <a:r>
              <a:rPr sz="3200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2140" y="812038"/>
            <a:ext cx="7096759" cy="26930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700"/>
              </a:spcBef>
            </a:pPr>
            <a:r>
              <a:rPr sz="3000" b="1" i="1" spc="-5" dirty="0">
                <a:latin typeface="Times New Roman"/>
                <a:cs typeface="Times New Roman"/>
              </a:rPr>
              <a:t>‘X’- rays </a:t>
            </a:r>
            <a:r>
              <a:rPr sz="3000" b="1" i="1" dirty="0">
                <a:latin typeface="Times New Roman"/>
                <a:cs typeface="Times New Roman"/>
              </a:rPr>
              <a:t>,gamma </a:t>
            </a:r>
            <a:r>
              <a:rPr sz="3000" b="1" i="1" spc="-5" dirty="0">
                <a:latin typeface="Times New Roman"/>
                <a:cs typeface="Times New Roman"/>
              </a:rPr>
              <a:t>rays, cosmic</a:t>
            </a:r>
            <a:r>
              <a:rPr sz="3000" b="1" i="1" spc="30" dirty="0">
                <a:latin typeface="Times New Roman"/>
                <a:cs typeface="Times New Roman"/>
              </a:rPr>
              <a:t> </a:t>
            </a:r>
            <a:r>
              <a:rPr sz="3000" b="1" i="1" spc="-5" dirty="0">
                <a:latin typeface="Times New Roman"/>
                <a:cs typeface="Times New Roman"/>
              </a:rPr>
              <a:t>rays.</a:t>
            </a:r>
            <a:endParaRPr sz="3000">
              <a:latin typeface="Times New Roman"/>
              <a:cs typeface="Times New Roman"/>
            </a:endParaRPr>
          </a:p>
          <a:p>
            <a:pPr marL="640715" indent="-628015">
              <a:lnSpc>
                <a:spcPct val="100000"/>
              </a:lnSpc>
              <a:spcBef>
                <a:spcPts val="600"/>
              </a:spcBef>
              <a:buChar char="•"/>
              <a:tabLst>
                <a:tab pos="640715" algn="l"/>
                <a:tab pos="641350" algn="l"/>
              </a:tabLst>
            </a:pPr>
            <a:r>
              <a:rPr sz="3000" dirty="0">
                <a:latin typeface="Times New Roman"/>
                <a:cs typeface="Times New Roman"/>
              </a:rPr>
              <a:t>cold </a:t>
            </a:r>
            <a:r>
              <a:rPr sz="3000" spc="-5" dirty="0">
                <a:latin typeface="Times New Roman"/>
                <a:cs typeface="Times New Roman"/>
              </a:rPr>
              <a:t>sterilization.</a:t>
            </a:r>
            <a:endParaRPr sz="3000">
              <a:latin typeface="Times New Roman"/>
              <a:cs typeface="Times New Roman"/>
            </a:endParaRPr>
          </a:p>
          <a:p>
            <a:pPr marL="640715" indent="-628015">
              <a:lnSpc>
                <a:spcPct val="100000"/>
              </a:lnSpc>
              <a:spcBef>
                <a:spcPts val="600"/>
              </a:spcBef>
              <a:buChar char="•"/>
              <a:tabLst>
                <a:tab pos="640715" algn="l"/>
                <a:tab pos="641350" algn="l"/>
              </a:tabLst>
            </a:pPr>
            <a:r>
              <a:rPr sz="3000" dirty="0">
                <a:latin typeface="Times New Roman"/>
                <a:cs typeface="Times New Roman"/>
              </a:rPr>
              <a:t>very high </a:t>
            </a:r>
            <a:r>
              <a:rPr sz="3000" spc="-5" dirty="0">
                <a:latin typeface="Times New Roman"/>
                <a:cs typeface="Times New Roman"/>
              </a:rPr>
              <a:t>penetrating</a:t>
            </a:r>
            <a:r>
              <a:rPr sz="3000" spc="5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power.</a:t>
            </a:r>
            <a:endParaRPr sz="3000">
              <a:latin typeface="Times New Roman"/>
              <a:cs typeface="Times New Roman"/>
            </a:endParaRPr>
          </a:p>
          <a:p>
            <a:pPr marL="640715" indent="-628015">
              <a:lnSpc>
                <a:spcPct val="100000"/>
              </a:lnSpc>
              <a:spcBef>
                <a:spcPts val="600"/>
              </a:spcBef>
              <a:buChar char="•"/>
              <a:tabLst>
                <a:tab pos="640715" algn="l"/>
                <a:tab pos="641350" algn="l"/>
                <a:tab pos="5262880" algn="l"/>
              </a:tabLst>
            </a:pPr>
            <a:r>
              <a:rPr sz="3000" dirty="0">
                <a:latin typeface="Times New Roman"/>
                <a:cs typeface="Times New Roman"/>
              </a:rPr>
              <a:t>le</a:t>
            </a:r>
            <a:r>
              <a:rPr sz="3000" spc="-15" dirty="0">
                <a:latin typeface="Times New Roman"/>
                <a:cs typeface="Times New Roman"/>
              </a:rPr>
              <a:t>t</a:t>
            </a:r>
            <a:r>
              <a:rPr sz="3000" dirty="0">
                <a:latin typeface="Times New Roman"/>
                <a:cs typeface="Times New Roman"/>
              </a:rPr>
              <a:t>hal</a:t>
            </a:r>
            <a:r>
              <a:rPr sz="3000" spc="3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to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D</a:t>
            </a:r>
            <a:r>
              <a:rPr sz="3000" dirty="0">
                <a:latin typeface="Times New Roman"/>
                <a:cs typeface="Times New Roman"/>
              </a:rPr>
              <a:t>N</a:t>
            </a:r>
            <a:r>
              <a:rPr sz="3000" spc="-5" dirty="0">
                <a:latin typeface="Times New Roman"/>
                <a:cs typeface="Times New Roman"/>
              </a:rPr>
              <a:t>A</a:t>
            </a:r>
            <a:r>
              <a:rPr sz="3000" spc="-2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and other</a:t>
            </a:r>
            <a:r>
              <a:rPr sz="3000" spc="2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cell	c</a:t>
            </a:r>
            <a:r>
              <a:rPr sz="3000" spc="5" dirty="0">
                <a:latin typeface="Times New Roman"/>
                <a:cs typeface="Times New Roman"/>
              </a:rPr>
              <a:t>o</a:t>
            </a:r>
            <a:r>
              <a:rPr sz="3000" dirty="0">
                <a:latin typeface="Times New Roman"/>
                <a:cs typeface="Times New Roman"/>
              </a:rPr>
              <a:t>nstituents</a:t>
            </a:r>
            <a:endParaRPr sz="3000">
              <a:latin typeface="Times New Roman"/>
              <a:cs typeface="Times New Roman"/>
            </a:endParaRPr>
          </a:p>
          <a:p>
            <a:pPr marL="640715" indent="-628015">
              <a:lnSpc>
                <a:spcPct val="100000"/>
              </a:lnSpc>
              <a:spcBef>
                <a:spcPts val="600"/>
              </a:spcBef>
              <a:buChar char="•"/>
              <a:tabLst>
                <a:tab pos="640715" algn="l"/>
                <a:tab pos="641350" algn="l"/>
              </a:tabLst>
            </a:pPr>
            <a:r>
              <a:rPr sz="3000" spc="-5" dirty="0">
                <a:latin typeface="Times New Roman"/>
                <a:cs typeface="Times New Roman"/>
              </a:rPr>
              <a:t>effective </a:t>
            </a:r>
            <a:r>
              <a:rPr sz="3000" dirty="0">
                <a:latin typeface="Times New Roman"/>
                <a:cs typeface="Times New Roman"/>
              </a:rPr>
              <a:t>for heat </a:t>
            </a:r>
            <a:r>
              <a:rPr sz="3000" spc="-5" dirty="0">
                <a:latin typeface="Times New Roman"/>
                <a:cs typeface="Times New Roman"/>
              </a:rPr>
              <a:t>labile</a:t>
            </a:r>
            <a:r>
              <a:rPr sz="3000" spc="75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items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25167" y="4038598"/>
            <a:ext cx="5486400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068399"/>
            <a:ext cx="3103880" cy="490283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335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Articles</a:t>
            </a:r>
            <a:r>
              <a:rPr sz="3000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0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sterilized</a:t>
            </a:r>
            <a:r>
              <a:rPr sz="3000" u="heavy" spc="-5" dirty="0">
                <a:solidFill>
                  <a:srgbClr val="1817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:</a:t>
            </a:r>
            <a:endParaRPr sz="30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240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spc="-5" dirty="0">
                <a:solidFill>
                  <a:srgbClr val="181700"/>
                </a:solidFill>
                <a:latin typeface="Times New Roman"/>
                <a:cs typeface="Times New Roman"/>
              </a:rPr>
              <a:t>Syringes</a:t>
            </a:r>
            <a:endParaRPr sz="30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245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spc="-5" dirty="0">
                <a:solidFill>
                  <a:srgbClr val="181700"/>
                </a:solidFill>
                <a:latin typeface="Times New Roman"/>
                <a:cs typeface="Times New Roman"/>
              </a:rPr>
              <a:t>swabs</a:t>
            </a:r>
            <a:endParaRPr sz="30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240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spc="-5" dirty="0">
                <a:solidFill>
                  <a:srgbClr val="181700"/>
                </a:solidFill>
                <a:latin typeface="Times New Roman"/>
                <a:cs typeface="Times New Roman"/>
              </a:rPr>
              <a:t>Catheters</a:t>
            </a:r>
            <a:endParaRPr sz="30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240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dirty="0">
                <a:solidFill>
                  <a:srgbClr val="181700"/>
                </a:solidFill>
                <a:latin typeface="Times New Roman"/>
                <a:cs typeface="Times New Roman"/>
              </a:rPr>
              <a:t>Needles</a:t>
            </a:r>
            <a:endParaRPr sz="30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240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spc="-5" dirty="0">
                <a:solidFill>
                  <a:srgbClr val="181700"/>
                </a:solidFill>
                <a:latin typeface="Times New Roman"/>
                <a:cs typeface="Times New Roman"/>
              </a:rPr>
              <a:t>Oils</a:t>
            </a:r>
            <a:endParaRPr sz="30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240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spc="-5" dirty="0">
                <a:solidFill>
                  <a:srgbClr val="181700"/>
                </a:solidFill>
                <a:latin typeface="Times New Roman"/>
                <a:cs typeface="Times New Roman"/>
              </a:rPr>
              <a:t>Grease</a:t>
            </a:r>
            <a:endParaRPr sz="30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240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dirty="0">
                <a:solidFill>
                  <a:srgbClr val="181700"/>
                </a:solidFill>
                <a:latin typeface="Times New Roman"/>
                <a:cs typeface="Times New Roman"/>
              </a:rPr>
              <a:t>Cannulas</a:t>
            </a:r>
            <a:endParaRPr sz="30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245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dirty="0">
                <a:solidFill>
                  <a:srgbClr val="181700"/>
                </a:solidFill>
                <a:latin typeface="Times New Roman"/>
                <a:cs typeface="Times New Roman"/>
              </a:rPr>
              <a:t>Metal</a:t>
            </a:r>
            <a:r>
              <a:rPr sz="3000" spc="5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181700"/>
                </a:solidFill>
                <a:latin typeface="Times New Roman"/>
                <a:cs typeface="Times New Roman"/>
              </a:rPr>
              <a:t>foils</a:t>
            </a:r>
            <a:endParaRPr sz="30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240"/>
              </a:spcBef>
              <a:buClr>
                <a:srgbClr val="4F81BC"/>
              </a:buClr>
              <a:buSzPct val="70000"/>
              <a:buFont typeface="Wingdings"/>
              <a:buChar char=""/>
              <a:tabLst>
                <a:tab pos="287020" algn="l"/>
              </a:tabLst>
            </a:pPr>
            <a:r>
              <a:rPr sz="3000" spc="-5" dirty="0">
                <a:solidFill>
                  <a:srgbClr val="181700"/>
                </a:solidFill>
                <a:latin typeface="Times New Roman"/>
                <a:cs typeface="Times New Roman"/>
              </a:rPr>
              <a:t>Culture</a:t>
            </a:r>
            <a:r>
              <a:rPr sz="3000" spc="15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181700"/>
                </a:solidFill>
                <a:latin typeface="Times New Roman"/>
                <a:cs typeface="Times New Roman"/>
              </a:rPr>
              <a:t>plates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73267" y="1406652"/>
            <a:ext cx="2869691" cy="1944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16323" y="3732276"/>
            <a:ext cx="2735579" cy="1976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7523" y="544068"/>
            <a:ext cx="4149852" cy="123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0136" y="705357"/>
            <a:ext cx="34493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i="1" u="heavy" dirty="0">
                <a:solidFill>
                  <a:srgbClr val="4F81BC"/>
                </a:solidFill>
                <a:uFill>
                  <a:solidFill>
                    <a:srgbClr val="4F81BC"/>
                  </a:solidFill>
                </a:uFill>
                <a:latin typeface="Verdana"/>
                <a:cs typeface="Verdana"/>
              </a:rPr>
              <a:t>FILTRATION</a:t>
            </a:r>
            <a:endParaRPr sz="44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22804" y="1315211"/>
            <a:ext cx="3479292" cy="91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0077" y="1739849"/>
            <a:ext cx="141605" cy="1054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latin typeface="Times New Roman"/>
                <a:cs typeface="Times New Roman"/>
              </a:rPr>
              <a:t>•</a:t>
            </a: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50"/>
              </a:spcBef>
            </a:pPr>
            <a:r>
              <a:rPr sz="2600" dirty="0">
                <a:latin typeface="Times New Roman"/>
                <a:cs typeface="Times New Roman"/>
              </a:rPr>
              <a:t>•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2394" y="1739849"/>
            <a:ext cx="5179060" cy="105410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 marR="5080">
              <a:lnSpc>
                <a:spcPct val="70100"/>
              </a:lnSpc>
              <a:spcBef>
                <a:spcPts val="1040"/>
              </a:spcBef>
            </a:pPr>
            <a:r>
              <a:rPr sz="2600" spc="-5" dirty="0">
                <a:latin typeface="Times New Roman"/>
                <a:cs typeface="Times New Roman"/>
              </a:rPr>
              <a:t>Used </a:t>
            </a:r>
            <a:r>
              <a:rPr sz="2600" dirty="0">
                <a:latin typeface="Times New Roman"/>
                <a:cs typeface="Times New Roman"/>
              </a:rPr>
              <a:t>to </a:t>
            </a:r>
            <a:r>
              <a:rPr sz="2600" spc="-5" dirty="0">
                <a:latin typeface="Times New Roman"/>
                <a:cs typeface="Times New Roman"/>
              </a:rPr>
              <a:t>sterilize </a:t>
            </a:r>
            <a:r>
              <a:rPr sz="2600" dirty="0">
                <a:latin typeface="Times New Roman"/>
                <a:cs typeface="Times New Roman"/>
              </a:rPr>
              <a:t>heat </a:t>
            </a:r>
            <a:r>
              <a:rPr sz="2600" spc="-5" dirty="0">
                <a:latin typeface="Times New Roman"/>
                <a:cs typeface="Times New Roman"/>
              </a:rPr>
              <a:t>labile </a:t>
            </a:r>
            <a:r>
              <a:rPr sz="2600" dirty="0">
                <a:latin typeface="Times New Roman"/>
                <a:cs typeface="Times New Roman"/>
              </a:rPr>
              <a:t>liquids </a:t>
            </a:r>
            <a:r>
              <a:rPr sz="2600" spc="-5" dirty="0">
                <a:latin typeface="Times New Roman"/>
                <a:cs typeface="Times New Roman"/>
              </a:rPr>
              <a:t>like  sera, </a:t>
            </a:r>
            <a:r>
              <a:rPr sz="2600" dirty="0">
                <a:latin typeface="Times New Roman"/>
                <a:cs typeface="Times New Roman"/>
              </a:rPr>
              <a:t>sugar</a:t>
            </a:r>
            <a:r>
              <a:rPr sz="2600" spc="-3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solutions.</a:t>
            </a: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ts val="2785"/>
              </a:lnSpc>
            </a:pPr>
            <a:r>
              <a:rPr sz="2600" spc="-5" dirty="0">
                <a:latin typeface="Times New Roman"/>
                <a:cs typeface="Times New Roman"/>
              </a:rPr>
              <a:t>Bacteria free filtrate </a:t>
            </a:r>
            <a:r>
              <a:rPr sz="2600" dirty="0">
                <a:latin typeface="Times New Roman"/>
                <a:cs typeface="Times New Roman"/>
              </a:rPr>
              <a:t>of</a:t>
            </a:r>
            <a:r>
              <a:rPr sz="2600" spc="-2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Virus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0077" y="3078607"/>
            <a:ext cx="14160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latin typeface="Times New Roman"/>
                <a:cs typeface="Times New Roman"/>
              </a:rPr>
              <a:t>•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2394" y="3078607"/>
            <a:ext cx="3458845" cy="18370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950"/>
              </a:lnSpc>
              <a:spcBef>
                <a:spcPts val="105"/>
              </a:spcBef>
            </a:pPr>
            <a:r>
              <a:rPr sz="2600" dirty="0">
                <a:latin typeface="Times New Roman"/>
                <a:cs typeface="Times New Roman"/>
              </a:rPr>
              <a:t>TYPES:</a:t>
            </a:r>
            <a:endParaRPr sz="2600">
              <a:latin typeface="Times New Roman"/>
              <a:cs typeface="Times New Roman"/>
            </a:endParaRPr>
          </a:p>
          <a:p>
            <a:pPr marL="190500" marR="5080">
              <a:lnSpc>
                <a:spcPct val="89300"/>
              </a:lnSpc>
              <a:spcBef>
                <a:spcPts val="165"/>
              </a:spcBef>
            </a:pPr>
            <a:r>
              <a:rPr sz="2600" b="1" dirty="0">
                <a:latin typeface="Times New Roman"/>
                <a:cs typeface="Times New Roman"/>
              </a:rPr>
              <a:t>(a)Candles </a:t>
            </a:r>
            <a:r>
              <a:rPr sz="2600" b="1" spc="-5" dirty="0">
                <a:latin typeface="Times New Roman"/>
                <a:cs typeface="Times New Roman"/>
              </a:rPr>
              <a:t>filters  </a:t>
            </a:r>
            <a:r>
              <a:rPr sz="2600" b="1" dirty="0">
                <a:latin typeface="Times New Roman"/>
                <a:cs typeface="Times New Roman"/>
              </a:rPr>
              <a:t>(b)Asbestos disc</a:t>
            </a:r>
            <a:r>
              <a:rPr sz="2600" b="1" spc="-85" dirty="0">
                <a:latin typeface="Times New Roman"/>
                <a:cs typeface="Times New Roman"/>
              </a:rPr>
              <a:t> </a:t>
            </a:r>
            <a:r>
              <a:rPr sz="2600" b="1" spc="-5" dirty="0">
                <a:latin typeface="Times New Roman"/>
                <a:cs typeface="Times New Roman"/>
              </a:rPr>
              <a:t>filters.  (c)Sintered </a:t>
            </a:r>
            <a:r>
              <a:rPr sz="2600" b="1" dirty="0">
                <a:latin typeface="Times New Roman"/>
                <a:cs typeface="Times New Roman"/>
              </a:rPr>
              <a:t>glass </a:t>
            </a:r>
            <a:r>
              <a:rPr sz="2600" b="1" spc="-5" dirty="0">
                <a:latin typeface="Times New Roman"/>
                <a:cs typeface="Times New Roman"/>
              </a:rPr>
              <a:t>filters  </a:t>
            </a:r>
            <a:r>
              <a:rPr sz="2600" b="1" dirty="0">
                <a:latin typeface="Times New Roman"/>
                <a:cs typeface="Times New Roman"/>
              </a:rPr>
              <a:t>(d)Membrane</a:t>
            </a:r>
            <a:r>
              <a:rPr sz="2600" b="1" spc="-30" dirty="0">
                <a:latin typeface="Times New Roman"/>
                <a:cs typeface="Times New Roman"/>
              </a:rPr>
              <a:t> </a:t>
            </a:r>
            <a:r>
              <a:rPr sz="2600" b="1" spc="-5" dirty="0">
                <a:latin typeface="Times New Roman"/>
                <a:cs typeface="Times New Roman"/>
              </a:rPr>
              <a:t>filters.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86400" y="2514638"/>
            <a:ext cx="3247644" cy="38093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29319"/>
            <a:ext cx="4274820" cy="533146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(a)</a:t>
            </a:r>
            <a:r>
              <a:rPr sz="2400" spc="-5" dirty="0">
                <a:solidFill>
                  <a:srgbClr val="4F81BC"/>
                </a:solidFill>
                <a:latin typeface="Arial"/>
                <a:cs typeface="Arial"/>
              </a:rPr>
              <a:t>Candle</a:t>
            </a:r>
            <a:r>
              <a:rPr sz="2400" spc="10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81BC"/>
                </a:solidFill>
                <a:latin typeface="Arial"/>
                <a:cs typeface="Arial"/>
              </a:rPr>
              <a:t>filters</a:t>
            </a:r>
            <a:r>
              <a:rPr sz="2400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600"/>
              </a:spcBef>
            </a:pPr>
            <a:r>
              <a:rPr sz="2400" dirty="0">
                <a:latin typeface="Arial"/>
                <a:cs typeface="Arial"/>
              </a:rPr>
              <a:t>-- </a:t>
            </a:r>
            <a:r>
              <a:rPr sz="2400" spc="-5" dirty="0">
                <a:latin typeface="Arial"/>
                <a:cs typeface="Arial"/>
              </a:rPr>
              <a:t>Use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purification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water</a:t>
            </a:r>
            <a:endParaRPr sz="2400">
              <a:latin typeface="Arial"/>
              <a:cs typeface="Arial"/>
            </a:endParaRPr>
          </a:p>
          <a:p>
            <a:pPr marL="450215" indent="-437515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450215" algn="l"/>
                <a:tab pos="450850" algn="l"/>
              </a:tabLst>
            </a:pPr>
            <a:r>
              <a:rPr sz="2400" spc="-25" dirty="0">
                <a:latin typeface="Arial"/>
                <a:cs typeface="Arial"/>
              </a:rPr>
              <a:t>Types:</a:t>
            </a:r>
            <a:endParaRPr sz="2400">
              <a:latin typeface="Arial"/>
              <a:cs typeface="Arial"/>
            </a:endParaRPr>
          </a:p>
          <a:p>
            <a:pPr marL="350520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--Unglazed </a:t>
            </a:r>
            <a:r>
              <a:rPr sz="2400" dirty="0">
                <a:latin typeface="Arial"/>
                <a:cs typeface="Arial"/>
              </a:rPr>
              <a:t>ceramic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filters</a:t>
            </a:r>
            <a:endParaRPr sz="2400">
              <a:latin typeface="Arial"/>
              <a:cs typeface="Arial"/>
            </a:endParaRPr>
          </a:p>
          <a:p>
            <a:pPr marL="152400" algn="ctr">
              <a:lnSpc>
                <a:spcPct val="100000"/>
              </a:lnSpc>
              <a:spcBef>
                <a:spcPts val="605"/>
              </a:spcBef>
            </a:pPr>
            <a:r>
              <a:rPr sz="2400" spc="-5" dirty="0">
                <a:latin typeface="Arial"/>
                <a:cs typeface="Arial"/>
              </a:rPr>
              <a:t>--Diatomaceous earth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fillers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(b</a:t>
            </a:r>
            <a:r>
              <a:rPr sz="2400" spc="-5" dirty="0">
                <a:solidFill>
                  <a:srgbClr val="F79546"/>
                </a:solidFill>
                <a:latin typeface="Arial"/>
                <a:cs typeface="Arial"/>
              </a:rPr>
              <a:t>)Asbestos filters</a:t>
            </a:r>
            <a:r>
              <a:rPr sz="2400" spc="-5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--Disposable</a:t>
            </a:r>
            <a:endParaRPr sz="24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--High adsorbing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capacity</a:t>
            </a:r>
            <a:endParaRPr sz="24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--Alkalinize filtered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liquids</a:t>
            </a:r>
            <a:endParaRPr sz="24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--Carcinogenic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potential</a:t>
            </a:r>
            <a:endParaRPr sz="24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605"/>
              </a:spcBef>
            </a:pPr>
            <a:r>
              <a:rPr sz="2400" dirty="0">
                <a:latin typeface="Arial"/>
                <a:cs typeface="Arial"/>
              </a:rPr>
              <a:t>-- </a:t>
            </a:r>
            <a:r>
              <a:rPr sz="2400" spc="-5" dirty="0">
                <a:latin typeface="Arial"/>
                <a:cs typeface="Arial"/>
              </a:rPr>
              <a:t>e.g- Seitz </a:t>
            </a:r>
            <a:r>
              <a:rPr sz="2400" dirty="0">
                <a:latin typeface="Arial"/>
                <a:cs typeface="Arial"/>
              </a:rPr>
              <a:t>&amp;Sterimat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filters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65420" y="912875"/>
            <a:ext cx="2625852" cy="2822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27676" y="4265676"/>
            <a:ext cx="2860548" cy="1831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980" y="148844"/>
            <a:ext cx="7133590" cy="533019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(c)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Sintered glass</a:t>
            </a:r>
            <a:r>
              <a:rPr sz="2400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filters</a:t>
            </a:r>
            <a:r>
              <a:rPr sz="2400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--Heat fusing finely powdered glass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particles</a:t>
            </a:r>
            <a:endParaRPr sz="24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--Low absorptive</a:t>
            </a:r>
            <a:endParaRPr sz="24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600"/>
              </a:spcBef>
            </a:pPr>
            <a:r>
              <a:rPr sz="2400" dirty="0">
                <a:latin typeface="Arial"/>
                <a:cs typeface="Arial"/>
              </a:rPr>
              <a:t>--Brittle &amp;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expensive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(d</a:t>
            </a:r>
            <a:r>
              <a:rPr sz="2400" spc="-5" dirty="0">
                <a:solidFill>
                  <a:srgbClr val="C00000"/>
                </a:solidFill>
                <a:latin typeface="Arial"/>
                <a:cs typeface="Arial"/>
              </a:rPr>
              <a:t>)Membrane </a:t>
            </a:r>
            <a:r>
              <a:rPr sz="2400" dirty="0">
                <a:solidFill>
                  <a:srgbClr val="C00000"/>
                </a:solidFill>
                <a:latin typeface="Arial"/>
                <a:cs typeface="Arial"/>
              </a:rPr>
              <a:t>filters</a:t>
            </a:r>
            <a:r>
              <a:rPr sz="2400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605"/>
              </a:spcBef>
              <a:tabLst>
                <a:tab pos="3435350" algn="l"/>
              </a:tabLst>
            </a:pPr>
            <a:r>
              <a:rPr sz="2400" spc="-5" dirty="0">
                <a:latin typeface="Arial"/>
                <a:cs typeface="Arial"/>
              </a:rPr>
              <a:t>--Made</a:t>
            </a:r>
            <a:r>
              <a:rPr sz="2400" dirty="0">
                <a:latin typeface="Arial"/>
                <a:cs typeface="Arial"/>
              </a:rPr>
              <a:t> from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Cellulose	esters</a:t>
            </a:r>
            <a:endParaRPr sz="24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--Pore diameter </a:t>
            </a:r>
            <a:r>
              <a:rPr sz="2400" dirty="0">
                <a:latin typeface="Arial"/>
                <a:cs typeface="Arial"/>
              </a:rPr>
              <a:t>0.22mm </a:t>
            </a:r>
            <a:r>
              <a:rPr sz="2400" spc="-5" dirty="0">
                <a:latin typeface="Arial"/>
                <a:cs typeface="Arial"/>
              </a:rPr>
              <a:t>used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widely</a:t>
            </a:r>
            <a:endParaRPr sz="24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--Used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in:</a:t>
            </a:r>
            <a:endParaRPr sz="2400">
              <a:latin typeface="Arial"/>
              <a:cs typeface="Arial"/>
            </a:endParaRPr>
          </a:p>
          <a:p>
            <a:pPr marL="1529080">
              <a:lnSpc>
                <a:spcPct val="100000"/>
              </a:lnSpc>
              <a:spcBef>
                <a:spcPts val="600"/>
              </a:spcBef>
              <a:tabLst>
                <a:tab pos="1899285" algn="l"/>
              </a:tabLst>
            </a:pPr>
            <a:r>
              <a:rPr sz="2400" dirty="0">
                <a:latin typeface="Arial"/>
                <a:cs typeface="Arial"/>
              </a:rPr>
              <a:t>--	</a:t>
            </a:r>
            <a:r>
              <a:rPr sz="2400" spc="-5" dirty="0">
                <a:latin typeface="Arial"/>
                <a:cs typeface="Arial"/>
              </a:rPr>
              <a:t>water purification</a:t>
            </a:r>
            <a:endParaRPr sz="2400">
              <a:latin typeface="Arial"/>
              <a:cs typeface="Arial"/>
            </a:endParaRPr>
          </a:p>
          <a:p>
            <a:pPr marL="1529080">
              <a:lnSpc>
                <a:spcPct val="100000"/>
              </a:lnSpc>
              <a:spcBef>
                <a:spcPts val="600"/>
              </a:spcBef>
              <a:tabLst>
                <a:tab pos="1899285" algn="l"/>
              </a:tabLst>
            </a:pPr>
            <a:r>
              <a:rPr sz="2400" dirty="0">
                <a:latin typeface="Arial"/>
                <a:cs typeface="Arial"/>
              </a:rPr>
              <a:t>--	</a:t>
            </a:r>
            <a:r>
              <a:rPr sz="2400" spc="-5" dirty="0">
                <a:latin typeface="Arial"/>
                <a:cs typeface="Arial"/>
              </a:rPr>
              <a:t>sterilization </a:t>
            </a:r>
            <a:r>
              <a:rPr sz="2400" dirty="0">
                <a:latin typeface="Arial"/>
                <a:cs typeface="Arial"/>
              </a:rPr>
              <a:t>&amp; </a:t>
            </a:r>
            <a:r>
              <a:rPr sz="2400" spc="-5" dirty="0">
                <a:latin typeface="Arial"/>
                <a:cs typeface="Arial"/>
              </a:rPr>
              <a:t>sterility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testing</a:t>
            </a:r>
            <a:endParaRPr sz="2400">
              <a:latin typeface="Arial"/>
              <a:cs typeface="Arial"/>
            </a:endParaRPr>
          </a:p>
          <a:p>
            <a:pPr marL="1529080">
              <a:lnSpc>
                <a:spcPct val="100000"/>
              </a:lnSpc>
              <a:spcBef>
                <a:spcPts val="600"/>
              </a:spcBef>
              <a:tabLst>
                <a:tab pos="1899285" algn="l"/>
              </a:tabLst>
            </a:pPr>
            <a:r>
              <a:rPr sz="2400" dirty="0">
                <a:latin typeface="Arial"/>
                <a:cs typeface="Arial"/>
              </a:rPr>
              <a:t>--	</a:t>
            </a:r>
            <a:r>
              <a:rPr sz="2400" spc="-5" dirty="0">
                <a:latin typeface="Arial"/>
                <a:cs typeface="Arial"/>
              </a:rPr>
              <a:t>preparation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solution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parental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use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42759" y="2503932"/>
            <a:ext cx="1706879" cy="2087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58000" y="457200"/>
            <a:ext cx="1676400" cy="2057400"/>
          </a:xfrm>
          <a:custGeom>
            <a:avLst/>
            <a:gdLst/>
            <a:ahLst/>
            <a:cxnLst/>
            <a:rect l="l" t="t" r="r" b="b"/>
            <a:pathLst>
              <a:path w="1676400" h="2057400">
                <a:moveTo>
                  <a:pt x="1532381" y="0"/>
                </a:moveTo>
                <a:lnTo>
                  <a:pt x="144018" y="0"/>
                </a:lnTo>
                <a:lnTo>
                  <a:pt x="98511" y="7345"/>
                </a:lnTo>
                <a:lnTo>
                  <a:pt x="58978" y="27797"/>
                </a:lnTo>
                <a:lnTo>
                  <a:pt x="27797" y="58978"/>
                </a:lnTo>
                <a:lnTo>
                  <a:pt x="7345" y="98511"/>
                </a:lnTo>
                <a:lnTo>
                  <a:pt x="0" y="144017"/>
                </a:lnTo>
                <a:lnTo>
                  <a:pt x="0" y="1913382"/>
                </a:lnTo>
                <a:lnTo>
                  <a:pt x="7345" y="1958888"/>
                </a:lnTo>
                <a:lnTo>
                  <a:pt x="27797" y="1998421"/>
                </a:lnTo>
                <a:lnTo>
                  <a:pt x="58978" y="2029602"/>
                </a:lnTo>
                <a:lnTo>
                  <a:pt x="98511" y="2050054"/>
                </a:lnTo>
                <a:lnTo>
                  <a:pt x="144018" y="2057400"/>
                </a:lnTo>
                <a:lnTo>
                  <a:pt x="1532381" y="2057400"/>
                </a:lnTo>
                <a:lnTo>
                  <a:pt x="1577888" y="2050054"/>
                </a:lnTo>
                <a:lnTo>
                  <a:pt x="1617421" y="2029602"/>
                </a:lnTo>
                <a:lnTo>
                  <a:pt x="1648602" y="1998421"/>
                </a:lnTo>
                <a:lnTo>
                  <a:pt x="1669054" y="1958888"/>
                </a:lnTo>
                <a:lnTo>
                  <a:pt x="1676400" y="1913382"/>
                </a:lnTo>
                <a:lnTo>
                  <a:pt x="1676400" y="144017"/>
                </a:lnTo>
                <a:lnTo>
                  <a:pt x="1669054" y="98511"/>
                </a:lnTo>
                <a:lnTo>
                  <a:pt x="1648602" y="58978"/>
                </a:lnTo>
                <a:lnTo>
                  <a:pt x="1617421" y="27797"/>
                </a:lnTo>
                <a:lnTo>
                  <a:pt x="1577888" y="7345"/>
                </a:lnTo>
                <a:lnTo>
                  <a:pt x="153238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58000" y="457200"/>
            <a:ext cx="1676400" cy="205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56831" y="4765547"/>
            <a:ext cx="1930907" cy="1930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72071" y="2875788"/>
            <a:ext cx="1900555" cy="1900555"/>
          </a:xfrm>
          <a:custGeom>
            <a:avLst/>
            <a:gdLst/>
            <a:ahLst/>
            <a:cxnLst/>
            <a:rect l="l" t="t" r="r" b="b"/>
            <a:pathLst>
              <a:path w="1900554" h="1900554">
                <a:moveTo>
                  <a:pt x="1737105" y="0"/>
                </a:moveTo>
                <a:lnTo>
                  <a:pt x="163322" y="0"/>
                </a:lnTo>
                <a:lnTo>
                  <a:pt x="119915" y="5836"/>
                </a:lnTo>
                <a:lnTo>
                  <a:pt x="80903" y="22304"/>
                </a:lnTo>
                <a:lnTo>
                  <a:pt x="47847" y="47847"/>
                </a:lnTo>
                <a:lnTo>
                  <a:pt x="22304" y="80903"/>
                </a:lnTo>
                <a:lnTo>
                  <a:pt x="5836" y="119915"/>
                </a:lnTo>
                <a:lnTo>
                  <a:pt x="0" y="163322"/>
                </a:lnTo>
                <a:lnTo>
                  <a:pt x="0" y="1737106"/>
                </a:lnTo>
                <a:lnTo>
                  <a:pt x="5836" y="1780512"/>
                </a:lnTo>
                <a:lnTo>
                  <a:pt x="22304" y="1819524"/>
                </a:lnTo>
                <a:lnTo>
                  <a:pt x="47847" y="1852580"/>
                </a:lnTo>
                <a:lnTo>
                  <a:pt x="80903" y="1878123"/>
                </a:lnTo>
                <a:lnTo>
                  <a:pt x="119915" y="1894591"/>
                </a:lnTo>
                <a:lnTo>
                  <a:pt x="163322" y="1900428"/>
                </a:lnTo>
                <a:lnTo>
                  <a:pt x="1737105" y="1900428"/>
                </a:lnTo>
                <a:lnTo>
                  <a:pt x="1780512" y="1894591"/>
                </a:lnTo>
                <a:lnTo>
                  <a:pt x="1819524" y="1878123"/>
                </a:lnTo>
                <a:lnTo>
                  <a:pt x="1852580" y="1852580"/>
                </a:lnTo>
                <a:lnTo>
                  <a:pt x="1878123" y="1819524"/>
                </a:lnTo>
                <a:lnTo>
                  <a:pt x="1894591" y="1780512"/>
                </a:lnTo>
                <a:lnTo>
                  <a:pt x="1900427" y="1737106"/>
                </a:lnTo>
                <a:lnTo>
                  <a:pt x="1900427" y="163322"/>
                </a:lnTo>
                <a:lnTo>
                  <a:pt x="1894591" y="119915"/>
                </a:lnTo>
                <a:lnTo>
                  <a:pt x="1878123" y="80903"/>
                </a:lnTo>
                <a:lnTo>
                  <a:pt x="1852580" y="47847"/>
                </a:lnTo>
                <a:lnTo>
                  <a:pt x="1819524" y="22304"/>
                </a:lnTo>
                <a:lnTo>
                  <a:pt x="1780512" y="5836"/>
                </a:lnTo>
                <a:lnTo>
                  <a:pt x="173710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72071" y="2875788"/>
            <a:ext cx="1900427" cy="19004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29895"/>
            <a:ext cx="7625080" cy="2007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7970" indent="-274320">
              <a:lnSpc>
                <a:spcPct val="100000"/>
              </a:lnSpc>
              <a:spcBef>
                <a:spcPts val="100"/>
              </a:spcBef>
              <a:buSzPct val="68750"/>
              <a:buFont typeface="Wingdings"/>
              <a:buChar char=""/>
              <a:tabLst>
                <a:tab pos="1538605" algn="l"/>
              </a:tabLst>
            </a:pPr>
            <a:r>
              <a:rPr sz="2400" b="1" spc="-25" dirty="0">
                <a:solidFill>
                  <a:srgbClr val="4F81BC"/>
                </a:solidFill>
                <a:latin typeface="Arial"/>
                <a:cs typeface="Arial"/>
              </a:rPr>
              <a:t>ULTRASONIC </a:t>
            </a:r>
            <a:r>
              <a:rPr sz="2400" b="1" dirty="0">
                <a:solidFill>
                  <a:srgbClr val="4F81BC"/>
                </a:solidFill>
                <a:latin typeface="Arial"/>
                <a:cs typeface="Arial"/>
              </a:rPr>
              <a:t>&amp; </a:t>
            </a:r>
            <a:r>
              <a:rPr sz="2400" b="1" spc="-5" dirty="0">
                <a:solidFill>
                  <a:srgbClr val="4F81BC"/>
                </a:solidFill>
                <a:latin typeface="Arial"/>
                <a:cs typeface="Arial"/>
              </a:rPr>
              <a:t>SONIC</a:t>
            </a:r>
            <a:r>
              <a:rPr sz="2400" b="1" spc="2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4F81BC"/>
                </a:solidFill>
                <a:latin typeface="Arial"/>
                <a:cs typeface="Arial"/>
              </a:rPr>
              <a:t>VIBRATIONS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55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Ultrasonic cleaning depends upon cavitation,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rapid  formation and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violent collapse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minute bubbles </a:t>
            </a:r>
            <a:r>
              <a:rPr sz="2400" spc="-5" dirty="0">
                <a:latin typeface="Arial"/>
                <a:cs typeface="Arial"/>
              </a:rPr>
              <a:t>or  cavities </a:t>
            </a:r>
            <a:r>
              <a:rPr sz="2400" dirty="0">
                <a:latin typeface="Arial"/>
                <a:cs typeface="Arial"/>
              </a:rPr>
              <a:t>in a </a:t>
            </a:r>
            <a:r>
              <a:rPr sz="2400" spc="-5" dirty="0">
                <a:latin typeface="Arial"/>
                <a:cs typeface="Arial"/>
              </a:rPr>
              <a:t>cleaning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liquid.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00600" y="3058667"/>
            <a:ext cx="3657600" cy="25801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7323" y="3046476"/>
            <a:ext cx="3813048" cy="2593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534669"/>
            <a:ext cx="7753984" cy="1170940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12700" marR="5080">
              <a:lnSpc>
                <a:spcPct val="74900"/>
              </a:lnSpc>
              <a:spcBef>
                <a:spcPts val="1390"/>
              </a:spcBef>
            </a:pPr>
            <a:r>
              <a:rPr sz="4300" spc="-35" dirty="0">
                <a:solidFill>
                  <a:srgbClr val="1F487C"/>
                </a:solidFill>
              </a:rPr>
              <a:t>H</a:t>
            </a:r>
            <a:r>
              <a:rPr sz="3450" spc="-35" dirty="0">
                <a:solidFill>
                  <a:srgbClr val="1F487C"/>
                </a:solidFill>
              </a:rPr>
              <a:t>ISTORY </a:t>
            </a:r>
            <a:r>
              <a:rPr sz="3450" spc="-10" dirty="0">
                <a:solidFill>
                  <a:srgbClr val="1F487C"/>
                </a:solidFill>
              </a:rPr>
              <a:t>OF </a:t>
            </a:r>
            <a:r>
              <a:rPr sz="4300" spc="-10" dirty="0">
                <a:solidFill>
                  <a:srgbClr val="1F487C"/>
                </a:solidFill>
              </a:rPr>
              <a:t>I</a:t>
            </a:r>
            <a:r>
              <a:rPr sz="3450" spc="-10" dirty="0">
                <a:solidFill>
                  <a:srgbClr val="1F487C"/>
                </a:solidFill>
              </a:rPr>
              <a:t>NFECTIOUS </a:t>
            </a:r>
            <a:r>
              <a:rPr sz="4300" spc="-10" dirty="0">
                <a:solidFill>
                  <a:srgbClr val="1F487C"/>
                </a:solidFill>
              </a:rPr>
              <a:t>D</a:t>
            </a:r>
            <a:r>
              <a:rPr sz="3450" spc="-10" dirty="0">
                <a:solidFill>
                  <a:srgbClr val="1F487C"/>
                </a:solidFill>
              </a:rPr>
              <a:t>ISEASE  </a:t>
            </a:r>
            <a:r>
              <a:rPr sz="4300" spc="-10" dirty="0">
                <a:solidFill>
                  <a:srgbClr val="1F487C"/>
                </a:solidFill>
              </a:rPr>
              <a:t>P</a:t>
            </a:r>
            <a:r>
              <a:rPr sz="3450" spc="-10" dirty="0">
                <a:solidFill>
                  <a:srgbClr val="1F487C"/>
                </a:solidFill>
              </a:rPr>
              <a:t>REVENTION</a:t>
            </a:r>
            <a:endParaRPr sz="3450"/>
          </a:p>
        </p:txBody>
      </p:sp>
      <p:sp>
        <p:nvSpPr>
          <p:cNvPr id="3" name="object 3"/>
          <p:cNvSpPr txBox="1"/>
          <p:nvPr/>
        </p:nvSpPr>
        <p:spPr>
          <a:xfrm>
            <a:off x="535940" y="1820621"/>
            <a:ext cx="4359275" cy="3545072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87020" marR="242570" indent="-274320">
              <a:lnSpc>
                <a:spcPct val="90100"/>
              </a:lnSpc>
              <a:spcBef>
                <a:spcPts val="359"/>
              </a:spcBef>
              <a:buClr>
                <a:srgbClr val="4F81BC"/>
              </a:buClr>
              <a:buSzPct val="68181"/>
              <a:buFont typeface="Wingdings"/>
              <a:buChar char=""/>
              <a:tabLst>
                <a:tab pos="287020" algn="l"/>
              </a:tabLst>
            </a:pP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3,000 BC </a:t>
            </a:r>
            <a:r>
              <a:rPr sz="2200" spc="-5" dirty="0">
                <a:latin typeface="Arial"/>
                <a:cs typeface="Arial"/>
              </a:rPr>
              <a:t>– Egyptians use  antiseptics </a:t>
            </a:r>
            <a:r>
              <a:rPr sz="2200" spc="-5">
                <a:latin typeface="Arial"/>
                <a:cs typeface="Arial"/>
              </a:rPr>
              <a:t>such </a:t>
            </a:r>
            <a:r>
              <a:rPr sz="2200" spc="-35" smtClean="0">
                <a:latin typeface="Arial"/>
                <a:cs typeface="Arial"/>
              </a:rPr>
              <a:t>tar</a:t>
            </a:r>
            <a:r>
              <a:rPr sz="2200" spc="-35" dirty="0">
                <a:latin typeface="Arial"/>
                <a:cs typeface="Arial"/>
              </a:rPr>
              <a:t>,  </a:t>
            </a:r>
            <a:r>
              <a:rPr sz="2200" spc="-5" dirty="0">
                <a:latin typeface="Arial"/>
                <a:cs typeface="Arial"/>
              </a:rPr>
              <a:t>resins and</a:t>
            </a:r>
            <a:r>
              <a:rPr sz="2200" spc="2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aromatics.</a:t>
            </a:r>
            <a:endParaRPr sz="2200">
              <a:latin typeface="Arial"/>
              <a:cs typeface="Arial"/>
            </a:endParaRPr>
          </a:p>
          <a:p>
            <a:pPr marL="287020" marR="53340" indent="-274320">
              <a:lnSpc>
                <a:spcPct val="90000"/>
              </a:lnSpc>
              <a:spcBef>
                <a:spcPts val="600"/>
              </a:spcBef>
              <a:buClr>
                <a:srgbClr val="4F81BC"/>
              </a:buClr>
              <a:buSzPct val="68181"/>
              <a:buFont typeface="Wingdings"/>
              <a:buChar char=""/>
              <a:tabLst>
                <a:tab pos="287020" algn="l"/>
                <a:tab pos="2138045" algn="l"/>
              </a:tabLst>
            </a:pPr>
            <a:r>
              <a:rPr sz="2200" i="1" spc="-5">
                <a:solidFill>
                  <a:srgbClr val="FF0000"/>
                </a:solidFill>
                <a:latin typeface="Arial"/>
                <a:cs typeface="Arial"/>
              </a:rPr>
              <a:t>550 </a:t>
            </a:r>
            <a:r>
              <a:rPr sz="2200" i="1" spc="-10" smtClean="0">
                <a:solidFill>
                  <a:srgbClr val="FF0000"/>
                </a:solidFill>
                <a:latin typeface="Arial"/>
                <a:cs typeface="Arial"/>
              </a:rPr>
              <a:t>BC</a:t>
            </a:r>
            <a:r>
              <a:rPr sz="2200" spc="-10" smtClean="0">
                <a:latin typeface="Arial"/>
                <a:cs typeface="Arial"/>
              </a:rPr>
              <a:t>,</a:t>
            </a:r>
            <a:r>
              <a:rPr lang="en-US" sz="2200" spc="-10" dirty="0" smtClean="0">
                <a:latin typeface="Arial"/>
                <a:cs typeface="Arial"/>
              </a:rPr>
              <a:t>In</a:t>
            </a:r>
            <a:r>
              <a:rPr sz="2200" spc="-10" smtClean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Greek Infantry </a:t>
            </a:r>
            <a:r>
              <a:rPr sz="2200" spc="-5">
                <a:latin typeface="Arial"/>
                <a:cs typeface="Arial"/>
              </a:rPr>
              <a:t>men  </a:t>
            </a:r>
            <a:r>
              <a:rPr lang="en-US" sz="2200" spc="-5" dirty="0" smtClean="0">
                <a:latin typeface="Arial"/>
                <a:cs typeface="Arial"/>
              </a:rPr>
              <a:t>during war, </a:t>
            </a:r>
            <a:r>
              <a:rPr sz="2200" spc="-5" smtClean="0">
                <a:latin typeface="Arial"/>
                <a:cs typeface="Arial"/>
              </a:rPr>
              <a:t>pieces </a:t>
            </a:r>
            <a:r>
              <a:rPr sz="2200" spc="-5" dirty="0">
                <a:latin typeface="Arial"/>
                <a:cs typeface="Arial"/>
              </a:rPr>
              <a:t>of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clothing  </a:t>
            </a:r>
            <a:r>
              <a:rPr sz="2200" spc="-5" dirty="0">
                <a:latin typeface="Arial"/>
                <a:cs typeface="Arial"/>
              </a:rPr>
              <a:t>carried into a wound by a  penetrating sword or spear point  were more </a:t>
            </a:r>
            <a:r>
              <a:rPr sz="2200" dirty="0">
                <a:latin typeface="Arial"/>
                <a:cs typeface="Arial"/>
              </a:rPr>
              <a:t>likely </a:t>
            </a:r>
            <a:r>
              <a:rPr sz="2200" spc="-5" dirty="0">
                <a:latin typeface="Arial"/>
                <a:cs typeface="Arial"/>
              </a:rPr>
              <a:t>to cause  infection.</a:t>
            </a:r>
            <a:endParaRPr sz="2200">
              <a:latin typeface="Arial"/>
              <a:cs typeface="Arial"/>
            </a:endParaRPr>
          </a:p>
          <a:p>
            <a:pPr marL="287020" indent="-274320">
              <a:lnSpc>
                <a:spcPts val="2510"/>
              </a:lnSpc>
              <a:spcBef>
                <a:spcPts val="335"/>
              </a:spcBef>
              <a:buClr>
                <a:srgbClr val="4F81BC"/>
              </a:buClr>
              <a:buSzPct val="68181"/>
              <a:buFont typeface="Wingdings"/>
              <a:buChar char=""/>
              <a:tabLst>
                <a:tab pos="287020" algn="l"/>
                <a:tab pos="1934210" algn="l"/>
              </a:tabLst>
            </a:pP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460-377</a:t>
            </a:r>
            <a:r>
              <a:rPr sz="2200" i="1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FF0000"/>
                </a:solidFill>
                <a:latin typeface="Arial"/>
                <a:cs typeface="Arial"/>
              </a:rPr>
              <a:t>BC	</a:t>
            </a:r>
            <a:r>
              <a:rPr sz="2200" spc="-5" dirty="0">
                <a:latin typeface="Arial"/>
                <a:cs typeface="Arial"/>
              </a:rPr>
              <a:t>Hippocratus </a:t>
            </a:r>
            <a:r>
              <a:rPr sz="2200" dirty="0">
                <a:latin typeface="Arial"/>
                <a:cs typeface="Arial"/>
              </a:rPr>
              <a:t>used</a:t>
            </a:r>
            <a:endParaRPr sz="2200">
              <a:latin typeface="Arial"/>
              <a:cs typeface="Arial"/>
            </a:endParaRPr>
          </a:p>
          <a:p>
            <a:pPr marL="286385">
              <a:lnSpc>
                <a:spcPts val="2510"/>
              </a:lnSpc>
            </a:pPr>
            <a:r>
              <a:rPr sz="2200" spc="-5" dirty="0">
                <a:latin typeface="Arial"/>
                <a:cs typeface="Arial"/>
              </a:rPr>
              <a:t>wine or boiled </a:t>
            </a:r>
            <a:r>
              <a:rPr sz="2200" spc="-25" dirty="0">
                <a:latin typeface="Arial"/>
                <a:cs typeface="Arial"/>
              </a:rPr>
              <a:t>water, </a:t>
            </a:r>
            <a:r>
              <a:rPr sz="2200" spc="-5" dirty="0">
                <a:latin typeface="Arial"/>
                <a:cs typeface="Arial"/>
              </a:rPr>
              <a:t>for</a:t>
            </a:r>
            <a:r>
              <a:rPr sz="2200" spc="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asepsis.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99248" y="4197077"/>
            <a:ext cx="308610" cy="124460"/>
          </a:xfrm>
          <a:custGeom>
            <a:avLst/>
            <a:gdLst/>
            <a:ahLst/>
            <a:cxnLst/>
            <a:rect l="l" t="t" r="r" b="b"/>
            <a:pathLst>
              <a:path w="308609" h="124460">
                <a:moveTo>
                  <a:pt x="308312" y="0"/>
                </a:moveTo>
                <a:lnTo>
                  <a:pt x="11224" y="7311"/>
                </a:lnTo>
                <a:lnTo>
                  <a:pt x="0" y="54787"/>
                </a:lnTo>
                <a:lnTo>
                  <a:pt x="14090" y="124166"/>
                </a:lnTo>
                <a:lnTo>
                  <a:pt x="260310" y="124166"/>
                </a:lnTo>
                <a:lnTo>
                  <a:pt x="308312" y="102233"/>
                </a:lnTo>
                <a:lnTo>
                  <a:pt x="308312" y="0"/>
                </a:lnTo>
                <a:close/>
              </a:path>
            </a:pathLst>
          </a:custGeom>
          <a:solidFill>
            <a:srgbClr val="B3D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13338" y="4313933"/>
            <a:ext cx="306070" cy="548005"/>
          </a:xfrm>
          <a:custGeom>
            <a:avLst/>
            <a:gdLst/>
            <a:ahLst/>
            <a:cxnLst/>
            <a:rect l="l" t="t" r="r" b="b"/>
            <a:pathLst>
              <a:path w="306070" h="548004">
                <a:moveTo>
                  <a:pt x="285863" y="0"/>
                </a:moveTo>
                <a:lnTo>
                  <a:pt x="0" y="3640"/>
                </a:lnTo>
                <a:lnTo>
                  <a:pt x="8358" y="547704"/>
                </a:lnTo>
                <a:lnTo>
                  <a:pt x="305685" y="522146"/>
                </a:lnTo>
                <a:lnTo>
                  <a:pt x="285863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37762" y="4449021"/>
            <a:ext cx="170180" cy="255904"/>
          </a:xfrm>
          <a:custGeom>
            <a:avLst/>
            <a:gdLst/>
            <a:ahLst/>
            <a:cxnLst/>
            <a:rect l="l" t="t" r="r" b="b"/>
            <a:pathLst>
              <a:path w="170179" h="255904">
                <a:moveTo>
                  <a:pt x="28419" y="0"/>
                </a:moveTo>
                <a:lnTo>
                  <a:pt x="5731" y="91282"/>
                </a:lnTo>
                <a:lnTo>
                  <a:pt x="0" y="251943"/>
                </a:lnTo>
                <a:lnTo>
                  <a:pt x="169798" y="255614"/>
                </a:lnTo>
                <a:lnTo>
                  <a:pt x="164305" y="14622"/>
                </a:lnTo>
                <a:lnTo>
                  <a:pt x="28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11457" y="4306622"/>
            <a:ext cx="351155" cy="551815"/>
          </a:xfrm>
          <a:custGeom>
            <a:avLst/>
            <a:gdLst/>
            <a:ahLst/>
            <a:cxnLst/>
            <a:rect l="l" t="t" r="r" b="b"/>
            <a:pathLst>
              <a:path w="351154" h="551814">
                <a:moveTo>
                  <a:pt x="246196" y="0"/>
                </a:moveTo>
                <a:lnTo>
                  <a:pt x="130179" y="7311"/>
                </a:lnTo>
                <a:lnTo>
                  <a:pt x="113199" y="120495"/>
                </a:lnTo>
                <a:lnTo>
                  <a:pt x="33959" y="142398"/>
                </a:lnTo>
                <a:lnTo>
                  <a:pt x="11319" y="248302"/>
                </a:lnTo>
                <a:lnTo>
                  <a:pt x="0" y="529457"/>
                </a:lnTo>
                <a:lnTo>
                  <a:pt x="351013" y="551362"/>
                </a:lnTo>
                <a:lnTo>
                  <a:pt x="345281" y="189875"/>
                </a:lnTo>
                <a:lnTo>
                  <a:pt x="322617" y="124166"/>
                </a:lnTo>
                <a:lnTo>
                  <a:pt x="263176" y="113184"/>
                </a:lnTo>
                <a:lnTo>
                  <a:pt x="246196" y="94952"/>
                </a:lnTo>
                <a:lnTo>
                  <a:pt x="246196" y="0"/>
                </a:lnTo>
                <a:close/>
              </a:path>
            </a:pathLst>
          </a:custGeom>
          <a:solidFill>
            <a:srgbClr val="D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08615" y="4565876"/>
            <a:ext cx="351155" cy="292735"/>
          </a:xfrm>
          <a:custGeom>
            <a:avLst/>
            <a:gdLst/>
            <a:ahLst/>
            <a:cxnLst/>
            <a:rect l="l" t="t" r="r" b="b"/>
            <a:pathLst>
              <a:path w="351154" h="292735">
                <a:moveTo>
                  <a:pt x="14161" y="3640"/>
                </a:moveTo>
                <a:lnTo>
                  <a:pt x="0" y="270202"/>
                </a:lnTo>
                <a:lnTo>
                  <a:pt x="350989" y="292108"/>
                </a:lnTo>
                <a:lnTo>
                  <a:pt x="345759" y="25573"/>
                </a:lnTo>
                <a:lnTo>
                  <a:pt x="84899" y="25573"/>
                </a:lnTo>
                <a:lnTo>
                  <a:pt x="14161" y="3640"/>
                </a:lnTo>
                <a:close/>
              </a:path>
              <a:path w="351154" h="292735">
                <a:moveTo>
                  <a:pt x="345257" y="0"/>
                </a:moveTo>
                <a:lnTo>
                  <a:pt x="322617" y="0"/>
                </a:lnTo>
                <a:lnTo>
                  <a:pt x="308479" y="3640"/>
                </a:lnTo>
                <a:lnTo>
                  <a:pt x="277337" y="3640"/>
                </a:lnTo>
                <a:lnTo>
                  <a:pt x="266018" y="7311"/>
                </a:lnTo>
                <a:lnTo>
                  <a:pt x="223580" y="7311"/>
                </a:lnTo>
                <a:lnTo>
                  <a:pt x="209418" y="10951"/>
                </a:lnTo>
                <a:lnTo>
                  <a:pt x="155660" y="10951"/>
                </a:lnTo>
                <a:lnTo>
                  <a:pt x="84899" y="25573"/>
                </a:lnTo>
                <a:lnTo>
                  <a:pt x="345759" y="25573"/>
                </a:lnTo>
                <a:lnTo>
                  <a:pt x="345257" y="0"/>
                </a:lnTo>
                <a:close/>
              </a:path>
            </a:pathLst>
          </a:custGeom>
          <a:solidFill>
            <a:srgbClr val="DBDE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14275" y="4518400"/>
            <a:ext cx="238125" cy="212090"/>
          </a:xfrm>
          <a:custGeom>
            <a:avLst/>
            <a:gdLst/>
            <a:ahLst/>
            <a:cxnLst/>
            <a:rect l="l" t="t" r="r" b="b"/>
            <a:pathLst>
              <a:path w="238125" h="212089">
                <a:moveTo>
                  <a:pt x="16979" y="0"/>
                </a:moveTo>
                <a:lnTo>
                  <a:pt x="0" y="211787"/>
                </a:lnTo>
                <a:lnTo>
                  <a:pt x="217920" y="200826"/>
                </a:lnTo>
                <a:lnTo>
                  <a:pt x="237718" y="149709"/>
                </a:lnTo>
                <a:lnTo>
                  <a:pt x="212260" y="7311"/>
                </a:lnTo>
                <a:lnTo>
                  <a:pt x="169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85037" y="4189796"/>
            <a:ext cx="207010" cy="113664"/>
          </a:xfrm>
          <a:custGeom>
            <a:avLst/>
            <a:gdLst/>
            <a:ahLst/>
            <a:cxnLst/>
            <a:rect l="l" t="t" r="r" b="b"/>
            <a:pathLst>
              <a:path w="207009" h="113664">
                <a:moveTo>
                  <a:pt x="203758" y="0"/>
                </a:moveTo>
                <a:lnTo>
                  <a:pt x="0" y="0"/>
                </a:lnTo>
                <a:lnTo>
                  <a:pt x="11319" y="113184"/>
                </a:lnTo>
                <a:lnTo>
                  <a:pt x="189596" y="113184"/>
                </a:lnTo>
                <a:lnTo>
                  <a:pt x="206576" y="65708"/>
                </a:lnTo>
                <a:lnTo>
                  <a:pt x="203758" y="0"/>
                </a:lnTo>
                <a:close/>
              </a:path>
            </a:pathLst>
          </a:custGeom>
          <a:solidFill>
            <a:srgbClr val="99A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20920" y="4335836"/>
            <a:ext cx="345440" cy="504190"/>
          </a:xfrm>
          <a:custGeom>
            <a:avLst/>
            <a:gdLst/>
            <a:ahLst/>
            <a:cxnLst/>
            <a:rect l="l" t="t" r="r" b="b"/>
            <a:pathLst>
              <a:path w="345440" h="504189">
                <a:moveTo>
                  <a:pt x="257540" y="0"/>
                </a:moveTo>
                <a:lnTo>
                  <a:pt x="99061" y="3640"/>
                </a:lnTo>
                <a:lnTo>
                  <a:pt x="90559" y="94952"/>
                </a:lnTo>
                <a:lnTo>
                  <a:pt x="31141" y="109544"/>
                </a:lnTo>
                <a:lnTo>
                  <a:pt x="5659" y="222729"/>
                </a:lnTo>
                <a:lnTo>
                  <a:pt x="0" y="474681"/>
                </a:lnTo>
                <a:lnTo>
                  <a:pt x="331095" y="503892"/>
                </a:lnTo>
                <a:lnTo>
                  <a:pt x="345257" y="215448"/>
                </a:lnTo>
                <a:lnTo>
                  <a:pt x="336755" y="138758"/>
                </a:lnTo>
                <a:lnTo>
                  <a:pt x="260358" y="102233"/>
                </a:lnTo>
                <a:lnTo>
                  <a:pt x="257540" y="0"/>
                </a:lnTo>
                <a:close/>
              </a:path>
            </a:pathLst>
          </a:custGeom>
          <a:solidFill>
            <a:srgbClr val="D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15260" y="4638895"/>
            <a:ext cx="348615" cy="197485"/>
          </a:xfrm>
          <a:custGeom>
            <a:avLst/>
            <a:gdLst/>
            <a:ahLst/>
            <a:cxnLst/>
            <a:rect l="l" t="t" r="r" b="b"/>
            <a:pathLst>
              <a:path w="348615" h="197485">
                <a:moveTo>
                  <a:pt x="183960" y="0"/>
                </a:moveTo>
                <a:lnTo>
                  <a:pt x="5659" y="7311"/>
                </a:lnTo>
                <a:lnTo>
                  <a:pt x="0" y="164319"/>
                </a:lnTo>
                <a:lnTo>
                  <a:pt x="121701" y="197183"/>
                </a:lnTo>
                <a:lnTo>
                  <a:pt x="342415" y="186228"/>
                </a:lnTo>
                <a:lnTo>
                  <a:pt x="348075" y="3670"/>
                </a:lnTo>
                <a:lnTo>
                  <a:pt x="183960" y="0"/>
                </a:lnTo>
                <a:close/>
              </a:path>
            </a:pathLst>
          </a:custGeom>
          <a:solidFill>
            <a:srgbClr val="95AB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15260" y="4514759"/>
            <a:ext cx="178435" cy="215900"/>
          </a:xfrm>
          <a:custGeom>
            <a:avLst/>
            <a:gdLst/>
            <a:ahLst/>
            <a:cxnLst/>
            <a:rect l="l" t="t" r="r" b="b"/>
            <a:pathLst>
              <a:path w="178434" h="215900">
                <a:moveTo>
                  <a:pt x="22639" y="0"/>
                </a:moveTo>
                <a:lnTo>
                  <a:pt x="0" y="215427"/>
                </a:lnTo>
                <a:lnTo>
                  <a:pt x="164138" y="215427"/>
                </a:lnTo>
                <a:lnTo>
                  <a:pt x="178300" y="69379"/>
                </a:lnTo>
                <a:lnTo>
                  <a:pt x="147158" y="3640"/>
                </a:lnTo>
                <a:lnTo>
                  <a:pt x="226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94499" y="4189796"/>
            <a:ext cx="220738" cy="142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02219" y="4784959"/>
            <a:ext cx="2835910" cy="161290"/>
          </a:xfrm>
          <a:custGeom>
            <a:avLst/>
            <a:gdLst/>
            <a:ahLst/>
            <a:cxnLst/>
            <a:rect l="l" t="t" r="r" b="b"/>
            <a:pathLst>
              <a:path w="2835909" h="161289">
                <a:moveTo>
                  <a:pt x="2829048" y="124145"/>
                </a:moveTo>
                <a:lnTo>
                  <a:pt x="1315904" y="124145"/>
                </a:lnTo>
                <a:lnTo>
                  <a:pt x="1598902" y="138752"/>
                </a:lnTo>
                <a:lnTo>
                  <a:pt x="2510227" y="160661"/>
                </a:lnTo>
                <a:lnTo>
                  <a:pt x="2827137" y="131450"/>
                </a:lnTo>
                <a:lnTo>
                  <a:pt x="2829048" y="124145"/>
                </a:lnTo>
                <a:close/>
              </a:path>
              <a:path w="2835909" h="161289">
                <a:moveTo>
                  <a:pt x="1315904" y="124145"/>
                </a:moveTo>
                <a:lnTo>
                  <a:pt x="220738" y="124145"/>
                </a:lnTo>
                <a:lnTo>
                  <a:pt x="441476" y="135099"/>
                </a:lnTo>
                <a:lnTo>
                  <a:pt x="973489" y="142401"/>
                </a:lnTo>
                <a:lnTo>
                  <a:pt x="1315904" y="124145"/>
                </a:lnTo>
                <a:close/>
              </a:path>
              <a:path w="2835909" h="161289">
                <a:moveTo>
                  <a:pt x="133004" y="0"/>
                </a:moveTo>
                <a:lnTo>
                  <a:pt x="11317" y="21905"/>
                </a:lnTo>
                <a:lnTo>
                  <a:pt x="5659" y="25558"/>
                </a:lnTo>
                <a:lnTo>
                  <a:pt x="2829" y="29210"/>
                </a:lnTo>
                <a:lnTo>
                  <a:pt x="2829" y="40165"/>
                </a:lnTo>
                <a:lnTo>
                  <a:pt x="0" y="51119"/>
                </a:lnTo>
                <a:lnTo>
                  <a:pt x="2829" y="58421"/>
                </a:lnTo>
                <a:lnTo>
                  <a:pt x="2829" y="69376"/>
                </a:lnTo>
                <a:lnTo>
                  <a:pt x="8489" y="91282"/>
                </a:lnTo>
                <a:lnTo>
                  <a:pt x="8489" y="102236"/>
                </a:lnTo>
                <a:lnTo>
                  <a:pt x="11317" y="109541"/>
                </a:lnTo>
                <a:lnTo>
                  <a:pt x="14147" y="120495"/>
                </a:lnTo>
                <a:lnTo>
                  <a:pt x="16977" y="124145"/>
                </a:lnTo>
                <a:lnTo>
                  <a:pt x="16977" y="131450"/>
                </a:lnTo>
                <a:lnTo>
                  <a:pt x="19807" y="135099"/>
                </a:lnTo>
                <a:lnTo>
                  <a:pt x="19807" y="138752"/>
                </a:lnTo>
                <a:lnTo>
                  <a:pt x="220738" y="124145"/>
                </a:lnTo>
                <a:lnTo>
                  <a:pt x="2829048" y="124145"/>
                </a:lnTo>
                <a:lnTo>
                  <a:pt x="2830003" y="120496"/>
                </a:lnTo>
                <a:lnTo>
                  <a:pt x="2832630" y="113191"/>
                </a:lnTo>
                <a:lnTo>
                  <a:pt x="2832630" y="105889"/>
                </a:lnTo>
                <a:lnTo>
                  <a:pt x="2835496" y="98587"/>
                </a:lnTo>
                <a:lnTo>
                  <a:pt x="2835496" y="69376"/>
                </a:lnTo>
                <a:lnTo>
                  <a:pt x="2461986" y="69376"/>
                </a:lnTo>
                <a:lnTo>
                  <a:pt x="2101996" y="54769"/>
                </a:lnTo>
                <a:lnTo>
                  <a:pt x="1825301" y="54769"/>
                </a:lnTo>
                <a:lnTo>
                  <a:pt x="1706450" y="40165"/>
                </a:lnTo>
                <a:lnTo>
                  <a:pt x="466934" y="40165"/>
                </a:lnTo>
                <a:lnTo>
                  <a:pt x="133004" y="0"/>
                </a:lnTo>
                <a:close/>
              </a:path>
              <a:path w="2835909" h="161289">
                <a:moveTo>
                  <a:pt x="2827137" y="36512"/>
                </a:moveTo>
                <a:lnTo>
                  <a:pt x="2461986" y="69376"/>
                </a:lnTo>
                <a:lnTo>
                  <a:pt x="2835496" y="69376"/>
                </a:lnTo>
                <a:lnTo>
                  <a:pt x="2832630" y="62071"/>
                </a:lnTo>
                <a:lnTo>
                  <a:pt x="2832630" y="54769"/>
                </a:lnTo>
                <a:lnTo>
                  <a:pt x="2830003" y="51119"/>
                </a:lnTo>
                <a:lnTo>
                  <a:pt x="2830003" y="43814"/>
                </a:lnTo>
                <a:lnTo>
                  <a:pt x="2827137" y="36512"/>
                </a:lnTo>
                <a:close/>
              </a:path>
              <a:path w="2835909" h="161289">
                <a:moveTo>
                  <a:pt x="2012055" y="51119"/>
                </a:moveTo>
                <a:lnTo>
                  <a:pt x="1825301" y="54769"/>
                </a:lnTo>
                <a:lnTo>
                  <a:pt x="2101996" y="54769"/>
                </a:lnTo>
                <a:lnTo>
                  <a:pt x="2012055" y="51119"/>
                </a:lnTo>
                <a:close/>
              </a:path>
              <a:path w="2835909" h="161289">
                <a:moveTo>
                  <a:pt x="1460221" y="0"/>
                </a:moveTo>
                <a:lnTo>
                  <a:pt x="1267807" y="25558"/>
                </a:lnTo>
                <a:lnTo>
                  <a:pt x="466934" y="40165"/>
                </a:lnTo>
                <a:lnTo>
                  <a:pt x="1706450" y="40165"/>
                </a:lnTo>
                <a:lnTo>
                  <a:pt x="1647000" y="32860"/>
                </a:lnTo>
                <a:lnTo>
                  <a:pt x="1460221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65429" y="3963396"/>
            <a:ext cx="2872740" cy="190500"/>
          </a:xfrm>
          <a:custGeom>
            <a:avLst/>
            <a:gdLst/>
            <a:ahLst/>
            <a:cxnLst/>
            <a:rect l="l" t="t" r="r" b="b"/>
            <a:pathLst>
              <a:path w="2872740" h="190500">
                <a:moveTo>
                  <a:pt x="2872286" y="124136"/>
                </a:moveTo>
                <a:lnTo>
                  <a:pt x="396185" y="124136"/>
                </a:lnTo>
                <a:lnTo>
                  <a:pt x="837662" y="127807"/>
                </a:lnTo>
                <a:lnTo>
                  <a:pt x="1086676" y="146069"/>
                </a:lnTo>
                <a:lnTo>
                  <a:pt x="1358354" y="157021"/>
                </a:lnTo>
                <a:lnTo>
                  <a:pt x="1672470" y="189875"/>
                </a:lnTo>
                <a:lnTo>
                  <a:pt x="2034707" y="164301"/>
                </a:lnTo>
                <a:lnTo>
                  <a:pt x="2869420" y="164301"/>
                </a:lnTo>
                <a:lnTo>
                  <a:pt x="2869420" y="157021"/>
                </a:lnTo>
                <a:lnTo>
                  <a:pt x="2872286" y="149709"/>
                </a:lnTo>
                <a:lnTo>
                  <a:pt x="2872286" y="124136"/>
                </a:lnTo>
                <a:close/>
              </a:path>
              <a:path w="2872740" h="190500">
                <a:moveTo>
                  <a:pt x="2869420" y="164301"/>
                </a:moveTo>
                <a:lnTo>
                  <a:pt x="2034707" y="164301"/>
                </a:lnTo>
                <a:lnTo>
                  <a:pt x="2442177" y="189875"/>
                </a:lnTo>
                <a:lnTo>
                  <a:pt x="2863927" y="171612"/>
                </a:lnTo>
                <a:lnTo>
                  <a:pt x="2866793" y="167972"/>
                </a:lnTo>
                <a:lnTo>
                  <a:pt x="2869420" y="164301"/>
                </a:lnTo>
                <a:close/>
              </a:path>
              <a:path w="2872740" h="190500">
                <a:moveTo>
                  <a:pt x="396185" y="0"/>
                </a:moveTo>
                <a:lnTo>
                  <a:pt x="22639" y="25573"/>
                </a:lnTo>
                <a:lnTo>
                  <a:pt x="0" y="138758"/>
                </a:lnTo>
                <a:lnTo>
                  <a:pt x="396185" y="124136"/>
                </a:lnTo>
                <a:lnTo>
                  <a:pt x="2872286" y="124136"/>
                </a:lnTo>
                <a:lnTo>
                  <a:pt x="2872286" y="80330"/>
                </a:lnTo>
                <a:lnTo>
                  <a:pt x="2869420" y="69379"/>
                </a:lnTo>
                <a:lnTo>
                  <a:pt x="2869420" y="65739"/>
                </a:lnTo>
                <a:lnTo>
                  <a:pt x="2447908" y="65739"/>
                </a:lnTo>
                <a:lnTo>
                  <a:pt x="1992246" y="58427"/>
                </a:lnTo>
                <a:lnTo>
                  <a:pt x="1443253" y="58427"/>
                </a:lnTo>
                <a:lnTo>
                  <a:pt x="919719" y="21902"/>
                </a:lnTo>
                <a:lnTo>
                  <a:pt x="396185" y="0"/>
                </a:lnTo>
                <a:close/>
              </a:path>
              <a:path w="2872740" h="190500">
                <a:moveTo>
                  <a:pt x="2866793" y="40165"/>
                </a:moveTo>
                <a:lnTo>
                  <a:pt x="2447908" y="65739"/>
                </a:lnTo>
                <a:lnTo>
                  <a:pt x="2869420" y="65739"/>
                </a:lnTo>
                <a:lnTo>
                  <a:pt x="2869420" y="51116"/>
                </a:lnTo>
                <a:lnTo>
                  <a:pt x="2866793" y="47476"/>
                </a:lnTo>
                <a:lnTo>
                  <a:pt x="2866793" y="40165"/>
                </a:lnTo>
                <a:close/>
              </a:path>
              <a:path w="2872740" h="190500">
                <a:moveTo>
                  <a:pt x="1805491" y="40165"/>
                </a:moveTo>
                <a:lnTo>
                  <a:pt x="1443253" y="58427"/>
                </a:lnTo>
                <a:lnTo>
                  <a:pt x="1992246" y="58427"/>
                </a:lnTo>
                <a:lnTo>
                  <a:pt x="1805491" y="4016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10709" y="4189796"/>
            <a:ext cx="1915848" cy="628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37900" y="2966575"/>
            <a:ext cx="984880" cy="1062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19109" y="3638434"/>
            <a:ext cx="619760" cy="379730"/>
          </a:xfrm>
          <a:custGeom>
            <a:avLst/>
            <a:gdLst/>
            <a:ahLst/>
            <a:cxnLst/>
            <a:rect l="l" t="t" r="r" b="b"/>
            <a:pathLst>
              <a:path w="619759" h="379729">
                <a:moveTo>
                  <a:pt x="8501" y="0"/>
                </a:moveTo>
                <a:lnTo>
                  <a:pt x="0" y="343225"/>
                </a:lnTo>
                <a:lnTo>
                  <a:pt x="599931" y="379719"/>
                </a:lnTo>
                <a:lnTo>
                  <a:pt x="619753" y="10951"/>
                </a:lnTo>
                <a:lnTo>
                  <a:pt x="8501" y="0"/>
                </a:lnTo>
                <a:close/>
              </a:path>
            </a:pathLst>
          </a:custGeom>
          <a:solidFill>
            <a:srgbClr val="E6F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55886" y="2685418"/>
            <a:ext cx="622935" cy="412750"/>
          </a:xfrm>
          <a:custGeom>
            <a:avLst/>
            <a:gdLst/>
            <a:ahLst/>
            <a:cxnLst/>
            <a:rect l="l" t="t" r="r" b="b"/>
            <a:pathLst>
              <a:path w="622934" h="412750">
                <a:moveTo>
                  <a:pt x="263200" y="0"/>
                </a:moveTo>
                <a:lnTo>
                  <a:pt x="232058" y="80330"/>
                </a:lnTo>
                <a:lnTo>
                  <a:pt x="82081" y="160661"/>
                </a:lnTo>
                <a:lnTo>
                  <a:pt x="33959" y="244632"/>
                </a:lnTo>
                <a:lnTo>
                  <a:pt x="0" y="401653"/>
                </a:lnTo>
                <a:lnTo>
                  <a:pt x="616935" y="412604"/>
                </a:lnTo>
                <a:lnTo>
                  <a:pt x="622595" y="244632"/>
                </a:lnTo>
                <a:lnTo>
                  <a:pt x="582975" y="153350"/>
                </a:lnTo>
                <a:lnTo>
                  <a:pt x="478254" y="105873"/>
                </a:lnTo>
                <a:lnTo>
                  <a:pt x="466958" y="3640"/>
                </a:lnTo>
                <a:lnTo>
                  <a:pt x="263200" y="0"/>
                </a:lnTo>
                <a:close/>
              </a:path>
            </a:pathLst>
          </a:custGeom>
          <a:solidFill>
            <a:srgbClr val="E6F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08796" y="2608727"/>
            <a:ext cx="625475" cy="526415"/>
          </a:xfrm>
          <a:custGeom>
            <a:avLst/>
            <a:gdLst/>
            <a:ahLst/>
            <a:cxnLst/>
            <a:rect l="l" t="t" r="r" b="b"/>
            <a:pathLst>
              <a:path w="625475" h="526414">
                <a:moveTo>
                  <a:pt x="432974" y="0"/>
                </a:moveTo>
                <a:lnTo>
                  <a:pt x="251856" y="10951"/>
                </a:lnTo>
                <a:lnTo>
                  <a:pt x="243378" y="102233"/>
                </a:lnTo>
                <a:lnTo>
                  <a:pt x="209418" y="142398"/>
                </a:lnTo>
                <a:lnTo>
                  <a:pt x="48121" y="244662"/>
                </a:lnTo>
                <a:lnTo>
                  <a:pt x="5659" y="321322"/>
                </a:lnTo>
                <a:lnTo>
                  <a:pt x="2841" y="449129"/>
                </a:lnTo>
                <a:lnTo>
                  <a:pt x="0" y="507557"/>
                </a:lnTo>
                <a:lnTo>
                  <a:pt x="625413" y="525819"/>
                </a:lnTo>
                <a:lnTo>
                  <a:pt x="616935" y="244662"/>
                </a:lnTo>
                <a:lnTo>
                  <a:pt x="543356" y="157020"/>
                </a:lnTo>
                <a:lnTo>
                  <a:pt x="458456" y="142398"/>
                </a:lnTo>
                <a:lnTo>
                  <a:pt x="432974" y="0"/>
                </a:lnTo>
                <a:close/>
              </a:path>
            </a:pathLst>
          </a:custGeom>
          <a:solidFill>
            <a:srgbClr val="D9DF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97483" y="3572695"/>
            <a:ext cx="614680" cy="409575"/>
          </a:xfrm>
          <a:custGeom>
            <a:avLst/>
            <a:gdLst/>
            <a:ahLst/>
            <a:cxnLst/>
            <a:rect l="l" t="t" r="r" b="b"/>
            <a:pathLst>
              <a:path w="614679" h="409575">
                <a:moveTo>
                  <a:pt x="614086" y="0"/>
                </a:moveTo>
                <a:lnTo>
                  <a:pt x="2829" y="0"/>
                </a:lnTo>
                <a:lnTo>
                  <a:pt x="0" y="390701"/>
                </a:lnTo>
                <a:lnTo>
                  <a:pt x="591446" y="408964"/>
                </a:lnTo>
                <a:lnTo>
                  <a:pt x="614086" y="0"/>
                </a:lnTo>
                <a:close/>
              </a:path>
            </a:pathLst>
          </a:custGeom>
          <a:solidFill>
            <a:srgbClr val="D9DF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97295" y="4313933"/>
            <a:ext cx="156210" cy="533400"/>
          </a:xfrm>
          <a:custGeom>
            <a:avLst/>
            <a:gdLst/>
            <a:ahLst/>
            <a:cxnLst/>
            <a:rect l="l" t="t" r="r" b="b"/>
            <a:pathLst>
              <a:path w="156209" h="533400">
                <a:moveTo>
                  <a:pt x="141498" y="0"/>
                </a:moveTo>
                <a:lnTo>
                  <a:pt x="135838" y="10951"/>
                </a:lnTo>
                <a:lnTo>
                  <a:pt x="133020" y="25543"/>
                </a:lnTo>
                <a:lnTo>
                  <a:pt x="130179" y="29213"/>
                </a:lnTo>
                <a:lnTo>
                  <a:pt x="130179" y="43805"/>
                </a:lnTo>
                <a:lnTo>
                  <a:pt x="133020" y="51116"/>
                </a:lnTo>
                <a:lnTo>
                  <a:pt x="130179" y="58427"/>
                </a:lnTo>
                <a:lnTo>
                  <a:pt x="130179" y="80330"/>
                </a:lnTo>
                <a:lnTo>
                  <a:pt x="124519" y="91282"/>
                </a:lnTo>
                <a:lnTo>
                  <a:pt x="116041" y="102233"/>
                </a:lnTo>
                <a:lnTo>
                  <a:pt x="84899" y="102233"/>
                </a:lnTo>
                <a:lnTo>
                  <a:pt x="73579" y="105873"/>
                </a:lnTo>
                <a:lnTo>
                  <a:pt x="62259" y="116855"/>
                </a:lnTo>
                <a:lnTo>
                  <a:pt x="53781" y="124136"/>
                </a:lnTo>
                <a:lnTo>
                  <a:pt x="42461" y="138758"/>
                </a:lnTo>
                <a:lnTo>
                  <a:pt x="36801" y="149709"/>
                </a:lnTo>
                <a:lnTo>
                  <a:pt x="31141" y="167972"/>
                </a:lnTo>
                <a:lnTo>
                  <a:pt x="25481" y="182564"/>
                </a:lnTo>
                <a:lnTo>
                  <a:pt x="16979" y="237351"/>
                </a:lnTo>
                <a:lnTo>
                  <a:pt x="16979" y="255583"/>
                </a:lnTo>
                <a:lnTo>
                  <a:pt x="14161" y="270205"/>
                </a:lnTo>
                <a:lnTo>
                  <a:pt x="14161" y="361487"/>
                </a:lnTo>
                <a:lnTo>
                  <a:pt x="11319" y="376079"/>
                </a:lnTo>
                <a:lnTo>
                  <a:pt x="11319" y="390701"/>
                </a:lnTo>
                <a:lnTo>
                  <a:pt x="8501" y="405293"/>
                </a:lnTo>
                <a:lnTo>
                  <a:pt x="8501" y="419906"/>
                </a:lnTo>
                <a:lnTo>
                  <a:pt x="5659" y="434510"/>
                </a:lnTo>
                <a:lnTo>
                  <a:pt x="5659" y="449117"/>
                </a:lnTo>
                <a:lnTo>
                  <a:pt x="2841" y="460071"/>
                </a:lnTo>
                <a:lnTo>
                  <a:pt x="2841" y="474675"/>
                </a:lnTo>
                <a:lnTo>
                  <a:pt x="0" y="489282"/>
                </a:lnTo>
                <a:lnTo>
                  <a:pt x="2841" y="503886"/>
                </a:lnTo>
                <a:lnTo>
                  <a:pt x="2841" y="514840"/>
                </a:lnTo>
                <a:lnTo>
                  <a:pt x="5659" y="533097"/>
                </a:lnTo>
                <a:lnTo>
                  <a:pt x="11319" y="529447"/>
                </a:lnTo>
                <a:lnTo>
                  <a:pt x="16979" y="529447"/>
                </a:lnTo>
                <a:lnTo>
                  <a:pt x="22639" y="525795"/>
                </a:lnTo>
                <a:lnTo>
                  <a:pt x="25481" y="522145"/>
                </a:lnTo>
                <a:lnTo>
                  <a:pt x="25481" y="511191"/>
                </a:lnTo>
                <a:lnTo>
                  <a:pt x="28299" y="503886"/>
                </a:lnTo>
                <a:lnTo>
                  <a:pt x="28299" y="427208"/>
                </a:lnTo>
                <a:lnTo>
                  <a:pt x="31141" y="419906"/>
                </a:lnTo>
                <a:lnTo>
                  <a:pt x="31141" y="405293"/>
                </a:lnTo>
                <a:lnTo>
                  <a:pt x="33959" y="398012"/>
                </a:lnTo>
                <a:lnTo>
                  <a:pt x="36801" y="394341"/>
                </a:lnTo>
                <a:lnTo>
                  <a:pt x="36801" y="339585"/>
                </a:lnTo>
                <a:lnTo>
                  <a:pt x="39619" y="321322"/>
                </a:lnTo>
                <a:lnTo>
                  <a:pt x="39619" y="248302"/>
                </a:lnTo>
                <a:lnTo>
                  <a:pt x="45279" y="211777"/>
                </a:lnTo>
                <a:lnTo>
                  <a:pt x="59441" y="167972"/>
                </a:lnTo>
                <a:lnTo>
                  <a:pt x="93401" y="138758"/>
                </a:lnTo>
                <a:lnTo>
                  <a:pt x="113199" y="138758"/>
                </a:lnTo>
                <a:lnTo>
                  <a:pt x="121701" y="135087"/>
                </a:lnTo>
                <a:lnTo>
                  <a:pt x="130179" y="127807"/>
                </a:lnTo>
                <a:lnTo>
                  <a:pt x="141498" y="113184"/>
                </a:lnTo>
                <a:lnTo>
                  <a:pt x="152818" y="91282"/>
                </a:lnTo>
                <a:lnTo>
                  <a:pt x="152818" y="76690"/>
                </a:lnTo>
                <a:lnTo>
                  <a:pt x="155660" y="65708"/>
                </a:lnTo>
                <a:lnTo>
                  <a:pt x="155660" y="40165"/>
                </a:lnTo>
                <a:lnTo>
                  <a:pt x="147158" y="7311"/>
                </a:lnTo>
                <a:lnTo>
                  <a:pt x="1414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70875" y="4186126"/>
            <a:ext cx="232058" cy="1387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19935" y="4500137"/>
            <a:ext cx="243378" cy="2519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16085" y="4313933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0"/>
                </a:moveTo>
                <a:lnTo>
                  <a:pt x="0" y="533097"/>
                </a:lnTo>
              </a:path>
            </a:pathLst>
          </a:custGeom>
          <a:ln w="226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90651" y="4189796"/>
            <a:ext cx="337185" cy="153670"/>
          </a:xfrm>
          <a:custGeom>
            <a:avLst/>
            <a:gdLst/>
            <a:ahLst/>
            <a:cxnLst/>
            <a:rect l="l" t="t" r="r" b="b"/>
            <a:pathLst>
              <a:path w="337184" h="153670">
                <a:moveTo>
                  <a:pt x="82153" y="149679"/>
                </a:moveTo>
                <a:lnTo>
                  <a:pt x="45375" y="149679"/>
                </a:lnTo>
                <a:lnTo>
                  <a:pt x="56599" y="153350"/>
                </a:lnTo>
                <a:lnTo>
                  <a:pt x="67824" y="153350"/>
                </a:lnTo>
                <a:lnTo>
                  <a:pt x="82153" y="149679"/>
                </a:lnTo>
                <a:close/>
              </a:path>
              <a:path w="337184" h="153670">
                <a:moveTo>
                  <a:pt x="14090" y="7280"/>
                </a:moveTo>
                <a:lnTo>
                  <a:pt x="11224" y="10951"/>
                </a:lnTo>
                <a:lnTo>
                  <a:pt x="8597" y="14591"/>
                </a:lnTo>
                <a:lnTo>
                  <a:pt x="5731" y="25543"/>
                </a:lnTo>
                <a:lnTo>
                  <a:pt x="0" y="54756"/>
                </a:lnTo>
                <a:lnTo>
                  <a:pt x="0" y="83970"/>
                </a:lnTo>
                <a:lnTo>
                  <a:pt x="5731" y="105873"/>
                </a:lnTo>
                <a:lnTo>
                  <a:pt x="11224" y="116825"/>
                </a:lnTo>
                <a:lnTo>
                  <a:pt x="14090" y="127776"/>
                </a:lnTo>
                <a:lnTo>
                  <a:pt x="19821" y="135087"/>
                </a:lnTo>
                <a:lnTo>
                  <a:pt x="28419" y="142398"/>
                </a:lnTo>
                <a:lnTo>
                  <a:pt x="36777" y="149679"/>
                </a:lnTo>
                <a:lnTo>
                  <a:pt x="144245" y="149679"/>
                </a:lnTo>
                <a:lnTo>
                  <a:pt x="155708" y="146038"/>
                </a:lnTo>
                <a:lnTo>
                  <a:pt x="175530" y="146038"/>
                </a:lnTo>
                <a:lnTo>
                  <a:pt x="186754" y="142398"/>
                </a:lnTo>
                <a:lnTo>
                  <a:pt x="299953" y="142398"/>
                </a:lnTo>
                <a:lnTo>
                  <a:pt x="305685" y="135087"/>
                </a:lnTo>
                <a:lnTo>
                  <a:pt x="314044" y="127776"/>
                </a:lnTo>
                <a:lnTo>
                  <a:pt x="315949" y="124136"/>
                </a:lnTo>
                <a:lnTo>
                  <a:pt x="53733" y="124136"/>
                </a:lnTo>
                <a:lnTo>
                  <a:pt x="39643" y="120495"/>
                </a:lnTo>
                <a:lnTo>
                  <a:pt x="19821" y="91282"/>
                </a:lnTo>
                <a:lnTo>
                  <a:pt x="22687" y="80330"/>
                </a:lnTo>
                <a:lnTo>
                  <a:pt x="22687" y="73019"/>
                </a:lnTo>
                <a:lnTo>
                  <a:pt x="25553" y="62068"/>
                </a:lnTo>
                <a:lnTo>
                  <a:pt x="25553" y="51116"/>
                </a:lnTo>
                <a:lnTo>
                  <a:pt x="28419" y="40165"/>
                </a:lnTo>
                <a:lnTo>
                  <a:pt x="28419" y="32854"/>
                </a:lnTo>
                <a:lnTo>
                  <a:pt x="25553" y="21902"/>
                </a:lnTo>
                <a:lnTo>
                  <a:pt x="22687" y="18231"/>
                </a:lnTo>
                <a:lnTo>
                  <a:pt x="19821" y="10951"/>
                </a:lnTo>
                <a:lnTo>
                  <a:pt x="14090" y="7280"/>
                </a:lnTo>
                <a:close/>
              </a:path>
              <a:path w="337184" h="153670">
                <a:moveTo>
                  <a:pt x="299953" y="142398"/>
                </a:moveTo>
                <a:lnTo>
                  <a:pt x="251951" y="142398"/>
                </a:lnTo>
                <a:lnTo>
                  <a:pt x="266041" y="146038"/>
                </a:lnTo>
                <a:lnTo>
                  <a:pt x="288729" y="146038"/>
                </a:lnTo>
                <a:lnTo>
                  <a:pt x="299953" y="142398"/>
                </a:lnTo>
                <a:close/>
              </a:path>
              <a:path w="337184" h="153670">
                <a:moveTo>
                  <a:pt x="328373" y="0"/>
                </a:moveTo>
                <a:lnTo>
                  <a:pt x="319775" y="3640"/>
                </a:lnTo>
                <a:lnTo>
                  <a:pt x="316909" y="10951"/>
                </a:lnTo>
                <a:lnTo>
                  <a:pt x="314044" y="14591"/>
                </a:lnTo>
                <a:lnTo>
                  <a:pt x="311417" y="21902"/>
                </a:lnTo>
                <a:lnTo>
                  <a:pt x="311417" y="58397"/>
                </a:lnTo>
                <a:lnTo>
                  <a:pt x="314044" y="65708"/>
                </a:lnTo>
                <a:lnTo>
                  <a:pt x="311417" y="73019"/>
                </a:lnTo>
                <a:lnTo>
                  <a:pt x="311417" y="87611"/>
                </a:lnTo>
                <a:lnTo>
                  <a:pt x="305685" y="102233"/>
                </a:lnTo>
                <a:lnTo>
                  <a:pt x="299953" y="109513"/>
                </a:lnTo>
                <a:lnTo>
                  <a:pt x="254817" y="109513"/>
                </a:lnTo>
                <a:lnTo>
                  <a:pt x="237622" y="113184"/>
                </a:lnTo>
                <a:lnTo>
                  <a:pt x="192486" y="113184"/>
                </a:lnTo>
                <a:lnTo>
                  <a:pt x="175530" y="116825"/>
                </a:lnTo>
                <a:lnTo>
                  <a:pt x="147111" y="116825"/>
                </a:lnTo>
                <a:lnTo>
                  <a:pt x="130155" y="120495"/>
                </a:lnTo>
                <a:lnTo>
                  <a:pt x="67823" y="120495"/>
                </a:lnTo>
                <a:lnTo>
                  <a:pt x="53733" y="124136"/>
                </a:lnTo>
                <a:lnTo>
                  <a:pt x="315949" y="124136"/>
                </a:lnTo>
                <a:lnTo>
                  <a:pt x="319775" y="116825"/>
                </a:lnTo>
                <a:lnTo>
                  <a:pt x="328373" y="105873"/>
                </a:lnTo>
                <a:lnTo>
                  <a:pt x="331000" y="94922"/>
                </a:lnTo>
                <a:lnTo>
                  <a:pt x="336731" y="65708"/>
                </a:lnTo>
                <a:lnTo>
                  <a:pt x="336731" y="40165"/>
                </a:lnTo>
                <a:lnTo>
                  <a:pt x="331000" y="10951"/>
                </a:lnTo>
                <a:lnTo>
                  <a:pt x="3283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86163" y="2619679"/>
            <a:ext cx="280670" cy="1351280"/>
          </a:xfrm>
          <a:custGeom>
            <a:avLst/>
            <a:gdLst/>
            <a:ahLst/>
            <a:cxnLst/>
            <a:rect l="l" t="t" r="r" b="b"/>
            <a:pathLst>
              <a:path w="280670" h="1351279">
                <a:moveTo>
                  <a:pt x="257532" y="0"/>
                </a:moveTo>
                <a:lnTo>
                  <a:pt x="257532" y="73050"/>
                </a:lnTo>
                <a:lnTo>
                  <a:pt x="254690" y="80330"/>
                </a:lnTo>
                <a:lnTo>
                  <a:pt x="251872" y="87641"/>
                </a:lnTo>
                <a:lnTo>
                  <a:pt x="243370" y="109544"/>
                </a:lnTo>
                <a:lnTo>
                  <a:pt x="237711" y="116855"/>
                </a:lnTo>
                <a:lnTo>
                  <a:pt x="220731" y="124166"/>
                </a:lnTo>
                <a:lnTo>
                  <a:pt x="206593" y="135118"/>
                </a:lnTo>
                <a:lnTo>
                  <a:pt x="186771" y="146069"/>
                </a:lnTo>
                <a:lnTo>
                  <a:pt x="172633" y="153380"/>
                </a:lnTo>
                <a:lnTo>
                  <a:pt x="152811" y="160661"/>
                </a:lnTo>
                <a:lnTo>
                  <a:pt x="135831" y="171612"/>
                </a:lnTo>
                <a:lnTo>
                  <a:pt x="118851" y="178923"/>
                </a:lnTo>
                <a:lnTo>
                  <a:pt x="104713" y="189875"/>
                </a:lnTo>
                <a:lnTo>
                  <a:pt x="87734" y="200826"/>
                </a:lnTo>
                <a:lnTo>
                  <a:pt x="59434" y="230040"/>
                </a:lnTo>
                <a:lnTo>
                  <a:pt x="36794" y="262894"/>
                </a:lnTo>
                <a:lnTo>
                  <a:pt x="22632" y="306730"/>
                </a:lnTo>
                <a:lnTo>
                  <a:pt x="16972" y="394372"/>
                </a:lnTo>
                <a:lnTo>
                  <a:pt x="14149" y="460080"/>
                </a:lnTo>
                <a:lnTo>
                  <a:pt x="11319" y="522149"/>
                </a:lnTo>
                <a:lnTo>
                  <a:pt x="8489" y="587888"/>
                </a:lnTo>
                <a:lnTo>
                  <a:pt x="5659" y="649956"/>
                </a:lnTo>
                <a:lnTo>
                  <a:pt x="5659" y="715695"/>
                </a:lnTo>
                <a:lnTo>
                  <a:pt x="2829" y="777763"/>
                </a:lnTo>
                <a:lnTo>
                  <a:pt x="2829" y="905539"/>
                </a:lnTo>
                <a:lnTo>
                  <a:pt x="0" y="967638"/>
                </a:lnTo>
                <a:lnTo>
                  <a:pt x="0" y="1033346"/>
                </a:lnTo>
                <a:lnTo>
                  <a:pt x="2829" y="1095414"/>
                </a:lnTo>
                <a:lnTo>
                  <a:pt x="2830" y="1288960"/>
                </a:lnTo>
                <a:lnTo>
                  <a:pt x="5660" y="1351028"/>
                </a:lnTo>
                <a:lnTo>
                  <a:pt x="22632" y="1351028"/>
                </a:lnTo>
                <a:lnTo>
                  <a:pt x="22632" y="1343717"/>
                </a:lnTo>
                <a:lnTo>
                  <a:pt x="25474" y="1332766"/>
                </a:lnTo>
                <a:lnTo>
                  <a:pt x="22632" y="1270698"/>
                </a:lnTo>
                <a:lnTo>
                  <a:pt x="22632" y="963967"/>
                </a:lnTo>
                <a:lnTo>
                  <a:pt x="25474" y="901899"/>
                </a:lnTo>
                <a:lnTo>
                  <a:pt x="25474" y="781403"/>
                </a:lnTo>
                <a:lnTo>
                  <a:pt x="28292" y="719335"/>
                </a:lnTo>
                <a:lnTo>
                  <a:pt x="28292" y="657267"/>
                </a:lnTo>
                <a:lnTo>
                  <a:pt x="33952" y="540411"/>
                </a:lnTo>
                <a:lnTo>
                  <a:pt x="33952" y="478343"/>
                </a:lnTo>
                <a:lnTo>
                  <a:pt x="36794" y="419915"/>
                </a:lnTo>
                <a:lnTo>
                  <a:pt x="39612" y="357847"/>
                </a:lnTo>
                <a:lnTo>
                  <a:pt x="39612" y="335944"/>
                </a:lnTo>
                <a:lnTo>
                  <a:pt x="42454" y="317682"/>
                </a:lnTo>
                <a:lnTo>
                  <a:pt x="48114" y="299419"/>
                </a:lnTo>
                <a:lnTo>
                  <a:pt x="56592" y="284828"/>
                </a:lnTo>
                <a:lnTo>
                  <a:pt x="62252" y="270205"/>
                </a:lnTo>
                <a:lnTo>
                  <a:pt x="70754" y="255614"/>
                </a:lnTo>
                <a:lnTo>
                  <a:pt x="104713" y="222729"/>
                </a:lnTo>
                <a:lnTo>
                  <a:pt x="118851" y="215448"/>
                </a:lnTo>
                <a:lnTo>
                  <a:pt x="130171" y="208137"/>
                </a:lnTo>
                <a:lnTo>
                  <a:pt x="144333" y="200826"/>
                </a:lnTo>
                <a:lnTo>
                  <a:pt x="158471" y="189875"/>
                </a:lnTo>
                <a:lnTo>
                  <a:pt x="172633" y="186234"/>
                </a:lnTo>
                <a:lnTo>
                  <a:pt x="183953" y="178923"/>
                </a:lnTo>
                <a:lnTo>
                  <a:pt x="198091" y="175283"/>
                </a:lnTo>
                <a:lnTo>
                  <a:pt x="206593" y="167972"/>
                </a:lnTo>
                <a:lnTo>
                  <a:pt x="223573" y="160661"/>
                </a:lnTo>
                <a:lnTo>
                  <a:pt x="232051" y="153380"/>
                </a:lnTo>
                <a:lnTo>
                  <a:pt x="240552" y="142398"/>
                </a:lnTo>
                <a:lnTo>
                  <a:pt x="249030" y="135118"/>
                </a:lnTo>
                <a:lnTo>
                  <a:pt x="254690" y="124166"/>
                </a:lnTo>
                <a:lnTo>
                  <a:pt x="263168" y="113215"/>
                </a:lnTo>
                <a:lnTo>
                  <a:pt x="266010" y="98593"/>
                </a:lnTo>
                <a:lnTo>
                  <a:pt x="271670" y="87641"/>
                </a:lnTo>
                <a:lnTo>
                  <a:pt x="274488" y="73050"/>
                </a:lnTo>
                <a:lnTo>
                  <a:pt x="277330" y="62068"/>
                </a:lnTo>
                <a:lnTo>
                  <a:pt x="277330" y="47476"/>
                </a:lnTo>
                <a:lnTo>
                  <a:pt x="280148" y="36525"/>
                </a:lnTo>
                <a:lnTo>
                  <a:pt x="277330" y="21902"/>
                </a:lnTo>
                <a:lnTo>
                  <a:pt x="277330" y="10951"/>
                </a:lnTo>
                <a:lnTo>
                  <a:pt x="274488" y="3670"/>
                </a:lnTo>
                <a:lnTo>
                  <a:pt x="263168" y="3670"/>
                </a:lnTo>
                <a:lnTo>
                  <a:pt x="2575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808796" y="3098022"/>
            <a:ext cx="628650" cy="47625"/>
          </a:xfrm>
          <a:custGeom>
            <a:avLst/>
            <a:gdLst/>
            <a:ahLst/>
            <a:cxnLst/>
            <a:rect l="l" t="t" r="r" b="b"/>
            <a:pathLst>
              <a:path w="628650" h="47625">
                <a:moveTo>
                  <a:pt x="623998" y="29213"/>
                </a:moveTo>
                <a:lnTo>
                  <a:pt x="370715" y="29213"/>
                </a:lnTo>
                <a:lnTo>
                  <a:pt x="384877" y="32854"/>
                </a:lnTo>
                <a:lnTo>
                  <a:pt x="427315" y="32854"/>
                </a:lnTo>
                <a:lnTo>
                  <a:pt x="435816" y="36525"/>
                </a:lnTo>
                <a:lnTo>
                  <a:pt x="509396" y="36525"/>
                </a:lnTo>
                <a:lnTo>
                  <a:pt x="520716" y="40165"/>
                </a:lnTo>
                <a:lnTo>
                  <a:pt x="537696" y="40165"/>
                </a:lnTo>
                <a:lnTo>
                  <a:pt x="546174" y="43805"/>
                </a:lnTo>
                <a:lnTo>
                  <a:pt x="557494" y="43805"/>
                </a:lnTo>
                <a:lnTo>
                  <a:pt x="565995" y="47476"/>
                </a:lnTo>
                <a:lnTo>
                  <a:pt x="619753" y="47476"/>
                </a:lnTo>
                <a:lnTo>
                  <a:pt x="625413" y="43805"/>
                </a:lnTo>
                <a:lnTo>
                  <a:pt x="628255" y="40165"/>
                </a:lnTo>
                <a:lnTo>
                  <a:pt x="625413" y="36525"/>
                </a:lnTo>
                <a:lnTo>
                  <a:pt x="622595" y="32854"/>
                </a:lnTo>
                <a:lnTo>
                  <a:pt x="623998" y="29213"/>
                </a:lnTo>
                <a:close/>
              </a:path>
              <a:path w="628650" h="47625">
                <a:moveTo>
                  <a:pt x="127361" y="32854"/>
                </a:moveTo>
                <a:lnTo>
                  <a:pt x="11319" y="32854"/>
                </a:lnTo>
                <a:lnTo>
                  <a:pt x="25481" y="36525"/>
                </a:lnTo>
                <a:lnTo>
                  <a:pt x="113199" y="36525"/>
                </a:lnTo>
                <a:lnTo>
                  <a:pt x="127361" y="32854"/>
                </a:lnTo>
                <a:close/>
              </a:path>
              <a:path w="628650" h="47625">
                <a:moveTo>
                  <a:pt x="260358" y="32854"/>
                </a:moveTo>
                <a:lnTo>
                  <a:pt x="189620" y="32854"/>
                </a:lnTo>
                <a:lnTo>
                  <a:pt x="203758" y="36525"/>
                </a:lnTo>
                <a:lnTo>
                  <a:pt x="249038" y="36525"/>
                </a:lnTo>
                <a:lnTo>
                  <a:pt x="260358" y="32854"/>
                </a:lnTo>
                <a:close/>
              </a:path>
              <a:path w="628650" h="47625">
                <a:moveTo>
                  <a:pt x="39619" y="3640"/>
                </a:moveTo>
                <a:lnTo>
                  <a:pt x="8501" y="3640"/>
                </a:lnTo>
                <a:lnTo>
                  <a:pt x="0" y="14591"/>
                </a:lnTo>
                <a:lnTo>
                  <a:pt x="0" y="32854"/>
                </a:lnTo>
                <a:lnTo>
                  <a:pt x="302795" y="32854"/>
                </a:lnTo>
                <a:lnTo>
                  <a:pt x="314115" y="29213"/>
                </a:lnTo>
                <a:lnTo>
                  <a:pt x="623998" y="29213"/>
                </a:lnTo>
                <a:lnTo>
                  <a:pt x="625413" y="25543"/>
                </a:lnTo>
                <a:lnTo>
                  <a:pt x="619753" y="21902"/>
                </a:lnTo>
                <a:lnTo>
                  <a:pt x="602773" y="14591"/>
                </a:lnTo>
                <a:lnTo>
                  <a:pt x="597113" y="10951"/>
                </a:lnTo>
                <a:lnTo>
                  <a:pt x="565995" y="10951"/>
                </a:lnTo>
                <a:lnTo>
                  <a:pt x="557494" y="7311"/>
                </a:lnTo>
                <a:lnTo>
                  <a:pt x="70761" y="7311"/>
                </a:lnTo>
                <a:lnTo>
                  <a:pt x="39619" y="3640"/>
                </a:lnTo>
                <a:close/>
              </a:path>
              <a:path w="628650" h="47625">
                <a:moveTo>
                  <a:pt x="441476" y="0"/>
                </a:moveTo>
                <a:lnTo>
                  <a:pt x="285816" y="0"/>
                </a:lnTo>
                <a:lnTo>
                  <a:pt x="257516" y="3640"/>
                </a:lnTo>
                <a:lnTo>
                  <a:pt x="161320" y="3640"/>
                </a:lnTo>
                <a:lnTo>
                  <a:pt x="133020" y="7311"/>
                </a:lnTo>
                <a:lnTo>
                  <a:pt x="503736" y="7311"/>
                </a:lnTo>
                <a:lnTo>
                  <a:pt x="469776" y="3640"/>
                </a:lnTo>
                <a:lnTo>
                  <a:pt x="4414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94653" y="3550792"/>
            <a:ext cx="619760" cy="40640"/>
          </a:xfrm>
          <a:custGeom>
            <a:avLst/>
            <a:gdLst/>
            <a:ahLst/>
            <a:cxnLst/>
            <a:rect l="l" t="t" r="r" b="b"/>
            <a:pathLst>
              <a:path w="619760" h="40639">
                <a:moveTo>
                  <a:pt x="118863" y="3640"/>
                </a:moveTo>
                <a:lnTo>
                  <a:pt x="5659" y="3640"/>
                </a:lnTo>
                <a:lnTo>
                  <a:pt x="2829" y="7311"/>
                </a:lnTo>
                <a:lnTo>
                  <a:pt x="2829" y="18262"/>
                </a:lnTo>
                <a:lnTo>
                  <a:pt x="0" y="29213"/>
                </a:lnTo>
                <a:lnTo>
                  <a:pt x="0" y="40165"/>
                </a:lnTo>
                <a:lnTo>
                  <a:pt x="5659" y="36525"/>
                </a:lnTo>
                <a:lnTo>
                  <a:pt x="14142" y="36525"/>
                </a:lnTo>
                <a:lnTo>
                  <a:pt x="25462" y="32854"/>
                </a:lnTo>
                <a:lnTo>
                  <a:pt x="308460" y="32854"/>
                </a:lnTo>
                <a:lnTo>
                  <a:pt x="325440" y="29213"/>
                </a:lnTo>
                <a:lnTo>
                  <a:pt x="464097" y="29213"/>
                </a:lnTo>
                <a:lnTo>
                  <a:pt x="483919" y="25543"/>
                </a:lnTo>
                <a:lnTo>
                  <a:pt x="619758" y="25543"/>
                </a:lnTo>
                <a:lnTo>
                  <a:pt x="619758" y="21902"/>
                </a:lnTo>
                <a:lnTo>
                  <a:pt x="616916" y="14591"/>
                </a:lnTo>
                <a:lnTo>
                  <a:pt x="616916" y="7311"/>
                </a:lnTo>
                <a:lnTo>
                  <a:pt x="155641" y="7311"/>
                </a:lnTo>
                <a:lnTo>
                  <a:pt x="118863" y="3640"/>
                </a:lnTo>
                <a:close/>
              </a:path>
              <a:path w="619760" h="40639">
                <a:moveTo>
                  <a:pt x="198103" y="32854"/>
                </a:moveTo>
                <a:lnTo>
                  <a:pt x="101884" y="32854"/>
                </a:lnTo>
                <a:lnTo>
                  <a:pt x="113203" y="36525"/>
                </a:lnTo>
                <a:lnTo>
                  <a:pt x="186783" y="36525"/>
                </a:lnTo>
                <a:lnTo>
                  <a:pt x="198103" y="32854"/>
                </a:lnTo>
                <a:close/>
              </a:path>
              <a:path w="619760" h="40639">
                <a:moveTo>
                  <a:pt x="619758" y="25543"/>
                </a:moveTo>
                <a:lnTo>
                  <a:pt x="565976" y="25543"/>
                </a:lnTo>
                <a:lnTo>
                  <a:pt x="582956" y="29213"/>
                </a:lnTo>
                <a:lnTo>
                  <a:pt x="602778" y="29213"/>
                </a:lnTo>
                <a:lnTo>
                  <a:pt x="616916" y="32854"/>
                </a:lnTo>
                <a:lnTo>
                  <a:pt x="619758" y="29213"/>
                </a:lnTo>
                <a:lnTo>
                  <a:pt x="619758" y="25543"/>
                </a:lnTo>
                <a:close/>
              </a:path>
              <a:path w="619760" h="40639">
                <a:moveTo>
                  <a:pt x="543337" y="0"/>
                </a:moveTo>
                <a:lnTo>
                  <a:pt x="350898" y="0"/>
                </a:lnTo>
                <a:lnTo>
                  <a:pt x="314120" y="3640"/>
                </a:lnTo>
                <a:lnTo>
                  <a:pt x="195261" y="3640"/>
                </a:lnTo>
                <a:lnTo>
                  <a:pt x="155641" y="7311"/>
                </a:lnTo>
                <a:lnTo>
                  <a:pt x="616916" y="7311"/>
                </a:lnTo>
                <a:lnTo>
                  <a:pt x="5433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14455" y="3039594"/>
            <a:ext cx="628650" cy="51435"/>
          </a:xfrm>
          <a:custGeom>
            <a:avLst/>
            <a:gdLst/>
            <a:ahLst/>
            <a:cxnLst/>
            <a:rect l="l" t="t" r="r" b="b"/>
            <a:pathLst>
              <a:path w="628650" h="51435">
                <a:moveTo>
                  <a:pt x="0" y="7311"/>
                </a:moveTo>
                <a:lnTo>
                  <a:pt x="2841" y="51116"/>
                </a:lnTo>
                <a:lnTo>
                  <a:pt x="22639" y="47476"/>
                </a:lnTo>
                <a:lnTo>
                  <a:pt x="65101" y="47476"/>
                </a:lnTo>
                <a:lnTo>
                  <a:pt x="87741" y="43805"/>
                </a:lnTo>
                <a:lnTo>
                  <a:pt x="110381" y="43805"/>
                </a:lnTo>
                <a:lnTo>
                  <a:pt x="133020" y="40165"/>
                </a:lnTo>
                <a:lnTo>
                  <a:pt x="155660" y="40165"/>
                </a:lnTo>
                <a:lnTo>
                  <a:pt x="181118" y="36525"/>
                </a:lnTo>
                <a:lnTo>
                  <a:pt x="203758" y="36525"/>
                </a:lnTo>
                <a:lnTo>
                  <a:pt x="226398" y="32854"/>
                </a:lnTo>
                <a:lnTo>
                  <a:pt x="628255" y="32854"/>
                </a:lnTo>
                <a:lnTo>
                  <a:pt x="625428" y="18262"/>
                </a:lnTo>
                <a:lnTo>
                  <a:pt x="87741" y="18262"/>
                </a:lnTo>
                <a:lnTo>
                  <a:pt x="65101" y="14622"/>
                </a:lnTo>
                <a:lnTo>
                  <a:pt x="42461" y="14622"/>
                </a:lnTo>
                <a:lnTo>
                  <a:pt x="19821" y="10951"/>
                </a:lnTo>
                <a:lnTo>
                  <a:pt x="0" y="7311"/>
                </a:lnTo>
                <a:close/>
              </a:path>
              <a:path w="628650" h="51435">
                <a:moveTo>
                  <a:pt x="616935" y="32854"/>
                </a:moveTo>
                <a:lnTo>
                  <a:pt x="393355" y="32854"/>
                </a:lnTo>
                <a:lnTo>
                  <a:pt x="404675" y="36525"/>
                </a:lnTo>
                <a:lnTo>
                  <a:pt x="608433" y="36525"/>
                </a:lnTo>
                <a:lnTo>
                  <a:pt x="616935" y="32854"/>
                </a:lnTo>
                <a:close/>
              </a:path>
              <a:path w="628650" h="51435">
                <a:moveTo>
                  <a:pt x="415995" y="3640"/>
                </a:moveTo>
                <a:lnTo>
                  <a:pt x="251856" y="3640"/>
                </a:lnTo>
                <a:lnTo>
                  <a:pt x="229240" y="7311"/>
                </a:lnTo>
                <a:lnTo>
                  <a:pt x="203758" y="10951"/>
                </a:lnTo>
                <a:lnTo>
                  <a:pt x="181118" y="14622"/>
                </a:lnTo>
                <a:lnTo>
                  <a:pt x="135839" y="14622"/>
                </a:lnTo>
                <a:lnTo>
                  <a:pt x="113199" y="18262"/>
                </a:lnTo>
                <a:lnTo>
                  <a:pt x="625428" y="18262"/>
                </a:lnTo>
                <a:lnTo>
                  <a:pt x="623306" y="7311"/>
                </a:lnTo>
                <a:lnTo>
                  <a:pt x="432974" y="7311"/>
                </a:lnTo>
                <a:lnTo>
                  <a:pt x="415995" y="3640"/>
                </a:lnTo>
                <a:close/>
              </a:path>
              <a:path w="628650" h="51435">
                <a:moveTo>
                  <a:pt x="622595" y="3640"/>
                </a:moveTo>
                <a:lnTo>
                  <a:pt x="543356" y="3640"/>
                </a:lnTo>
                <a:lnTo>
                  <a:pt x="526376" y="7311"/>
                </a:lnTo>
                <a:lnTo>
                  <a:pt x="623306" y="7311"/>
                </a:lnTo>
                <a:lnTo>
                  <a:pt x="622595" y="3640"/>
                </a:lnTo>
                <a:close/>
              </a:path>
              <a:path w="628650" h="51435">
                <a:moveTo>
                  <a:pt x="348075" y="0"/>
                </a:moveTo>
                <a:lnTo>
                  <a:pt x="299977" y="0"/>
                </a:lnTo>
                <a:lnTo>
                  <a:pt x="277338" y="3640"/>
                </a:lnTo>
                <a:lnTo>
                  <a:pt x="370715" y="3640"/>
                </a:lnTo>
                <a:lnTo>
                  <a:pt x="348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88951" y="3163730"/>
            <a:ext cx="257810" cy="354330"/>
          </a:xfrm>
          <a:custGeom>
            <a:avLst/>
            <a:gdLst/>
            <a:ahLst/>
            <a:cxnLst/>
            <a:rect l="l" t="t" r="r" b="b"/>
            <a:pathLst>
              <a:path w="257810" h="354329">
                <a:moveTo>
                  <a:pt x="189620" y="255614"/>
                </a:moveTo>
                <a:lnTo>
                  <a:pt x="33959" y="255614"/>
                </a:lnTo>
                <a:lnTo>
                  <a:pt x="42461" y="259254"/>
                </a:lnTo>
                <a:lnTo>
                  <a:pt x="70761" y="259254"/>
                </a:lnTo>
                <a:lnTo>
                  <a:pt x="70761" y="317682"/>
                </a:lnTo>
                <a:lnTo>
                  <a:pt x="73579" y="328633"/>
                </a:lnTo>
                <a:lnTo>
                  <a:pt x="79239" y="339585"/>
                </a:lnTo>
                <a:lnTo>
                  <a:pt x="84899" y="346896"/>
                </a:lnTo>
                <a:lnTo>
                  <a:pt x="118859" y="346896"/>
                </a:lnTo>
                <a:lnTo>
                  <a:pt x="130179" y="354207"/>
                </a:lnTo>
                <a:lnTo>
                  <a:pt x="141499" y="354207"/>
                </a:lnTo>
                <a:lnTo>
                  <a:pt x="150000" y="350536"/>
                </a:lnTo>
                <a:lnTo>
                  <a:pt x="155660" y="346896"/>
                </a:lnTo>
                <a:lnTo>
                  <a:pt x="158478" y="339585"/>
                </a:lnTo>
                <a:lnTo>
                  <a:pt x="164138" y="328633"/>
                </a:lnTo>
                <a:lnTo>
                  <a:pt x="164138" y="317682"/>
                </a:lnTo>
                <a:lnTo>
                  <a:pt x="169798" y="306730"/>
                </a:lnTo>
                <a:lnTo>
                  <a:pt x="169798" y="295779"/>
                </a:lnTo>
                <a:lnTo>
                  <a:pt x="175458" y="273876"/>
                </a:lnTo>
                <a:lnTo>
                  <a:pt x="178300" y="266565"/>
                </a:lnTo>
                <a:lnTo>
                  <a:pt x="183960" y="259254"/>
                </a:lnTo>
                <a:lnTo>
                  <a:pt x="189620" y="255614"/>
                </a:lnTo>
                <a:close/>
              </a:path>
              <a:path w="257810" h="354329">
                <a:moveTo>
                  <a:pt x="181118" y="116855"/>
                </a:moveTo>
                <a:lnTo>
                  <a:pt x="25481" y="116855"/>
                </a:lnTo>
                <a:lnTo>
                  <a:pt x="19821" y="120495"/>
                </a:lnTo>
                <a:lnTo>
                  <a:pt x="16979" y="124166"/>
                </a:lnTo>
                <a:lnTo>
                  <a:pt x="11319" y="127807"/>
                </a:lnTo>
                <a:lnTo>
                  <a:pt x="5659" y="135118"/>
                </a:lnTo>
                <a:lnTo>
                  <a:pt x="2841" y="146069"/>
                </a:lnTo>
                <a:lnTo>
                  <a:pt x="2841" y="200826"/>
                </a:lnTo>
                <a:lnTo>
                  <a:pt x="0" y="211808"/>
                </a:lnTo>
                <a:lnTo>
                  <a:pt x="0" y="226400"/>
                </a:lnTo>
                <a:lnTo>
                  <a:pt x="5659" y="240991"/>
                </a:lnTo>
                <a:lnTo>
                  <a:pt x="14161" y="251943"/>
                </a:lnTo>
                <a:lnTo>
                  <a:pt x="19821" y="251943"/>
                </a:lnTo>
                <a:lnTo>
                  <a:pt x="25481" y="255614"/>
                </a:lnTo>
                <a:lnTo>
                  <a:pt x="198098" y="255614"/>
                </a:lnTo>
                <a:lnTo>
                  <a:pt x="212260" y="259254"/>
                </a:lnTo>
                <a:lnTo>
                  <a:pt x="220738" y="259254"/>
                </a:lnTo>
                <a:lnTo>
                  <a:pt x="229240" y="262925"/>
                </a:lnTo>
                <a:lnTo>
                  <a:pt x="234900" y="259254"/>
                </a:lnTo>
                <a:lnTo>
                  <a:pt x="243378" y="255614"/>
                </a:lnTo>
                <a:lnTo>
                  <a:pt x="246220" y="251943"/>
                </a:lnTo>
                <a:lnTo>
                  <a:pt x="254698" y="230040"/>
                </a:lnTo>
                <a:lnTo>
                  <a:pt x="254698" y="222759"/>
                </a:lnTo>
                <a:lnTo>
                  <a:pt x="257540" y="211808"/>
                </a:lnTo>
                <a:lnTo>
                  <a:pt x="257540" y="146069"/>
                </a:lnTo>
                <a:lnTo>
                  <a:pt x="254698" y="135118"/>
                </a:lnTo>
                <a:lnTo>
                  <a:pt x="249038" y="127807"/>
                </a:lnTo>
                <a:lnTo>
                  <a:pt x="243378" y="124166"/>
                </a:lnTo>
                <a:lnTo>
                  <a:pt x="239121" y="120495"/>
                </a:lnTo>
                <a:lnTo>
                  <a:pt x="189620" y="120495"/>
                </a:lnTo>
                <a:lnTo>
                  <a:pt x="181118" y="116855"/>
                </a:lnTo>
                <a:close/>
              </a:path>
              <a:path w="257810" h="354329">
                <a:moveTo>
                  <a:pt x="234900" y="116855"/>
                </a:moveTo>
                <a:lnTo>
                  <a:pt x="217920" y="116855"/>
                </a:lnTo>
                <a:lnTo>
                  <a:pt x="206600" y="120495"/>
                </a:lnTo>
                <a:lnTo>
                  <a:pt x="239121" y="120495"/>
                </a:lnTo>
                <a:lnTo>
                  <a:pt x="234900" y="116855"/>
                </a:lnTo>
                <a:close/>
              </a:path>
              <a:path w="257810" h="354329">
                <a:moveTo>
                  <a:pt x="133020" y="0"/>
                </a:moveTo>
                <a:lnTo>
                  <a:pt x="84899" y="0"/>
                </a:lnTo>
                <a:lnTo>
                  <a:pt x="79239" y="10981"/>
                </a:lnTo>
                <a:lnTo>
                  <a:pt x="73579" y="25573"/>
                </a:lnTo>
                <a:lnTo>
                  <a:pt x="73579" y="91312"/>
                </a:lnTo>
                <a:lnTo>
                  <a:pt x="67919" y="105904"/>
                </a:lnTo>
                <a:lnTo>
                  <a:pt x="67919" y="113215"/>
                </a:lnTo>
                <a:lnTo>
                  <a:pt x="59441" y="113215"/>
                </a:lnTo>
                <a:lnTo>
                  <a:pt x="53781" y="116855"/>
                </a:lnTo>
                <a:lnTo>
                  <a:pt x="175458" y="116855"/>
                </a:lnTo>
                <a:lnTo>
                  <a:pt x="172640" y="109544"/>
                </a:lnTo>
                <a:lnTo>
                  <a:pt x="169798" y="102264"/>
                </a:lnTo>
                <a:lnTo>
                  <a:pt x="169798" y="87641"/>
                </a:lnTo>
                <a:lnTo>
                  <a:pt x="175458" y="73050"/>
                </a:lnTo>
                <a:lnTo>
                  <a:pt x="175458" y="58427"/>
                </a:lnTo>
                <a:lnTo>
                  <a:pt x="178300" y="43836"/>
                </a:lnTo>
                <a:lnTo>
                  <a:pt x="175458" y="32884"/>
                </a:lnTo>
                <a:lnTo>
                  <a:pt x="175458" y="25573"/>
                </a:lnTo>
                <a:lnTo>
                  <a:pt x="169798" y="18262"/>
                </a:lnTo>
                <a:lnTo>
                  <a:pt x="164138" y="14622"/>
                </a:lnTo>
                <a:lnTo>
                  <a:pt x="158478" y="7311"/>
                </a:lnTo>
                <a:lnTo>
                  <a:pt x="152818" y="7311"/>
                </a:lnTo>
                <a:lnTo>
                  <a:pt x="144340" y="3670"/>
                </a:lnTo>
                <a:lnTo>
                  <a:pt x="1330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111592" y="3181993"/>
            <a:ext cx="212725" cy="303530"/>
          </a:xfrm>
          <a:custGeom>
            <a:avLst/>
            <a:gdLst/>
            <a:ahLst/>
            <a:cxnLst/>
            <a:rect l="l" t="t" r="r" b="b"/>
            <a:pathLst>
              <a:path w="212725" h="303529">
                <a:moveTo>
                  <a:pt x="166980" y="208137"/>
                </a:moveTo>
                <a:lnTo>
                  <a:pt x="42461" y="208137"/>
                </a:lnTo>
                <a:lnTo>
                  <a:pt x="50939" y="211777"/>
                </a:lnTo>
                <a:lnTo>
                  <a:pt x="56599" y="215448"/>
                </a:lnTo>
                <a:lnTo>
                  <a:pt x="65101" y="226400"/>
                </a:lnTo>
                <a:lnTo>
                  <a:pt x="67919" y="237351"/>
                </a:lnTo>
                <a:lnTo>
                  <a:pt x="67919" y="244662"/>
                </a:lnTo>
                <a:lnTo>
                  <a:pt x="70761" y="251943"/>
                </a:lnTo>
                <a:lnTo>
                  <a:pt x="70761" y="295779"/>
                </a:lnTo>
                <a:lnTo>
                  <a:pt x="79239" y="303059"/>
                </a:lnTo>
                <a:lnTo>
                  <a:pt x="99061" y="303059"/>
                </a:lnTo>
                <a:lnTo>
                  <a:pt x="104721" y="299419"/>
                </a:lnTo>
                <a:lnTo>
                  <a:pt x="121701" y="299419"/>
                </a:lnTo>
                <a:lnTo>
                  <a:pt x="121701" y="262894"/>
                </a:lnTo>
                <a:lnTo>
                  <a:pt x="127361" y="255614"/>
                </a:lnTo>
                <a:lnTo>
                  <a:pt x="130179" y="244662"/>
                </a:lnTo>
                <a:lnTo>
                  <a:pt x="133021" y="237351"/>
                </a:lnTo>
                <a:lnTo>
                  <a:pt x="138680" y="230040"/>
                </a:lnTo>
                <a:lnTo>
                  <a:pt x="147158" y="222729"/>
                </a:lnTo>
                <a:lnTo>
                  <a:pt x="152818" y="215448"/>
                </a:lnTo>
                <a:lnTo>
                  <a:pt x="161320" y="211777"/>
                </a:lnTo>
                <a:lnTo>
                  <a:pt x="166980" y="208137"/>
                </a:lnTo>
                <a:close/>
              </a:path>
              <a:path w="212725" h="303529">
                <a:moveTo>
                  <a:pt x="209418" y="204497"/>
                </a:moveTo>
                <a:lnTo>
                  <a:pt x="183960" y="204497"/>
                </a:lnTo>
                <a:lnTo>
                  <a:pt x="192438" y="208137"/>
                </a:lnTo>
                <a:lnTo>
                  <a:pt x="200940" y="208137"/>
                </a:lnTo>
                <a:lnTo>
                  <a:pt x="209418" y="211777"/>
                </a:lnTo>
                <a:lnTo>
                  <a:pt x="209418" y="204497"/>
                </a:lnTo>
                <a:close/>
              </a:path>
              <a:path w="212725" h="303529">
                <a:moveTo>
                  <a:pt x="110381" y="0"/>
                </a:moveTo>
                <a:lnTo>
                  <a:pt x="96219" y="0"/>
                </a:lnTo>
                <a:lnTo>
                  <a:pt x="90559" y="3670"/>
                </a:lnTo>
                <a:lnTo>
                  <a:pt x="82081" y="3670"/>
                </a:lnTo>
                <a:lnTo>
                  <a:pt x="73579" y="10951"/>
                </a:lnTo>
                <a:lnTo>
                  <a:pt x="70761" y="14622"/>
                </a:lnTo>
                <a:lnTo>
                  <a:pt x="70761" y="54787"/>
                </a:lnTo>
                <a:lnTo>
                  <a:pt x="73579" y="62068"/>
                </a:lnTo>
                <a:lnTo>
                  <a:pt x="73579" y="84001"/>
                </a:lnTo>
                <a:lnTo>
                  <a:pt x="70761" y="91282"/>
                </a:lnTo>
                <a:lnTo>
                  <a:pt x="67919" y="102233"/>
                </a:lnTo>
                <a:lnTo>
                  <a:pt x="62259" y="116855"/>
                </a:lnTo>
                <a:lnTo>
                  <a:pt x="56599" y="120495"/>
                </a:lnTo>
                <a:lnTo>
                  <a:pt x="50939" y="127807"/>
                </a:lnTo>
                <a:lnTo>
                  <a:pt x="5659" y="127807"/>
                </a:lnTo>
                <a:lnTo>
                  <a:pt x="2841" y="135118"/>
                </a:lnTo>
                <a:lnTo>
                  <a:pt x="0" y="146069"/>
                </a:lnTo>
                <a:lnTo>
                  <a:pt x="0" y="197186"/>
                </a:lnTo>
                <a:lnTo>
                  <a:pt x="2841" y="208137"/>
                </a:lnTo>
                <a:lnTo>
                  <a:pt x="175458" y="208137"/>
                </a:lnTo>
                <a:lnTo>
                  <a:pt x="183960" y="204497"/>
                </a:lnTo>
                <a:lnTo>
                  <a:pt x="209418" y="204497"/>
                </a:lnTo>
                <a:lnTo>
                  <a:pt x="212260" y="200826"/>
                </a:lnTo>
                <a:lnTo>
                  <a:pt x="212260" y="153380"/>
                </a:lnTo>
                <a:lnTo>
                  <a:pt x="209418" y="142398"/>
                </a:lnTo>
                <a:lnTo>
                  <a:pt x="206600" y="138758"/>
                </a:lnTo>
                <a:lnTo>
                  <a:pt x="198098" y="131447"/>
                </a:lnTo>
                <a:lnTo>
                  <a:pt x="150000" y="131447"/>
                </a:lnTo>
                <a:lnTo>
                  <a:pt x="144340" y="127807"/>
                </a:lnTo>
                <a:lnTo>
                  <a:pt x="135839" y="124166"/>
                </a:lnTo>
                <a:lnTo>
                  <a:pt x="127361" y="113215"/>
                </a:lnTo>
                <a:lnTo>
                  <a:pt x="130179" y="98593"/>
                </a:lnTo>
                <a:lnTo>
                  <a:pt x="130179" y="62068"/>
                </a:lnTo>
                <a:lnTo>
                  <a:pt x="127361" y="47476"/>
                </a:lnTo>
                <a:lnTo>
                  <a:pt x="127361" y="36525"/>
                </a:lnTo>
                <a:lnTo>
                  <a:pt x="121701" y="14622"/>
                </a:lnTo>
                <a:lnTo>
                  <a:pt x="118859" y="7311"/>
                </a:lnTo>
                <a:lnTo>
                  <a:pt x="116041" y="3670"/>
                </a:lnTo>
                <a:lnTo>
                  <a:pt x="110381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680406" y="3181993"/>
            <a:ext cx="249554" cy="372745"/>
          </a:xfrm>
          <a:custGeom>
            <a:avLst/>
            <a:gdLst/>
            <a:ahLst/>
            <a:cxnLst/>
            <a:rect l="l" t="t" r="r" b="b"/>
            <a:pathLst>
              <a:path w="249554" h="372745">
                <a:moveTo>
                  <a:pt x="127361" y="0"/>
                </a:moveTo>
                <a:lnTo>
                  <a:pt x="79239" y="0"/>
                </a:lnTo>
                <a:lnTo>
                  <a:pt x="73579" y="3670"/>
                </a:lnTo>
                <a:lnTo>
                  <a:pt x="70761" y="7311"/>
                </a:lnTo>
                <a:lnTo>
                  <a:pt x="67919" y="14622"/>
                </a:lnTo>
                <a:lnTo>
                  <a:pt x="67919" y="21902"/>
                </a:lnTo>
                <a:lnTo>
                  <a:pt x="62259" y="36525"/>
                </a:lnTo>
                <a:lnTo>
                  <a:pt x="62259" y="65738"/>
                </a:lnTo>
                <a:lnTo>
                  <a:pt x="59441" y="73050"/>
                </a:lnTo>
                <a:lnTo>
                  <a:pt x="59441" y="98593"/>
                </a:lnTo>
                <a:lnTo>
                  <a:pt x="56599" y="109544"/>
                </a:lnTo>
                <a:lnTo>
                  <a:pt x="56599" y="120495"/>
                </a:lnTo>
                <a:lnTo>
                  <a:pt x="48121" y="124166"/>
                </a:lnTo>
                <a:lnTo>
                  <a:pt x="11319" y="138758"/>
                </a:lnTo>
                <a:lnTo>
                  <a:pt x="2841" y="167972"/>
                </a:lnTo>
                <a:lnTo>
                  <a:pt x="2841" y="182564"/>
                </a:lnTo>
                <a:lnTo>
                  <a:pt x="0" y="200826"/>
                </a:lnTo>
                <a:lnTo>
                  <a:pt x="0" y="215448"/>
                </a:lnTo>
                <a:lnTo>
                  <a:pt x="2841" y="222729"/>
                </a:lnTo>
                <a:lnTo>
                  <a:pt x="5659" y="233680"/>
                </a:lnTo>
                <a:lnTo>
                  <a:pt x="28299" y="248302"/>
                </a:lnTo>
                <a:lnTo>
                  <a:pt x="48121" y="248302"/>
                </a:lnTo>
                <a:lnTo>
                  <a:pt x="56599" y="251943"/>
                </a:lnTo>
                <a:lnTo>
                  <a:pt x="59441" y="255614"/>
                </a:lnTo>
                <a:lnTo>
                  <a:pt x="67919" y="259254"/>
                </a:lnTo>
                <a:lnTo>
                  <a:pt x="76421" y="281157"/>
                </a:lnTo>
                <a:lnTo>
                  <a:pt x="73579" y="292108"/>
                </a:lnTo>
                <a:lnTo>
                  <a:pt x="73579" y="339585"/>
                </a:lnTo>
                <a:lnTo>
                  <a:pt x="76421" y="346896"/>
                </a:lnTo>
                <a:lnTo>
                  <a:pt x="82081" y="354176"/>
                </a:lnTo>
                <a:lnTo>
                  <a:pt x="84899" y="361487"/>
                </a:lnTo>
                <a:lnTo>
                  <a:pt x="101879" y="368798"/>
                </a:lnTo>
                <a:lnTo>
                  <a:pt x="113199" y="372439"/>
                </a:lnTo>
                <a:lnTo>
                  <a:pt x="121701" y="368798"/>
                </a:lnTo>
                <a:lnTo>
                  <a:pt x="130179" y="368798"/>
                </a:lnTo>
                <a:lnTo>
                  <a:pt x="147158" y="361487"/>
                </a:lnTo>
                <a:lnTo>
                  <a:pt x="152818" y="357847"/>
                </a:lnTo>
                <a:lnTo>
                  <a:pt x="158478" y="346896"/>
                </a:lnTo>
                <a:lnTo>
                  <a:pt x="158478" y="339585"/>
                </a:lnTo>
                <a:lnTo>
                  <a:pt x="161320" y="328633"/>
                </a:lnTo>
                <a:lnTo>
                  <a:pt x="161320" y="314011"/>
                </a:lnTo>
                <a:lnTo>
                  <a:pt x="158478" y="303059"/>
                </a:lnTo>
                <a:lnTo>
                  <a:pt x="158478" y="262894"/>
                </a:lnTo>
                <a:lnTo>
                  <a:pt x="161320" y="255614"/>
                </a:lnTo>
                <a:lnTo>
                  <a:pt x="164138" y="251943"/>
                </a:lnTo>
                <a:lnTo>
                  <a:pt x="166980" y="244662"/>
                </a:lnTo>
                <a:lnTo>
                  <a:pt x="169798" y="244662"/>
                </a:lnTo>
                <a:lnTo>
                  <a:pt x="175458" y="240991"/>
                </a:lnTo>
                <a:lnTo>
                  <a:pt x="232082" y="240991"/>
                </a:lnTo>
                <a:lnTo>
                  <a:pt x="240560" y="230040"/>
                </a:lnTo>
                <a:lnTo>
                  <a:pt x="240560" y="222729"/>
                </a:lnTo>
                <a:lnTo>
                  <a:pt x="243378" y="215448"/>
                </a:lnTo>
                <a:lnTo>
                  <a:pt x="246220" y="204497"/>
                </a:lnTo>
                <a:lnTo>
                  <a:pt x="246220" y="178923"/>
                </a:lnTo>
                <a:lnTo>
                  <a:pt x="249038" y="167972"/>
                </a:lnTo>
                <a:lnTo>
                  <a:pt x="249038" y="131447"/>
                </a:lnTo>
                <a:lnTo>
                  <a:pt x="243378" y="124166"/>
                </a:lnTo>
                <a:lnTo>
                  <a:pt x="240560" y="120495"/>
                </a:lnTo>
                <a:lnTo>
                  <a:pt x="234900" y="116855"/>
                </a:lnTo>
                <a:lnTo>
                  <a:pt x="158478" y="116855"/>
                </a:lnTo>
                <a:lnTo>
                  <a:pt x="158478" y="87641"/>
                </a:lnTo>
                <a:lnTo>
                  <a:pt x="161320" y="76690"/>
                </a:lnTo>
                <a:lnTo>
                  <a:pt x="158478" y="58427"/>
                </a:lnTo>
                <a:lnTo>
                  <a:pt x="158478" y="43836"/>
                </a:lnTo>
                <a:lnTo>
                  <a:pt x="155660" y="32884"/>
                </a:lnTo>
                <a:lnTo>
                  <a:pt x="152818" y="25573"/>
                </a:lnTo>
                <a:lnTo>
                  <a:pt x="150000" y="14622"/>
                </a:lnTo>
                <a:lnTo>
                  <a:pt x="138680" y="7311"/>
                </a:lnTo>
                <a:lnTo>
                  <a:pt x="135839" y="3670"/>
                </a:lnTo>
                <a:lnTo>
                  <a:pt x="127361" y="0"/>
                </a:lnTo>
                <a:close/>
              </a:path>
              <a:path w="249554" h="372745">
                <a:moveTo>
                  <a:pt x="232082" y="240991"/>
                </a:moveTo>
                <a:lnTo>
                  <a:pt x="192438" y="240991"/>
                </a:lnTo>
                <a:lnTo>
                  <a:pt x="198098" y="244662"/>
                </a:lnTo>
                <a:lnTo>
                  <a:pt x="229240" y="244662"/>
                </a:lnTo>
                <a:lnTo>
                  <a:pt x="232082" y="2409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00227" y="3211207"/>
            <a:ext cx="209550" cy="310515"/>
          </a:xfrm>
          <a:custGeom>
            <a:avLst/>
            <a:gdLst/>
            <a:ahLst/>
            <a:cxnLst/>
            <a:rect l="l" t="t" r="r" b="b"/>
            <a:pathLst>
              <a:path w="209550" h="310514">
                <a:moveTo>
                  <a:pt x="209418" y="116855"/>
                </a:moveTo>
                <a:lnTo>
                  <a:pt x="172616" y="116855"/>
                </a:lnTo>
                <a:lnTo>
                  <a:pt x="169798" y="120495"/>
                </a:lnTo>
                <a:lnTo>
                  <a:pt x="19797" y="120495"/>
                </a:lnTo>
                <a:lnTo>
                  <a:pt x="8477" y="127807"/>
                </a:lnTo>
                <a:lnTo>
                  <a:pt x="5659" y="131447"/>
                </a:lnTo>
                <a:lnTo>
                  <a:pt x="2818" y="142398"/>
                </a:lnTo>
                <a:lnTo>
                  <a:pt x="2818" y="153350"/>
                </a:lnTo>
                <a:lnTo>
                  <a:pt x="0" y="164332"/>
                </a:lnTo>
                <a:lnTo>
                  <a:pt x="2818" y="175283"/>
                </a:lnTo>
                <a:lnTo>
                  <a:pt x="5659" y="182564"/>
                </a:lnTo>
                <a:lnTo>
                  <a:pt x="8478" y="193515"/>
                </a:lnTo>
                <a:lnTo>
                  <a:pt x="56599" y="193515"/>
                </a:lnTo>
                <a:lnTo>
                  <a:pt x="59417" y="197186"/>
                </a:lnTo>
                <a:lnTo>
                  <a:pt x="65077" y="200826"/>
                </a:lnTo>
                <a:lnTo>
                  <a:pt x="67919" y="204466"/>
                </a:lnTo>
                <a:lnTo>
                  <a:pt x="70737" y="211777"/>
                </a:lnTo>
                <a:lnTo>
                  <a:pt x="70737" y="219089"/>
                </a:lnTo>
                <a:lnTo>
                  <a:pt x="73579" y="226400"/>
                </a:lnTo>
                <a:lnTo>
                  <a:pt x="73579" y="233680"/>
                </a:lnTo>
                <a:lnTo>
                  <a:pt x="76397" y="240991"/>
                </a:lnTo>
                <a:lnTo>
                  <a:pt x="73579" y="248303"/>
                </a:lnTo>
                <a:lnTo>
                  <a:pt x="73579" y="292108"/>
                </a:lnTo>
                <a:lnTo>
                  <a:pt x="76397" y="299419"/>
                </a:lnTo>
                <a:lnTo>
                  <a:pt x="76397" y="303059"/>
                </a:lnTo>
                <a:lnTo>
                  <a:pt x="79239" y="306730"/>
                </a:lnTo>
                <a:lnTo>
                  <a:pt x="84899" y="310371"/>
                </a:lnTo>
                <a:lnTo>
                  <a:pt x="116017" y="310371"/>
                </a:lnTo>
                <a:lnTo>
                  <a:pt x="116017" y="266565"/>
                </a:lnTo>
                <a:lnTo>
                  <a:pt x="110357" y="251943"/>
                </a:lnTo>
                <a:lnTo>
                  <a:pt x="110357" y="237351"/>
                </a:lnTo>
                <a:lnTo>
                  <a:pt x="116017" y="215448"/>
                </a:lnTo>
                <a:lnTo>
                  <a:pt x="118859" y="208137"/>
                </a:lnTo>
                <a:lnTo>
                  <a:pt x="130179" y="193515"/>
                </a:lnTo>
                <a:lnTo>
                  <a:pt x="138657" y="189875"/>
                </a:lnTo>
                <a:lnTo>
                  <a:pt x="144317" y="186234"/>
                </a:lnTo>
                <a:lnTo>
                  <a:pt x="155636" y="182564"/>
                </a:lnTo>
                <a:lnTo>
                  <a:pt x="172616" y="182564"/>
                </a:lnTo>
                <a:lnTo>
                  <a:pt x="181118" y="178923"/>
                </a:lnTo>
                <a:lnTo>
                  <a:pt x="206576" y="178923"/>
                </a:lnTo>
                <a:lnTo>
                  <a:pt x="206576" y="120495"/>
                </a:lnTo>
                <a:lnTo>
                  <a:pt x="209418" y="116855"/>
                </a:lnTo>
                <a:close/>
              </a:path>
              <a:path w="209550" h="310514">
                <a:moveTo>
                  <a:pt x="206576" y="178923"/>
                </a:moveTo>
                <a:lnTo>
                  <a:pt x="189596" y="178923"/>
                </a:lnTo>
                <a:lnTo>
                  <a:pt x="198098" y="182564"/>
                </a:lnTo>
                <a:lnTo>
                  <a:pt x="206576" y="182564"/>
                </a:lnTo>
                <a:lnTo>
                  <a:pt x="206576" y="178923"/>
                </a:lnTo>
                <a:close/>
              </a:path>
              <a:path w="209550" h="310514">
                <a:moveTo>
                  <a:pt x="104697" y="0"/>
                </a:moveTo>
                <a:lnTo>
                  <a:pt x="70737" y="0"/>
                </a:lnTo>
                <a:lnTo>
                  <a:pt x="67919" y="7311"/>
                </a:lnTo>
                <a:lnTo>
                  <a:pt x="67919" y="14622"/>
                </a:lnTo>
                <a:lnTo>
                  <a:pt x="65077" y="21902"/>
                </a:lnTo>
                <a:lnTo>
                  <a:pt x="65077" y="47476"/>
                </a:lnTo>
                <a:lnTo>
                  <a:pt x="62259" y="54787"/>
                </a:lnTo>
                <a:lnTo>
                  <a:pt x="62259" y="69379"/>
                </a:lnTo>
                <a:lnTo>
                  <a:pt x="59417" y="76690"/>
                </a:lnTo>
                <a:lnTo>
                  <a:pt x="59417" y="84001"/>
                </a:lnTo>
                <a:lnTo>
                  <a:pt x="50939" y="105904"/>
                </a:lnTo>
                <a:lnTo>
                  <a:pt x="48097" y="113184"/>
                </a:lnTo>
                <a:lnTo>
                  <a:pt x="42437" y="120495"/>
                </a:lnTo>
                <a:lnTo>
                  <a:pt x="138657" y="120495"/>
                </a:lnTo>
                <a:lnTo>
                  <a:pt x="130179" y="116855"/>
                </a:lnTo>
                <a:lnTo>
                  <a:pt x="121677" y="109544"/>
                </a:lnTo>
                <a:lnTo>
                  <a:pt x="118859" y="98593"/>
                </a:lnTo>
                <a:lnTo>
                  <a:pt x="116017" y="91282"/>
                </a:lnTo>
                <a:lnTo>
                  <a:pt x="116017" y="73019"/>
                </a:lnTo>
                <a:lnTo>
                  <a:pt x="118859" y="62068"/>
                </a:lnTo>
                <a:lnTo>
                  <a:pt x="118859" y="29213"/>
                </a:lnTo>
                <a:lnTo>
                  <a:pt x="116017" y="14622"/>
                </a:lnTo>
                <a:lnTo>
                  <a:pt x="113199" y="7311"/>
                </a:lnTo>
                <a:lnTo>
                  <a:pt x="110357" y="3670"/>
                </a:lnTo>
                <a:lnTo>
                  <a:pt x="10469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50226" y="3072448"/>
            <a:ext cx="622935" cy="36830"/>
          </a:xfrm>
          <a:custGeom>
            <a:avLst/>
            <a:gdLst/>
            <a:ahLst/>
            <a:cxnLst/>
            <a:rect l="l" t="t" r="r" b="b"/>
            <a:pathLst>
              <a:path w="622934" h="36830">
                <a:moveTo>
                  <a:pt x="543356" y="32884"/>
                </a:moveTo>
                <a:lnTo>
                  <a:pt x="523534" y="32884"/>
                </a:lnTo>
                <a:lnTo>
                  <a:pt x="537696" y="36525"/>
                </a:lnTo>
                <a:lnTo>
                  <a:pt x="543356" y="32884"/>
                </a:lnTo>
                <a:close/>
              </a:path>
              <a:path w="622934" h="36830">
                <a:moveTo>
                  <a:pt x="506554" y="0"/>
                </a:moveTo>
                <a:lnTo>
                  <a:pt x="8501" y="0"/>
                </a:lnTo>
                <a:lnTo>
                  <a:pt x="8501" y="3670"/>
                </a:lnTo>
                <a:lnTo>
                  <a:pt x="5659" y="10951"/>
                </a:lnTo>
                <a:lnTo>
                  <a:pt x="0" y="25573"/>
                </a:lnTo>
                <a:lnTo>
                  <a:pt x="254698" y="25573"/>
                </a:lnTo>
                <a:lnTo>
                  <a:pt x="271678" y="29213"/>
                </a:lnTo>
                <a:lnTo>
                  <a:pt x="421678" y="29213"/>
                </a:lnTo>
                <a:lnTo>
                  <a:pt x="435816" y="32884"/>
                </a:lnTo>
                <a:lnTo>
                  <a:pt x="577315" y="32884"/>
                </a:lnTo>
                <a:lnTo>
                  <a:pt x="582975" y="36525"/>
                </a:lnTo>
                <a:lnTo>
                  <a:pt x="622595" y="36525"/>
                </a:lnTo>
                <a:lnTo>
                  <a:pt x="616935" y="29213"/>
                </a:lnTo>
                <a:lnTo>
                  <a:pt x="622595" y="14622"/>
                </a:lnTo>
                <a:lnTo>
                  <a:pt x="622595" y="10951"/>
                </a:lnTo>
                <a:lnTo>
                  <a:pt x="506554" y="0"/>
                </a:lnTo>
                <a:close/>
              </a:path>
              <a:path w="622934" h="36830">
                <a:moveTo>
                  <a:pt x="345257" y="29213"/>
                </a:moveTo>
                <a:lnTo>
                  <a:pt x="311297" y="29213"/>
                </a:lnTo>
                <a:lnTo>
                  <a:pt x="319799" y="32884"/>
                </a:lnTo>
                <a:lnTo>
                  <a:pt x="333937" y="32884"/>
                </a:lnTo>
                <a:lnTo>
                  <a:pt x="345257" y="29213"/>
                </a:lnTo>
                <a:close/>
              </a:path>
              <a:path w="622934" h="36830">
                <a:moveTo>
                  <a:pt x="169798" y="25573"/>
                </a:moveTo>
                <a:lnTo>
                  <a:pt x="16979" y="25573"/>
                </a:lnTo>
                <a:lnTo>
                  <a:pt x="33959" y="29213"/>
                </a:lnTo>
                <a:lnTo>
                  <a:pt x="152818" y="29213"/>
                </a:lnTo>
                <a:lnTo>
                  <a:pt x="169798" y="25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24769" y="3616500"/>
            <a:ext cx="619760" cy="47625"/>
          </a:xfrm>
          <a:custGeom>
            <a:avLst/>
            <a:gdLst/>
            <a:ahLst/>
            <a:cxnLst/>
            <a:rect l="l" t="t" r="r" b="b"/>
            <a:pathLst>
              <a:path w="619759" h="47625">
                <a:moveTo>
                  <a:pt x="616911" y="32884"/>
                </a:moveTo>
                <a:lnTo>
                  <a:pt x="144317" y="32884"/>
                </a:lnTo>
                <a:lnTo>
                  <a:pt x="155636" y="36525"/>
                </a:lnTo>
                <a:lnTo>
                  <a:pt x="384877" y="36525"/>
                </a:lnTo>
                <a:lnTo>
                  <a:pt x="404675" y="40165"/>
                </a:lnTo>
                <a:lnTo>
                  <a:pt x="424496" y="40165"/>
                </a:lnTo>
                <a:lnTo>
                  <a:pt x="447136" y="43836"/>
                </a:lnTo>
                <a:lnTo>
                  <a:pt x="466934" y="43836"/>
                </a:lnTo>
                <a:lnTo>
                  <a:pt x="483914" y="47476"/>
                </a:lnTo>
                <a:lnTo>
                  <a:pt x="614093" y="47476"/>
                </a:lnTo>
                <a:lnTo>
                  <a:pt x="614093" y="40165"/>
                </a:lnTo>
                <a:lnTo>
                  <a:pt x="616911" y="36525"/>
                </a:lnTo>
                <a:lnTo>
                  <a:pt x="616911" y="32884"/>
                </a:lnTo>
                <a:close/>
              </a:path>
              <a:path w="619759" h="47625">
                <a:moveTo>
                  <a:pt x="444294" y="7311"/>
                </a:moveTo>
                <a:lnTo>
                  <a:pt x="14137" y="7311"/>
                </a:lnTo>
                <a:lnTo>
                  <a:pt x="5659" y="10981"/>
                </a:lnTo>
                <a:lnTo>
                  <a:pt x="0" y="14622"/>
                </a:lnTo>
                <a:lnTo>
                  <a:pt x="0" y="18262"/>
                </a:lnTo>
                <a:lnTo>
                  <a:pt x="2841" y="25573"/>
                </a:lnTo>
                <a:lnTo>
                  <a:pt x="2841" y="36525"/>
                </a:lnTo>
                <a:lnTo>
                  <a:pt x="31117" y="36525"/>
                </a:lnTo>
                <a:lnTo>
                  <a:pt x="36777" y="32884"/>
                </a:lnTo>
                <a:lnTo>
                  <a:pt x="616911" y="32884"/>
                </a:lnTo>
                <a:lnTo>
                  <a:pt x="616911" y="29213"/>
                </a:lnTo>
                <a:lnTo>
                  <a:pt x="619753" y="21933"/>
                </a:lnTo>
                <a:lnTo>
                  <a:pt x="582951" y="18262"/>
                </a:lnTo>
                <a:lnTo>
                  <a:pt x="548992" y="18262"/>
                </a:lnTo>
                <a:lnTo>
                  <a:pt x="444294" y="7311"/>
                </a:lnTo>
                <a:close/>
              </a:path>
              <a:path w="619759" h="47625">
                <a:moveTo>
                  <a:pt x="308455" y="0"/>
                </a:moveTo>
                <a:lnTo>
                  <a:pt x="138657" y="0"/>
                </a:lnTo>
                <a:lnTo>
                  <a:pt x="65077" y="7311"/>
                </a:lnTo>
                <a:lnTo>
                  <a:pt x="410335" y="7311"/>
                </a:lnTo>
                <a:lnTo>
                  <a:pt x="376375" y="3670"/>
                </a:lnTo>
                <a:lnTo>
                  <a:pt x="345257" y="3670"/>
                </a:lnTo>
                <a:lnTo>
                  <a:pt x="3084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10631" y="2663515"/>
            <a:ext cx="317500" cy="1315085"/>
          </a:xfrm>
          <a:custGeom>
            <a:avLst/>
            <a:gdLst/>
            <a:ahLst/>
            <a:cxnLst/>
            <a:rect l="l" t="t" r="r" b="b"/>
            <a:pathLst>
              <a:path w="317500" h="1315085">
                <a:moveTo>
                  <a:pt x="302795" y="0"/>
                </a:moveTo>
                <a:lnTo>
                  <a:pt x="297135" y="10951"/>
                </a:lnTo>
                <a:lnTo>
                  <a:pt x="294293" y="21902"/>
                </a:lnTo>
                <a:lnTo>
                  <a:pt x="291475" y="36494"/>
                </a:lnTo>
                <a:lnTo>
                  <a:pt x="288633" y="47445"/>
                </a:lnTo>
                <a:lnTo>
                  <a:pt x="277313" y="87611"/>
                </a:lnTo>
                <a:lnTo>
                  <a:pt x="246196" y="105873"/>
                </a:lnTo>
                <a:lnTo>
                  <a:pt x="234876" y="113184"/>
                </a:lnTo>
                <a:lnTo>
                  <a:pt x="212236" y="120495"/>
                </a:lnTo>
                <a:lnTo>
                  <a:pt x="198074" y="124136"/>
                </a:lnTo>
                <a:lnTo>
                  <a:pt x="186754" y="127776"/>
                </a:lnTo>
                <a:lnTo>
                  <a:pt x="175434" y="135087"/>
                </a:lnTo>
                <a:lnTo>
                  <a:pt x="164114" y="138727"/>
                </a:lnTo>
                <a:lnTo>
                  <a:pt x="118835" y="167941"/>
                </a:lnTo>
                <a:lnTo>
                  <a:pt x="110357" y="178893"/>
                </a:lnTo>
                <a:lnTo>
                  <a:pt x="99037" y="189875"/>
                </a:lnTo>
                <a:lnTo>
                  <a:pt x="90535" y="204466"/>
                </a:lnTo>
                <a:lnTo>
                  <a:pt x="73555" y="251943"/>
                </a:lnTo>
                <a:lnTo>
                  <a:pt x="59417" y="303059"/>
                </a:lnTo>
                <a:lnTo>
                  <a:pt x="48097" y="354176"/>
                </a:lnTo>
                <a:lnTo>
                  <a:pt x="39595" y="408933"/>
                </a:lnTo>
                <a:lnTo>
                  <a:pt x="31117" y="463721"/>
                </a:lnTo>
                <a:lnTo>
                  <a:pt x="25457" y="514837"/>
                </a:lnTo>
                <a:lnTo>
                  <a:pt x="19797" y="573265"/>
                </a:lnTo>
                <a:lnTo>
                  <a:pt x="14137" y="682810"/>
                </a:lnTo>
                <a:lnTo>
                  <a:pt x="14137" y="737567"/>
                </a:lnTo>
                <a:lnTo>
                  <a:pt x="11319" y="795995"/>
                </a:lnTo>
                <a:lnTo>
                  <a:pt x="11319" y="854422"/>
                </a:lnTo>
                <a:lnTo>
                  <a:pt x="8477" y="909179"/>
                </a:lnTo>
                <a:lnTo>
                  <a:pt x="8477" y="967607"/>
                </a:lnTo>
                <a:lnTo>
                  <a:pt x="5659" y="1022364"/>
                </a:lnTo>
                <a:lnTo>
                  <a:pt x="5659" y="1168434"/>
                </a:lnTo>
                <a:lnTo>
                  <a:pt x="2818" y="1183025"/>
                </a:lnTo>
                <a:lnTo>
                  <a:pt x="2818" y="1201288"/>
                </a:lnTo>
                <a:lnTo>
                  <a:pt x="0" y="1212239"/>
                </a:lnTo>
                <a:lnTo>
                  <a:pt x="0" y="1274307"/>
                </a:lnTo>
                <a:lnTo>
                  <a:pt x="2818" y="1285289"/>
                </a:lnTo>
                <a:lnTo>
                  <a:pt x="8478" y="1314473"/>
                </a:lnTo>
                <a:lnTo>
                  <a:pt x="14137" y="1307192"/>
                </a:lnTo>
                <a:lnTo>
                  <a:pt x="19797" y="1303521"/>
                </a:lnTo>
                <a:lnTo>
                  <a:pt x="22639" y="1241453"/>
                </a:lnTo>
                <a:lnTo>
                  <a:pt x="25457" y="1183025"/>
                </a:lnTo>
                <a:lnTo>
                  <a:pt x="25457" y="1120957"/>
                </a:lnTo>
                <a:lnTo>
                  <a:pt x="28275" y="1062530"/>
                </a:lnTo>
                <a:lnTo>
                  <a:pt x="28275" y="1000461"/>
                </a:lnTo>
                <a:lnTo>
                  <a:pt x="31117" y="942034"/>
                </a:lnTo>
                <a:lnTo>
                  <a:pt x="31117" y="879965"/>
                </a:lnTo>
                <a:lnTo>
                  <a:pt x="33935" y="821538"/>
                </a:lnTo>
                <a:lnTo>
                  <a:pt x="33935" y="759470"/>
                </a:lnTo>
                <a:lnTo>
                  <a:pt x="39595" y="642644"/>
                </a:lnTo>
                <a:lnTo>
                  <a:pt x="45255" y="584217"/>
                </a:lnTo>
                <a:lnTo>
                  <a:pt x="48097" y="522149"/>
                </a:lnTo>
                <a:lnTo>
                  <a:pt x="53757" y="463721"/>
                </a:lnTo>
                <a:lnTo>
                  <a:pt x="62235" y="405293"/>
                </a:lnTo>
                <a:lnTo>
                  <a:pt x="73555" y="350536"/>
                </a:lnTo>
                <a:lnTo>
                  <a:pt x="73555" y="328603"/>
                </a:lnTo>
                <a:lnTo>
                  <a:pt x="76397" y="310371"/>
                </a:lnTo>
                <a:lnTo>
                  <a:pt x="79215" y="292108"/>
                </a:lnTo>
                <a:lnTo>
                  <a:pt x="90535" y="255583"/>
                </a:lnTo>
                <a:lnTo>
                  <a:pt x="107515" y="226369"/>
                </a:lnTo>
                <a:lnTo>
                  <a:pt x="127337" y="200826"/>
                </a:lnTo>
                <a:lnTo>
                  <a:pt x="138656" y="189875"/>
                </a:lnTo>
                <a:lnTo>
                  <a:pt x="149976" y="175252"/>
                </a:lnTo>
                <a:lnTo>
                  <a:pt x="164114" y="167941"/>
                </a:lnTo>
                <a:lnTo>
                  <a:pt x="175434" y="160661"/>
                </a:lnTo>
                <a:lnTo>
                  <a:pt x="189596" y="156990"/>
                </a:lnTo>
                <a:lnTo>
                  <a:pt x="203734" y="149709"/>
                </a:lnTo>
                <a:lnTo>
                  <a:pt x="220714" y="149709"/>
                </a:lnTo>
                <a:lnTo>
                  <a:pt x="226374" y="146038"/>
                </a:lnTo>
                <a:lnTo>
                  <a:pt x="237694" y="146038"/>
                </a:lnTo>
                <a:lnTo>
                  <a:pt x="263176" y="135087"/>
                </a:lnTo>
                <a:lnTo>
                  <a:pt x="280155" y="120495"/>
                </a:lnTo>
                <a:lnTo>
                  <a:pt x="285815" y="116825"/>
                </a:lnTo>
                <a:lnTo>
                  <a:pt x="291475" y="105873"/>
                </a:lnTo>
                <a:lnTo>
                  <a:pt x="299953" y="94922"/>
                </a:lnTo>
                <a:lnTo>
                  <a:pt x="305613" y="83970"/>
                </a:lnTo>
                <a:lnTo>
                  <a:pt x="308455" y="73019"/>
                </a:lnTo>
                <a:lnTo>
                  <a:pt x="311273" y="58397"/>
                </a:lnTo>
                <a:lnTo>
                  <a:pt x="314115" y="47445"/>
                </a:lnTo>
                <a:lnTo>
                  <a:pt x="314115" y="32854"/>
                </a:lnTo>
                <a:lnTo>
                  <a:pt x="316933" y="18231"/>
                </a:lnTo>
                <a:lnTo>
                  <a:pt x="314115" y="10951"/>
                </a:lnTo>
                <a:lnTo>
                  <a:pt x="311273" y="7280"/>
                </a:lnTo>
                <a:lnTo>
                  <a:pt x="308455" y="7280"/>
                </a:lnTo>
                <a:lnTo>
                  <a:pt x="3027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71905" y="3181993"/>
            <a:ext cx="164465" cy="40640"/>
          </a:xfrm>
          <a:custGeom>
            <a:avLst/>
            <a:gdLst/>
            <a:ahLst/>
            <a:cxnLst/>
            <a:rect l="l" t="t" r="r" b="b"/>
            <a:pathLst>
              <a:path w="164465" h="40639">
                <a:moveTo>
                  <a:pt x="8477" y="0"/>
                </a:moveTo>
                <a:lnTo>
                  <a:pt x="5659" y="3670"/>
                </a:lnTo>
                <a:lnTo>
                  <a:pt x="0" y="10951"/>
                </a:lnTo>
                <a:lnTo>
                  <a:pt x="0" y="21902"/>
                </a:lnTo>
                <a:lnTo>
                  <a:pt x="2818" y="25573"/>
                </a:lnTo>
                <a:lnTo>
                  <a:pt x="11319" y="25573"/>
                </a:lnTo>
                <a:lnTo>
                  <a:pt x="25457" y="29213"/>
                </a:lnTo>
                <a:lnTo>
                  <a:pt x="36777" y="29213"/>
                </a:lnTo>
                <a:lnTo>
                  <a:pt x="50939" y="32884"/>
                </a:lnTo>
                <a:lnTo>
                  <a:pt x="65077" y="32884"/>
                </a:lnTo>
                <a:lnTo>
                  <a:pt x="79215" y="36525"/>
                </a:lnTo>
                <a:lnTo>
                  <a:pt x="93377" y="36525"/>
                </a:lnTo>
                <a:lnTo>
                  <a:pt x="107515" y="40165"/>
                </a:lnTo>
                <a:lnTo>
                  <a:pt x="152795" y="40165"/>
                </a:lnTo>
                <a:lnTo>
                  <a:pt x="158454" y="36525"/>
                </a:lnTo>
                <a:lnTo>
                  <a:pt x="161296" y="32884"/>
                </a:lnTo>
                <a:lnTo>
                  <a:pt x="164114" y="29213"/>
                </a:lnTo>
                <a:lnTo>
                  <a:pt x="161296" y="25573"/>
                </a:lnTo>
                <a:lnTo>
                  <a:pt x="152795" y="18262"/>
                </a:lnTo>
                <a:lnTo>
                  <a:pt x="144317" y="14622"/>
                </a:lnTo>
                <a:lnTo>
                  <a:pt x="124495" y="14622"/>
                </a:lnTo>
                <a:lnTo>
                  <a:pt x="113175" y="10951"/>
                </a:lnTo>
                <a:lnTo>
                  <a:pt x="45279" y="10951"/>
                </a:lnTo>
                <a:lnTo>
                  <a:pt x="36777" y="7311"/>
                </a:lnTo>
                <a:lnTo>
                  <a:pt x="25457" y="7311"/>
                </a:lnTo>
                <a:lnTo>
                  <a:pt x="84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63403" y="3273275"/>
            <a:ext cx="164465" cy="36830"/>
          </a:xfrm>
          <a:custGeom>
            <a:avLst/>
            <a:gdLst/>
            <a:ahLst/>
            <a:cxnLst/>
            <a:rect l="l" t="t" r="r" b="b"/>
            <a:pathLst>
              <a:path w="164465" h="36829">
                <a:moveTo>
                  <a:pt x="121677" y="32884"/>
                </a:moveTo>
                <a:lnTo>
                  <a:pt x="110357" y="32884"/>
                </a:lnTo>
                <a:lnTo>
                  <a:pt x="116017" y="36525"/>
                </a:lnTo>
                <a:lnTo>
                  <a:pt x="121677" y="32884"/>
                </a:lnTo>
                <a:close/>
              </a:path>
              <a:path w="164465" h="36829">
                <a:moveTo>
                  <a:pt x="53781" y="29213"/>
                </a:moveTo>
                <a:lnTo>
                  <a:pt x="42461" y="29213"/>
                </a:lnTo>
                <a:lnTo>
                  <a:pt x="48121" y="32884"/>
                </a:lnTo>
                <a:lnTo>
                  <a:pt x="53781" y="29213"/>
                </a:lnTo>
                <a:close/>
              </a:path>
              <a:path w="164465" h="36829">
                <a:moveTo>
                  <a:pt x="155636" y="29213"/>
                </a:moveTo>
                <a:lnTo>
                  <a:pt x="87717" y="29213"/>
                </a:lnTo>
                <a:lnTo>
                  <a:pt x="93377" y="32884"/>
                </a:lnTo>
                <a:lnTo>
                  <a:pt x="152818" y="32884"/>
                </a:lnTo>
                <a:lnTo>
                  <a:pt x="155636" y="29213"/>
                </a:lnTo>
                <a:close/>
              </a:path>
              <a:path w="164465" h="36829">
                <a:moveTo>
                  <a:pt x="67919" y="0"/>
                </a:moveTo>
                <a:lnTo>
                  <a:pt x="2841" y="0"/>
                </a:lnTo>
                <a:lnTo>
                  <a:pt x="0" y="3670"/>
                </a:lnTo>
                <a:lnTo>
                  <a:pt x="0" y="10951"/>
                </a:lnTo>
                <a:lnTo>
                  <a:pt x="5659" y="18262"/>
                </a:lnTo>
                <a:lnTo>
                  <a:pt x="14161" y="25573"/>
                </a:lnTo>
                <a:lnTo>
                  <a:pt x="25481" y="29213"/>
                </a:lnTo>
                <a:lnTo>
                  <a:pt x="161296" y="29213"/>
                </a:lnTo>
                <a:lnTo>
                  <a:pt x="164138" y="25573"/>
                </a:lnTo>
                <a:lnTo>
                  <a:pt x="164138" y="18262"/>
                </a:lnTo>
                <a:lnTo>
                  <a:pt x="161296" y="10951"/>
                </a:lnTo>
                <a:lnTo>
                  <a:pt x="155636" y="3670"/>
                </a:lnTo>
                <a:lnTo>
                  <a:pt x="76397" y="3670"/>
                </a:lnTo>
                <a:lnTo>
                  <a:pt x="67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56917" y="3192944"/>
            <a:ext cx="184150" cy="36830"/>
          </a:xfrm>
          <a:custGeom>
            <a:avLst/>
            <a:gdLst/>
            <a:ahLst/>
            <a:cxnLst/>
            <a:rect l="l" t="t" r="r" b="b"/>
            <a:pathLst>
              <a:path w="184150" h="36830">
                <a:moveTo>
                  <a:pt x="135839" y="32884"/>
                </a:moveTo>
                <a:lnTo>
                  <a:pt x="14137" y="32884"/>
                </a:lnTo>
                <a:lnTo>
                  <a:pt x="25457" y="36525"/>
                </a:lnTo>
                <a:lnTo>
                  <a:pt x="124519" y="36525"/>
                </a:lnTo>
                <a:lnTo>
                  <a:pt x="135839" y="32884"/>
                </a:lnTo>
                <a:close/>
              </a:path>
              <a:path w="184150" h="36830">
                <a:moveTo>
                  <a:pt x="169798" y="0"/>
                </a:moveTo>
                <a:lnTo>
                  <a:pt x="127337" y="0"/>
                </a:lnTo>
                <a:lnTo>
                  <a:pt x="118859" y="3670"/>
                </a:lnTo>
                <a:lnTo>
                  <a:pt x="28299" y="3670"/>
                </a:lnTo>
                <a:lnTo>
                  <a:pt x="19797" y="7311"/>
                </a:lnTo>
                <a:lnTo>
                  <a:pt x="14137" y="10951"/>
                </a:lnTo>
                <a:lnTo>
                  <a:pt x="5659" y="14622"/>
                </a:lnTo>
                <a:lnTo>
                  <a:pt x="2818" y="18262"/>
                </a:lnTo>
                <a:lnTo>
                  <a:pt x="0" y="25573"/>
                </a:lnTo>
                <a:lnTo>
                  <a:pt x="2818" y="32884"/>
                </a:lnTo>
                <a:lnTo>
                  <a:pt x="144317" y="32884"/>
                </a:lnTo>
                <a:lnTo>
                  <a:pt x="155636" y="29213"/>
                </a:lnTo>
                <a:lnTo>
                  <a:pt x="166956" y="29213"/>
                </a:lnTo>
                <a:lnTo>
                  <a:pt x="172616" y="25573"/>
                </a:lnTo>
                <a:lnTo>
                  <a:pt x="175458" y="25573"/>
                </a:lnTo>
                <a:lnTo>
                  <a:pt x="178276" y="21933"/>
                </a:lnTo>
                <a:lnTo>
                  <a:pt x="181118" y="21933"/>
                </a:lnTo>
                <a:lnTo>
                  <a:pt x="183936" y="14622"/>
                </a:lnTo>
                <a:lnTo>
                  <a:pt x="183936" y="10951"/>
                </a:lnTo>
                <a:lnTo>
                  <a:pt x="178276" y="3670"/>
                </a:lnTo>
                <a:lnTo>
                  <a:pt x="169798" y="0"/>
                </a:lnTo>
                <a:close/>
              </a:path>
              <a:path w="184150" h="36830">
                <a:moveTo>
                  <a:pt x="110357" y="0"/>
                </a:moveTo>
                <a:lnTo>
                  <a:pt x="56599" y="0"/>
                </a:lnTo>
                <a:lnTo>
                  <a:pt x="45279" y="3670"/>
                </a:lnTo>
                <a:lnTo>
                  <a:pt x="118859" y="3670"/>
                </a:lnTo>
                <a:lnTo>
                  <a:pt x="1103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871055" y="3287897"/>
            <a:ext cx="164465" cy="33020"/>
          </a:xfrm>
          <a:custGeom>
            <a:avLst/>
            <a:gdLst/>
            <a:ahLst/>
            <a:cxnLst/>
            <a:rect l="l" t="t" r="r" b="b"/>
            <a:pathLst>
              <a:path w="164464" h="33020">
                <a:moveTo>
                  <a:pt x="144340" y="0"/>
                </a:moveTo>
                <a:lnTo>
                  <a:pt x="11319" y="0"/>
                </a:lnTo>
                <a:lnTo>
                  <a:pt x="0" y="7311"/>
                </a:lnTo>
                <a:lnTo>
                  <a:pt x="0" y="14591"/>
                </a:lnTo>
                <a:lnTo>
                  <a:pt x="2841" y="18262"/>
                </a:lnTo>
                <a:lnTo>
                  <a:pt x="8501" y="21902"/>
                </a:lnTo>
                <a:lnTo>
                  <a:pt x="25481" y="29213"/>
                </a:lnTo>
                <a:lnTo>
                  <a:pt x="33959" y="29213"/>
                </a:lnTo>
                <a:lnTo>
                  <a:pt x="42461" y="32854"/>
                </a:lnTo>
                <a:lnTo>
                  <a:pt x="53781" y="25543"/>
                </a:lnTo>
                <a:lnTo>
                  <a:pt x="152818" y="25543"/>
                </a:lnTo>
                <a:lnTo>
                  <a:pt x="164138" y="18262"/>
                </a:lnTo>
                <a:lnTo>
                  <a:pt x="164138" y="10951"/>
                </a:lnTo>
                <a:lnTo>
                  <a:pt x="158478" y="3640"/>
                </a:lnTo>
                <a:lnTo>
                  <a:pt x="152818" y="3640"/>
                </a:lnTo>
                <a:lnTo>
                  <a:pt x="1443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54075" y="3357276"/>
            <a:ext cx="167005" cy="36830"/>
          </a:xfrm>
          <a:custGeom>
            <a:avLst/>
            <a:gdLst/>
            <a:ahLst/>
            <a:cxnLst/>
            <a:rect l="l" t="t" r="r" b="b"/>
            <a:pathLst>
              <a:path w="167004" h="36829">
                <a:moveTo>
                  <a:pt x="152818" y="0"/>
                </a:moveTo>
                <a:lnTo>
                  <a:pt x="36801" y="0"/>
                </a:lnTo>
                <a:lnTo>
                  <a:pt x="31141" y="3640"/>
                </a:lnTo>
                <a:lnTo>
                  <a:pt x="22639" y="3640"/>
                </a:lnTo>
                <a:lnTo>
                  <a:pt x="16979" y="7280"/>
                </a:lnTo>
                <a:lnTo>
                  <a:pt x="11319" y="7280"/>
                </a:lnTo>
                <a:lnTo>
                  <a:pt x="5659" y="10951"/>
                </a:lnTo>
                <a:lnTo>
                  <a:pt x="0" y="18262"/>
                </a:lnTo>
                <a:lnTo>
                  <a:pt x="0" y="25543"/>
                </a:lnTo>
                <a:lnTo>
                  <a:pt x="5659" y="32854"/>
                </a:lnTo>
                <a:lnTo>
                  <a:pt x="14161" y="36494"/>
                </a:lnTo>
                <a:lnTo>
                  <a:pt x="22639" y="32854"/>
                </a:lnTo>
                <a:lnTo>
                  <a:pt x="50939" y="32854"/>
                </a:lnTo>
                <a:lnTo>
                  <a:pt x="62259" y="29213"/>
                </a:lnTo>
                <a:lnTo>
                  <a:pt x="127361" y="29213"/>
                </a:lnTo>
                <a:lnTo>
                  <a:pt x="135839" y="25543"/>
                </a:lnTo>
                <a:lnTo>
                  <a:pt x="144340" y="25543"/>
                </a:lnTo>
                <a:lnTo>
                  <a:pt x="152818" y="21902"/>
                </a:lnTo>
                <a:lnTo>
                  <a:pt x="164138" y="21902"/>
                </a:lnTo>
                <a:lnTo>
                  <a:pt x="166980" y="14591"/>
                </a:lnTo>
                <a:lnTo>
                  <a:pt x="164138" y="7280"/>
                </a:lnTo>
                <a:lnTo>
                  <a:pt x="1528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868237" y="3433936"/>
            <a:ext cx="144780" cy="29209"/>
          </a:xfrm>
          <a:custGeom>
            <a:avLst/>
            <a:gdLst/>
            <a:ahLst/>
            <a:cxnLst/>
            <a:rect l="l" t="t" r="r" b="b"/>
            <a:pathLst>
              <a:path w="144779" h="29210">
                <a:moveTo>
                  <a:pt x="127337" y="0"/>
                </a:moveTo>
                <a:lnTo>
                  <a:pt x="19797" y="0"/>
                </a:lnTo>
                <a:lnTo>
                  <a:pt x="14137" y="3670"/>
                </a:lnTo>
                <a:lnTo>
                  <a:pt x="5659" y="3670"/>
                </a:lnTo>
                <a:lnTo>
                  <a:pt x="0" y="10951"/>
                </a:lnTo>
                <a:lnTo>
                  <a:pt x="0" y="18262"/>
                </a:lnTo>
                <a:lnTo>
                  <a:pt x="5659" y="25573"/>
                </a:lnTo>
                <a:lnTo>
                  <a:pt x="14137" y="29213"/>
                </a:lnTo>
                <a:lnTo>
                  <a:pt x="132997" y="29213"/>
                </a:lnTo>
                <a:lnTo>
                  <a:pt x="138657" y="25573"/>
                </a:lnTo>
                <a:lnTo>
                  <a:pt x="141498" y="25573"/>
                </a:lnTo>
                <a:lnTo>
                  <a:pt x="141498" y="18262"/>
                </a:lnTo>
                <a:lnTo>
                  <a:pt x="144317" y="14622"/>
                </a:lnTo>
                <a:lnTo>
                  <a:pt x="141498" y="7311"/>
                </a:lnTo>
                <a:lnTo>
                  <a:pt x="135839" y="3670"/>
                </a:lnTo>
                <a:lnTo>
                  <a:pt x="1273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799264" y="2440755"/>
            <a:ext cx="255270" cy="266700"/>
          </a:xfrm>
          <a:custGeom>
            <a:avLst/>
            <a:gdLst/>
            <a:ahLst/>
            <a:cxnLst/>
            <a:rect l="l" t="t" r="r" b="b"/>
            <a:pathLst>
              <a:path w="255270" h="266700">
                <a:moveTo>
                  <a:pt x="99061" y="262925"/>
                </a:moveTo>
                <a:lnTo>
                  <a:pt x="53781" y="262925"/>
                </a:lnTo>
                <a:lnTo>
                  <a:pt x="62259" y="266565"/>
                </a:lnTo>
                <a:lnTo>
                  <a:pt x="90559" y="266565"/>
                </a:lnTo>
                <a:lnTo>
                  <a:pt x="99061" y="262925"/>
                </a:lnTo>
                <a:close/>
              </a:path>
              <a:path w="255270" h="266700">
                <a:moveTo>
                  <a:pt x="76421" y="0"/>
                </a:moveTo>
                <a:lnTo>
                  <a:pt x="42461" y="0"/>
                </a:lnTo>
                <a:lnTo>
                  <a:pt x="31141" y="3670"/>
                </a:lnTo>
                <a:lnTo>
                  <a:pt x="19821" y="18262"/>
                </a:lnTo>
                <a:lnTo>
                  <a:pt x="16979" y="29213"/>
                </a:lnTo>
                <a:lnTo>
                  <a:pt x="11319" y="40165"/>
                </a:lnTo>
                <a:lnTo>
                  <a:pt x="11319" y="171643"/>
                </a:lnTo>
                <a:lnTo>
                  <a:pt x="5659" y="182594"/>
                </a:lnTo>
                <a:lnTo>
                  <a:pt x="0" y="204497"/>
                </a:lnTo>
                <a:lnTo>
                  <a:pt x="16979" y="248302"/>
                </a:lnTo>
                <a:lnTo>
                  <a:pt x="31141" y="255614"/>
                </a:lnTo>
                <a:lnTo>
                  <a:pt x="36801" y="259254"/>
                </a:lnTo>
                <a:lnTo>
                  <a:pt x="45279" y="262925"/>
                </a:lnTo>
                <a:lnTo>
                  <a:pt x="161320" y="262925"/>
                </a:lnTo>
                <a:lnTo>
                  <a:pt x="169798" y="259254"/>
                </a:lnTo>
                <a:lnTo>
                  <a:pt x="198098" y="259254"/>
                </a:lnTo>
                <a:lnTo>
                  <a:pt x="206600" y="255614"/>
                </a:lnTo>
                <a:lnTo>
                  <a:pt x="226398" y="255614"/>
                </a:lnTo>
                <a:lnTo>
                  <a:pt x="237718" y="251973"/>
                </a:lnTo>
                <a:lnTo>
                  <a:pt x="240536" y="248303"/>
                </a:lnTo>
                <a:lnTo>
                  <a:pt x="240536" y="240991"/>
                </a:lnTo>
                <a:lnTo>
                  <a:pt x="249038" y="197186"/>
                </a:lnTo>
                <a:lnTo>
                  <a:pt x="249038" y="178923"/>
                </a:lnTo>
                <a:lnTo>
                  <a:pt x="251856" y="164332"/>
                </a:lnTo>
                <a:lnTo>
                  <a:pt x="251856" y="142429"/>
                </a:lnTo>
                <a:lnTo>
                  <a:pt x="254698" y="120495"/>
                </a:lnTo>
                <a:lnTo>
                  <a:pt x="251856" y="98593"/>
                </a:lnTo>
                <a:lnTo>
                  <a:pt x="251856" y="80330"/>
                </a:lnTo>
                <a:lnTo>
                  <a:pt x="246196" y="43836"/>
                </a:lnTo>
                <a:lnTo>
                  <a:pt x="243378" y="29213"/>
                </a:lnTo>
                <a:lnTo>
                  <a:pt x="237718" y="14622"/>
                </a:lnTo>
                <a:lnTo>
                  <a:pt x="192438" y="14622"/>
                </a:lnTo>
                <a:lnTo>
                  <a:pt x="181118" y="10981"/>
                </a:lnTo>
                <a:lnTo>
                  <a:pt x="150000" y="10981"/>
                </a:lnTo>
                <a:lnTo>
                  <a:pt x="138680" y="7311"/>
                </a:lnTo>
                <a:lnTo>
                  <a:pt x="107539" y="7311"/>
                </a:lnTo>
                <a:lnTo>
                  <a:pt x="99061" y="3670"/>
                </a:lnTo>
                <a:lnTo>
                  <a:pt x="87741" y="3670"/>
                </a:lnTo>
                <a:lnTo>
                  <a:pt x="764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24746" y="2455377"/>
            <a:ext cx="203734" cy="2373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023874" y="2356784"/>
            <a:ext cx="260985" cy="281305"/>
          </a:xfrm>
          <a:custGeom>
            <a:avLst/>
            <a:gdLst/>
            <a:ahLst/>
            <a:cxnLst/>
            <a:rect l="l" t="t" r="r" b="b"/>
            <a:pathLst>
              <a:path w="260985" h="281305">
                <a:moveTo>
                  <a:pt x="206576" y="3640"/>
                </a:moveTo>
                <a:lnTo>
                  <a:pt x="164138" y="3640"/>
                </a:lnTo>
                <a:lnTo>
                  <a:pt x="155636" y="7311"/>
                </a:lnTo>
                <a:lnTo>
                  <a:pt x="124519" y="7311"/>
                </a:lnTo>
                <a:lnTo>
                  <a:pt x="116017" y="10951"/>
                </a:lnTo>
                <a:lnTo>
                  <a:pt x="70737" y="10951"/>
                </a:lnTo>
                <a:lnTo>
                  <a:pt x="59417" y="14622"/>
                </a:lnTo>
                <a:lnTo>
                  <a:pt x="50939" y="14622"/>
                </a:lnTo>
                <a:lnTo>
                  <a:pt x="33959" y="21902"/>
                </a:lnTo>
                <a:lnTo>
                  <a:pt x="19821" y="40165"/>
                </a:lnTo>
                <a:lnTo>
                  <a:pt x="16979" y="54787"/>
                </a:lnTo>
                <a:lnTo>
                  <a:pt x="11319" y="65738"/>
                </a:lnTo>
                <a:lnTo>
                  <a:pt x="8501" y="83970"/>
                </a:lnTo>
                <a:lnTo>
                  <a:pt x="5659" y="94952"/>
                </a:lnTo>
                <a:lnTo>
                  <a:pt x="2841" y="113184"/>
                </a:lnTo>
                <a:lnTo>
                  <a:pt x="0" y="127807"/>
                </a:lnTo>
                <a:lnTo>
                  <a:pt x="0" y="219089"/>
                </a:lnTo>
                <a:lnTo>
                  <a:pt x="2841" y="233680"/>
                </a:lnTo>
                <a:lnTo>
                  <a:pt x="5659" y="248302"/>
                </a:lnTo>
                <a:lnTo>
                  <a:pt x="8501" y="262894"/>
                </a:lnTo>
                <a:lnTo>
                  <a:pt x="16979" y="270205"/>
                </a:lnTo>
                <a:lnTo>
                  <a:pt x="50939" y="281157"/>
                </a:lnTo>
                <a:lnTo>
                  <a:pt x="99037" y="281157"/>
                </a:lnTo>
                <a:lnTo>
                  <a:pt x="110357" y="277516"/>
                </a:lnTo>
                <a:lnTo>
                  <a:pt x="124519" y="277516"/>
                </a:lnTo>
                <a:lnTo>
                  <a:pt x="135839" y="273846"/>
                </a:lnTo>
                <a:lnTo>
                  <a:pt x="149977" y="273846"/>
                </a:lnTo>
                <a:lnTo>
                  <a:pt x="161296" y="270205"/>
                </a:lnTo>
                <a:lnTo>
                  <a:pt x="220738" y="270205"/>
                </a:lnTo>
                <a:lnTo>
                  <a:pt x="237718" y="262894"/>
                </a:lnTo>
                <a:lnTo>
                  <a:pt x="240536" y="255614"/>
                </a:lnTo>
                <a:lnTo>
                  <a:pt x="246196" y="248303"/>
                </a:lnTo>
                <a:lnTo>
                  <a:pt x="249038" y="240991"/>
                </a:lnTo>
                <a:lnTo>
                  <a:pt x="254698" y="230040"/>
                </a:lnTo>
                <a:lnTo>
                  <a:pt x="254698" y="215448"/>
                </a:lnTo>
                <a:lnTo>
                  <a:pt x="257516" y="204466"/>
                </a:lnTo>
                <a:lnTo>
                  <a:pt x="257516" y="120495"/>
                </a:lnTo>
                <a:lnTo>
                  <a:pt x="260358" y="109544"/>
                </a:lnTo>
                <a:lnTo>
                  <a:pt x="257516" y="94952"/>
                </a:lnTo>
                <a:lnTo>
                  <a:pt x="257516" y="80330"/>
                </a:lnTo>
                <a:lnTo>
                  <a:pt x="249038" y="47476"/>
                </a:lnTo>
                <a:lnTo>
                  <a:pt x="243378" y="36525"/>
                </a:lnTo>
                <a:lnTo>
                  <a:pt x="237718" y="29213"/>
                </a:lnTo>
                <a:lnTo>
                  <a:pt x="229216" y="21902"/>
                </a:lnTo>
                <a:lnTo>
                  <a:pt x="223556" y="10951"/>
                </a:lnTo>
                <a:lnTo>
                  <a:pt x="206576" y="3640"/>
                </a:lnTo>
                <a:close/>
              </a:path>
              <a:path w="260985" h="281305">
                <a:moveTo>
                  <a:pt x="183936" y="0"/>
                </a:moveTo>
                <a:lnTo>
                  <a:pt x="175458" y="3640"/>
                </a:lnTo>
                <a:lnTo>
                  <a:pt x="195256" y="3640"/>
                </a:lnTo>
                <a:lnTo>
                  <a:pt x="1839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046514" y="2378687"/>
            <a:ext cx="215078" cy="2483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963403" y="3379179"/>
            <a:ext cx="167005" cy="33020"/>
          </a:xfrm>
          <a:custGeom>
            <a:avLst/>
            <a:gdLst/>
            <a:ahLst/>
            <a:cxnLst/>
            <a:rect l="l" t="t" r="r" b="b"/>
            <a:pathLst>
              <a:path w="167004" h="33020">
                <a:moveTo>
                  <a:pt x="50939" y="29213"/>
                </a:moveTo>
                <a:lnTo>
                  <a:pt x="36801" y="29213"/>
                </a:lnTo>
                <a:lnTo>
                  <a:pt x="45279" y="32854"/>
                </a:lnTo>
                <a:lnTo>
                  <a:pt x="50939" y="29213"/>
                </a:lnTo>
                <a:close/>
              </a:path>
              <a:path w="167004" h="33020">
                <a:moveTo>
                  <a:pt x="161296" y="7311"/>
                </a:moveTo>
                <a:lnTo>
                  <a:pt x="5659" y="7311"/>
                </a:lnTo>
                <a:lnTo>
                  <a:pt x="0" y="14591"/>
                </a:lnTo>
                <a:lnTo>
                  <a:pt x="2841" y="14591"/>
                </a:lnTo>
                <a:lnTo>
                  <a:pt x="5659" y="21902"/>
                </a:lnTo>
                <a:lnTo>
                  <a:pt x="11319" y="25543"/>
                </a:lnTo>
                <a:lnTo>
                  <a:pt x="19821" y="29213"/>
                </a:lnTo>
                <a:lnTo>
                  <a:pt x="152818" y="29213"/>
                </a:lnTo>
                <a:lnTo>
                  <a:pt x="161296" y="25543"/>
                </a:lnTo>
                <a:lnTo>
                  <a:pt x="166956" y="18262"/>
                </a:lnTo>
                <a:lnTo>
                  <a:pt x="166956" y="10951"/>
                </a:lnTo>
                <a:lnTo>
                  <a:pt x="161296" y="7311"/>
                </a:lnTo>
                <a:close/>
              </a:path>
              <a:path w="167004" h="33020">
                <a:moveTo>
                  <a:pt x="147158" y="3640"/>
                </a:moveTo>
                <a:lnTo>
                  <a:pt x="14161" y="3640"/>
                </a:lnTo>
                <a:lnTo>
                  <a:pt x="11319" y="7311"/>
                </a:lnTo>
                <a:lnTo>
                  <a:pt x="155636" y="7311"/>
                </a:lnTo>
                <a:lnTo>
                  <a:pt x="147158" y="3640"/>
                </a:lnTo>
                <a:close/>
              </a:path>
              <a:path w="167004" h="33020">
                <a:moveTo>
                  <a:pt x="107539" y="0"/>
                </a:moveTo>
                <a:lnTo>
                  <a:pt x="87717" y="0"/>
                </a:lnTo>
                <a:lnTo>
                  <a:pt x="76397" y="3640"/>
                </a:lnTo>
                <a:lnTo>
                  <a:pt x="118859" y="3640"/>
                </a:lnTo>
                <a:lnTo>
                  <a:pt x="107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949265" y="3452199"/>
            <a:ext cx="167005" cy="36830"/>
          </a:xfrm>
          <a:custGeom>
            <a:avLst/>
            <a:gdLst/>
            <a:ahLst/>
            <a:cxnLst/>
            <a:rect l="l" t="t" r="r" b="b"/>
            <a:pathLst>
              <a:path w="167004" h="36829">
                <a:moveTo>
                  <a:pt x="161296" y="3640"/>
                </a:moveTo>
                <a:lnTo>
                  <a:pt x="22639" y="3640"/>
                </a:lnTo>
                <a:lnTo>
                  <a:pt x="16979" y="7311"/>
                </a:lnTo>
                <a:lnTo>
                  <a:pt x="11319" y="7311"/>
                </a:lnTo>
                <a:lnTo>
                  <a:pt x="0" y="14622"/>
                </a:lnTo>
                <a:lnTo>
                  <a:pt x="0" y="25573"/>
                </a:lnTo>
                <a:lnTo>
                  <a:pt x="5659" y="32854"/>
                </a:lnTo>
                <a:lnTo>
                  <a:pt x="14137" y="36525"/>
                </a:lnTo>
                <a:lnTo>
                  <a:pt x="31117" y="29213"/>
                </a:lnTo>
                <a:lnTo>
                  <a:pt x="90535" y="29213"/>
                </a:lnTo>
                <a:lnTo>
                  <a:pt x="99037" y="25573"/>
                </a:lnTo>
                <a:lnTo>
                  <a:pt x="127337" y="25573"/>
                </a:lnTo>
                <a:lnTo>
                  <a:pt x="135815" y="21902"/>
                </a:lnTo>
                <a:lnTo>
                  <a:pt x="155636" y="21902"/>
                </a:lnTo>
                <a:lnTo>
                  <a:pt x="164114" y="18262"/>
                </a:lnTo>
                <a:lnTo>
                  <a:pt x="166956" y="14622"/>
                </a:lnTo>
                <a:lnTo>
                  <a:pt x="164114" y="7311"/>
                </a:lnTo>
                <a:lnTo>
                  <a:pt x="161296" y="3640"/>
                </a:lnTo>
                <a:close/>
              </a:path>
              <a:path w="167004" h="36829">
                <a:moveTo>
                  <a:pt x="149976" y="0"/>
                </a:moveTo>
                <a:lnTo>
                  <a:pt x="36777" y="0"/>
                </a:lnTo>
                <a:lnTo>
                  <a:pt x="31117" y="3640"/>
                </a:lnTo>
                <a:lnTo>
                  <a:pt x="155636" y="3640"/>
                </a:lnTo>
                <a:lnTo>
                  <a:pt x="1499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68259" y="3948805"/>
            <a:ext cx="2872740" cy="99060"/>
          </a:xfrm>
          <a:custGeom>
            <a:avLst/>
            <a:gdLst/>
            <a:ahLst/>
            <a:cxnLst/>
            <a:rect l="l" t="t" r="r" b="b"/>
            <a:pathLst>
              <a:path w="2872740" h="99060">
                <a:moveTo>
                  <a:pt x="2414032" y="94922"/>
                </a:moveTo>
                <a:lnTo>
                  <a:pt x="2303556" y="94922"/>
                </a:lnTo>
                <a:lnTo>
                  <a:pt x="2320535" y="98562"/>
                </a:lnTo>
                <a:lnTo>
                  <a:pt x="2399703" y="98562"/>
                </a:lnTo>
                <a:lnTo>
                  <a:pt x="2414032" y="94922"/>
                </a:lnTo>
                <a:close/>
              </a:path>
              <a:path w="2872740" h="99060">
                <a:moveTo>
                  <a:pt x="2518634" y="91282"/>
                </a:moveTo>
                <a:lnTo>
                  <a:pt x="2229976" y="91282"/>
                </a:lnTo>
                <a:lnTo>
                  <a:pt x="2249774" y="94922"/>
                </a:lnTo>
                <a:lnTo>
                  <a:pt x="2504544" y="94922"/>
                </a:lnTo>
                <a:lnTo>
                  <a:pt x="2518634" y="91282"/>
                </a:lnTo>
                <a:close/>
              </a:path>
              <a:path w="2872740" h="99060">
                <a:moveTo>
                  <a:pt x="2858232" y="76659"/>
                </a:moveTo>
                <a:lnTo>
                  <a:pt x="1845099" y="76659"/>
                </a:lnTo>
                <a:lnTo>
                  <a:pt x="1867739" y="80330"/>
                </a:lnTo>
                <a:lnTo>
                  <a:pt x="1893220" y="83970"/>
                </a:lnTo>
                <a:lnTo>
                  <a:pt x="1915860" y="91282"/>
                </a:lnTo>
                <a:lnTo>
                  <a:pt x="1958298" y="91282"/>
                </a:lnTo>
                <a:lnTo>
                  <a:pt x="1966776" y="87611"/>
                </a:lnTo>
                <a:lnTo>
                  <a:pt x="2668611" y="87611"/>
                </a:lnTo>
                <a:lnTo>
                  <a:pt x="2674343" y="83971"/>
                </a:lnTo>
                <a:lnTo>
                  <a:pt x="2827185" y="83971"/>
                </a:lnTo>
                <a:lnTo>
                  <a:pt x="2838410" y="80330"/>
                </a:lnTo>
                <a:lnTo>
                  <a:pt x="2849634" y="80330"/>
                </a:lnTo>
                <a:lnTo>
                  <a:pt x="2858232" y="76659"/>
                </a:lnTo>
                <a:close/>
              </a:path>
              <a:path w="2872740" h="99060">
                <a:moveTo>
                  <a:pt x="2597921" y="87611"/>
                </a:moveTo>
                <a:lnTo>
                  <a:pt x="2068655" y="87611"/>
                </a:lnTo>
                <a:lnTo>
                  <a:pt x="2079975" y="91282"/>
                </a:lnTo>
                <a:lnTo>
                  <a:pt x="2589324" y="91282"/>
                </a:lnTo>
                <a:lnTo>
                  <a:pt x="2597921" y="87611"/>
                </a:lnTo>
                <a:close/>
              </a:path>
              <a:path w="2872740" h="99060">
                <a:moveTo>
                  <a:pt x="1581923" y="80330"/>
                </a:moveTo>
                <a:lnTo>
                  <a:pt x="1349864" y="80330"/>
                </a:lnTo>
                <a:lnTo>
                  <a:pt x="1358366" y="83970"/>
                </a:lnTo>
                <a:lnTo>
                  <a:pt x="1556441" y="83970"/>
                </a:lnTo>
                <a:lnTo>
                  <a:pt x="1581923" y="80330"/>
                </a:lnTo>
                <a:close/>
              </a:path>
              <a:path w="2872740" h="99060">
                <a:moveTo>
                  <a:pt x="1652660" y="76659"/>
                </a:moveTo>
                <a:lnTo>
                  <a:pt x="1281945" y="76659"/>
                </a:lnTo>
                <a:lnTo>
                  <a:pt x="1290447" y="80330"/>
                </a:lnTo>
                <a:lnTo>
                  <a:pt x="1630020" y="80330"/>
                </a:lnTo>
                <a:lnTo>
                  <a:pt x="1652660" y="76659"/>
                </a:lnTo>
                <a:close/>
              </a:path>
              <a:path w="2872740" h="99060">
                <a:moveTo>
                  <a:pt x="1748879" y="73019"/>
                </a:moveTo>
                <a:lnTo>
                  <a:pt x="1233847" y="73019"/>
                </a:lnTo>
                <a:lnTo>
                  <a:pt x="1242325" y="76659"/>
                </a:lnTo>
                <a:lnTo>
                  <a:pt x="1726240" y="76659"/>
                </a:lnTo>
                <a:lnTo>
                  <a:pt x="1748879" y="73019"/>
                </a:lnTo>
                <a:close/>
              </a:path>
              <a:path w="2872740" h="99060">
                <a:moveTo>
                  <a:pt x="2866590" y="54757"/>
                </a:moveTo>
                <a:lnTo>
                  <a:pt x="2662879" y="54757"/>
                </a:lnTo>
                <a:lnTo>
                  <a:pt x="2617743" y="62068"/>
                </a:lnTo>
                <a:lnTo>
                  <a:pt x="2546814" y="62068"/>
                </a:lnTo>
                <a:lnTo>
                  <a:pt x="2521500" y="65708"/>
                </a:lnTo>
                <a:lnTo>
                  <a:pt x="2439347" y="65708"/>
                </a:lnTo>
                <a:lnTo>
                  <a:pt x="2408301" y="69348"/>
                </a:lnTo>
                <a:lnTo>
                  <a:pt x="1188567" y="69348"/>
                </a:lnTo>
                <a:lnTo>
                  <a:pt x="1194227" y="73019"/>
                </a:lnTo>
                <a:lnTo>
                  <a:pt x="1797001" y="73019"/>
                </a:lnTo>
                <a:lnTo>
                  <a:pt x="1819641" y="76659"/>
                </a:lnTo>
                <a:lnTo>
                  <a:pt x="2866590" y="76659"/>
                </a:lnTo>
                <a:lnTo>
                  <a:pt x="2872322" y="69348"/>
                </a:lnTo>
                <a:lnTo>
                  <a:pt x="2866590" y="54757"/>
                </a:lnTo>
                <a:close/>
              </a:path>
              <a:path w="2872740" h="99060">
                <a:moveTo>
                  <a:pt x="2379953" y="65708"/>
                </a:moveTo>
                <a:lnTo>
                  <a:pt x="1163086" y="65708"/>
                </a:lnTo>
                <a:lnTo>
                  <a:pt x="1180065" y="69348"/>
                </a:lnTo>
                <a:lnTo>
                  <a:pt x="2408301" y="69348"/>
                </a:lnTo>
                <a:lnTo>
                  <a:pt x="2379953" y="65708"/>
                </a:lnTo>
                <a:close/>
              </a:path>
              <a:path w="2872740" h="99060">
                <a:moveTo>
                  <a:pt x="2238454" y="62068"/>
                </a:moveTo>
                <a:lnTo>
                  <a:pt x="1134786" y="62068"/>
                </a:lnTo>
                <a:lnTo>
                  <a:pt x="1148948" y="65708"/>
                </a:lnTo>
                <a:lnTo>
                  <a:pt x="2266754" y="65708"/>
                </a:lnTo>
                <a:lnTo>
                  <a:pt x="2238454" y="62068"/>
                </a:lnTo>
                <a:close/>
              </a:path>
              <a:path w="2872740" h="99060">
                <a:moveTo>
                  <a:pt x="1884719" y="51116"/>
                </a:moveTo>
                <a:lnTo>
                  <a:pt x="1618700" y="51116"/>
                </a:lnTo>
                <a:lnTo>
                  <a:pt x="1579081" y="54757"/>
                </a:lnTo>
                <a:lnTo>
                  <a:pt x="1089506" y="54757"/>
                </a:lnTo>
                <a:lnTo>
                  <a:pt x="1103668" y="58397"/>
                </a:lnTo>
                <a:lnTo>
                  <a:pt x="1120648" y="62068"/>
                </a:lnTo>
                <a:lnTo>
                  <a:pt x="1961116" y="62068"/>
                </a:lnTo>
                <a:lnTo>
                  <a:pt x="1921520" y="54757"/>
                </a:lnTo>
                <a:lnTo>
                  <a:pt x="1884719" y="51116"/>
                </a:lnTo>
                <a:close/>
              </a:path>
              <a:path w="2872740" h="99060">
                <a:moveTo>
                  <a:pt x="1064048" y="18231"/>
                </a:moveTo>
                <a:lnTo>
                  <a:pt x="1021587" y="18231"/>
                </a:lnTo>
                <a:lnTo>
                  <a:pt x="998947" y="21902"/>
                </a:lnTo>
                <a:lnTo>
                  <a:pt x="16979" y="21902"/>
                </a:lnTo>
                <a:lnTo>
                  <a:pt x="5659" y="29183"/>
                </a:lnTo>
                <a:lnTo>
                  <a:pt x="0" y="36494"/>
                </a:lnTo>
                <a:lnTo>
                  <a:pt x="0" y="43805"/>
                </a:lnTo>
                <a:lnTo>
                  <a:pt x="5659" y="51116"/>
                </a:lnTo>
                <a:lnTo>
                  <a:pt x="11319" y="51116"/>
                </a:lnTo>
                <a:lnTo>
                  <a:pt x="22640" y="54756"/>
                </a:lnTo>
                <a:lnTo>
                  <a:pt x="39619" y="51116"/>
                </a:lnTo>
                <a:lnTo>
                  <a:pt x="99047" y="40165"/>
                </a:lnTo>
                <a:lnTo>
                  <a:pt x="118857" y="40165"/>
                </a:lnTo>
                <a:lnTo>
                  <a:pt x="138666" y="36494"/>
                </a:lnTo>
                <a:lnTo>
                  <a:pt x="198094" y="36494"/>
                </a:lnTo>
                <a:lnTo>
                  <a:pt x="217903" y="32854"/>
                </a:lnTo>
                <a:lnTo>
                  <a:pt x="1151766" y="32854"/>
                </a:lnTo>
                <a:lnTo>
                  <a:pt x="1131968" y="29183"/>
                </a:lnTo>
                <a:lnTo>
                  <a:pt x="1064048" y="18231"/>
                </a:lnTo>
                <a:close/>
              </a:path>
              <a:path w="2872740" h="99060">
                <a:moveTo>
                  <a:pt x="1389484" y="51116"/>
                </a:moveTo>
                <a:lnTo>
                  <a:pt x="981967" y="51116"/>
                </a:lnTo>
                <a:lnTo>
                  <a:pt x="998947" y="54757"/>
                </a:lnTo>
                <a:lnTo>
                  <a:pt x="1429104" y="54757"/>
                </a:lnTo>
                <a:lnTo>
                  <a:pt x="1389484" y="51116"/>
                </a:lnTo>
                <a:close/>
              </a:path>
              <a:path w="2872740" h="99060">
                <a:moveTo>
                  <a:pt x="2798766" y="51116"/>
                </a:moveTo>
                <a:lnTo>
                  <a:pt x="2767720" y="51116"/>
                </a:lnTo>
                <a:lnTo>
                  <a:pt x="2739301" y="54757"/>
                </a:lnTo>
                <a:lnTo>
                  <a:pt x="2832678" y="54757"/>
                </a:lnTo>
                <a:lnTo>
                  <a:pt x="2798766" y="51116"/>
                </a:lnTo>
                <a:close/>
              </a:path>
              <a:path w="2872740" h="99060">
                <a:moveTo>
                  <a:pt x="1281945" y="47445"/>
                </a:moveTo>
                <a:lnTo>
                  <a:pt x="914071" y="47445"/>
                </a:lnTo>
                <a:lnTo>
                  <a:pt x="931051" y="51116"/>
                </a:lnTo>
                <a:lnTo>
                  <a:pt x="1307427" y="51116"/>
                </a:lnTo>
                <a:lnTo>
                  <a:pt x="1281945" y="47445"/>
                </a:lnTo>
                <a:close/>
              </a:path>
              <a:path w="2872740" h="99060">
                <a:moveTo>
                  <a:pt x="1768701" y="47445"/>
                </a:moveTo>
                <a:lnTo>
                  <a:pt x="1731900" y="47445"/>
                </a:lnTo>
                <a:lnTo>
                  <a:pt x="1695122" y="51116"/>
                </a:lnTo>
                <a:lnTo>
                  <a:pt x="1808321" y="51116"/>
                </a:lnTo>
                <a:lnTo>
                  <a:pt x="1768701" y="47445"/>
                </a:lnTo>
                <a:close/>
              </a:path>
              <a:path w="2872740" h="99060">
                <a:moveTo>
                  <a:pt x="1194227" y="36494"/>
                </a:moveTo>
                <a:lnTo>
                  <a:pt x="684831" y="36494"/>
                </a:lnTo>
                <a:lnTo>
                  <a:pt x="704653" y="40165"/>
                </a:lnTo>
                <a:lnTo>
                  <a:pt x="764070" y="40165"/>
                </a:lnTo>
                <a:lnTo>
                  <a:pt x="781050" y="43805"/>
                </a:lnTo>
                <a:lnTo>
                  <a:pt x="837650" y="43805"/>
                </a:lnTo>
                <a:lnTo>
                  <a:pt x="857472" y="47445"/>
                </a:lnTo>
                <a:lnTo>
                  <a:pt x="1262147" y="47445"/>
                </a:lnTo>
                <a:lnTo>
                  <a:pt x="1194227" y="36494"/>
                </a:lnTo>
                <a:close/>
              </a:path>
              <a:path w="2872740" h="99060">
                <a:moveTo>
                  <a:pt x="500894" y="32854"/>
                </a:moveTo>
                <a:lnTo>
                  <a:pt x="316957" y="32854"/>
                </a:lnTo>
                <a:lnTo>
                  <a:pt x="336755" y="36494"/>
                </a:lnTo>
                <a:lnTo>
                  <a:pt x="483914" y="36494"/>
                </a:lnTo>
                <a:lnTo>
                  <a:pt x="500894" y="32854"/>
                </a:lnTo>
                <a:close/>
              </a:path>
              <a:path w="2872740" h="99060">
                <a:moveTo>
                  <a:pt x="1151766" y="32854"/>
                </a:moveTo>
                <a:lnTo>
                  <a:pt x="608433" y="32854"/>
                </a:lnTo>
                <a:lnTo>
                  <a:pt x="628231" y="36494"/>
                </a:lnTo>
                <a:lnTo>
                  <a:pt x="1174406" y="36494"/>
                </a:lnTo>
                <a:lnTo>
                  <a:pt x="1151766" y="32854"/>
                </a:lnTo>
                <a:close/>
              </a:path>
              <a:path w="2872740" h="99060">
                <a:moveTo>
                  <a:pt x="860290" y="10951"/>
                </a:moveTo>
                <a:lnTo>
                  <a:pt x="152814" y="10951"/>
                </a:lnTo>
                <a:lnTo>
                  <a:pt x="147154" y="14591"/>
                </a:lnTo>
                <a:lnTo>
                  <a:pt x="84897" y="14591"/>
                </a:lnTo>
                <a:lnTo>
                  <a:pt x="76407" y="18231"/>
                </a:lnTo>
                <a:lnTo>
                  <a:pt x="36789" y="18231"/>
                </a:lnTo>
                <a:lnTo>
                  <a:pt x="25470" y="21902"/>
                </a:lnTo>
                <a:lnTo>
                  <a:pt x="998947" y="21902"/>
                </a:lnTo>
                <a:lnTo>
                  <a:pt x="860290" y="10951"/>
                </a:lnTo>
                <a:close/>
              </a:path>
              <a:path w="2872740" h="99060">
                <a:moveTo>
                  <a:pt x="585794" y="0"/>
                </a:moveTo>
                <a:lnTo>
                  <a:pt x="356577" y="0"/>
                </a:lnTo>
                <a:lnTo>
                  <a:pt x="263176" y="7280"/>
                </a:lnTo>
                <a:lnTo>
                  <a:pt x="164134" y="7280"/>
                </a:lnTo>
                <a:lnTo>
                  <a:pt x="158474" y="10951"/>
                </a:lnTo>
                <a:lnTo>
                  <a:pt x="815010" y="10951"/>
                </a:lnTo>
                <a:lnTo>
                  <a:pt x="721633" y="3640"/>
                </a:lnTo>
                <a:lnTo>
                  <a:pt x="633891" y="3640"/>
                </a:lnTo>
                <a:lnTo>
                  <a:pt x="5857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568259" y="4069301"/>
            <a:ext cx="2875280" cy="102235"/>
          </a:xfrm>
          <a:custGeom>
            <a:avLst/>
            <a:gdLst/>
            <a:ahLst/>
            <a:cxnLst/>
            <a:rect l="l" t="t" r="r" b="b"/>
            <a:pathLst>
              <a:path w="2875279" h="102235">
                <a:moveTo>
                  <a:pt x="1683802" y="94922"/>
                </a:moveTo>
                <a:lnTo>
                  <a:pt x="1590401" y="94922"/>
                </a:lnTo>
                <a:lnTo>
                  <a:pt x="1604562" y="98562"/>
                </a:lnTo>
                <a:lnTo>
                  <a:pt x="1618700" y="98562"/>
                </a:lnTo>
                <a:lnTo>
                  <a:pt x="1635680" y="102233"/>
                </a:lnTo>
                <a:lnTo>
                  <a:pt x="1658320" y="98562"/>
                </a:lnTo>
                <a:lnTo>
                  <a:pt x="1683802" y="94922"/>
                </a:lnTo>
                <a:close/>
              </a:path>
              <a:path w="2875279" h="102235">
                <a:moveTo>
                  <a:pt x="2396837" y="98562"/>
                </a:moveTo>
                <a:lnTo>
                  <a:pt x="2368633" y="98562"/>
                </a:lnTo>
                <a:lnTo>
                  <a:pt x="2374293" y="102233"/>
                </a:lnTo>
                <a:lnTo>
                  <a:pt x="2396837" y="98562"/>
                </a:lnTo>
                <a:close/>
              </a:path>
              <a:path w="2875279" h="102235">
                <a:moveTo>
                  <a:pt x="2464900" y="94922"/>
                </a:moveTo>
                <a:lnTo>
                  <a:pt x="2340333" y="94922"/>
                </a:lnTo>
                <a:lnTo>
                  <a:pt x="2351653" y="98562"/>
                </a:lnTo>
                <a:lnTo>
                  <a:pt x="2442213" y="98562"/>
                </a:lnTo>
                <a:lnTo>
                  <a:pt x="2464900" y="94922"/>
                </a:lnTo>
                <a:close/>
              </a:path>
              <a:path w="2875279" h="102235">
                <a:moveTo>
                  <a:pt x="1757381" y="87611"/>
                </a:moveTo>
                <a:lnTo>
                  <a:pt x="1545121" y="87611"/>
                </a:lnTo>
                <a:lnTo>
                  <a:pt x="1559283" y="91282"/>
                </a:lnTo>
                <a:lnTo>
                  <a:pt x="1576263" y="94922"/>
                </a:lnTo>
                <a:lnTo>
                  <a:pt x="1706442" y="94922"/>
                </a:lnTo>
                <a:lnTo>
                  <a:pt x="1757381" y="87611"/>
                </a:lnTo>
                <a:close/>
              </a:path>
              <a:path w="2875279" h="102235">
                <a:moveTo>
                  <a:pt x="2510037" y="91282"/>
                </a:moveTo>
                <a:lnTo>
                  <a:pt x="2323353" y="91282"/>
                </a:lnTo>
                <a:lnTo>
                  <a:pt x="2331855" y="94922"/>
                </a:lnTo>
                <a:lnTo>
                  <a:pt x="2487588" y="94922"/>
                </a:lnTo>
                <a:lnTo>
                  <a:pt x="2510037" y="91282"/>
                </a:lnTo>
                <a:close/>
              </a:path>
              <a:path w="2875279" h="102235">
                <a:moveTo>
                  <a:pt x="2580965" y="87611"/>
                </a:moveTo>
                <a:lnTo>
                  <a:pt x="2303556" y="87611"/>
                </a:lnTo>
                <a:lnTo>
                  <a:pt x="2314875" y="91282"/>
                </a:lnTo>
                <a:lnTo>
                  <a:pt x="2558278" y="91282"/>
                </a:lnTo>
                <a:lnTo>
                  <a:pt x="2580965" y="87611"/>
                </a:lnTo>
                <a:close/>
              </a:path>
              <a:path w="2875279" h="102235">
                <a:moveTo>
                  <a:pt x="1853601" y="76659"/>
                </a:moveTo>
                <a:lnTo>
                  <a:pt x="1474383" y="76659"/>
                </a:lnTo>
                <a:lnTo>
                  <a:pt x="1488521" y="80330"/>
                </a:lnTo>
                <a:lnTo>
                  <a:pt x="1502683" y="80330"/>
                </a:lnTo>
                <a:lnTo>
                  <a:pt x="1530983" y="87611"/>
                </a:lnTo>
                <a:lnTo>
                  <a:pt x="1780021" y="87611"/>
                </a:lnTo>
                <a:lnTo>
                  <a:pt x="1830961" y="80330"/>
                </a:lnTo>
                <a:lnTo>
                  <a:pt x="1853601" y="76659"/>
                </a:lnTo>
                <a:close/>
              </a:path>
              <a:path w="2875279" h="102235">
                <a:moveTo>
                  <a:pt x="2623236" y="83971"/>
                </a:moveTo>
                <a:lnTo>
                  <a:pt x="2283734" y="83971"/>
                </a:lnTo>
                <a:lnTo>
                  <a:pt x="2295054" y="87611"/>
                </a:lnTo>
                <a:lnTo>
                  <a:pt x="2600787" y="87611"/>
                </a:lnTo>
                <a:lnTo>
                  <a:pt x="2623236" y="83971"/>
                </a:lnTo>
                <a:close/>
              </a:path>
              <a:path w="2875279" h="102235">
                <a:moveTo>
                  <a:pt x="2671477" y="80330"/>
                </a:moveTo>
                <a:lnTo>
                  <a:pt x="2241296" y="80330"/>
                </a:lnTo>
                <a:lnTo>
                  <a:pt x="2255434" y="83971"/>
                </a:lnTo>
                <a:lnTo>
                  <a:pt x="2648789" y="83971"/>
                </a:lnTo>
                <a:lnTo>
                  <a:pt x="2671477" y="80330"/>
                </a:lnTo>
                <a:close/>
              </a:path>
              <a:path w="2875279" h="102235">
                <a:moveTo>
                  <a:pt x="2756257" y="73019"/>
                </a:moveTo>
                <a:lnTo>
                  <a:pt x="2000736" y="73019"/>
                </a:lnTo>
                <a:lnTo>
                  <a:pt x="2029036" y="76659"/>
                </a:lnTo>
                <a:lnTo>
                  <a:pt x="2212996" y="76659"/>
                </a:lnTo>
                <a:lnTo>
                  <a:pt x="2227134" y="80330"/>
                </a:lnTo>
                <a:lnTo>
                  <a:pt x="2739301" y="80330"/>
                </a:lnTo>
                <a:lnTo>
                  <a:pt x="2756257" y="73019"/>
                </a:lnTo>
                <a:close/>
              </a:path>
              <a:path w="2875279" h="102235">
                <a:moveTo>
                  <a:pt x="1901698" y="73019"/>
                </a:moveTo>
                <a:lnTo>
                  <a:pt x="1446084" y="73019"/>
                </a:lnTo>
                <a:lnTo>
                  <a:pt x="1460222" y="76659"/>
                </a:lnTo>
                <a:lnTo>
                  <a:pt x="1879059" y="76659"/>
                </a:lnTo>
                <a:lnTo>
                  <a:pt x="1901698" y="73019"/>
                </a:lnTo>
                <a:close/>
              </a:path>
              <a:path w="2875279" h="102235">
                <a:moveTo>
                  <a:pt x="2388479" y="69348"/>
                </a:moveTo>
                <a:lnTo>
                  <a:pt x="1389484" y="69348"/>
                </a:lnTo>
                <a:lnTo>
                  <a:pt x="1400804" y="73019"/>
                </a:lnTo>
                <a:lnTo>
                  <a:pt x="2396837" y="73019"/>
                </a:lnTo>
                <a:lnTo>
                  <a:pt x="2388479" y="69348"/>
                </a:lnTo>
                <a:close/>
              </a:path>
              <a:path w="2875279" h="102235">
                <a:moveTo>
                  <a:pt x="2781810" y="69348"/>
                </a:moveTo>
                <a:lnTo>
                  <a:pt x="2405435" y="69348"/>
                </a:lnTo>
                <a:lnTo>
                  <a:pt x="2396837" y="73019"/>
                </a:lnTo>
                <a:lnTo>
                  <a:pt x="2773213" y="73019"/>
                </a:lnTo>
                <a:lnTo>
                  <a:pt x="2781810" y="69348"/>
                </a:lnTo>
                <a:close/>
              </a:path>
              <a:path w="2875279" h="102235">
                <a:moveTo>
                  <a:pt x="2849634" y="69348"/>
                </a:moveTo>
                <a:lnTo>
                  <a:pt x="2790408" y="69348"/>
                </a:lnTo>
                <a:lnTo>
                  <a:pt x="2798766" y="73019"/>
                </a:lnTo>
                <a:lnTo>
                  <a:pt x="2841276" y="73019"/>
                </a:lnTo>
                <a:lnTo>
                  <a:pt x="2849634" y="69348"/>
                </a:lnTo>
                <a:close/>
              </a:path>
              <a:path w="2875279" h="102235">
                <a:moveTo>
                  <a:pt x="2314875" y="58397"/>
                </a:moveTo>
                <a:lnTo>
                  <a:pt x="1760199" y="58397"/>
                </a:lnTo>
                <a:lnTo>
                  <a:pt x="1731900" y="62068"/>
                </a:lnTo>
                <a:lnTo>
                  <a:pt x="1700782" y="65708"/>
                </a:lnTo>
                <a:lnTo>
                  <a:pt x="1355524" y="65708"/>
                </a:lnTo>
                <a:lnTo>
                  <a:pt x="1366844" y="69348"/>
                </a:lnTo>
                <a:lnTo>
                  <a:pt x="2371475" y="69348"/>
                </a:lnTo>
                <a:lnTo>
                  <a:pt x="2351653" y="65708"/>
                </a:lnTo>
                <a:lnTo>
                  <a:pt x="2334673" y="62068"/>
                </a:lnTo>
                <a:lnTo>
                  <a:pt x="2314875" y="58397"/>
                </a:lnTo>
                <a:close/>
              </a:path>
              <a:path w="2875279" h="102235">
                <a:moveTo>
                  <a:pt x="2849634" y="43805"/>
                </a:moveTo>
                <a:lnTo>
                  <a:pt x="2761988" y="43805"/>
                </a:lnTo>
                <a:lnTo>
                  <a:pt x="2742167" y="47445"/>
                </a:lnTo>
                <a:lnTo>
                  <a:pt x="2722345" y="47445"/>
                </a:lnTo>
                <a:lnTo>
                  <a:pt x="2702523" y="51116"/>
                </a:lnTo>
                <a:lnTo>
                  <a:pt x="2662879" y="51116"/>
                </a:lnTo>
                <a:lnTo>
                  <a:pt x="2643058" y="54757"/>
                </a:lnTo>
                <a:lnTo>
                  <a:pt x="2603414" y="54757"/>
                </a:lnTo>
                <a:lnTo>
                  <a:pt x="2583592" y="58397"/>
                </a:lnTo>
                <a:lnTo>
                  <a:pt x="2544187" y="58397"/>
                </a:lnTo>
                <a:lnTo>
                  <a:pt x="2524366" y="62068"/>
                </a:lnTo>
                <a:lnTo>
                  <a:pt x="2484722" y="62068"/>
                </a:lnTo>
                <a:lnTo>
                  <a:pt x="2478990" y="65708"/>
                </a:lnTo>
                <a:lnTo>
                  <a:pt x="2459169" y="65708"/>
                </a:lnTo>
                <a:lnTo>
                  <a:pt x="2450810" y="69348"/>
                </a:lnTo>
                <a:lnTo>
                  <a:pt x="2858232" y="69348"/>
                </a:lnTo>
                <a:lnTo>
                  <a:pt x="2866590" y="65708"/>
                </a:lnTo>
                <a:lnTo>
                  <a:pt x="2875188" y="62068"/>
                </a:lnTo>
                <a:lnTo>
                  <a:pt x="2866590" y="51116"/>
                </a:lnTo>
                <a:lnTo>
                  <a:pt x="2858232" y="47445"/>
                </a:lnTo>
                <a:lnTo>
                  <a:pt x="2849634" y="43805"/>
                </a:lnTo>
                <a:close/>
              </a:path>
              <a:path w="2875279" h="102235">
                <a:moveTo>
                  <a:pt x="1494300" y="51116"/>
                </a:moveTo>
                <a:lnTo>
                  <a:pt x="1123466" y="51116"/>
                </a:lnTo>
                <a:lnTo>
                  <a:pt x="1131968" y="54757"/>
                </a:lnTo>
                <a:lnTo>
                  <a:pt x="1276285" y="54757"/>
                </a:lnTo>
                <a:lnTo>
                  <a:pt x="1290447" y="58397"/>
                </a:lnTo>
                <a:lnTo>
                  <a:pt x="1298925" y="58397"/>
                </a:lnTo>
                <a:lnTo>
                  <a:pt x="1310245" y="62068"/>
                </a:lnTo>
                <a:lnTo>
                  <a:pt x="1332884" y="62068"/>
                </a:lnTo>
                <a:lnTo>
                  <a:pt x="1344204" y="65708"/>
                </a:lnTo>
                <a:lnTo>
                  <a:pt x="1579081" y="65708"/>
                </a:lnTo>
                <a:lnTo>
                  <a:pt x="1522481" y="54757"/>
                </a:lnTo>
                <a:lnTo>
                  <a:pt x="1494300" y="51116"/>
                </a:lnTo>
                <a:close/>
              </a:path>
              <a:path w="2875279" h="102235">
                <a:moveTo>
                  <a:pt x="1165928" y="54757"/>
                </a:moveTo>
                <a:lnTo>
                  <a:pt x="1154608" y="54757"/>
                </a:lnTo>
                <a:lnTo>
                  <a:pt x="1163086" y="58397"/>
                </a:lnTo>
                <a:lnTo>
                  <a:pt x="1165928" y="54757"/>
                </a:lnTo>
                <a:close/>
              </a:path>
              <a:path w="2875279" h="102235">
                <a:moveTo>
                  <a:pt x="1233847" y="54757"/>
                </a:moveTo>
                <a:lnTo>
                  <a:pt x="1199887" y="54757"/>
                </a:lnTo>
                <a:lnTo>
                  <a:pt x="1208365" y="58397"/>
                </a:lnTo>
                <a:lnTo>
                  <a:pt x="1222527" y="58397"/>
                </a:lnTo>
                <a:lnTo>
                  <a:pt x="1233847" y="54757"/>
                </a:lnTo>
                <a:close/>
              </a:path>
              <a:path w="2875279" h="102235">
                <a:moveTo>
                  <a:pt x="2125255" y="43805"/>
                </a:moveTo>
                <a:lnTo>
                  <a:pt x="1913018" y="43805"/>
                </a:lnTo>
                <a:lnTo>
                  <a:pt x="1884719" y="47445"/>
                </a:lnTo>
                <a:lnTo>
                  <a:pt x="1791341" y="58397"/>
                </a:lnTo>
                <a:lnTo>
                  <a:pt x="2297896" y="58397"/>
                </a:lnTo>
                <a:lnTo>
                  <a:pt x="2278074" y="54757"/>
                </a:lnTo>
                <a:lnTo>
                  <a:pt x="2258276" y="54757"/>
                </a:lnTo>
                <a:lnTo>
                  <a:pt x="2241296" y="51116"/>
                </a:lnTo>
                <a:lnTo>
                  <a:pt x="2221474" y="51116"/>
                </a:lnTo>
                <a:lnTo>
                  <a:pt x="2201676" y="47445"/>
                </a:lnTo>
                <a:lnTo>
                  <a:pt x="2145077" y="47445"/>
                </a:lnTo>
                <a:lnTo>
                  <a:pt x="2125255" y="43805"/>
                </a:lnTo>
                <a:close/>
              </a:path>
              <a:path w="2875279" h="102235">
                <a:moveTo>
                  <a:pt x="1380888" y="36494"/>
                </a:moveTo>
                <a:lnTo>
                  <a:pt x="667851" y="36494"/>
                </a:lnTo>
                <a:lnTo>
                  <a:pt x="684831" y="40165"/>
                </a:lnTo>
                <a:lnTo>
                  <a:pt x="764070" y="40165"/>
                </a:lnTo>
                <a:lnTo>
                  <a:pt x="781050" y="43805"/>
                </a:lnTo>
                <a:lnTo>
                  <a:pt x="996129" y="43805"/>
                </a:lnTo>
                <a:lnTo>
                  <a:pt x="1013109" y="47445"/>
                </a:lnTo>
                <a:lnTo>
                  <a:pt x="1024429" y="51116"/>
                </a:lnTo>
                <a:lnTo>
                  <a:pt x="1041408" y="54757"/>
                </a:lnTo>
                <a:lnTo>
                  <a:pt x="1069708" y="54757"/>
                </a:lnTo>
                <a:lnTo>
                  <a:pt x="1075368" y="51116"/>
                </a:lnTo>
                <a:lnTo>
                  <a:pt x="1494300" y="51116"/>
                </a:lnTo>
                <a:lnTo>
                  <a:pt x="1380888" y="36494"/>
                </a:lnTo>
                <a:close/>
              </a:path>
              <a:path w="2875279" h="102235">
                <a:moveTo>
                  <a:pt x="90557" y="43805"/>
                </a:moveTo>
                <a:lnTo>
                  <a:pt x="22640" y="43805"/>
                </a:lnTo>
                <a:lnTo>
                  <a:pt x="39619" y="47445"/>
                </a:lnTo>
                <a:lnTo>
                  <a:pt x="73577" y="47445"/>
                </a:lnTo>
                <a:lnTo>
                  <a:pt x="90557" y="43805"/>
                </a:lnTo>
                <a:close/>
              </a:path>
              <a:path w="2875279" h="102235">
                <a:moveTo>
                  <a:pt x="854630" y="43805"/>
                </a:moveTo>
                <a:lnTo>
                  <a:pt x="795212" y="43805"/>
                </a:lnTo>
                <a:lnTo>
                  <a:pt x="812192" y="47445"/>
                </a:lnTo>
                <a:lnTo>
                  <a:pt x="840492" y="47445"/>
                </a:lnTo>
                <a:lnTo>
                  <a:pt x="854630" y="43805"/>
                </a:lnTo>
                <a:close/>
              </a:path>
              <a:path w="2875279" h="102235">
                <a:moveTo>
                  <a:pt x="1064048" y="14591"/>
                </a:moveTo>
                <a:lnTo>
                  <a:pt x="16979" y="14591"/>
                </a:lnTo>
                <a:lnTo>
                  <a:pt x="8489" y="18231"/>
                </a:lnTo>
                <a:lnTo>
                  <a:pt x="2829" y="21902"/>
                </a:lnTo>
                <a:lnTo>
                  <a:pt x="0" y="29183"/>
                </a:lnTo>
                <a:lnTo>
                  <a:pt x="0" y="36494"/>
                </a:lnTo>
                <a:lnTo>
                  <a:pt x="5659" y="43805"/>
                </a:lnTo>
                <a:lnTo>
                  <a:pt x="144324" y="43805"/>
                </a:lnTo>
                <a:lnTo>
                  <a:pt x="161304" y="40165"/>
                </a:lnTo>
                <a:lnTo>
                  <a:pt x="178284" y="40165"/>
                </a:lnTo>
                <a:lnTo>
                  <a:pt x="195264" y="36494"/>
                </a:lnTo>
                <a:lnTo>
                  <a:pt x="1380888" y="36494"/>
                </a:lnTo>
                <a:lnTo>
                  <a:pt x="1352706" y="32854"/>
                </a:lnTo>
                <a:lnTo>
                  <a:pt x="1064048" y="14591"/>
                </a:lnTo>
                <a:close/>
              </a:path>
              <a:path w="2875279" h="102235">
                <a:moveTo>
                  <a:pt x="435817" y="40165"/>
                </a:moveTo>
                <a:lnTo>
                  <a:pt x="401857" y="40165"/>
                </a:lnTo>
                <a:lnTo>
                  <a:pt x="418837" y="43805"/>
                </a:lnTo>
                <a:lnTo>
                  <a:pt x="435817" y="40165"/>
                </a:lnTo>
                <a:close/>
              </a:path>
              <a:path w="2875279" h="102235">
                <a:moveTo>
                  <a:pt x="2829812" y="40165"/>
                </a:moveTo>
                <a:lnTo>
                  <a:pt x="2809991" y="40165"/>
                </a:lnTo>
                <a:lnTo>
                  <a:pt x="2801632" y="43805"/>
                </a:lnTo>
                <a:lnTo>
                  <a:pt x="2841276" y="43805"/>
                </a:lnTo>
                <a:lnTo>
                  <a:pt x="2829812" y="40165"/>
                </a:lnTo>
                <a:close/>
              </a:path>
              <a:path w="2875279" h="102235">
                <a:moveTo>
                  <a:pt x="568814" y="36494"/>
                </a:moveTo>
                <a:lnTo>
                  <a:pt x="266018" y="36494"/>
                </a:lnTo>
                <a:lnTo>
                  <a:pt x="285816" y="40165"/>
                </a:lnTo>
                <a:lnTo>
                  <a:pt x="551834" y="40165"/>
                </a:lnTo>
                <a:lnTo>
                  <a:pt x="568814" y="36494"/>
                </a:lnTo>
                <a:close/>
              </a:path>
              <a:path w="2875279" h="102235">
                <a:moveTo>
                  <a:pt x="891431" y="10951"/>
                </a:moveTo>
                <a:lnTo>
                  <a:pt x="93387" y="10951"/>
                </a:lnTo>
                <a:lnTo>
                  <a:pt x="84897" y="14591"/>
                </a:lnTo>
                <a:lnTo>
                  <a:pt x="948031" y="14591"/>
                </a:lnTo>
                <a:lnTo>
                  <a:pt x="891431" y="10951"/>
                </a:lnTo>
                <a:close/>
              </a:path>
              <a:path w="2875279" h="102235">
                <a:moveTo>
                  <a:pt x="718791" y="3640"/>
                </a:moveTo>
                <a:lnTo>
                  <a:pt x="254698" y="3640"/>
                </a:lnTo>
                <a:lnTo>
                  <a:pt x="223563" y="7280"/>
                </a:lnTo>
                <a:lnTo>
                  <a:pt x="192434" y="7280"/>
                </a:lnTo>
                <a:lnTo>
                  <a:pt x="161304" y="10951"/>
                </a:lnTo>
                <a:lnTo>
                  <a:pt x="831990" y="10951"/>
                </a:lnTo>
                <a:lnTo>
                  <a:pt x="718791" y="3640"/>
                </a:lnTo>
                <a:close/>
              </a:path>
              <a:path w="2875279" h="102235">
                <a:moveTo>
                  <a:pt x="631073" y="0"/>
                </a:moveTo>
                <a:lnTo>
                  <a:pt x="379217" y="0"/>
                </a:lnTo>
                <a:lnTo>
                  <a:pt x="348075" y="3640"/>
                </a:lnTo>
                <a:lnTo>
                  <a:pt x="662191" y="3640"/>
                </a:lnTo>
                <a:lnTo>
                  <a:pt x="6310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782285" y="4467283"/>
            <a:ext cx="22860" cy="76835"/>
          </a:xfrm>
          <a:custGeom>
            <a:avLst/>
            <a:gdLst/>
            <a:ahLst/>
            <a:cxnLst/>
            <a:rect l="l" t="t" r="r" b="b"/>
            <a:pathLst>
              <a:path w="22859" h="76835">
                <a:moveTo>
                  <a:pt x="19821" y="0"/>
                </a:moveTo>
                <a:lnTo>
                  <a:pt x="2841" y="0"/>
                </a:lnTo>
                <a:lnTo>
                  <a:pt x="0" y="7311"/>
                </a:lnTo>
                <a:lnTo>
                  <a:pt x="0" y="76690"/>
                </a:lnTo>
                <a:lnTo>
                  <a:pt x="19821" y="76690"/>
                </a:lnTo>
                <a:lnTo>
                  <a:pt x="19821" y="25573"/>
                </a:lnTo>
                <a:lnTo>
                  <a:pt x="22639" y="14622"/>
                </a:lnTo>
                <a:lnTo>
                  <a:pt x="22639" y="7311"/>
                </a:lnTo>
                <a:lnTo>
                  <a:pt x="19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838884" y="4467283"/>
            <a:ext cx="22860" cy="76835"/>
          </a:xfrm>
          <a:custGeom>
            <a:avLst/>
            <a:gdLst/>
            <a:ahLst/>
            <a:cxnLst/>
            <a:rect l="l" t="t" r="r" b="b"/>
            <a:pathLst>
              <a:path w="22859" h="76835">
                <a:moveTo>
                  <a:pt x="11319" y="0"/>
                </a:moveTo>
                <a:lnTo>
                  <a:pt x="0" y="0"/>
                </a:lnTo>
                <a:lnTo>
                  <a:pt x="0" y="76690"/>
                </a:lnTo>
                <a:lnTo>
                  <a:pt x="19821" y="76690"/>
                </a:lnTo>
                <a:lnTo>
                  <a:pt x="19821" y="14622"/>
                </a:lnTo>
                <a:lnTo>
                  <a:pt x="22639" y="7311"/>
                </a:lnTo>
                <a:lnTo>
                  <a:pt x="19821" y="3670"/>
                </a:lnTo>
                <a:lnTo>
                  <a:pt x="113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906804" y="4467283"/>
            <a:ext cx="20320" cy="76835"/>
          </a:xfrm>
          <a:custGeom>
            <a:avLst/>
            <a:gdLst/>
            <a:ahLst/>
            <a:cxnLst/>
            <a:rect l="l" t="t" r="r" b="b"/>
            <a:pathLst>
              <a:path w="20320" h="76835">
                <a:moveTo>
                  <a:pt x="14161" y="73019"/>
                </a:moveTo>
                <a:lnTo>
                  <a:pt x="2841" y="73019"/>
                </a:lnTo>
                <a:lnTo>
                  <a:pt x="8501" y="76690"/>
                </a:lnTo>
                <a:lnTo>
                  <a:pt x="14161" y="73019"/>
                </a:lnTo>
                <a:close/>
              </a:path>
              <a:path w="20320" h="76835">
                <a:moveTo>
                  <a:pt x="16979" y="0"/>
                </a:moveTo>
                <a:lnTo>
                  <a:pt x="0" y="0"/>
                </a:lnTo>
                <a:lnTo>
                  <a:pt x="0" y="73019"/>
                </a:lnTo>
                <a:lnTo>
                  <a:pt x="14161" y="73019"/>
                </a:lnTo>
                <a:lnTo>
                  <a:pt x="19821" y="76690"/>
                </a:lnTo>
                <a:lnTo>
                  <a:pt x="19821" y="3670"/>
                </a:lnTo>
                <a:lnTo>
                  <a:pt x="169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966246" y="4456331"/>
            <a:ext cx="22860" cy="84455"/>
          </a:xfrm>
          <a:custGeom>
            <a:avLst/>
            <a:gdLst/>
            <a:ahLst/>
            <a:cxnLst/>
            <a:rect l="l" t="t" r="r" b="b"/>
            <a:pathLst>
              <a:path w="22859" h="84454">
                <a:moveTo>
                  <a:pt x="11319" y="0"/>
                </a:moveTo>
                <a:lnTo>
                  <a:pt x="8477" y="0"/>
                </a:lnTo>
                <a:lnTo>
                  <a:pt x="2818" y="3640"/>
                </a:lnTo>
                <a:lnTo>
                  <a:pt x="0" y="14622"/>
                </a:lnTo>
                <a:lnTo>
                  <a:pt x="0" y="83970"/>
                </a:lnTo>
                <a:lnTo>
                  <a:pt x="2818" y="83970"/>
                </a:lnTo>
                <a:lnTo>
                  <a:pt x="8478" y="80330"/>
                </a:lnTo>
                <a:lnTo>
                  <a:pt x="16979" y="76690"/>
                </a:lnTo>
                <a:lnTo>
                  <a:pt x="22639" y="76690"/>
                </a:lnTo>
                <a:lnTo>
                  <a:pt x="22639" y="7311"/>
                </a:lnTo>
                <a:lnTo>
                  <a:pt x="19797" y="3640"/>
                </a:lnTo>
                <a:lnTo>
                  <a:pt x="16979" y="3640"/>
                </a:lnTo>
                <a:lnTo>
                  <a:pt x="113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017185" y="4452691"/>
            <a:ext cx="22860" cy="84455"/>
          </a:xfrm>
          <a:custGeom>
            <a:avLst/>
            <a:gdLst/>
            <a:ahLst/>
            <a:cxnLst/>
            <a:rect l="l" t="t" r="r" b="b"/>
            <a:pathLst>
              <a:path w="22859" h="84454">
                <a:moveTo>
                  <a:pt x="14137" y="0"/>
                </a:moveTo>
                <a:lnTo>
                  <a:pt x="8477" y="0"/>
                </a:lnTo>
                <a:lnTo>
                  <a:pt x="2818" y="14591"/>
                </a:lnTo>
                <a:lnTo>
                  <a:pt x="0" y="29213"/>
                </a:lnTo>
                <a:lnTo>
                  <a:pt x="0" y="73019"/>
                </a:lnTo>
                <a:lnTo>
                  <a:pt x="2818" y="83970"/>
                </a:lnTo>
                <a:lnTo>
                  <a:pt x="11296" y="83970"/>
                </a:lnTo>
                <a:lnTo>
                  <a:pt x="16956" y="80330"/>
                </a:lnTo>
                <a:lnTo>
                  <a:pt x="22615" y="80330"/>
                </a:lnTo>
                <a:lnTo>
                  <a:pt x="22615" y="3640"/>
                </a:lnTo>
                <a:lnTo>
                  <a:pt x="19797" y="3640"/>
                </a:lnTo>
                <a:lnTo>
                  <a:pt x="141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070943" y="4459972"/>
            <a:ext cx="20320" cy="73660"/>
          </a:xfrm>
          <a:custGeom>
            <a:avLst/>
            <a:gdLst/>
            <a:ahLst/>
            <a:cxnLst/>
            <a:rect l="l" t="t" r="r" b="b"/>
            <a:pathLst>
              <a:path w="20320" h="73660">
                <a:moveTo>
                  <a:pt x="16979" y="0"/>
                </a:moveTo>
                <a:lnTo>
                  <a:pt x="0" y="0"/>
                </a:lnTo>
                <a:lnTo>
                  <a:pt x="0" y="73050"/>
                </a:lnTo>
                <a:lnTo>
                  <a:pt x="19797" y="73050"/>
                </a:lnTo>
                <a:lnTo>
                  <a:pt x="19797" y="3670"/>
                </a:lnTo>
                <a:lnTo>
                  <a:pt x="169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336961" y="4204388"/>
            <a:ext cx="26034" cy="128270"/>
          </a:xfrm>
          <a:custGeom>
            <a:avLst/>
            <a:gdLst/>
            <a:ahLst/>
            <a:cxnLst/>
            <a:rect l="l" t="t" r="r" b="b"/>
            <a:pathLst>
              <a:path w="26034" h="128270">
                <a:moveTo>
                  <a:pt x="16979" y="0"/>
                </a:moveTo>
                <a:lnTo>
                  <a:pt x="14137" y="0"/>
                </a:lnTo>
                <a:lnTo>
                  <a:pt x="8477" y="3640"/>
                </a:lnTo>
                <a:lnTo>
                  <a:pt x="2818" y="3640"/>
                </a:lnTo>
                <a:lnTo>
                  <a:pt x="0" y="7311"/>
                </a:lnTo>
                <a:lnTo>
                  <a:pt x="0" y="29213"/>
                </a:lnTo>
                <a:lnTo>
                  <a:pt x="2818" y="36525"/>
                </a:lnTo>
                <a:lnTo>
                  <a:pt x="2818" y="69379"/>
                </a:lnTo>
                <a:lnTo>
                  <a:pt x="0" y="76690"/>
                </a:lnTo>
                <a:lnTo>
                  <a:pt x="0" y="116855"/>
                </a:lnTo>
                <a:lnTo>
                  <a:pt x="2818" y="120495"/>
                </a:lnTo>
                <a:lnTo>
                  <a:pt x="5659" y="127807"/>
                </a:lnTo>
                <a:lnTo>
                  <a:pt x="22639" y="127807"/>
                </a:lnTo>
                <a:lnTo>
                  <a:pt x="22639" y="98593"/>
                </a:lnTo>
                <a:lnTo>
                  <a:pt x="25457" y="91282"/>
                </a:lnTo>
                <a:lnTo>
                  <a:pt x="25457" y="54756"/>
                </a:lnTo>
                <a:lnTo>
                  <a:pt x="22639" y="47476"/>
                </a:lnTo>
                <a:lnTo>
                  <a:pt x="22639" y="21902"/>
                </a:lnTo>
                <a:lnTo>
                  <a:pt x="19797" y="14591"/>
                </a:lnTo>
                <a:lnTo>
                  <a:pt x="19797" y="7311"/>
                </a:lnTo>
                <a:lnTo>
                  <a:pt x="16979" y="3640"/>
                </a:lnTo>
                <a:lnTo>
                  <a:pt x="169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444500" y="4200748"/>
            <a:ext cx="28575" cy="128270"/>
          </a:xfrm>
          <a:custGeom>
            <a:avLst/>
            <a:gdLst/>
            <a:ahLst/>
            <a:cxnLst/>
            <a:rect l="l" t="t" r="r" b="b"/>
            <a:pathLst>
              <a:path w="28575" h="128270">
                <a:moveTo>
                  <a:pt x="5659" y="0"/>
                </a:moveTo>
                <a:lnTo>
                  <a:pt x="2818" y="7280"/>
                </a:lnTo>
                <a:lnTo>
                  <a:pt x="0" y="21902"/>
                </a:lnTo>
                <a:lnTo>
                  <a:pt x="0" y="47445"/>
                </a:lnTo>
                <a:lnTo>
                  <a:pt x="2818" y="54756"/>
                </a:lnTo>
                <a:lnTo>
                  <a:pt x="2818" y="91282"/>
                </a:lnTo>
                <a:lnTo>
                  <a:pt x="5659" y="98562"/>
                </a:lnTo>
                <a:lnTo>
                  <a:pt x="5659" y="116825"/>
                </a:lnTo>
                <a:lnTo>
                  <a:pt x="8478" y="124136"/>
                </a:lnTo>
                <a:lnTo>
                  <a:pt x="11319" y="127776"/>
                </a:lnTo>
                <a:lnTo>
                  <a:pt x="14137" y="127776"/>
                </a:lnTo>
                <a:lnTo>
                  <a:pt x="19797" y="124136"/>
                </a:lnTo>
                <a:lnTo>
                  <a:pt x="26878" y="124136"/>
                </a:lnTo>
                <a:lnTo>
                  <a:pt x="25457" y="120495"/>
                </a:lnTo>
                <a:lnTo>
                  <a:pt x="25457" y="83970"/>
                </a:lnTo>
                <a:lnTo>
                  <a:pt x="22639" y="76659"/>
                </a:lnTo>
                <a:lnTo>
                  <a:pt x="22639" y="51116"/>
                </a:lnTo>
                <a:lnTo>
                  <a:pt x="19797" y="43805"/>
                </a:lnTo>
                <a:lnTo>
                  <a:pt x="19797" y="3640"/>
                </a:lnTo>
                <a:lnTo>
                  <a:pt x="11319" y="3640"/>
                </a:lnTo>
                <a:lnTo>
                  <a:pt x="5659" y="0"/>
                </a:lnTo>
                <a:close/>
              </a:path>
              <a:path w="28575" h="128270">
                <a:moveTo>
                  <a:pt x="26878" y="124136"/>
                </a:moveTo>
                <a:lnTo>
                  <a:pt x="19797" y="124136"/>
                </a:lnTo>
                <a:lnTo>
                  <a:pt x="28299" y="127776"/>
                </a:lnTo>
                <a:lnTo>
                  <a:pt x="26878" y="1241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607879" y="4898150"/>
            <a:ext cx="2830195" cy="66040"/>
          </a:xfrm>
          <a:custGeom>
            <a:avLst/>
            <a:gdLst/>
            <a:ahLst/>
            <a:cxnLst/>
            <a:rect l="l" t="t" r="r" b="b"/>
            <a:pathLst>
              <a:path w="2830195" h="66039">
                <a:moveTo>
                  <a:pt x="2156396" y="62074"/>
                </a:moveTo>
                <a:lnTo>
                  <a:pt x="2094137" y="62074"/>
                </a:lnTo>
                <a:lnTo>
                  <a:pt x="2102615" y="65726"/>
                </a:lnTo>
                <a:lnTo>
                  <a:pt x="2145076" y="65726"/>
                </a:lnTo>
                <a:lnTo>
                  <a:pt x="2156396" y="62074"/>
                </a:lnTo>
                <a:close/>
              </a:path>
              <a:path w="2830195" h="66039">
                <a:moveTo>
                  <a:pt x="2215814" y="58421"/>
                </a:moveTo>
                <a:lnTo>
                  <a:pt x="2079975" y="58421"/>
                </a:lnTo>
                <a:lnTo>
                  <a:pt x="2088477" y="62074"/>
                </a:lnTo>
                <a:lnTo>
                  <a:pt x="2207336" y="62074"/>
                </a:lnTo>
                <a:lnTo>
                  <a:pt x="2215814" y="58421"/>
                </a:lnTo>
                <a:close/>
              </a:path>
              <a:path w="2830195" h="66039">
                <a:moveTo>
                  <a:pt x="2393995" y="54772"/>
                </a:moveTo>
                <a:lnTo>
                  <a:pt x="1949796" y="54772"/>
                </a:lnTo>
                <a:lnTo>
                  <a:pt x="1958298" y="58421"/>
                </a:lnTo>
                <a:lnTo>
                  <a:pt x="2379905" y="58421"/>
                </a:lnTo>
                <a:lnTo>
                  <a:pt x="2393995" y="54772"/>
                </a:lnTo>
                <a:close/>
              </a:path>
              <a:path w="2830195" h="66039">
                <a:moveTo>
                  <a:pt x="2422414" y="51119"/>
                </a:moveTo>
                <a:lnTo>
                  <a:pt x="1929998" y="51119"/>
                </a:lnTo>
                <a:lnTo>
                  <a:pt x="1938476" y="54772"/>
                </a:lnTo>
                <a:lnTo>
                  <a:pt x="2408324" y="54772"/>
                </a:lnTo>
                <a:lnTo>
                  <a:pt x="2422414" y="51119"/>
                </a:lnTo>
                <a:close/>
              </a:path>
              <a:path w="2830195" h="66039">
                <a:moveTo>
                  <a:pt x="2563794" y="47470"/>
                </a:moveTo>
                <a:lnTo>
                  <a:pt x="1890378" y="47470"/>
                </a:lnTo>
                <a:lnTo>
                  <a:pt x="1901698" y="51119"/>
                </a:lnTo>
                <a:lnTo>
                  <a:pt x="2552570" y="51119"/>
                </a:lnTo>
                <a:lnTo>
                  <a:pt x="2563794" y="47470"/>
                </a:lnTo>
                <a:close/>
              </a:path>
              <a:path w="2830195" h="66039">
                <a:moveTo>
                  <a:pt x="1678142" y="43817"/>
                </a:moveTo>
                <a:lnTo>
                  <a:pt x="1615882" y="43817"/>
                </a:lnTo>
                <a:lnTo>
                  <a:pt x="1627202" y="47470"/>
                </a:lnTo>
                <a:lnTo>
                  <a:pt x="1666822" y="47470"/>
                </a:lnTo>
                <a:lnTo>
                  <a:pt x="1678142" y="43817"/>
                </a:lnTo>
                <a:close/>
              </a:path>
              <a:path w="2830195" h="66039">
                <a:moveTo>
                  <a:pt x="2637588" y="43817"/>
                </a:moveTo>
                <a:lnTo>
                  <a:pt x="1850759" y="43817"/>
                </a:lnTo>
                <a:lnTo>
                  <a:pt x="1859260" y="47470"/>
                </a:lnTo>
                <a:lnTo>
                  <a:pt x="2626125" y="47470"/>
                </a:lnTo>
                <a:lnTo>
                  <a:pt x="2637588" y="43817"/>
                </a:lnTo>
                <a:close/>
              </a:path>
              <a:path w="2830195" h="66039">
                <a:moveTo>
                  <a:pt x="1061206" y="40165"/>
                </a:moveTo>
                <a:lnTo>
                  <a:pt x="882929" y="40165"/>
                </a:lnTo>
                <a:lnTo>
                  <a:pt x="908411" y="43817"/>
                </a:lnTo>
                <a:lnTo>
                  <a:pt x="1018768" y="43817"/>
                </a:lnTo>
                <a:lnTo>
                  <a:pt x="1061206" y="40165"/>
                </a:lnTo>
                <a:close/>
              </a:path>
              <a:path w="2830195" h="66039">
                <a:moveTo>
                  <a:pt x="2147894" y="32863"/>
                </a:moveTo>
                <a:lnTo>
                  <a:pt x="1471541" y="32863"/>
                </a:lnTo>
                <a:lnTo>
                  <a:pt x="1596060" y="43817"/>
                </a:lnTo>
                <a:lnTo>
                  <a:pt x="1709260" y="43817"/>
                </a:lnTo>
                <a:lnTo>
                  <a:pt x="1717761" y="40165"/>
                </a:lnTo>
                <a:lnTo>
                  <a:pt x="2810014" y="40165"/>
                </a:lnTo>
                <a:lnTo>
                  <a:pt x="2815746" y="36516"/>
                </a:lnTo>
                <a:lnTo>
                  <a:pt x="2187514" y="36515"/>
                </a:lnTo>
                <a:lnTo>
                  <a:pt x="2147894" y="32863"/>
                </a:lnTo>
                <a:close/>
              </a:path>
              <a:path w="2830195" h="66039">
                <a:moveTo>
                  <a:pt x="2708278" y="40165"/>
                </a:moveTo>
                <a:lnTo>
                  <a:pt x="1799819" y="40165"/>
                </a:lnTo>
                <a:lnTo>
                  <a:pt x="1811139" y="43817"/>
                </a:lnTo>
                <a:lnTo>
                  <a:pt x="2699681" y="43817"/>
                </a:lnTo>
                <a:lnTo>
                  <a:pt x="2708278" y="40165"/>
                </a:lnTo>
                <a:close/>
              </a:path>
              <a:path w="2830195" h="66039">
                <a:moveTo>
                  <a:pt x="2798790" y="40165"/>
                </a:moveTo>
                <a:lnTo>
                  <a:pt x="2762012" y="40165"/>
                </a:lnTo>
                <a:lnTo>
                  <a:pt x="2773236" y="43817"/>
                </a:lnTo>
                <a:lnTo>
                  <a:pt x="2793058" y="43817"/>
                </a:lnTo>
                <a:lnTo>
                  <a:pt x="2798790" y="40165"/>
                </a:lnTo>
                <a:close/>
              </a:path>
              <a:path w="2830195" h="66039">
                <a:moveTo>
                  <a:pt x="795212" y="3652"/>
                </a:moveTo>
                <a:lnTo>
                  <a:pt x="16977" y="3652"/>
                </a:lnTo>
                <a:lnTo>
                  <a:pt x="11317" y="7305"/>
                </a:lnTo>
                <a:lnTo>
                  <a:pt x="5657" y="14606"/>
                </a:lnTo>
                <a:lnTo>
                  <a:pt x="2829" y="21908"/>
                </a:lnTo>
                <a:lnTo>
                  <a:pt x="0" y="25561"/>
                </a:lnTo>
                <a:lnTo>
                  <a:pt x="2829" y="29210"/>
                </a:lnTo>
                <a:lnTo>
                  <a:pt x="5657" y="36515"/>
                </a:lnTo>
                <a:lnTo>
                  <a:pt x="11317" y="40165"/>
                </a:lnTo>
                <a:lnTo>
                  <a:pt x="107534" y="40165"/>
                </a:lnTo>
                <a:lnTo>
                  <a:pt x="127344" y="36515"/>
                </a:lnTo>
                <a:lnTo>
                  <a:pt x="169794" y="36515"/>
                </a:lnTo>
                <a:lnTo>
                  <a:pt x="189603" y="32863"/>
                </a:lnTo>
                <a:lnTo>
                  <a:pt x="212236" y="29210"/>
                </a:lnTo>
                <a:lnTo>
                  <a:pt x="251856" y="29210"/>
                </a:lnTo>
                <a:lnTo>
                  <a:pt x="271678" y="25561"/>
                </a:lnTo>
                <a:lnTo>
                  <a:pt x="1949796" y="25561"/>
                </a:lnTo>
                <a:lnTo>
                  <a:pt x="1828119" y="14607"/>
                </a:lnTo>
                <a:lnTo>
                  <a:pt x="950849" y="14607"/>
                </a:lnTo>
                <a:lnTo>
                  <a:pt x="795212" y="3652"/>
                </a:lnTo>
                <a:close/>
              </a:path>
              <a:path w="2830195" h="66039">
                <a:moveTo>
                  <a:pt x="1143287" y="36515"/>
                </a:moveTo>
                <a:lnTo>
                  <a:pt x="815010" y="36515"/>
                </a:lnTo>
                <a:lnTo>
                  <a:pt x="837650" y="40165"/>
                </a:lnTo>
                <a:lnTo>
                  <a:pt x="1103668" y="40165"/>
                </a:lnTo>
                <a:lnTo>
                  <a:pt x="1143287" y="36515"/>
                </a:lnTo>
                <a:close/>
              </a:path>
              <a:path w="2830195" h="66039">
                <a:moveTo>
                  <a:pt x="1225345" y="32863"/>
                </a:moveTo>
                <a:lnTo>
                  <a:pt x="379217" y="32863"/>
                </a:lnTo>
                <a:lnTo>
                  <a:pt x="393355" y="36515"/>
                </a:lnTo>
                <a:lnTo>
                  <a:pt x="1185725" y="36515"/>
                </a:lnTo>
                <a:lnTo>
                  <a:pt x="1225345" y="32863"/>
                </a:lnTo>
                <a:close/>
              </a:path>
              <a:path w="2830195" h="66039">
                <a:moveTo>
                  <a:pt x="2824343" y="7305"/>
                </a:moveTo>
                <a:lnTo>
                  <a:pt x="2807387" y="7305"/>
                </a:lnTo>
                <a:lnTo>
                  <a:pt x="2756280" y="14607"/>
                </a:lnTo>
                <a:lnTo>
                  <a:pt x="2730966" y="14607"/>
                </a:lnTo>
                <a:lnTo>
                  <a:pt x="2705412" y="18259"/>
                </a:lnTo>
                <a:lnTo>
                  <a:pt x="2679859" y="18259"/>
                </a:lnTo>
                <a:lnTo>
                  <a:pt x="2654544" y="21909"/>
                </a:lnTo>
                <a:lnTo>
                  <a:pt x="2529882" y="21909"/>
                </a:lnTo>
                <a:lnTo>
                  <a:pt x="2504567" y="25561"/>
                </a:lnTo>
                <a:lnTo>
                  <a:pt x="2453461" y="25561"/>
                </a:lnTo>
                <a:lnTo>
                  <a:pt x="2428146" y="29210"/>
                </a:lnTo>
                <a:lnTo>
                  <a:pt x="2405458" y="32863"/>
                </a:lnTo>
                <a:lnTo>
                  <a:pt x="2227134" y="32863"/>
                </a:lnTo>
                <a:lnTo>
                  <a:pt x="2187514" y="36515"/>
                </a:lnTo>
                <a:lnTo>
                  <a:pt x="2815746" y="36516"/>
                </a:lnTo>
                <a:lnTo>
                  <a:pt x="2821477" y="29211"/>
                </a:lnTo>
                <a:lnTo>
                  <a:pt x="2824343" y="21909"/>
                </a:lnTo>
                <a:lnTo>
                  <a:pt x="2829836" y="10954"/>
                </a:lnTo>
                <a:lnTo>
                  <a:pt x="2824343" y="7305"/>
                </a:lnTo>
                <a:close/>
              </a:path>
              <a:path w="2830195" h="66039">
                <a:moveTo>
                  <a:pt x="1307426" y="29210"/>
                </a:moveTo>
                <a:lnTo>
                  <a:pt x="314115" y="29210"/>
                </a:lnTo>
                <a:lnTo>
                  <a:pt x="333937" y="32863"/>
                </a:lnTo>
                <a:lnTo>
                  <a:pt x="1267807" y="32863"/>
                </a:lnTo>
                <a:lnTo>
                  <a:pt x="1307426" y="29210"/>
                </a:lnTo>
                <a:close/>
              </a:path>
              <a:path w="2830195" h="66039">
                <a:moveTo>
                  <a:pt x="1989416" y="25561"/>
                </a:moveTo>
                <a:lnTo>
                  <a:pt x="271678" y="25561"/>
                </a:lnTo>
                <a:lnTo>
                  <a:pt x="291475" y="29210"/>
                </a:lnTo>
                <a:lnTo>
                  <a:pt x="1389484" y="29210"/>
                </a:lnTo>
                <a:lnTo>
                  <a:pt x="1431922" y="32863"/>
                </a:lnTo>
                <a:lnTo>
                  <a:pt x="2068655" y="32863"/>
                </a:lnTo>
                <a:lnTo>
                  <a:pt x="1989416" y="25561"/>
                </a:lnTo>
                <a:close/>
              </a:path>
              <a:path w="2830195" h="66039">
                <a:moveTo>
                  <a:pt x="1528141" y="3652"/>
                </a:moveTo>
                <a:lnTo>
                  <a:pt x="1264965" y="3652"/>
                </a:lnTo>
                <a:lnTo>
                  <a:pt x="1160267" y="10954"/>
                </a:lnTo>
                <a:lnTo>
                  <a:pt x="1109328" y="10954"/>
                </a:lnTo>
                <a:lnTo>
                  <a:pt x="1055546" y="14607"/>
                </a:lnTo>
                <a:lnTo>
                  <a:pt x="1635680" y="14607"/>
                </a:lnTo>
                <a:lnTo>
                  <a:pt x="1581922" y="7305"/>
                </a:lnTo>
                <a:lnTo>
                  <a:pt x="1528141" y="3652"/>
                </a:lnTo>
                <a:close/>
              </a:path>
              <a:path w="2830195" h="66039">
                <a:moveTo>
                  <a:pt x="1748879" y="10954"/>
                </a:moveTo>
                <a:lnTo>
                  <a:pt x="1672482" y="10954"/>
                </a:lnTo>
                <a:lnTo>
                  <a:pt x="1635680" y="14607"/>
                </a:lnTo>
                <a:lnTo>
                  <a:pt x="1788499" y="14607"/>
                </a:lnTo>
                <a:lnTo>
                  <a:pt x="1748879" y="10954"/>
                </a:lnTo>
                <a:close/>
              </a:path>
              <a:path w="2830195" h="66039">
                <a:moveTo>
                  <a:pt x="461274" y="0"/>
                </a:moveTo>
                <a:lnTo>
                  <a:pt x="70747" y="0"/>
                </a:lnTo>
                <a:lnTo>
                  <a:pt x="28297" y="3652"/>
                </a:lnTo>
                <a:lnTo>
                  <a:pt x="512214" y="3652"/>
                </a:lnTo>
                <a:lnTo>
                  <a:pt x="4612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536088" y="3181993"/>
            <a:ext cx="113664" cy="40640"/>
          </a:xfrm>
          <a:custGeom>
            <a:avLst/>
            <a:gdLst/>
            <a:ahLst/>
            <a:cxnLst/>
            <a:rect l="l" t="t" r="r" b="b"/>
            <a:pathLst>
              <a:path w="113665" h="40639">
                <a:moveTo>
                  <a:pt x="8477" y="0"/>
                </a:moveTo>
                <a:lnTo>
                  <a:pt x="5659" y="3670"/>
                </a:lnTo>
                <a:lnTo>
                  <a:pt x="2818" y="10951"/>
                </a:lnTo>
                <a:lnTo>
                  <a:pt x="0" y="21902"/>
                </a:lnTo>
                <a:lnTo>
                  <a:pt x="5659" y="25573"/>
                </a:lnTo>
                <a:lnTo>
                  <a:pt x="11319" y="25573"/>
                </a:lnTo>
                <a:lnTo>
                  <a:pt x="16979" y="29213"/>
                </a:lnTo>
                <a:lnTo>
                  <a:pt x="25457" y="29213"/>
                </a:lnTo>
                <a:lnTo>
                  <a:pt x="36777" y="32884"/>
                </a:lnTo>
                <a:lnTo>
                  <a:pt x="45279" y="32884"/>
                </a:lnTo>
                <a:lnTo>
                  <a:pt x="56599" y="36525"/>
                </a:lnTo>
                <a:lnTo>
                  <a:pt x="65077" y="36525"/>
                </a:lnTo>
                <a:lnTo>
                  <a:pt x="76397" y="40165"/>
                </a:lnTo>
                <a:lnTo>
                  <a:pt x="107539" y="40165"/>
                </a:lnTo>
                <a:lnTo>
                  <a:pt x="113199" y="32884"/>
                </a:lnTo>
                <a:lnTo>
                  <a:pt x="113199" y="25573"/>
                </a:lnTo>
                <a:lnTo>
                  <a:pt x="107539" y="18262"/>
                </a:lnTo>
                <a:lnTo>
                  <a:pt x="101879" y="14622"/>
                </a:lnTo>
                <a:lnTo>
                  <a:pt x="87717" y="14622"/>
                </a:lnTo>
                <a:lnTo>
                  <a:pt x="82057" y="10951"/>
                </a:lnTo>
                <a:lnTo>
                  <a:pt x="33959" y="10951"/>
                </a:lnTo>
                <a:lnTo>
                  <a:pt x="25457" y="7311"/>
                </a:lnTo>
                <a:lnTo>
                  <a:pt x="19797" y="7311"/>
                </a:lnTo>
                <a:lnTo>
                  <a:pt x="84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530429" y="3273275"/>
            <a:ext cx="119380" cy="36830"/>
          </a:xfrm>
          <a:custGeom>
            <a:avLst/>
            <a:gdLst/>
            <a:ahLst/>
            <a:cxnLst/>
            <a:rect l="l" t="t" r="r" b="b"/>
            <a:pathLst>
              <a:path w="119379" h="36829">
                <a:moveTo>
                  <a:pt x="90559" y="32884"/>
                </a:moveTo>
                <a:lnTo>
                  <a:pt x="73579" y="32884"/>
                </a:lnTo>
                <a:lnTo>
                  <a:pt x="82057" y="36525"/>
                </a:lnTo>
                <a:lnTo>
                  <a:pt x="90559" y="32884"/>
                </a:lnTo>
                <a:close/>
              </a:path>
              <a:path w="119379" h="36829">
                <a:moveTo>
                  <a:pt x="50939" y="0"/>
                </a:moveTo>
                <a:lnTo>
                  <a:pt x="2841" y="0"/>
                </a:lnTo>
                <a:lnTo>
                  <a:pt x="0" y="3670"/>
                </a:lnTo>
                <a:lnTo>
                  <a:pt x="0" y="10951"/>
                </a:lnTo>
                <a:lnTo>
                  <a:pt x="11319" y="25573"/>
                </a:lnTo>
                <a:lnTo>
                  <a:pt x="16979" y="29213"/>
                </a:lnTo>
                <a:lnTo>
                  <a:pt x="25457" y="29213"/>
                </a:lnTo>
                <a:lnTo>
                  <a:pt x="33959" y="32884"/>
                </a:lnTo>
                <a:lnTo>
                  <a:pt x="107539" y="32884"/>
                </a:lnTo>
                <a:lnTo>
                  <a:pt x="113199" y="29213"/>
                </a:lnTo>
                <a:lnTo>
                  <a:pt x="116017" y="25573"/>
                </a:lnTo>
                <a:lnTo>
                  <a:pt x="118859" y="18262"/>
                </a:lnTo>
                <a:lnTo>
                  <a:pt x="107539" y="3670"/>
                </a:lnTo>
                <a:lnTo>
                  <a:pt x="56599" y="3670"/>
                </a:lnTo>
                <a:lnTo>
                  <a:pt x="509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530429" y="3382819"/>
            <a:ext cx="116205" cy="29209"/>
          </a:xfrm>
          <a:custGeom>
            <a:avLst/>
            <a:gdLst/>
            <a:ahLst/>
            <a:cxnLst/>
            <a:rect l="l" t="t" r="r" b="b"/>
            <a:pathLst>
              <a:path w="116204" h="29210">
                <a:moveTo>
                  <a:pt x="39619" y="25573"/>
                </a:moveTo>
                <a:lnTo>
                  <a:pt x="25457" y="25573"/>
                </a:lnTo>
                <a:lnTo>
                  <a:pt x="31117" y="29213"/>
                </a:lnTo>
                <a:lnTo>
                  <a:pt x="39619" y="25573"/>
                </a:lnTo>
                <a:close/>
              </a:path>
              <a:path w="116204" h="29210">
                <a:moveTo>
                  <a:pt x="101879" y="0"/>
                </a:moveTo>
                <a:lnTo>
                  <a:pt x="11319" y="0"/>
                </a:lnTo>
                <a:lnTo>
                  <a:pt x="8477" y="3670"/>
                </a:lnTo>
                <a:lnTo>
                  <a:pt x="0" y="7311"/>
                </a:lnTo>
                <a:lnTo>
                  <a:pt x="0" y="14622"/>
                </a:lnTo>
                <a:lnTo>
                  <a:pt x="2841" y="18262"/>
                </a:lnTo>
                <a:lnTo>
                  <a:pt x="14137" y="25573"/>
                </a:lnTo>
                <a:lnTo>
                  <a:pt x="101879" y="25573"/>
                </a:lnTo>
                <a:lnTo>
                  <a:pt x="113199" y="21902"/>
                </a:lnTo>
                <a:lnTo>
                  <a:pt x="116017" y="14622"/>
                </a:lnTo>
                <a:lnTo>
                  <a:pt x="116017" y="10951"/>
                </a:lnTo>
                <a:lnTo>
                  <a:pt x="113199" y="3670"/>
                </a:lnTo>
                <a:lnTo>
                  <a:pt x="107539" y="3670"/>
                </a:lnTo>
                <a:lnTo>
                  <a:pt x="1018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521950" y="3452198"/>
            <a:ext cx="116205" cy="36830"/>
          </a:xfrm>
          <a:custGeom>
            <a:avLst/>
            <a:gdLst/>
            <a:ahLst/>
            <a:cxnLst/>
            <a:rect l="l" t="t" r="r" b="b"/>
            <a:pathLst>
              <a:path w="116204" h="36829">
                <a:moveTo>
                  <a:pt x="101855" y="0"/>
                </a:moveTo>
                <a:lnTo>
                  <a:pt x="25457" y="0"/>
                </a:lnTo>
                <a:lnTo>
                  <a:pt x="22615" y="3640"/>
                </a:lnTo>
                <a:lnTo>
                  <a:pt x="11319" y="7311"/>
                </a:lnTo>
                <a:lnTo>
                  <a:pt x="2818" y="10951"/>
                </a:lnTo>
                <a:lnTo>
                  <a:pt x="0" y="14622"/>
                </a:lnTo>
                <a:lnTo>
                  <a:pt x="0" y="29213"/>
                </a:lnTo>
                <a:lnTo>
                  <a:pt x="8478" y="36525"/>
                </a:lnTo>
                <a:lnTo>
                  <a:pt x="14137" y="32854"/>
                </a:lnTo>
                <a:lnTo>
                  <a:pt x="22615" y="32854"/>
                </a:lnTo>
                <a:lnTo>
                  <a:pt x="28275" y="29213"/>
                </a:lnTo>
                <a:lnTo>
                  <a:pt x="67895" y="29213"/>
                </a:lnTo>
                <a:lnTo>
                  <a:pt x="73555" y="25573"/>
                </a:lnTo>
                <a:lnTo>
                  <a:pt x="87717" y="25573"/>
                </a:lnTo>
                <a:lnTo>
                  <a:pt x="93377" y="21902"/>
                </a:lnTo>
                <a:lnTo>
                  <a:pt x="107515" y="21902"/>
                </a:lnTo>
                <a:lnTo>
                  <a:pt x="113175" y="18262"/>
                </a:lnTo>
                <a:lnTo>
                  <a:pt x="116017" y="14622"/>
                </a:lnTo>
                <a:lnTo>
                  <a:pt x="113175" y="7311"/>
                </a:lnTo>
                <a:lnTo>
                  <a:pt x="110357" y="3640"/>
                </a:lnTo>
                <a:lnTo>
                  <a:pt x="107515" y="3640"/>
                </a:lnTo>
                <a:lnTo>
                  <a:pt x="1018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286021" y="4171534"/>
            <a:ext cx="234950" cy="47625"/>
          </a:xfrm>
          <a:custGeom>
            <a:avLst/>
            <a:gdLst/>
            <a:ahLst/>
            <a:cxnLst/>
            <a:rect l="l" t="t" r="r" b="b"/>
            <a:pathLst>
              <a:path w="234950" h="47625">
                <a:moveTo>
                  <a:pt x="223556" y="0"/>
                </a:moveTo>
                <a:lnTo>
                  <a:pt x="155636" y="0"/>
                </a:lnTo>
                <a:lnTo>
                  <a:pt x="135839" y="3640"/>
                </a:lnTo>
                <a:lnTo>
                  <a:pt x="116017" y="3640"/>
                </a:lnTo>
                <a:lnTo>
                  <a:pt x="96219" y="7280"/>
                </a:lnTo>
                <a:lnTo>
                  <a:pt x="76397" y="7280"/>
                </a:lnTo>
                <a:lnTo>
                  <a:pt x="56599" y="10951"/>
                </a:lnTo>
                <a:lnTo>
                  <a:pt x="39619" y="14591"/>
                </a:lnTo>
                <a:lnTo>
                  <a:pt x="16979" y="14591"/>
                </a:lnTo>
                <a:lnTo>
                  <a:pt x="8477" y="18262"/>
                </a:lnTo>
                <a:lnTo>
                  <a:pt x="5659" y="18262"/>
                </a:lnTo>
                <a:lnTo>
                  <a:pt x="0" y="21902"/>
                </a:lnTo>
                <a:lnTo>
                  <a:pt x="0" y="47445"/>
                </a:lnTo>
                <a:lnTo>
                  <a:pt x="234876" y="32854"/>
                </a:lnTo>
                <a:lnTo>
                  <a:pt x="234876" y="21902"/>
                </a:lnTo>
                <a:lnTo>
                  <a:pt x="232034" y="10951"/>
                </a:lnTo>
                <a:lnTo>
                  <a:pt x="229216" y="3640"/>
                </a:lnTo>
                <a:lnTo>
                  <a:pt x="2235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670875" y="4167863"/>
            <a:ext cx="229235" cy="62230"/>
          </a:xfrm>
          <a:custGeom>
            <a:avLst/>
            <a:gdLst/>
            <a:ahLst/>
            <a:cxnLst/>
            <a:rect l="l" t="t" r="r" b="b"/>
            <a:pathLst>
              <a:path w="229234" h="62229">
                <a:moveTo>
                  <a:pt x="164138" y="3670"/>
                </a:moveTo>
                <a:lnTo>
                  <a:pt x="14161" y="3670"/>
                </a:lnTo>
                <a:lnTo>
                  <a:pt x="11319" y="7311"/>
                </a:lnTo>
                <a:lnTo>
                  <a:pt x="0" y="29213"/>
                </a:lnTo>
                <a:lnTo>
                  <a:pt x="45279" y="29213"/>
                </a:lnTo>
                <a:lnTo>
                  <a:pt x="62259" y="32884"/>
                </a:lnTo>
                <a:lnTo>
                  <a:pt x="200940" y="32884"/>
                </a:lnTo>
                <a:lnTo>
                  <a:pt x="203758" y="36525"/>
                </a:lnTo>
                <a:lnTo>
                  <a:pt x="209418" y="40165"/>
                </a:lnTo>
                <a:lnTo>
                  <a:pt x="212260" y="47476"/>
                </a:lnTo>
                <a:lnTo>
                  <a:pt x="212260" y="62098"/>
                </a:lnTo>
                <a:lnTo>
                  <a:pt x="229240" y="51116"/>
                </a:lnTo>
                <a:lnTo>
                  <a:pt x="226398" y="47476"/>
                </a:lnTo>
                <a:lnTo>
                  <a:pt x="226398" y="40165"/>
                </a:lnTo>
                <a:lnTo>
                  <a:pt x="223580" y="32884"/>
                </a:lnTo>
                <a:lnTo>
                  <a:pt x="223580" y="25573"/>
                </a:lnTo>
                <a:lnTo>
                  <a:pt x="220738" y="18262"/>
                </a:lnTo>
                <a:lnTo>
                  <a:pt x="217920" y="14622"/>
                </a:lnTo>
                <a:lnTo>
                  <a:pt x="217920" y="10951"/>
                </a:lnTo>
                <a:lnTo>
                  <a:pt x="212260" y="7311"/>
                </a:lnTo>
                <a:lnTo>
                  <a:pt x="181118" y="7311"/>
                </a:lnTo>
                <a:lnTo>
                  <a:pt x="164138" y="3670"/>
                </a:lnTo>
                <a:close/>
              </a:path>
              <a:path w="229234" h="62229">
                <a:moveTo>
                  <a:pt x="93401" y="0"/>
                </a:moveTo>
                <a:lnTo>
                  <a:pt x="31141" y="0"/>
                </a:lnTo>
                <a:lnTo>
                  <a:pt x="22639" y="3670"/>
                </a:lnTo>
                <a:lnTo>
                  <a:pt x="113199" y="3670"/>
                </a:lnTo>
                <a:lnTo>
                  <a:pt x="934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999248" y="4175174"/>
            <a:ext cx="325755" cy="47625"/>
          </a:xfrm>
          <a:custGeom>
            <a:avLst/>
            <a:gdLst/>
            <a:ahLst/>
            <a:cxnLst/>
            <a:rect l="l" t="t" r="r" b="b"/>
            <a:pathLst>
              <a:path w="325754" h="47625">
                <a:moveTo>
                  <a:pt x="311178" y="0"/>
                </a:moveTo>
                <a:lnTo>
                  <a:pt x="240488" y="0"/>
                </a:lnTo>
                <a:lnTo>
                  <a:pt x="217800" y="3640"/>
                </a:lnTo>
                <a:lnTo>
                  <a:pt x="189620" y="3640"/>
                </a:lnTo>
                <a:lnTo>
                  <a:pt x="161201" y="7311"/>
                </a:lnTo>
                <a:lnTo>
                  <a:pt x="135647" y="7311"/>
                </a:lnTo>
                <a:lnTo>
                  <a:pt x="107467" y="10951"/>
                </a:lnTo>
                <a:lnTo>
                  <a:pt x="81914" y="10951"/>
                </a:lnTo>
                <a:lnTo>
                  <a:pt x="59226" y="14622"/>
                </a:lnTo>
                <a:lnTo>
                  <a:pt x="14090" y="14622"/>
                </a:lnTo>
                <a:lnTo>
                  <a:pt x="11224" y="18262"/>
                </a:lnTo>
                <a:lnTo>
                  <a:pt x="5492" y="18262"/>
                </a:lnTo>
                <a:lnTo>
                  <a:pt x="2626" y="21902"/>
                </a:lnTo>
                <a:lnTo>
                  <a:pt x="0" y="29213"/>
                </a:lnTo>
                <a:lnTo>
                  <a:pt x="0" y="47476"/>
                </a:lnTo>
                <a:lnTo>
                  <a:pt x="325268" y="32854"/>
                </a:lnTo>
                <a:lnTo>
                  <a:pt x="325268" y="21902"/>
                </a:lnTo>
                <a:lnTo>
                  <a:pt x="322402" y="10951"/>
                </a:lnTo>
                <a:lnTo>
                  <a:pt x="316909" y="3640"/>
                </a:lnTo>
                <a:lnTo>
                  <a:pt x="3111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537877" y="3806375"/>
            <a:ext cx="76835" cy="109855"/>
          </a:xfrm>
          <a:custGeom>
            <a:avLst/>
            <a:gdLst/>
            <a:ahLst/>
            <a:cxnLst/>
            <a:rect l="l" t="t" r="r" b="b"/>
            <a:pathLst>
              <a:path w="76834" h="109854">
                <a:moveTo>
                  <a:pt x="73579" y="0"/>
                </a:moveTo>
                <a:lnTo>
                  <a:pt x="62259" y="0"/>
                </a:lnTo>
                <a:lnTo>
                  <a:pt x="59417" y="3670"/>
                </a:lnTo>
                <a:lnTo>
                  <a:pt x="59417" y="18262"/>
                </a:lnTo>
                <a:lnTo>
                  <a:pt x="56599" y="29213"/>
                </a:lnTo>
                <a:lnTo>
                  <a:pt x="45279" y="51116"/>
                </a:lnTo>
                <a:lnTo>
                  <a:pt x="39619" y="58427"/>
                </a:lnTo>
                <a:lnTo>
                  <a:pt x="31117" y="65738"/>
                </a:lnTo>
                <a:lnTo>
                  <a:pt x="25457" y="73050"/>
                </a:lnTo>
                <a:lnTo>
                  <a:pt x="19797" y="76690"/>
                </a:lnTo>
                <a:lnTo>
                  <a:pt x="14137" y="84001"/>
                </a:lnTo>
                <a:lnTo>
                  <a:pt x="5659" y="87641"/>
                </a:lnTo>
                <a:lnTo>
                  <a:pt x="0" y="94952"/>
                </a:lnTo>
                <a:lnTo>
                  <a:pt x="0" y="102264"/>
                </a:lnTo>
                <a:lnTo>
                  <a:pt x="11319" y="109544"/>
                </a:lnTo>
                <a:lnTo>
                  <a:pt x="16979" y="105904"/>
                </a:lnTo>
                <a:lnTo>
                  <a:pt x="25457" y="102264"/>
                </a:lnTo>
                <a:lnTo>
                  <a:pt x="31117" y="94952"/>
                </a:lnTo>
                <a:lnTo>
                  <a:pt x="36777" y="91282"/>
                </a:lnTo>
                <a:lnTo>
                  <a:pt x="45279" y="87641"/>
                </a:lnTo>
                <a:lnTo>
                  <a:pt x="56599" y="73050"/>
                </a:lnTo>
                <a:lnTo>
                  <a:pt x="62259" y="69379"/>
                </a:lnTo>
                <a:lnTo>
                  <a:pt x="65077" y="58427"/>
                </a:lnTo>
                <a:lnTo>
                  <a:pt x="70737" y="51116"/>
                </a:lnTo>
                <a:lnTo>
                  <a:pt x="73579" y="43836"/>
                </a:lnTo>
                <a:lnTo>
                  <a:pt x="76397" y="36525"/>
                </a:lnTo>
                <a:lnTo>
                  <a:pt x="76397" y="10951"/>
                </a:lnTo>
                <a:lnTo>
                  <a:pt x="73579" y="0"/>
                </a:lnTo>
                <a:close/>
              </a:path>
            </a:pathLst>
          </a:custGeom>
          <a:solidFill>
            <a:srgbClr val="95AB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540696" y="3937823"/>
            <a:ext cx="85090" cy="55244"/>
          </a:xfrm>
          <a:custGeom>
            <a:avLst/>
            <a:gdLst/>
            <a:ahLst/>
            <a:cxnLst/>
            <a:rect l="l" t="t" r="r" b="b"/>
            <a:pathLst>
              <a:path w="85090" h="55245">
                <a:moveTo>
                  <a:pt x="84899" y="0"/>
                </a:moveTo>
                <a:lnTo>
                  <a:pt x="76421" y="0"/>
                </a:lnTo>
                <a:lnTo>
                  <a:pt x="48121" y="18262"/>
                </a:lnTo>
                <a:lnTo>
                  <a:pt x="39619" y="18262"/>
                </a:lnTo>
                <a:lnTo>
                  <a:pt x="33959" y="21933"/>
                </a:lnTo>
                <a:lnTo>
                  <a:pt x="28299" y="21933"/>
                </a:lnTo>
                <a:lnTo>
                  <a:pt x="22639" y="25573"/>
                </a:lnTo>
                <a:lnTo>
                  <a:pt x="16979" y="25573"/>
                </a:lnTo>
                <a:lnTo>
                  <a:pt x="11319" y="29213"/>
                </a:lnTo>
                <a:lnTo>
                  <a:pt x="5659" y="29213"/>
                </a:lnTo>
                <a:lnTo>
                  <a:pt x="2841" y="32884"/>
                </a:lnTo>
                <a:lnTo>
                  <a:pt x="0" y="40165"/>
                </a:lnTo>
                <a:lnTo>
                  <a:pt x="0" y="51147"/>
                </a:lnTo>
                <a:lnTo>
                  <a:pt x="2841" y="54787"/>
                </a:lnTo>
                <a:lnTo>
                  <a:pt x="25481" y="54787"/>
                </a:lnTo>
                <a:lnTo>
                  <a:pt x="28299" y="51147"/>
                </a:lnTo>
                <a:lnTo>
                  <a:pt x="33959" y="51147"/>
                </a:lnTo>
                <a:lnTo>
                  <a:pt x="45279" y="47476"/>
                </a:lnTo>
                <a:lnTo>
                  <a:pt x="50939" y="43836"/>
                </a:lnTo>
                <a:lnTo>
                  <a:pt x="76421" y="32884"/>
                </a:lnTo>
                <a:lnTo>
                  <a:pt x="79239" y="29213"/>
                </a:lnTo>
                <a:lnTo>
                  <a:pt x="82081" y="21933"/>
                </a:lnTo>
                <a:lnTo>
                  <a:pt x="84899" y="14622"/>
                </a:lnTo>
                <a:lnTo>
                  <a:pt x="84899" y="0"/>
                </a:lnTo>
                <a:close/>
              </a:path>
            </a:pathLst>
          </a:custGeom>
          <a:solidFill>
            <a:srgbClr val="95AB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583157" y="3590957"/>
            <a:ext cx="65405" cy="84455"/>
          </a:xfrm>
          <a:custGeom>
            <a:avLst/>
            <a:gdLst/>
            <a:ahLst/>
            <a:cxnLst/>
            <a:rect l="l" t="t" r="r" b="b"/>
            <a:pathLst>
              <a:path w="65404" h="84454">
                <a:moveTo>
                  <a:pt x="59417" y="0"/>
                </a:moveTo>
                <a:lnTo>
                  <a:pt x="50939" y="3640"/>
                </a:lnTo>
                <a:lnTo>
                  <a:pt x="42437" y="10951"/>
                </a:lnTo>
                <a:lnTo>
                  <a:pt x="31117" y="18262"/>
                </a:lnTo>
                <a:lnTo>
                  <a:pt x="25457" y="25543"/>
                </a:lnTo>
                <a:lnTo>
                  <a:pt x="16979" y="32854"/>
                </a:lnTo>
                <a:lnTo>
                  <a:pt x="11319" y="43805"/>
                </a:lnTo>
                <a:lnTo>
                  <a:pt x="5659" y="51116"/>
                </a:lnTo>
                <a:lnTo>
                  <a:pt x="0" y="62068"/>
                </a:lnTo>
                <a:lnTo>
                  <a:pt x="0" y="80330"/>
                </a:lnTo>
                <a:lnTo>
                  <a:pt x="2818" y="83970"/>
                </a:lnTo>
                <a:lnTo>
                  <a:pt x="5659" y="80330"/>
                </a:lnTo>
                <a:lnTo>
                  <a:pt x="22639" y="69379"/>
                </a:lnTo>
                <a:lnTo>
                  <a:pt x="25457" y="62068"/>
                </a:lnTo>
                <a:lnTo>
                  <a:pt x="31117" y="54756"/>
                </a:lnTo>
                <a:lnTo>
                  <a:pt x="39619" y="47476"/>
                </a:lnTo>
                <a:lnTo>
                  <a:pt x="59417" y="21902"/>
                </a:lnTo>
                <a:lnTo>
                  <a:pt x="65077" y="18262"/>
                </a:lnTo>
                <a:lnTo>
                  <a:pt x="62259" y="10951"/>
                </a:lnTo>
                <a:lnTo>
                  <a:pt x="59417" y="0"/>
                </a:lnTo>
                <a:close/>
              </a:path>
            </a:pathLst>
          </a:custGeom>
          <a:solidFill>
            <a:srgbClr val="95AB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568996" y="3481413"/>
            <a:ext cx="79375" cy="43815"/>
          </a:xfrm>
          <a:custGeom>
            <a:avLst/>
            <a:gdLst/>
            <a:ahLst/>
            <a:cxnLst/>
            <a:rect l="l" t="t" r="r" b="b"/>
            <a:pathLst>
              <a:path w="79375" h="43814">
                <a:moveTo>
                  <a:pt x="79239" y="0"/>
                </a:moveTo>
                <a:lnTo>
                  <a:pt x="62259" y="0"/>
                </a:lnTo>
                <a:lnTo>
                  <a:pt x="53781" y="3640"/>
                </a:lnTo>
                <a:lnTo>
                  <a:pt x="48121" y="10951"/>
                </a:lnTo>
                <a:lnTo>
                  <a:pt x="31141" y="18262"/>
                </a:lnTo>
                <a:lnTo>
                  <a:pt x="19821" y="21902"/>
                </a:lnTo>
                <a:lnTo>
                  <a:pt x="5659" y="21902"/>
                </a:lnTo>
                <a:lnTo>
                  <a:pt x="2841" y="25573"/>
                </a:lnTo>
                <a:lnTo>
                  <a:pt x="0" y="29213"/>
                </a:lnTo>
                <a:lnTo>
                  <a:pt x="2841" y="32854"/>
                </a:lnTo>
                <a:lnTo>
                  <a:pt x="11319" y="36525"/>
                </a:lnTo>
                <a:lnTo>
                  <a:pt x="19821" y="43805"/>
                </a:lnTo>
                <a:lnTo>
                  <a:pt x="39619" y="43805"/>
                </a:lnTo>
                <a:lnTo>
                  <a:pt x="50939" y="40165"/>
                </a:lnTo>
                <a:lnTo>
                  <a:pt x="59441" y="32854"/>
                </a:lnTo>
                <a:lnTo>
                  <a:pt x="67919" y="21902"/>
                </a:lnTo>
                <a:lnTo>
                  <a:pt x="79239" y="10951"/>
                </a:lnTo>
                <a:lnTo>
                  <a:pt x="79239" y="0"/>
                </a:lnTo>
                <a:close/>
              </a:path>
            </a:pathLst>
          </a:custGeom>
          <a:solidFill>
            <a:srgbClr val="7CB3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574655" y="3393771"/>
            <a:ext cx="82550" cy="36830"/>
          </a:xfrm>
          <a:custGeom>
            <a:avLst/>
            <a:gdLst/>
            <a:ahLst/>
            <a:cxnLst/>
            <a:rect l="l" t="t" r="r" b="b"/>
            <a:pathLst>
              <a:path w="82550" h="36829">
                <a:moveTo>
                  <a:pt x="31141" y="0"/>
                </a:moveTo>
                <a:lnTo>
                  <a:pt x="16979" y="0"/>
                </a:lnTo>
                <a:lnTo>
                  <a:pt x="5659" y="7311"/>
                </a:lnTo>
                <a:lnTo>
                  <a:pt x="2841" y="14622"/>
                </a:lnTo>
                <a:lnTo>
                  <a:pt x="0" y="14622"/>
                </a:lnTo>
                <a:lnTo>
                  <a:pt x="5659" y="21902"/>
                </a:lnTo>
                <a:lnTo>
                  <a:pt x="11319" y="25573"/>
                </a:lnTo>
                <a:lnTo>
                  <a:pt x="36801" y="25573"/>
                </a:lnTo>
                <a:lnTo>
                  <a:pt x="45279" y="29213"/>
                </a:lnTo>
                <a:lnTo>
                  <a:pt x="62259" y="29213"/>
                </a:lnTo>
                <a:lnTo>
                  <a:pt x="79239" y="36525"/>
                </a:lnTo>
                <a:lnTo>
                  <a:pt x="82081" y="25573"/>
                </a:lnTo>
                <a:lnTo>
                  <a:pt x="82081" y="14622"/>
                </a:lnTo>
                <a:lnTo>
                  <a:pt x="76421" y="10951"/>
                </a:lnTo>
                <a:lnTo>
                  <a:pt x="59441" y="3670"/>
                </a:lnTo>
                <a:lnTo>
                  <a:pt x="42461" y="3670"/>
                </a:lnTo>
                <a:lnTo>
                  <a:pt x="31141" y="0"/>
                </a:lnTo>
                <a:close/>
              </a:path>
            </a:pathLst>
          </a:custGeom>
          <a:solidFill>
            <a:srgbClr val="7CB3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19935" y="3295208"/>
            <a:ext cx="51435" cy="26034"/>
          </a:xfrm>
          <a:custGeom>
            <a:avLst/>
            <a:gdLst/>
            <a:ahLst/>
            <a:cxnLst/>
            <a:rect l="l" t="t" r="r" b="b"/>
            <a:pathLst>
              <a:path w="51434" h="26035">
                <a:moveTo>
                  <a:pt x="25481" y="21902"/>
                </a:moveTo>
                <a:lnTo>
                  <a:pt x="2841" y="21902"/>
                </a:lnTo>
                <a:lnTo>
                  <a:pt x="8501" y="25543"/>
                </a:lnTo>
                <a:lnTo>
                  <a:pt x="19821" y="25543"/>
                </a:lnTo>
                <a:lnTo>
                  <a:pt x="25481" y="21902"/>
                </a:lnTo>
                <a:close/>
              </a:path>
              <a:path w="51434" h="26035">
                <a:moveTo>
                  <a:pt x="48121" y="3640"/>
                </a:moveTo>
                <a:lnTo>
                  <a:pt x="8501" y="3640"/>
                </a:lnTo>
                <a:lnTo>
                  <a:pt x="0" y="14591"/>
                </a:lnTo>
                <a:lnTo>
                  <a:pt x="0" y="21902"/>
                </a:lnTo>
                <a:lnTo>
                  <a:pt x="42461" y="21902"/>
                </a:lnTo>
                <a:lnTo>
                  <a:pt x="50939" y="25543"/>
                </a:lnTo>
                <a:lnTo>
                  <a:pt x="48121" y="14591"/>
                </a:lnTo>
                <a:lnTo>
                  <a:pt x="48121" y="3640"/>
                </a:lnTo>
                <a:close/>
              </a:path>
              <a:path w="51434" h="26035">
                <a:moveTo>
                  <a:pt x="39619" y="0"/>
                </a:moveTo>
                <a:lnTo>
                  <a:pt x="19821" y="0"/>
                </a:lnTo>
                <a:lnTo>
                  <a:pt x="14161" y="3640"/>
                </a:lnTo>
                <a:lnTo>
                  <a:pt x="45279" y="3640"/>
                </a:lnTo>
                <a:lnTo>
                  <a:pt x="39619" y="0"/>
                </a:lnTo>
                <a:close/>
              </a:path>
            </a:pathLst>
          </a:custGeom>
          <a:solidFill>
            <a:srgbClr val="7CB3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554857" y="3828309"/>
            <a:ext cx="82550" cy="102235"/>
          </a:xfrm>
          <a:custGeom>
            <a:avLst/>
            <a:gdLst/>
            <a:ahLst/>
            <a:cxnLst/>
            <a:rect l="l" t="t" r="r" b="b"/>
            <a:pathLst>
              <a:path w="82550" h="102235">
                <a:moveTo>
                  <a:pt x="8477" y="0"/>
                </a:moveTo>
                <a:lnTo>
                  <a:pt x="0" y="0"/>
                </a:lnTo>
                <a:lnTo>
                  <a:pt x="0" y="10951"/>
                </a:lnTo>
                <a:lnTo>
                  <a:pt x="2818" y="21902"/>
                </a:lnTo>
                <a:lnTo>
                  <a:pt x="8478" y="29183"/>
                </a:lnTo>
                <a:lnTo>
                  <a:pt x="16979" y="43805"/>
                </a:lnTo>
                <a:lnTo>
                  <a:pt x="19797" y="47445"/>
                </a:lnTo>
                <a:lnTo>
                  <a:pt x="28299" y="54756"/>
                </a:lnTo>
                <a:lnTo>
                  <a:pt x="33959" y="58397"/>
                </a:lnTo>
                <a:lnTo>
                  <a:pt x="45279" y="73019"/>
                </a:lnTo>
                <a:lnTo>
                  <a:pt x="56599" y="80330"/>
                </a:lnTo>
                <a:lnTo>
                  <a:pt x="73579" y="102233"/>
                </a:lnTo>
                <a:lnTo>
                  <a:pt x="73579" y="98562"/>
                </a:lnTo>
                <a:lnTo>
                  <a:pt x="76397" y="91282"/>
                </a:lnTo>
                <a:lnTo>
                  <a:pt x="82057" y="87611"/>
                </a:lnTo>
                <a:lnTo>
                  <a:pt x="76397" y="80330"/>
                </a:lnTo>
                <a:lnTo>
                  <a:pt x="70737" y="65708"/>
                </a:lnTo>
                <a:lnTo>
                  <a:pt x="50939" y="40165"/>
                </a:lnTo>
                <a:lnTo>
                  <a:pt x="39619" y="29183"/>
                </a:lnTo>
                <a:lnTo>
                  <a:pt x="22639" y="14591"/>
                </a:lnTo>
                <a:lnTo>
                  <a:pt x="14137" y="3640"/>
                </a:lnTo>
                <a:lnTo>
                  <a:pt x="8477" y="0"/>
                </a:lnTo>
                <a:close/>
              </a:path>
            </a:pathLst>
          </a:custGeom>
          <a:solidFill>
            <a:srgbClr val="95AB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560517" y="3682239"/>
            <a:ext cx="73660" cy="113664"/>
          </a:xfrm>
          <a:custGeom>
            <a:avLst/>
            <a:gdLst/>
            <a:ahLst/>
            <a:cxnLst/>
            <a:rect l="l" t="t" r="r" b="b"/>
            <a:pathLst>
              <a:path w="73659" h="113664">
                <a:moveTo>
                  <a:pt x="19797" y="0"/>
                </a:moveTo>
                <a:lnTo>
                  <a:pt x="11319" y="0"/>
                </a:lnTo>
                <a:lnTo>
                  <a:pt x="5659" y="3640"/>
                </a:lnTo>
                <a:lnTo>
                  <a:pt x="0" y="10951"/>
                </a:lnTo>
                <a:lnTo>
                  <a:pt x="0" y="18262"/>
                </a:lnTo>
                <a:lnTo>
                  <a:pt x="2818" y="21902"/>
                </a:lnTo>
                <a:lnTo>
                  <a:pt x="11319" y="25573"/>
                </a:lnTo>
                <a:lnTo>
                  <a:pt x="14137" y="25573"/>
                </a:lnTo>
                <a:lnTo>
                  <a:pt x="25457" y="32854"/>
                </a:lnTo>
                <a:lnTo>
                  <a:pt x="28299" y="40165"/>
                </a:lnTo>
                <a:lnTo>
                  <a:pt x="33959" y="47476"/>
                </a:lnTo>
                <a:lnTo>
                  <a:pt x="39619" y="62068"/>
                </a:lnTo>
                <a:lnTo>
                  <a:pt x="45279" y="73019"/>
                </a:lnTo>
                <a:lnTo>
                  <a:pt x="50939" y="87641"/>
                </a:lnTo>
                <a:lnTo>
                  <a:pt x="62259" y="109544"/>
                </a:lnTo>
                <a:lnTo>
                  <a:pt x="65077" y="113184"/>
                </a:lnTo>
                <a:lnTo>
                  <a:pt x="70737" y="109544"/>
                </a:lnTo>
                <a:lnTo>
                  <a:pt x="73579" y="105904"/>
                </a:lnTo>
                <a:lnTo>
                  <a:pt x="73579" y="94922"/>
                </a:lnTo>
                <a:lnTo>
                  <a:pt x="70737" y="87641"/>
                </a:lnTo>
                <a:lnTo>
                  <a:pt x="67919" y="80330"/>
                </a:lnTo>
                <a:lnTo>
                  <a:pt x="67919" y="73019"/>
                </a:lnTo>
                <a:lnTo>
                  <a:pt x="65077" y="65738"/>
                </a:lnTo>
                <a:lnTo>
                  <a:pt x="62259" y="54756"/>
                </a:lnTo>
                <a:lnTo>
                  <a:pt x="59417" y="47476"/>
                </a:lnTo>
                <a:lnTo>
                  <a:pt x="56599" y="40165"/>
                </a:lnTo>
                <a:lnTo>
                  <a:pt x="53757" y="36525"/>
                </a:lnTo>
                <a:lnTo>
                  <a:pt x="45279" y="21902"/>
                </a:lnTo>
                <a:lnTo>
                  <a:pt x="36777" y="10951"/>
                </a:lnTo>
                <a:lnTo>
                  <a:pt x="19797" y="0"/>
                </a:lnTo>
                <a:close/>
              </a:path>
            </a:pathLst>
          </a:custGeom>
          <a:solidFill>
            <a:srgbClr val="95AB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597295" y="3324392"/>
            <a:ext cx="28575" cy="149860"/>
          </a:xfrm>
          <a:custGeom>
            <a:avLst/>
            <a:gdLst/>
            <a:ahLst/>
            <a:cxnLst/>
            <a:rect l="l" t="t" r="r" b="b"/>
            <a:pathLst>
              <a:path w="28575" h="149860">
                <a:moveTo>
                  <a:pt x="8501" y="0"/>
                </a:moveTo>
                <a:lnTo>
                  <a:pt x="2841" y="0"/>
                </a:lnTo>
                <a:lnTo>
                  <a:pt x="0" y="7311"/>
                </a:lnTo>
                <a:lnTo>
                  <a:pt x="0" y="14622"/>
                </a:lnTo>
                <a:lnTo>
                  <a:pt x="2841" y="21933"/>
                </a:lnTo>
                <a:lnTo>
                  <a:pt x="2841" y="47476"/>
                </a:lnTo>
                <a:lnTo>
                  <a:pt x="5659" y="54787"/>
                </a:lnTo>
                <a:lnTo>
                  <a:pt x="5659" y="87641"/>
                </a:lnTo>
                <a:lnTo>
                  <a:pt x="2841" y="94952"/>
                </a:lnTo>
                <a:lnTo>
                  <a:pt x="2841" y="113215"/>
                </a:lnTo>
                <a:lnTo>
                  <a:pt x="0" y="120495"/>
                </a:lnTo>
                <a:lnTo>
                  <a:pt x="0" y="146069"/>
                </a:lnTo>
                <a:lnTo>
                  <a:pt x="5659" y="149709"/>
                </a:lnTo>
                <a:lnTo>
                  <a:pt x="11319" y="149709"/>
                </a:lnTo>
                <a:lnTo>
                  <a:pt x="14161" y="146069"/>
                </a:lnTo>
                <a:lnTo>
                  <a:pt x="16979" y="138758"/>
                </a:lnTo>
                <a:lnTo>
                  <a:pt x="22639" y="131447"/>
                </a:lnTo>
                <a:lnTo>
                  <a:pt x="22639" y="124166"/>
                </a:lnTo>
                <a:lnTo>
                  <a:pt x="25481" y="116855"/>
                </a:lnTo>
                <a:lnTo>
                  <a:pt x="25481" y="109544"/>
                </a:lnTo>
                <a:lnTo>
                  <a:pt x="28299" y="102264"/>
                </a:lnTo>
                <a:lnTo>
                  <a:pt x="28299" y="47476"/>
                </a:lnTo>
                <a:lnTo>
                  <a:pt x="25481" y="40165"/>
                </a:lnTo>
                <a:lnTo>
                  <a:pt x="25481" y="32884"/>
                </a:lnTo>
                <a:lnTo>
                  <a:pt x="22639" y="25573"/>
                </a:lnTo>
                <a:lnTo>
                  <a:pt x="22639" y="18262"/>
                </a:lnTo>
                <a:lnTo>
                  <a:pt x="16979" y="7311"/>
                </a:lnTo>
                <a:lnTo>
                  <a:pt x="8501" y="0"/>
                </a:lnTo>
                <a:close/>
              </a:path>
            </a:pathLst>
          </a:custGeom>
          <a:solidFill>
            <a:srgbClr val="7CB3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546355" y="3696831"/>
            <a:ext cx="90805" cy="55244"/>
          </a:xfrm>
          <a:custGeom>
            <a:avLst/>
            <a:gdLst/>
            <a:ahLst/>
            <a:cxnLst/>
            <a:rect l="l" t="t" r="r" b="b"/>
            <a:pathLst>
              <a:path w="90804" h="55245">
                <a:moveTo>
                  <a:pt x="87741" y="0"/>
                </a:moveTo>
                <a:lnTo>
                  <a:pt x="82081" y="0"/>
                </a:lnTo>
                <a:lnTo>
                  <a:pt x="76421" y="7311"/>
                </a:lnTo>
                <a:lnTo>
                  <a:pt x="67919" y="10981"/>
                </a:lnTo>
                <a:lnTo>
                  <a:pt x="56599" y="18262"/>
                </a:lnTo>
                <a:lnTo>
                  <a:pt x="50939" y="18262"/>
                </a:lnTo>
                <a:lnTo>
                  <a:pt x="45279" y="21933"/>
                </a:lnTo>
                <a:lnTo>
                  <a:pt x="36801" y="21933"/>
                </a:lnTo>
                <a:lnTo>
                  <a:pt x="31141" y="25573"/>
                </a:lnTo>
                <a:lnTo>
                  <a:pt x="25481" y="25573"/>
                </a:lnTo>
                <a:lnTo>
                  <a:pt x="19821" y="29213"/>
                </a:lnTo>
                <a:lnTo>
                  <a:pt x="14161" y="29213"/>
                </a:lnTo>
                <a:lnTo>
                  <a:pt x="8501" y="32884"/>
                </a:lnTo>
                <a:lnTo>
                  <a:pt x="5659" y="36525"/>
                </a:lnTo>
                <a:lnTo>
                  <a:pt x="0" y="40165"/>
                </a:lnTo>
                <a:lnTo>
                  <a:pt x="2841" y="51147"/>
                </a:lnTo>
                <a:lnTo>
                  <a:pt x="5659" y="54787"/>
                </a:lnTo>
                <a:lnTo>
                  <a:pt x="33959" y="54787"/>
                </a:lnTo>
                <a:lnTo>
                  <a:pt x="39619" y="51147"/>
                </a:lnTo>
                <a:lnTo>
                  <a:pt x="48121" y="51147"/>
                </a:lnTo>
                <a:lnTo>
                  <a:pt x="82081" y="36525"/>
                </a:lnTo>
                <a:lnTo>
                  <a:pt x="84899" y="29213"/>
                </a:lnTo>
                <a:lnTo>
                  <a:pt x="87741" y="25573"/>
                </a:lnTo>
                <a:lnTo>
                  <a:pt x="90559" y="18262"/>
                </a:lnTo>
                <a:lnTo>
                  <a:pt x="90559" y="3670"/>
                </a:lnTo>
                <a:lnTo>
                  <a:pt x="87741" y="0"/>
                </a:lnTo>
                <a:close/>
              </a:path>
            </a:pathLst>
          </a:custGeom>
          <a:solidFill>
            <a:srgbClr val="95AB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226579" y="3244061"/>
            <a:ext cx="453390" cy="774700"/>
          </a:xfrm>
          <a:custGeom>
            <a:avLst/>
            <a:gdLst/>
            <a:ahLst/>
            <a:cxnLst/>
            <a:rect l="l" t="t" r="r" b="b"/>
            <a:pathLst>
              <a:path w="453390" h="774700">
                <a:moveTo>
                  <a:pt x="445998" y="29213"/>
                </a:moveTo>
                <a:lnTo>
                  <a:pt x="353735" y="29213"/>
                </a:lnTo>
                <a:lnTo>
                  <a:pt x="393355" y="36525"/>
                </a:lnTo>
                <a:lnTo>
                  <a:pt x="410335" y="40165"/>
                </a:lnTo>
                <a:lnTo>
                  <a:pt x="430156" y="47476"/>
                </a:lnTo>
                <a:lnTo>
                  <a:pt x="430156" y="116855"/>
                </a:lnTo>
                <a:lnTo>
                  <a:pt x="424496" y="153380"/>
                </a:lnTo>
                <a:lnTo>
                  <a:pt x="424496" y="171612"/>
                </a:lnTo>
                <a:lnTo>
                  <a:pt x="415995" y="226400"/>
                </a:lnTo>
                <a:lnTo>
                  <a:pt x="413176" y="240991"/>
                </a:lnTo>
                <a:lnTo>
                  <a:pt x="413176" y="262925"/>
                </a:lnTo>
                <a:lnTo>
                  <a:pt x="410335" y="277516"/>
                </a:lnTo>
                <a:lnTo>
                  <a:pt x="410335" y="445489"/>
                </a:lnTo>
                <a:lnTo>
                  <a:pt x="407517" y="474703"/>
                </a:lnTo>
                <a:lnTo>
                  <a:pt x="404675" y="500246"/>
                </a:lnTo>
                <a:lnTo>
                  <a:pt x="401857" y="529460"/>
                </a:lnTo>
                <a:lnTo>
                  <a:pt x="401857" y="555033"/>
                </a:lnTo>
                <a:lnTo>
                  <a:pt x="399015" y="580576"/>
                </a:lnTo>
                <a:lnTo>
                  <a:pt x="396197" y="609790"/>
                </a:lnTo>
                <a:lnTo>
                  <a:pt x="393355" y="635364"/>
                </a:lnTo>
                <a:lnTo>
                  <a:pt x="390537" y="664578"/>
                </a:lnTo>
                <a:lnTo>
                  <a:pt x="387695" y="690121"/>
                </a:lnTo>
                <a:lnTo>
                  <a:pt x="387695" y="744909"/>
                </a:lnTo>
                <a:lnTo>
                  <a:pt x="390537" y="774092"/>
                </a:lnTo>
                <a:lnTo>
                  <a:pt x="407517" y="774092"/>
                </a:lnTo>
                <a:lnTo>
                  <a:pt x="407517" y="744909"/>
                </a:lnTo>
                <a:lnTo>
                  <a:pt x="413177" y="693761"/>
                </a:lnTo>
                <a:lnTo>
                  <a:pt x="415995" y="664578"/>
                </a:lnTo>
                <a:lnTo>
                  <a:pt x="415995" y="639004"/>
                </a:lnTo>
                <a:lnTo>
                  <a:pt x="421655" y="613431"/>
                </a:lnTo>
                <a:lnTo>
                  <a:pt x="421655" y="587888"/>
                </a:lnTo>
                <a:lnTo>
                  <a:pt x="424496" y="562314"/>
                </a:lnTo>
                <a:lnTo>
                  <a:pt x="427314" y="533100"/>
                </a:lnTo>
                <a:lnTo>
                  <a:pt x="427314" y="507557"/>
                </a:lnTo>
                <a:lnTo>
                  <a:pt x="430156" y="481983"/>
                </a:lnTo>
                <a:lnTo>
                  <a:pt x="430156" y="427226"/>
                </a:lnTo>
                <a:lnTo>
                  <a:pt x="432974" y="401653"/>
                </a:lnTo>
                <a:lnTo>
                  <a:pt x="430156" y="376110"/>
                </a:lnTo>
                <a:lnTo>
                  <a:pt x="430156" y="284828"/>
                </a:lnTo>
                <a:lnTo>
                  <a:pt x="435816" y="240991"/>
                </a:lnTo>
                <a:lnTo>
                  <a:pt x="438634" y="222759"/>
                </a:lnTo>
                <a:lnTo>
                  <a:pt x="441476" y="200826"/>
                </a:lnTo>
                <a:lnTo>
                  <a:pt x="444294" y="182594"/>
                </a:lnTo>
                <a:lnTo>
                  <a:pt x="449954" y="138758"/>
                </a:lnTo>
                <a:lnTo>
                  <a:pt x="449954" y="116855"/>
                </a:lnTo>
                <a:lnTo>
                  <a:pt x="452796" y="98593"/>
                </a:lnTo>
                <a:lnTo>
                  <a:pt x="449954" y="76690"/>
                </a:lnTo>
                <a:lnTo>
                  <a:pt x="449954" y="58427"/>
                </a:lnTo>
                <a:lnTo>
                  <a:pt x="447136" y="36525"/>
                </a:lnTo>
                <a:lnTo>
                  <a:pt x="445998" y="29213"/>
                </a:lnTo>
                <a:close/>
              </a:path>
              <a:path w="453390" h="774700">
                <a:moveTo>
                  <a:pt x="342415" y="3670"/>
                </a:moveTo>
                <a:lnTo>
                  <a:pt x="101879" y="3670"/>
                </a:lnTo>
                <a:lnTo>
                  <a:pt x="96219" y="7311"/>
                </a:lnTo>
                <a:lnTo>
                  <a:pt x="87741" y="10981"/>
                </a:lnTo>
                <a:lnTo>
                  <a:pt x="62259" y="47476"/>
                </a:lnTo>
                <a:lnTo>
                  <a:pt x="48121" y="109544"/>
                </a:lnTo>
                <a:lnTo>
                  <a:pt x="39619" y="142429"/>
                </a:lnTo>
                <a:lnTo>
                  <a:pt x="33959" y="171612"/>
                </a:lnTo>
                <a:lnTo>
                  <a:pt x="31141" y="204497"/>
                </a:lnTo>
                <a:lnTo>
                  <a:pt x="28299" y="237351"/>
                </a:lnTo>
                <a:lnTo>
                  <a:pt x="25481" y="273876"/>
                </a:lnTo>
                <a:lnTo>
                  <a:pt x="16979" y="372439"/>
                </a:lnTo>
                <a:lnTo>
                  <a:pt x="16979" y="405323"/>
                </a:lnTo>
                <a:lnTo>
                  <a:pt x="14161" y="441818"/>
                </a:lnTo>
                <a:lnTo>
                  <a:pt x="14161" y="474703"/>
                </a:lnTo>
                <a:lnTo>
                  <a:pt x="11319" y="507557"/>
                </a:lnTo>
                <a:lnTo>
                  <a:pt x="11319" y="540411"/>
                </a:lnTo>
                <a:lnTo>
                  <a:pt x="8501" y="555033"/>
                </a:lnTo>
                <a:lnTo>
                  <a:pt x="8501" y="602479"/>
                </a:lnTo>
                <a:lnTo>
                  <a:pt x="5659" y="613431"/>
                </a:lnTo>
                <a:lnTo>
                  <a:pt x="5659" y="660907"/>
                </a:lnTo>
                <a:lnTo>
                  <a:pt x="2841" y="671858"/>
                </a:lnTo>
                <a:lnTo>
                  <a:pt x="2841" y="686481"/>
                </a:lnTo>
                <a:lnTo>
                  <a:pt x="0" y="701072"/>
                </a:lnTo>
                <a:lnTo>
                  <a:pt x="0" y="766811"/>
                </a:lnTo>
                <a:lnTo>
                  <a:pt x="2841" y="763140"/>
                </a:lnTo>
                <a:lnTo>
                  <a:pt x="14161" y="763140"/>
                </a:lnTo>
                <a:lnTo>
                  <a:pt x="19821" y="759500"/>
                </a:lnTo>
                <a:lnTo>
                  <a:pt x="22639" y="726646"/>
                </a:lnTo>
                <a:lnTo>
                  <a:pt x="22639" y="693761"/>
                </a:lnTo>
                <a:lnTo>
                  <a:pt x="25481" y="657267"/>
                </a:lnTo>
                <a:lnTo>
                  <a:pt x="31141" y="591528"/>
                </a:lnTo>
                <a:lnTo>
                  <a:pt x="31141" y="558674"/>
                </a:lnTo>
                <a:lnTo>
                  <a:pt x="33959" y="522149"/>
                </a:lnTo>
                <a:lnTo>
                  <a:pt x="39619" y="456440"/>
                </a:lnTo>
                <a:lnTo>
                  <a:pt x="39619" y="419915"/>
                </a:lnTo>
                <a:lnTo>
                  <a:pt x="50939" y="288468"/>
                </a:lnTo>
                <a:lnTo>
                  <a:pt x="53781" y="251943"/>
                </a:lnTo>
                <a:lnTo>
                  <a:pt x="56599" y="222759"/>
                </a:lnTo>
                <a:lnTo>
                  <a:pt x="56599" y="208137"/>
                </a:lnTo>
                <a:lnTo>
                  <a:pt x="59441" y="193546"/>
                </a:lnTo>
                <a:lnTo>
                  <a:pt x="59441" y="178923"/>
                </a:lnTo>
                <a:lnTo>
                  <a:pt x="62259" y="164332"/>
                </a:lnTo>
                <a:lnTo>
                  <a:pt x="62259" y="149709"/>
                </a:lnTo>
                <a:lnTo>
                  <a:pt x="65101" y="135118"/>
                </a:lnTo>
                <a:lnTo>
                  <a:pt x="65101" y="116855"/>
                </a:lnTo>
                <a:lnTo>
                  <a:pt x="67919" y="105904"/>
                </a:lnTo>
                <a:lnTo>
                  <a:pt x="70761" y="91312"/>
                </a:lnTo>
                <a:lnTo>
                  <a:pt x="73579" y="76690"/>
                </a:lnTo>
                <a:lnTo>
                  <a:pt x="79239" y="62098"/>
                </a:lnTo>
                <a:lnTo>
                  <a:pt x="84899" y="54787"/>
                </a:lnTo>
                <a:lnTo>
                  <a:pt x="90559" y="43836"/>
                </a:lnTo>
                <a:lnTo>
                  <a:pt x="107539" y="29213"/>
                </a:lnTo>
                <a:lnTo>
                  <a:pt x="445998" y="29213"/>
                </a:lnTo>
                <a:lnTo>
                  <a:pt x="444294" y="18262"/>
                </a:lnTo>
                <a:lnTo>
                  <a:pt x="424496" y="14622"/>
                </a:lnTo>
                <a:lnTo>
                  <a:pt x="401857" y="10982"/>
                </a:lnTo>
                <a:lnTo>
                  <a:pt x="382035" y="7311"/>
                </a:lnTo>
                <a:lnTo>
                  <a:pt x="362237" y="7311"/>
                </a:lnTo>
                <a:lnTo>
                  <a:pt x="342415" y="3670"/>
                </a:lnTo>
                <a:close/>
              </a:path>
              <a:path w="453390" h="774700">
                <a:moveTo>
                  <a:pt x="175458" y="0"/>
                </a:moveTo>
                <a:lnTo>
                  <a:pt x="110381" y="0"/>
                </a:lnTo>
                <a:lnTo>
                  <a:pt x="107539" y="3670"/>
                </a:lnTo>
                <a:lnTo>
                  <a:pt x="198098" y="3670"/>
                </a:lnTo>
                <a:lnTo>
                  <a:pt x="175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994545" y="3685880"/>
            <a:ext cx="144317" cy="2921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949265" y="2703680"/>
            <a:ext cx="229216" cy="3687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011525" y="2678106"/>
            <a:ext cx="187325" cy="1332865"/>
          </a:xfrm>
          <a:custGeom>
            <a:avLst/>
            <a:gdLst/>
            <a:ahLst/>
            <a:cxnLst/>
            <a:rect l="l" t="t" r="r" b="b"/>
            <a:pathLst>
              <a:path w="187325" h="1332864">
                <a:moveTo>
                  <a:pt x="11319" y="0"/>
                </a:moveTo>
                <a:lnTo>
                  <a:pt x="5659" y="7311"/>
                </a:lnTo>
                <a:lnTo>
                  <a:pt x="2818" y="14622"/>
                </a:lnTo>
                <a:lnTo>
                  <a:pt x="2818" y="21902"/>
                </a:lnTo>
                <a:lnTo>
                  <a:pt x="0" y="29213"/>
                </a:lnTo>
                <a:lnTo>
                  <a:pt x="0" y="87641"/>
                </a:lnTo>
                <a:lnTo>
                  <a:pt x="2818" y="94952"/>
                </a:lnTo>
                <a:lnTo>
                  <a:pt x="2818" y="102233"/>
                </a:lnTo>
                <a:lnTo>
                  <a:pt x="5659" y="113184"/>
                </a:lnTo>
                <a:lnTo>
                  <a:pt x="22615" y="135118"/>
                </a:lnTo>
                <a:lnTo>
                  <a:pt x="28275" y="138758"/>
                </a:lnTo>
                <a:lnTo>
                  <a:pt x="36777" y="146069"/>
                </a:lnTo>
                <a:lnTo>
                  <a:pt x="42437" y="149709"/>
                </a:lnTo>
                <a:lnTo>
                  <a:pt x="59417" y="157020"/>
                </a:lnTo>
                <a:lnTo>
                  <a:pt x="67895" y="164301"/>
                </a:lnTo>
                <a:lnTo>
                  <a:pt x="76397" y="164301"/>
                </a:lnTo>
                <a:lnTo>
                  <a:pt x="84875" y="171612"/>
                </a:lnTo>
                <a:lnTo>
                  <a:pt x="135815" y="193515"/>
                </a:lnTo>
                <a:lnTo>
                  <a:pt x="144317" y="215448"/>
                </a:lnTo>
                <a:lnTo>
                  <a:pt x="152795" y="240991"/>
                </a:lnTo>
                <a:lnTo>
                  <a:pt x="158455" y="266565"/>
                </a:lnTo>
                <a:lnTo>
                  <a:pt x="161296" y="292108"/>
                </a:lnTo>
                <a:lnTo>
                  <a:pt x="158455" y="317682"/>
                </a:lnTo>
                <a:lnTo>
                  <a:pt x="158455" y="343225"/>
                </a:lnTo>
                <a:lnTo>
                  <a:pt x="155636" y="368798"/>
                </a:lnTo>
                <a:lnTo>
                  <a:pt x="152795" y="398012"/>
                </a:lnTo>
                <a:lnTo>
                  <a:pt x="141475" y="449129"/>
                </a:lnTo>
                <a:lnTo>
                  <a:pt x="138657" y="478343"/>
                </a:lnTo>
                <a:lnTo>
                  <a:pt x="135815" y="503886"/>
                </a:lnTo>
                <a:lnTo>
                  <a:pt x="132997" y="533100"/>
                </a:lnTo>
                <a:lnTo>
                  <a:pt x="130155" y="558674"/>
                </a:lnTo>
                <a:lnTo>
                  <a:pt x="132997" y="587888"/>
                </a:lnTo>
                <a:lnTo>
                  <a:pt x="135815" y="613431"/>
                </a:lnTo>
                <a:lnTo>
                  <a:pt x="127337" y="744878"/>
                </a:lnTo>
                <a:lnTo>
                  <a:pt x="124495" y="792354"/>
                </a:lnTo>
                <a:lnTo>
                  <a:pt x="121677" y="836160"/>
                </a:lnTo>
                <a:lnTo>
                  <a:pt x="121677" y="879996"/>
                </a:lnTo>
                <a:lnTo>
                  <a:pt x="118835" y="927442"/>
                </a:lnTo>
                <a:lnTo>
                  <a:pt x="116017" y="971278"/>
                </a:lnTo>
                <a:lnTo>
                  <a:pt x="113175" y="1015084"/>
                </a:lnTo>
                <a:lnTo>
                  <a:pt x="110357" y="1062560"/>
                </a:lnTo>
                <a:lnTo>
                  <a:pt x="110357" y="1106366"/>
                </a:lnTo>
                <a:lnTo>
                  <a:pt x="107515" y="1153842"/>
                </a:lnTo>
                <a:lnTo>
                  <a:pt x="104697" y="1197648"/>
                </a:lnTo>
                <a:lnTo>
                  <a:pt x="104697" y="1241484"/>
                </a:lnTo>
                <a:lnTo>
                  <a:pt x="101855" y="1285290"/>
                </a:lnTo>
                <a:lnTo>
                  <a:pt x="101855" y="1332766"/>
                </a:lnTo>
                <a:lnTo>
                  <a:pt x="104697" y="1332766"/>
                </a:lnTo>
                <a:lnTo>
                  <a:pt x="110357" y="1329095"/>
                </a:lnTo>
                <a:lnTo>
                  <a:pt x="113175" y="1325455"/>
                </a:lnTo>
                <a:lnTo>
                  <a:pt x="121677" y="1325455"/>
                </a:lnTo>
                <a:lnTo>
                  <a:pt x="121677" y="1307192"/>
                </a:lnTo>
                <a:lnTo>
                  <a:pt x="130155" y="1241484"/>
                </a:lnTo>
                <a:lnTo>
                  <a:pt x="130155" y="1179385"/>
                </a:lnTo>
                <a:lnTo>
                  <a:pt x="132997" y="1157482"/>
                </a:lnTo>
                <a:lnTo>
                  <a:pt x="132997" y="1047938"/>
                </a:lnTo>
                <a:lnTo>
                  <a:pt x="135815" y="1026035"/>
                </a:lnTo>
                <a:lnTo>
                  <a:pt x="135815" y="1007773"/>
                </a:lnTo>
                <a:lnTo>
                  <a:pt x="138657" y="985870"/>
                </a:lnTo>
                <a:lnTo>
                  <a:pt x="141475" y="945704"/>
                </a:lnTo>
                <a:lnTo>
                  <a:pt x="144317" y="901899"/>
                </a:lnTo>
                <a:lnTo>
                  <a:pt x="149977" y="821568"/>
                </a:lnTo>
                <a:lnTo>
                  <a:pt x="149977" y="781403"/>
                </a:lnTo>
                <a:lnTo>
                  <a:pt x="152795" y="741238"/>
                </a:lnTo>
                <a:lnTo>
                  <a:pt x="152795" y="701072"/>
                </a:lnTo>
                <a:lnTo>
                  <a:pt x="155637" y="660907"/>
                </a:lnTo>
                <a:lnTo>
                  <a:pt x="155637" y="620742"/>
                </a:lnTo>
                <a:lnTo>
                  <a:pt x="158455" y="576936"/>
                </a:lnTo>
                <a:lnTo>
                  <a:pt x="172616" y="376110"/>
                </a:lnTo>
                <a:lnTo>
                  <a:pt x="181094" y="339585"/>
                </a:lnTo>
                <a:lnTo>
                  <a:pt x="186754" y="295779"/>
                </a:lnTo>
                <a:lnTo>
                  <a:pt x="183936" y="277516"/>
                </a:lnTo>
                <a:lnTo>
                  <a:pt x="183936" y="259254"/>
                </a:lnTo>
                <a:lnTo>
                  <a:pt x="166956" y="204466"/>
                </a:lnTo>
                <a:lnTo>
                  <a:pt x="135815" y="164301"/>
                </a:lnTo>
                <a:lnTo>
                  <a:pt x="124495" y="153350"/>
                </a:lnTo>
                <a:lnTo>
                  <a:pt x="110357" y="146069"/>
                </a:lnTo>
                <a:lnTo>
                  <a:pt x="96195" y="135118"/>
                </a:lnTo>
                <a:lnTo>
                  <a:pt x="82057" y="127807"/>
                </a:lnTo>
                <a:lnTo>
                  <a:pt x="53757" y="120495"/>
                </a:lnTo>
                <a:lnTo>
                  <a:pt x="45255" y="116855"/>
                </a:lnTo>
                <a:lnTo>
                  <a:pt x="31117" y="98593"/>
                </a:lnTo>
                <a:lnTo>
                  <a:pt x="25457" y="87641"/>
                </a:lnTo>
                <a:lnTo>
                  <a:pt x="25457" y="80330"/>
                </a:lnTo>
                <a:lnTo>
                  <a:pt x="22615" y="69379"/>
                </a:lnTo>
                <a:lnTo>
                  <a:pt x="22615" y="32854"/>
                </a:lnTo>
                <a:lnTo>
                  <a:pt x="25457" y="25573"/>
                </a:lnTo>
                <a:lnTo>
                  <a:pt x="25457" y="3640"/>
                </a:lnTo>
                <a:lnTo>
                  <a:pt x="16955" y="3640"/>
                </a:lnTo>
                <a:lnTo>
                  <a:pt x="11319" y="0"/>
                </a:lnTo>
                <a:close/>
              </a:path>
              <a:path w="187325" h="1332864">
                <a:moveTo>
                  <a:pt x="121677" y="1325455"/>
                </a:moveTo>
                <a:lnTo>
                  <a:pt x="113175" y="1325455"/>
                </a:lnTo>
                <a:lnTo>
                  <a:pt x="121677" y="1329095"/>
                </a:lnTo>
                <a:lnTo>
                  <a:pt x="121677" y="13254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298370" y="3623811"/>
            <a:ext cx="110381" cy="3395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800313" y="3612860"/>
            <a:ext cx="611505" cy="40640"/>
          </a:xfrm>
          <a:custGeom>
            <a:avLst/>
            <a:gdLst/>
            <a:ahLst/>
            <a:cxnLst/>
            <a:rect l="l" t="t" r="r" b="b"/>
            <a:pathLst>
              <a:path w="611504" h="40639">
                <a:moveTo>
                  <a:pt x="605596" y="7311"/>
                </a:moveTo>
                <a:lnTo>
                  <a:pt x="2822" y="7311"/>
                </a:lnTo>
                <a:lnTo>
                  <a:pt x="0" y="10951"/>
                </a:lnTo>
                <a:lnTo>
                  <a:pt x="0" y="14622"/>
                </a:lnTo>
                <a:lnTo>
                  <a:pt x="2822" y="25573"/>
                </a:lnTo>
                <a:lnTo>
                  <a:pt x="2822" y="32854"/>
                </a:lnTo>
                <a:lnTo>
                  <a:pt x="5664" y="40165"/>
                </a:lnTo>
                <a:lnTo>
                  <a:pt x="36782" y="40165"/>
                </a:lnTo>
                <a:lnTo>
                  <a:pt x="53762" y="36525"/>
                </a:lnTo>
                <a:lnTo>
                  <a:pt x="138661" y="36525"/>
                </a:lnTo>
                <a:lnTo>
                  <a:pt x="155641" y="32854"/>
                </a:lnTo>
                <a:lnTo>
                  <a:pt x="404679" y="32854"/>
                </a:lnTo>
                <a:lnTo>
                  <a:pt x="418817" y="29213"/>
                </a:lnTo>
                <a:lnTo>
                  <a:pt x="611256" y="29213"/>
                </a:lnTo>
                <a:lnTo>
                  <a:pt x="605596" y="7311"/>
                </a:lnTo>
                <a:close/>
              </a:path>
              <a:path w="611504" h="40639">
                <a:moveTo>
                  <a:pt x="582956" y="32854"/>
                </a:moveTo>
                <a:lnTo>
                  <a:pt x="517879" y="32854"/>
                </a:lnTo>
                <a:lnTo>
                  <a:pt x="534859" y="36525"/>
                </a:lnTo>
                <a:lnTo>
                  <a:pt x="574478" y="36525"/>
                </a:lnTo>
                <a:lnTo>
                  <a:pt x="582956" y="32854"/>
                </a:lnTo>
                <a:close/>
              </a:path>
              <a:path w="611504" h="40639">
                <a:moveTo>
                  <a:pt x="602778" y="29213"/>
                </a:moveTo>
                <a:lnTo>
                  <a:pt x="452777" y="29213"/>
                </a:lnTo>
                <a:lnTo>
                  <a:pt x="469757" y="32854"/>
                </a:lnTo>
                <a:lnTo>
                  <a:pt x="591458" y="32854"/>
                </a:lnTo>
                <a:lnTo>
                  <a:pt x="602778" y="29213"/>
                </a:lnTo>
                <a:close/>
              </a:path>
              <a:path w="611504" h="40639">
                <a:moveTo>
                  <a:pt x="481077" y="3640"/>
                </a:moveTo>
                <a:lnTo>
                  <a:pt x="133001" y="3640"/>
                </a:lnTo>
                <a:lnTo>
                  <a:pt x="118863" y="7311"/>
                </a:lnTo>
                <a:lnTo>
                  <a:pt x="500899" y="7311"/>
                </a:lnTo>
                <a:lnTo>
                  <a:pt x="481077" y="3640"/>
                </a:lnTo>
                <a:close/>
              </a:path>
              <a:path w="611504" h="40639">
                <a:moveTo>
                  <a:pt x="413157" y="0"/>
                </a:moveTo>
                <a:lnTo>
                  <a:pt x="345238" y="0"/>
                </a:lnTo>
                <a:lnTo>
                  <a:pt x="328258" y="3640"/>
                </a:lnTo>
                <a:lnTo>
                  <a:pt x="430137" y="3640"/>
                </a:lnTo>
                <a:lnTo>
                  <a:pt x="4131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272912" y="2769388"/>
            <a:ext cx="169798" cy="2483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233292" y="2619679"/>
            <a:ext cx="220979" cy="1351280"/>
          </a:xfrm>
          <a:custGeom>
            <a:avLst/>
            <a:gdLst/>
            <a:ahLst/>
            <a:cxnLst/>
            <a:rect l="l" t="t" r="r" b="b"/>
            <a:pathLst>
              <a:path w="220979" h="1351279">
                <a:moveTo>
                  <a:pt x="16979" y="0"/>
                </a:moveTo>
                <a:lnTo>
                  <a:pt x="0" y="3670"/>
                </a:lnTo>
                <a:lnTo>
                  <a:pt x="0" y="29213"/>
                </a:lnTo>
                <a:lnTo>
                  <a:pt x="2818" y="40165"/>
                </a:lnTo>
                <a:lnTo>
                  <a:pt x="2818" y="51116"/>
                </a:lnTo>
                <a:lnTo>
                  <a:pt x="16979" y="109544"/>
                </a:lnTo>
                <a:lnTo>
                  <a:pt x="28299" y="131447"/>
                </a:lnTo>
                <a:lnTo>
                  <a:pt x="39619" y="146069"/>
                </a:lnTo>
                <a:lnTo>
                  <a:pt x="67919" y="146069"/>
                </a:lnTo>
                <a:lnTo>
                  <a:pt x="82057" y="149709"/>
                </a:lnTo>
                <a:lnTo>
                  <a:pt x="99037" y="157020"/>
                </a:lnTo>
                <a:lnTo>
                  <a:pt x="110357" y="164332"/>
                </a:lnTo>
                <a:lnTo>
                  <a:pt x="138657" y="178923"/>
                </a:lnTo>
                <a:lnTo>
                  <a:pt x="169798" y="219089"/>
                </a:lnTo>
                <a:lnTo>
                  <a:pt x="178276" y="233711"/>
                </a:lnTo>
                <a:lnTo>
                  <a:pt x="186778" y="251943"/>
                </a:lnTo>
                <a:lnTo>
                  <a:pt x="189596" y="266565"/>
                </a:lnTo>
                <a:lnTo>
                  <a:pt x="195256" y="288468"/>
                </a:lnTo>
                <a:lnTo>
                  <a:pt x="198098" y="306730"/>
                </a:lnTo>
                <a:lnTo>
                  <a:pt x="198098" y="390701"/>
                </a:lnTo>
                <a:lnTo>
                  <a:pt x="195256" y="456440"/>
                </a:lnTo>
                <a:lnTo>
                  <a:pt x="192438" y="518508"/>
                </a:lnTo>
                <a:lnTo>
                  <a:pt x="192438" y="584217"/>
                </a:lnTo>
                <a:lnTo>
                  <a:pt x="186778" y="646315"/>
                </a:lnTo>
                <a:lnTo>
                  <a:pt x="183936" y="712024"/>
                </a:lnTo>
                <a:lnTo>
                  <a:pt x="181118" y="774092"/>
                </a:lnTo>
                <a:lnTo>
                  <a:pt x="175458" y="839831"/>
                </a:lnTo>
                <a:lnTo>
                  <a:pt x="172616" y="901899"/>
                </a:lnTo>
                <a:lnTo>
                  <a:pt x="166956" y="967638"/>
                </a:lnTo>
                <a:lnTo>
                  <a:pt x="164138" y="1029706"/>
                </a:lnTo>
                <a:lnTo>
                  <a:pt x="161297" y="1095414"/>
                </a:lnTo>
                <a:lnTo>
                  <a:pt x="155637" y="1157482"/>
                </a:lnTo>
                <a:lnTo>
                  <a:pt x="155637" y="1223221"/>
                </a:lnTo>
                <a:lnTo>
                  <a:pt x="152819" y="1285290"/>
                </a:lnTo>
                <a:lnTo>
                  <a:pt x="152819" y="1351028"/>
                </a:lnTo>
                <a:lnTo>
                  <a:pt x="172616" y="1351028"/>
                </a:lnTo>
                <a:lnTo>
                  <a:pt x="175458" y="1292601"/>
                </a:lnTo>
                <a:lnTo>
                  <a:pt x="181118" y="1168464"/>
                </a:lnTo>
                <a:lnTo>
                  <a:pt x="186778" y="1106366"/>
                </a:lnTo>
                <a:lnTo>
                  <a:pt x="192438" y="982230"/>
                </a:lnTo>
                <a:lnTo>
                  <a:pt x="195256" y="923802"/>
                </a:lnTo>
                <a:lnTo>
                  <a:pt x="198098" y="861734"/>
                </a:lnTo>
                <a:lnTo>
                  <a:pt x="200916" y="795995"/>
                </a:lnTo>
                <a:lnTo>
                  <a:pt x="215078" y="485654"/>
                </a:lnTo>
                <a:lnTo>
                  <a:pt x="217896" y="427226"/>
                </a:lnTo>
                <a:lnTo>
                  <a:pt x="217896" y="365158"/>
                </a:lnTo>
                <a:lnTo>
                  <a:pt x="220738" y="339585"/>
                </a:lnTo>
                <a:lnTo>
                  <a:pt x="220738" y="317682"/>
                </a:lnTo>
                <a:lnTo>
                  <a:pt x="217896" y="295779"/>
                </a:lnTo>
                <a:lnTo>
                  <a:pt x="215078" y="270205"/>
                </a:lnTo>
                <a:lnTo>
                  <a:pt x="183936" y="193546"/>
                </a:lnTo>
                <a:lnTo>
                  <a:pt x="161296" y="160661"/>
                </a:lnTo>
                <a:lnTo>
                  <a:pt x="116017" y="131447"/>
                </a:lnTo>
                <a:lnTo>
                  <a:pt x="101879" y="124166"/>
                </a:lnTo>
                <a:lnTo>
                  <a:pt x="65077" y="124166"/>
                </a:lnTo>
                <a:lnTo>
                  <a:pt x="56599" y="116855"/>
                </a:lnTo>
                <a:lnTo>
                  <a:pt x="48097" y="113215"/>
                </a:lnTo>
                <a:lnTo>
                  <a:pt x="42437" y="105904"/>
                </a:lnTo>
                <a:lnTo>
                  <a:pt x="39619" y="98593"/>
                </a:lnTo>
                <a:lnTo>
                  <a:pt x="33959" y="91282"/>
                </a:lnTo>
                <a:lnTo>
                  <a:pt x="31117" y="80330"/>
                </a:lnTo>
                <a:lnTo>
                  <a:pt x="28299" y="73050"/>
                </a:lnTo>
                <a:lnTo>
                  <a:pt x="28299" y="65738"/>
                </a:lnTo>
                <a:lnTo>
                  <a:pt x="25457" y="54787"/>
                </a:lnTo>
                <a:lnTo>
                  <a:pt x="25457" y="43836"/>
                </a:lnTo>
                <a:lnTo>
                  <a:pt x="22639" y="32884"/>
                </a:lnTo>
                <a:lnTo>
                  <a:pt x="22639" y="25573"/>
                </a:lnTo>
                <a:lnTo>
                  <a:pt x="19797" y="18262"/>
                </a:lnTo>
                <a:lnTo>
                  <a:pt x="19797" y="10951"/>
                </a:lnTo>
                <a:lnTo>
                  <a:pt x="16979" y="3670"/>
                </a:lnTo>
                <a:lnTo>
                  <a:pt x="16979" y="0"/>
                </a:lnTo>
                <a:close/>
              </a:path>
              <a:path w="220979" h="1351279">
                <a:moveTo>
                  <a:pt x="82057" y="120495"/>
                </a:moveTo>
                <a:lnTo>
                  <a:pt x="65077" y="124166"/>
                </a:lnTo>
                <a:lnTo>
                  <a:pt x="101879" y="124166"/>
                </a:lnTo>
                <a:lnTo>
                  <a:pt x="82057" y="1204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599389" y="4299311"/>
            <a:ext cx="2838326" cy="58058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79450" y="1670050"/>
          <a:ext cx="7467600" cy="4714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3800"/>
                <a:gridCol w="3733800"/>
              </a:tblGrid>
              <a:tr h="141922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EQUIPMENTS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METHOD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STERILSATION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</a:tr>
              <a:tr h="86296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SURGICAL</a:t>
                      </a:r>
                      <a:r>
                        <a:rPr sz="18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INSTRUMENTS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AUTOCLAVE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</a:tr>
              <a:tr h="81089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SHARP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INSTRUMENTS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HOT AIR</a:t>
                      </a:r>
                      <a:r>
                        <a:rPr sz="18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OVEN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</a:tr>
              <a:tr h="81089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MATERIALS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AUTOCLAVE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</a:tr>
              <a:tr h="810895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SYRINGES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IRRADIATION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0700" y="666749"/>
            <a:ext cx="66548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45" dirty="0">
                <a:solidFill>
                  <a:srgbClr val="000000"/>
                </a:solidFill>
              </a:rPr>
              <a:t>DENTAL </a:t>
            </a:r>
            <a:r>
              <a:rPr sz="2800" spc="-10" dirty="0">
                <a:solidFill>
                  <a:srgbClr val="000000"/>
                </a:solidFill>
              </a:rPr>
              <a:t>EQUIPMENTS</a:t>
            </a:r>
            <a:r>
              <a:rPr sz="2800" spc="75" dirty="0">
                <a:solidFill>
                  <a:srgbClr val="000000"/>
                </a:solidFill>
              </a:rPr>
              <a:t> </a:t>
            </a:r>
            <a:r>
              <a:rPr sz="2800" spc="-25" dirty="0">
                <a:solidFill>
                  <a:srgbClr val="000000"/>
                </a:solidFill>
              </a:rPr>
              <a:t>STERILISATION</a:t>
            </a:r>
            <a:endParaRPr sz="2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808" y="648969"/>
            <a:ext cx="56495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1F487C"/>
                </a:solidFill>
              </a:rPr>
              <a:t>S</a:t>
            </a:r>
            <a:r>
              <a:rPr sz="2250" spc="-5" dirty="0">
                <a:solidFill>
                  <a:srgbClr val="1F487C"/>
                </a:solidFill>
              </a:rPr>
              <a:t>URGICAL </a:t>
            </a:r>
            <a:r>
              <a:rPr sz="2250" spc="-10" dirty="0">
                <a:solidFill>
                  <a:srgbClr val="1F487C"/>
                </a:solidFill>
              </a:rPr>
              <a:t>HAND </a:t>
            </a:r>
            <a:r>
              <a:rPr sz="2250" spc="-5" dirty="0">
                <a:solidFill>
                  <a:srgbClr val="1F487C"/>
                </a:solidFill>
              </a:rPr>
              <a:t>PIECE</a:t>
            </a:r>
            <a:r>
              <a:rPr sz="2250" spc="290" dirty="0">
                <a:solidFill>
                  <a:srgbClr val="1F487C"/>
                </a:solidFill>
              </a:rPr>
              <a:t> </a:t>
            </a:r>
            <a:r>
              <a:rPr sz="2250" spc="-20" dirty="0">
                <a:solidFill>
                  <a:srgbClr val="1F487C"/>
                </a:solidFill>
              </a:rPr>
              <a:t>STERILIZATION</a:t>
            </a:r>
            <a:endParaRPr sz="2250"/>
          </a:p>
        </p:txBody>
      </p:sp>
      <p:sp>
        <p:nvSpPr>
          <p:cNvPr id="3" name="object 3"/>
          <p:cNvSpPr/>
          <p:nvPr/>
        </p:nvSpPr>
        <p:spPr>
          <a:xfrm>
            <a:off x="3928871" y="2013204"/>
            <a:ext cx="4462271" cy="3451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13687"/>
            <a:ext cx="3793235" cy="4840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798703"/>
            <a:ext cx="23514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15" dirty="0">
                <a:solidFill>
                  <a:srgbClr val="1F487C"/>
                </a:solidFill>
                <a:latin typeface="Arial"/>
                <a:cs typeface="Arial"/>
              </a:rPr>
              <a:t>S</a:t>
            </a:r>
            <a:r>
              <a:rPr sz="2850" b="0" spc="15" dirty="0">
                <a:solidFill>
                  <a:srgbClr val="1F487C"/>
                </a:solidFill>
                <a:latin typeface="Arial"/>
                <a:cs typeface="Arial"/>
              </a:rPr>
              <a:t>HOULD</a:t>
            </a:r>
            <a:r>
              <a:rPr sz="2850" b="0" spc="11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3600" b="0" spc="10" dirty="0">
                <a:solidFill>
                  <a:srgbClr val="1F487C"/>
                </a:solidFill>
                <a:latin typeface="Arial"/>
                <a:cs typeface="Arial"/>
              </a:rPr>
              <a:t>D</a:t>
            </a:r>
            <a:r>
              <a:rPr sz="2850" b="0" spc="10" dirty="0">
                <a:solidFill>
                  <a:srgbClr val="1F487C"/>
                </a:solidFill>
                <a:latin typeface="Arial"/>
                <a:cs typeface="Arial"/>
              </a:rPr>
              <a:t>O</a:t>
            </a:r>
            <a:endParaRPr sz="2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24024"/>
            <a:ext cx="7922259" cy="3820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633730" indent="-274320">
              <a:lnSpc>
                <a:spcPct val="100000"/>
              </a:lnSpc>
              <a:spcBef>
                <a:spcPts val="9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Arial"/>
                <a:cs typeface="Arial"/>
              </a:rPr>
              <a:t>Remove </a:t>
            </a:r>
            <a:r>
              <a:rPr sz="2800" dirty="0">
                <a:latin typeface="Arial"/>
                <a:cs typeface="Arial"/>
              </a:rPr>
              <a:t>bur and disconnect handpiece from  </a:t>
            </a:r>
            <a:r>
              <a:rPr sz="2800" spc="-30" dirty="0">
                <a:latin typeface="Arial"/>
                <a:cs typeface="Arial"/>
              </a:rPr>
              <a:t>chair.</a:t>
            </a:r>
            <a:endParaRPr sz="28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dirty="0">
                <a:latin typeface="Arial"/>
                <a:cs typeface="Arial"/>
              </a:rPr>
              <a:t>Wipe </a:t>
            </a:r>
            <a:r>
              <a:rPr sz="2800" spc="-5" dirty="0">
                <a:latin typeface="Arial"/>
                <a:cs typeface="Arial"/>
              </a:rPr>
              <a:t>handpiece with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alcohol.</a:t>
            </a:r>
            <a:endParaRPr sz="2800">
              <a:latin typeface="Arial"/>
              <a:cs typeface="Arial"/>
            </a:endParaRPr>
          </a:p>
          <a:p>
            <a:pPr marL="287020" marR="315595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dirty="0">
                <a:latin typeface="Arial"/>
                <a:cs typeface="Arial"/>
              </a:rPr>
              <a:t>Locate appropriate hole </a:t>
            </a:r>
            <a:r>
              <a:rPr sz="2800" spc="-5" dirty="0">
                <a:latin typeface="Arial"/>
                <a:cs typeface="Arial"/>
              </a:rPr>
              <a:t>and </a:t>
            </a:r>
            <a:r>
              <a:rPr sz="2800" dirty="0">
                <a:latin typeface="Arial"/>
                <a:cs typeface="Arial"/>
              </a:rPr>
              <a:t>spray lube for </a:t>
            </a:r>
            <a:r>
              <a:rPr sz="2800" spc="-5" dirty="0">
                <a:latin typeface="Arial"/>
                <a:cs typeface="Arial"/>
              </a:rPr>
              <a:t>2-3  </a:t>
            </a:r>
            <a:r>
              <a:rPr sz="2800" dirty="0">
                <a:latin typeface="Arial"/>
                <a:cs typeface="Arial"/>
              </a:rPr>
              <a:t>seconds.</a:t>
            </a:r>
            <a:endParaRPr sz="28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Arial"/>
                <a:cs typeface="Arial"/>
              </a:rPr>
              <a:t>Attach handpiece to swivel </a:t>
            </a:r>
            <a:r>
              <a:rPr sz="2800" dirty="0">
                <a:latin typeface="Arial"/>
                <a:cs typeface="Arial"/>
              </a:rPr>
              <a:t>unit </a:t>
            </a:r>
            <a:r>
              <a:rPr sz="2800" spc="-5" dirty="0">
                <a:latin typeface="Arial"/>
                <a:cs typeface="Arial"/>
              </a:rPr>
              <a:t>and </a:t>
            </a:r>
            <a:r>
              <a:rPr sz="2800" dirty="0">
                <a:latin typeface="Arial"/>
                <a:cs typeface="Arial"/>
              </a:rPr>
              <a:t>insert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spc="-40" dirty="0">
                <a:latin typeface="Arial"/>
                <a:cs typeface="Arial"/>
              </a:rPr>
              <a:t>bur.</a:t>
            </a:r>
            <a:endParaRPr sz="28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Arial"/>
                <a:cs typeface="Arial"/>
              </a:rPr>
              <a:t>Run handpiece for 30 seconds to eliminate</a:t>
            </a:r>
            <a:r>
              <a:rPr sz="2800" spc="1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lube.</a:t>
            </a:r>
            <a:endParaRPr sz="28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dirty="0">
                <a:latin typeface="Arial"/>
                <a:cs typeface="Arial"/>
              </a:rPr>
              <a:t>Wipe handpiece </a:t>
            </a:r>
            <a:r>
              <a:rPr sz="2800" spc="-5" dirty="0">
                <a:latin typeface="Arial"/>
                <a:cs typeface="Arial"/>
              </a:rPr>
              <a:t>with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alcohol.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752602"/>
            <a:ext cx="23514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15" dirty="0">
                <a:solidFill>
                  <a:srgbClr val="1F487C"/>
                </a:solidFill>
                <a:latin typeface="Arial"/>
                <a:cs typeface="Arial"/>
              </a:rPr>
              <a:t>S</a:t>
            </a:r>
            <a:r>
              <a:rPr sz="2850" b="0" spc="15" dirty="0">
                <a:solidFill>
                  <a:srgbClr val="1F487C"/>
                </a:solidFill>
                <a:latin typeface="Arial"/>
                <a:cs typeface="Arial"/>
              </a:rPr>
              <a:t>HOULD</a:t>
            </a:r>
            <a:r>
              <a:rPr sz="2850" b="0" spc="11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3600" b="0" spc="10" dirty="0">
                <a:solidFill>
                  <a:srgbClr val="1F487C"/>
                </a:solidFill>
                <a:latin typeface="Arial"/>
                <a:cs typeface="Arial"/>
              </a:rPr>
              <a:t>D</a:t>
            </a:r>
            <a:r>
              <a:rPr sz="2850" b="0" spc="10" dirty="0">
                <a:solidFill>
                  <a:srgbClr val="1F487C"/>
                </a:solidFill>
                <a:latin typeface="Arial"/>
                <a:cs typeface="Arial"/>
              </a:rPr>
              <a:t>O</a:t>
            </a:r>
            <a:endParaRPr sz="2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24024"/>
            <a:ext cx="7451090" cy="3744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107314" indent="-274320">
              <a:lnSpc>
                <a:spcPct val="100000"/>
              </a:lnSpc>
              <a:spcBef>
                <a:spcPts val="9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dirty="0">
                <a:latin typeface="Arial"/>
                <a:cs typeface="Arial"/>
              </a:rPr>
              <a:t>Insert </a:t>
            </a:r>
            <a:r>
              <a:rPr sz="2800" spc="-5" dirty="0">
                <a:latin typeface="Arial"/>
                <a:cs typeface="Arial"/>
              </a:rPr>
              <a:t>in </a:t>
            </a:r>
            <a:r>
              <a:rPr sz="2800" dirty="0">
                <a:latin typeface="Arial"/>
                <a:cs typeface="Arial"/>
              </a:rPr>
              <a:t>autoclave </a:t>
            </a:r>
            <a:r>
              <a:rPr sz="2800" spc="-5" dirty="0">
                <a:latin typeface="Arial"/>
                <a:cs typeface="Arial"/>
              </a:rPr>
              <a:t>bag…….paper on at </a:t>
            </a:r>
            <a:r>
              <a:rPr sz="2800" dirty="0">
                <a:latin typeface="Arial"/>
                <a:cs typeface="Arial"/>
              </a:rPr>
              <a:t>least  one </a:t>
            </a:r>
            <a:r>
              <a:rPr sz="2800" spc="-5" dirty="0">
                <a:latin typeface="Arial"/>
                <a:cs typeface="Arial"/>
              </a:rPr>
              <a:t>side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bag.</a:t>
            </a:r>
            <a:endParaRPr sz="28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Arial"/>
                <a:cs typeface="Arial"/>
              </a:rPr>
              <a:t>Load in </a:t>
            </a:r>
            <a:r>
              <a:rPr sz="2800" dirty="0">
                <a:latin typeface="Arial"/>
                <a:cs typeface="Arial"/>
              </a:rPr>
              <a:t>autoclave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cellophane </a:t>
            </a:r>
            <a:r>
              <a:rPr sz="2800" spc="-5" dirty="0">
                <a:latin typeface="Arial"/>
                <a:cs typeface="Arial"/>
              </a:rPr>
              <a:t>side</a:t>
            </a:r>
            <a:r>
              <a:rPr sz="2800" spc="7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down.</a:t>
            </a:r>
            <a:endParaRPr sz="2800">
              <a:latin typeface="Arial"/>
              <a:cs typeface="Arial"/>
            </a:endParaRPr>
          </a:p>
          <a:p>
            <a:pPr marL="287020" marR="12700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Arial"/>
                <a:cs typeface="Arial"/>
              </a:rPr>
              <a:t>Remove </a:t>
            </a:r>
            <a:r>
              <a:rPr sz="2800" dirty="0">
                <a:latin typeface="Arial"/>
                <a:cs typeface="Arial"/>
              </a:rPr>
              <a:t>from autoclave </a:t>
            </a:r>
            <a:r>
              <a:rPr sz="2800" spc="-5" dirty="0">
                <a:latin typeface="Arial"/>
                <a:cs typeface="Arial"/>
              </a:rPr>
              <a:t>immediately </a:t>
            </a:r>
            <a:r>
              <a:rPr sz="2800" dirty="0">
                <a:latin typeface="Arial"/>
                <a:cs typeface="Arial"/>
              </a:rPr>
              <a:t>after </a:t>
            </a:r>
            <a:r>
              <a:rPr sz="2800" spc="-5" dirty="0">
                <a:latin typeface="Arial"/>
                <a:cs typeface="Arial"/>
              </a:rPr>
              <a:t>all  cycles </a:t>
            </a:r>
            <a:r>
              <a:rPr sz="2800" dirty="0">
                <a:latin typeface="Arial"/>
                <a:cs typeface="Arial"/>
              </a:rPr>
              <a:t>are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complete.</a:t>
            </a:r>
            <a:endParaRPr sz="2800">
              <a:latin typeface="Arial"/>
              <a:cs typeface="Arial"/>
            </a:endParaRPr>
          </a:p>
          <a:p>
            <a:pPr marL="287020" marR="462915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Arial"/>
                <a:cs typeface="Arial"/>
              </a:rPr>
              <a:t>Always allow </a:t>
            </a:r>
            <a:r>
              <a:rPr sz="2800" dirty="0">
                <a:latin typeface="Arial"/>
                <a:cs typeface="Arial"/>
              </a:rPr>
              <a:t>cooling </a:t>
            </a:r>
            <a:r>
              <a:rPr sz="2800" spc="-5" dirty="0">
                <a:latin typeface="Arial"/>
                <a:cs typeface="Arial"/>
              </a:rPr>
              <a:t>to room </a:t>
            </a:r>
            <a:r>
              <a:rPr sz="2800" dirty="0">
                <a:latin typeface="Arial"/>
                <a:cs typeface="Arial"/>
              </a:rPr>
              <a:t>temperature,  paper </a:t>
            </a:r>
            <a:r>
              <a:rPr sz="2800" spc="-5" dirty="0">
                <a:latin typeface="Arial"/>
                <a:cs typeface="Arial"/>
              </a:rPr>
              <a:t>side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up.</a:t>
            </a:r>
            <a:endParaRPr sz="28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Arial"/>
                <a:cs typeface="Arial"/>
              </a:rPr>
              <a:t>Do </a:t>
            </a:r>
            <a:r>
              <a:rPr sz="2800" dirty="0">
                <a:latin typeface="Arial"/>
                <a:cs typeface="Arial"/>
              </a:rPr>
              <a:t>not force cool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water </a:t>
            </a:r>
            <a:r>
              <a:rPr sz="2800" spc="-5" dirty="0">
                <a:latin typeface="Arial"/>
                <a:cs typeface="Arial"/>
              </a:rPr>
              <a:t>or </a:t>
            </a:r>
            <a:r>
              <a:rPr sz="2800" dirty="0">
                <a:latin typeface="Arial"/>
                <a:cs typeface="Arial"/>
              </a:rPr>
              <a:t>other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means.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99203" y="0"/>
            <a:ext cx="4533900" cy="182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550926"/>
            <a:ext cx="3175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15" dirty="0">
                <a:solidFill>
                  <a:srgbClr val="1F487C"/>
                </a:solidFill>
                <a:latin typeface="Arial"/>
                <a:cs typeface="Arial"/>
              </a:rPr>
              <a:t>S</a:t>
            </a:r>
            <a:r>
              <a:rPr sz="2850" b="0" spc="15" dirty="0">
                <a:solidFill>
                  <a:srgbClr val="1F487C"/>
                </a:solidFill>
                <a:latin typeface="Arial"/>
                <a:cs typeface="Arial"/>
              </a:rPr>
              <a:t>HOULD </a:t>
            </a:r>
            <a:r>
              <a:rPr sz="2850" b="0" spc="20" dirty="0">
                <a:solidFill>
                  <a:srgbClr val="1F487C"/>
                </a:solidFill>
                <a:latin typeface="Arial"/>
                <a:cs typeface="Arial"/>
              </a:rPr>
              <a:t>NOT</a:t>
            </a:r>
            <a:r>
              <a:rPr sz="2850" b="0" spc="24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2850" b="0" spc="15" dirty="0">
                <a:solidFill>
                  <a:srgbClr val="1F487C"/>
                </a:solidFill>
                <a:latin typeface="Arial"/>
                <a:cs typeface="Arial"/>
              </a:rPr>
              <a:t>DO</a:t>
            </a:r>
            <a:endParaRPr sz="2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24024"/>
            <a:ext cx="7070090" cy="4598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38735" indent="-274320">
              <a:lnSpc>
                <a:spcPct val="100000"/>
              </a:lnSpc>
              <a:spcBef>
                <a:spcPts val="9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Arial"/>
                <a:cs typeface="Arial"/>
              </a:rPr>
              <a:t>Do </a:t>
            </a:r>
            <a:r>
              <a:rPr sz="2800" dirty="0">
                <a:latin typeface="Arial"/>
                <a:cs typeface="Arial"/>
              </a:rPr>
              <a:t>not </a:t>
            </a:r>
            <a:r>
              <a:rPr sz="2800" spc="-5" dirty="0">
                <a:latin typeface="Arial"/>
                <a:cs typeface="Arial"/>
              </a:rPr>
              <a:t>immerse </a:t>
            </a:r>
            <a:r>
              <a:rPr sz="2800" dirty="0">
                <a:latin typeface="Arial"/>
                <a:cs typeface="Arial"/>
              </a:rPr>
              <a:t>hand piece </a:t>
            </a:r>
            <a:r>
              <a:rPr sz="2800" spc="-5" dirty="0">
                <a:latin typeface="Arial"/>
                <a:cs typeface="Arial"/>
              </a:rPr>
              <a:t>in </a:t>
            </a:r>
            <a:r>
              <a:rPr sz="2800" dirty="0">
                <a:latin typeface="Arial"/>
                <a:cs typeface="Arial"/>
              </a:rPr>
              <a:t>any solvent,  cleaner or ultrasonic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solution.</a:t>
            </a:r>
            <a:endParaRPr sz="2800">
              <a:latin typeface="Arial"/>
              <a:cs typeface="Arial"/>
            </a:endParaRPr>
          </a:p>
          <a:p>
            <a:pPr marL="287020" marR="931544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Arial"/>
                <a:cs typeface="Arial"/>
              </a:rPr>
              <a:t>Do </a:t>
            </a:r>
            <a:r>
              <a:rPr sz="2800" dirty="0">
                <a:latin typeface="Arial"/>
                <a:cs typeface="Arial"/>
              </a:rPr>
              <a:t>not </a:t>
            </a:r>
            <a:r>
              <a:rPr sz="2800" spc="-5" dirty="0">
                <a:latin typeface="Arial"/>
                <a:cs typeface="Arial"/>
              </a:rPr>
              <a:t>clean </a:t>
            </a:r>
            <a:r>
              <a:rPr sz="2800" dirty="0">
                <a:latin typeface="Arial"/>
                <a:cs typeface="Arial"/>
              </a:rPr>
              <a:t>hand piece </a:t>
            </a:r>
            <a:r>
              <a:rPr sz="2800" spc="-5" dirty="0">
                <a:latin typeface="Arial"/>
                <a:cs typeface="Arial"/>
              </a:rPr>
              <a:t>in </a:t>
            </a:r>
            <a:r>
              <a:rPr sz="2800" dirty="0">
                <a:latin typeface="Arial"/>
                <a:cs typeface="Arial"/>
              </a:rPr>
              <a:t>ultrasonic  cleaners or dry heat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sterilizers.</a:t>
            </a:r>
            <a:endParaRPr sz="28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Arial"/>
                <a:cs typeface="Arial"/>
              </a:rPr>
              <a:t>Do </a:t>
            </a:r>
            <a:r>
              <a:rPr sz="2800" dirty="0">
                <a:latin typeface="Arial"/>
                <a:cs typeface="Arial"/>
              </a:rPr>
              <a:t>not exceed temperature </a:t>
            </a:r>
            <a:r>
              <a:rPr sz="2800" spc="-5" dirty="0">
                <a:latin typeface="Arial"/>
                <a:cs typeface="Arial"/>
              </a:rPr>
              <a:t>of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135°C.</a:t>
            </a:r>
            <a:endParaRPr sz="2800">
              <a:latin typeface="Arial"/>
              <a:cs typeface="Arial"/>
            </a:endParaRPr>
          </a:p>
          <a:p>
            <a:pPr marL="287020" marR="508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Arial"/>
                <a:cs typeface="Arial"/>
              </a:rPr>
              <a:t>Do </a:t>
            </a:r>
            <a:r>
              <a:rPr sz="2800" dirty="0">
                <a:latin typeface="Arial"/>
                <a:cs typeface="Arial"/>
              </a:rPr>
              <a:t>not </a:t>
            </a:r>
            <a:r>
              <a:rPr sz="2800" spc="-5" dirty="0">
                <a:latin typeface="Arial"/>
                <a:cs typeface="Arial"/>
              </a:rPr>
              <a:t>use </a:t>
            </a:r>
            <a:r>
              <a:rPr sz="2800" dirty="0">
                <a:latin typeface="Arial"/>
                <a:cs typeface="Arial"/>
              </a:rPr>
              <a:t>chemical disinfectants, </a:t>
            </a:r>
            <a:r>
              <a:rPr sz="2800" spc="-5" dirty="0">
                <a:latin typeface="Arial"/>
                <a:cs typeface="Arial"/>
              </a:rPr>
              <a:t>when  </a:t>
            </a:r>
            <a:r>
              <a:rPr sz="2800" dirty="0">
                <a:latin typeface="Arial"/>
                <a:cs typeface="Arial"/>
              </a:rPr>
              <a:t>combined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heat of the autoclave,  disinfectants </a:t>
            </a:r>
            <a:r>
              <a:rPr sz="2800" spc="-5" dirty="0">
                <a:latin typeface="Arial"/>
                <a:cs typeface="Arial"/>
              </a:rPr>
              <a:t>may </a:t>
            </a:r>
            <a:r>
              <a:rPr sz="2800" dirty="0">
                <a:latin typeface="Arial"/>
                <a:cs typeface="Arial"/>
              </a:rPr>
              <a:t>significantly reduce hand  piece </a:t>
            </a:r>
            <a:r>
              <a:rPr sz="2800" spc="-5" dirty="0">
                <a:latin typeface="Arial"/>
                <a:cs typeface="Arial"/>
              </a:rPr>
              <a:t>life</a:t>
            </a:r>
            <a:endParaRPr sz="28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Arial"/>
                <a:cs typeface="Arial"/>
              </a:rPr>
              <a:t>Do </a:t>
            </a:r>
            <a:r>
              <a:rPr sz="2800" dirty="0">
                <a:latin typeface="Arial"/>
                <a:cs typeface="Arial"/>
              </a:rPr>
              <a:t>not </a:t>
            </a:r>
            <a:r>
              <a:rPr sz="2800" spc="-5" dirty="0">
                <a:latin typeface="Arial"/>
                <a:cs typeface="Arial"/>
              </a:rPr>
              <a:t>use all </a:t>
            </a:r>
            <a:r>
              <a:rPr sz="2800" dirty="0">
                <a:latin typeface="Arial"/>
                <a:cs typeface="Arial"/>
              </a:rPr>
              <a:t>cellophane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bags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3742" y="3441572"/>
            <a:ext cx="7270750" cy="9251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900" dirty="0">
                <a:solidFill>
                  <a:srgbClr val="C4BC96"/>
                </a:solidFill>
              </a:rPr>
              <a:t>CHEMICAL</a:t>
            </a:r>
            <a:r>
              <a:rPr sz="5900" spc="-415" dirty="0">
                <a:solidFill>
                  <a:srgbClr val="C4BC96"/>
                </a:solidFill>
              </a:rPr>
              <a:t> </a:t>
            </a:r>
            <a:r>
              <a:rPr sz="5900" dirty="0">
                <a:solidFill>
                  <a:srgbClr val="C4BC96"/>
                </a:solidFill>
              </a:rPr>
              <a:t>AGENTS</a:t>
            </a:r>
            <a:endParaRPr sz="59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2312034"/>
            <a:ext cx="3439795" cy="35617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i="1" dirty="0">
                <a:latin typeface="Arial"/>
                <a:cs typeface="Arial"/>
              </a:rPr>
              <a:t>Alcohols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i="1" spc="-5" dirty="0">
                <a:latin typeface="Arial"/>
                <a:cs typeface="Arial"/>
              </a:rPr>
              <a:t>Aldehydes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i="1" dirty="0">
                <a:latin typeface="Arial"/>
                <a:cs typeface="Arial"/>
              </a:rPr>
              <a:t>Dyes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i="1" spc="-5" dirty="0">
                <a:latin typeface="Arial"/>
                <a:cs typeface="Arial"/>
              </a:rPr>
              <a:t>Halogens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i="1" dirty="0">
                <a:latin typeface="Arial"/>
                <a:cs typeface="Arial"/>
              </a:rPr>
              <a:t>Phenols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i="1" spc="-5" dirty="0">
                <a:latin typeface="Arial"/>
                <a:cs typeface="Arial"/>
              </a:rPr>
              <a:t>Gases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i="1" dirty="0">
                <a:latin typeface="Arial"/>
                <a:cs typeface="Arial"/>
              </a:rPr>
              <a:t>Surface active</a:t>
            </a:r>
            <a:r>
              <a:rPr sz="2400" b="1" i="1" spc="-5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agents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i="1" spc="-5" dirty="0">
                <a:latin typeface="Arial"/>
                <a:cs typeface="Arial"/>
              </a:rPr>
              <a:t>Metallic</a:t>
            </a:r>
            <a:r>
              <a:rPr sz="2400" b="1" i="1" spc="15" dirty="0">
                <a:latin typeface="Arial"/>
                <a:cs typeface="Arial"/>
              </a:rPr>
              <a:t> </a:t>
            </a:r>
            <a:r>
              <a:rPr sz="2400" b="1" i="1" spc="-5" dirty="0">
                <a:latin typeface="Arial"/>
                <a:cs typeface="Arial"/>
              </a:rPr>
              <a:t>salts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1065021"/>
            <a:ext cx="3709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CHEMICAL</a:t>
            </a:r>
            <a:r>
              <a:rPr sz="3000" spc="-260" dirty="0"/>
              <a:t> </a:t>
            </a:r>
            <a:r>
              <a:rPr sz="3000" dirty="0"/>
              <a:t>AGENTS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4572000" y="1752600"/>
            <a:ext cx="3250692" cy="2903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972058"/>
            <a:ext cx="60471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8765" algn="l"/>
              </a:tabLst>
            </a:pPr>
            <a:r>
              <a:rPr sz="2800" b="0" spc="-5" dirty="0">
                <a:solidFill>
                  <a:srgbClr val="000000"/>
                </a:solidFill>
                <a:latin typeface="Times New Roman"/>
                <a:cs typeface="Times New Roman"/>
              </a:rPr>
              <a:t>.	</a:t>
            </a:r>
            <a:r>
              <a:rPr sz="3600" i="1" dirty="0">
                <a:latin typeface="Times New Roman"/>
                <a:cs typeface="Times New Roman"/>
              </a:rPr>
              <a:t>The main modes of action</a:t>
            </a:r>
            <a:r>
              <a:rPr sz="3600" i="1" spc="-95" dirty="0">
                <a:latin typeface="Times New Roman"/>
                <a:cs typeface="Times New Roman"/>
              </a:rPr>
              <a:t> </a:t>
            </a:r>
            <a:r>
              <a:rPr sz="3600" i="1" dirty="0">
                <a:latin typeface="Times New Roman"/>
                <a:cs typeface="Times New Roman"/>
              </a:rPr>
              <a:t>are</a:t>
            </a:r>
            <a:r>
              <a:rPr sz="3600" b="0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1932558"/>
            <a:ext cx="5387340" cy="3034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9880" indent="-297180">
              <a:lnSpc>
                <a:spcPct val="100000"/>
              </a:lnSpc>
              <a:spcBef>
                <a:spcPts val="95"/>
              </a:spcBef>
              <a:buClr>
                <a:srgbClr val="000000"/>
              </a:buClr>
              <a:buSzPct val="96428"/>
              <a:buAutoNum type="arabicParenR"/>
              <a:tabLst>
                <a:tab pos="310515" algn="l"/>
              </a:tabLst>
            </a:pPr>
            <a:r>
              <a:rPr sz="2800" spc="-5" dirty="0">
                <a:solidFill>
                  <a:srgbClr val="4F81BC"/>
                </a:solidFill>
                <a:latin typeface="Times New Roman"/>
                <a:cs typeface="Times New Roman"/>
              </a:rPr>
              <a:t>Protein</a:t>
            </a:r>
            <a:r>
              <a:rPr sz="2800" spc="-15" dirty="0">
                <a:solidFill>
                  <a:srgbClr val="4F81BC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4F81BC"/>
                </a:solidFill>
                <a:latin typeface="Times New Roman"/>
                <a:cs typeface="Times New Roman"/>
              </a:rPr>
              <a:t>coagulation</a:t>
            </a:r>
            <a:r>
              <a:rPr sz="2800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Times New Roman"/>
              <a:buAutoNum type="arabicParenR"/>
            </a:pPr>
            <a:endParaRPr sz="2750">
              <a:latin typeface="Times New Roman"/>
              <a:cs typeface="Times New Roman"/>
            </a:endParaRPr>
          </a:p>
          <a:p>
            <a:pPr marL="398145" indent="-385445">
              <a:lnSpc>
                <a:spcPts val="3325"/>
              </a:lnSpc>
              <a:spcBef>
                <a:spcPts val="5"/>
              </a:spcBef>
              <a:buClr>
                <a:srgbClr val="000000"/>
              </a:buClr>
              <a:buSzPct val="96428"/>
              <a:buAutoNum type="arabicParenR"/>
              <a:tabLst>
                <a:tab pos="398780" algn="l"/>
              </a:tabLst>
            </a:pPr>
            <a:r>
              <a:rPr sz="2800" spc="-5" dirty="0">
                <a:solidFill>
                  <a:srgbClr val="F79546"/>
                </a:solidFill>
                <a:latin typeface="Times New Roman"/>
                <a:cs typeface="Times New Roman"/>
              </a:rPr>
              <a:t>Disruption of </a:t>
            </a:r>
            <a:r>
              <a:rPr sz="2800" spc="-10" dirty="0">
                <a:solidFill>
                  <a:srgbClr val="F79546"/>
                </a:solidFill>
                <a:latin typeface="Times New Roman"/>
                <a:cs typeface="Times New Roman"/>
              </a:rPr>
              <a:t>cell</a:t>
            </a:r>
            <a:r>
              <a:rPr sz="2800" spc="-15" dirty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79546"/>
                </a:solidFill>
                <a:latin typeface="Times New Roman"/>
                <a:cs typeface="Times New Roman"/>
              </a:rPr>
              <a:t>membrane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290"/>
              </a:lnSpc>
            </a:pPr>
            <a:r>
              <a:rPr sz="2800" spc="-5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398145" indent="-385445">
              <a:lnSpc>
                <a:spcPts val="3325"/>
              </a:lnSpc>
              <a:buClr>
                <a:srgbClr val="000000"/>
              </a:buClr>
              <a:buSzPct val="96428"/>
              <a:buAutoNum type="arabicParenR" startAt="3"/>
              <a:tabLst>
                <a:tab pos="398780" algn="l"/>
              </a:tabLst>
            </a:pPr>
            <a:r>
              <a:rPr sz="2800" spc="-10" dirty="0">
                <a:solidFill>
                  <a:srgbClr val="6F2F9F"/>
                </a:solidFill>
                <a:latin typeface="Times New Roman"/>
                <a:cs typeface="Times New Roman"/>
              </a:rPr>
              <a:t>Removal </a:t>
            </a:r>
            <a:r>
              <a:rPr sz="2800" dirty="0">
                <a:solidFill>
                  <a:srgbClr val="6F2F9F"/>
                </a:solidFill>
                <a:latin typeface="Times New Roman"/>
                <a:cs typeface="Times New Roman"/>
              </a:rPr>
              <a:t>of </a:t>
            </a:r>
            <a:r>
              <a:rPr sz="2800" spc="-5" dirty="0">
                <a:solidFill>
                  <a:srgbClr val="6F2F9F"/>
                </a:solidFill>
                <a:latin typeface="Times New Roman"/>
                <a:cs typeface="Times New Roman"/>
              </a:rPr>
              <a:t>free </a:t>
            </a:r>
            <a:r>
              <a:rPr sz="2800" dirty="0">
                <a:solidFill>
                  <a:srgbClr val="6F2F9F"/>
                </a:solidFill>
                <a:latin typeface="Times New Roman"/>
                <a:cs typeface="Times New Roman"/>
              </a:rPr>
              <a:t>sulphydryl</a:t>
            </a:r>
            <a:r>
              <a:rPr sz="2800" spc="-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6F2F9F"/>
                </a:solidFill>
                <a:latin typeface="Times New Roman"/>
                <a:cs typeface="Times New Roman"/>
              </a:rPr>
              <a:t>groups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imes New Roman"/>
              <a:buAutoNum type="arabicParenR" startAt="3"/>
            </a:pPr>
            <a:endParaRPr sz="2450">
              <a:latin typeface="Times New Roman"/>
              <a:cs typeface="Times New Roman"/>
            </a:endParaRPr>
          </a:p>
          <a:p>
            <a:pPr marL="398145" indent="-385445">
              <a:lnSpc>
                <a:spcPct val="100000"/>
              </a:lnSpc>
              <a:buClr>
                <a:srgbClr val="000000"/>
              </a:buClr>
              <a:buSzPct val="96428"/>
              <a:buAutoNum type="arabicParenR" startAt="3"/>
              <a:tabLst>
                <a:tab pos="398780" algn="l"/>
              </a:tabLst>
            </a:pPr>
            <a:r>
              <a:rPr sz="2800" spc="-5" dirty="0">
                <a:solidFill>
                  <a:srgbClr val="C00000"/>
                </a:solidFill>
                <a:latin typeface="Times New Roman"/>
                <a:cs typeface="Times New Roman"/>
              </a:rPr>
              <a:t>Substrate competition </a:t>
            </a:r>
            <a:r>
              <a:rPr sz="2800" dirty="0">
                <a:solidFill>
                  <a:srgbClr val="C00000"/>
                </a:solidFill>
                <a:latin typeface="Times New Roman"/>
                <a:cs typeface="Times New Roman"/>
              </a:rPr>
              <a:t>for</a:t>
            </a:r>
            <a:r>
              <a:rPr sz="2800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C00000"/>
                </a:solidFill>
                <a:latin typeface="Times New Roman"/>
                <a:cs typeface="Times New Roman"/>
              </a:rPr>
              <a:t>enzyme</a:t>
            </a:r>
            <a:r>
              <a:rPr sz="3600" i="1" spc="-20" dirty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0676" y="1674876"/>
            <a:ext cx="2212848" cy="2289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70676" y="4494276"/>
            <a:ext cx="1679448" cy="1831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34339"/>
            <a:ext cx="7590790" cy="4345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977265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solidFill>
                  <a:srgbClr val="C0504D"/>
                </a:solidFill>
                <a:latin typeface="Arial"/>
                <a:cs typeface="Arial"/>
              </a:rPr>
              <a:t>IDEAL </a:t>
            </a:r>
            <a:r>
              <a:rPr sz="2400" spc="-5" dirty="0">
                <a:solidFill>
                  <a:srgbClr val="C0504D"/>
                </a:solidFill>
                <a:latin typeface="Arial"/>
                <a:cs typeface="Arial"/>
              </a:rPr>
              <a:t>PROPERTIES </a:t>
            </a:r>
            <a:r>
              <a:rPr sz="2400" dirty="0">
                <a:solidFill>
                  <a:srgbClr val="C0504D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C0504D"/>
                </a:solidFill>
                <a:latin typeface="Arial"/>
                <a:cs typeface="Arial"/>
              </a:rPr>
              <a:t>AN ANTISEPTIC</a:t>
            </a:r>
            <a:r>
              <a:rPr sz="2400" spc="-38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C0504D"/>
                </a:solidFill>
                <a:latin typeface="Arial"/>
                <a:cs typeface="Arial"/>
              </a:rPr>
              <a:t>OR  </a:t>
            </a:r>
            <a:r>
              <a:rPr sz="2400" spc="-40" dirty="0">
                <a:solidFill>
                  <a:srgbClr val="C0504D"/>
                </a:solidFill>
                <a:latin typeface="Arial"/>
                <a:cs typeface="Arial"/>
              </a:rPr>
              <a:t>DISINFECTANT</a:t>
            </a:r>
            <a:r>
              <a:rPr sz="2400" spc="-40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Times New Roman"/>
                <a:cs typeface="Times New Roman"/>
              </a:rPr>
              <a:t>Wide spectrum of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activity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Active in presence </a:t>
            </a:r>
            <a:r>
              <a:rPr sz="2800" b="1" dirty="0">
                <a:solidFill>
                  <a:srgbClr val="C00000"/>
                </a:solidFill>
                <a:latin typeface="Times New Roman"/>
                <a:cs typeface="Times New Roman"/>
              </a:rPr>
              <a:t>of </a:t>
            </a:r>
            <a:r>
              <a:rPr sz="2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organic</a:t>
            </a:r>
            <a:r>
              <a:rPr sz="2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C00000"/>
                </a:solidFill>
                <a:latin typeface="Times New Roman"/>
                <a:cs typeface="Times New Roman"/>
              </a:rPr>
              <a:t>matter</a:t>
            </a:r>
            <a:r>
              <a:rPr sz="2800" b="1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ts val="3325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94B3D6"/>
                </a:solidFill>
                <a:latin typeface="Times New Roman"/>
                <a:cs typeface="Times New Roman"/>
              </a:rPr>
              <a:t>Effective in acidic as well </a:t>
            </a:r>
            <a:r>
              <a:rPr sz="2800" spc="-10" dirty="0">
                <a:solidFill>
                  <a:srgbClr val="94B3D6"/>
                </a:solidFill>
                <a:latin typeface="Times New Roman"/>
                <a:cs typeface="Times New Roman"/>
              </a:rPr>
              <a:t>as </a:t>
            </a:r>
            <a:r>
              <a:rPr sz="2800" spc="-5" dirty="0">
                <a:solidFill>
                  <a:srgbClr val="94B3D6"/>
                </a:solidFill>
                <a:latin typeface="Times New Roman"/>
                <a:cs typeface="Times New Roman"/>
              </a:rPr>
              <a:t>alkaline</a:t>
            </a:r>
            <a:r>
              <a:rPr sz="2800" dirty="0">
                <a:solidFill>
                  <a:srgbClr val="94B3D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94B3D6"/>
                </a:solidFill>
                <a:latin typeface="Times New Roman"/>
                <a:cs typeface="Times New Roman"/>
              </a:rPr>
              <a:t>media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ts val="329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Times New Roman"/>
                <a:cs typeface="Times New Roman"/>
              </a:rPr>
              <a:t>Fast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action.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ts val="329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79546"/>
                </a:solidFill>
                <a:latin typeface="Times New Roman"/>
                <a:cs typeface="Times New Roman"/>
              </a:rPr>
              <a:t>High penetrating</a:t>
            </a:r>
            <a:r>
              <a:rPr sz="2800" spc="-25" dirty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79546"/>
                </a:solidFill>
                <a:latin typeface="Times New Roman"/>
                <a:cs typeface="Times New Roman"/>
              </a:rPr>
              <a:t>power</a:t>
            </a:r>
            <a:r>
              <a:rPr sz="2800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ts val="329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Times New Roman"/>
                <a:cs typeface="Times New Roman"/>
              </a:rPr>
              <a:t>Be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stable.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ts val="327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Compatible with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other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antiseptic and</a:t>
            </a:r>
            <a:r>
              <a:rPr sz="28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disinfectants</a:t>
            </a:r>
            <a:r>
              <a:rPr sz="2800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ts val="3304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Times New Roman"/>
                <a:cs typeface="Times New Roman"/>
              </a:rPr>
              <a:t>Should not </a:t>
            </a:r>
            <a:r>
              <a:rPr sz="2800" spc="-5" dirty="0">
                <a:latin typeface="Times New Roman"/>
                <a:cs typeface="Times New Roman"/>
              </a:rPr>
              <a:t>corrode</a:t>
            </a:r>
            <a:r>
              <a:rPr sz="2800" spc="-20" dirty="0">
                <a:latin typeface="Times New Roman"/>
                <a:cs typeface="Times New Roman"/>
              </a:rPr>
              <a:t> metals</a:t>
            </a:r>
            <a:r>
              <a:rPr sz="2800" i="1" spc="-20" dirty="0">
                <a:solidFill>
                  <a:srgbClr val="181700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926337"/>
            <a:ext cx="5015230" cy="2122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indent="-274320">
              <a:lnSpc>
                <a:spcPts val="3325"/>
              </a:lnSpc>
              <a:spcBef>
                <a:spcPts val="9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dirty="0">
                <a:latin typeface="Times New Roman"/>
                <a:cs typeface="Times New Roman"/>
              </a:rPr>
              <a:t>Should not </a:t>
            </a:r>
            <a:r>
              <a:rPr sz="2800" spc="-5" dirty="0">
                <a:latin typeface="Times New Roman"/>
                <a:cs typeface="Times New Roman"/>
              </a:rPr>
              <a:t>cause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local irritation</a:t>
            </a:r>
            <a:r>
              <a:rPr sz="2800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287020" indent="-274320">
              <a:lnSpc>
                <a:spcPts val="3290"/>
              </a:lnSpc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solidFill>
                  <a:srgbClr val="F79546"/>
                </a:solidFill>
                <a:latin typeface="Times New Roman"/>
                <a:cs typeface="Times New Roman"/>
              </a:rPr>
              <a:t>Not interfere with</a:t>
            </a:r>
            <a:r>
              <a:rPr sz="2800" spc="-10" dirty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79546"/>
                </a:solidFill>
                <a:latin typeface="Times New Roman"/>
                <a:cs typeface="Times New Roman"/>
              </a:rPr>
              <a:t>healing</a:t>
            </a:r>
            <a:r>
              <a:rPr sz="2800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287020" indent="-274320">
              <a:lnSpc>
                <a:spcPts val="3290"/>
              </a:lnSpc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Times New Roman"/>
                <a:cs typeface="Times New Roman"/>
              </a:rPr>
              <a:t>Non </a:t>
            </a:r>
            <a:r>
              <a:rPr sz="2800" dirty="0">
                <a:latin typeface="Times New Roman"/>
                <a:cs typeface="Times New Roman"/>
              </a:rPr>
              <a:t>toxic</a:t>
            </a:r>
            <a:endParaRPr sz="2800">
              <a:latin typeface="Times New Roman"/>
              <a:cs typeface="Times New Roman"/>
            </a:endParaRPr>
          </a:p>
          <a:p>
            <a:pPr marL="287020" indent="-274320">
              <a:lnSpc>
                <a:spcPts val="3290"/>
              </a:lnSpc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Cheap and easily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available</a:t>
            </a:r>
            <a:r>
              <a:rPr sz="2800" spc="-5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287020" indent="-274320">
              <a:lnSpc>
                <a:spcPts val="3325"/>
              </a:lnSpc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solidFill>
                  <a:srgbClr val="C00000"/>
                </a:solidFill>
                <a:latin typeface="Times New Roman"/>
                <a:cs typeface="Times New Roman"/>
              </a:rPr>
              <a:t>Safe and easy to</a:t>
            </a:r>
            <a:r>
              <a:rPr sz="2800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Times New Roman"/>
                <a:cs typeface="Times New Roman"/>
              </a:rPr>
              <a:t>use</a:t>
            </a:r>
            <a:r>
              <a:rPr sz="2800" spc="-5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33800" y="3200400"/>
            <a:ext cx="3962400" cy="2996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40" y="484378"/>
            <a:ext cx="7157720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00" spc="10" dirty="0">
                <a:solidFill>
                  <a:srgbClr val="1F487C"/>
                </a:solidFill>
              </a:rPr>
              <a:t>H</a:t>
            </a:r>
            <a:r>
              <a:rPr sz="3900" spc="10" dirty="0">
                <a:solidFill>
                  <a:srgbClr val="1F487C"/>
                </a:solidFill>
              </a:rPr>
              <a:t>OLMES AND</a:t>
            </a:r>
            <a:r>
              <a:rPr sz="3900" spc="260" dirty="0">
                <a:solidFill>
                  <a:srgbClr val="1F487C"/>
                </a:solidFill>
              </a:rPr>
              <a:t> </a:t>
            </a:r>
            <a:r>
              <a:rPr sz="4900" spc="-10" dirty="0">
                <a:solidFill>
                  <a:srgbClr val="1F487C"/>
                </a:solidFill>
              </a:rPr>
              <a:t>S</a:t>
            </a:r>
            <a:r>
              <a:rPr sz="3900" spc="-10" dirty="0">
                <a:solidFill>
                  <a:srgbClr val="1F487C"/>
                </a:solidFill>
              </a:rPr>
              <a:t>OMMELWEIS</a:t>
            </a:r>
            <a:endParaRPr sz="3900"/>
          </a:p>
        </p:txBody>
      </p:sp>
      <p:sp>
        <p:nvSpPr>
          <p:cNvPr id="10" name="object 10"/>
          <p:cNvSpPr txBox="1"/>
          <p:nvPr/>
        </p:nvSpPr>
        <p:spPr>
          <a:xfrm>
            <a:off x="152400" y="1434083"/>
            <a:ext cx="8458200" cy="12014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38735" rIns="0" bIns="0" rtlCol="0">
            <a:spAutoFit/>
          </a:bodyPr>
          <a:lstStyle/>
          <a:p>
            <a:pPr marL="365125" marR="83185">
              <a:lnSpc>
                <a:spcPct val="100000"/>
              </a:lnSpc>
              <a:spcBef>
                <a:spcPts val="305"/>
              </a:spcBef>
              <a:tabLst>
                <a:tab pos="1033144" algn="l"/>
                <a:tab pos="2584450" algn="l"/>
                <a:tab pos="4354195" algn="l"/>
                <a:tab pos="4871085" algn="l"/>
                <a:tab pos="5944235" algn="l"/>
                <a:tab pos="8163559" algn="l"/>
              </a:tabLst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	Hun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erian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Obstetric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10" dirty="0">
                <a:latin typeface="Arial"/>
                <a:cs typeface="Arial"/>
              </a:rPr>
              <a:t>Si</a:t>
            </a:r>
            <a:r>
              <a:rPr sz="2400" spc="-5" dirty="0">
                <a:latin typeface="Arial"/>
                <a:cs typeface="Arial"/>
              </a:rPr>
              <a:t>r</a:t>
            </a:r>
            <a:r>
              <a:rPr sz="2400" dirty="0">
                <a:latin typeface="Arial"/>
                <a:cs typeface="Arial"/>
              </a:rPr>
              <a:t>	IGNAZ	SOM</a:t>
            </a:r>
            <a:r>
              <a:rPr sz="2400" spc="5" dirty="0">
                <a:latin typeface="Arial"/>
                <a:cs typeface="Arial"/>
              </a:rPr>
              <a:t>M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-195" dirty="0">
                <a:latin typeface="Arial"/>
                <a:cs typeface="Arial"/>
              </a:rPr>
              <a:t>L</a:t>
            </a:r>
            <a:r>
              <a:rPr sz="2400" spc="-10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EIS	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&amp;  </a:t>
            </a:r>
            <a:r>
              <a:rPr sz="2400" spc="-5" dirty="0">
                <a:latin typeface="Arial"/>
                <a:cs typeface="Arial"/>
              </a:rPr>
              <a:t>OLIVER HOLMES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laid down general principles of</a:t>
            </a:r>
            <a:r>
              <a:rPr sz="24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asepsis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81800" y="2895600"/>
            <a:ext cx="1885188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59740" y="5869940"/>
            <a:ext cx="8037830" cy="735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Made hand washing compulsory before any operative</a:t>
            </a:r>
            <a:r>
              <a:rPr sz="2000" spc="-1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procedure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83738" y="705358"/>
            <a:ext cx="28727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79546"/>
                </a:solidFill>
              </a:rPr>
              <a:t>ALCOHOLS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383540" y="1759264"/>
            <a:ext cx="6205855" cy="312102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Isopropyl </a:t>
            </a:r>
            <a:r>
              <a:rPr sz="2400" b="1" dirty="0">
                <a:latin typeface="Times New Roman"/>
                <a:cs typeface="Times New Roman"/>
              </a:rPr>
              <a:t>alcohol and ethyl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alcohol</a:t>
            </a:r>
            <a:endParaRPr sz="24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Used as </a:t>
            </a:r>
            <a:r>
              <a:rPr sz="2400" b="1" dirty="0">
                <a:latin typeface="Times New Roman"/>
                <a:cs typeface="Times New Roman"/>
              </a:rPr>
              <a:t>skin </a:t>
            </a:r>
            <a:r>
              <a:rPr sz="2400" b="1" spc="-5" dirty="0">
                <a:latin typeface="Times New Roman"/>
                <a:cs typeface="Times New Roman"/>
              </a:rPr>
              <a:t>antiseptics</a:t>
            </a:r>
            <a:endParaRPr sz="24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Act by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denaturing the</a:t>
            </a:r>
            <a:r>
              <a:rPr sz="24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protein</a:t>
            </a:r>
            <a:endParaRPr sz="24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No action on </a:t>
            </a:r>
            <a:r>
              <a:rPr sz="2400" b="1" spc="-10" dirty="0">
                <a:latin typeface="Times New Roman"/>
                <a:cs typeface="Times New Roman"/>
              </a:rPr>
              <a:t>spores</a:t>
            </a:r>
            <a:endParaRPr sz="24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dirty="0">
                <a:latin typeface="Times New Roman"/>
                <a:cs typeface="Times New Roman"/>
              </a:rPr>
              <a:t>60% to 70% conc. </a:t>
            </a:r>
            <a:r>
              <a:rPr sz="2400" b="1" spc="-5" dirty="0">
                <a:latin typeface="Times New Roman"/>
                <a:cs typeface="Times New Roman"/>
              </a:rPr>
              <a:t>is</a:t>
            </a:r>
            <a:r>
              <a:rPr sz="2400" b="1" spc="-2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used</a:t>
            </a:r>
            <a:endParaRPr sz="24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dirty="0">
                <a:latin typeface="Times New Roman"/>
                <a:cs typeface="Times New Roman"/>
              </a:rPr>
              <a:t>Methyl alcohol effective </a:t>
            </a:r>
            <a:r>
              <a:rPr sz="2400" b="1" spc="-5" dirty="0">
                <a:latin typeface="Times New Roman"/>
                <a:cs typeface="Times New Roman"/>
              </a:rPr>
              <a:t>against fungal</a:t>
            </a:r>
            <a:r>
              <a:rPr sz="2400" b="1" spc="-90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spores</a:t>
            </a:r>
            <a:endParaRPr sz="24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It is </a:t>
            </a:r>
            <a:r>
              <a:rPr sz="2400" b="1" dirty="0">
                <a:latin typeface="Times New Roman"/>
                <a:cs typeface="Times New Roman"/>
              </a:rPr>
              <a:t>toxic &amp;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inflammable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78168" y="2133600"/>
            <a:ext cx="1975103" cy="3544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3822" y="623062"/>
            <a:ext cx="35077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4F81BC"/>
                </a:solidFill>
                <a:latin typeface="Times New Roman"/>
                <a:cs typeface="Times New Roman"/>
              </a:rPr>
              <a:t>ALD</a:t>
            </a:r>
            <a:r>
              <a:rPr sz="4400" spc="5" dirty="0">
                <a:solidFill>
                  <a:srgbClr val="4F81BC"/>
                </a:solidFill>
                <a:latin typeface="Times New Roman"/>
                <a:cs typeface="Times New Roman"/>
              </a:rPr>
              <a:t>E</a:t>
            </a:r>
            <a:r>
              <a:rPr sz="4400" dirty="0">
                <a:solidFill>
                  <a:srgbClr val="4F81BC"/>
                </a:solidFill>
                <a:latin typeface="Times New Roman"/>
                <a:cs typeface="Times New Roman"/>
              </a:rPr>
              <a:t>HYDES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06267" y="1282446"/>
            <a:ext cx="3481070" cy="0"/>
          </a:xfrm>
          <a:custGeom>
            <a:avLst/>
            <a:gdLst/>
            <a:ahLst/>
            <a:cxnLst/>
            <a:rect l="l" t="t" r="r" b="b"/>
            <a:pathLst>
              <a:path w="3481070">
                <a:moveTo>
                  <a:pt x="0" y="0"/>
                </a:moveTo>
                <a:lnTo>
                  <a:pt x="3480816" y="0"/>
                </a:lnTo>
              </a:path>
            </a:pathLst>
          </a:custGeom>
          <a:ln w="5333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744024"/>
            <a:ext cx="3724275" cy="91059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622300" indent="-609600">
              <a:lnSpc>
                <a:spcPct val="100000"/>
              </a:lnSpc>
              <a:spcBef>
                <a:spcPts val="7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622300" algn="l"/>
                <a:tab pos="622935" algn="l"/>
              </a:tabLst>
            </a:pPr>
            <a:r>
              <a:rPr sz="2400" spc="-5" dirty="0">
                <a:latin typeface="Times New Roman"/>
                <a:cs typeface="Times New Roman"/>
              </a:rPr>
              <a:t>Formaldehyde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(formalin)</a:t>
            </a:r>
            <a:endParaRPr sz="2400">
              <a:latin typeface="Times New Roman"/>
              <a:cs typeface="Times New Roman"/>
            </a:endParaRPr>
          </a:p>
          <a:p>
            <a:pPr marL="622300" indent="-60960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622300" algn="l"/>
                <a:tab pos="622935" algn="l"/>
              </a:tabLst>
            </a:pPr>
            <a:r>
              <a:rPr sz="2400" dirty="0">
                <a:latin typeface="Times New Roman"/>
                <a:cs typeface="Times New Roman"/>
              </a:rPr>
              <a:t>Glutraldehydes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57600" y="2438400"/>
            <a:ext cx="4297679" cy="3974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072388"/>
            <a:ext cx="29978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AF50"/>
                </a:solidFill>
                <a:latin typeface="Times New Roman"/>
                <a:cs typeface="Times New Roman"/>
              </a:rPr>
              <a:t>1.F</a:t>
            </a:r>
            <a:r>
              <a:rPr sz="3200" spc="5" dirty="0">
                <a:solidFill>
                  <a:srgbClr val="00AF50"/>
                </a:solidFill>
                <a:latin typeface="Times New Roman"/>
                <a:cs typeface="Times New Roman"/>
              </a:rPr>
              <a:t>o</a:t>
            </a:r>
            <a:r>
              <a:rPr sz="3200" dirty="0">
                <a:solidFill>
                  <a:srgbClr val="00AF50"/>
                </a:solidFill>
                <a:latin typeface="Times New Roman"/>
                <a:cs typeface="Times New Roman"/>
              </a:rPr>
              <a:t>rmalde</a:t>
            </a:r>
            <a:r>
              <a:rPr sz="3200" spc="-15" dirty="0">
                <a:solidFill>
                  <a:srgbClr val="00AF50"/>
                </a:solidFill>
                <a:latin typeface="Times New Roman"/>
                <a:cs typeface="Times New Roman"/>
              </a:rPr>
              <a:t>h</a:t>
            </a:r>
            <a:r>
              <a:rPr sz="3200" dirty="0">
                <a:solidFill>
                  <a:srgbClr val="00AF50"/>
                </a:solidFill>
                <a:latin typeface="Times New Roman"/>
                <a:cs typeface="Times New Roman"/>
              </a:rPr>
              <a:t>yde: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63496"/>
            <a:ext cx="7689215" cy="436943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698500" indent="-685800">
              <a:lnSpc>
                <a:spcPct val="100000"/>
              </a:lnSpc>
              <a:spcBef>
                <a:spcPts val="695"/>
              </a:spcBef>
              <a:buClr>
                <a:srgbClr val="0AD0D9"/>
              </a:buClr>
              <a:buSzPct val="68750"/>
              <a:buFont typeface="Wingdings"/>
              <a:buChar char=""/>
              <a:tabLst>
                <a:tab pos="698500" algn="l"/>
                <a:tab pos="699135" algn="l"/>
              </a:tabLst>
            </a:pPr>
            <a:r>
              <a:rPr sz="2400" spc="-5" dirty="0">
                <a:latin typeface="Times New Roman"/>
                <a:cs typeface="Times New Roman"/>
              </a:rPr>
              <a:t>Bactericidal ,fungicidal </a:t>
            </a:r>
            <a:r>
              <a:rPr sz="2400" dirty="0">
                <a:latin typeface="Times New Roman"/>
                <a:cs typeface="Times New Roman"/>
              </a:rPr>
              <a:t>&amp;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sporicidal.</a:t>
            </a:r>
            <a:endParaRPr sz="2400">
              <a:latin typeface="Times New Roman"/>
              <a:cs typeface="Times New Roman"/>
            </a:endParaRPr>
          </a:p>
          <a:p>
            <a:pPr marL="622300" indent="-609600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68750"/>
              <a:buFont typeface="Wingdings"/>
              <a:buChar char=""/>
              <a:tabLst>
                <a:tab pos="622300" algn="l"/>
                <a:tab pos="622935" algn="l"/>
              </a:tabLst>
            </a:pPr>
            <a:r>
              <a:rPr sz="2400" dirty="0">
                <a:latin typeface="Times New Roman"/>
                <a:cs typeface="Times New Roman"/>
              </a:rPr>
              <a:t>10% </a:t>
            </a:r>
            <a:r>
              <a:rPr sz="2400" spc="-5" dirty="0">
                <a:latin typeface="Times New Roman"/>
                <a:cs typeface="Times New Roman"/>
              </a:rPr>
              <a:t>formalin </a:t>
            </a:r>
            <a:r>
              <a:rPr sz="2400" dirty="0">
                <a:latin typeface="Times New Roman"/>
                <a:cs typeface="Times New Roman"/>
              </a:rPr>
              <a:t>&amp; 0.5% </a:t>
            </a:r>
            <a:r>
              <a:rPr sz="2400" spc="-5" dirty="0">
                <a:latin typeface="Times New Roman"/>
                <a:cs typeface="Times New Roman"/>
              </a:rPr>
              <a:t>Na </a:t>
            </a:r>
            <a:r>
              <a:rPr sz="2400" dirty="0">
                <a:latin typeface="Times New Roman"/>
                <a:cs typeface="Times New Roman"/>
              </a:rPr>
              <a:t>tetraborate use to sterilise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clean</a:t>
            </a:r>
            <a:endParaRPr sz="2400">
              <a:latin typeface="Times New Roman"/>
              <a:cs typeface="Times New Roman"/>
            </a:endParaRPr>
          </a:p>
          <a:p>
            <a:pPr marL="6223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Times New Roman"/>
                <a:cs typeface="Times New Roman"/>
              </a:rPr>
              <a:t>metal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instruments.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00">
              <a:latin typeface="Times New Roman"/>
              <a:cs typeface="Times New Roman"/>
            </a:endParaRPr>
          </a:p>
          <a:p>
            <a:pPr marL="622300" indent="-609600">
              <a:lnSpc>
                <a:spcPct val="100000"/>
              </a:lnSpc>
              <a:spcBef>
                <a:spcPts val="5"/>
              </a:spcBef>
              <a:buClr>
                <a:srgbClr val="0AD0D9"/>
              </a:buClr>
              <a:buSzPct val="68750"/>
              <a:buFont typeface="Wingdings"/>
              <a:buChar char=""/>
              <a:tabLst>
                <a:tab pos="622300" algn="l"/>
                <a:tab pos="622935" algn="l"/>
              </a:tabLst>
            </a:pP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Use:</a:t>
            </a:r>
            <a:endParaRPr sz="2400">
              <a:latin typeface="Times New Roman"/>
              <a:cs typeface="Times New Roman"/>
            </a:endParaRPr>
          </a:p>
          <a:p>
            <a:pPr marL="622300" indent="-609600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68750"/>
              <a:buFont typeface="Wingdings"/>
              <a:buChar char=""/>
              <a:tabLst>
                <a:tab pos="622300" algn="l"/>
                <a:tab pos="622935" algn="l"/>
              </a:tabLst>
            </a:pPr>
            <a:r>
              <a:rPr sz="2400" spc="-5" dirty="0">
                <a:latin typeface="Times New Roman"/>
                <a:cs typeface="Times New Roman"/>
              </a:rPr>
              <a:t>Instruments </a:t>
            </a:r>
            <a:r>
              <a:rPr sz="2400" dirty="0">
                <a:latin typeface="Times New Roman"/>
                <a:cs typeface="Times New Roman"/>
              </a:rPr>
              <a:t>&amp; heat sensitive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catheters</a:t>
            </a:r>
            <a:endParaRPr sz="2400">
              <a:latin typeface="Times New Roman"/>
              <a:cs typeface="Times New Roman"/>
            </a:endParaRPr>
          </a:p>
          <a:p>
            <a:pPr marL="622300" indent="-609600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68750"/>
              <a:buFont typeface="Wingdings"/>
              <a:buChar char=""/>
              <a:tabLst>
                <a:tab pos="622300" algn="l"/>
                <a:tab pos="622935" algn="l"/>
              </a:tabLst>
            </a:pPr>
            <a:r>
              <a:rPr sz="2400" spc="-5" dirty="0">
                <a:latin typeface="Times New Roman"/>
                <a:cs typeface="Times New Roman"/>
              </a:rPr>
              <a:t>Fumigate wards, </a:t>
            </a:r>
            <a:r>
              <a:rPr sz="2400" dirty="0">
                <a:latin typeface="Times New Roman"/>
                <a:cs typeface="Times New Roman"/>
              </a:rPr>
              <a:t>sick </a:t>
            </a:r>
            <a:r>
              <a:rPr sz="2400" spc="-5" dirty="0">
                <a:latin typeface="Times New Roman"/>
                <a:cs typeface="Times New Roman"/>
              </a:rPr>
              <a:t>rooms </a:t>
            </a:r>
            <a:r>
              <a:rPr sz="2400" dirty="0">
                <a:latin typeface="Times New Roman"/>
                <a:cs typeface="Times New Roman"/>
              </a:rPr>
              <a:t>, laboratories</a:t>
            </a:r>
            <a:endParaRPr sz="2400">
              <a:latin typeface="Times New Roman"/>
              <a:cs typeface="Times New Roman"/>
            </a:endParaRPr>
          </a:p>
          <a:p>
            <a:pPr marL="622300" indent="-609600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68750"/>
              <a:buFont typeface="Wingdings"/>
              <a:buChar char=""/>
              <a:tabLst>
                <a:tab pos="622300" algn="l"/>
                <a:tab pos="622935" algn="l"/>
              </a:tabLst>
            </a:pPr>
            <a:r>
              <a:rPr sz="2400" dirty="0">
                <a:latin typeface="Times New Roman"/>
                <a:cs typeface="Times New Roman"/>
              </a:rPr>
              <a:t>Irritant &amp; toxic when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inhaled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>
              <a:latin typeface="Times New Roman"/>
              <a:cs typeface="Times New Roman"/>
            </a:endParaRPr>
          </a:p>
          <a:p>
            <a:pPr marL="927100">
              <a:lnSpc>
                <a:spcPct val="100000"/>
              </a:lnSpc>
            </a:pPr>
            <a:r>
              <a:rPr sz="2400" b="1" spc="-5" dirty="0">
                <a:solidFill>
                  <a:srgbClr val="00AF50"/>
                </a:solidFill>
                <a:latin typeface="Times New Roman"/>
                <a:cs typeface="Times New Roman"/>
              </a:rPr>
              <a:t>Nullified by use </a:t>
            </a:r>
            <a:r>
              <a:rPr sz="2400" b="1" dirty="0">
                <a:solidFill>
                  <a:srgbClr val="00AF50"/>
                </a:solidFill>
                <a:latin typeface="Times New Roman"/>
                <a:cs typeface="Times New Roman"/>
              </a:rPr>
              <a:t>of ammonia</a:t>
            </a:r>
            <a:r>
              <a:rPr sz="2400" b="1" spc="-1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AF50"/>
                </a:solidFill>
                <a:latin typeface="Times New Roman"/>
                <a:cs typeface="Times New Roman"/>
              </a:rPr>
              <a:t>vapour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99504" y="1970532"/>
            <a:ext cx="1665731" cy="1783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14743" y="228600"/>
            <a:ext cx="1635760" cy="1752600"/>
          </a:xfrm>
          <a:custGeom>
            <a:avLst/>
            <a:gdLst/>
            <a:ahLst/>
            <a:cxnLst/>
            <a:rect l="l" t="t" r="r" b="b"/>
            <a:pathLst>
              <a:path w="1635759" h="1752600">
                <a:moveTo>
                  <a:pt x="1494662" y="0"/>
                </a:moveTo>
                <a:lnTo>
                  <a:pt x="140588" y="0"/>
                </a:lnTo>
                <a:lnTo>
                  <a:pt x="96121" y="7159"/>
                </a:lnTo>
                <a:lnTo>
                  <a:pt x="57524" y="27102"/>
                </a:lnTo>
                <a:lnTo>
                  <a:pt x="27102" y="57524"/>
                </a:lnTo>
                <a:lnTo>
                  <a:pt x="7159" y="96121"/>
                </a:lnTo>
                <a:lnTo>
                  <a:pt x="0" y="140588"/>
                </a:lnTo>
                <a:lnTo>
                  <a:pt x="0" y="1612011"/>
                </a:lnTo>
                <a:lnTo>
                  <a:pt x="7159" y="1656478"/>
                </a:lnTo>
                <a:lnTo>
                  <a:pt x="27102" y="1695075"/>
                </a:lnTo>
                <a:lnTo>
                  <a:pt x="57524" y="1725497"/>
                </a:lnTo>
                <a:lnTo>
                  <a:pt x="96121" y="1745440"/>
                </a:lnTo>
                <a:lnTo>
                  <a:pt x="140588" y="1752600"/>
                </a:lnTo>
                <a:lnTo>
                  <a:pt x="1494662" y="1752600"/>
                </a:lnTo>
                <a:lnTo>
                  <a:pt x="1539130" y="1745440"/>
                </a:lnTo>
                <a:lnTo>
                  <a:pt x="1577727" y="1725497"/>
                </a:lnTo>
                <a:lnTo>
                  <a:pt x="1608149" y="1695075"/>
                </a:lnTo>
                <a:lnTo>
                  <a:pt x="1628092" y="1656478"/>
                </a:lnTo>
                <a:lnTo>
                  <a:pt x="1635252" y="1612011"/>
                </a:lnTo>
                <a:lnTo>
                  <a:pt x="1635252" y="140588"/>
                </a:lnTo>
                <a:lnTo>
                  <a:pt x="1628092" y="96121"/>
                </a:lnTo>
                <a:lnTo>
                  <a:pt x="1608149" y="57524"/>
                </a:lnTo>
                <a:lnTo>
                  <a:pt x="1577727" y="27102"/>
                </a:lnTo>
                <a:lnTo>
                  <a:pt x="1539130" y="7159"/>
                </a:lnTo>
                <a:lnTo>
                  <a:pt x="149466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14743" y="228600"/>
            <a:ext cx="1635252" cy="175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7009" y="706882"/>
            <a:ext cx="7881620" cy="4904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5"/>
              </a:spcBef>
              <a:buClr>
                <a:srgbClr val="4F81BC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b="1" spc="-15" dirty="0">
                <a:solidFill>
                  <a:srgbClr val="00AF50"/>
                </a:solidFill>
                <a:latin typeface="Arial"/>
                <a:cs typeface="Arial"/>
              </a:rPr>
              <a:t>GLUTARALDEHYDE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Arial"/>
              <a:buChar char="•"/>
              <a:tabLst>
                <a:tab pos="375285" algn="l"/>
                <a:tab pos="375920" algn="l"/>
              </a:tabLst>
            </a:pPr>
            <a:r>
              <a:rPr sz="2800" spc="-5" dirty="0">
                <a:solidFill>
                  <a:srgbClr val="2D2D00"/>
                </a:solidFill>
                <a:latin typeface="Times New Roman"/>
                <a:cs typeface="Times New Roman"/>
              </a:rPr>
              <a:t>Action similar to</a:t>
            </a:r>
            <a:r>
              <a:rPr sz="2800" spc="5" dirty="0">
                <a:solidFill>
                  <a:srgbClr val="2D2D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2D2D00"/>
                </a:solidFill>
                <a:latin typeface="Times New Roman"/>
                <a:cs typeface="Times New Roman"/>
              </a:rPr>
              <a:t>formaldehyde.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35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2D2D00"/>
                </a:solidFill>
                <a:latin typeface="Times New Roman"/>
                <a:cs typeface="Times New Roman"/>
              </a:rPr>
              <a:t>Effective against bacteria(tubercle bacilli) , Hepatitis  B, C and HIV &amp;</a:t>
            </a:r>
            <a:r>
              <a:rPr sz="2800" spc="5" dirty="0">
                <a:solidFill>
                  <a:srgbClr val="2D2D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D2D00"/>
                </a:solidFill>
                <a:latin typeface="Times New Roman"/>
                <a:cs typeface="Times New Roman"/>
              </a:rPr>
              <a:t>fungi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D2D00"/>
              </a:buClr>
              <a:buFont typeface="Times New Roman"/>
              <a:buChar char="•"/>
            </a:pPr>
            <a:endParaRPr sz="3350">
              <a:latin typeface="Times New Roman"/>
              <a:cs typeface="Times New Roman"/>
            </a:endParaRPr>
          </a:p>
          <a:p>
            <a:pPr marL="355600" marR="299720" indent="-342900">
              <a:lnSpc>
                <a:spcPct val="8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2D2D00"/>
                </a:solidFill>
                <a:latin typeface="Times New Roman"/>
                <a:cs typeface="Times New Roman"/>
              </a:rPr>
              <a:t>It is less </a:t>
            </a:r>
            <a:r>
              <a:rPr sz="2800" dirty="0">
                <a:solidFill>
                  <a:srgbClr val="2D2D00"/>
                </a:solidFill>
                <a:latin typeface="Times New Roman"/>
                <a:cs typeface="Times New Roman"/>
              </a:rPr>
              <a:t>toxic </a:t>
            </a:r>
            <a:r>
              <a:rPr sz="2800" spc="-5" dirty="0">
                <a:solidFill>
                  <a:srgbClr val="2D2D00"/>
                </a:solidFill>
                <a:latin typeface="Times New Roman"/>
                <a:cs typeface="Times New Roman"/>
              </a:rPr>
              <a:t>and </a:t>
            </a:r>
            <a:r>
              <a:rPr sz="2800" dirty="0">
                <a:solidFill>
                  <a:srgbClr val="2D2D00"/>
                </a:solidFill>
                <a:latin typeface="Times New Roman"/>
                <a:cs typeface="Times New Roman"/>
              </a:rPr>
              <a:t>irritant </a:t>
            </a:r>
            <a:r>
              <a:rPr sz="2800" spc="-5" dirty="0">
                <a:solidFill>
                  <a:srgbClr val="2D2D00"/>
                </a:solidFill>
                <a:latin typeface="Times New Roman"/>
                <a:cs typeface="Times New Roman"/>
              </a:rPr>
              <a:t>to </a:t>
            </a:r>
            <a:r>
              <a:rPr sz="2800" dirty="0">
                <a:solidFill>
                  <a:srgbClr val="2D2D00"/>
                </a:solidFill>
                <a:latin typeface="Times New Roman"/>
                <a:cs typeface="Times New Roman"/>
              </a:rPr>
              <a:t>the </a:t>
            </a:r>
            <a:r>
              <a:rPr sz="2800" spc="-5" dirty="0">
                <a:solidFill>
                  <a:srgbClr val="2D2D00"/>
                </a:solidFill>
                <a:latin typeface="Times New Roman"/>
                <a:cs typeface="Times New Roman"/>
              </a:rPr>
              <a:t>eyes and </a:t>
            </a:r>
            <a:r>
              <a:rPr sz="2800" dirty="0">
                <a:solidFill>
                  <a:srgbClr val="2D2D00"/>
                </a:solidFill>
                <a:latin typeface="Times New Roman"/>
                <a:cs typeface="Times New Roman"/>
              </a:rPr>
              <a:t>skin than  </a:t>
            </a:r>
            <a:r>
              <a:rPr sz="2800" spc="-5" dirty="0">
                <a:solidFill>
                  <a:srgbClr val="2D2D00"/>
                </a:solidFill>
                <a:latin typeface="Times New Roman"/>
                <a:cs typeface="Times New Roman"/>
              </a:rPr>
              <a:t>formaldehyde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2D2D00"/>
              </a:buClr>
              <a:buFont typeface="Times New Roman"/>
              <a:buChar char="•"/>
            </a:pPr>
            <a:endParaRPr sz="3350">
              <a:latin typeface="Times New Roman"/>
              <a:cs typeface="Times New Roman"/>
            </a:endParaRPr>
          </a:p>
          <a:p>
            <a:pPr marL="355600" marR="584835" indent="-342900">
              <a:lnSpc>
                <a:spcPts val="270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2D2D00"/>
                </a:solidFill>
                <a:latin typeface="Times New Roman"/>
                <a:cs typeface="Times New Roman"/>
              </a:rPr>
              <a:t>Used for heat sensitive materials, </a:t>
            </a:r>
            <a:r>
              <a:rPr sz="2800" dirty="0">
                <a:solidFill>
                  <a:srgbClr val="2D2D00"/>
                </a:solidFill>
                <a:latin typeface="Times New Roman"/>
                <a:cs typeface="Times New Roman"/>
              </a:rPr>
              <a:t>rubber, </a:t>
            </a:r>
            <a:r>
              <a:rPr sz="2800" spc="-5" dirty="0">
                <a:solidFill>
                  <a:srgbClr val="2D2D00"/>
                </a:solidFill>
                <a:latin typeface="Times New Roman"/>
                <a:cs typeface="Times New Roman"/>
              </a:rPr>
              <a:t>plastic,  metal instruments &amp;</a:t>
            </a:r>
            <a:r>
              <a:rPr sz="2800" spc="-10" dirty="0">
                <a:solidFill>
                  <a:srgbClr val="2D2D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2D2D00"/>
                </a:solidFill>
                <a:latin typeface="Times New Roman"/>
                <a:cs typeface="Times New Roman"/>
              </a:rPr>
              <a:t>porcelain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38800" y="457200"/>
            <a:ext cx="2918459" cy="1577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46275" y="5637274"/>
            <a:ext cx="5794248" cy="1144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88567"/>
            <a:ext cx="5262880" cy="4628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ARTICLES</a:t>
            </a:r>
            <a:r>
              <a:rPr sz="2800" u="heavy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STERILISED</a:t>
            </a:r>
            <a:r>
              <a:rPr sz="2800" u="heavy" spc="-5" dirty="0">
                <a:solidFill>
                  <a:srgbClr val="1817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: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86385" algn="l"/>
                <a:tab pos="287020" algn="l"/>
              </a:tabLst>
            </a:pP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Corrugated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rubber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anesthetic</a:t>
            </a:r>
            <a:r>
              <a:rPr sz="2800" spc="-55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tubes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181700"/>
              </a:buClr>
              <a:buFont typeface="Arial"/>
              <a:buChar char="•"/>
            </a:pPr>
            <a:endParaRPr sz="27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Font typeface="Arial"/>
              <a:buChar char="•"/>
              <a:tabLst>
                <a:tab pos="286385" algn="l"/>
                <a:tab pos="287020" algn="l"/>
              </a:tabLst>
            </a:pP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Face</a:t>
            </a:r>
            <a:r>
              <a:rPr sz="2800" spc="-10" dirty="0">
                <a:solidFill>
                  <a:srgbClr val="181700"/>
                </a:solidFill>
                <a:latin typeface="Times New Roman"/>
                <a:cs typeface="Times New Roman"/>
              </a:rPr>
              <a:t> masks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Plastic endotracheal</a:t>
            </a:r>
            <a:r>
              <a:rPr sz="2800" spc="-8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tubes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181700"/>
              </a:buClr>
              <a:buFont typeface="Times New Roman"/>
              <a:buChar char="•"/>
            </a:pPr>
            <a:endParaRPr sz="27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Metal</a:t>
            </a:r>
            <a:r>
              <a:rPr sz="2800" spc="-15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181700"/>
                </a:solidFill>
                <a:latin typeface="Times New Roman"/>
                <a:cs typeface="Times New Roman"/>
              </a:rPr>
              <a:t>instruments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181700"/>
              </a:buClr>
              <a:buFont typeface="Times New Roman"/>
              <a:buChar char="•"/>
            </a:pPr>
            <a:endParaRPr sz="27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Polythene</a:t>
            </a:r>
            <a:r>
              <a:rPr sz="2800" spc="-20" dirty="0">
                <a:solidFill>
                  <a:srgbClr val="1817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81700"/>
                </a:solidFill>
                <a:latin typeface="Times New Roman"/>
                <a:cs typeface="Times New Roman"/>
              </a:rPr>
              <a:t>tubing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79747" y="4265676"/>
            <a:ext cx="2534411" cy="2289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5276" y="2403348"/>
            <a:ext cx="3473196" cy="1624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2057" y="798703"/>
            <a:ext cx="2896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1F487C"/>
                </a:solidFill>
              </a:rPr>
              <a:t>B</a:t>
            </a:r>
            <a:r>
              <a:rPr sz="3600" spc="-5" dirty="0">
                <a:solidFill>
                  <a:srgbClr val="1F487C"/>
                </a:solidFill>
              </a:rPr>
              <a:t>IGUANIDES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5940" y="1701749"/>
            <a:ext cx="6350000" cy="2526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Chlorhexidine</a:t>
            </a:r>
            <a:r>
              <a:rPr sz="2400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gluconate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marR="205104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0.5% </a:t>
            </a:r>
            <a:r>
              <a:rPr sz="2400" spc="-10" dirty="0">
                <a:latin typeface="Arial"/>
                <a:cs typeface="Arial"/>
              </a:rPr>
              <a:t>in </a:t>
            </a:r>
            <a:r>
              <a:rPr sz="2400" spc="-5" dirty="0">
                <a:latin typeface="Arial"/>
                <a:cs typeface="Arial"/>
              </a:rPr>
              <a:t>70% alcohol or 4% detergent as an  preoperative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scrub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0.2%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suppression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plaque(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mouthwash)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5360" y="4302251"/>
            <a:ext cx="2587752" cy="2555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04924" y="51251"/>
            <a:ext cx="2297083" cy="2507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59223" y="4527803"/>
            <a:ext cx="2790444" cy="2244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2409" y="225044"/>
            <a:ext cx="18929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i="1" spc="-5" dirty="0">
                <a:latin typeface="Arial"/>
                <a:cs typeface="Arial"/>
              </a:rPr>
              <a:t>DYES</a:t>
            </a:r>
            <a:endParaRPr sz="5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84728" y="1032255"/>
            <a:ext cx="1866900" cy="0"/>
          </a:xfrm>
          <a:custGeom>
            <a:avLst/>
            <a:gdLst/>
            <a:ahLst/>
            <a:cxnLst/>
            <a:rect l="l" t="t" r="r" b="b"/>
            <a:pathLst>
              <a:path w="1866900">
                <a:moveTo>
                  <a:pt x="0" y="0"/>
                </a:moveTo>
                <a:lnTo>
                  <a:pt x="1866900" y="0"/>
                </a:lnTo>
              </a:path>
            </a:pathLst>
          </a:custGeom>
          <a:ln w="7162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535633"/>
            <a:ext cx="5675630" cy="2122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3220" indent="-350520">
              <a:lnSpc>
                <a:spcPct val="100000"/>
              </a:lnSpc>
              <a:spcBef>
                <a:spcPts val="95"/>
              </a:spcBef>
              <a:buClr>
                <a:srgbClr val="4F81BC"/>
              </a:buClr>
              <a:buSzPct val="58928"/>
              <a:buFont typeface="Wingdings"/>
              <a:buChar char=""/>
              <a:tabLst>
                <a:tab pos="362585" algn="l"/>
                <a:tab pos="363220" algn="l"/>
              </a:tabLst>
            </a:pPr>
            <a:r>
              <a:rPr sz="2800" b="1" dirty="0">
                <a:solidFill>
                  <a:srgbClr val="00AF50"/>
                </a:solidFill>
                <a:latin typeface="Times New Roman"/>
                <a:cs typeface="Times New Roman"/>
              </a:rPr>
              <a:t>Aniline </a:t>
            </a:r>
            <a:r>
              <a:rPr sz="2800" b="1" spc="-5" dirty="0">
                <a:solidFill>
                  <a:srgbClr val="00AF50"/>
                </a:solidFill>
                <a:latin typeface="Times New Roman"/>
                <a:cs typeface="Times New Roman"/>
              </a:rPr>
              <a:t>Dyes And Acridine</a:t>
            </a:r>
            <a:r>
              <a:rPr sz="2800" b="1" spc="-30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00AF50"/>
                </a:solidFill>
                <a:latin typeface="Times New Roman"/>
                <a:cs typeface="Times New Roman"/>
              </a:rPr>
              <a:t>Dyes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har char=""/>
            </a:pPr>
            <a:endParaRPr sz="2800"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Clr>
                <a:srgbClr val="4F81BC"/>
              </a:buClr>
              <a:buSzPct val="69642"/>
              <a:buFont typeface="Wingdings"/>
              <a:buChar char=""/>
              <a:tabLst>
                <a:tab pos="375285" algn="l"/>
                <a:tab pos="375920" algn="l"/>
              </a:tabLst>
            </a:pPr>
            <a:r>
              <a:rPr sz="2800" dirty="0">
                <a:latin typeface="Times New Roman"/>
                <a:cs typeface="Times New Roman"/>
              </a:rPr>
              <a:t>Skin </a:t>
            </a:r>
            <a:r>
              <a:rPr sz="2800" spc="-5" dirty="0">
                <a:latin typeface="Times New Roman"/>
                <a:cs typeface="Times New Roman"/>
              </a:rPr>
              <a:t>&amp; wound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antiseptics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har char=""/>
            </a:pPr>
            <a:endParaRPr sz="2750"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Clr>
                <a:srgbClr val="4F81BC"/>
              </a:buClr>
              <a:buSzPct val="69642"/>
              <a:buFont typeface="Wingdings"/>
              <a:buChar char=""/>
              <a:tabLst>
                <a:tab pos="375285" algn="l"/>
                <a:tab pos="375920" algn="l"/>
              </a:tabLst>
            </a:pPr>
            <a:r>
              <a:rPr sz="2800" spc="-5" dirty="0">
                <a:latin typeface="Times New Roman"/>
                <a:cs typeface="Times New Roman"/>
              </a:rPr>
              <a:t>Bacteriostatic in </a:t>
            </a:r>
            <a:r>
              <a:rPr sz="2800" dirty="0">
                <a:latin typeface="Times New Roman"/>
                <a:cs typeface="Times New Roman"/>
              </a:rPr>
              <a:t>high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concentrations.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7988" y="4059935"/>
            <a:ext cx="5545836" cy="2798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15999"/>
            <a:ext cx="8007984" cy="4721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indent="-274320">
              <a:lnSpc>
                <a:spcPts val="3110"/>
              </a:lnSpc>
              <a:spcBef>
                <a:spcPts val="95"/>
              </a:spcBef>
              <a:buClr>
                <a:srgbClr val="0AD0D9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b="1" dirty="0">
                <a:latin typeface="Times New Roman"/>
                <a:cs typeface="Times New Roman"/>
              </a:rPr>
              <a:t>Aniline dyes </a:t>
            </a:r>
            <a:r>
              <a:rPr sz="2800" spc="-5" dirty="0">
                <a:latin typeface="Times New Roman"/>
                <a:cs typeface="Times New Roman"/>
              </a:rPr>
              <a:t>in </a:t>
            </a:r>
            <a:r>
              <a:rPr sz="2800" dirty="0">
                <a:latin typeface="Times New Roman"/>
                <a:cs typeface="Times New Roman"/>
              </a:rPr>
              <a:t>use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are</a:t>
            </a:r>
            <a:endParaRPr sz="2800">
              <a:latin typeface="Times New Roman"/>
              <a:cs typeface="Times New Roman"/>
            </a:endParaRPr>
          </a:p>
          <a:p>
            <a:pPr marL="572135" marR="3715385">
              <a:lnSpc>
                <a:spcPct val="91400"/>
              </a:lnSpc>
              <a:spcBef>
                <a:spcPts val="204"/>
              </a:spcBef>
            </a:pPr>
            <a:r>
              <a:rPr sz="4400" b="1" i="1" dirty="0">
                <a:solidFill>
                  <a:srgbClr val="00AF50"/>
                </a:solidFill>
                <a:latin typeface="Times New Roman"/>
                <a:cs typeface="Times New Roman"/>
              </a:rPr>
              <a:t>brilliant green  </a:t>
            </a:r>
            <a:r>
              <a:rPr sz="4400" b="1" i="1" dirty="0">
                <a:solidFill>
                  <a:srgbClr val="085F5C"/>
                </a:solidFill>
                <a:latin typeface="Times New Roman"/>
                <a:cs typeface="Times New Roman"/>
              </a:rPr>
              <a:t>malachite</a:t>
            </a:r>
            <a:r>
              <a:rPr sz="4400" b="1" i="1" spc="-85" dirty="0">
                <a:solidFill>
                  <a:srgbClr val="085F5C"/>
                </a:solidFill>
                <a:latin typeface="Times New Roman"/>
                <a:cs typeface="Times New Roman"/>
              </a:rPr>
              <a:t> </a:t>
            </a:r>
            <a:r>
              <a:rPr sz="4400" b="1" i="1" dirty="0">
                <a:solidFill>
                  <a:srgbClr val="085F5C"/>
                </a:solidFill>
                <a:latin typeface="Times New Roman"/>
                <a:cs typeface="Times New Roman"/>
              </a:rPr>
              <a:t>green  </a:t>
            </a:r>
            <a:r>
              <a:rPr sz="4400" b="1" i="1" dirty="0">
                <a:solidFill>
                  <a:srgbClr val="001F5F"/>
                </a:solidFill>
                <a:latin typeface="Times New Roman"/>
                <a:cs typeface="Times New Roman"/>
              </a:rPr>
              <a:t>crystal</a:t>
            </a:r>
            <a:r>
              <a:rPr sz="4400" b="1" i="1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4400" b="1" i="1" dirty="0">
                <a:solidFill>
                  <a:srgbClr val="001F5F"/>
                </a:solidFill>
                <a:latin typeface="Times New Roman"/>
                <a:cs typeface="Times New Roman"/>
              </a:rPr>
              <a:t>violet</a:t>
            </a:r>
            <a:r>
              <a:rPr sz="4400" dirty="0">
                <a:solidFill>
                  <a:srgbClr val="001F5F"/>
                </a:solidFill>
                <a:latin typeface="Times New Roman"/>
                <a:cs typeface="Times New Roman"/>
              </a:rPr>
              <a:t>.</a:t>
            </a:r>
            <a:endParaRPr sz="4400"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spcBef>
                <a:spcPts val="3265"/>
              </a:spcBef>
              <a:buClr>
                <a:srgbClr val="0AD0D9"/>
              </a:buClr>
              <a:buSzPct val="69642"/>
              <a:buFont typeface="Wingdings"/>
              <a:buChar char=""/>
              <a:tabLst>
                <a:tab pos="375285" algn="l"/>
                <a:tab pos="375920" algn="l"/>
              </a:tabLst>
            </a:pPr>
            <a:r>
              <a:rPr sz="2800" b="1" spc="-15" dirty="0">
                <a:latin typeface="Times New Roman"/>
                <a:cs typeface="Times New Roman"/>
              </a:rPr>
              <a:t>More </a:t>
            </a:r>
            <a:r>
              <a:rPr sz="2800" b="1" dirty="0">
                <a:latin typeface="Times New Roman"/>
                <a:cs typeface="Times New Roman"/>
              </a:rPr>
              <a:t>active </a:t>
            </a:r>
            <a:r>
              <a:rPr sz="2800" spc="-5" dirty="0">
                <a:latin typeface="Times New Roman"/>
                <a:cs typeface="Times New Roman"/>
              </a:rPr>
              <a:t>against gram </a:t>
            </a:r>
            <a:r>
              <a:rPr sz="2800" dirty="0">
                <a:latin typeface="Times New Roman"/>
                <a:cs typeface="Times New Roman"/>
              </a:rPr>
              <a:t>positive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organisms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AD0D9"/>
              </a:buClr>
              <a:buFont typeface="Wingdings"/>
              <a:buChar char=""/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AD0D9"/>
              </a:buClr>
              <a:buFont typeface="Wingdings"/>
              <a:buChar char=""/>
            </a:pPr>
            <a:endParaRPr sz="3100">
              <a:latin typeface="Times New Roman"/>
              <a:cs typeface="Times New Roman"/>
            </a:endParaRPr>
          </a:p>
          <a:p>
            <a:pPr marL="287020" marR="5080" indent="-274320">
              <a:lnSpc>
                <a:spcPts val="2700"/>
              </a:lnSpc>
              <a:spcBef>
                <a:spcPts val="5"/>
              </a:spcBef>
              <a:buClr>
                <a:srgbClr val="0AD0D9"/>
              </a:buClr>
              <a:buSzPct val="69642"/>
              <a:buFont typeface="Wingdings"/>
              <a:buChar char=""/>
              <a:tabLst>
                <a:tab pos="287020" algn="l"/>
                <a:tab pos="4605655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Lethal effect </a:t>
            </a:r>
            <a:r>
              <a:rPr sz="2800" b="1" dirty="0">
                <a:latin typeface="Times New Roman"/>
                <a:cs typeface="Times New Roman"/>
              </a:rPr>
              <a:t>on </a:t>
            </a:r>
            <a:r>
              <a:rPr sz="2800" b="1" spc="-5" dirty="0">
                <a:latin typeface="Times New Roman"/>
                <a:cs typeface="Times New Roman"/>
              </a:rPr>
              <a:t>bacteria is </a:t>
            </a:r>
            <a:r>
              <a:rPr sz="2800" b="1" dirty="0">
                <a:latin typeface="Times New Roman"/>
                <a:cs typeface="Times New Roman"/>
              </a:rPr>
              <a:t>due to </a:t>
            </a:r>
            <a:r>
              <a:rPr sz="2800" b="1" spc="-10" dirty="0">
                <a:latin typeface="Times New Roman"/>
                <a:cs typeface="Times New Roman"/>
              </a:rPr>
              <a:t>reaction with </a:t>
            </a:r>
            <a:r>
              <a:rPr sz="2800" b="1" spc="-5" dirty="0">
                <a:latin typeface="Times New Roman"/>
                <a:cs typeface="Times New Roman"/>
              </a:rPr>
              <a:t>the  acid </a:t>
            </a:r>
            <a:r>
              <a:rPr sz="2800" b="1" spc="-10" dirty="0">
                <a:latin typeface="Times New Roman"/>
                <a:cs typeface="Times New Roman"/>
              </a:rPr>
              <a:t>groups </a:t>
            </a:r>
            <a:r>
              <a:rPr sz="2800" b="1" spc="-5" dirty="0">
                <a:latin typeface="Times New Roman"/>
                <a:cs typeface="Times New Roman"/>
              </a:rPr>
              <a:t>in</a:t>
            </a:r>
            <a:r>
              <a:rPr sz="2800" b="1" spc="5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the</a:t>
            </a:r>
            <a:r>
              <a:rPr sz="2800" b="1" spc="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bacterial	cell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00955" y="120395"/>
            <a:ext cx="4509515" cy="2749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1258265"/>
            <a:ext cx="7452359" cy="1287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9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b="1" spc="-5" dirty="0">
                <a:solidFill>
                  <a:srgbClr val="F79546"/>
                </a:solidFill>
                <a:latin typeface="Times New Roman"/>
                <a:cs typeface="Times New Roman"/>
              </a:rPr>
              <a:t>Acridine</a:t>
            </a:r>
            <a:r>
              <a:rPr sz="2800" b="1" spc="5" dirty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79546"/>
                </a:solidFill>
                <a:latin typeface="Times New Roman"/>
                <a:cs typeface="Times New Roman"/>
              </a:rPr>
              <a:t>Dyes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2800"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Clr>
                <a:srgbClr val="4F81BC"/>
              </a:buClr>
              <a:buSzPct val="69642"/>
              <a:buFont typeface="Wingdings"/>
              <a:buChar char=""/>
              <a:tabLst>
                <a:tab pos="375285" algn="l"/>
                <a:tab pos="375920" algn="l"/>
              </a:tabLst>
            </a:pPr>
            <a:r>
              <a:rPr sz="2800" b="1" spc="-15" dirty="0">
                <a:latin typeface="Times New Roman"/>
                <a:cs typeface="Times New Roman"/>
              </a:rPr>
              <a:t>More </a:t>
            </a:r>
            <a:r>
              <a:rPr sz="2800" b="1" spc="-5" dirty="0">
                <a:latin typeface="Times New Roman"/>
                <a:cs typeface="Times New Roman"/>
              </a:rPr>
              <a:t>Active Against </a:t>
            </a:r>
            <a:r>
              <a:rPr sz="2800" b="1" spc="-10" dirty="0">
                <a:latin typeface="Times New Roman"/>
                <a:cs typeface="Times New Roman"/>
              </a:rPr>
              <a:t>Gram </a:t>
            </a:r>
            <a:r>
              <a:rPr sz="2800" b="1" spc="-5" dirty="0">
                <a:latin typeface="Times New Roman"/>
                <a:cs typeface="Times New Roman"/>
              </a:rPr>
              <a:t>Positive</a:t>
            </a:r>
            <a:r>
              <a:rPr sz="2800" b="1" spc="-27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Organism</a:t>
            </a:r>
            <a:r>
              <a:rPr sz="2800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3040202"/>
            <a:ext cx="8039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9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b="1" spc="-15" dirty="0">
                <a:latin typeface="Times New Roman"/>
                <a:cs typeface="Times New Roman"/>
              </a:rPr>
              <a:t>E</a:t>
            </a:r>
            <a:r>
              <a:rPr sz="2800" b="1" dirty="0">
                <a:latin typeface="Times New Roman"/>
                <a:cs typeface="Times New Roman"/>
              </a:rPr>
              <a:t>g</a:t>
            </a:r>
            <a:r>
              <a:rPr sz="2800" b="1" spc="-5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2887802"/>
            <a:ext cx="8020684" cy="294449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128395" marR="4458335" indent="17780">
              <a:lnSpc>
                <a:spcPts val="4440"/>
              </a:lnSpc>
              <a:spcBef>
                <a:spcPts val="545"/>
              </a:spcBef>
            </a:pPr>
            <a:r>
              <a:rPr sz="4000" b="1" spc="-10" dirty="0">
                <a:solidFill>
                  <a:srgbClr val="00AF50"/>
                </a:solidFill>
                <a:latin typeface="Times New Roman"/>
                <a:cs typeface="Times New Roman"/>
              </a:rPr>
              <a:t>Proflavine  </a:t>
            </a:r>
            <a:r>
              <a:rPr sz="4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Acrifl</a:t>
            </a:r>
            <a:r>
              <a:rPr sz="40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4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vine  </a:t>
            </a:r>
            <a:r>
              <a:rPr sz="40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Euflavine</a:t>
            </a:r>
            <a:endParaRPr sz="400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80000"/>
              </a:lnSpc>
              <a:spcBef>
                <a:spcPts val="384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i="1" spc="-5" dirty="0">
                <a:latin typeface="Times New Roman"/>
                <a:cs typeface="Times New Roman"/>
              </a:rPr>
              <a:t>They </a:t>
            </a:r>
            <a:r>
              <a:rPr sz="2800" b="1" i="1" spc="-5" dirty="0">
                <a:latin typeface="Times New Roman"/>
                <a:cs typeface="Times New Roman"/>
              </a:rPr>
              <a:t>impair the </a:t>
            </a:r>
            <a:r>
              <a:rPr sz="2800" b="1" i="1" spc="-10" dirty="0">
                <a:latin typeface="Times New Roman"/>
                <a:cs typeface="Times New Roman"/>
              </a:rPr>
              <a:t>DNA </a:t>
            </a:r>
            <a:r>
              <a:rPr sz="2800" b="1" i="1" spc="-5" dirty="0">
                <a:latin typeface="Times New Roman"/>
                <a:cs typeface="Times New Roman"/>
              </a:rPr>
              <a:t>complexes </a:t>
            </a:r>
            <a:r>
              <a:rPr sz="2800" i="1" spc="-5" dirty="0">
                <a:latin typeface="Times New Roman"/>
                <a:cs typeface="Times New Roman"/>
              </a:rPr>
              <a:t>of </a:t>
            </a:r>
            <a:r>
              <a:rPr sz="2800" i="1" dirty="0">
                <a:latin typeface="Times New Roman"/>
                <a:cs typeface="Times New Roman"/>
              </a:rPr>
              <a:t>the </a:t>
            </a:r>
            <a:r>
              <a:rPr sz="2800" i="1" spc="-15" dirty="0">
                <a:latin typeface="Times New Roman"/>
                <a:cs typeface="Times New Roman"/>
              </a:rPr>
              <a:t>organisms  </a:t>
            </a:r>
            <a:r>
              <a:rPr sz="2800" i="1" spc="-5" dirty="0">
                <a:latin typeface="Times New Roman"/>
                <a:cs typeface="Times New Roman"/>
              </a:rPr>
              <a:t>and thus </a:t>
            </a:r>
            <a:r>
              <a:rPr sz="2800" b="1" i="1" spc="-5" dirty="0">
                <a:latin typeface="Times New Roman"/>
                <a:cs typeface="Times New Roman"/>
              </a:rPr>
              <a:t>destroy the reproductive capacity of the</a:t>
            </a:r>
            <a:r>
              <a:rPr sz="2800" b="1" i="1" spc="25" dirty="0">
                <a:latin typeface="Times New Roman"/>
                <a:cs typeface="Times New Roman"/>
              </a:rPr>
              <a:t> </a:t>
            </a:r>
            <a:r>
              <a:rPr sz="2800" b="1" i="1" spc="-5" dirty="0">
                <a:latin typeface="Times New Roman"/>
                <a:cs typeface="Times New Roman"/>
              </a:rPr>
              <a:t>cell.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4103" y="0"/>
            <a:ext cx="3476244" cy="2359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0241" y="700785"/>
            <a:ext cx="38366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0" i="1" u="heavy" spc="-5" dirty="0">
                <a:solidFill>
                  <a:srgbClr val="4F81BC"/>
                </a:solidFill>
                <a:uFill>
                  <a:solidFill>
                    <a:srgbClr val="4F81BC"/>
                  </a:solidFill>
                </a:uFill>
                <a:latin typeface="Arial"/>
                <a:cs typeface="Arial"/>
              </a:rPr>
              <a:t>HALOGENS</a:t>
            </a:r>
            <a:endParaRPr sz="5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78305"/>
            <a:ext cx="6333490" cy="354584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287020" marR="5080" indent="-274320">
              <a:lnSpc>
                <a:spcPts val="2690"/>
              </a:lnSpc>
              <a:spcBef>
                <a:spcPts val="74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Iodine </a:t>
            </a:r>
            <a:r>
              <a:rPr sz="2400" dirty="0">
                <a:latin typeface="Times New Roman"/>
                <a:cs typeface="Times New Roman"/>
              </a:rPr>
              <a:t>in aqueous and alcoholic solution </a:t>
            </a:r>
            <a:r>
              <a:rPr sz="2400" spc="-5" dirty="0">
                <a:latin typeface="Times New Roman"/>
                <a:cs typeface="Times New Roman"/>
              </a:rPr>
              <a:t>is</a:t>
            </a:r>
            <a:r>
              <a:rPr sz="2400" spc="-2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used  widely </a:t>
            </a:r>
            <a:r>
              <a:rPr sz="2400" spc="-5" dirty="0">
                <a:latin typeface="Times New Roman"/>
                <a:cs typeface="Times New Roman"/>
              </a:rPr>
              <a:t>as </a:t>
            </a:r>
            <a:r>
              <a:rPr sz="2400" dirty="0">
                <a:latin typeface="Times New Roman"/>
                <a:cs typeface="Times New Roman"/>
              </a:rPr>
              <a:t>a skin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disinfectant.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har char=""/>
            </a:pPr>
            <a:endParaRPr sz="2950">
              <a:latin typeface="Times New Roman"/>
              <a:cs typeface="Times New Roman"/>
            </a:endParaRPr>
          </a:p>
          <a:p>
            <a:pPr marL="363220" indent="-3505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362585" algn="l"/>
                <a:tab pos="363220" algn="l"/>
              </a:tabLst>
            </a:pPr>
            <a:r>
              <a:rPr sz="2400" b="1" dirty="0">
                <a:latin typeface="Times New Roman"/>
                <a:cs typeface="Times New Roman"/>
              </a:rPr>
              <a:t>Bactericidal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har char=""/>
            </a:pPr>
            <a:endParaRPr sz="3000">
              <a:latin typeface="Times New Roman"/>
              <a:cs typeface="Times New Roman"/>
            </a:endParaRPr>
          </a:p>
          <a:p>
            <a:pPr marL="346075" indent="-333375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346075" algn="l"/>
                <a:tab pos="346710" algn="l"/>
              </a:tabLst>
            </a:pPr>
            <a:r>
              <a:rPr sz="2400" spc="-5" dirty="0">
                <a:latin typeface="Times New Roman"/>
                <a:cs typeface="Times New Roman"/>
              </a:rPr>
              <a:t>Active </a:t>
            </a:r>
            <a:r>
              <a:rPr sz="2400" dirty="0">
                <a:latin typeface="Times New Roman"/>
                <a:cs typeface="Times New Roman"/>
              </a:rPr>
              <a:t>against the tubercle bacteria and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viruses.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"/>
            </a:pPr>
            <a:endParaRPr sz="3300">
              <a:latin typeface="Times New Roman"/>
              <a:cs typeface="Times New Roman"/>
            </a:endParaRPr>
          </a:p>
          <a:p>
            <a:pPr marL="287020" marR="165100" indent="-274320">
              <a:lnSpc>
                <a:spcPts val="2590"/>
              </a:lnSpc>
              <a:spcBef>
                <a:spcPts val="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Iodophores </a:t>
            </a:r>
            <a:r>
              <a:rPr sz="2400" dirty="0">
                <a:latin typeface="Times New Roman"/>
                <a:cs typeface="Times New Roman"/>
              </a:rPr>
              <a:t>are </a:t>
            </a:r>
            <a:r>
              <a:rPr sz="2400" spc="-5" dirty="0">
                <a:latin typeface="Times New Roman"/>
                <a:cs typeface="Times New Roman"/>
              </a:rPr>
              <a:t>more </a:t>
            </a:r>
            <a:r>
              <a:rPr sz="2400" dirty="0">
                <a:latin typeface="Times New Roman"/>
                <a:cs typeface="Times New Roman"/>
              </a:rPr>
              <a:t>active than the aqueous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or  alcoholic solutions of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iodine.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91400" y="265175"/>
            <a:ext cx="1333500" cy="632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702309"/>
            <a:ext cx="45573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10" dirty="0">
                <a:solidFill>
                  <a:srgbClr val="1F487C"/>
                </a:solidFill>
              </a:rPr>
              <a:t>J</a:t>
            </a:r>
            <a:r>
              <a:rPr sz="4300" spc="10" dirty="0">
                <a:solidFill>
                  <a:srgbClr val="1F487C"/>
                </a:solidFill>
              </a:rPr>
              <a:t>OSEPH</a:t>
            </a:r>
            <a:r>
              <a:rPr sz="4300" spc="270" dirty="0">
                <a:solidFill>
                  <a:srgbClr val="1F487C"/>
                </a:solidFill>
              </a:rPr>
              <a:t> </a:t>
            </a:r>
            <a:r>
              <a:rPr sz="5400" spc="5" dirty="0">
                <a:solidFill>
                  <a:srgbClr val="1F487C"/>
                </a:solidFill>
              </a:rPr>
              <a:t>L</a:t>
            </a:r>
            <a:r>
              <a:rPr sz="4300" spc="5" dirty="0">
                <a:solidFill>
                  <a:srgbClr val="1F487C"/>
                </a:solidFill>
              </a:rPr>
              <a:t>ISTER</a:t>
            </a:r>
            <a:endParaRPr sz="4300"/>
          </a:p>
        </p:txBody>
      </p:sp>
      <p:sp>
        <p:nvSpPr>
          <p:cNvPr id="3" name="object 3"/>
          <p:cNvSpPr txBox="1"/>
          <p:nvPr/>
        </p:nvSpPr>
        <p:spPr>
          <a:xfrm>
            <a:off x="8372602" y="5869940"/>
            <a:ext cx="1250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740" y="1809953"/>
            <a:ext cx="3609340" cy="360172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87020" marR="106045" indent="-274320">
              <a:lnSpc>
                <a:spcPct val="90000"/>
              </a:lnSpc>
              <a:spcBef>
                <a:spcPts val="434"/>
              </a:spcBef>
              <a:buClr>
                <a:srgbClr val="4F81BC"/>
              </a:buClr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b="1" dirty="0">
                <a:latin typeface="Arial"/>
                <a:cs typeface="Arial"/>
              </a:rPr>
              <a:t>Discovered </a:t>
            </a:r>
            <a:r>
              <a:rPr sz="2800" b="1" spc="-5" dirty="0">
                <a:latin typeface="Arial"/>
                <a:cs typeface="Arial"/>
              </a:rPr>
              <a:t>how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to  use chemical  antiseptics to  control surgery  </a:t>
            </a:r>
            <a:r>
              <a:rPr sz="2800" b="1" dirty="0">
                <a:latin typeface="Arial"/>
                <a:cs typeface="Arial"/>
              </a:rPr>
              <a:t>related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infections</a:t>
            </a:r>
            <a:endParaRPr sz="2800">
              <a:latin typeface="Arial"/>
              <a:cs typeface="Arial"/>
            </a:endParaRPr>
          </a:p>
          <a:p>
            <a:pPr marL="287020" marR="5080" indent="-274320">
              <a:lnSpc>
                <a:spcPts val="3020"/>
              </a:lnSpc>
              <a:spcBef>
                <a:spcPts val="650"/>
              </a:spcBef>
              <a:buClr>
                <a:srgbClr val="4F81BC"/>
              </a:buClr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b="1" spc="-5" dirty="0">
                <a:latin typeface="Arial"/>
                <a:cs typeface="Arial"/>
              </a:rPr>
              <a:t>Used antiseptics to  disinfect surgical  equipment and  supplies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0" y="1828800"/>
            <a:ext cx="4315967" cy="2782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3875" y="5847588"/>
            <a:ext cx="6044183" cy="542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91666"/>
            <a:ext cx="17024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1F487C"/>
                </a:solidFill>
                <a:latin typeface="Arial"/>
                <a:cs typeface="Arial"/>
              </a:rPr>
              <a:t>B</a:t>
            </a:r>
            <a:r>
              <a:rPr b="0" dirty="0">
                <a:solidFill>
                  <a:srgbClr val="1F487C"/>
                </a:solidFill>
                <a:latin typeface="Arial"/>
                <a:cs typeface="Arial"/>
              </a:rPr>
              <a:t>E</a:t>
            </a:r>
            <a:r>
              <a:rPr b="0" spc="-185" dirty="0">
                <a:solidFill>
                  <a:srgbClr val="1F487C"/>
                </a:solidFill>
                <a:latin typeface="Arial"/>
                <a:cs typeface="Arial"/>
              </a:rPr>
              <a:t>T</a:t>
            </a:r>
            <a:r>
              <a:rPr b="0" spc="-5" dirty="0">
                <a:solidFill>
                  <a:srgbClr val="1F487C"/>
                </a:solidFill>
                <a:latin typeface="Arial"/>
                <a:cs typeface="Arial"/>
              </a:rPr>
              <a:t>ADIN</a:t>
            </a:r>
            <a:r>
              <a:rPr b="0" spc="-20" dirty="0">
                <a:solidFill>
                  <a:srgbClr val="1F487C"/>
                </a:solidFill>
                <a:latin typeface="Arial"/>
                <a:cs typeface="Arial"/>
              </a:rPr>
              <a:t>E</a:t>
            </a:r>
            <a:r>
              <a:rPr sz="3000" b="0" dirty="0">
                <a:solidFill>
                  <a:srgbClr val="1F487C"/>
                </a:solidFill>
                <a:latin typeface="Arial"/>
                <a:cs typeface="Arial"/>
              </a:rPr>
              <a:t>-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49272"/>
            <a:ext cx="4485640" cy="91059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  <a:tab pos="1829435" algn="l"/>
              </a:tabLst>
            </a:pPr>
            <a:r>
              <a:rPr sz="2400" spc="-5" dirty="0">
                <a:latin typeface="Arial"/>
                <a:cs typeface="Arial"/>
              </a:rPr>
              <a:t>Iodophore	(povidone </a:t>
            </a:r>
            <a:r>
              <a:rPr sz="2400" dirty="0">
                <a:latin typeface="Arial"/>
                <a:cs typeface="Arial"/>
              </a:rPr>
              <a:t>+</a:t>
            </a:r>
            <a:r>
              <a:rPr sz="2400" spc="-5" dirty="0">
                <a:latin typeface="Arial"/>
                <a:cs typeface="Arial"/>
              </a:rPr>
              <a:t> iodine)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Povidone- surface active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agent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3124200"/>
            <a:ext cx="6781800" cy="830580"/>
          </a:xfrm>
          <a:prstGeom prst="rect">
            <a:avLst/>
          </a:prstGeom>
          <a:solidFill>
            <a:srgbClr val="4F81BC">
              <a:alpha val="70195"/>
            </a:srgbClr>
          </a:solidFill>
        </p:spPr>
        <p:txBody>
          <a:bodyPr vert="horz" wrap="square" lIns="0" tIns="38735" rIns="0" bIns="0" rtlCol="0">
            <a:spAutoFit/>
          </a:bodyPr>
          <a:lstStyle/>
          <a:p>
            <a:pPr marL="288290" marR="269875" indent="60960">
              <a:lnSpc>
                <a:spcPct val="100000"/>
              </a:lnSpc>
              <a:spcBef>
                <a:spcPts val="305"/>
              </a:spcBef>
            </a:pPr>
            <a:r>
              <a:rPr sz="2400" spc="-5" dirty="0">
                <a:latin typeface="Arial"/>
                <a:cs typeface="Arial"/>
              </a:rPr>
              <a:t>“this agent should be </a:t>
            </a:r>
            <a:r>
              <a:rPr sz="2400" dirty="0">
                <a:latin typeface="Arial"/>
                <a:cs typeface="Arial"/>
              </a:rPr>
              <a:t>kept </a:t>
            </a:r>
            <a:r>
              <a:rPr sz="2400" spc="-5" dirty="0">
                <a:latin typeface="Arial"/>
                <a:cs typeface="Arial"/>
              </a:rPr>
              <a:t>out of fresh </a:t>
            </a:r>
            <a:r>
              <a:rPr sz="2400" spc="-10" dirty="0">
                <a:latin typeface="Arial"/>
                <a:cs typeface="Arial"/>
              </a:rPr>
              <a:t>wound  </a:t>
            </a:r>
            <a:r>
              <a:rPr sz="2400" spc="-5" dirty="0">
                <a:latin typeface="Arial"/>
                <a:cs typeface="Arial"/>
              </a:rPr>
              <a:t>and </a:t>
            </a:r>
            <a:r>
              <a:rPr sz="2400" dirty="0">
                <a:latin typeface="Arial"/>
                <a:cs typeface="Arial"/>
              </a:rPr>
              <a:t>should </a:t>
            </a:r>
            <a:r>
              <a:rPr sz="2400" spc="-5" dirty="0">
                <a:latin typeface="Arial"/>
                <a:cs typeface="Arial"/>
              </a:rPr>
              <a:t>be </a:t>
            </a:r>
            <a:r>
              <a:rPr sz="2400" dirty="0">
                <a:latin typeface="Arial"/>
                <a:cs typeface="Arial"/>
              </a:rPr>
              <a:t>kept </a:t>
            </a:r>
            <a:r>
              <a:rPr sz="2400" spc="-5" dirty="0">
                <a:latin typeface="Arial"/>
                <a:cs typeface="Arial"/>
              </a:rPr>
              <a:t>only </a:t>
            </a:r>
            <a:r>
              <a:rPr sz="2400" dirty="0">
                <a:latin typeface="Arial"/>
                <a:cs typeface="Arial"/>
              </a:rPr>
              <a:t>to scrub skin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surface”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80328" y="4048759"/>
            <a:ext cx="2907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-Fonseca- vol </a:t>
            </a:r>
            <a:r>
              <a:rPr sz="1800" dirty="0">
                <a:latin typeface="Arial"/>
                <a:cs typeface="Arial"/>
              </a:rPr>
              <a:t>2, </a:t>
            </a:r>
            <a:r>
              <a:rPr sz="1800" spc="-5" dirty="0">
                <a:latin typeface="Arial"/>
                <a:cs typeface="Arial"/>
              </a:rPr>
              <a:t>third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edition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95600" y="4724400"/>
            <a:ext cx="2971800" cy="368935"/>
          </a:xfrm>
          <a:prstGeom prst="rect">
            <a:avLst/>
          </a:prstGeom>
          <a:solidFill>
            <a:srgbClr val="FFFF00">
              <a:alpha val="67057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470534">
              <a:lnSpc>
                <a:spcPct val="100000"/>
              </a:lnSpc>
              <a:spcBef>
                <a:spcPts val="32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Fibroblast</a:t>
            </a:r>
            <a:r>
              <a:rPr sz="18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damage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81883" y="5747003"/>
            <a:ext cx="3138170" cy="368935"/>
          </a:xfrm>
          <a:prstGeom prst="rect">
            <a:avLst/>
          </a:prstGeom>
          <a:solidFill>
            <a:srgbClr val="404040">
              <a:alpha val="30979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320"/>
              </a:spcBef>
            </a:pPr>
            <a:r>
              <a:rPr sz="1800" b="1" spc="-5" dirty="0">
                <a:solidFill>
                  <a:srgbClr val="00AF50"/>
                </a:solidFill>
                <a:latin typeface="Arial"/>
                <a:cs typeface="Arial"/>
              </a:rPr>
              <a:t>1: </a:t>
            </a:r>
            <a:r>
              <a:rPr sz="1800" b="1" spc="-10" dirty="0">
                <a:solidFill>
                  <a:srgbClr val="00AF50"/>
                </a:solidFill>
                <a:latin typeface="Arial"/>
                <a:cs typeface="Arial"/>
              </a:rPr>
              <a:t>1000 </a:t>
            </a:r>
            <a:r>
              <a:rPr sz="1800" b="1" dirty="0">
                <a:solidFill>
                  <a:srgbClr val="00AF50"/>
                </a:solidFill>
                <a:latin typeface="Arial"/>
                <a:cs typeface="Arial"/>
              </a:rPr>
              <a:t>– </a:t>
            </a:r>
            <a:r>
              <a:rPr sz="1800" b="1" spc="-5" dirty="0">
                <a:solidFill>
                  <a:srgbClr val="00AF50"/>
                </a:solidFill>
                <a:latin typeface="Arial"/>
                <a:cs typeface="Arial"/>
              </a:rPr>
              <a:t>Not</a:t>
            </a:r>
            <a:r>
              <a:rPr sz="1800" b="1" spc="1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AF50"/>
                </a:solidFill>
                <a:latin typeface="Arial"/>
                <a:cs typeface="Arial"/>
              </a:rPr>
              <a:t>effective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626" y="325323"/>
            <a:ext cx="7827645" cy="3744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9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Chlorine </a:t>
            </a:r>
            <a:r>
              <a:rPr sz="2800" spc="-5" dirty="0">
                <a:latin typeface="Times New Roman"/>
                <a:cs typeface="Times New Roman"/>
              </a:rPr>
              <a:t>and its compounds are used as disinfectants  in water supplies, swimming </a:t>
            </a:r>
            <a:r>
              <a:rPr sz="2800" dirty="0">
                <a:latin typeface="Times New Roman"/>
                <a:cs typeface="Times New Roman"/>
              </a:rPr>
              <a:t>pools, </a:t>
            </a:r>
            <a:r>
              <a:rPr sz="2800" spc="-5" dirty="0">
                <a:latin typeface="Times New Roman"/>
                <a:cs typeface="Times New Roman"/>
              </a:rPr>
              <a:t>food </a:t>
            </a:r>
            <a:r>
              <a:rPr sz="2800" spc="-10" dirty="0">
                <a:latin typeface="Times New Roman"/>
                <a:cs typeface="Times New Roman"/>
              </a:rPr>
              <a:t>and </a:t>
            </a:r>
            <a:r>
              <a:rPr sz="2800" spc="-5" dirty="0">
                <a:latin typeface="Times New Roman"/>
                <a:cs typeface="Times New Roman"/>
              </a:rPr>
              <a:t>dairy  industries.</a:t>
            </a:r>
            <a:endParaRPr sz="28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b="1" spc="-5" dirty="0">
                <a:solidFill>
                  <a:srgbClr val="4F81BC"/>
                </a:solidFill>
                <a:latin typeface="Times New Roman"/>
                <a:cs typeface="Times New Roman"/>
              </a:rPr>
              <a:t>Chlorine is </a:t>
            </a:r>
            <a:r>
              <a:rPr sz="2800" b="1" dirty="0">
                <a:solidFill>
                  <a:srgbClr val="4F81BC"/>
                </a:solidFill>
                <a:latin typeface="Times New Roman"/>
                <a:cs typeface="Times New Roman"/>
              </a:rPr>
              <a:t>used </a:t>
            </a:r>
            <a:r>
              <a:rPr sz="2800" b="1" spc="-5" dirty="0">
                <a:solidFill>
                  <a:srgbClr val="4F81BC"/>
                </a:solidFill>
                <a:latin typeface="Times New Roman"/>
                <a:cs typeface="Times New Roman"/>
              </a:rPr>
              <a:t>as</a:t>
            </a:r>
            <a:r>
              <a:rPr sz="2800" b="1" spc="-10" dirty="0">
                <a:solidFill>
                  <a:srgbClr val="4F81BC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4F81BC"/>
                </a:solidFill>
                <a:latin typeface="Times New Roman"/>
                <a:cs typeface="Times New Roman"/>
              </a:rPr>
              <a:t>hypochlorites</a:t>
            </a:r>
            <a:r>
              <a:rPr sz="2800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375285" algn="l"/>
                <a:tab pos="375920" algn="l"/>
              </a:tabLst>
            </a:pPr>
            <a:r>
              <a:rPr sz="2800" b="1" i="1" spc="-5" dirty="0">
                <a:latin typeface="Times New Roman"/>
                <a:cs typeface="Times New Roman"/>
              </a:rPr>
              <a:t>Bactericidal.</a:t>
            </a:r>
            <a:endParaRPr sz="28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i="1" spc="-40" dirty="0">
                <a:latin typeface="Times New Roman"/>
                <a:cs typeface="Times New Roman"/>
              </a:rPr>
              <a:t>Wide </a:t>
            </a:r>
            <a:r>
              <a:rPr sz="2800" i="1" spc="-5" dirty="0">
                <a:latin typeface="Times New Roman"/>
                <a:cs typeface="Times New Roman"/>
              </a:rPr>
              <a:t>spectrum of action </a:t>
            </a:r>
            <a:r>
              <a:rPr sz="2800" i="1" dirty="0">
                <a:latin typeface="Times New Roman"/>
                <a:cs typeface="Times New Roman"/>
              </a:rPr>
              <a:t>against</a:t>
            </a:r>
            <a:r>
              <a:rPr sz="2800" i="1" spc="-25" dirty="0">
                <a:latin typeface="Times New Roman"/>
                <a:cs typeface="Times New Roman"/>
              </a:rPr>
              <a:t> </a:t>
            </a:r>
            <a:r>
              <a:rPr sz="2800" i="1" dirty="0">
                <a:latin typeface="Times New Roman"/>
                <a:cs typeface="Times New Roman"/>
              </a:rPr>
              <a:t>viruses</a:t>
            </a:r>
            <a:r>
              <a:rPr sz="2800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287020" marR="27305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 </a:t>
            </a:r>
            <a:r>
              <a:rPr sz="2800" spc="-10" dirty="0">
                <a:latin typeface="Times New Roman"/>
                <a:cs typeface="Times New Roman"/>
              </a:rPr>
              <a:t>organic </a:t>
            </a:r>
            <a:r>
              <a:rPr sz="2800" spc="-5" dirty="0">
                <a:latin typeface="Times New Roman"/>
                <a:cs typeface="Times New Roman"/>
              </a:rPr>
              <a:t>chloramines are used as antiseptics </a:t>
            </a:r>
            <a:r>
              <a:rPr sz="2800" dirty="0">
                <a:latin typeface="Times New Roman"/>
                <a:cs typeface="Times New Roman"/>
              </a:rPr>
              <a:t>for  </a:t>
            </a:r>
            <a:r>
              <a:rPr sz="2800" spc="-5" dirty="0">
                <a:latin typeface="Times New Roman"/>
                <a:cs typeface="Times New Roman"/>
              </a:rPr>
              <a:t>dressing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wounds.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89959" y="6563868"/>
            <a:ext cx="4588764" cy="2941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5200" y="3733800"/>
            <a:ext cx="4558665" cy="2840990"/>
          </a:xfrm>
          <a:custGeom>
            <a:avLst/>
            <a:gdLst/>
            <a:ahLst/>
            <a:cxnLst/>
            <a:rect l="l" t="t" r="r" b="b"/>
            <a:pathLst>
              <a:path w="4558665" h="2840990">
                <a:moveTo>
                  <a:pt x="4314190" y="0"/>
                </a:moveTo>
                <a:lnTo>
                  <a:pt x="244094" y="0"/>
                </a:lnTo>
                <a:lnTo>
                  <a:pt x="194918" y="4961"/>
                </a:lnTo>
                <a:lnTo>
                  <a:pt x="149107" y="19190"/>
                </a:lnTo>
                <a:lnTo>
                  <a:pt x="107646" y="41703"/>
                </a:lnTo>
                <a:lnTo>
                  <a:pt x="71516" y="71516"/>
                </a:lnTo>
                <a:lnTo>
                  <a:pt x="41703" y="107646"/>
                </a:lnTo>
                <a:lnTo>
                  <a:pt x="19190" y="149107"/>
                </a:lnTo>
                <a:lnTo>
                  <a:pt x="4961" y="194918"/>
                </a:lnTo>
                <a:lnTo>
                  <a:pt x="0" y="244094"/>
                </a:lnTo>
                <a:lnTo>
                  <a:pt x="0" y="2596603"/>
                </a:lnTo>
                <a:lnTo>
                  <a:pt x="4961" y="2645806"/>
                </a:lnTo>
                <a:lnTo>
                  <a:pt x="19190" y="2691633"/>
                </a:lnTo>
                <a:lnTo>
                  <a:pt x="41703" y="2733102"/>
                </a:lnTo>
                <a:lnTo>
                  <a:pt x="71516" y="2769233"/>
                </a:lnTo>
                <a:lnTo>
                  <a:pt x="107646" y="2799043"/>
                </a:lnTo>
                <a:lnTo>
                  <a:pt x="149107" y="2821551"/>
                </a:lnTo>
                <a:lnTo>
                  <a:pt x="194918" y="2835776"/>
                </a:lnTo>
                <a:lnTo>
                  <a:pt x="244094" y="2840736"/>
                </a:lnTo>
                <a:lnTo>
                  <a:pt x="4314190" y="2840736"/>
                </a:lnTo>
                <a:lnTo>
                  <a:pt x="4363365" y="2835776"/>
                </a:lnTo>
                <a:lnTo>
                  <a:pt x="4409176" y="2821551"/>
                </a:lnTo>
                <a:lnTo>
                  <a:pt x="4450637" y="2799043"/>
                </a:lnTo>
                <a:lnTo>
                  <a:pt x="4486767" y="2769233"/>
                </a:lnTo>
                <a:lnTo>
                  <a:pt x="4516580" y="2733102"/>
                </a:lnTo>
                <a:lnTo>
                  <a:pt x="4539093" y="2691633"/>
                </a:lnTo>
                <a:lnTo>
                  <a:pt x="4553322" y="2645806"/>
                </a:lnTo>
                <a:lnTo>
                  <a:pt x="4558283" y="2596603"/>
                </a:lnTo>
                <a:lnTo>
                  <a:pt x="4558283" y="244094"/>
                </a:lnTo>
                <a:lnTo>
                  <a:pt x="4553322" y="194918"/>
                </a:lnTo>
                <a:lnTo>
                  <a:pt x="4539093" y="149107"/>
                </a:lnTo>
                <a:lnTo>
                  <a:pt x="4516580" y="107646"/>
                </a:lnTo>
                <a:lnTo>
                  <a:pt x="4486767" y="71516"/>
                </a:lnTo>
                <a:lnTo>
                  <a:pt x="4450637" y="41703"/>
                </a:lnTo>
                <a:lnTo>
                  <a:pt x="4409176" y="19190"/>
                </a:lnTo>
                <a:lnTo>
                  <a:pt x="4363365" y="4961"/>
                </a:lnTo>
                <a:lnTo>
                  <a:pt x="431419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05200" y="3733800"/>
            <a:ext cx="4558283" cy="2840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4332" y="443306"/>
            <a:ext cx="366839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0" i="1" dirty="0">
                <a:solidFill>
                  <a:srgbClr val="4AACC5"/>
                </a:solidFill>
                <a:latin typeface="Arial"/>
                <a:cs typeface="Arial"/>
              </a:rPr>
              <a:t>PHENOLS</a:t>
            </a:r>
            <a:endParaRPr sz="6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76779" y="1327150"/>
            <a:ext cx="3639820" cy="0"/>
          </a:xfrm>
          <a:custGeom>
            <a:avLst/>
            <a:gdLst/>
            <a:ahLst/>
            <a:cxnLst/>
            <a:rect l="l" t="t" r="r" b="b"/>
            <a:pathLst>
              <a:path w="3639820">
                <a:moveTo>
                  <a:pt x="0" y="0"/>
                </a:moveTo>
                <a:lnTo>
                  <a:pt x="3639311" y="0"/>
                </a:lnTo>
              </a:path>
            </a:pathLst>
          </a:custGeom>
          <a:ln w="56388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620977"/>
            <a:ext cx="7778750" cy="38976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718820" indent="-274320">
              <a:lnSpc>
                <a:spcPct val="100000"/>
              </a:lnSpc>
              <a:spcBef>
                <a:spcPts val="9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They </a:t>
            </a:r>
            <a:r>
              <a:rPr sz="2800" spc="-10" dirty="0">
                <a:latin typeface="Times New Roman"/>
                <a:cs typeface="Times New Roman"/>
              </a:rPr>
              <a:t>are </a:t>
            </a:r>
            <a:r>
              <a:rPr sz="2800" spc="-5" dirty="0">
                <a:latin typeface="Times New Roman"/>
                <a:cs typeface="Times New Roman"/>
              </a:rPr>
              <a:t>obtained by distillation of coal tar </a:t>
            </a:r>
            <a:r>
              <a:rPr sz="2800" dirty="0">
                <a:latin typeface="Times New Roman"/>
                <a:cs typeface="Times New Roman"/>
              </a:rPr>
              <a:t>b/w  170°c </a:t>
            </a:r>
            <a:r>
              <a:rPr sz="2800" spc="-5" dirty="0">
                <a:latin typeface="Times New Roman"/>
                <a:cs typeface="Times New Roman"/>
              </a:rPr>
              <a:t>to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270°c.</a:t>
            </a:r>
            <a:endParaRPr sz="2800"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375285" algn="l"/>
                <a:tab pos="375920" algn="l"/>
                <a:tab pos="4468495" algn="l"/>
              </a:tabLst>
            </a:pPr>
            <a:r>
              <a:rPr sz="2800" spc="-5" dirty="0">
                <a:latin typeface="Times New Roman"/>
                <a:cs typeface="Times New Roman"/>
              </a:rPr>
              <a:t>Precipitate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proteins	</a:t>
            </a:r>
            <a:r>
              <a:rPr sz="2800" spc="-5" dirty="0">
                <a:latin typeface="Times New Roman"/>
                <a:cs typeface="Times New Roman"/>
              </a:rPr>
              <a:t>cell </a:t>
            </a:r>
            <a:r>
              <a:rPr sz="2800" spc="-10" dirty="0">
                <a:latin typeface="Times New Roman"/>
                <a:cs typeface="Times New Roman"/>
              </a:rPr>
              <a:t>membrane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damage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4F81BC"/>
              </a:buClr>
              <a:buFont typeface="Wingdings"/>
              <a:buChar char=""/>
            </a:pPr>
            <a:endParaRPr sz="4300">
              <a:latin typeface="Times New Roman"/>
              <a:cs typeface="Times New Roman"/>
            </a:endParaRPr>
          </a:p>
          <a:p>
            <a:pPr marL="367665">
              <a:lnSpc>
                <a:spcPct val="100000"/>
              </a:lnSpc>
              <a:spcBef>
                <a:spcPts val="5"/>
              </a:spcBef>
              <a:tabLst>
                <a:tab pos="4659630" algn="l"/>
              </a:tabLst>
            </a:pPr>
            <a:r>
              <a:rPr sz="2800" dirty="0">
                <a:latin typeface="Times New Roman"/>
                <a:cs typeface="Times New Roman"/>
              </a:rPr>
              <a:t>causing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cell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lysis	releasing </a:t>
            </a:r>
            <a:r>
              <a:rPr sz="2800" spc="-10" dirty="0">
                <a:latin typeface="Times New Roman"/>
                <a:cs typeface="Times New Roman"/>
              </a:rPr>
              <a:t>cell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content.</a:t>
            </a:r>
            <a:endParaRPr sz="28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b="1" spc="-5" dirty="0">
                <a:latin typeface="Times New Roman"/>
                <a:cs typeface="Times New Roman"/>
              </a:rPr>
              <a:t>Eg. </a:t>
            </a:r>
            <a:r>
              <a:rPr sz="2800" b="1" spc="-35" dirty="0">
                <a:latin typeface="Times New Roman"/>
                <a:cs typeface="Times New Roman"/>
              </a:rPr>
              <a:t>Lysol </a:t>
            </a:r>
            <a:r>
              <a:rPr sz="2800" b="1" spc="-5" dirty="0">
                <a:latin typeface="Times New Roman"/>
                <a:cs typeface="Times New Roman"/>
              </a:rPr>
              <a:t>and </a:t>
            </a:r>
            <a:r>
              <a:rPr sz="2800" b="1" spc="-15" dirty="0">
                <a:latin typeface="Times New Roman"/>
                <a:cs typeface="Times New Roman"/>
              </a:rPr>
              <a:t>cresol</a:t>
            </a:r>
            <a:r>
              <a:rPr sz="2800" b="1" spc="1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Times New Roman"/>
                <a:cs typeface="Times New Roman"/>
              </a:rPr>
              <a:t>They are </a:t>
            </a:r>
            <a:r>
              <a:rPr sz="2800" b="1" dirty="0">
                <a:latin typeface="Times New Roman"/>
                <a:cs typeface="Times New Roman"/>
              </a:rPr>
              <a:t>not </a:t>
            </a:r>
            <a:r>
              <a:rPr sz="2800" b="1" spc="-5" dirty="0">
                <a:latin typeface="Times New Roman"/>
                <a:cs typeface="Times New Roman"/>
              </a:rPr>
              <a:t>effective </a:t>
            </a:r>
            <a:r>
              <a:rPr sz="2800" b="1" dirty="0">
                <a:latin typeface="Times New Roman"/>
                <a:cs typeface="Times New Roman"/>
              </a:rPr>
              <a:t>against </a:t>
            </a:r>
            <a:r>
              <a:rPr sz="2800" b="1" spc="-10" dirty="0">
                <a:latin typeface="Times New Roman"/>
                <a:cs typeface="Times New Roman"/>
              </a:rPr>
              <a:t>spores </a:t>
            </a:r>
            <a:r>
              <a:rPr sz="2800" spc="-5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10761" y="2591561"/>
            <a:ext cx="978535" cy="485140"/>
          </a:xfrm>
          <a:custGeom>
            <a:avLst/>
            <a:gdLst/>
            <a:ahLst/>
            <a:cxnLst/>
            <a:rect l="l" t="t" r="r" b="b"/>
            <a:pathLst>
              <a:path w="978535" h="485139">
                <a:moveTo>
                  <a:pt x="736091" y="0"/>
                </a:moveTo>
                <a:lnTo>
                  <a:pt x="736091" y="121158"/>
                </a:lnTo>
                <a:lnTo>
                  <a:pt x="0" y="121158"/>
                </a:lnTo>
                <a:lnTo>
                  <a:pt x="0" y="363474"/>
                </a:lnTo>
                <a:lnTo>
                  <a:pt x="736091" y="363474"/>
                </a:lnTo>
                <a:lnTo>
                  <a:pt x="736091" y="484632"/>
                </a:lnTo>
                <a:lnTo>
                  <a:pt x="978408" y="242315"/>
                </a:lnTo>
                <a:lnTo>
                  <a:pt x="73609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10761" y="2591561"/>
            <a:ext cx="978535" cy="485140"/>
          </a:xfrm>
          <a:custGeom>
            <a:avLst/>
            <a:gdLst/>
            <a:ahLst/>
            <a:cxnLst/>
            <a:rect l="l" t="t" r="r" b="b"/>
            <a:pathLst>
              <a:path w="978535" h="485139">
                <a:moveTo>
                  <a:pt x="0" y="121158"/>
                </a:moveTo>
                <a:lnTo>
                  <a:pt x="736091" y="121158"/>
                </a:lnTo>
                <a:lnTo>
                  <a:pt x="736091" y="0"/>
                </a:lnTo>
                <a:lnTo>
                  <a:pt x="978408" y="242315"/>
                </a:lnTo>
                <a:lnTo>
                  <a:pt x="736091" y="484632"/>
                </a:lnTo>
                <a:lnTo>
                  <a:pt x="736091" y="363474"/>
                </a:lnTo>
                <a:lnTo>
                  <a:pt x="0" y="363474"/>
                </a:lnTo>
                <a:lnTo>
                  <a:pt x="0" y="121158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01561" y="3124961"/>
            <a:ext cx="457200" cy="990600"/>
          </a:xfrm>
          <a:custGeom>
            <a:avLst/>
            <a:gdLst/>
            <a:ahLst/>
            <a:cxnLst/>
            <a:rect l="l" t="t" r="r" b="b"/>
            <a:pathLst>
              <a:path w="457200" h="990600">
                <a:moveTo>
                  <a:pt x="457199" y="762000"/>
                </a:moveTo>
                <a:lnTo>
                  <a:pt x="0" y="762000"/>
                </a:lnTo>
                <a:lnTo>
                  <a:pt x="228599" y="990600"/>
                </a:lnTo>
                <a:lnTo>
                  <a:pt x="457199" y="762000"/>
                </a:lnTo>
                <a:close/>
              </a:path>
              <a:path w="457200" h="990600">
                <a:moveTo>
                  <a:pt x="342899" y="0"/>
                </a:moveTo>
                <a:lnTo>
                  <a:pt x="114299" y="0"/>
                </a:lnTo>
                <a:lnTo>
                  <a:pt x="114299" y="762000"/>
                </a:lnTo>
                <a:lnTo>
                  <a:pt x="342899" y="762000"/>
                </a:lnTo>
                <a:lnTo>
                  <a:pt x="34289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01561" y="3124961"/>
            <a:ext cx="457200" cy="990600"/>
          </a:xfrm>
          <a:custGeom>
            <a:avLst/>
            <a:gdLst/>
            <a:ahLst/>
            <a:cxnLst/>
            <a:rect l="l" t="t" r="r" b="b"/>
            <a:pathLst>
              <a:path w="457200" h="990600">
                <a:moveTo>
                  <a:pt x="0" y="762000"/>
                </a:moveTo>
                <a:lnTo>
                  <a:pt x="114299" y="762000"/>
                </a:lnTo>
                <a:lnTo>
                  <a:pt x="114299" y="0"/>
                </a:lnTo>
                <a:lnTo>
                  <a:pt x="342899" y="0"/>
                </a:lnTo>
                <a:lnTo>
                  <a:pt x="342899" y="762000"/>
                </a:lnTo>
                <a:lnTo>
                  <a:pt x="457199" y="762000"/>
                </a:lnTo>
                <a:lnTo>
                  <a:pt x="228599" y="990600"/>
                </a:lnTo>
                <a:lnTo>
                  <a:pt x="0" y="762000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24834" y="4115561"/>
            <a:ext cx="1164590" cy="457200"/>
          </a:xfrm>
          <a:custGeom>
            <a:avLst/>
            <a:gdLst/>
            <a:ahLst/>
            <a:cxnLst/>
            <a:rect l="l" t="t" r="r" b="b"/>
            <a:pathLst>
              <a:path w="1164589" h="457200">
                <a:moveTo>
                  <a:pt x="228600" y="0"/>
                </a:moveTo>
                <a:lnTo>
                  <a:pt x="0" y="228600"/>
                </a:lnTo>
                <a:lnTo>
                  <a:pt x="228600" y="457200"/>
                </a:lnTo>
                <a:lnTo>
                  <a:pt x="228600" y="342900"/>
                </a:lnTo>
                <a:lnTo>
                  <a:pt x="1164336" y="342900"/>
                </a:lnTo>
                <a:lnTo>
                  <a:pt x="1164336" y="114300"/>
                </a:lnTo>
                <a:lnTo>
                  <a:pt x="228600" y="114300"/>
                </a:lnTo>
                <a:lnTo>
                  <a:pt x="2286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24834" y="4115561"/>
            <a:ext cx="1164590" cy="457200"/>
          </a:xfrm>
          <a:custGeom>
            <a:avLst/>
            <a:gdLst/>
            <a:ahLst/>
            <a:cxnLst/>
            <a:rect l="l" t="t" r="r" b="b"/>
            <a:pathLst>
              <a:path w="1164589" h="457200">
                <a:moveTo>
                  <a:pt x="0" y="228600"/>
                </a:moveTo>
                <a:lnTo>
                  <a:pt x="228600" y="0"/>
                </a:lnTo>
                <a:lnTo>
                  <a:pt x="228600" y="114300"/>
                </a:lnTo>
                <a:lnTo>
                  <a:pt x="1164336" y="114300"/>
                </a:lnTo>
                <a:lnTo>
                  <a:pt x="1164336" y="342900"/>
                </a:lnTo>
                <a:lnTo>
                  <a:pt x="228600" y="342900"/>
                </a:lnTo>
                <a:lnTo>
                  <a:pt x="228600" y="457200"/>
                </a:lnTo>
                <a:lnTo>
                  <a:pt x="0" y="228600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95159" y="6544054"/>
            <a:ext cx="1706879" cy="313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10400" y="4590288"/>
            <a:ext cx="1676400" cy="1964689"/>
          </a:xfrm>
          <a:custGeom>
            <a:avLst/>
            <a:gdLst/>
            <a:ahLst/>
            <a:cxnLst/>
            <a:rect l="l" t="t" r="r" b="b"/>
            <a:pathLst>
              <a:path w="1676400" h="1964690">
                <a:moveTo>
                  <a:pt x="1532381" y="0"/>
                </a:moveTo>
                <a:lnTo>
                  <a:pt x="144018" y="0"/>
                </a:lnTo>
                <a:lnTo>
                  <a:pt x="98511" y="7345"/>
                </a:lnTo>
                <a:lnTo>
                  <a:pt x="58978" y="27797"/>
                </a:lnTo>
                <a:lnTo>
                  <a:pt x="27797" y="58978"/>
                </a:lnTo>
                <a:lnTo>
                  <a:pt x="7345" y="98511"/>
                </a:lnTo>
                <a:lnTo>
                  <a:pt x="0" y="144018"/>
                </a:lnTo>
                <a:lnTo>
                  <a:pt x="0" y="1820367"/>
                </a:lnTo>
                <a:lnTo>
                  <a:pt x="7345" y="1865903"/>
                </a:lnTo>
                <a:lnTo>
                  <a:pt x="27797" y="1905451"/>
                </a:lnTo>
                <a:lnTo>
                  <a:pt x="58978" y="1936638"/>
                </a:lnTo>
                <a:lnTo>
                  <a:pt x="98511" y="1957091"/>
                </a:lnTo>
                <a:lnTo>
                  <a:pt x="144018" y="1964436"/>
                </a:lnTo>
                <a:lnTo>
                  <a:pt x="1532381" y="1964436"/>
                </a:lnTo>
                <a:lnTo>
                  <a:pt x="1577888" y="1957091"/>
                </a:lnTo>
                <a:lnTo>
                  <a:pt x="1617421" y="1936638"/>
                </a:lnTo>
                <a:lnTo>
                  <a:pt x="1648602" y="1905451"/>
                </a:lnTo>
                <a:lnTo>
                  <a:pt x="1669054" y="1865903"/>
                </a:lnTo>
                <a:lnTo>
                  <a:pt x="1676400" y="1820367"/>
                </a:lnTo>
                <a:lnTo>
                  <a:pt x="1676400" y="144018"/>
                </a:lnTo>
                <a:lnTo>
                  <a:pt x="1669054" y="98511"/>
                </a:lnTo>
                <a:lnTo>
                  <a:pt x="1648602" y="58978"/>
                </a:lnTo>
                <a:lnTo>
                  <a:pt x="1617421" y="27797"/>
                </a:lnTo>
                <a:lnTo>
                  <a:pt x="1577888" y="7345"/>
                </a:lnTo>
                <a:lnTo>
                  <a:pt x="153238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10400" y="4590288"/>
            <a:ext cx="1676400" cy="1964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6226" y="490550"/>
            <a:ext cx="264985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0" i="1" dirty="0">
                <a:latin typeface="Arial"/>
                <a:cs typeface="Arial"/>
              </a:rPr>
              <a:t>GAS</a:t>
            </a:r>
            <a:r>
              <a:rPr sz="6000" b="0" i="1" spc="-25" dirty="0">
                <a:latin typeface="Arial"/>
                <a:cs typeface="Arial"/>
              </a:rPr>
              <a:t>E</a:t>
            </a:r>
            <a:r>
              <a:rPr sz="6000" b="0" i="1" dirty="0">
                <a:latin typeface="Arial"/>
                <a:cs typeface="Arial"/>
              </a:rPr>
              <a:t>S</a:t>
            </a:r>
            <a:endParaRPr sz="6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98292" y="1374266"/>
            <a:ext cx="2623185" cy="0"/>
          </a:xfrm>
          <a:custGeom>
            <a:avLst/>
            <a:gdLst/>
            <a:ahLst/>
            <a:cxnLst/>
            <a:rect l="l" t="t" r="r" b="b"/>
            <a:pathLst>
              <a:path w="2623185">
                <a:moveTo>
                  <a:pt x="0" y="0"/>
                </a:moveTo>
                <a:lnTo>
                  <a:pt x="2622804" y="0"/>
                </a:lnTo>
              </a:path>
            </a:pathLst>
          </a:custGeom>
          <a:ln w="5638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1741373"/>
            <a:ext cx="7530465" cy="31337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35200">
              <a:lnSpc>
                <a:spcPts val="5270"/>
              </a:lnSpc>
              <a:spcBef>
                <a:spcPts val="105"/>
              </a:spcBef>
            </a:pPr>
            <a:r>
              <a:rPr sz="4400" dirty="0">
                <a:solidFill>
                  <a:srgbClr val="4F81BC"/>
                </a:solidFill>
                <a:latin typeface="Times New Roman"/>
                <a:cs typeface="Times New Roman"/>
              </a:rPr>
              <a:t>Ethylene</a:t>
            </a:r>
            <a:r>
              <a:rPr sz="4400" spc="-30" dirty="0">
                <a:solidFill>
                  <a:srgbClr val="4F81BC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4F81BC"/>
                </a:solidFill>
                <a:latin typeface="Times New Roman"/>
                <a:cs typeface="Times New Roman"/>
              </a:rPr>
              <a:t>oxide</a:t>
            </a:r>
            <a:endParaRPr sz="4400">
              <a:latin typeface="Times New Roman"/>
              <a:cs typeface="Times New Roman"/>
            </a:endParaRPr>
          </a:p>
          <a:p>
            <a:pPr marL="287020" indent="-274320">
              <a:lnSpc>
                <a:spcPts val="3350"/>
              </a:lnSpc>
              <a:buClr>
                <a:srgbClr val="4F81BC"/>
              </a:buClr>
              <a:buSzPct val="69642"/>
              <a:buFont typeface="Wingdings"/>
              <a:buChar char=""/>
              <a:tabLst>
                <a:tab pos="465455" algn="l"/>
                <a:tab pos="466090" algn="l"/>
              </a:tabLst>
            </a:pPr>
            <a:r>
              <a:rPr sz="2800" spc="-5" dirty="0">
                <a:latin typeface="Times New Roman"/>
                <a:cs typeface="Times New Roman"/>
              </a:rPr>
              <a:t>Highly penetrating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gas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4F81BC"/>
              </a:buClr>
              <a:buFont typeface="Wingdings"/>
              <a:buChar char=""/>
            </a:pPr>
            <a:endParaRPr sz="27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9642"/>
              <a:buFont typeface="Wingdings"/>
              <a:buChar char=""/>
              <a:tabLst>
                <a:tab pos="465455" algn="l"/>
                <a:tab pos="466090" algn="l"/>
              </a:tabLst>
            </a:pPr>
            <a:r>
              <a:rPr sz="2800" spc="-5" dirty="0">
                <a:latin typeface="Times New Roman"/>
                <a:cs typeface="Times New Roman"/>
              </a:rPr>
              <a:t>Highly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inflammable.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4F81BC"/>
              </a:buClr>
              <a:buFont typeface="Wingdings"/>
              <a:buChar char=""/>
            </a:pPr>
            <a:endParaRPr sz="335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80000"/>
              </a:lnSpc>
              <a:buClr>
                <a:srgbClr val="4F81BC"/>
              </a:buClr>
              <a:buSzPct val="69642"/>
              <a:buFont typeface="Wingdings"/>
              <a:buChar char=""/>
              <a:tabLst>
                <a:tab pos="356235" algn="l"/>
              </a:tabLst>
            </a:pPr>
            <a:r>
              <a:rPr sz="2800" spc="-5" dirty="0">
                <a:latin typeface="Times New Roman"/>
                <a:cs typeface="Times New Roman"/>
              </a:rPr>
              <a:t>Action is due to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alkylation </a:t>
            </a:r>
            <a:r>
              <a:rPr sz="2800" spc="-5" dirty="0">
                <a:latin typeface="Times New Roman"/>
                <a:cs typeface="Times New Roman"/>
              </a:rPr>
              <a:t>of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amino, carboxyl,  </a:t>
            </a:r>
            <a:r>
              <a:rPr sz="2800" dirty="0">
                <a:latin typeface="Times New Roman"/>
                <a:cs typeface="Times New Roman"/>
              </a:rPr>
              <a:t>hydroxyl, sulfhydryl </a:t>
            </a:r>
            <a:r>
              <a:rPr sz="2800" spc="-5" dirty="0">
                <a:latin typeface="Times New Roman"/>
                <a:cs typeface="Times New Roman"/>
              </a:rPr>
              <a:t>groups in protein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molecules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07123" y="2046732"/>
            <a:ext cx="1706879" cy="1706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22364" y="381000"/>
            <a:ext cx="1676400" cy="1676400"/>
          </a:xfrm>
          <a:custGeom>
            <a:avLst/>
            <a:gdLst/>
            <a:ahLst/>
            <a:cxnLst/>
            <a:rect l="l" t="t" r="r" b="b"/>
            <a:pathLst>
              <a:path w="1676400" h="1676400">
                <a:moveTo>
                  <a:pt x="1532381" y="0"/>
                </a:moveTo>
                <a:lnTo>
                  <a:pt x="144017" y="0"/>
                </a:lnTo>
                <a:lnTo>
                  <a:pt x="98511" y="7345"/>
                </a:lnTo>
                <a:lnTo>
                  <a:pt x="58978" y="27797"/>
                </a:lnTo>
                <a:lnTo>
                  <a:pt x="27797" y="58978"/>
                </a:lnTo>
                <a:lnTo>
                  <a:pt x="7345" y="98511"/>
                </a:lnTo>
                <a:lnTo>
                  <a:pt x="0" y="144017"/>
                </a:lnTo>
                <a:lnTo>
                  <a:pt x="0" y="1532382"/>
                </a:lnTo>
                <a:lnTo>
                  <a:pt x="7345" y="1577888"/>
                </a:lnTo>
                <a:lnTo>
                  <a:pt x="27797" y="1617421"/>
                </a:lnTo>
                <a:lnTo>
                  <a:pt x="58978" y="1648602"/>
                </a:lnTo>
                <a:lnTo>
                  <a:pt x="98511" y="1669054"/>
                </a:lnTo>
                <a:lnTo>
                  <a:pt x="144017" y="1676400"/>
                </a:lnTo>
                <a:lnTo>
                  <a:pt x="1532381" y="1676400"/>
                </a:lnTo>
                <a:lnTo>
                  <a:pt x="1577888" y="1669054"/>
                </a:lnTo>
                <a:lnTo>
                  <a:pt x="1617421" y="1648602"/>
                </a:lnTo>
                <a:lnTo>
                  <a:pt x="1648602" y="1617421"/>
                </a:lnTo>
                <a:lnTo>
                  <a:pt x="1669054" y="1577888"/>
                </a:lnTo>
                <a:lnTo>
                  <a:pt x="1676400" y="1532382"/>
                </a:lnTo>
                <a:lnTo>
                  <a:pt x="1676400" y="144017"/>
                </a:lnTo>
                <a:lnTo>
                  <a:pt x="1669054" y="98511"/>
                </a:lnTo>
                <a:lnTo>
                  <a:pt x="1648602" y="58978"/>
                </a:lnTo>
                <a:lnTo>
                  <a:pt x="1617421" y="27797"/>
                </a:lnTo>
                <a:lnTo>
                  <a:pt x="1577888" y="7345"/>
                </a:lnTo>
                <a:lnTo>
                  <a:pt x="153238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22364" y="381000"/>
            <a:ext cx="1676400" cy="167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4276" y="5370576"/>
            <a:ext cx="7203948" cy="1336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1124203"/>
            <a:ext cx="7664450" cy="4751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ts val="3000"/>
              </a:lnSpc>
              <a:spcBef>
                <a:spcPts val="100"/>
              </a:spcBef>
              <a:buClr>
                <a:srgbClr val="4F81BC"/>
              </a:buClr>
              <a:buSzPct val="81250"/>
              <a:buFont typeface="Wingdings"/>
              <a:buChar char=""/>
              <a:tabLst>
                <a:tab pos="375285" algn="l"/>
                <a:tab pos="375920" algn="l"/>
              </a:tabLst>
            </a:pPr>
            <a:r>
              <a:rPr sz="2400" spc="-5" dirty="0">
                <a:latin typeface="Arial"/>
                <a:cs typeface="Arial"/>
              </a:rPr>
              <a:t>Mixing with carbon </a:t>
            </a:r>
            <a:r>
              <a:rPr sz="2400" spc="-10" dirty="0">
                <a:latin typeface="Arial"/>
                <a:cs typeface="Arial"/>
              </a:rPr>
              <a:t>dioxide </a:t>
            </a:r>
            <a:r>
              <a:rPr sz="2400" spc="-5" dirty="0">
                <a:latin typeface="Arial"/>
                <a:cs typeface="Arial"/>
              </a:rPr>
              <a:t>or nitrogen 10% </a:t>
            </a:r>
            <a:r>
              <a:rPr sz="2400" spc="-5" dirty="0">
                <a:solidFill>
                  <a:srgbClr val="92D050"/>
                </a:solidFill>
                <a:latin typeface="Arial"/>
                <a:cs typeface="Arial"/>
              </a:rPr>
              <a:t>eliminates  explosive</a:t>
            </a:r>
            <a:r>
              <a:rPr sz="2400" spc="35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92D050"/>
                </a:solidFill>
                <a:latin typeface="Arial"/>
                <a:cs typeface="Arial"/>
              </a:rPr>
              <a:t>tendency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har char=""/>
            </a:pPr>
            <a:endParaRPr sz="3400">
              <a:latin typeface="Times New Roman"/>
              <a:cs typeface="Times New Roman"/>
            </a:endParaRPr>
          </a:p>
          <a:p>
            <a:pPr marL="370840" indent="-35814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370840" algn="l"/>
                <a:tab pos="371475" algn="l"/>
              </a:tabLst>
            </a:pPr>
            <a:r>
              <a:rPr sz="2400" spc="-5" dirty="0">
                <a:latin typeface="Arial"/>
                <a:cs typeface="Arial"/>
              </a:rPr>
              <a:t>Mutagenic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carcinogenic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655" algn="l"/>
              </a:tabLst>
            </a:pPr>
            <a:r>
              <a:rPr sz="24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ARTICLES</a:t>
            </a:r>
            <a:r>
              <a:rPr sz="2400" u="heavy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4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STERILISED</a:t>
            </a:r>
            <a:r>
              <a:rPr sz="2400" u="heavy" spc="-5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370840" indent="-35814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370840" algn="l"/>
                <a:tab pos="371475" algn="l"/>
              </a:tabLst>
            </a:pPr>
            <a:r>
              <a:rPr sz="2400" spc="-5" dirty="0">
                <a:latin typeface="Arial"/>
                <a:cs typeface="Arial"/>
              </a:rPr>
              <a:t>--Heart-lung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machine</a:t>
            </a:r>
            <a:endParaRPr sz="2400">
              <a:latin typeface="Arial"/>
              <a:cs typeface="Arial"/>
            </a:endParaRPr>
          </a:p>
          <a:p>
            <a:pPr marL="370840" indent="-35814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370840" algn="l"/>
                <a:tab pos="371475" algn="l"/>
              </a:tabLst>
            </a:pPr>
            <a:r>
              <a:rPr sz="2400" spc="-5" dirty="0">
                <a:latin typeface="Arial"/>
                <a:cs typeface="Arial"/>
              </a:rPr>
              <a:t>--Respirators</a:t>
            </a:r>
            <a:endParaRPr sz="2400">
              <a:latin typeface="Arial"/>
              <a:cs typeface="Arial"/>
            </a:endParaRPr>
          </a:p>
          <a:p>
            <a:pPr marL="370840" indent="-35814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370840" algn="l"/>
                <a:tab pos="371475" algn="l"/>
              </a:tabLst>
            </a:pPr>
            <a:r>
              <a:rPr sz="2400" spc="-5" dirty="0">
                <a:latin typeface="Arial"/>
                <a:cs typeface="Arial"/>
              </a:rPr>
              <a:t>--Sutures</a:t>
            </a:r>
            <a:endParaRPr sz="2400">
              <a:latin typeface="Arial"/>
              <a:cs typeface="Arial"/>
            </a:endParaRPr>
          </a:p>
          <a:p>
            <a:pPr marL="370840" indent="-35814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370840" algn="l"/>
                <a:tab pos="371475" algn="l"/>
              </a:tabLst>
            </a:pPr>
            <a:r>
              <a:rPr sz="2400" spc="-5" dirty="0">
                <a:latin typeface="Arial"/>
                <a:cs typeface="Arial"/>
              </a:rPr>
              <a:t>--Dental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equipments</a:t>
            </a:r>
            <a:endParaRPr sz="2400">
              <a:latin typeface="Arial"/>
              <a:cs typeface="Arial"/>
            </a:endParaRPr>
          </a:p>
          <a:p>
            <a:pPr marL="370840" indent="-35814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370840" algn="l"/>
                <a:tab pos="371475" algn="l"/>
              </a:tabLst>
            </a:pPr>
            <a:r>
              <a:rPr sz="2400" dirty="0">
                <a:latin typeface="Arial"/>
                <a:cs typeface="Arial"/>
              </a:rPr>
              <a:t>--Glass,metal &amp; </a:t>
            </a:r>
            <a:r>
              <a:rPr sz="2400" spc="-5" dirty="0">
                <a:latin typeface="Arial"/>
                <a:cs typeface="Arial"/>
              </a:rPr>
              <a:t>paper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surface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19700" y="2997707"/>
            <a:ext cx="3742944" cy="3739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5685" y="391414"/>
            <a:ext cx="50723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45279" algn="l"/>
              </a:tabLst>
            </a:pPr>
            <a:r>
              <a:rPr sz="5400" b="0" spc="-5" dirty="0">
                <a:solidFill>
                  <a:srgbClr val="4F81BC"/>
                </a:solidFill>
                <a:latin typeface="Times New Roman"/>
                <a:cs typeface="Times New Roman"/>
              </a:rPr>
              <a:t>Formaldehyde	gas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1301242"/>
            <a:ext cx="7819390" cy="3744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9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375285" algn="l"/>
                <a:tab pos="375920" algn="l"/>
              </a:tabLst>
            </a:pPr>
            <a:r>
              <a:rPr sz="2800" spc="-5" dirty="0">
                <a:latin typeface="Times New Roman"/>
                <a:cs typeface="Times New Roman"/>
              </a:rPr>
              <a:t>Fumigation of operation theatres and other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rooms.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4F81BC"/>
              </a:buClr>
              <a:buFont typeface="Wingdings"/>
              <a:buChar char=""/>
            </a:pPr>
            <a:endParaRPr sz="395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100000"/>
              </a:lnSpc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spc="-5" dirty="0">
                <a:latin typeface="Times New Roman"/>
                <a:cs typeface="Times New Roman"/>
              </a:rPr>
              <a:t>After sealing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windows and other outlets,  formaldehyde gas is generated by adding </a:t>
            </a:r>
            <a:r>
              <a:rPr sz="2800" b="1" i="1" dirty="0">
                <a:latin typeface="Times New Roman"/>
                <a:cs typeface="Times New Roman"/>
              </a:rPr>
              <a:t>150 </a:t>
            </a:r>
            <a:r>
              <a:rPr sz="2800" b="1" i="1" spc="-5" dirty="0">
                <a:latin typeface="Times New Roman"/>
                <a:cs typeface="Times New Roman"/>
              </a:rPr>
              <a:t>gms of  </a:t>
            </a:r>
            <a:r>
              <a:rPr sz="2800" b="1" i="1" spc="-10" dirty="0">
                <a:latin typeface="Times New Roman"/>
                <a:cs typeface="Times New Roman"/>
              </a:rPr>
              <a:t>KMNO4 </a:t>
            </a:r>
            <a:r>
              <a:rPr sz="2800" b="1" i="1" spc="-5" dirty="0">
                <a:latin typeface="Times New Roman"/>
                <a:cs typeface="Times New Roman"/>
              </a:rPr>
              <a:t>to </a:t>
            </a:r>
            <a:r>
              <a:rPr sz="2800" b="1" i="1" dirty="0">
                <a:latin typeface="Times New Roman"/>
                <a:cs typeface="Times New Roman"/>
              </a:rPr>
              <a:t>280 </a:t>
            </a:r>
            <a:r>
              <a:rPr sz="2800" b="1" i="1" spc="-5" dirty="0">
                <a:latin typeface="Times New Roman"/>
                <a:cs typeface="Times New Roman"/>
              </a:rPr>
              <a:t>ml formalin </a:t>
            </a:r>
            <a:r>
              <a:rPr sz="2800" b="1" i="1" dirty="0">
                <a:latin typeface="Times New Roman"/>
                <a:cs typeface="Times New Roman"/>
              </a:rPr>
              <a:t>for </a:t>
            </a:r>
            <a:r>
              <a:rPr sz="2800" b="1" i="1" spc="-5" dirty="0">
                <a:latin typeface="Times New Roman"/>
                <a:cs typeface="Times New Roman"/>
              </a:rPr>
              <a:t>every </a:t>
            </a:r>
            <a:r>
              <a:rPr sz="2800" b="1" i="1" dirty="0">
                <a:latin typeface="Times New Roman"/>
                <a:cs typeface="Times New Roman"/>
              </a:rPr>
              <a:t>1000cu. </a:t>
            </a:r>
            <a:r>
              <a:rPr sz="2800" b="1" i="1" spc="-10" dirty="0">
                <a:latin typeface="Times New Roman"/>
                <a:cs typeface="Times New Roman"/>
              </a:rPr>
              <a:t>Ft </a:t>
            </a:r>
            <a:r>
              <a:rPr sz="2800" b="1" i="1" spc="-5" dirty="0">
                <a:latin typeface="Times New Roman"/>
                <a:cs typeface="Times New Roman"/>
              </a:rPr>
              <a:t>of  room</a:t>
            </a:r>
            <a:r>
              <a:rPr sz="2800" b="1" i="1" spc="-10" dirty="0">
                <a:latin typeface="Times New Roman"/>
                <a:cs typeface="Times New Roman"/>
              </a:rPr>
              <a:t> </a:t>
            </a:r>
            <a:r>
              <a:rPr sz="2800" b="1" i="1" spc="-5" dirty="0">
                <a:latin typeface="Times New Roman"/>
                <a:cs typeface="Times New Roman"/>
              </a:rPr>
              <a:t>volume.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4F81BC"/>
              </a:buClr>
              <a:buFont typeface="Wingdings"/>
              <a:buChar char=""/>
            </a:pPr>
            <a:endParaRPr sz="39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b="1" i="1" spc="-5" dirty="0">
                <a:solidFill>
                  <a:srgbClr val="974707"/>
                </a:solidFill>
                <a:latin typeface="Times New Roman"/>
                <a:cs typeface="Times New Roman"/>
              </a:rPr>
              <a:t>Doors open after 48</a:t>
            </a:r>
            <a:r>
              <a:rPr sz="2800" b="1" i="1" spc="10" dirty="0">
                <a:solidFill>
                  <a:srgbClr val="974707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974707"/>
                </a:solidFill>
                <a:latin typeface="Times New Roman"/>
                <a:cs typeface="Times New Roman"/>
              </a:rPr>
              <a:t>hrs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82084" y="3569207"/>
            <a:ext cx="3304032" cy="3288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97458"/>
            <a:ext cx="7632065" cy="3418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2485" indent="-381000">
              <a:lnSpc>
                <a:spcPct val="100000"/>
              </a:lnSpc>
              <a:spcBef>
                <a:spcPts val="100"/>
              </a:spcBef>
              <a:buSzPct val="67708"/>
              <a:buFont typeface="Wingdings"/>
              <a:buChar char=""/>
              <a:tabLst>
                <a:tab pos="833119" algn="l"/>
              </a:tabLst>
            </a:pPr>
            <a:r>
              <a:rPr sz="4800" spc="-30" dirty="0">
                <a:solidFill>
                  <a:srgbClr val="4F81BC"/>
                </a:solidFill>
                <a:latin typeface="Arial"/>
                <a:cs typeface="Arial"/>
              </a:rPr>
              <a:t>BETAPROPIOLACTONE</a:t>
            </a:r>
            <a:endParaRPr sz="48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415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More </a:t>
            </a:r>
            <a:r>
              <a:rPr sz="2400" spc="-10" dirty="0">
                <a:latin typeface="Arial"/>
                <a:cs typeface="Arial"/>
              </a:rPr>
              <a:t>efficient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fumigation than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formaldehyde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40" dirty="0">
                <a:latin typeface="Arial"/>
                <a:cs typeface="Arial"/>
              </a:rPr>
              <a:t>Very </a:t>
            </a:r>
            <a:r>
              <a:rPr sz="2400" spc="-5" dirty="0">
                <a:latin typeface="Arial"/>
                <a:cs typeface="Arial"/>
              </a:rPr>
              <a:t>active against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viruses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4F81BC"/>
              </a:buClr>
              <a:buFont typeface="Wingdings"/>
              <a:buChar char=""/>
            </a:pPr>
            <a:endParaRPr sz="3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Has carcinogenic</a:t>
            </a:r>
            <a:r>
              <a:rPr sz="2400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activity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89932" y="6542530"/>
            <a:ext cx="3188208" cy="315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05171" y="4191000"/>
            <a:ext cx="3157855" cy="2362200"/>
          </a:xfrm>
          <a:custGeom>
            <a:avLst/>
            <a:gdLst/>
            <a:ahLst/>
            <a:cxnLst/>
            <a:rect l="l" t="t" r="r" b="b"/>
            <a:pathLst>
              <a:path w="3157854" h="2362200">
                <a:moveTo>
                  <a:pt x="2954781" y="0"/>
                </a:moveTo>
                <a:lnTo>
                  <a:pt x="202945" y="0"/>
                </a:lnTo>
                <a:lnTo>
                  <a:pt x="156434" y="5363"/>
                </a:lnTo>
                <a:lnTo>
                  <a:pt x="113726" y="20639"/>
                </a:lnTo>
                <a:lnTo>
                  <a:pt x="76043" y="44606"/>
                </a:lnTo>
                <a:lnTo>
                  <a:pt x="44606" y="76043"/>
                </a:lnTo>
                <a:lnTo>
                  <a:pt x="20639" y="113726"/>
                </a:lnTo>
                <a:lnTo>
                  <a:pt x="5363" y="156434"/>
                </a:lnTo>
                <a:lnTo>
                  <a:pt x="0" y="202945"/>
                </a:lnTo>
                <a:lnTo>
                  <a:pt x="0" y="2159190"/>
                </a:lnTo>
                <a:lnTo>
                  <a:pt x="5363" y="2205737"/>
                </a:lnTo>
                <a:lnTo>
                  <a:pt x="20639" y="2248467"/>
                </a:lnTo>
                <a:lnTo>
                  <a:pt x="44606" y="2286161"/>
                </a:lnTo>
                <a:lnTo>
                  <a:pt x="76043" y="2317600"/>
                </a:lnTo>
                <a:lnTo>
                  <a:pt x="113726" y="2341565"/>
                </a:lnTo>
                <a:lnTo>
                  <a:pt x="156434" y="2356838"/>
                </a:lnTo>
                <a:lnTo>
                  <a:pt x="202945" y="2362200"/>
                </a:lnTo>
                <a:lnTo>
                  <a:pt x="2954781" y="2362200"/>
                </a:lnTo>
                <a:lnTo>
                  <a:pt x="3001293" y="2356838"/>
                </a:lnTo>
                <a:lnTo>
                  <a:pt x="3044001" y="2341565"/>
                </a:lnTo>
                <a:lnTo>
                  <a:pt x="3081684" y="2317600"/>
                </a:lnTo>
                <a:lnTo>
                  <a:pt x="3113121" y="2286161"/>
                </a:lnTo>
                <a:lnTo>
                  <a:pt x="3137088" y="2248467"/>
                </a:lnTo>
                <a:lnTo>
                  <a:pt x="3152364" y="2205737"/>
                </a:lnTo>
                <a:lnTo>
                  <a:pt x="3157728" y="2159190"/>
                </a:lnTo>
                <a:lnTo>
                  <a:pt x="3157728" y="202945"/>
                </a:lnTo>
                <a:lnTo>
                  <a:pt x="3152364" y="156434"/>
                </a:lnTo>
                <a:lnTo>
                  <a:pt x="3137088" y="113726"/>
                </a:lnTo>
                <a:lnTo>
                  <a:pt x="3113121" y="76043"/>
                </a:lnTo>
                <a:lnTo>
                  <a:pt x="3081684" y="44606"/>
                </a:lnTo>
                <a:lnTo>
                  <a:pt x="3044001" y="20639"/>
                </a:lnTo>
                <a:lnTo>
                  <a:pt x="3001293" y="5363"/>
                </a:lnTo>
                <a:lnTo>
                  <a:pt x="295478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05171" y="4191000"/>
            <a:ext cx="3157728" cy="236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248" y="473709"/>
            <a:ext cx="77171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-40" dirty="0">
                <a:solidFill>
                  <a:srgbClr val="000000"/>
                </a:solidFill>
                <a:latin typeface="Arial"/>
                <a:cs typeface="Arial"/>
              </a:rPr>
              <a:t>SURFACE </a:t>
            </a:r>
            <a:r>
              <a:rPr sz="4800" b="0" spc="-5" dirty="0">
                <a:solidFill>
                  <a:srgbClr val="000000"/>
                </a:solidFill>
                <a:latin typeface="Arial"/>
                <a:cs typeface="Arial"/>
              </a:rPr>
              <a:t>ACTVE</a:t>
            </a:r>
            <a:r>
              <a:rPr sz="4800" b="0" spc="-5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800" b="0" dirty="0">
                <a:solidFill>
                  <a:srgbClr val="000000"/>
                </a:solidFill>
                <a:latin typeface="Arial"/>
                <a:cs typeface="Arial"/>
              </a:rPr>
              <a:t>AGENTS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290573"/>
            <a:ext cx="8012430" cy="296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Alter energy relationship </a:t>
            </a:r>
            <a:r>
              <a:rPr sz="2400" dirty="0">
                <a:latin typeface="Arial"/>
                <a:cs typeface="Arial"/>
              </a:rPr>
              <a:t>at </a:t>
            </a:r>
            <a:r>
              <a:rPr sz="2400" spc="-5" dirty="0">
                <a:latin typeface="Arial"/>
                <a:cs typeface="Arial"/>
              </a:rPr>
              <a:t>interface leads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reduction </a:t>
            </a:r>
            <a:r>
              <a:rPr sz="2400" dirty="0">
                <a:latin typeface="Arial"/>
                <a:cs typeface="Arial"/>
              </a:rPr>
              <a:t>of  </a:t>
            </a:r>
            <a:r>
              <a:rPr sz="2400" spc="-5" dirty="0">
                <a:latin typeface="Arial"/>
                <a:cs typeface="Arial"/>
              </a:rPr>
              <a:t>interfacial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tension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Classified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as:</a:t>
            </a:r>
            <a:endParaRPr sz="2400">
              <a:latin typeface="Arial"/>
              <a:cs typeface="Arial"/>
            </a:endParaRPr>
          </a:p>
          <a:p>
            <a:pPr marL="455930" indent="-44323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455930" algn="l"/>
                <a:tab pos="456565" algn="l"/>
              </a:tabLst>
            </a:pPr>
            <a:r>
              <a:rPr sz="2400" spc="-5" dirty="0"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4F81BC"/>
                </a:solidFill>
                <a:latin typeface="Arial"/>
                <a:cs typeface="Arial"/>
              </a:rPr>
              <a:t>Cationic</a:t>
            </a:r>
            <a:endParaRPr sz="2400">
              <a:latin typeface="Arial"/>
              <a:cs typeface="Arial"/>
            </a:endParaRPr>
          </a:p>
          <a:p>
            <a:pPr marL="455930" indent="-44323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455930" algn="l"/>
                <a:tab pos="456565" algn="l"/>
              </a:tabLst>
            </a:pPr>
            <a:r>
              <a:rPr sz="2400" spc="-5" dirty="0"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C00000"/>
                </a:solidFill>
                <a:latin typeface="Arial"/>
                <a:cs typeface="Arial"/>
              </a:rPr>
              <a:t>Anionic</a:t>
            </a:r>
            <a:endParaRPr sz="2400">
              <a:latin typeface="Arial"/>
              <a:cs typeface="Arial"/>
            </a:endParaRPr>
          </a:p>
          <a:p>
            <a:pPr marL="455930" indent="-44323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455930" algn="l"/>
                <a:tab pos="456565" algn="l"/>
              </a:tabLst>
            </a:pPr>
            <a:r>
              <a:rPr sz="2400" spc="-5" dirty="0"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4AACC5"/>
                </a:solidFill>
                <a:latin typeface="Arial"/>
                <a:cs typeface="Arial"/>
              </a:rPr>
              <a:t>Nonionic</a:t>
            </a:r>
            <a:endParaRPr sz="2400">
              <a:latin typeface="Arial"/>
              <a:cs typeface="Arial"/>
            </a:endParaRPr>
          </a:p>
          <a:p>
            <a:pPr marL="455930" indent="-44323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455930" algn="l"/>
                <a:tab pos="456565" algn="l"/>
              </a:tabLst>
            </a:pPr>
            <a:r>
              <a:rPr sz="2400" spc="-5" dirty="0">
                <a:latin typeface="Arial"/>
                <a:cs typeface="Arial"/>
              </a:rPr>
              <a:t>-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Amphoteric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50640" y="4084859"/>
            <a:ext cx="1351280" cy="1473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3907535"/>
            <a:ext cx="2351531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5759" y="1440180"/>
            <a:ext cx="1171956" cy="11765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0" y="304800"/>
            <a:ext cx="1141730" cy="1146175"/>
          </a:xfrm>
          <a:custGeom>
            <a:avLst/>
            <a:gdLst/>
            <a:ahLst/>
            <a:cxnLst/>
            <a:rect l="l" t="t" r="r" b="b"/>
            <a:pathLst>
              <a:path w="1141730" h="1146175">
                <a:moveTo>
                  <a:pt x="1043432" y="0"/>
                </a:moveTo>
                <a:lnTo>
                  <a:pt x="98094" y="0"/>
                </a:lnTo>
                <a:lnTo>
                  <a:pt x="59911" y="7711"/>
                </a:lnTo>
                <a:lnTo>
                  <a:pt x="28730" y="28733"/>
                </a:lnTo>
                <a:lnTo>
                  <a:pt x="7708" y="59900"/>
                </a:lnTo>
                <a:lnTo>
                  <a:pt x="0" y="98044"/>
                </a:lnTo>
                <a:lnTo>
                  <a:pt x="0" y="1048003"/>
                </a:lnTo>
                <a:lnTo>
                  <a:pt x="7708" y="1086147"/>
                </a:lnTo>
                <a:lnTo>
                  <a:pt x="28730" y="1117314"/>
                </a:lnTo>
                <a:lnTo>
                  <a:pt x="59911" y="1138336"/>
                </a:lnTo>
                <a:lnTo>
                  <a:pt x="98094" y="1146048"/>
                </a:lnTo>
                <a:lnTo>
                  <a:pt x="1043432" y="1146048"/>
                </a:lnTo>
                <a:lnTo>
                  <a:pt x="1081575" y="1138336"/>
                </a:lnTo>
                <a:lnTo>
                  <a:pt x="1112742" y="1117314"/>
                </a:lnTo>
                <a:lnTo>
                  <a:pt x="1133764" y="1086147"/>
                </a:lnTo>
                <a:lnTo>
                  <a:pt x="1141476" y="1048003"/>
                </a:lnTo>
                <a:lnTo>
                  <a:pt x="1141476" y="98044"/>
                </a:lnTo>
                <a:lnTo>
                  <a:pt x="1133764" y="59900"/>
                </a:lnTo>
                <a:lnTo>
                  <a:pt x="1112742" y="28733"/>
                </a:lnTo>
                <a:lnTo>
                  <a:pt x="1081575" y="7711"/>
                </a:lnTo>
                <a:lnTo>
                  <a:pt x="104343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1000" y="304800"/>
            <a:ext cx="1141476" cy="1146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924814"/>
            <a:ext cx="746823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dirty="0">
                <a:latin typeface="Arial"/>
                <a:cs typeface="Arial"/>
              </a:rPr>
              <a:t>Quaternary </a:t>
            </a:r>
            <a:r>
              <a:rPr sz="2400" b="1" spc="-5" dirty="0">
                <a:latin typeface="Arial"/>
                <a:cs typeface="Arial"/>
              </a:rPr>
              <a:t>ammonium compounds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(cationic) </a:t>
            </a:r>
            <a:r>
              <a:rPr sz="2400" spc="-5" dirty="0">
                <a:latin typeface="Arial"/>
                <a:cs typeface="Arial"/>
              </a:rPr>
              <a:t>are  bactericidal </a:t>
            </a:r>
            <a:r>
              <a:rPr sz="2400" dirty="0">
                <a:latin typeface="Arial"/>
                <a:cs typeface="Arial"/>
              </a:rPr>
              <a:t>&amp; </a:t>
            </a:r>
            <a:r>
              <a:rPr sz="2400" spc="-5" dirty="0">
                <a:latin typeface="Arial"/>
                <a:cs typeface="Arial"/>
              </a:rPr>
              <a:t>active against gram positive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organisms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2616834"/>
            <a:ext cx="6925309" cy="1641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68750"/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latin typeface="Arial"/>
                <a:cs typeface="Arial"/>
              </a:rPr>
              <a:t>Acetyl </a:t>
            </a:r>
            <a:r>
              <a:rPr sz="2400" dirty="0">
                <a:latin typeface="Arial"/>
                <a:cs typeface="Arial"/>
              </a:rPr>
              <a:t>trimethyl </a:t>
            </a:r>
            <a:r>
              <a:rPr sz="2400" spc="-5" dirty="0">
                <a:latin typeface="Arial"/>
                <a:cs typeface="Arial"/>
              </a:rPr>
              <a:t>ammonium </a:t>
            </a:r>
            <a:r>
              <a:rPr sz="2400" dirty="0">
                <a:latin typeface="Arial"/>
                <a:cs typeface="Arial"/>
              </a:rPr>
              <a:t>bromide(cetavlon </a:t>
            </a:r>
            <a:r>
              <a:rPr sz="2400" spc="-5" dirty="0">
                <a:latin typeface="Arial"/>
                <a:cs typeface="Arial"/>
              </a:rPr>
              <a:t>or  cetrimide)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AD0D9"/>
              </a:buClr>
              <a:buFont typeface="Arial"/>
              <a:buAutoNum type="arabicPeriod"/>
            </a:pPr>
            <a:endParaRPr sz="3500">
              <a:latin typeface="Times New Roman"/>
              <a:cs typeface="Times New Roman"/>
            </a:endParaRPr>
          </a:p>
          <a:p>
            <a:pPr marL="638810" indent="-626110">
              <a:lnSpc>
                <a:spcPct val="100000"/>
              </a:lnSpc>
              <a:buClr>
                <a:srgbClr val="0AD0D9"/>
              </a:buClr>
              <a:buSzPct val="68750"/>
              <a:buAutoNum type="arabicPeriod"/>
              <a:tabLst>
                <a:tab pos="638810" algn="l"/>
                <a:tab pos="639445" algn="l"/>
              </a:tabLst>
            </a:pPr>
            <a:r>
              <a:rPr sz="2400" spc="-5" dirty="0">
                <a:latin typeface="Arial"/>
                <a:cs typeface="Arial"/>
              </a:rPr>
              <a:t>Benzalkonium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chloride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56707" y="3327349"/>
            <a:ext cx="1395831" cy="27851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03775" y="6244234"/>
            <a:ext cx="2610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Chlorhexidine </a:t>
            </a:r>
            <a:r>
              <a:rPr sz="1800" dirty="0">
                <a:latin typeface="Arial"/>
                <a:cs typeface="Arial"/>
              </a:rPr>
              <a:t>+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cetrimide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150365"/>
            <a:ext cx="7936865" cy="4065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Anionic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compounds </a:t>
            </a:r>
            <a:r>
              <a:rPr sz="2400" spc="-5" dirty="0">
                <a:latin typeface="Arial"/>
                <a:cs typeface="Arial"/>
              </a:rPr>
              <a:t>like common </a:t>
            </a:r>
            <a:r>
              <a:rPr sz="2400" b="1" spc="-5" dirty="0">
                <a:latin typeface="Arial"/>
                <a:cs typeface="Arial"/>
              </a:rPr>
              <a:t>soap </a:t>
            </a:r>
            <a:r>
              <a:rPr sz="2400" spc="-5" dirty="0">
                <a:latin typeface="Arial"/>
                <a:cs typeface="Arial"/>
              </a:rPr>
              <a:t>have moderate  action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Saturated fatty </a:t>
            </a:r>
            <a:r>
              <a:rPr sz="2400" spc="-5" dirty="0">
                <a:latin typeface="Arial"/>
                <a:cs typeface="Arial"/>
              </a:rPr>
              <a:t>acid soaps- gram negative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bacilli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marR="102235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Unsaturated </a:t>
            </a:r>
            <a:r>
              <a:rPr sz="2400" dirty="0">
                <a:latin typeface="Arial"/>
                <a:cs typeface="Arial"/>
              </a:rPr>
              <a:t>fatty </a:t>
            </a:r>
            <a:r>
              <a:rPr sz="2400" spc="-5" dirty="0">
                <a:latin typeface="Arial"/>
                <a:cs typeface="Arial"/>
              </a:rPr>
              <a:t>acid soaps </a:t>
            </a:r>
            <a:r>
              <a:rPr sz="2400" dirty="0">
                <a:latin typeface="Arial"/>
                <a:cs typeface="Arial"/>
              </a:rPr>
              <a:t>- </a:t>
            </a:r>
            <a:r>
              <a:rPr sz="2400" spc="-5" dirty="0">
                <a:latin typeface="Arial"/>
                <a:cs typeface="Arial"/>
              </a:rPr>
              <a:t>gram positive </a:t>
            </a:r>
            <a:r>
              <a:rPr sz="2400" dirty="0">
                <a:latin typeface="Arial"/>
                <a:cs typeface="Arial"/>
              </a:rPr>
              <a:t>&amp; </a:t>
            </a:r>
            <a:r>
              <a:rPr sz="2400" spc="-5" dirty="0">
                <a:latin typeface="Arial"/>
                <a:cs typeface="Arial"/>
              </a:rPr>
              <a:t>neisseria  group.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marR="252729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Amphoteric compounds </a:t>
            </a:r>
            <a:r>
              <a:rPr sz="2400" spc="-5" dirty="0">
                <a:latin typeface="Arial"/>
                <a:cs typeface="Arial"/>
              </a:rPr>
              <a:t>are active against gram  positive </a:t>
            </a:r>
            <a:r>
              <a:rPr sz="2400" dirty="0">
                <a:latin typeface="Arial"/>
                <a:cs typeface="Arial"/>
              </a:rPr>
              <a:t>&amp; </a:t>
            </a:r>
            <a:r>
              <a:rPr sz="2400" spc="-5" dirty="0">
                <a:latin typeface="Arial"/>
                <a:cs typeface="Arial"/>
              </a:rPr>
              <a:t>negative organisms </a:t>
            </a:r>
            <a:r>
              <a:rPr sz="2400" dirty="0">
                <a:latin typeface="Arial"/>
                <a:cs typeface="Arial"/>
              </a:rPr>
              <a:t>&amp; </a:t>
            </a:r>
            <a:r>
              <a:rPr sz="2400" spc="-5" dirty="0">
                <a:latin typeface="Arial"/>
                <a:cs typeface="Arial"/>
              </a:rPr>
              <a:t>some viruses </a:t>
            </a:r>
            <a:r>
              <a:rPr sz="2400" dirty="0">
                <a:latin typeface="Arial"/>
                <a:cs typeface="Arial"/>
              </a:rPr>
              <a:t>but they  are not in </a:t>
            </a:r>
            <a:r>
              <a:rPr sz="2400" spc="-5" dirty="0">
                <a:latin typeface="Arial"/>
                <a:cs typeface="Arial"/>
              </a:rPr>
              <a:t>general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use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30923" y="76200"/>
            <a:ext cx="1905000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0227" y="5959551"/>
            <a:ext cx="224917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solidFill>
                  <a:srgbClr val="1F487C"/>
                </a:solidFill>
                <a:latin typeface="Arial"/>
                <a:cs typeface="Arial"/>
              </a:rPr>
              <a:t>J</a:t>
            </a:r>
            <a:r>
              <a:rPr sz="2150" dirty="0">
                <a:solidFill>
                  <a:srgbClr val="1F487C"/>
                </a:solidFill>
                <a:latin typeface="Arial"/>
                <a:cs typeface="Arial"/>
              </a:rPr>
              <a:t>OSEPH</a:t>
            </a:r>
            <a:r>
              <a:rPr sz="2150" spc="6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1F487C"/>
                </a:solidFill>
                <a:latin typeface="Arial"/>
                <a:cs typeface="Arial"/>
              </a:rPr>
              <a:t>L</a:t>
            </a:r>
            <a:r>
              <a:rPr sz="2150" dirty="0">
                <a:solidFill>
                  <a:srgbClr val="1F487C"/>
                </a:solidFill>
                <a:latin typeface="Arial"/>
                <a:cs typeface="Arial"/>
              </a:rPr>
              <a:t>ISTER</a:t>
            </a:r>
            <a:endParaRPr sz="2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329895"/>
            <a:ext cx="8115300" cy="1565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dirty="0">
                <a:solidFill>
                  <a:srgbClr val="0D0D0D"/>
                </a:solidFill>
                <a:latin typeface="Arial"/>
                <a:cs typeface="Arial"/>
              </a:rPr>
              <a:t>Lister </a:t>
            </a:r>
            <a:r>
              <a:rPr sz="2400" b="1" spc="-5" dirty="0">
                <a:solidFill>
                  <a:srgbClr val="0D0D0D"/>
                </a:solidFill>
                <a:latin typeface="Arial"/>
                <a:cs typeface="Arial"/>
              </a:rPr>
              <a:t>began </a:t>
            </a:r>
            <a:r>
              <a:rPr sz="2400" b="1" dirty="0">
                <a:solidFill>
                  <a:srgbClr val="0D0D0D"/>
                </a:solidFill>
                <a:latin typeface="Arial"/>
                <a:cs typeface="Arial"/>
              </a:rPr>
              <a:t>washing his </a:t>
            </a:r>
            <a:r>
              <a:rPr sz="2400" b="1" spc="-5" dirty="0">
                <a:solidFill>
                  <a:srgbClr val="0D0D0D"/>
                </a:solidFill>
                <a:latin typeface="Arial"/>
                <a:cs typeface="Arial"/>
              </a:rPr>
              <a:t>hands before </a:t>
            </a:r>
            <a:r>
              <a:rPr sz="2400" b="1" dirty="0">
                <a:solidFill>
                  <a:srgbClr val="0D0D0D"/>
                </a:solidFill>
                <a:latin typeface="Arial"/>
                <a:cs typeface="Arial"/>
              </a:rPr>
              <a:t>operating,</a:t>
            </a:r>
            <a:r>
              <a:rPr sz="2400" b="1" spc="-11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D0D0D"/>
                </a:solidFill>
                <a:latin typeface="Arial"/>
                <a:cs typeface="Arial"/>
              </a:rPr>
              <a:t>and</a:t>
            </a:r>
            <a:endParaRPr sz="2400">
              <a:latin typeface="Arial"/>
              <a:cs typeface="Arial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0D0D0D"/>
                </a:solidFill>
                <a:latin typeface="Arial"/>
                <a:cs typeface="Arial"/>
              </a:rPr>
              <a:t>wearing </a:t>
            </a:r>
            <a:r>
              <a:rPr sz="2400" b="1" spc="-5" dirty="0">
                <a:solidFill>
                  <a:srgbClr val="0D0D0D"/>
                </a:solidFill>
                <a:latin typeface="Arial"/>
                <a:cs typeface="Arial"/>
              </a:rPr>
              <a:t>clean</a:t>
            </a:r>
            <a:r>
              <a:rPr sz="2400" b="1" spc="-5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D0D0D"/>
                </a:solidFill>
                <a:latin typeface="Arial"/>
                <a:cs typeface="Arial"/>
              </a:rPr>
              <a:t>clothes.</a:t>
            </a:r>
            <a:endParaRPr sz="2400">
              <a:latin typeface="Arial"/>
              <a:cs typeface="Arial"/>
            </a:endParaRPr>
          </a:p>
          <a:p>
            <a:pPr marL="287020" marR="52705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-5" dirty="0">
                <a:solidFill>
                  <a:srgbClr val="0D0D0D"/>
                </a:solidFill>
                <a:latin typeface="Arial"/>
                <a:cs typeface="Arial"/>
              </a:rPr>
              <a:t>Lister also </a:t>
            </a:r>
            <a:r>
              <a:rPr sz="2400" b="1" spc="-10" dirty="0">
                <a:solidFill>
                  <a:srgbClr val="0D0D0D"/>
                </a:solidFill>
                <a:latin typeface="Arial"/>
                <a:cs typeface="Arial"/>
              </a:rPr>
              <a:t>sprayed </a:t>
            </a:r>
            <a:r>
              <a:rPr sz="2400" b="1" spc="-5" dirty="0">
                <a:solidFill>
                  <a:srgbClr val="0D0D0D"/>
                </a:solidFill>
                <a:latin typeface="Arial"/>
                <a:cs typeface="Arial"/>
              </a:rPr>
              <a:t>the air </a:t>
            </a:r>
            <a:r>
              <a:rPr sz="2400" b="1" spc="5" dirty="0">
                <a:solidFill>
                  <a:srgbClr val="0D0D0D"/>
                </a:solidFill>
                <a:latin typeface="Arial"/>
                <a:cs typeface="Arial"/>
              </a:rPr>
              <a:t>with </a:t>
            </a:r>
            <a:r>
              <a:rPr sz="2400" b="1" spc="-5" dirty="0">
                <a:solidFill>
                  <a:srgbClr val="0D0D0D"/>
                </a:solidFill>
                <a:latin typeface="Arial"/>
                <a:cs typeface="Arial"/>
              </a:rPr>
              <a:t>carbolic acid </a:t>
            </a:r>
            <a:r>
              <a:rPr sz="2400" b="1" dirty="0">
                <a:solidFill>
                  <a:srgbClr val="0D0D0D"/>
                </a:solidFill>
                <a:latin typeface="Arial"/>
                <a:cs typeface="Arial"/>
              </a:rPr>
              <a:t>to </a:t>
            </a:r>
            <a:r>
              <a:rPr sz="2400" b="1" spc="-5" dirty="0">
                <a:solidFill>
                  <a:srgbClr val="0D0D0D"/>
                </a:solidFill>
                <a:latin typeface="Arial"/>
                <a:cs typeface="Arial"/>
              </a:rPr>
              <a:t>kill  airborne</a:t>
            </a:r>
            <a:r>
              <a:rPr sz="2400" b="1" spc="-1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D0D0D"/>
                </a:solidFill>
                <a:latin typeface="Arial"/>
                <a:cs typeface="Arial"/>
              </a:rPr>
              <a:t>germs.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5175" y="2170176"/>
            <a:ext cx="3279648" cy="3930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" y="2514600"/>
            <a:ext cx="2590800" cy="3241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5404" y="2470404"/>
            <a:ext cx="2679700" cy="3330575"/>
          </a:xfrm>
          <a:custGeom>
            <a:avLst/>
            <a:gdLst/>
            <a:ahLst/>
            <a:cxnLst/>
            <a:rect l="l" t="t" r="r" b="b"/>
            <a:pathLst>
              <a:path w="2679700" h="3330575">
                <a:moveTo>
                  <a:pt x="474802" y="0"/>
                </a:moveTo>
                <a:lnTo>
                  <a:pt x="2679191" y="0"/>
                </a:lnTo>
                <a:lnTo>
                  <a:pt x="2679191" y="2855214"/>
                </a:lnTo>
                <a:lnTo>
                  <a:pt x="2676652" y="2902585"/>
                </a:lnTo>
                <a:lnTo>
                  <a:pt x="2669666" y="2949702"/>
                </a:lnTo>
                <a:lnTo>
                  <a:pt x="2657856" y="2995676"/>
                </a:lnTo>
                <a:lnTo>
                  <a:pt x="2642108" y="3039491"/>
                </a:lnTo>
                <a:lnTo>
                  <a:pt x="2621788" y="3081401"/>
                </a:lnTo>
                <a:lnTo>
                  <a:pt x="2597785" y="3120148"/>
                </a:lnTo>
                <a:lnTo>
                  <a:pt x="2570734" y="3156889"/>
                </a:lnTo>
                <a:lnTo>
                  <a:pt x="2539619" y="3190544"/>
                </a:lnTo>
                <a:lnTo>
                  <a:pt x="2505964" y="3221570"/>
                </a:lnTo>
                <a:lnTo>
                  <a:pt x="2469260" y="3248685"/>
                </a:lnTo>
                <a:lnTo>
                  <a:pt x="2430526" y="3272663"/>
                </a:lnTo>
                <a:lnTo>
                  <a:pt x="2388616" y="3292932"/>
                </a:lnTo>
                <a:lnTo>
                  <a:pt x="2344801" y="3308705"/>
                </a:lnTo>
                <a:lnTo>
                  <a:pt x="2298827" y="3320516"/>
                </a:lnTo>
                <a:lnTo>
                  <a:pt x="2251710" y="3327514"/>
                </a:lnTo>
                <a:lnTo>
                  <a:pt x="2204339" y="3330067"/>
                </a:lnTo>
                <a:lnTo>
                  <a:pt x="0" y="3330067"/>
                </a:lnTo>
                <a:lnTo>
                  <a:pt x="0" y="474853"/>
                </a:lnTo>
                <a:lnTo>
                  <a:pt x="2552" y="427482"/>
                </a:lnTo>
                <a:lnTo>
                  <a:pt x="9550" y="380238"/>
                </a:lnTo>
                <a:lnTo>
                  <a:pt x="21424" y="334518"/>
                </a:lnTo>
                <a:lnTo>
                  <a:pt x="37553" y="290957"/>
                </a:lnTo>
                <a:lnTo>
                  <a:pt x="57251" y="249428"/>
                </a:lnTo>
                <a:lnTo>
                  <a:pt x="81394" y="209804"/>
                </a:lnTo>
                <a:lnTo>
                  <a:pt x="108915" y="173228"/>
                </a:lnTo>
                <a:lnTo>
                  <a:pt x="139509" y="139573"/>
                </a:lnTo>
                <a:lnTo>
                  <a:pt x="173177" y="108966"/>
                </a:lnTo>
                <a:lnTo>
                  <a:pt x="209854" y="81407"/>
                </a:lnTo>
                <a:lnTo>
                  <a:pt x="249377" y="57276"/>
                </a:lnTo>
                <a:lnTo>
                  <a:pt x="290957" y="37592"/>
                </a:lnTo>
                <a:lnTo>
                  <a:pt x="334556" y="21462"/>
                </a:lnTo>
                <a:lnTo>
                  <a:pt x="380263" y="9525"/>
                </a:lnTo>
                <a:lnTo>
                  <a:pt x="427507" y="2540"/>
                </a:lnTo>
                <a:lnTo>
                  <a:pt x="474802" y="0"/>
                </a:lnTo>
                <a:close/>
              </a:path>
            </a:pathLst>
          </a:custGeom>
          <a:ln w="883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32959" y="2796539"/>
            <a:ext cx="3165347" cy="2677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7210" y="891666"/>
            <a:ext cx="26060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i="1" u="heavy" spc="-3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</a:t>
            </a:r>
            <a:r>
              <a:rPr b="0" i="1" u="heavy" spc="-3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ETALLIC</a:t>
            </a:r>
            <a:r>
              <a:rPr b="0" i="1" u="heavy" spc="14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i="1" u="heavy" spc="-4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SALTS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1988946"/>
            <a:ext cx="6812915" cy="252539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Times New Roman"/>
                <a:cs typeface="Times New Roman"/>
              </a:rPr>
              <a:t>Salts of heavy </a:t>
            </a:r>
            <a:r>
              <a:rPr sz="2400" spc="-5" dirty="0">
                <a:latin typeface="Times New Roman"/>
                <a:cs typeface="Times New Roman"/>
              </a:rPr>
              <a:t>metals </a:t>
            </a:r>
            <a:r>
              <a:rPr sz="2400" dirty="0">
                <a:latin typeface="Times New Roman"/>
                <a:cs typeface="Times New Roman"/>
              </a:rPr>
              <a:t>have </a:t>
            </a:r>
            <a:r>
              <a:rPr sz="2400" spc="-5" dirty="0">
                <a:latin typeface="Times New Roman"/>
                <a:cs typeface="Times New Roman"/>
              </a:rPr>
              <a:t>germicidal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action.</a:t>
            </a:r>
            <a:endParaRPr sz="2400">
              <a:latin typeface="Times New Roman"/>
              <a:cs typeface="Times New Roman"/>
            </a:endParaRPr>
          </a:p>
          <a:p>
            <a:pPr marL="287020" marR="29210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Times New Roman"/>
                <a:cs typeface="Times New Roman"/>
              </a:rPr>
              <a:t>The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salts of </a:t>
            </a:r>
            <a:r>
              <a:rPr sz="2400" spc="-15" dirty="0">
                <a:solidFill>
                  <a:srgbClr val="FF0000"/>
                </a:solidFill>
                <a:latin typeface="Times New Roman"/>
                <a:cs typeface="Times New Roman"/>
              </a:rPr>
              <a:t>silver, copper,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mercury </a:t>
            </a:r>
            <a:r>
              <a:rPr sz="2400" dirty="0">
                <a:latin typeface="Times New Roman"/>
                <a:cs typeface="Times New Roman"/>
              </a:rPr>
              <a:t>are used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as  </a:t>
            </a:r>
            <a:r>
              <a:rPr sz="2400" dirty="0">
                <a:latin typeface="Times New Roman"/>
                <a:cs typeface="Times New Roman"/>
              </a:rPr>
              <a:t>disinfectants.</a:t>
            </a:r>
            <a:endParaRPr sz="24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Times New Roman"/>
                <a:cs typeface="Times New Roman"/>
              </a:rPr>
              <a:t>They are </a:t>
            </a:r>
            <a:r>
              <a:rPr sz="2400" dirty="0">
                <a:solidFill>
                  <a:srgbClr val="F79546"/>
                </a:solidFill>
                <a:latin typeface="Times New Roman"/>
                <a:cs typeface="Times New Roman"/>
              </a:rPr>
              <a:t>protein coagulants </a:t>
            </a:r>
            <a:r>
              <a:rPr sz="2400" dirty="0">
                <a:latin typeface="Times New Roman"/>
                <a:cs typeface="Times New Roman"/>
              </a:rPr>
              <a:t>and have the capacity</a:t>
            </a:r>
            <a:r>
              <a:rPr sz="2400" spc="-1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endParaRPr sz="2400">
              <a:latin typeface="Times New Roman"/>
              <a:cs typeface="Times New Roman"/>
            </a:endParaRPr>
          </a:p>
          <a:p>
            <a:pPr marL="286385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combine with </a:t>
            </a:r>
            <a:r>
              <a:rPr sz="2400" dirty="0">
                <a:latin typeface="Times New Roman"/>
                <a:cs typeface="Times New Roman"/>
              </a:rPr>
              <a:t>free sulfhydryl groups of cell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enzymes.</a:t>
            </a:r>
            <a:endParaRPr sz="24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Times New Roman"/>
                <a:cs typeface="Times New Roman"/>
              </a:rPr>
              <a:t>Copper salts are used </a:t>
            </a:r>
            <a:r>
              <a:rPr sz="2400" spc="-5" dirty="0">
                <a:latin typeface="Times New Roman"/>
                <a:cs typeface="Times New Roman"/>
              </a:rPr>
              <a:t>as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fungicides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29655" y="4087367"/>
            <a:ext cx="2950463" cy="2535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91666"/>
            <a:ext cx="54216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C00000"/>
                </a:solidFill>
                <a:latin typeface="Arial"/>
                <a:cs typeface="Arial"/>
              </a:rPr>
              <a:t>TESTING OF</a:t>
            </a:r>
            <a:r>
              <a:rPr sz="3000" b="0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000" b="0" spc="-20" dirty="0">
                <a:solidFill>
                  <a:srgbClr val="C00000"/>
                </a:solidFill>
                <a:latin typeface="Arial"/>
                <a:cs typeface="Arial"/>
              </a:rPr>
              <a:t>DISINFECTANTS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549272"/>
            <a:ext cx="7000240" cy="304419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solidFill>
                  <a:srgbClr val="4F81BC"/>
                </a:solidFill>
                <a:latin typeface="Arial"/>
                <a:cs typeface="Arial"/>
              </a:rPr>
              <a:t>RIEDAL </a:t>
            </a:r>
            <a:r>
              <a:rPr sz="2400" spc="-15" dirty="0">
                <a:solidFill>
                  <a:srgbClr val="4F81BC"/>
                </a:solidFill>
                <a:latin typeface="Arial"/>
                <a:cs typeface="Arial"/>
              </a:rPr>
              <a:t>WALKER</a:t>
            </a:r>
            <a:r>
              <a:rPr sz="2400" spc="-12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4F81BC"/>
                </a:solidFill>
                <a:latin typeface="Arial"/>
                <a:cs typeface="Arial"/>
              </a:rPr>
              <a:t>TEST</a:t>
            </a:r>
            <a:r>
              <a:rPr sz="2400" spc="-60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287020" marR="5080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Suspension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typhoid bacilli added with phenol </a:t>
            </a:r>
            <a:r>
              <a:rPr sz="2400" dirty="0">
                <a:latin typeface="Arial"/>
                <a:cs typeface="Arial"/>
              </a:rPr>
              <a:t>&amp;  </a:t>
            </a:r>
            <a:r>
              <a:rPr sz="2400" spc="-5" dirty="0">
                <a:latin typeface="Arial"/>
                <a:cs typeface="Arial"/>
              </a:rPr>
              <a:t>disinfectant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tested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4F81BC"/>
              </a:buClr>
              <a:buFont typeface="Wingdings"/>
              <a:buChar char=""/>
            </a:pPr>
            <a:endParaRPr sz="35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CHICK 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MARTIN</a:t>
            </a:r>
            <a:r>
              <a:rPr sz="24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0000"/>
                </a:solidFill>
                <a:latin typeface="Arial"/>
                <a:cs typeface="Arial"/>
              </a:rPr>
              <a:t>TEST</a:t>
            </a:r>
            <a:r>
              <a:rPr sz="2400" spc="-60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Modified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technique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Disinfectant </a:t>
            </a:r>
            <a:r>
              <a:rPr sz="2400" dirty="0">
                <a:latin typeface="Arial"/>
                <a:cs typeface="Arial"/>
              </a:rPr>
              <a:t>act </a:t>
            </a:r>
            <a:r>
              <a:rPr sz="2400" spc="-10" dirty="0">
                <a:latin typeface="Arial"/>
                <a:cs typeface="Arial"/>
              </a:rPr>
              <a:t>in </a:t>
            </a:r>
            <a:r>
              <a:rPr sz="2400" spc="-5" dirty="0">
                <a:latin typeface="Arial"/>
                <a:cs typeface="Arial"/>
              </a:rPr>
              <a:t>presence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organic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matter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2466" y="2279777"/>
            <a:ext cx="6355715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0" spc="-5" dirty="0">
                <a:solidFill>
                  <a:srgbClr val="00AFEF"/>
                </a:solidFill>
              </a:rPr>
              <a:t>ASEPSIS</a:t>
            </a:r>
            <a:endParaRPr sz="11500"/>
          </a:p>
        </p:txBody>
      </p:sp>
      <p:sp>
        <p:nvSpPr>
          <p:cNvPr id="3" name="object 3"/>
          <p:cNvSpPr/>
          <p:nvPr/>
        </p:nvSpPr>
        <p:spPr>
          <a:xfrm>
            <a:off x="6080759" y="2100072"/>
            <a:ext cx="2545080" cy="1912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6000" y="228600"/>
            <a:ext cx="2514600" cy="1882139"/>
          </a:xfrm>
          <a:custGeom>
            <a:avLst/>
            <a:gdLst/>
            <a:ahLst/>
            <a:cxnLst/>
            <a:rect l="l" t="t" r="r" b="b"/>
            <a:pathLst>
              <a:path w="2514600" h="1882139">
                <a:moveTo>
                  <a:pt x="2352802" y="0"/>
                </a:moveTo>
                <a:lnTo>
                  <a:pt x="161798" y="0"/>
                </a:lnTo>
                <a:lnTo>
                  <a:pt x="118768" y="5776"/>
                </a:lnTo>
                <a:lnTo>
                  <a:pt x="80113" y="22079"/>
                </a:lnTo>
                <a:lnTo>
                  <a:pt x="47370" y="47371"/>
                </a:lnTo>
                <a:lnTo>
                  <a:pt x="22079" y="80113"/>
                </a:lnTo>
                <a:lnTo>
                  <a:pt x="5776" y="118768"/>
                </a:lnTo>
                <a:lnTo>
                  <a:pt x="0" y="161798"/>
                </a:lnTo>
                <a:lnTo>
                  <a:pt x="0" y="1720341"/>
                </a:lnTo>
                <a:lnTo>
                  <a:pt x="5776" y="1763371"/>
                </a:lnTo>
                <a:lnTo>
                  <a:pt x="22079" y="1802026"/>
                </a:lnTo>
                <a:lnTo>
                  <a:pt x="47370" y="1834769"/>
                </a:lnTo>
                <a:lnTo>
                  <a:pt x="80113" y="1860060"/>
                </a:lnTo>
                <a:lnTo>
                  <a:pt x="118768" y="1876363"/>
                </a:lnTo>
                <a:lnTo>
                  <a:pt x="161798" y="1882139"/>
                </a:lnTo>
                <a:lnTo>
                  <a:pt x="2352802" y="1882139"/>
                </a:lnTo>
                <a:lnTo>
                  <a:pt x="2395831" y="1876363"/>
                </a:lnTo>
                <a:lnTo>
                  <a:pt x="2434486" y="1860060"/>
                </a:lnTo>
                <a:lnTo>
                  <a:pt x="2467229" y="1834769"/>
                </a:lnTo>
                <a:lnTo>
                  <a:pt x="2492520" y="1802026"/>
                </a:lnTo>
                <a:lnTo>
                  <a:pt x="2508823" y="1763371"/>
                </a:lnTo>
                <a:lnTo>
                  <a:pt x="2514600" y="1720341"/>
                </a:lnTo>
                <a:lnTo>
                  <a:pt x="2514600" y="161798"/>
                </a:lnTo>
                <a:lnTo>
                  <a:pt x="2508823" y="118768"/>
                </a:lnTo>
                <a:lnTo>
                  <a:pt x="2492520" y="80113"/>
                </a:lnTo>
                <a:lnTo>
                  <a:pt x="2467229" y="47371"/>
                </a:lnTo>
                <a:lnTo>
                  <a:pt x="2434486" y="22079"/>
                </a:lnTo>
                <a:lnTo>
                  <a:pt x="2395831" y="5776"/>
                </a:lnTo>
                <a:lnTo>
                  <a:pt x="235280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228600"/>
            <a:ext cx="2514600" cy="1882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92809"/>
            <a:ext cx="1959610" cy="5613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500" spc="10" dirty="0">
                <a:solidFill>
                  <a:srgbClr val="1F487C"/>
                </a:solidFill>
              </a:rPr>
              <a:t>ASEP</a:t>
            </a:r>
            <a:r>
              <a:rPr sz="3500" spc="-5" dirty="0">
                <a:solidFill>
                  <a:srgbClr val="1F487C"/>
                </a:solidFill>
              </a:rPr>
              <a:t>S</a:t>
            </a:r>
            <a:r>
              <a:rPr sz="3500" spc="5" dirty="0">
                <a:solidFill>
                  <a:srgbClr val="1F487C"/>
                </a:solidFill>
              </a:rPr>
              <a:t>IS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459740" y="1549653"/>
            <a:ext cx="66408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b="1" spc="-5" dirty="0">
                <a:latin typeface="Arial"/>
                <a:cs typeface="Arial"/>
              </a:rPr>
              <a:t>Asepsis </a:t>
            </a:r>
            <a:r>
              <a:rPr sz="2400" b="1" dirty="0">
                <a:latin typeface="Arial"/>
                <a:cs typeface="Arial"/>
              </a:rPr>
              <a:t>– </a:t>
            </a:r>
            <a:r>
              <a:rPr sz="2400" b="1" spc="-5" dirty="0">
                <a:latin typeface="Arial"/>
                <a:cs typeface="Arial"/>
              </a:rPr>
              <a:t>condition </a:t>
            </a:r>
            <a:r>
              <a:rPr sz="2400" b="1" dirty="0">
                <a:latin typeface="Arial"/>
                <a:cs typeface="Arial"/>
              </a:rPr>
              <a:t>in which </a:t>
            </a:r>
            <a:r>
              <a:rPr sz="2400" b="1" spc="-5" dirty="0">
                <a:latin typeface="Arial"/>
                <a:cs typeface="Arial"/>
              </a:rPr>
              <a:t>pathogens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are  absent </a:t>
            </a:r>
            <a:r>
              <a:rPr sz="2400" b="1" dirty="0">
                <a:latin typeface="Arial"/>
                <a:cs typeface="Arial"/>
              </a:rPr>
              <a:t>or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controlled.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93647" y="3359911"/>
            <a:ext cx="1100455" cy="67881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1270">
              <a:lnSpc>
                <a:spcPts val="2380"/>
              </a:lnSpc>
              <a:spcBef>
                <a:spcPts val="500"/>
              </a:spcBef>
            </a:pPr>
            <a:r>
              <a:rPr sz="2300" b="1" dirty="0">
                <a:latin typeface="Arial"/>
                <a:cs typeface="Arial"/>
              </a:rPr>
              <a:t>Medical  as</a:t>
            </a:r>
            <a:r>
              <a:rPr sz="2300" b="1" spc="5" dirty="0">
                <a:latin typeface="Arial"/>
                <a:cs typeface="Arial"/>
              </a:rPr>
              <a:t>e</a:t>
            </a:r>
            <a:r>
              <a:rPr sz="2300" b="1" dirty="0">
                <a:latin typeface="Arial"/>
                <a:cs typeface="Arial"/>
              </a:rPr>
              <a:t>psis</a:t>
            </a:r>
            <a:endParaRPr sz="2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45485" y="3022854"/>
            <a:ext cx="304800" cy="1407160"/>
          </a:xfrm>
          <a:custGeom>
            <a:avLst/>
            <a:gdLst/>
            <a:ahLst/>
            <a:cxnLst/>
            <a:rect l="l" t="t" r="r" b="b"/>
            <a:pathLst>
              <a:path w="304800" h="1407160">
                <a:moveTo>
                  <a:pt x="304800" y="1406652"/>
                </a:moveTo>
                <a:lnTo>
                  <a:pt x="245465" y="1398270"/>
                </a:lnTo>
                <a:lnTo>
                  <a:pt x="197024" y="1375410"/>
                </a:lnTo>
                <a:lnTo>
                  <a:pt x="164371" y="1341501"/>
                </a:lnTo>
                <a:lnTo>
                  <a:pt x="152400" y="1299972"/>
                </a:lnTo>
                <a:lnTo>
                  <a:pt x="152400" y="810006"/>
                </a:lnTo>
                <a:lnTo>
                  <a:pt x="140428" y="768477"/>
                </a:lnTo>
                <a:lnTo>
                  <a:pt x="107775" y="734568"/>
                </a:lnTo>
                <a:lnTo>
                  <a:pt x="59334" y="711708"/>
                </a:lnTo>
                <a:lnTo>
                  <a:pt x="0" y="703326"/>
                </a:lnTo>
                <a:lnTo>
                  <a:pt x="59334" y="694944"/>
                </a:lnTo>
                <a:lnTo>
                  <a:pt x="107775" y="672084"/>
                </a:lnTo>
                <a:lnTo>
                  <a:pt x="140428" y="638175"/>
                </a:lnTo>
                <a:lnTo>
                  <a:pt x="152400" y="596646"/>
                </a:lnTo>
                <a:lnTo>
                  <a:pt x="152400" y="106680"/>
                </a:lnTo>
                <a:lnTo>
                  <a:pt x="164371" y="65150"/>
                </a:lnTo>
                <a:lnTo>
                  <a:pt x="197024" y="31241"/>
                </a:lnTo>
                <a:lnTo>
                  <a:pt x="245465" y="8381"/>
                </a:lnTo>
                <a:lnTo>
                  <a:pt x="304800" y="0"/>
                </a:lnTo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72205" y="3022854"/>
            <a:ext cx="4140835" cy="1407160"/>
          </a:xfrm>
          <a:custGeom>
            <a:avLst/>
            <a:gdLst/>
            <a:ahLst/>
            <a:cxnLst/>
            <a:rect l="l" t="t" r="r" b="b"/>
            <a:pathLst>
              <a:path w="4140834" h="1407160">
                <a:moveTo>
                  <a:pt x="0" y="1406652"/>
                </a:moveTo>
                <a:lnTo>
                  <a:pt x="4140708" y="1406652"/>
                </a:lnTo>
                <a:lnTo>
                  <a:pt x="4140708" y="0"/>
                </a:lnTo>
                <a:lnTo>
                  <a:pt x="0" y="0"/>
                </a:lnTo>
                <a:lnTo>
                  <a:pt x="0" y="1406652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2205" y="3022854"/>
            <a:ext cx="4140835" cy="1407160"/>
          </a:xfrm>
          <a:custGeom>
            <a:avLst/>
            <a:gdLst/>
            <a:ahLst/>
            <a:cxnLst/>
            <a:rect l="l" t="t" r="r" b="b"/>
            <a:pathLst>
              <a:path w="4140834" h="1407160">
                <a:moveTo>
                  <a:pt x="0" y="1406652"/>
                </a:moveTo>
                <a:lnTo>
                  <a:pt x="4140708" y="1406652"/>
                </a:lnTo>
                <a:lnTo>
                  <a:pt x="4140708" y="0"/>
                </a:lnTo>
                <a:lnTo>
                  <a:pt x="0" y="0"/>
                </a:lnTo>
                <a:lnTo>
                  <a:pt x="0" y="140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72205" y="3057525"/>
            <a:ext cx="4140835" cy="128397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15595" marR="245110" indent="-228600">
              <a:lnSpc>
                <a:spcPct val="86200"/>
              </a:lnSpc>
              <a:spcBef>
                <a:spcPts val="484"/>
              </a:spcBef>
              <a:buChar char="•"/>
              <a:tabLst>
                <a:tab pos="315595" algn="l"/>
              </a:tabLst>
            </a:pP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defined as any practice</a:t>
            </a:r>
            <a:r>
              <a:rPr sz="23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that  helps reduce the number  and spread of  microorganisms.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14399" y="4849114"/>
            <a:ext cx="1179195" cy="67881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91440" marR="5080" indent="-79375">
              <a:lnSpc>
                <a:spcPts val="2380"/>
              </a:lnSpc>
              <a:spcBef>
                <a:spcPts val="500"/>
              </a:spcBef>
            </a:pPr>
            <a:r>
              <a:rPr sz="2300" b="1" dirty="0">
                <a:latin typeface="Arial"/>
                <a:cs typeface="Arial"/>
              </a:rPr>
              <a:t>Surg</a:t>
            </a:r>
            <a:r>
              <a:rPr sz="2300" b="1" spc="-10" dirty="0">
                <a:latin typeface="Arial"/>
                <a:cs typeface="Arial"/>
              </a:rPr>
              <a:t>i</a:t>
            </a:r>
            <a:r>
              <a:rPr sz="2300" b="1" dirty="0">
                <a:latin typeface="Arial"/>
                <a:cs typeface="Arial"/>
              </a:rPr>
              <a:t>cal  as</a:t>
            </a:r>
            <a:r>
              <a:rPr sz="2300" b="1" spc="5" dirty="0">
                <a:latin typeface="Arial"/>
                <a:cs typeface="Arial"/>
              </a:rPr>
              <a:t>e</a:t>
            </a:r>
            <a:r>
              <a:rPr sz="2300" b="1" dirty="0">
                <a:latin typeface="Arial"/>
                <a:cs typeface="Arial"/>
              </a:rPr>
              <a:t>psis</a:t>
            </a:r>
            <a:endParaRPr sz="23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45485" y="4511802"/>
            <a:ext cx="304800" cy="1407160"/>
          </a:xfrm>
          <a:custGeom>
            <a:avLst/>
            <a:gdLst/>
            <a:ahLst/>
            <a:cxnLst/>
            <a:rect l="l" t="t" r="r" b="b"/>
            <a:pathLst>
              <a:path w="304800" h="1407160">
                <a:moveTo>
                  <a:pt x="304800" y="1406652"/>
                </a:moveTo>
                <a:lnTo>
                  <a:pt x="245465" y="1398268"/>
                </a:lnTo>
                <a:lnTo>
                  <a:pt x="197024" y="1375405"/>
                </a:lnTo>
                <a:lnTo>
                  <a:pt x="164371" y="1341495"/>
                </a:lnTo>
                <a:lnTo>
                  <a:pt x="152400" y="1299972"/>
                </a:lnTo>
                <a:lnTo>
                  <a:pt x="152400" y="810006"/>
                </a:lnTo>
                <a:lnTo>
                  <a:pt x="140428" y="768477"/>
                </a:lnTo>
                <a:lnTo>
                  <a:pt x="107775" y="734568"/>
                </a:lnTo>
                <a:lnTo>
                  <a:pt x="59334" y="711708"/>
                </a:lnTo>
                <a:lnTo>
                  <a:pt x="0" y="703326"/>
                </a:lnTo>
                <a:lnTo>
                  <a:pt x="59334" y="694944"/>
                </a:lnTo>
                <a:lnTo>
                  <a:pt x="107775" y="672084"/>
                </a:lnTo>
                <a:lnTo>
                  <a:pt x="140428" y="638175"/>
                </a:lnTo>
                <a:lnTo>
                  <a:pt x="152400" y="596646"/>
                </a:lnTo>
                <a:lnTo>
                  <a:pt x="152400" y="106680"/>
                </a:lnTo>
                <a:lnTo>
                  <a:pt x="164371" y="65151"/>
                </a:lnTo>
                <a:lnTo>
                  <a:pt x="197024" y="31242"/>
                </a:lnTo>
                <a:lnTo>
                  <a:pt x="245465" y="8381"/>
                </a:lnTo>
                <a:lnTo>
                  <a:pt x="304800" y="0"/>
                </a:lnTo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72205" y="4511802"/>
            <a:ext cx="4140835" cy="1407160"/>
          </a:xfrm>
          <a:custGeom>
            <a:avLst/>
            <a:gdLst/>
            <a:ahLst/>
            <a:cxnLst/>
            <a:rect l="l" t="t" r="r" b="b"/>
            <a:pathLst>
              <a:path w="4140834" h="1407160">
                <a:moveTo>
                  <a:pt x="0" y="1406652"/>
                </a:moveTo>
                <a:lnTo>
                  <a:pt x="4140708" y="1406652"/>
                </a:lnTo>
                <a:lnTo>
                  <a:pt x="4140708" y="0"/>
                </a:lnTo>
                <a:lnTo>
                  <a:pt x="0" y="0"/>
                </a:lnTo>
                <a:lnTo>
                  <a:pt x="0" y="1406652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72205" y="4511802"/>
            <a:ext cx="4140835" cy="1407160"/>
          </a:xfrm>
          <a:custGeom>
            <a:avLst/>
            <a:gdLst/>
            <a:ahLst/>
            <a:cxnLst/>
            <a:rect l="l" t="t" r="r" b="b"/>
            <a:pathLst>
              <a:path w="4140834" h="1407160">
                <a:moveTo>
                  <a:pt x="0" y="1406652"/>
                </a:moveTo>
                <a:lnTo>
                  <a:pt x="4140708" y="1406652"/>
                </a:lnTo>
                <a:lnTo>
                  <a:pt x="4140708" y="0"/>
                </a:lnTo>
                <a:lnTo>
                  <a:pt x="0" y="0"/>
                </a:lnTo>
                <a:lnTo>
                  <a:pt x="0" y="140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172205" y="4546853"/>
            <a:ext cx="4140835" cy="128397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15595" marR="306705" indent="-228600">
              <a:lnSpc>
                <a:spcPct val="86300"/>
              </a:lnSpc>
              <a:spcBef>
                <a:spcPts val="480"/>
              </a:spcBef>
              <a:buChar char="•"/>
              <a:tabLst>
                <a:tab pos="315595" algn="l"/>
              </a:tabLst>
            </a:pP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defined as the complete  </a:t>
            </a:r>
            <a:r>
              <a:rPr sz="2300" spc="-5" dirty="0">
                <a:solidFill>
                  <a:srgbClr val="FFFFFF"/>
                </a:solidFill>
                <a:latin typeface="Arial"/>
                <a:cs typeface="Arial"/>
              </a:rPr>
              <a:t>removal 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microorganisms  and their spores from the  surface of an</a:t>
            </a:r>
            <a:r>
              <a:rPr sz="23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FFFFFF"/>
                </a:solidFill>
                <a:latin typeface="Arial"/>
                <a:cs typeface="Arial"/>
              </a:rPr>
              <a:t>object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702309"/>
            <a:ext cx="52730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10" dirty="0">
                <a:solidFill>
                  <a:srgbClr val="1F487C"/>
                </a:solidFill>
              </a:rPr>
              <a:t>M</a:t>
            </a:r>
            <a:r>
              <a:rPr sz="4300" spc="10" dirty="0">
                <a:solidFill>
                  <a:srgbClr val="1F487C"/>
                </a:solidFill>
              </a:rPr>
              <a:t>EDICAL</a:t>
            </a:r>
            <a:r>
              <a:rPr sz="4300" spc="-40" dirty="0">
                <a:solidFill>
                  <a:srgbClr val="1F487C"/>
                </a:solidFill>
              </a:rPr>
              <a:t> </a:t>
            </a:r>
            <a:r>
              <a:rPr sz="5400" spc="5" dirty="0">
                <a:solidFill>
                  <a:srgbClr val="1F487C"/>
                </a:solidFill>
              </a:rPr>
              <a:t>A</a:t>
            </a:r>
            <a:r>
              <a:rPr sz="4300" spc="5" dirty="0">
                <a:solidFill>
                  <a:srgbClr val="1F487C"/>
                </a:solidFill>
              </a:rPr>
              <a:t>SEPSIS</a:t>
            </a:r>
            <a:endParaRPr sz="4300"/>
          </a:p>
        </p:txBody>
      </p:sp>
      <p:sp>
        <p:nvSpPr>
          <p:cNvPr id="3" name="object 3"/>
          <p:cNvSpPr/>
          <p:nvPr/>
        </p:nvSpPr>
        <p:spPr>
          <a:xfrm>
            <a:off x="281940" y="2948939"/>
            <a:ext cx="3012948" cy="679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643672" y="3495770"/>
            <a:ext cx="16319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25"/>
              </a:lnSpc>
            </a:pPr>
            <a:r>
              <a:rPr sz="2100" b="1" dirty="0">
                <a:latin typeface="Arial"/>
                <a:cs typeface="Arial"/>
              </a:rPr>
              <a:t>d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9740" y="1854149"/>
            <a:ext cx="6196965" cy="271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420370" indent="-27432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Clean technique </a:t>
            </a:r>
            <a:r>
              <a:rPr sz="2400" b="1" dirty="0">
                <a:latin typeface="Arial"/>
                <a:cs typeface="Arial"/>
              </a:rPr>
              <a:t>- </a:t>
            </a:r>
            <a:r>
              <a:rPr sz="2400" b="1" spc="-5" dirty="0">
                <a:latin typeface="Arial"/>
                <a:cs typeface="Arial"/>
              </a:rPr>
              <a:t>based </a:t>
            </a:r>
            <a:r>
              <a:rPr sz="2400" b="1" dirty="0">
                <a:latin typeface="Arial"/>
                <a:cs typeface="Arial"/>
              </a:rPr>
              <a:t>on maintaining  </a:t>
            </a:r>
            <a:r>
              <a:rPr sz="2400" b="1" spc="-5" dirty="0">
                <a:latin typeface="Arial"/>
                <a:cs typeface="Arial"/>
              </a:rPr>
              <a:t>cleanliness </a:t>
            </a:r>
            <a:r>
              <a:rPr sz="2400" b="1" dirty="0">
                <a:latin typeface="Arial"/>
                <a:cs typeface="Arial"/>
              </a:rPr>
              <a:t>to </a:t>
            </a:r>
            <a:r>
              <a:rPr sz="2400" b="1" spc="-5" dirty="0">
                <a:latin typeface="Arial"/>
                <a:cs typeface="Arial"/>
              </a:rPr>
              <a:t>prevent spread </a:t>
            </a:r>
            <a:r>
              <a:rPr sz="2400" b="1" dirty="0">
                <a:latin typeface="Arial"/>
                <a:cs typeface="Arial"/>
              </a:rPr>
              <a:t>of  </a:t>
            </a:r>
            <a:r>
              <a:rPr sz="2400" b="1" spc="-5" dirty="0">
                <a:latin typeface="Arial"/>
                <a:cs typeface="Arial"/>
              </a:rPr>
              <a:t>microorganisms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400" b="1" spc="-5" dirty="0">
                <a:latin typeface="Arial"/>
                <a:cs typeface="Arial"/>
              </a:rPr>
              <a:t>Keep </a:t>
            </a:r>
            <a:r>
              <a:rPr sz="2400" b="1" dirty="0">
                <a:latin typeface="Arial"/>
                <a:cs typeface="Arial"/>
              </a:rPr>
              <a:t>office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clean:</a:t>
            </a:r>
            <a:endParaRPr sz="2400">
              <a:latin typeface="Arial"/>
              <a:cs typeface="Arial"/>
            </a:endParaRPr>
          </a:p>
          <a:p>
            <a:pPr marL="652780" indent="-274320">
              <a:lnSpc>
                <a:spcPct val="100000"/>
              </a:lnSpc>
              <a:spcBef>
                <a:spcPts val="505"/>
              </a:spcBef>
              <a:buClr>
                <a:srgbClr val="EDEBE0"/>
              </a:buClr>
              <a:buFont typeface="Wingdings"/>
              <a:buChar char=""/>
              <a:tabLst>
                <a:tab pos="653415" algn="l"/>
              </a:tabLst>
            </a:pPr>
            <a:r>
              <a:rPr sz="2100" b="1" spc="-5" dirty="0">
                <a:latin typeface="Arial"/>
                <a:cs typeface="Arial"/>
              </a:rPr>
              <a:t>Reception </a:t>
            </a:r>
            <a:r>
              <a:rPr sz="2100" b="1" dirty="0">
                <a:latin typeface="Arial"/>
                <a:cs typeface="Arial"/>
              </a:rPr>
              <a:t>room </a:t>
            </a:r>
            <a:r>
              <a:rPr sz="2100" b="1" spc="-5" dirty="0">
                <a:latin typeface="Arial"/>
                <a:cs typeface="Arial"/>
              </a:rPr>
              <a:t>clean, </a:t>
            </a:r>
            <a:r>
              <a:rPr sz="2100" b="1" spc="5" dirty="0">
                <a:latin typeface="Arial"/>
                <a:cs typeface="Arial"/>
              </a:rPr>
              <a:t>well </a:t>
            </a:r>
            <a:r>
              <a:rPr sz="2100" b="1" dirty="0">
                <a:latin typeface="Arial"/>
                <a:cs typeface="Arial"/>
              </a:rPr>
              <a:t>lit, and</a:t>
            </a:r>
            <a:r>
              <a:rPr sz="2100" b="1" spc="-20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ventilate</a:t>
            </a:r>
            <a:endParaRPr sz="2100">
              <a:latin typeface="Arial"/>
              <a:cs typeface="Arial"/>
            </a:endParaRPr>
          </a:p>
          <a:p>
            <a:pPr marL="652780" indent="-274320">
              <a:lnSpc>
                <a:spcPct val="100000"/>
              </a:lnSpc>
              <a:spcBef>
                <a:spcPts val="505"/>
              </a:spcBef>
              <a:buClr>
                <a:srgbClr val="EDEBE0"/>
              </a:buClr>
              <a:buFont typeface="Wingdings"/>
              <a:buChar char=""/>
              <a:tabLst>
                <a:tab pos="653415" algn="l"/>
              </a:tabLst>
            </a:pPr>
            <a:r>
              <a:rPr sz="2100" b="1" spc="-5" dirty="0">
                <a:latin typeface="Arial"/>
                <a:cs typeface="Arial"/>
              </a:rPr>
              <a:t>Keep furniture </a:t>
            </a:r>
            <a:r>
              <a:rPr sz="2100" b="1" dirty="0">
                <a:latin typeface="Arial"/>
                <a:cs typeface="Arial"/>
              </a:rPr>
              <a:t>in good</a:t>
            </a:r>
            <a:r>
              <a:rPr sz="2100" b="1" spc="35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repair</a:t>
            </a:r>
            <a:endParaRPr sz="2100">
              <a:latin typeface="Arial"/>
              <a:cs typeface="Arial"/>
            </a:endParaRPr>
          </a:p>
          <a:p>
            <a:pPr marL="652780" indent="-274320">
              <a:lnSpc>
                <a:spcPct val="100000"/>
              </a:lnSpc>
              <a:spcBef>
                <a:spcPts val="505"/>
              </a:spcBef>
              <a:buClr>
                <a:srgbClr val="EDEBE0"/>
              </a:buClr>
              <a:buFont typeface="Wingdings"/>
              <a:buChar char=""/>
              <a:tabLst>
                <a:tab pos="653415" algn="l"/>
              </a:tabLst>
            </a:pPr>
            <a:r>
              <a:rPr sz="2100" b="1" dirty="0">
                <a:latin typeface="Arial"/>
                <a:cs typeface="Arial"/>
              </a:rPr>
              <a:t>Strict “no food or drink”</a:t>
            </a:r>
            <a:r>
              <a:rPr sz="2100" b="1" spc="5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policy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22309" y="5869940"/>
            <a:ext cx="22352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81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29400" y="2427732"/>
            <a:ext cx="1828800" cy="3134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702309"/>
            <a:ext cx="673798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10" dirty="0">
                <a:solidFill>
                  <a:srgbClr val="1F487C"/>
                </a:solidFill>
              </a:rPr>
              <a:t>M</a:t>
            </a:r>
            <a:r>
              <a:rPr sz="4300" spc="10" dirty="0">
                <a:solidFill>
                  <a:srgbClr val="1F487C"/>
                </a:solidFill>
              </a:rPr>
              <a:t>EDICAL </a:t>
            </a:r>
            <a:r>
              <a:rPr sz="5400" spc="5" dirty="0">
                <a:solidFill>
                  <a:srgbClr val="1F487C"/>
                </a:solidFill>
              </a:rPr>
              <a:t>A</a:t>
            </a:r>
            <a:r>
              <a:rPr sz="4300" spc="5" dirty="0">
                <a:solidFill>
                  <a:srgbClr val="1F487C"/>
                </a:solidFill>
              </a:rPr>
              <a:t>SEPSIS</a:t>
            </a:r>
            <a:r>
              <a:rPr sz="4300" spc="305" dirty="0">
                <a:solidFill>
                  <a:srgbClr val="1F487C"/>
                </a:solidFill>
              </a:rPr>
              <a:t> </a:t>
            </a:r>
            <a:r>
              <a:rPr sz="3200" spc="-40" dirty="0">
                <a:solidFill>
                  <a:srgbClr val="1F487C"/>
                </a:solidFill>
              </a:rPr>
              <a:t>(</a:t>
            </a:r>
            <a:r>
              <a:rPr sz="2550" spc="-40" dirty="0">
                <a:solidFill>
                  <a:srgbClr val="1F487C"/>
                </a:solidFill>
              </a:rPr>
              <a:t>CONT</a:t>
            </a:r>
            <a:r>
              <a:rPr sz="3200" spc="-40" dirty="0">
                <a:solidFill>
                  <a:srgbClr val="1F487C"/>
                </a:solidFill>
              </a:rPr>
              <a:t>.)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8322309" y="5869940"/>
            <a:ext cx="22352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82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5656" y="1694688"/>
            <a:ext cx="3177540" cy="902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5940" y="1748710"/>
            <a:ext cx="5015865" cy="406844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3200" b="1" dirty="0">
                <a:latin typeface="Arial"/>
                <a:cs typeface="Arial"/>
              </a:rPr>
              <a:t>Handwashing</a:t>
            </a:r>
            <a:endParaRPr sz="3200">
              <a:latin typeface="Arial"/>
              <a:cs typeface="Arial"/>
            </a:endParaRPr>
          </a:p>
          <a:p>
            <a:pPr marL="652780" indent="-274320">
              <a:lnSpc>
                <a:spcPct val="100000"/>
              </a:lnSpc>
              <a:spcBef>
                <a:spcPts val="355"/>
              </a:spcBef>
              <a:buClr>
                <a:srgbClr val="0D0D0D"/>
              </a:buClr>
              <a:buSzPct val="96428"/>
              <a:buFont typeface="Wingdings"/>
              <a:buChar char=""/>
              <a:tabLst>
                <a:tab pos="695960" algn="l"/>
              </a:tabLst>
            </a:pPr>
            <a:r>
              <a:rPr sz="2800" b="1" spc="-5" dirty="0">
                <a:latin typeface="Arial"/>
                <a:cs typeface="Arial"/>
              </a:rPr>
              <a:t>Beginning of</a:t>
            </a:r>
            <a:r>
              <a:rPr sz="2800" b="1" spc="3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day</a:t>
            </a:r>
            <a:endParaRPr sz="2800">
              <a:latin typeface="Arial"/>
              <a:cs typeface="Arial"/>
            </a:endParaRPr>
          </a:p>
          <a:p>
            <a:pPr marL="652780" indent="-274320">
              <a:lnSpc>
                <a:spcPct val="100000"/>
              </a:lnSpc>
              <a:spcBef>
                <a:spcPts val="335"/>
              </a:spcBef>
              <a:buClr>
                <a:srgbClr val="0D0D0D"/>
              </a:buClr>
              <a:buSzPct val="96428"/>
              <a:buFont typeface="Wingdings"/>
              <a:buChar char=""/>
              <a:tabLst>
                <a:tab pos="695960" algn="l"/>
              </a:tabLst>
            </a:pPr>
            <a:r>
              <a:rPr sz="2800" b="1" spc="-5" dirty="0">
                <a:latin typeface="Arial"/>
                <a:cs typeface="Arial"/>
              </a:rPr>
              <a:t>After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breaks</a:t>
            </a:r>
            <a:endParaRPr sz="2800">
              <a:latin typeface="Arial"/>
              <a:cs typeface="Arial"/>
            </a:endParaRPr>
          </a:p>
          <a:p>
            <a:pPr marL="652780" marR="673100" indent="-274320">
              <a:lnSpc>
                <a:spcPts val="3030"/>
              </a:lnSpc>
              <a:spcBef>
                <a:spcPts val="715"/>
              </a:spcBef>
              <a:buClr>
                <a:srgbClr val="0D0D0D"/>
              </a:buClr>
              <a:buSzPct val="96428"/>
              <a:buFont typeface="Wingdings"/>
              <a:buChar char=""/>
              <a:tabLst>
                <a:tab pos="695960" algn="l"/>
              </a:tabLst>
            </a:pPr>
            <a:r>
              <a:rPr sz="2800" b="1" spc="-5" dirty="0">
                <a:latin typeface="Arial"/>
                <a:cs typeface="Arial"/>
              </a:rPr>
              <a:t>Before and </a:t>
            </a:r>
            <a:r>
              <a:rPr sz="2800" b="1" dirty="0">
                <a:latin typeface="Arial"/>
                <a:cs typeface="Arial"/>
              </a:rPr>
              <a:t>after</a:t>
            </a:r>
            <a:r>
              <a:rPr sz="2800" b="1" spc="-3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each  </a:t>
            </a:r>
            <a:r>
              <a:rPr sz="2800" b="1" spc="-5" dirty="0">
                <a:latin typeface="Arial"/>
                <a:cs typeface="Arial"/>
              </a:rPr>
              <a:t>patient</a:t>
            </a:r>
            <a:endParaRPr sz="2800">
              <a:latin typeface="Arial"/>
              <a:cs typeface="Arial"/>
            </a:endParaRPr>
          </a:p>
          <a:p>
            <a:pPr marL="652780" marR="5080" indent="-274320">
              <a:lnSpc>
                <a:spcPts val="3020"/>
              </a:lnSpc>
              <a:spcBef>
                <a:spcPts val="670"/>
              </a:spcBef>
              <a:buClr>
                <a:srgbClr val="0D0D0D"/>
              </a:buClr>
              <a:buSzPct val="96428"/>
              <a:buFont typeface="Wingdings"/>
              <a:buChar char=""/>
              <a:tabLst>
                <a:tab pos="695960" algn="l"/>
              </a:tabLst>
            </a:pPr>
            <a:r>
              <a:rPr sz="2800" b="1" spc="-5" dirty="0">
                <a:latin typeface="Arial"/>
                <a:cs typeface="Arial"/>
              </a:rPr>
              <a:t>Before and </a:t>
            </a:r>
            <a:r>
              <a:rPr sz="2800" b="1" dirty="0">
                <a:latin typeface="Arial"/>
                <a:cs typeface="Arial"/>
              </a:rPr>
              <a:t>after </a:t>
            </a:r>
            <a:r>
              <a:rPr sz="2800" b="1" spc="-5" dirty="0">
                <a:latin typeface="Arial"/>
                <a:cs typeface="Arial"/>
              </a:rPr>
              <a:t>handling  equipment or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specimens</a:t>
            </a:r>
            <a:endParaRPr sz="2800">
              <a:latin typeface="Arial"/>
              <a:cs typeface="Arial"/>
            </a:endParaRPr>
          </a:p>
          <a:p>
            <a:pPr marL="652780" marR="243840" indent="-274320">
              <a:lnSpc>
                <a:spcPts val="3030"/>
              </a:lnSpc>
              <a:spcBef>
                <a:spcPts val="670"/>
              </a:spcBef>
              <a:buClr>
                <a:srgbClr val="0D0D0D"/>
              </a:buClr>
              <a:buSzPct val="96428"/>
              <a:buFont typeface="Wingdings"/>
              <a:buChar char=""/>
              <a:tabLst>
                <a:tab pos="695960" algn="l"/>
              </a:tabLst>
            </a:pPr>
            <a:r>
              <a:rPr sz="2800" b="1" spc="-5" dirty="0">
                <a:latin typeface="Arial"/>
                <a:cs typeface="Arial"/>
              </a:rPr>
              <a:t>After blowing </a:t>
            </a:r>
            <a:r>
              <a:rPr sz="2800" b="1" spc="-15" dirty="0">
                <a:latin typeface="Arial"/>
                <a:cs typeface="Arial"/>
              </a:rPr>
              <a:t>your </a:t>
            </a:r>
            <a:r>
              <a:rPr sz="2800" b="1" spc="-5" dirty="0">
                <a:latin typeface="Arial"/>
                <a:cs typeface="Arial"/>
              </a:rPr>
              <a:t>nose  or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coughing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70125" y="1984534"/>
            <a:ext cx="3342166" cy="3654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22309" y="5869940"/>
            <a:ext cx="22352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83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776985"/>
            <a:ext cx="5615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10" dirty="0">
                <a:solidFill>
                  <a:srgbClr val="1F487C"/>
                </a:solidFill>
              </a:rPr>
              <a:t>S</a:t>
            </a:r>
            <a:r>
              <a:rPr sz="4300" spc="10" dirty="0">
                <a:solidFill>
                  <a:srgbClr val="1F487C"/>
                </a:solidFill>
              </a:rPr>
              <a:t>URGICAL</a:t>
            </a:r>
            <a:r>
              <a:rPr sz="4300" spc="-35" dirty="0">
                <a:solidFill>
                  <a:srgbClr val="1F487C"/>
                </a:solidFill>
              </a:rPr>
              <a:t> </a:t>
            </a:r>
            <a:r>
              <a:rPr sz="5400" spc="5" dirty="0">
                <a:solidFill>
                  <a:srgbClr val="1F487C"/>
                </a:solidFill>
              </a:rPr>
              <a:t>A</a:t>
            </a:r>
            <a:r>
              <a:rPr sz="4300" spc="5" dirty="0">
                <a:solidFill>
                  <a:srgbClr val="1F487C"/>
                </a:solidFill>
              </a:rPr>
              <a:t>SEPSIS</a:t>
            </a:r>
            <a:endParaRPr sz="4300"/>
          </a:p>
        </p:txBody>
      </p:sp>
      <p:sp>
        <p:nvSpPr>
          <p:cNvPr id="4" name="object 4"/>
          <p:cNvSpPr txBox="1"/>
          <p:nvPr/>
        </p:nvSpPr>
        <p:spPr>
          <a:xfrm>
            <a:off x="435051" y="1809953"/>
            <a:ext cx="4474210" cy="367792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87020" marR="6350" indent="-274320">
              <a:lnSpc>
                <a:spcPct val="90000"/>
              </a:lnSpc>
              <a:spcBef>
                <a:spcPts val="434"/>
              </a:spcBef>
              <a:buClr>
                <a:srgbClr val="4F81BC"/>
              </a:buClr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spc="-5" dirty="0">
                <a:latin typeface="Arial"/>
                <a:cs typeface="Arial"/>
              </a:rPr>
              <a:t>Keep </a:t>
            </a:r>
            <a:r>
              <a:rPr sz="2800" dirty="0">
                <a:latin typeface="Arial"/>
                <a:cs typeface="Arial"/>
              </a:rPr>
              <a:t>the surgical  </a:t>
            </a:r>
            <a:r>
              <a:rPr sz="2800" spc="-5" dirty="0">
                <a:latin typeface="Arial"/>
                <a:cs typeface="Arial"/>
              </a:rPr>
              <a:t>environment completely  </a:t>
            </a:r>
            <a:r>
              <a:rPr sz="2800" dirty="0">
                <a:latin typeface="Arial"/>
                <a:cs typeface="Arial"/>
              </a:rPr>
              <a:t>free of </a:t>
            </a:r>
            <a:r>
              <a:rPr sz="2800" spc="-5" dirty="0">
                <a:latin typeface="Arial"/>
                <a:cs typeface="Arial"/>
              </a:rPr>
              <a:t>all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microorganisms.</a:t>
            </a:r>
            <a:endParaRPr sz="2800">
              <a:latin typeface="Arial"/>
              <a:cs typeface="Arial"/>
            </a:endParaRPr>
          </a:p>
          <a:p>
            <a:pPr marL="287020" marR="100330" indent="-274320">
              <a:lnSpc>
                <a:spcPts val="3030"/>
              </a:lnSpc>
              <a:spcBef>
                <a:spcPts val="640"/>
              </a:spcBef>
              <a:buClr>
                <a:srgbClr val="4F81BC"/>
              </a:buClr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spc="-5" dirty="0">
                <a:latin typeface="Arial"/>
                <a:cs typeface="Arial"/>
              </a:rPr>
              <a:t>Sterile </a:t>
            </a:r>
            <a:r>
              <a:rPr sz="2800" dirty="0">
                <a:latin typeface="Arial"/>
                <a:cs typeface="Arial"/>
              </a:rPr>
              <a:t>technique used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  even </a:t>
            </a:r>
            <a:r>
              <a:rPr sz="2800" spc="-5" dirty="0">
                <a:latin typeface="Arial"/>
                <a:cs typeface="Arial"/>
              </a:rPr>
              <a:t>minor </a:t>
            </a:r>
            <a:r>
              <a:rPr sz="2800" dirty="0">
                <a:latin typeface="Arial"/>
                <a:cs typeface="Arial"/>
              </a:rPr>
              <a:t>operation </a:t>
            </a:r>
            <a:r>
              <a:rPr sz="2800" spc="-5" dirty="0">
                <a:latin typeface="Arial"/>
                <a:cs typeface="Arial"/>
              </a:rPr>
              <a:t>or  </a:t>
            </a:r>
            <a:r>
              <a:rPr sz="2800" dirty="0">
                <a:latin typeface="Arial"/>
                <a:cs typeface="Arial"/>
              </a:rPr>
              <a:t>injections.</a:t>
            </a:r>
            <a:endParaRPr sz="2800">
              <a:latin typeface="Arial"/>
              <a:cs typeface="Arial"/>
            </a:endParaRPr>
          </a:p>
          <a:p>
            <a:pPr marL="287020" marR="5080" indent="-274320">
              <a:lnSpc>
                <a:spcPct val="90000"/>
              </a:lnSpc>
              <a:spcBef>
                <a:spcPts val="540"/>
              </a:spcBef>
              <a:buClr>
                <a:srgbClr val="4F81BC"/>
              </a:buClr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spc="-5" dirty="0">
                <a:latin typeface="Arial"/>
                <a:cs typeface="Arial"/>
              </a:rPr>
              <a:t>Object is </a:t>
            </a:r>
            <a:r>
              <a:rPr sz="2800" dirty="0">
                <a:latin typeface="Arial"/>
                <a:cs typeface="Arial"/>
              </a:rPr>
              <a:t>either sterile </a:t>
            </a:r>
            <a:r>
              <a:rPr sz="2800" spc="-5" dirty="0">
                <a:latin typeface="Arial"/>
                <a:cs typeface="Arial"/>
              </a:rPr>
              <a:t>or  not </a:t>
            </a:r>
            <a:r>
              <a:rPr sz="2800" dirty="0">
                <a:latin typeface="Arial"/>
                <a:cs typeface="Arial"/>
              </a:rPr>
              <a:t>sterile; </a:t>
            </a:r>
            <a:r>
              <a:rPr sz="2800" spc="-5" dirty="0">
                <a:latin typeface="Arial"/>
                <a:cs typeface="Arial"/>
              </a:rPr>
              <a:t>if unsure </a:t>
            </a:r>
            <a:r>
              <a:rPr sz="2800" dirty="0">
                <a:latin typeface="Arial"/>
                <a:cs typeface="Arial"/>
              </a:rPr>
              <a:t>then it  </a:t>
            </a:r>
            <a:r>
              <a:rPr sz="2800" spc="-5" dirty="0">
                <a:latin typeface="Arial"/>
                <a:cs typeface="Arial"/>
              </a:rPr>
              <a:t>is not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sterile.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80847" y="2290788"/>
            <a:ext cx="3718340" cy="315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405" y="2540634"/>
            <a:ext cx="77901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195" marR="5080" indent="-15113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AF50"/>
                </a:solidFill>
              </a:rPr>
              <a:t>“IT </a:t>
            </a:r>
            <a:r>
              <a:rPr spc="-5" dirty="0">
                <a:solidFill>
                  <a:srgbClr val="00AF50"/>
                </a:solidFill>
              </a:rPr>
              <a:t>HAS BEEN </a:t>
            </a:r>
            <a:r>
              <a:rPr dirty="0">
                <a:solidFill>
                  <a:srgbClr val="00AF50"/>
                </a:solidFill>
              </a:rPr>
              <a:t>SAID </a:t>
            </a:r>
            <a:r>
              <a:rPr spc="-50" dirty="0">
                <a:solidFill>
                  <a:srgbClr val="00AF50"/>
                </a:solidFill>
              </a:rPr>
              <a:t>THAT </a:t>
            </a:r>
            <a:r>
              <a:rPr dirty="0">
                <a:solidFill>
                  <a:srgbClr val="00AF50"/>
                </a:solidFill>
              </a:rPr>
              <a:t>A </a:t>
            </a:r>
            <a:r>
              <a:rPr spc="-5" dirty="0">
                <a:solidFill>
                  <a:srgbClr val="00AF50"/>
                </a:solidFill>
              </a:rPr>
              <a:t>FIRST CLASS</a:t>
            </a:r>
            <a:r>
              <a:rPr spc="-145" dirty="0">
                <a:solidFill>
                  <a:srgbClr val="00AF50"/>
                </a:solidFill>
              </a:rPr>
              <a:t> </a:t>
            </a:r>
            <a:r>
              <a:rPr dirty="0">
                <a:solidFill>
                  <a:srgbClr val="00AF50"/>
                </a:solidFill>
              </a:rPr>
              <a:t>SURGEON  </a:t>
            </a:r>
            <a:r>
              <a:rPr spc="-5" dirty="0">
                <a:solidFill>
                  <a:srgbClr val="00AF50"/>
                </a:solidFill>
              </a:rPr>
              <a:t>CAN </a:t>
            </a:r>
            <a:r>
              <a:rPr dirty="0">
                <a:solidFill>
                  <a:srgbClr val="00AF50"/>
                </a:solidFill>
              </a:rPr>
              <a:t>WORK IN </a:t>
            </a:r>
            <a:r>
              <a:rPr spc="-5" dirty="0">
                <a:solidFill>
                  <a:srgbClr val="00AF50"/>
                </a:solidFill>
              </a:rPr>
              <a:t>ANY PLACE AND </a:t>
            </a:r>
            <a:r>
              <a:rPr dirty="0">
                <a:solidFill>
                  <a:srgbClr val="00AF50"/>
                </a:solidFill>
              </a:rPr>
              <a:t>IN </a:t>
            </a:r>
            <a:r>
              <a:rPr spc="-5" dirty="0">
                <a:solidFill>
                  <a:srgbClr val="00AF50"/>
                </a:solidFill>
              </a:rPr>
              <a:t>ANY</a:t>
            </a:r>
            <a:r>
              <a:rPr spc="-320" dirty="0">
                <a:solidFill>
                  <a:srgbClr val="00AF50"/>
                </a:solidFill>
              </a:rPr>
              <a:t> </a:t>
            </a:r>
            <a:r>
              <a:rPr spc="-5" dirty="0">
                <a:solidFill>
                  <a:srgbClr val="00AF50"/>
                </a:solidFill>
              </a:rPr>
              <a:t>CLOTHES”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644" y="533400"/>
            <a:ext cx="8487156" cy="579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0563" y="1929511"/>
            <a:ext cx="8409305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Arial"/>
                <a:cs typeface="Arial"/>
              </a:rPr>
              <a:t>“Though </a:t>
            </a:r>
            <a:r>
              <a:rPr sz="2800" b="1" spc="-5" dirty="0">
                <a:latin typeface="Arial"/>
                <a:cs typeface="Arial"/>
              </a:rPr>
              <a:t>aseptic surgery has been done in a tent,  under a tree, or on a kitchen table, it is safer if it  is </a:t>
            </a:r>
            <a:r>
              <a:rPr sz="2800" b="1" spc="-10" dirty="0">
                <a:latin typeface="Arial"/>
                <a:cs typeface="Arial"/>
              </a:rPr>
              <a:t>done </a:t>
            </a:r>
            <a:r>
              <a:rPr sz="2800" b="1" spc="-5" dirty="0">
                <a:latin typeface="Arial"/>
                <a:cs typeface="Arial"/>
              </a:rPr>
              <a:t>in a room which has been designed to 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preserve the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sterility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of the surgical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field,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to make  surgical routines </a:t>
            </a:r>
            <a:r>
              <a:rPr sz="2800" b="1" spc="-25" dirty="0">
                <a:solidFill>
                  <a:srgbClr val="FF0000"/>
                </a:solidFill>
                <a:latin typeface="Arial"/>
                <a:cs typeface="Arial"/>
              </a:rPr>
              <a:t>easier,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and to prevent 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mistakes</a:t>
            </a:r>
            <a:r>
              <a:rPr sz="2800" b="1" dirty="0">
                <a:latin typeface="Arial"/>
                <a:cs typeface="Arial"/>
              </a:rPr>
              <a:t>.”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2876" y="2651836"/>
            <a:ext cx="57797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4F81BC"/>
                </a:solidFill>
              </a:rPr>
              <a:t>TERMINOLOGIES</a:t>
            </a:r>
            <a:endParaRPr sz="54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0241" y="336550"/>
            <a:ext cx="30022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1F487C"/>
                </a:solidFill>
              </a:rPr>
              <a:t>OT</a:t>
            </a:r>
            <a:r>
              <a:rPr sz="4800" spc="-55" dirty="0">
                <a:solidFill>
                  <a:srgbClr val="1F487C"/>
                </a:solidFill>
              </a:rPr>
              <a:t> </a:t>
            </a:r>
            <a:r>
              <a:rPr sz="4800" spc="-10" dirty="0">
                <a:solidFill>
                  <a:srgbClr val="1F487C"/>
                </a:solidFill>
              </a:rPr>
              <a:t>D</a:t>
            </a:r>
            <a:r>
              <a:rPr sz="3850" spc="-10" dirty="0">
                <a:solidFill>
                  <a:srgbClr val="1F487C"/>
                </a:solidFill>
              </a:rPr>
              <a:t>ESIGN</a:t>
            </a:r>
            <a:endParaRPr sz="3850"/>
          </a:p>
        </p:txBody>
      </p:sp>
      <p:sp>
        <p:nvSpPr>
          <p:cNvPr id="3" name="object 3"/>
          <p:cNvSpPr/>
          <p:nvPr/>
        </p:nvSpPr>
        <p:spPr>
          <a:xfrm>
            <a:off x="213359" y="6582154"/>
            <a:ext cx="8506968" cy="275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" y="1524000"/>
            <a:ext cx="8476615" cy="5069205"/>
          </a:xfrm>
          <a:custGeom>
            <a:avLst/>
            <a:gdLst/>
            <a:ahLst/>
            <a:cxnLst/>
            <a:rect l="l" t="t" r="r" b="b"/>
            <a:pathLst>
              <a:path w="8476615" h="5069205">
                <a:moveTo>
                  <a:pt x="8040878" y="0"/>
                </a:moveTo>
                <a:lnTo>
                  <a:pt x="435609" y="0"/>
                </a:lnTo>
                <a:lnTo>
                  <a:pt x="388146" y="2556"/>
                </a:lnTo>
                <a:lnTo>
                  <a:pt x="342162" y="10049"/>
                </a:lnTo>
                <a:lnTo>
                  <a:pt x="297925" y="22211"/>
                </a:lnTo>
                <a:lnTo>
                  <a:pt x="255699" y="38778"/>
                </a:lnTo>
                <a:lnTo>
                  <a:pt x="215751" y="59483"/>
                </a:lnTo>
                <a:lnTo>
                  <a:pt x="178346" y="84059"/>
                </a:lnTo>
                <a:lnTo>
                  <a:pt x="143750" y="112242"/>
                </a:lnTo>
                <a:lnTo>
                  <a:pt x="112229" y="143765"/>
                </a:lnTo>
                <a:lnTo>
                  <a:pt x="84048" y="178362"/>
                </a:lnTo>
                <a:lnTo>
                  <a:pt x="59474" y="215768"/>
                </a:lnTo>
                <a:lnTo>
                  <a:pt x="38772" y="255715"/>
                </a:lnTo>
                <a:lnTo>
                  <a:pt x="22208" y="297939"/>
                </a:lnTo>
                <a:lnTo>
                  <a:pt x="10047" y="342174"/>
                </a:lnTo>
                <a:lnTo>
                  <a:pt x="2556" y="388152"/>
                </a:lnTo>
                <a:lnTo>
                  <a:pt x="0" y="435610"/>
                </a:lnTo>
                <a:lnTo>
                  <a:pt x="0" y="4633201"/>
                </a:lnTo>
                <a:lnTo>
                  <a:pt x="2556" y="4680667"/>
                </a:lnTo>
                <a:lnTo>
                  <a:pt x="10047" y="4726652"/>
                </a:lnTo>
                <a:lnTo>
                  <a:pt x="22208" y="4770892"/>
                </a:lnTo>
                <a:lnTo>
                  <a:pt x="38772" y="4813119"/>
                </a:lnTo>
                <a:lnTo>
                  <a:pt x="59474" y="4853068"/>
                </a:lnTo>
                <a:lnTo>
                  <a:pt x="84048" y="4890474"/>
                </a:lnTo>
                <a:lnTo>
                  <a:pt x="112229" y="4925071"/>
                </a:lnTo>
                <a:lnTo>
                  <a:pt x="143750" y="4956593"/>
                </a:lnTo>
                <a:lnTo>
                  <a:pt x="178346" y="4984774"/>
                </a:lnTo>
                <a:lnTo>
                  <a:pt x="215751" y="5009348"/>
                </a:lnTo>
                <a:lnTo>
                  <a:pt x="255699" y="5030051"/>
                </a:lnTo>
                <a:lnTo>
                  <a:pt x="297925" y="5046615"/>
                </a:lnTo>
                <a:lnTo>
                  <a:pt x="342162" y="5058776"/>
                </a:lnTo>
                <a:lnTo>
                  <a:pt x="388146" y="5066267"/>
                </a:lnTo>
                <a:lnTo>
                  <a:pt x="435609" y="5068824"/>
                </a:lnTo>
                <a:lnTo>
                  <a:pt x="8040878" y="5068824"/>
                </a:lnTo>
                <a:lnTo>
                  <a:pt x="8088335" y="5066267"/>
                </a:lnTo>
                <a:lnTo>
                  <a:pt x="8134313" y="5058776"/>
                </a:lnTo>
                <a:lnTo>
                  <a:pt x="8178548" y="5046615"/>
                </a:lnTo>
                <a:lnTo>
                  <a:pt x="8220772" y="5030051"/>
                </a:lnTo>
                <a:lnTo>
                  <a:pt x="8260719" y="5009348"/>
                </a:lnTo>
                <a:lnTo>
                  <a:pt x="8298125" y="4984774"/>
                </a:lnTo>
                <a:lnTo>
                  <a:pt x="8332722" y="4956593"/>
                </a:lnTo>
                <a:lnTo>
                  <a:pt x="8364245" y="4925071"/>
                </a:lnTo>
                <a:lnTo>
                  <a:pt x="8392428" y="4890474"/>
                </a:lnTo>
                <a:lnTo>
                  <a:pt x="8417004" y="4853068"/>
                </a:lnTo>
                <a:lnTo>
                  <a:pt x="8437709" y="4813119"/>
                </a:lnTo>
                <a:lnTo>
                  <a:pt x="8454276" y="4770892"/>
                </a:lnTo>
                <a:lnTo>
                  <a:pt x="8466438" y="4726652"/>
                </a:lnTo>
                <a:lnTo>
                  <a:pt x="8473931" y="4680667"/>
                </a:lnTo>
                <a:lnTo>
                  <a:pt x="8476488" y="4633201"/>
                </a:lnTo>
                <a:lnTo>
                  <a:pt x="8476488" y="435610"/>
                </a:lnTo>
                <a:lnTo>
                  <a:pt x="8473931" y="388152"/>
                </a:lnTo>
                <a:lnTo>
                  <a:pt x="8466438" y="342174"/>
                </a:lnTo>
                <a:lnTo>
                  <a:pt x="8454276" y="297939"/>
                </a:lnTo>
                <a:lnTo>
                  <a:pt x="8437709" y="255715"/>
                </a:lnTo>
                <a:lnTo>
                  <a:pt x="8417004" y="215768"/>
                </a:lnTo>
                <a:lnTo>
                  <a:pt x="8392428" y="178362"/>
                </a:lnTo>
                <a:lnTo>
                  <a:pt x="8364245" y="143765"/>
                </a:lnTo>
                <a:lnTo>
                  <a:pt x="8332722" y="112242"/>
                </a:lnTo>
                <a:lnTo>
                  <a:pt x="8298125" y="84059"/>
                </a:lnTo>
                <a:lnTo>
                  <a:pt x="8260719" y="59483"/>
                </a:lnTo>
                <a:lnTo>
                  <a:pt x="8220772" y="38778"/>
                </a:lnTo>
                <a:lnTo>
                  <a:pt x="8178548" y="22211"/>
                </a:lnTo>
                <a:lnTo>
                  <a:pt x="8134313" y="10049"/>
                </a:lnTo>
                <a:lnTo>
                  <a:pt x="8088335" y="2556"/>
                </a:lnTo>
                <a:lnTo>
                  <a:pt x="804087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" y="1524000"/>
            <a:ext cx="8476488" cy="506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9157" y="483489"/>
            <a:ext cx="266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1F487C"/>
                </a:solidFill>
              </a:rPr>
              <a:t>THE</a:t>
            </a:r>
            <a:r>
              <a:rPr sz="3000" spc="-60" dirty="0">
                <a:solidFill>
                  <a:srgbClr val="1F487C"/>
                </a:solidFill>
              </a:rPr>
              <a:t> </a:t>
            </a:r>
            <a:r>
              <a:rPr sz="3000" spc="-35" dirty="0">
                <a:solidFill>
                  <a:srgbClr val="1F487C"/>
                </a:solidFill>
              </a:rPr>
              <a:t>THEATRE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79831" y="1124711"/>
            <a:ext cx="8496300" cy="5544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340" y="1549272"/>
            <a:ext cx="5215890" cy="356235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655" algn="l"/>
              </a:tabLst>
            </a:pPr>
            <a:r>
              <a:rPr sz="24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Ideal theatre should</a:t>
            </a:r>
            <a:r>
              <a:rPr sz="2400" u="heavy" spc="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4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have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655" algn="l"/>
              </a:tabLst>
            </a:pPr>
            <a:r>
              <a:rPr sz="2400" spc="-5" dirty="0">
                <a:latin typeface="Arial"/>
                <a:cs typeface="Arial"/>
              </a:rPr>
              <a:t>-Pressure release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dampers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655" algn="l"/>
              </a:tabLst>
            </a:pPr>
            <a:r>
              <a:rPr sz="2400" spc="-5" dirty="0">
                <a:latin typeface="Arial"/>
                <a:cs typeface="Arial"/>
              </a:rPr>
              <a:t>-Minimum fixtures 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shelves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655" algn="l"/>
              </a:tabLst>
            </a:pPr>
            <a:r>
              <a:rPr sz="2400" spc="-5" dirty="0">
                <a:latin typeface="Arial"/>
                <a:cs typeface="Arial"/>
              </a:rPr>
              <a:t>-Doors should be closed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properly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655" algn="l"/>
              </a:tabLst>
            </a:pPr>
            <a:r>
              <a:rPr sz="2400" spc="-5" dirty="0">
                <a:latin typeface="Arial"/>
                <a:cs typeface="Arial"/>
              </a:rPr>
              <a:t>-Windows should </a:t>
            </a:r>
            <a:r>
              <a:rPr sz="2400" dirty="0">
                <a:latin typeface="Arial"/>
                <a:cs typeface="Arial"/>
              </a:rPr>
              <a:t>be </a:t>
            </a:r>
            <a:r>
              <a:rPr sz="2400" spc="-5" dirty="0">
                <a:latin typeface="Arial"/>
                <a:cs typeface="Arial"/>
              </a:rPr>
              <a:t>sealed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properly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655" algn="l"/>
              </a:tabLst>
            </a:pPr>
            <a:r>
              <a:rPr sz="2400" spc="-5" dirty="0">
                <a:latin typeface="Arial"/>
                <a:cs typeface="Arial"/>
              </a:rPr>
              <a:t>-Flooring should have no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gaps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655" algn="l"/>
              </a:tabLst>
            </a:pPr>
            <a:r>
              <a:rPr sz="2400" spc="-5" dirty="0">
                <a:latin typeface="Arial"/>
                <a:cs typeface="Arial"/>
              </a:rPr>
              <a:t>-Painted surface should be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finish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655" algn="l"/>
              </a:tabLst>
            </a:pPr>
            <a:r>
              <a:rPr sz="2400" spc="-20" dirty="0">
                <a:latin typeface="Arial"/>
                <a:cs typeface="Arial"/>
              </a:rPr>
              <a:t>-Walls </a:t>
            </a:r>
            <a:r>
              <a:rPr sz="2400" spc="-5" dirty="0">
                <a:latin typeface="Arial"/>
                <a:cs typeface="Arial"/>
              </a:rPr>
              <a:t>preferably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rounded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5394" y="554482"/>
            <a:ext cx="4462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0" dirty="0">
                <a:solidFill>
                  <a:srgbClr val="00AFEF"/>
                </a:solidFill>
              </a:rPr>
              <a:t>THEATRE</a:t>
            </a:r>
            <a:r>
              <a:rPr sz="3600" spc="-45" dirty="0">
                <a:solidFill>
                  <a:srgbClr val="00AFEF"/>
                </a:solidFill>
              </a:rPr>
              <a:t> </a:t>
            </a:r>
            <a:r>
              <a:rPr sz="3600" spc="-5" dirty="0">
                <a:solidFill>
                  <a:srgbClr val="00AFEF"/>
                </a:solidFill>
              </a:rPr>
              <a:t>INTERIOR</a:t>
            </a:r>
            <a:endParaRPr sz="36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255" y="635253"/>
            <a:ext cx="65036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Non adherent ,nonporous </a:t>
            </a:r>
            <a:r>
              <a:rPr sz="2400" dirty="0">
                <a:latin typeface="Arial"/>
                <a:cs typeface="Arial"/>
              </a:rPr>
              <a:t>surfaces- OT </a:t>
            </a:r>
            <a:r>
              <a:rPr sz="2400" spc="-30" dirty="0">
                <a:latin typeface="Arial"/>
                <a:cs typeface="Arial"/>
              </a:rPr>
              <a:t>WALL  </a:t>
            </a:r>
            <a:r>
              <a:rPr sz="2400" spc="-5" dirty="0">
                <a:latin typeface="Arial"/>
                <a:cs typeface="Arial"/>
              </a:rPr>
              <a:t>CLADINGS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9559" y="5903974"/>
            <a:ext cx="3307079" cy="954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" y="3733800"/>
            <a:ext cx="3276600" cy="2181225"/>
          </a:xfrm>
          <a:custGeom>
            <a:avLst/>
            <a:gdLst/>
            <a:ahLst/>
            <a:cxnLst/>
            <a:rect l="l" t="t" r="r" b="b"/>
            <a:pathLst>
              <a:path w="3276600" h="2181225">
                <a:moveTo>
                  <a:pt x="3089148" y="0"/>
                </a:moveTo>
                <a:lnTo>
                  <a:pt x="187426" y="0"/>
                </a:lnTo>
                <a:lnTo>
                  <a:pt x="137599" y="6697"/>
                </a:lnTo>
                <a:lnTo>
                  <a:pt x="92826" y="25597"/>
                </a:lnTo>
                <a:lnTo>
                  <a:pt x="54894" y="54911"/>
                </a:lnTo>
                <a:lnTo>
                  <a:pt x="25588" y="92851"/>
                </a:lnTo>
                <a:lnTo>
                  <a:pt x="6694" y="137627"/>
                </a:lnTo>
                <a:lnTo>
                  <a:pt x="0" y="187451"/>
                </a:lnTo>
                <a:lnTo>
                  <a:pt x="0" y="1993417"/>
                </a:lnTo>
                <a:lnTo>
                  <a:pt x="6694" y="2043244"/>
                </a:lnTo>
                <a:lnTo>
                  <a:pt x="25588" y="2088017"/>
                </a:lnTo>
                <a:lnTo>
                  <a:pt x="54894" y="2125949"/>
                </a:lnTo>
                <a:lnTo>
                  <a:pt x="92826" y="2155255"/>
                </a:lnTo>
                <a:lnTo>
                  <a:pt x="137599" y="2174149"/>
                </a:lnTo>
                <a:lnTo>
                  <a:pt x="187426" y="2180844"/>
                </a:lnTo>
                <a:lnTo>
                  <a:pt x="3089148" y="2180844"/>
                </a:lnTo>
                <a:lnTo>
                  <a:pt x="3138972" y="2174149"/>
                </a:lnTo>
                <a:lnTo>
                  <a:pt x="3183748" y="2155255"/>
                </a:lnTo>
                <a:lnTo>
                  <a:pt x="3221688" y="2125949"/>
                </a:lnTo>
                <a:lnTo>
                  <a:pt x="3251002" y="2088017"/>
                </a:lnTo>
                <a:lnTo>
                  <a:pt x="3269902" y="2043244"/>
                </a:lnTo>
                <a:lnTo>
                  <a:pt x="3276600" y="1993417"/>
                </a:lnTo>
                <a:lnTo>
                  <a:pt x="3276600" y="187451"/>
                </a:lnTo>
                <a:lnTo>
                  <a:pt x="3269902" y="137627"/>
                </a:lnTo>
                <a:lnTo>
                  <a:pt x="3251002" y="92851"/>
                </a:lnTo>
                <a:lnTo>
                  <a:pt x="3221688" y="54911"/>
                </a:lnTo>
                <a:lnTo>
                  <a:pt x="3183748" y="25597"/>
                </a:lnTo>
                <a:lnTo>
                  <a:pt x="3138972" y="6697"/>
                </a:lnTo>
                <a:lnTo>
                  <a:pt x="308914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800" y="3733800"/>
            <a:ext cx="3276600" cy="2180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23359" y="3951732"/>
            <a:ext cx="4012691" cy="2697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1295400"/>
            <a:ext cx="3982720" cy="2667000"/>
          </a:xfrm>
          <a:custGeom>
            <a:avLst/>
            <a:gdLst/>
            <a:ahLst/>
            <a:cxnLst/>
            <a:rect l="l" t="t" r="r" b="b"/>
            <a:pathLst>
              <a:path w="3982720" h="2667000">
                <a:moveTo>
                  <a:pt x="3752977" y="0"/>
                </a:moveTo>
                <a:lnTo>
                  <a:pt x="229235" y="0"/>
                </a:lnTo>
                <a:lnTo>
                  <a:pt x="183031" y="4656"/>
                </a:lnTo>
                <a:lnTo>
                  <a:pt x="139999" y="18012"/>
                </a:lnTo>
                <a:lnTo>
                  <a:pt x="101060" y="39145"/>
                </a:lnTo>
                <a:lnTo>
                  <a:pt x="67135" y="67135"/>
                </a:lnTo>
                <a:lnTo>
                  <a:pt x="39145" y="101060"/>
                </a:lnTo>
                <a:lnTo>
                  <a:pt x="18012" y="139999"/>
                </a:lnTo>
                <a:lnTo>
                  <a:pt x="4656" y="183031"/>
                </a:lnTo>
                <a:lnTo>
                  <a:pt x="0" y="229235"/>
                </a:lnTo>
                <a:lnTo>
                  <a:pt x="0" y="2437765"/>
                </a:lnTo>
                <a:lnTo>
                  <a:pt x="4656" y="2483968"/>
                </a:lnTo>
                <a:lnTo>
                  <a:pt x="18012" y="2527000"/>
                </a:lnTo>
                <a:lnTo>
                  <a:pt x="39145" y="2565939"/>
                </a:lnTo>
                <a:lnTo>
                  <a:pt x="67135" y="2599864"/>
                </a:lnTo>
                <a:lnTo>
                  <a:pt x="101060" y="2627854"/>
                </a:lnTo>
                <a:lnTo>
                  <a:pt x="139999" y="2648987"/>
                </a:lnTo>
                <a:lnTo>
                  <a:pt x="183031" y="2662343"/>
                </a:lnTo>
                <a:lnTo>
                  <a:pt x="229235" y="2667000"/>
                </a:lnTo>
                <a:lnTo>
                  <a:pt x="3752977" y="2667000"/>
                </a:lnTo>
                <a:lnTo>
                  <a:pt x="3799180" y="2662343"/>
                </a:lnTo>
                <a:lnTo>
                  <a:pt x="3842212" y="2648987"/>
                </a:lnTo>
                <a:lnTo>
                  <a:pt x="3881151" y="2627854"/>
                </a:lnTo>
                <a:lnTo>
                  <a:pt x="3915076" y="2599864"/>
                </a:lnTo>
                <a:lnTo>
                  <a:pt x="3943066" y="2565939"/>
                </a:lnTo>
                <a:lnTo>
                  <a:pt x="3964199" y="2527000"/>
                </a:lnTo>
                <a:lnTo>
                  <a:pt x="3977555" y="2483968"/>
                </a:lnTo>
                <a:lnTo>
                  <a:pt x="3982211" y="2437765"/>
                </a:lnTo>
                <a:lnTo>
                  <a:pt x="3982211" y="229235"/>
                </a:lnTo>
                <a:lnTo>
                  <a:pt x="3977555" y="183031"/>
                </a:lnTo>
                <a:lnTo>
                  <a:pt x="3964199" y="139999"/>
                </a:lnTo>
                <a:lnTo>
                  <a:pt x="3943066" y="101060"/>
                </a:lnTo>
                <a:lnTo>
                  <a:pt x="3915076" y="67135"/>
                </a:lnTo>
                <a:lnTo>
                  <a:pt x="3881151" y="39145"/>
                </a:lnTo>
                <a:lnTo>
                  <a:pt x="3842212" y="18012"/>
                </a:lnTo>
                <a:lnTo>
                  <a:pt x="3799180" y="4656"/>
                </a:lnTo>
                <a:lnTo>
                  <a:pt x="375297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38600" y="1295400"/>
            <a:ext cx="3982211" cy="2667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17975" y="5508447"/>
            <a:ext cx="31413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Arial"/>
                <a:cs typeface="Arial"/>
              </a:rPr>
              <a:t>Rounded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corners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633729"/>
            <a:ext cx="81934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95"/>
              </a:spcBef>
              <a:buClr>
                <a:srgbClr val="4F81BC"/>
              </a:buClr>
              <a:buSzPct val="69642"/>
              <a:buFont typeface="Wingdings"/>
              <a:buChar char=""/>
              <a:tabLst>
                <a:tab pos="287020" algn="l"/>
              </a:tabLst>
            </a:pPr>
            <a:r>
              <a:rPr sz="2800" b="1" i="1" spc="-5" dirty="0">
                <a:solidFill>
                  <a:srgbClr val="FF0000"/>
                </a:solidFill>
                <a:latin typeface="Arial"/>
                <a:cs typeface="Arial"/>
              </a:rPr>
              <a:t>National Accreditation Board for Hospitals and  Healthcare</a:t>
            </a:r>
            <a:r>
              <a:rPr sz="2800" b="1" i="1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FF0000"/>
                </a:solidFill>
                <a:latin typeface="Arial"/>
                <a:cs typeface="Arial"/>
              </a:rPr>
              <a:t>Providers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2433954"/>
            <a:ext cx="1909445" cy="90931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70840" indent="-358140">
              <a:lnSpc>
                <a:spcPct val="100000"/>
              </a:lnSpc>
              <a:spcBef>
                <a:spcPts val="7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sz="2400" dirty="0">
                <a:latin typeface="Arial"/>
                <a:cs typeface="Arial"/>
              </a:rPr>
              <a:t>OT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Size: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Occupancy: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78938" y="2433954"/>
            <a:ext cx="484886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 marR="5080" indent="-9525">
              <a:lnSpc>
                <a:spcPct val="1208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Standard </a:t>
            </a:r>
            <a:r>
              <a:rPr sz="2400" dirty="0">
                <a:latin typeface="Arial"/>
                <a:cs typeface="Arial"/>
              </a:rPr>
              <a:t>OT </a:t>
            </a:r>
            <a:r>
              <a:rPr sz="2400" spc="-5" dirty="0">
                <a:latin typeface="Arial"/>
                <a:cs typeface="Arial"/>
              </a:rPr>
              <a:t>size of 20’ </a:t>
            </a:r>
            <a:r>
              <a:rPr sz="2400" dirty="0">
                <a:latin typeface="Arial"/>
                <a:cs typeface="Arial"/>
              </a:rPr>
              <a:t>x </a:t>
            </a:r>
            <a:r>
              <a:rPr sz="2400" spc="-5" dirty="0">
                <a:latin typeface="Arial"/>
                <a:cs typeface="Arial"/>
              </a:rPr>
              <a:t>20’ </a:t>
            </a:r>
            <a:r>
              <a:rPr sz="2400" dirty="0">
                <a:latin typeface="Arial"/>
                <a:cs typeface="Arial"/>
              </a:rPr>
              <a:t>x </a:t>
            </a:r>
            <a:r>
              <a:rPr sz="2400" spc="-5" dirty="0">
                <a:latin typeface="Arial"/>
                <a:cs typeface="Arial"/>
              </a:rPr>
              <a:t>10’  Standard occupancy </a:t>
            </a:r>
            <a:r>
              <a:rPr sz="2400" dirty="0">
                <a:latin typeface="Arial"/>
                <a:cs typeface="Arial"/>
              </a:rPr>
              <a:t>of 5-8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persons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2244" y="3393770"/>
            <a:ext cx="24136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at </a:t>
            </a:r>
            <a:r>
              <a:rPr sz="2400" spc="-5" dirty="0">
                <a:latin typeface="Arial"/>
                <a:cs typeface="Arial"/>
              </a:rPr>
              <a:t>any given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point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23359" y="6274306"/>
            <a:ext cx="3688080" cy="583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3886200"/>
            <a:ext cx="3657600" cy="2399030"/>
          </a:xfrm>
          <a:custGeom>
            <a:avLst/>
            <a:gdLst/>
            <a:ahLst/>
            <a:cxnLst/>
            <a:rect l="l" t="t" r="r" b="b"/>
            <a:pathLst>
              <a:path w="3657600" h="2399029">
                <a:moveTo>
                  <a:pt x="3451479" y="0"/>
                </a:moveTo>
                <a:lnTo>
                  <a:pt x="206121" y="0"/>
                </a:lnTo>
                <a:lnTo>
                  <a:pt x="158873" y="5446"/>
                </a:lnTo>
                <a:lnTo>
                  <a:pt x="115494" y="20958"/>
                </a:lnTo>
                <a:lnTo>
                  <a:pt x="77221" y="45296"/>
                </a:lnTo>
                <a:lnTo>
                  <a:pt x="45296" y="77221"/>
                </a:lnTo>
                <a:lnTo>
                  <a:pt x="20958" y="115494"/>
                </a:lnTo>
                <a:lnTo>
                  <a:pt x="5446" y="158873"/>
                </a:lnTo>
                <a:lnTo>
                  <a:pt x="0" y="206120"/>
                </a:lnTo>
                <a:lnTo>
                  <a:pt x="0" y="2192629"/>
                </a:lnTo>
                <a:lnTo>
                  <a:pt x="5446" y="2239894"/>
                </a:lnTo>
                <a:lnTo>
                  <a:pt x="20958" y="2283283"/>
                </a:lnTo>
                <a:lnTo>
                  <a:pt x="45296" y="2321560"/>
                </a:lnTo>
                <a:lnTo>
                  <a:pt x="77221" y="2353485"/>
                </a:lnTo>
                <a:lnTo>
                  <a:pt x="115494" y="2377821"/>
                </a:lnTo>
                <a:lnTo>
                  <a:pt x="158873" y="2393331"/>
                </a:lnTo>
                <a:lnTo>
                  <a:pt x="206121" y="2398776"/>
                </a:lnTo>
                <a:lnTo>
                  <a:pt x="3451479" y="2398776"/>
                </a:lnTo>
                <a:lnTo>
                  <a:pt x="3498726" y="2393331"/>
                </a:lnTo>
                <a:lnTo>
                  <a:pt x="3542105" y="2377821"/>
                </a:lnTo>
                <a:lnTo>
                  <a:pt x="3580378" y="2353485"/>
                </a:lnTo>
                <a:lnTo>
                  <a:pt x="3612303" y="2321560"/>
                </a:lnTo>
                <a:lnTo>
                  <a:pt x="3636641" y="2283283"/>
                </a:lnTo>
                <a:lnTo>
                  <a:pt x="3652153" y="2239894"/>
                </a:lnTo>
                <a:lnTo>
                  <a:pt x="3657600" y="2192629"/>
                </a:lnTo>
                <a:lnTo>
                  <a:pt x="3657600" y="206120"/>
                </a:lnTo>
                <a:lnTo>
                  <a:pt x="3652153" y="158873"/>
                </a:lnTo>
                <a:lnTo>
                  <a:pt x="3636641" y="115494"/>
                </a:lnTo>
                <a:lnTo>
                  <a:pt x="3612303" y="77221"/>
                </a:lnTo>
                <a:lnTo>
                  <a:pt x="3580378" y="45296"/>
                </a:lnTo>
                <a:lnTo>
                  <a:pt x="3542105" y="20958"/>
                </a:lnTo>
                <a:lnTo>
                  <a:pt x="3498726" y="5446"/>
                </a:lnTo>
                <a:lnTo>
                  <a:pt x="345147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38600" y="3886200"/>
            <a:ext cx="3657600" cy="2398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05600" y="1219200"/>
            <a:ext cx="1219200" cy="121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156208"/>
            <a:ext cx="7123430" cy="44462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Proper ventilation will minimize risk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infection</a:t>
            </a:r>
            <a:r>
              <a:rPr sz="2400" spc="1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by:</a:t>
            </a:r>
            <a:endParaRPr sz="2400">
              <a:latin typeface="Arial"/>
              <a:cs typeface="Arial"/>
            </a:endParaRPr>
          </a:p>
          <a:p>
            <a:pPr marL="350520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-Filtration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supplied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air</a:t>
            </a:r>
            <a:endParaRPr sz="2400">
              <a:latin typeface="Arial"/>
              <a:cs typeface="Arial"/>
            </a:endParaRPr>
          </a:p>
          <a:p>
            <a:pPr marL="350520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-Dilution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contaminated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air</a:t>
            </a:r>
            <a:endParaRPr sz="2400">
              <a:latin typeface="Arial"/>
              <a:cs typeface="Arial"/>
            </a:endParaRPr>
          </a:p>
          <a:p>
            <a:pPr marL="350520">
              <a:lnSpc>
                <a:spcPct val="100000"/>
              </a:lnSpc>
              <a:spcBef>
                <a:spcPts val="600"/>
              </a:spcBef>
            </a:pPr>
            <a:r>
              <a:rPr sz="2400" spc="-5" dirty="0">
                <a:latin typeface="Arial"/>
                <a:cs typeface="Arial"/>
              </a:rPr>
              <a:t>-Preventing </a:t>
            </a:r>
            <a:r>
              <a:rPr sz="2400" dirty="0">
                <a:latin typeface="Arial"/>
                <a:cs typeface="Arial"/>
              </a:rPr>
              <a:t>entry of </a:t>
            </a:r>
            <a:r>
              <a:rPr sz="2400" spc="-5" dirty="0">
                <a:latin typeface="Arial"/>
                <a:cs typeface="Arial"/>
              </a:rPr>
              <a:t>contaminated air </a:t>
            </a:r>
            <a:r>
              <a:rPr sz="2400" dirty="0">
                <a:latin typeface="Arial"/>
                <a:cs typeface="Arial"/>
              </a:rPr>
              <a:t>from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outside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500">
              <a:latin typeface="Times New Roman"/>
              <a:cs typeface="Times New Roman"/>
            </a:endParaRPr>
          </a:p>
          <a:p>
            <a:pPr marL="365760" indent="-35306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365760" algn="l"/>
                <a:tab pos="366395" algn="l"/>
              </a:tabLst>
            </a:pPr>
            <a:r>
              <a:rPr sz="2400" spc="-5" dirty="0">
                <a:latin typeface="Arial"/>
                <a:cs typeface="Arial"/>
              </a:rPr>
              <a:t>TYPES: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(1) </a:t>
            </a:r>
            <a:r>
              <a:rPr sz="2400" spc="-5" dirty="0">
                <a:solidFill>
                  <a:srgbClr val="4F81BC"/>
                </a:solidFill>
                <a:latin typeface="Arial"/>
                <a:cs typeface="Arial"/>
              </a:rPr>
              <a:t>Conventional or Plenum</a:t>
            </a:r>
            <a:r>
              <a:rPr sz="2400" spc="75" dirty="0">
                <a:solidFill>
                  <a:srgbClr val="4F81B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F81BC"/>
                </a:solidFill>
                <a:latin typeface="Arial"/>
                <a:cs typeface="Arial"/>
              </a:rPr>
              <a:t>type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(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2)Laminar flow</a:t>
            </a:r>
            <a:r>
              <a:rPr sz="2400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type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5844" y="324358"/>
            <a:ext cx="33686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35" dirty="0">
                <a:solidFill>
                  <a:srgbClr val="00AFEF"/>
                </a:solidFill>
              </a:rPr>
              <a:t>VENTILATION</a:t>
            </a:r>
            <a:endParaRPr sz="40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973658"/>
            <a:ext cx="7844155" cy="119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i="1" spc="-10" dirty="0">
                <a:solidFill>
                  <a:srgbClr val="F79546"/>
                </a:solidFill>
                <a:latin typeface="Arial"/>
                <a:cs typeface="Arial"/>
              </a:rPr>
              <a:t>Laminar </a:t>
            </a:r>
            <a:r>
              <a:rPr sz="2400" i="1" dirty="0">
                <a:solidFill>
                  <a:srgbClr val="F79546"/>
                </a:solidFill>
                <a:latin typeface="Arial"/>
                <a:cs typeface="Arial"/>
              </a:rPr>
              <a:t>flow </a:t>
            </a:r>
            <a:r>
              <a:rPr sz="2400" i="1" spc="-5" dirty="0">
                <a:latin typeface="Arial"/>
                <a:cs typeface="Arial"/>
              </a:rPr>
              <a:t>ventilation was </a:t>
            </a:r>
            <a:r>
              <a:rPr sz="2400" i="1" dirty="0">
                <a:latin typeface="Arial"/>
                <a:cs typeface="Arial"/>
              </a:rPr>
              <a:t>first </a:t>
            </a:r>
            <a:r>
              <a:rPr sz="2400" i="1" spc="-5" dirty="0">
                <a:latin typeface="Arial"/>
                <a:cs typeface="Arial"/>
              </a:rPr>
              <a:t>pioneered </a:t>
            </a:r>
            <a:r>
              <a:rPr sz="2400" i="1" dirty="0">
                <a:latin typeface="Arial"/>
                <a:cs typeface="Arial"/>
              </a:rPr>
              <a:t>by</a:t>
            </a:r>
            <a:r>
              <a:rPr sz="2400" i="1" spc="150" dirty="0"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4F81BC"/>
                </a:solidFill>
                <a:latin typeface="Arial"/>
                <a:cs typeface="Arial"/>
              </a:rPr>
              <a:t>Charnley</a:t>
            </a:r>
            <a:endParaRPr sz="2400">
              <a:latin typeface="Arial"/>
              <a:cs typeface="Arial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sz="2400" i="1" spc="-5" dirty="0">
                <a:latin typeface="Arial"/>
                <a:cs typeface="Arial"/>
              </a:rPr>
              <a:t>in </a:t>
            </a:r>
            <a:r>
              <a:rPr sz="2400" i="1" dirty="0">
                <a:latin typeface="Arial"/>
                <a:cs typeface="Arial"/>
              </a:rPr>
              <a:t>the </a:t>
            </a:r>
            <a:r>
              <a:rPr sz="2400" i="1" spc="-5" dirty="0">
                <a:latin typeface="Arial"/>
                <a:cs typeface="Arial"/>
              </a:rPr>
              <a:t>1960s and</a:t>
            </a:r>
            <a:r>
              <a:rPr sz="2400" i="1" spc="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1970s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i="1" spc="-10" dirty="0">
                <a:latin typeface="Arial"/>
                <a:cs typeface="Arial"/>
              </a:rPr>
              <a:t>Laminar </a:t>
            </a:r>
            <a:r>
              <a:rPr sz="2400" i="1" spc="-5" dirty="0">
                <a:latin typeface="Arial"/>
                <a:cs typeface="Arial"/>
              </a:rPr>
              <a:t>type use in </a:t>
            </a:r>
            <a:r>
              <a:rPr sz="2400" i="1" spc="-10" dirty="0">
                <a:latin typeface="Arial"/>
                <a:cs typeface="Arial"/>
              </a:rPr>
              <a:t>modern </a:t>
            </a:r>
            <a:r>
              <a:rPr sz="2400" i="1" spc="-5" dirty="0">
                <a:latin typeface="Arial"/>
                <a:cs typeface="Arial"/>
              </a:rPr>
              <a:t>operation</a:t>
            </a:r>
            <a:r>
              <a:rPr sz="2400" i="1" spc="13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theatres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3108197"/>
            <a:ext cx="31546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i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AIR CHANGE</a:t>
            </a:r>
            <a:r>
              <a:rPr sz="2400" i="1" u="heavy" spc="-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400" i="1" u="heavy" spc="-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RATE</a:t>
            </a:r>
            <a:r>
              <a:rPr sz="2400" i="1" u="heavy" spc="-40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3550157"/>
            <a:ext cx="7654290" cy="119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188595" indent="-2743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-Conventional maintains </a:t>
            </a:r>
            <a:r>
              <a:rPr sz="2400" dirty="0">
                <a:latin typeface="Arial"/>
                <a:cs typeface="Arial"/>
              </a:rPr>
              <a:t>at rate </a:t>
            </a:r>
            <a:r>
              <a:rPr sz="2400" spc="-5" dirty="0">
                <a:latin typeface="Arial"/>
                <a:cs typeface="Arial"/>
              </a:rPr>
              <a:t>of 20 air changes per  </a:t>
            </a:r>
            <a:r>
              <a:rPr sz="2400" spc="-10" dirty="0">
                <a:latin typeface="Arial"/>
                <a:cs typeface="Arial"/>
              </a:rPr>
              <a:t>hour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0AD0D9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-Laminar maintains </a:t>
            </a:r>
            <a:r>
              <a:rPr sz="2400" dirty="0">
                <a:latin typeface="Arial"/>
                <a:cs typeface="Arial"/>
              </a:rPr>
              <a:t>at rate </a:t>
            </a:r>
            <a:r>
              <a:rPr sz="2400" spc="-5" dirty="0">
                <a:latin typeface="Arial"/>
                <a:cs typeface="Arial"/>
              </a:rPr>
              <a:t>of 300 air changes per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hour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03007" y="2988564"/>
            <a:ext cx="1400555" cy="1734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18247" y="1295400"/>
            <a:ext cx="1370330" cy="1704339"/>
          </a:xfrm>
          <a:custGeom>
            <a:avLst/>
            <a:gdLst/>
            <a:ahLst/>
            <a:cxnLst/>
            <a:rect l="l" t="t" r="r" b="b"/>
            <a:pathLst>
              <a:path w="1370329" h="1704339">
                <a:moveTo>
                  <a:pt x="1252347" y="0"/>
                </a:moveTo>
                <a:lnTo>
                  <a:pt x="117728" y="0"/>
                </a:lnTo>
                <a:lnTo>
                  <a:pt x="71901" y="9251"/>
                </a:lnTo>
                <a:lnTo>
                  <a:pt x="34480" y="34480"/>
                </a:lnTo>
                <a:lnTo>
                  <a:pt x="9251" y="71901"/>
                </a:lnTo>
                <a:lnTo>
                  <a:pt x="0" y="117728"/>
                </a:lnTo>
                <a:lnTo>
                  <a:pt x="0" y="1586102"/>
                </a:lnTo>
                <a:lnTo>
                  <a:pt x="9251" y="1631930"/>
                </a:lnTo>
                <a:lnTo>
                  <a:pt x="34480" y="1669351"/>
                </a:lnTo>
                <a:lnTo>
                  <a:pt x="71901" y="1694580"/>
                </a:lnTo>
                <a:lnTo>
                  <a:pt x="117728" y="1703832"/>
                </a:lnTo>
                <a:lnTo>
                  <a:pt x="1252347" y="1703832"/>
                </a:lnTo>
                <a:lnTo>
                  <a:pt x="1298174" y="1694580"/>
                </a:lnTo>
                <a:lnTo>
                  <a:pt x="1335595" y="1669351"/>
                </a:lnTo>
                <a:lnTo>
                  <a:pt x="1360824" y="1631930"/>
                </a:lnTo>
                <a:lnTo>
                  <a:pt x="1370076" y="1586102"/>
                </a:lnTo>
                <a:lnTo>
                  <a:pt x="1370076" y="117728"/>
                </a:lnTo>
                <a:lnTo>
                  <a:pt x="1360824" y="71901"/>
                </a:lnTo>
                <a:lnTo>
                  <a:pt x="1335595" y="34480"/>
                </a:lnTo>
                <a:lnTo>
                  <a:pt x="1298174" y="9251"/>
                </a:lnTo>
                <a:lnTo>
                  <a:pt x="125234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18247" y="1295400"/>
            <a:ext cx="1370076" cy="1703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30067" y="4934711"/>
            <a:ext cx="320420" cy="243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20161" y="4924805"/>
            <a:ext cx="2550160" cy="0"/>
          </a:xfrm>
          <a:custGeom>
            <a:avLst/>
            <a:gdLst/>
            <a:ahLst/>
            <a:cxnLst/>
            <a:rect l="l" t="t" r="r" b="b"/>
            <a:pathLst>
              <a:path w="2550160">
                <a:moveTo>
                  <a:pt x="0" y="0"/>
                </a:moveTo>
                <a:lnTo>
                  <a:pt x="254965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20161" y="4924805"/>
            <a:ext cx="0" cy="1933575"/>
          </a:xfrm>
          <a:custGeom>
            <a:avLst/>
            <a:gdLst/>
            <a:ahLst/>
            <a:cxnLst/>
            <a:rect l="l" t="t" r="r" b="b"/>
            <a:pathLst>
              <a:path h="1933575">
                <a:moveTo>
                  <a:pt x="0" y="0"/>
                </a:moveTo>
                <a:lnTo>
                  <a:pt x="0" y="19331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69814" y="4924805"/>
            <a:ext cx="0" cy="1933575"/>
          </a:xfrm>
          <a:custGeom>
            <a:avLst/>
            <a:gdLst/>
            <a:ahLst/>
            <a:cxnLst/>
            <a:rect l="l" t="t" r="r" b="b"/>
            <a:pathLst>
              <a:path h="1933575">
                <a:moveTo>
                  <a:pt x="0" y="193319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316851" y="3027933"/>
            <a:ext cx="13335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John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Charnley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760914"/>
            <a:ext cx="6042025" cy="216217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819"/>
              </a:spcBef>
            </a:pPr>
            <a:r>
              <a:rPr sz="2800" b="1" i="1" spc="-5" dirty="0">
                <a:solidFill>
                  <a:srgbClr val="FF0000"/>
                </a:solidFill>
                <a:latin typeface="Arial"/>
                <a:cs typeface="Arial"/>
              </a:rPr>
              <a:t>I. Air Change Per</a:t>
            </a:r>
            <a:r>
              <a:rPr sz="2800" b="1" i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FF0000"/>
                </a:solidFill>
                <a:latin typeface="Arial"/>
                <a:cs typeface="Arial"/>
              </a:rPr>
              <a:t>Hour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2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85" dirty="0">
                <a:latin typeface="Arial"/>
                <a:cs typeface="Arial"/>
              </a:rPr>
              <a:t>ƒMinimum </a:t>
            </a:r>
            <a:r>
              <a:rPr sz="2400" spc="-5" dirty="0">
                <a:latin typeface="Arial"/>
                <a:cs typeface="Arial"/>
              </a:rPr>
              <a:t>total air changes should be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25</a:t>
            </a:r>
            <a:endParaRPr sz="2400">
              <a:latin typeface="Arial"/>
              <a:cs typeface="Arial"/>
            </a:endParaRPr>
          </a:p>
          <a:p>
            <a:pPr marL="287020" marR="508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  <a:tab pos="675005" algn="l"/>
                <a:tab pos="1217930" algn="l"/>
              </a:tabLst>
            </a:pPr>
            <a:r>
              <a:rPr sz="2400" spc="-170" dirty="0">
                <a:latin typeface="Arial"/>
                <a:cs typeface="Arial"/>
              </a:rPr>
              <a:t>ƒThe </a:t>
            </a:r>
            <a:r>
              <a:rPr sz="2400" spc="-5" dirty="0">
                <a:latin typeface="Arial"/>
                <a:cs typeface="Arial"/>
              </a:rPr>
              <a:t>fresh air component </a:t>
            </a:r>
            <a:r>
              <a:rPr sz="2400" dirty="0">
                <a:latin typeface="Arial"/>
                <a:cs typeface="Arial"/>
              </a:rPr>
              <a:t>of the </a:t>
            </a:r>
            <a:r>
              <a:rPr sz="2400" spc="-5" dirty="0">
                <a:latin typeface="Arial"/>
                <a:cs typeface="Arial"/>
              </a:rPr>
              <a:t>air change  is	required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10" dirty="0">
                <a:latin typeface="Arial"/>
                <a:cs typeface="Arial"/>
              </a:rPr>
              <a:t>be </a:t>
            </a:r>
            <a:r>
              <a:rPr sz="2400" spc="-5" dirty="0">
                <a:latin typeface="Arial"/>
                <a:cs typeface="Arial"/>
              </a:rPr>
              <a:t>minimum 4 air changes  out</a:t>
            </a:r>
            <a:r>
              <a:rPr sz="2400" dirty="0">
                <a:latin typeface="Arial"/>
                <a:cs typeface="Arial"/>
              </a:rPr>
              <a:t> of	</a:t>
            </a:r>
            <a:r>
              <a:rPr sz="2400" spc="-5" dirty="0">
                <a:latin typeface="Arial"/>
                <a:cs typeface="Arial"/>
              </a:rPr>
              <a:t>total minimum 25 air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changes.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68596" y="4613147"/>
            <a:ext cx="4012692" cy="2244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510286"/>
            <a:ext cx="8256270" cy="970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100" b="0" spc="10" dirty="0">
                <a:solidFill>
                  <a:srgbClr val="1F487C"/>
                </a:solidFill>
                <a:latin typeface="Arial"/>
                <a:cs typeface="Arial"/>
              </a:rPr>
              <a:t>T</a:t>
            </a:r>
            <a:r>
              <a:rPr sz="2450" b="0" spc="10" dirty="0">
                <a:solidFill>
                  <a:srgbClr val="1F487C"/>
                </a:solidFill>
                <a:latin typeface="Arial"/>
                <a:cs typeface="Arial"/>
              </a:rPr>
              <a:t>HE </a:t>
            </a:r>
            <a:r>
              <a:rPr sz="3100" b="0" spc="15" dirty="0">
                <a:solidFill>
                  <a:srgbClr val="1F487C"/>
                </a:solidFill>
                <a:latin typeface="Arial"/>
                <a:cs typeface="Arial"/>
              </a:rPr>
              <a:t>R</a:t>
            </a:r>
            <a:r>
              <a:rPr sz="2450" b="0" spc="15" dirty="0">
                <a:solidFill>
                  <a:srgbClr val="1F487C"/>
                </a:solidFill>
                <a:latin typeface="Arial"/>
                <a:cs typeface="Arial"/>
              </a:rPr>
              <a:t>EVISED </a:t>
            </a:r>
            <a:r>
              <a:rPr sz="3100" b="0" spc="15" dirty="0">
                <a:solidFill>
                  <a:srgbClr val="1F487C"/>
                </a:solidFill>
                <a:latin typeface="Arial"/>
                <a:cs typeface="Arial"/>
              </a:rPr>
              <a:t>G</a:t>
            </a:r>
            <a:r>
              <a:rPr sz="2450" b="0" spc="15" dirty="0">
                <a:solidFill>
                  <a:srgbClr val="1F487C"/>
                </a:solidFill>
                <a:latin typeface="Arial"/>
                <a:cs typeface="Arial"/>
              </a:rPr>
              <a:t>UIDELINES </a:t>
            </a:r>
            <a:r>
              <a:rPr sz="2450" b="0" spc="20" dirty="0">
                <a:solidFill>
                  <a:srgbClr val="1F487C"/>
                </a:solidFill>
                <a:latin typeface="Arial"/>
                <a:cs typeface="Arial"/>
              </a:rPr>
              <a:t>FOR </a:t>
            </a:r>
            <a:r>
              <a:rPr sz="3100" b="0" spc="10" dirty="0">
                <a:solidFill>
                  <a:srgbClr val="1F487C"/>
                </a:solidFill>
                <a:latin typeface="Arial"/>
                <a:cs typeface="Arial"/>
              </a:rPr>
              <a:t>A</a:t>
            </a:r>
            <a:r>
              <a:rPr sz="2450" b="0" spc="10" dirty="0">
                <a:solidFill>
                  <a:srgbClr val="1F487C"/>
                </a:solidFill>
                <a:latin typeface="Arial"/>
                <a:cs typeface="Arial"/>
              </a:rPr>
              <a:t>IR </a:t>
            </a:r>
            <a:r>
              <a:rPr sz="3100" b="0" spc="15" dirty="0">
                <a:solidFill>
                  <a:srgbClr val="1F487C"/>
                </a:solidFill>
                <a:latin typeface="Arial"/>
                <a:cs typeface="Arial"/>
              </a:rPr>
              <a:t>C</a:t>
            </a:r>
            <a:r>
              <a:rPr sz="2450" b="0" spc="15" dirty="0">
                <a:solidFill>
                  <a:srgbClr val="1F487C"/>
                </a:solidFill>
                <a:latin typeface="Arial"/>
                <a:cs typeface="Arial"/>
              </a:rPr>
              <a:t>ONDITIONING  IN </a:t>
            </a:r>
            <a:r>
              <a:rPr sz="3100" b="0" spc="-5" dirty="0">
                <a:solidFill>
                  <a:srgbClr val="1F487C"/>
                </a:solidFill>
                <a:latin typeface="Arial"/>
                <a:cs typeface="Arial"/>
              </a:rPr>
              <a:t>O</a:t>
            </a:r>
            <a:r>
              <a:rPr sz="2450" b="0" spc="-5" dirty="0">
                <a:solidFill>
                  <a:srgbClr val="1F487C"/>
                </a:solidFill>
                <a:latin typeface="Arial"/>
                <a:cs typeface="Arial"/>
              </a:rPr>
              <a:t>PERATION </a:t>
            </a:r>
            <a:r>
              <a:rPr sz="3100" b="0" spc="-10" dirty="0">
                <a:solidFill>
                  <a:srgbClr val="1F487C"/>
                </a:solidFill>
                <a:latin typeface="Arial"/>
                <a:cs typeface="Arial"/>
              </a:rPr>
              <a:t>T</a:t>
            </a:r>
            <a:r>
              <a:rPr sz="2450" b="0" spc="-10" dirty="0">
                <a:solidFill>
                  <a:srgbClr val="1F487C"/>
                </a:solidFill>
                <a:latin typeface="Arial"/>
                <a:cs typeface="Arial"/>
              </a:rPr>
              <a:t>HEATRES</a:t>
            </a:r>
            <a:r>
              <a:rPr sz="2450" b="0" spc="37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3100" b="0" spc="-10" dirty="0">
                <a:solidFill>
                  <a:srgbClr val="1F487C"/>
                </a:solidFill>
                <a:latin typeface="Arial"/>
                <a:cs typeface="Arial"/>
              </a:rPr>
              <a:t>(NABH-2010)</a:t>
            </a:r>
            <a:endParaRPr sz="3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96585" y="4110608"/>
            <a:ext cx="3174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0000"/>
                </a:solidFill>
                <a:latin typeface="Arial"/>
                <a:cs typeface="Arial"/>
              </a:rPr>
              <a:t>AIR</a:t>
            </a:r>
            <a:r>
              <a:rPr sz="3600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FF0000"/>
                </a:solidFill>
                <a:latin typeface="Arial"/>
                <a:cs typeface="Arial"/>
              </a:rPr>
              <a:t>VELOCITY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8086" y="402716"/>
            <a:ext cx="730123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II. </a:t>
            </a:r>
            <a:r>
              <a:rPr sz="2400" spc="-5" dirty="0">
                <a:latin typeface="Arial"/>
                <a:cs typeface="Arial"/>
              </a:rPr>
              <a:t>Air </a:t>
            </a:r>
            <a:r>
              <a:rPr sz="2400" spc="-20" dirty="0">
                <a:latin typeface="Arial"/>
                <a:cs typeface="Arial"/>
              </a:rPr>
              <a:t>Velocity: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vertical down flow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air coming  out </a:t>
            </a:r>
            <a:r>
              <a:rPr sz="2400" dirty="0">
                <a:latin typeface="Arial"/>
                <a:cs typeface="Arial"/>
              </a:rPr>
              <a:t>of the </a:t>
            </a:r>
            <a:r>
              <a:rPr sz="2400" spc="-10" dirty="0">
                <a:latin typeface="Arial"/>
                <a:cs typeface="Arial"/>
              </a:rPr>
              <a:t>diffusers </a:t>
            </a:r>
            <a:r>
              <a:rPr sz="2400" spc="-5" dirty="0">
                <a:latin typeface="Arial"/>
                <a:cs typeface="Arial"/>
              </a:rPr>
              <a:t>should be able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carry bacteria  carrying particle load away </a:t>
            </a:r>
            <a:r>
              <a:rPr sz="2400" dirty="0">
                <a:latin typeface="Arial"/>
                <a:cs typeface="Arial"/>
              </a:rPr>
              <a:t>from the </a:t>
            </a:r>
            <a:r>
              <a:rPr sz="2400" spc="-5" dirty="0">
                <a:latin typeface="Arial"/>
                <a:cs typeface="Arial"/>
              </a:rPr>
              <a:t>operating table.  The airflow needs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10" dirty="0">
                <a:latin typeface="Arial"/>
                <a:cs typeface="Arial"/>
              </a:rPr>
              <a:t>be </a:t>
            </a:r>
            <a:r>
              <a:rPr sz="2400" spc="-5" dirty="0">
                <a:latin typeface="Arial"/>
                <a:cs typeface="Arial"/>
              </a:rPr>
              <a:t>unidirectional and  downwards on </a:t>
            </a:r>
            <a:r>
              <a:rPr sz="2400" dirty="0">
                <a:latin typeface="Arial"/>
                <a:cs typeface="Arial"/>
              </a:rPr>
              <a:t>the OT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table.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2209800"/>
            <a:ext cx="4902708" cy="2100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9519" y="4562451"/>
            <a:ext cx="4891788" cy="222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94175" y="4594097"/>
            <a:ext cx="42513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POSITIVE</a:t>
            </a:r>
            <a:r>
              <a:rPr sz="32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PRESSURE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757173"/>
            <a:ext cx="7664450" cy="2372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III. </a:t>
            </a:r>
            <a:r>
              <a:rPr sz="2400" spc="-5" dirty="0">
                <a:latin typeface="Arial"/>
                <a:cs typeface="Arial"/>
              </a:rPr>
              <a:t>Positive </a:t>
            </a:r>
            <a:r>
              <a:rPr sz="2400" dirty="0">
                <a:latin typeface="Arial"/>
                <a:cs typeface="Arial"/>
              </a:rPr>
              <a:t>Pressure: </a:t>
            </a:r>
            <a:r>
              <a:rPr sz="2400" spc="-5" dirty="0">
                <a:latin typeface="Arial"/>
                <a:cs typeface="Arial"/>
              </a:rPr>
              <a:t>There is a requirement </a:t>
            </a:r>
            <a:r>
              <a:rPr sz="2400" dirty="0">
                <a:latin typeface="Arial"/>
                <a:cs typeface="Arial"/>
              </a:rPr>
              <a:t>to  </a:t>
            </a:r>
            <a:r>
              <a:rPr sz="2400" spc="-5" dirty="0">
                <a:latin typeface="Arial"/>
                <a:cs typeface="Arial"/>
              </a:rPr>
              <a:t>maintain positive pressure </a:t>
            </a:r>
            <a:r>
              <a:rPr sz="2400" spc="-10" dirty="0">
                <a:latin typeface="Arial"/>
                <a:cs typeface="Arial"/>
              </a:rPr>
              <a:t>differential </a:t>
            </a:r>
            <a:r>
              <a:rPr sz="2400" spc="-5" dirty="0">
                <a:latin typeface="Arial"/>
                <a:cs typeface="Arial"/>
              </a:rPr>
              <a:t>between </a:t>
            </a:r>
            <a:r>
              <a:rPr sz="2400" dirty="0">
                <a:latin typeface="Arial"/>
                <a:cs typeface="Arial"/>
              </a:rPr>
              <a:t>OT </a:t>
            </a:r>
            <a:r>
              <a:rPr sz="2400" spc="-5" dirty="0">
                <a:latin typeface="Arial"/>
                <a:cs typeface="Arial"/>
              </a:rPr>
              <a:t>and  adjoining areas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prevent outside air </a:t>
            </a:r>
            <a:r>
              <a:rPr sz="2400" dirty="0">
                <a:latin typeface="Arial"/>
                <a:cs typeface="Arial"/>
              </a:rPr>
              <a:t>entry </a:t>
            </a:r>
            <a:r>
              <a:rPr sz="2400" spc="-5" dirty="0">
                <a:latin typeface="Arial"/>
                <a:cs typeface="Arial"/>
              </a:rPr>
              <a:t>into</a:t>
            </a:r>
            <a:r>
              <a:rPr sz="2400" spc="11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OT.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marR="28829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365760" algn="l"/>
                <a:tab pos="366395" algn="l"/>
              </a:tabLst>
            </a:pP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minimum positive </a:t>
            </a:r>
            <a:r>
              <a:rPr sz="2400" dirty="0">
                <a:latin typeface="Arial"/>
                <a:cs typeface="Arial"/>
              </a:rPr>
              <a:t>pressure </a:t>
            </a:r>
            <a:r>
              <a:rPr sz="2400" spc="-5" dirty="0">
                <a:latin typeface="Arial"/>
                <a:cs typeface="Arial"/>
              </a:rPr>
              <a:t>recommended is 15  Pascal (0.05 inches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water)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8304" y="3839513"/>
            <a:ext cx="2894856" cy="2382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34466"/>
            <a:ext cx="23234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1F487C"/>
                </a:solidFill>
                <a:latin typeface="Arial"/>
                <a:cs typeface="Arial"/>
              </a:rPr>
              <a:t>S</a:t>
            </a:r>
            <a:r>
              <a:rPr b="0" dirty="0">
                <a:solidFill>
                  <a:srgbClr val="1F487C"/>
                </a:solidFill>
                <a:latin typeface="Arial"/>
                <a:cs typeface="Arial"/>
              </a:rPr>
              <a:t>TE</a:t>
            </a:r>
            <a:r>
              <a:rPr b="0" spc="-10" dirty="0">
                <a:solidFill>
                  <a:srgbClr val="1F487C"/>
                </a:solidFill>
                <a:latin typeface="Arial"/>
                <a:cs typeface="Arial"/>
              </a:rPr>
              <a:t>R</a:t>
            </a:r>
            <a:r>
              <a:rPr b="0" dirty="0">
                <a:solidFill>
                  <a:srgbClr val="1F487C"/>
                </a:solidFill>
                <a:latin typeface="Arial"/>
                <a:cs typeface="Arial"/>
              </a:rPr>
              <a:t>ILIZ</a:t>
            </a:r>
            <a:r>
              <a:rPr b="0" spc="-190" dirty="0">
                <a:solidFill>
                  <a:srgbClr val="1F487C"/>
                </a:solidFill>
                <a:latin typeface="Arial"/>
                <a:cs typeface="Arial"/>
              </a:rPr>
              <a:t>A</a:t>
            </a:r>
            <a:r>
              <a:rPr b="0" dirty="0">
                <a:solidFill>
                  <a:srgbClr val="1F487C"/>
                </a:solidFill>
                <a:latin typeface="Arial"/>
                <a:cs typeface="Arial"/>
              </a:rPr>
              <a:t>TI</a:t>
            </a:r>
            <a:r>
              <a:rPr b="0" spc="5" dirty="0">
                <a:solidFill>
                  <a:srgbClr val="1F487C"/>
                </a:solidFill>
                <a:latin typeface="Arial"/>
                <a:cs typeface="Arial"/>
              </a:rPr>
              <a:t>O</a:t>
            </a:r>
            <a:r>
              <a:rPr b="0" spc="-5" dirty="0">
                <a:solidFill>
                  <a:srgbClr val="1F487C"/>
                </a:solidFill>
                <a:latin typeface="Arial"/>
                <a:cs typeface="Arial"/>
              </a:rPr>
              <a:t>N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20977"/>
            <a:ext cx="7161530" cy="1978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5"/>
              </a:spcBef>
              <a:buClr>
                <a:srgbClr val="4F81BC"/>
              </a:buClr>
              <a:buSzPct val="70312"/>
              <a:buFont typeface="Wingdings"/>
              <a:buChar char=""/>
              <a:tabLst>
                <a:tab pos="287020" algn="l"/>
              </a:tabLst>
            </a:pPr>
            <a:r>
              <a:rPr sz="3200" dirty="0">
                <a:latin typeface="Arial"/>
                <a:cs typeface="Arial"/>
              </a:rPr>
              <a:t>Process by which an article, surface  </a:t>
            </a:r>
            <a:r>
              <a:rPr sz="3200" spc="-5" dirty="0">
                <a:latin typeface="Arial"/>
                <a:cs typeface="Arial"/>
              </a:rPr>
              <a:t>and medium is freed of all  </a:t>
            </a:r>
            <a:r>
              <a:rPr sz="3200" dirty="0">
                <a:latin typeface="Arial"/>
                <a:cs typeface="Arial"/>
              </a:rPr>
              <a:t>microorganisms </a:t>
            </a:r>
            <a:r>
              <a:rPr sz="3200" spc="-5" dirty="0">
                <a:latin typeface="Arial"/>
                <a:cs typeface="Arial"/>
              </a:rPr>
              <a:t>either </a:t>
            </a:r>
            <a:r>
              <a:rPr sz="3200" dirty="0">
                <a:latin typeface="Arial"/>
                <a:cs typeface="Arial"/>
              </a:rPr>
              <a:t>in vegetative</a:t>
            </a:r>
            <a:r>
              <a:rPr sz="3200" spc="-1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or  spore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state.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27476" y="3732275"/>
            <a:ext cx="4194048" cy="3125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540" y="889762"/>
            <a:ext cx="25596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dirty="0">
                <a:latin typeface="Arial"/>
                <a:cs typeface="Arial"/>
              </a:rPr>
              <a:t>AIR</a:t>
            </a:r>
            <a:r>
              <a:rPr sz="3200" b="0" spc="-65" dirty="0">
                <a:latin typeface="Arial"/>
                <a:cs typeface="Arial"/>
              </a:rPr>
              <a:t> </a:t>
            </a:r>
            <a:r>
              <a:rPr sz="3200" b="0" dirty="0">
                <a:latin typeface="Arial"/>
                <a:cs typeface="Arial"/>
              </a:rPr>
              <a:t>QUALITY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5636" y="3960876"/>
            <a:ext cx="4757928" cy="2766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3540" y="1930349"/>
            <a:ext cx="8173720" cy="3819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  <a:tab pos="6804659" algn="l"/>
              </a:tabLst>
            </a:pPr>
            <a:r>
              <a:rPr sz="2400" spc="-5" dirty="0">
                <a:latin typeface="Arial"/>
                <a:cs typeface="Arial"/>
              </a:rPr>
              <a:t>Air Filtration: The air quality </a:t>
            </a:r>
            <a:r>
              <a:rPr sz="2400" dirty="0">
                <a:latin typeface="Arial"/>
                <a:cs typeface="Arial"/>
              </a:rPr>
              <a:t>at the </a:t>
            </a:r>
            <a:r>
              <a:rPr sz="2400" spc="-5" dirty="0">
                <a:latin typeface="Arial"/>
                <a:cs typeface="Arial"/>
              </a:rPr>
              <a:t>supply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i.e.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at	</a:t>
            </a:r>
            <a:r>
              <a:rPr sz="2400" spc="-5" dirty="0">
                <a:latin typeface="Arial"/>
                <a:cs typeface="Arial"/>
              </a:rPr>
              <a:t>grille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level</a:t>
            </a:r>
            <a:endParaRPr sz="2400">
              <a:latin typeface="Arial"/>
              <a:cs typeface="Arial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Arial"/>
                <a:cs typeface="Arial"/>
              </a:rPr>
              <a:t>should be Class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1000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500">
              <a:latin typeface="Times New Roman"/>
              <a:cs typeface="Times New Roman"/>
            </a:endParaRPr>
          </a:p>
          <a:p>
            <a:pPr marL="287020" marR="252095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Class 1000 means a cubic </a:t>
            </a:r>
            <a:r>
              <a:rPr sz="2400" dirty="0">
                <a:latin typeface="Arial"/>
                <a:cs typeface="Arial"/>
              </a:rPr>
              <a:t>foot of </a:t>
            </a:r>
            <a:r>
              <a:rPr sz="2400" spc="-5" dirty="0">
                <a:latin typeface="Arial"/>
                <a:cs typeface="Arial"/>
              </a:rPr>
              <a:t>air </a:t>
            </a:r>
            <a:r>
              <a:rPr sz="2400" dirty="0">
                <a:latin typeface="Arial"/>
                <a:cs typeface="Arial"/>
              </a:rPr>
              <a:t>must </a:t>
            </a:r>
            <a:r>
              <a:rPr sz="2400" spc="-5" dirty="0">
                <a:latin typeface="Arial"/>
                <a:cs typeface="Arial"/>
              </a:rPr>
              <a:t>have no more  than 1000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particles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4F81BC"/>
              </a:buClr>
              <a:buFont typeface="Wingdings"/>
              <a:buChar char=""/>
            </a:pPr>
            <a:endParaRPr sz="3600">
              <a:latin typeface="Times New Roman"/>
              <a:cs typeface="Times New Roman"/>
            </a:endParaRPr>
          </a:p>
          <a:p>
            <a:pPr marL="5176520" lvl="1" indent="-286385">
              <a:lnSpc>
                <a:spcPct val="100000"/>
              </a:lnSpc>
              <a:buFont typeface="Arial"/>
              <a:buChar char="•"/>
              <a:tabLst>
                <a:tab pos="5176520" algn="l"/>
                <a:tab pos="5177155" algn="l"/>
              </a:tabLst>
            </a:pPr>
            <a:r>
              <a:rPr sz="2800" b="1" spc="-60" dirty="0">
                <a:solidFill>
                  <a:srgbClr val="00AF50"/>
                </a:solidFill>
                <a:latin typeface="Arial"/>
                <a:cs typeface="Arial"/>
              </a:rPr>
              <a:t>HEPA</a:t>
            </a:r>
            <a:r>
              <a:rPr sz="2800" b="1" spc="-11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AF50"/>
                </a:solidFill>
                <a:latin typeface="Arial"/>
                <a:cs typeface="Arial"/>
              </a:rPr>
              <a:t>filters</a:t>
            </a:r>
            <a:endParaRPr sz="2800">
              <a:latin typeface="Arial"/>
              <a:cs typeface="Arial"/>
            </a:endParaRPr>
          </a:p>
          <a:p>
            <a:pPr marL="5176520" lvl="1" indent="-286385">
              <a:lnSpc>
                <a:spcPct val="100000"/>
              </a:lnSpc>
              <a:buFont typeface="Arial"/>
              <a:buChar char="•"/>
              <a:tabLst>
                <a:tab pos="5176520" algn="l"/>
                <a:tab pos="5177155" algn="l"/>
              </a:tabLst>
            </a:pPr>
            <a:r>
              <a:rPr sz="2800" b="1" spc="-75" dirty="0">
                <a:solidFill>
                  <a:srgbClr val="00AF50"/>
                </a:solidFill>
                <a:latin typeface="Arial"/>
                <a:cs typeface="Arial"/>
              </a:rPr>
              <a:t>EPA</a:t>
            </a:r>
            <a:r>
              <a:rPr sz="2800" b="1" spc="-11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AF50"/>
                </a:solidFill>
                <a:latin typeface="Arial"/>
                <a:cs typeface="Arial"/>
              </a:rPr>
              <a:t>filters</a:t>
            </a:r>
            <a:endParaRPr sz="2800">
              <a:latin typeface="Arial"/>
              <a:cs typeface="Arial"/>
            </a:endParaRPr>
          </a:p>
          <a:p>
            <a:pPr marL="5176520" lvl="1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176520" algn="l"/>
                <a:tab pos="5177155" algn="l"/>
              </a:tabLst>
            </a:pPr>
            <a:r>
              <a:rPr sz="2800" b="1" spc="-60" dirty="0">
                <a:solidFill>
                  <a:srgbClr val="00AF50"/>
                </a:solidFill>
                <a:latin typeface="Arial"/>
                <a:cs typeface="Arial"/>
              </a:rPr>
              <a:t>ULPA</a:t>
            </a:r>
            <a:r>
              <a:rPr sz="2800" b="1" spc="-9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AF50"/>
                </a:solidFill>
                <a:latin typeface="Arial"/>
                <a:cs typeface="Arial"/>
              </a:rPr>
              <a:t>filters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157" y="587705"/>
            <a:ext cx="434975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20" dirty="0">
                <a:solidFill>
                  <a:srgbClr val="1F487C"/>
                </a:solidFill>
                <a:latin typeface="Arial"/>
                <a:cs typeface="Arial"/>
              </a:rPr>
              <a:t>T</a:t>
            </a:r>
            <a:r>
              <a:rPr b="0" spc="-20" dirty="0">
                <a:solidFill>
                  <a:srgbClr val="1F487C"/>
                </a:solidFill>
                <a:latin typeface="Arial"/>
                <a:cs typeface="Arial"/>
              </a:rPr>
              <a:t>EMPERATURE </a:t>
            </a:r>
            <a:r>
              <a:rPr sz="3000" b="0" dirty="0">
                <a:solidFill>
                  <a:srgbClr val="1F487C"/>
                </a:solidFill>
                <a:latin typeface="Arial"/>
                <a:cs typeface="Arial"/>
              </a:rPr>
              <a:t>&amp;</a:t>
            </a:r>
            <a:r>
              <a:rPr sz="3000" b="0" spc="14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3000" b="0" dirty="0">
                <a:solidFill>
                  <a:srgbClr val="1F487C"/>
                </a:solidFill>
                <a:latin typeface="Arial"/>
                <a:cs typeface="Arial"/>
              </a:rPr>
              <a:t>H</a:t>
            </a:r>
            <a:r>
              <a:rPr b="0" dirty="0">
                <a:solidFill>
                  <a:srgbClr val="1F487C"/>
                </a:solidFill>
                <a:latin typeface="Arial"/>
                <a:cs typeface="Arial"/>
              </a:rPr>
              <a:t>UMIDITY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1473453"/>
            <a:ext cx="5913755" cy="3989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38735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The temperature should be maintained </a:t>
            </a:r>
            <a:r>
              <a:rPr sz="2400" dirty="0">
                <a:latin typeface="Arial"/>
                <a:cs typeface="Arial"/>
              </a:rPr>
              <a:t>at  </a:t>
            </a:r>
            <a:r>
              <a:rPr sz="2400" spc="-5" dirty="0">
                <a:latin typeface="Arial"/>
                <a:cs typeface="Arial"/>
              </a:rPr>
              <a:t>21 </a:t>
            </a:r>
            <a:r>
              <a:rPr sz="2400" dirty="0">
                <a:latin typeface="Arial"/>
                <a:cs typeface="Arial"/>
              </a:rPr>
              <a:t>+/- 3 </a:t>
            </a:r>
            <a:r>
              <a:rPr sz="2400" spc="-5" dirty="0">
                <a:latin typeface="Arial"/>
                <a:cs typeface="Arial"/>
              </a:rPr>
              <a:t>°C inside </a:t>
            </a:r>
            <a:r>
              <a:rPr sz="2400" dirty="0">
                <a:latin typeface="Arial"/>
                <a:cs typeface="Arial"/>
              </a:rPr>
              <a:t>the OT </a:t>
            </a:r>
            <a:r>
              <a:rPr sz="2400" spc="-5" dirty="0">
                <a:latin typeface="Arial"/>
                <a:cs typeface="Arial"/>
              </a:rPr>
              <a:t>all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time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370205" algn="l"/>
                <a:tab pos="370840" algn="l"/>
              </a:tabLst>
            </a:pPr>
            <a:r>
              <a:rPr sz="2400" spc="-5" dirty="0">
                <a:latin typeface="Arial"/>
                <a:cs typeface="Arial"/>
              </a:rPr>
              <a:t>Corresponding relative humidity between  40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60% though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ideal is considered  </a:t>
            </a:r>
            <a:r>
              <a:rPr sz="2400" dirty="0">
                <a:latin typeface="Arial"/>
                <a:cs typeface="Arial"/>
              </a:rPr>
              <a:t>to be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55%.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marR="65405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353695" algn="l"/>
                <a:tab pos="354330" algn="l"/>
              </a:tabLst>
            </a:pPr>
            <a:r>
              <a:rPr sz="2400" spc="-5" dirty="0">
                <a:latin typeface="Arial"/>
                <a:cs typeface="Arial"/>
              </a:rPr>
              <a:t>Appropriate devices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monitor </a:t>
            </a:r>
            <a:r>
              <a:rPr sz="2400" spc="-10" dirty="0">
                <a:latin typeface="Arial"/>
                <a:cs typeface="Arial"/>
              </a:rPr>
              <a:t>and  </a:t>
            </a:r>
            <a:r>
              <a:rPr sz="2400" spc="-5" dirty="0">
                <a:latin typeface="Arial"/>
                <a:cs typeface="Arial"/>
              </a:rPr>
              <a:t>display these conditions in </a:t>
            </a:r>
            <a:r>
              <a:rPr sz="2400" dirty="0">
                <a:latin typeface="Arial"/>
                <a:cs typeface="Arial"/>
              </a:rPr>
              <a:t>the OT </a:t>
            </a:r>
            <a:r>
              <a:rPr sz="2400" spc="-5" dirty="0">
                <a:latin typeface="Arial"/>
                <a:cs typeface="Arial"/>
              </a:rPr>
              <a:t>should  </a:t>
            </a:r>
            <a:r>
              <a:rPr sz="2400" dirty="0">
                <a:latin typeface="Arial"/>
                <a:cs typeface="Arial"/>
              </a:rPr>
              <a:t>be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present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64579" y="5551930"/>
            <a:ext cx="2548128" cy="1306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79820" y="1981200"/>
            <a:ext cx="2517775" cy="3581400"/>
          </a:xfrm>
          <a:custGeom>
            <a:avLst/>
            <a:gdLst/>
            <a:ahLst/>
            <a:cxnLst/>
            <a:rect l="l" t="t" r="r" b="b"/>
            <a:pathLst>
              <a:path w="2517775" h="3581400">
                <a:moveTo>
                  <a:pt x="2301239" y="0"/>
                </a:moveTo>
                <a:lnTo>
                  <a:pt x="216407" y="0"/>
                </a:lnTo>
                <a:lnTo>
                  <a:pt x="166791" y="5716"/>
                </a:lnTo>
                <a:lnTo>
                  <a:pt x="121242" y="21998"/>
                </a:lnTo>
                <a:lnTo>
                  <a:pt x="81060" y="47546"/>
                </a:lnTo>
                <a:lnTo>
                  <a:pt x="47546" y="81060"/>
                </a:lnTo>
                <a:lnTo>
                  <a:pt x="21998" y="121242"/>
                </a:lnTo>
                <a:lnTo>
                  <a:pt x="5716" y="166791"/>
                </a:lnTo>
                <a:lnTo>
                  <a:pt x="0" y="216408"/>
                </a:lnTo>
                <a:lnTo>
                  <a:pt x="0" y="3364991"/>
                </a:lnTo>
                <a:lnTo>
                  <a:pt x="5716" y="3414608"/>
                </a:lnTo>
                <a:lnTo>
                  <a:pt x="21998" y="3460157"/>
                </a:lnTo>
                <a:lnTo>
                  <a:pt x="47546" y="3500339"/>
                </a:lnTo>
                <a:lnTo>
                  <a:pt x="81060" y="3533853"/>
                </a:lnTo>
                <a:lnTo>
                  <a:pt x="121242" y="3559401"/>
                </a:lnTo>
                <a:lnTo>
                  <a:pt x="166791" y="3575683"/>
                </a:lnTo>
                <a:lnTo>
                  <a:pt x="216407" y="3581400"/>
                </a:lnTo>
                <a:lnTo>
                  <a:pt x="2301239" y="3581400"/>
                </a:lnTo>
                <a:lnTo>
                  <a:pt x="2350856" y="3575683"/>
                </a:lnTo>
                <a:lnTo>
                  <a:pt x="2396405" y="3559401"/>
                </a:lnTo>
                <a:lnTo>
                  <a:pt x="2436587" y="3533853"/>
                </a:lnTo>
                <a:lnTo>
                  <a:pt x="2470101" y="3500339"/>
                </a:lnTo>
                <a:lnTo>
                  <a:pt x="2495649" y="3460157"/>
                </a:lnTo>
                <a:lnTo>
                  <a:pt x="2511931" y="3414608"/>
                </a:lnTo>
                <a:lnTo>
                  <a:pt x="2517648" y="3364991"/>
                </a:lnTo>
                <a:lnTo>
                  <a:pt x="2517648" y="216408"/>
                </a:lnTo>
                <a:lnTo>
                  <a:pt x="2511931" y="166791"/>
                </a:lnTo>
                <a:lnTo>
                  <a:pt x="2495649" y="121242"/>
                </a:lnTo>
                <a:lnTo>
                  <a:pt x="2470101" y="81060"/>
                </a:lnTo>
                <a:lnTo>
                  <a:pt x="2436587" y="47546"/>
                </a:lnTo>
                <a:lnTo>
                  <a:pt x="2396405" y="21998"/>
                </a:lnTo>
                <a:lnTo>
                  <a:pt x="2350856" y="5716"/>
                </a:lnTo>
                <a:lnTo>
                  <a:pt x="230123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79820" y="1981200"/>
            <a:ext cx="2517648" cy="3581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9492" y="2348610"/>
            <a:ext cx="476059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735" marR="5080" indent="-788670">
              <a:lnSpc>
                <a:spcPct val="100000"/>
              </a:lnSpc>
              <a:spcBef>
                <a:spcPts val="100"/>
              </a:spcBef>
            </a:pPr>
            <a:r>
              <a:rPr sz="4800" spc="-40" dirty="0">
                <a:solidFill>
                  <a:srgbClr val="1F487C"/>
                </a:solidFill>
              </a:rPr>
              <a:t>O</a:t>
            </a:r>
            <a:r>
              <a:rPr sz="3850" spc="-40" dirty="0">
                <a:solidFill>
                  <a:srgbClr val="1F487C"/>
                </a:solidFill>
              </a:rPr>
              <a:t>PERATING </a:t>
            </a:r>
            <a:r>
              <a:rPr sz="4800" spc="-10" dirty="0">
                <a:solidFill>
                  <a:srgbClr val="1F487C"/>
                </a:solidFill>
              </a:rPr>
              <a:t>R</a:t>
            </a:r>
            <a:r>
              <a:rPr sz="3850" spc="-10" dirty="0">
                <a:solidFill>
                  <a:srgbClr val="1F487C"/>
                </a:solidFill>
              </a:rPr>
              <a:t>OOM  </a:t>
            </a:r>
            <a:r>
              <a:rPr sz="4800" spc="-20" dirty="0">
                <a:solidFill>
                  <a:srgbClr val="1F487C"/>
                </a:solidFill>
              </a:rPr>
              <a:t>P</a:t>
            </a:r>
            <a:r>
              <a:rPr sz="3850" spc="-20" dirty="0">
                <a:solidFill>
                  <a:srgbClr val="1F487C"/>
                </a:solidFill>
              </a:rPr>
              <a:t>ROTOCOLS</a:t>
            </a:r>
            <a:endParaRPr sz="385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04060"/>
            <a:ext cx="6755130" cy="267779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2400" spc="-5" dirty="0">
                <a:latin typeface="Arial"/>
                <a:cs typeface="Arial"/>
              </a:rPr>
              <a:t>Should be as small as possible </a:t>
            </a:r>
            <a:r>
              <a:rPr sz="2400" dirty="0">
                <a:latin typeface="Arial"/>
                <a:cs typeface="Arial"/>
              </a:rPr>
              <a:t>. It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consist: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30" dirty="0">
                <a:latin typeface="Arial"/>
                <a:cs typeface="Arial"/>
              </a:rPr>
              <a:t>Yourself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surgeon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60" dirty="0">
                <a:latin typeface="Arial"/>
                <a:cs typeface="Arial"/>
              </a:rPr>
              <a:t>Your </a:t>
            </a:r>
            <a:r>
              <a:rPr sz="2400" dirty="0">
                <a:latin typeface="Arial"/>
                <a:cs typeface="Arial"/>
              </a:rPr>
              <a:t>assistant, </a:t>
            </a:r>
            <a:r>
              <a:rPr sz="2400" spc="-5" dirty="0">
                <a:latin typeface="Arial"/>
                <a:cs typeface="Arial"/>
              </a:rPr>
              <a:t>when you need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one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The scrub </a:t>
            </a:r>
            <a:r>
              <a:rPr sz="2400" spc="-5" dirty="0">
                <a:latin typeface="Arial"/>
                <a:cs typeface="Arial"/>
              </a:rPr>
              <a:t>nurse responsible </a:t>
            </a:r>
            <a:r>
              <a:rPr sz="2400" dirty="0">
                <a:latin typeface="Arial"/>
                <a:cs typeface="Arial"/>
              </a:rPr>
              <a:t>for the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instruments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The circulating nurse </a:t>
            </a:r>
            <a:r>
              <a:rPr sz="2400" dirty="0">
                <a:latin typeface="Arial"/>
                <a:cs typeface="Arial"/>
              </a:rPr>
              <a:t>to fletch </a:t>
            </a:r>
            <a:r>
              <a:rPr sz="2400" spc="-5" dirty="0">
                <a:latin typeface="Arial"/>
                <a:cs typeface="Arial"/>
              </a:rPr>
              <a:t>and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carrry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The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anaesthetist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472185"/>
            <a:ext cx="61772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5" dirty="0">
                <a:solidFill>
                  <a:srgbClr val="006FC0"/>
                </a:solidFill>
              </a:rPr>
              <a:t>T</a:t>
            </a:r>
            <a:r>
              <a:rPr sz="4300" spc="5" dirty="0">
                <a:solidFill>
                  <a:srgbClr val="006FC0"/>
                </a:solidFill>
              </a:rPr>
              <a:t>HE </a:t>
            </a:r>
            <a:r>
              <a:rPr sz="5400" spc="10" dirty="0">
                <a:solidFill>
                  <a:srgbClr val="006FC0"/>
                </a:solidFill>
              </a:rPr>
              <a:t>S</a:t>
            </a:r>
            <a:r>
              <a:rPr sz="4300" spc="10" dirty="0">
                <a:solidFill>
                  <a:srgbClr val="006FC0"/>
                </a:solidFill>
              </a:rPr>
              <a:t>URGICAL</a:t>
            </a:r>
            <a:r>
              <a:rPr sz="4300" spc="480" dirty="0">
                <a:solidFill>
                  <a:srgbClr val="006FC0"/>
                </a:solidFill>
              </a:rPr>
              <a:t> </a:t>
            </a:r>
            <a:r>
              <a:rPr sz="5400" spc="10" dirty="0">
                <a:solidFill>
                  <a:srgbClr val="006FC0"/>
                </a:solidFill>
              </a:rPr>
              <a:t>T</a:t>
            </a:r>
            <a:r>
              <a:rPr sz="4300" spc="10" dirty="0">
                <a:solidFill>
                  <a:srgbClr val="006FC0"/>
                </a:solidFill>
              </a:rPr>
              <a:t>EAM</a:t>
            </a:r>
            <a:endParaRPr sz="4300"/>
          </a:p>
        </p:txBody>
      </p:sp>
      <p:sp>
        <p:nvSpPr>
          <p:cNvPr id="4" name="object 4"/>
          <p:cNvSpPr/>
          <p:nvPr/>
        </p:nvSpPr>
        <p:spPr>
          <a:xfrm>
            <a:off x="4023359" y="6804659"/>
            <a:ext cx="4843272" cy="53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8600" y="4038600"/>
            <a:ext cx="4813300" cy="2776855"/>
          </a:xfrm>
          <a:custGeom>
            <a:avLst/>
            <a:gdLst/>
            <a:ahLst/>
            <a:cxnLst/>
            <a:rect l="l" t="t" r="r" b="b"/>
            <a:pathLst>
              <a:path w="4813300" h="2776854">
                <a:moveTo>
                  <a:pt x="4574158" y="0"/>
                </a:moveTo>
                <a:lnTo>
                  <a:pt x="238633" y="0"/>
                </a:lnTo>
                <a:lnTo>
                  <a:pt x="190530" y="4846"/>
                </a:lnTo>
                <a:lnTo>
                  <a:pt x="145732" y="18748"/>
                </a:lnTo>
                <a:lnTo>
                  <a:pt x="105196" y="40746"/>
                </a:lnTo>
                <a:lnTo>
                  <a:pt x="69881" y="69881"/>
                </a:lnTo>
                <a:lnTo>
                  <a:pt x="40746" y="105196"/>
                </a:lnTo>
                <a:lnTo>
                  <a:pt x="18748" y="145732"/>
                </a:lnTo>
                <a:lnTo>
                  <a:pt x="4846" y="190530"/>
                </a:lnTo>
                <a:lnTo>
                  <a:pt x="0" y="238632"/>
                </a:lnTo>
                <a:lnTo>
                  <a:pt x="0" y="2538095"/>
                </a:lnTo>
                <a:lnTo>
                  <a:pt x="4846" y="2586186"/>
                </a:lnTo>
                <a:lnTo>
                  <a:pt x="18748" y="2630979"/>
                </a:lnTo>
                <a:lnTo>
                  <a:pt x="40746" y="2671514"/>
                </a:lnTo>
                <a:lnTo>
                  <a:pt x="69881" y="2706831"/>
                </a:lnTo>
                <a:lnTo>
                  <a:pt x="105196" y="2735971"/>
                </a:lnTo>
                <a:lnTo>
                  <a:pt x="145732" y="2757974"/>
                </a:lnTo>
                <a:lnTo>
                  <a:pt x="190530" y="2771879"/>
                </a:lnTo>
                <a:lnTo>
                  <a:pt x="238633" y="2776728"/>
                </a:lnTo>
                <a:lnTo>
                  <a:pt x="4574158" y="2776728"/>
                </a:lnTo>
                <a:lnTo>
                  <a:pt x="4622261" y="2771879"/>
                </a:lnTo>
                <a:lnTo>
                  <a:pt x="4667059" y="2757974"/>
                </a:lnTo>
                <a:lnTo>
                  <a:pt x="4707595" y="2735971"/>
                </a:lnTo>
                <a:lnTo>
                  <a:pt x="4742910" y="2706831"/>
                </a:lnTo>
                <a:lnTo>
                  <a:pt x="4772045" y="2671514"/>
                </a:lnTo>
                <a:lnTo>
                  <a:pt x="4794043" y="2630979"/>
                </a:lnTo>
                <a:lnTo>
                  <a:pt x="4807945" y="2586186"/>
                </a:lnTo>
                <a:lnTo>
                  <a:pt x="4812792" y="2538095"/>
                </a:lnTo>
                <a:lnTo>
                  <a:pt x="4812792" y="238632"/>
                </a:lnTo>
                <a:lnTo>
                  <a:pt x="4807945" y="190530"/>
                </a:lnTo>
                <a:lnTo>
                  <a:pt x="4794043" y="145732"/>
                </a:lnTo>
                <a:lnTo>
                  <a:pt x="4772045" y="105196"/>
                </a:lnTo>
                <a:lnTo>
                  <a:pt x="4742910" y="69881"/>
                </a:lnTo>
                <a:lnTo>
                  <a:pt x="4707595" y="40746"/>
                </a:lnTo>
                <a:lnTo>
                  <a:pt x="4667059" y="18748"/>
                </a:lnTo>
                <a:lnTo>
                  <a:pt x="4622261" y="4846"/>
                </a:lnTo>
                <a:lnTo>
                  <a:pt x="457415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38600" y="4038600"/>
            <a:ext cx="4812792" cy="2776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6900" y="588263"/>
            <a:ext cx="5460492" cy="2682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70760" y="6643116"/>
            <a:ext cx="4221480" cy="2148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0" y="2965704"/>
            <a:ext cx="4191000" cy="3688079"/>
          </a:xfrm>
          <a:custGeom>
            <a:avLst/>
            <a:gdLst/>
            <a:ahLst/>
            <a:cxnLst/>
            <a:rect l="l" t="t" r="r" b="b"/>
            <a:pathLst>
              <a:path w="4191000" h="3688079">
                <a:moveTo>
                  <a:pt x="3874008" y="0"/>
                </a:moveTo>
                <a:lnTo>
                  <a:pt x="316992" y="0"/>
                </a:lnTo>
                <a:lnTo>
                  <a:pt x="270135" y="3435"/>
                </a:lnTo>
                <a:lnTo>
                  <a:pt x="225417" y="13416"/>
                </a:lnTo>
                <a:lnTo>
                  <a:pt x="183328" y="29451"/>
                </a:lnTo>
                <a:lnTo>
                  <a:pt x="144358" y="51053"/>
                </a:lnTo>
                <a:lnTo>
                  <a:pt x="108996" y="77731"/>
                </a:lnTo>
                <a:lnTo>
                  <a:pt x="77731" y="108996"/>
                </a:lnTo>
                <a:lnTo>
                  <a:pt x="51053" y="144358"/>
                </a:lnTo>
                <a:lnTo>
                  <a:pt x="29451" y="183328"/>
                </a:lnTo>
                <a:lnTo>
                  <a:pt x="13416" y="225417"/>
                </a:lnTo>
                <a:lnTo>
                  <a:pt x="3435" y="270135"/>
                </a:lnTo>
                <a:lnTo>
                  <a:pt x="0" y="316992"/>
                </a:lnTo>
                <a:lnTo>
                  <a:pt x="0" y="3371126"/>
                </a:lnTo>
                <a:lnTo>
                  <a:pt x="3435" y="3417962"/>
                </a:lnTo>
                <a:lnTo>
                  <a:pt x="13416" y="3462664"/>
                </a:lnTo>
                <a:lnTo>
                  <a:pt x="29451" y="3504743"/>
                </a:lnTo>
                <a:lnTo>
                  <a:pt x="51053" y="3543708"/>
                </a:lnTo>
                <a:lnTo>
                  <a:pt x="77731" y="3579069"/>
                </a:lnTo>
                <a:lnTo>
                  <a:pt x="108996" y="3610334"/>
                </a:lnTo>
                <a:lnTo>
                  <a:pt x="144358" y="3637015"/>
                </a:lnTo>
                <a:lnTo>
                  <a:pt x="183328" y="3658620"/>
                </a:lnTo>
                <a:lnTo>
                  <a:pt x="225417" y="3674660"/>
                </a:lnTo>
                <a:lnTo>
                  <a:pt x="270135" y="3684643"/>
                </a:lnTo>
                <a:lnTo>
                  <a:pt x="316992" y="3688080"/>
                </a:lnTo>
                <a:lnTo>
                  <a:pt x="3874008" y="3688080"/>
                </a:lnTo>
                <a:lnTo>
                  <a:pt x="3920864" y="3684643"/>
                </a:lnTo>
                <a:lnTo>
                  <a:pt x="3965582" y="3674660"/>
                </a:lnTo>
                <a:lnTo>
                  <a:pt x="4007671" y="3658620"/>
                </a:lnTo>
                <a:lnTo>
                  <a:pt x="4046641" y="3637015"/>
                </a:lnTo>
                <a:lnTo>
                  <a:pt x="4082003" y="3610334"/>
                </a:lnTo>
                <a:lnTo>
                  <a:pt x="4113268" y="3579069"/>
                </a:lnTo>
                <a:lnTo>
                  <a:pt x="4139946" y="3543708"/>
                </a:lnTo>
                <a:lnTo>
                  <a:pt x="4161548" y="3504743"/>
                </a:lnTo>
                <a:lnTo>
                  <a:pt x="4177583" y="3462664"/>
                </a:lnTo>
                <a:lnTo>
                  <a:pt x="4187564" y="3417962"/>
                </a:lnTo>
                <a:lnTo>
                  <a:pt x="4191000" y="3371126"/>
                </a:lnTo>
                <a:lnTo>
                  <a:pt x="4191000" y="316992"/>
                </a:lnTo>
                <a:lnTo>
                  <a:pt x="4187564" y="270135"/>
                </a:lnTo>
                <a:lnTo>
                  <a:pt x="4177583" y="225417"/>
                </a:lnTo>
                <a:lnTo>
                  <a:pt x="4161548" y="183328"/>
                </a:lnTo>
                <a:lnTo>
                  <a:pt x="4139946" y="144358"/>
                </a:lnTo>
                <a:lnTo>
                  <a:pt x="4113268" y="108996"/>
                </a:lnTo>
                <a:lnTo>
                  <a:pt x="4082003" y="77731"/>
                </a:lnTo>
                <a:lnTo>
                  <a:pt x="4046641" y="51053"/>
                </a:lnTo>
                <a:lnTo>
                  <a:pt x="4007671" y="29451"/>
                </a:lnTo>
                <a:lnTo>
                  <a:pt x="3965582" y="13416"/>
                </a:lnTo>
                <a:lnTo>
                  <a:pt x="3920864" y="3435"/>
                </a:lnTo>
                <a:lnTo>
                  <a:pt x="387400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0" y="2965704"/>
            <a:ext cx="4191000" cy="3688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2044" y="757173"/>
            <a:ext cx="5845175" cy="2738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73685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Preoperative showering </a:t>
            </a:r>
            <a:r>
              <a:rPr sz="2400" spc="-5" dirty="0">
                <a:latin typeface="Arial"/>
                <a:cs typeface="Arial"/>
              </a:rPr>
              <a:t>with  hexachlorophene has shown reduction in  wound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infection.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6385" marR="91440" indent="-273685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Short preoperative hospital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stay </a:t>
            </a:r>
            <a:r>
              <a:rPr sz="2400" spc="-5" dirty="0">
                <a:latin typeface="Arial"/>
                <a:cs typeface="Arial"/>
              </a:rPr>
              <a:t>reduces  pathogenic bacteria on skin and nasal  carrier</a:t>
            </a:r>
            <a:r>
              <a:rPr sz="2400" dirty="0">
                <a:latin typeface="Arial"/>
                <a:cs typeface="Arial"/>
              </a:rPr>
              <a:t> state.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81197" y="3361559"/>
            <a:ext cx="2579130" cy="2981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4946" y="5748528"/>
            <a:ext cx="1677035" cy="685800"/>
          </a:xfrm>
          <a:custGeom>
            <a:avLst/>
            <a:gdLst/>
            <a:ahLst/>
            <a:cxnLst/>
            <a:rect l="l" t="t" r="r" b="b"/>
            <a:pathLst>
              <a:path w="1677035" h="685800">
                <a:moveTo>
                  <a:pt x="1445168" y="531505"/>
                </a:moveTo>
                <a:lnTo>
                  <a:pt x="1312544" y="605561"/>
                </a:lnTo>
                <a:lnTo>
                  <a:pt x="1299680" y="616589"/>
                </a:lnTo>
                <a:lnTo>
                  <a:pt x="1292304" y="631188"/>
                </a:lnTo>
                <a:lnTo>
                  <a:pt x="1290953" y="647489"/>
                </a:lnTo>
                <a:lnTo>
                  <a:pt x="1296162" y="663625"/>
                </a:lnTo>
                <a:lnTo>
                  <a:pt x="1307159" y="676491"/>
                </a:lnTo>
                <a:lnTo>
                  <a:pt x="1321752" y="683874"/>
                </a:lnTo>
                <a:lnTo>
                  <a:pt x="1338060" y="685244"/>
                </a:lnTo>
                <a:lnTo>
                  <a:pt x="1354201" y="680072"/>
                </a:lnTo>
                <a:lnTo>
                  <a:pt x="1603401" y="540918"/>
                </a:lnTo>
                <a:lnTo>
                  <a:pt x="1590420" y="540918"/>
                </a:lnTo>
                <a:lnTo>
                  <a:pt x="1556765" y="539521"/>
                </a:lnTo>
                <a:lnTo>
                  <a:pt x="1517268" y="537286"/>
                </a:lnTo>
                <a:lnTo>
                  <a:pt x="1477899" y="534466"/>
                </a:lnTo>
                <a:lnTo>
                  <a:pt x="1445168" y="531505"/>
                </a:lnTo>
                <a:close/>
              </a:path>
              <a:path w="1677035" h="685800">
                <a:moveTo>
                  <a:pt x="1507488" y="496706"/>
                </a:moveTo>
                <a:lnTo>
                  <a:pt x="1445168" y="531505"/>
                </a:lnTo>
                <a:lnTo>
                  <a:pt x="1477899" y="534466"/>
                </a:lnTo>
                <a:lnTo>
                  <a:pt x="1517268" y="537286"/>
                </a:lnTo>
                <a:lnTo>
                  <a:pt x="1556765" y="539521"/>
                </a:lnTo>
                <a:lnTo>
                  <a:pt x="1590420" y="540918"/>
                </a:lnTo>
                <a:lnTo>
                  <a:pt x="1590678" y="534733"/>
                </a:lnTo>
                <a:lnTo>
                  <a:pt x="1569974" y="534733"/>
                </a:lnTo>
                <a:lnTo>
                  <a:pt x="1507488" y="496706"/>
                </a:lnTo>
                <a:close/>
              </a:path>
              <a:path w="1677035" h="685800">
                <a:moveTo>
                  <a:pt x="1345231" y="301948"/>
                </a:moveTo>
                <a:lnTo>
                  <a:pt x="1328896" y="302707"/>
                </a:lnTo>
                <a:lnTo>
                  <a:pt x="1314037" y="309539"/>
                </a:lnTo>
                <a:lnTo>
                  <a:pt x="1302512" y="321983"/>
                </a:lnTo>
                <a:lnTo>
                  <a:pt x="1296769" y="337913"/>
                </a:lnTo>
                <a:lnTo>
                  <a:pt x="1297538" y="354279"/>
                </a:lnTo>
                <a:lnTo>
                  <a:pt x="1419431" y="443117"/>
                </a:lnTo>
                <a:lnTo>
                  <a:pt x="1485645" y="449465"/>
                </a:lnTo>
                <a:lnTo>
                  <a:pt x="1561464" y="454317"/>
                </a:lnTo>
                <a:lnTo>
                  <a:pt x="1593977" y="455650"/>
                </a:lnTo>
                <a:lnTo>
                  <a:pt x="1590420" y="540918"/>
                </a:lnTo>
                <a:lnTo>
                  <a:pt x="1603401" y="540918"/>
                </a:lnTo>
                <a:lnTo>
                  <a:pt x="1676907" y="499872"/>
                </a:lnTo>
                <a:lnTo>
                  <a:pt x="1361186" y="307721"/>
                </a:lnTo>
                <a:lnTo>
                  <a:pt x="1345231" y="301948"/>
                </a:lnTo>
                <a:close/>
              </a:path>
              <a:path w="1677035" h="685800">
                <a:moveTo>
                  <a:pt x="1571370" y="461035"/>
                </a:moveTo>
                <a:lnTo>
                  <a:pt x="1507488" y="496706"/>
                </a:lnTo>
                <a:lnTo>
                  <a:pt x="1569974" y="534733"/>
                </a:lnTo>
                <a:lnTo>
                  <a:pt x="1571370" y="461035"/>
                </a:lnTo>
                <a:close/>
              </a:path>
              <a:path w="1677035" h="685800">
                <a:moveTo>
                  <a:pt x="1593752" y="461035"/>
                </a:moveTo>
                <a:lnTo>
                  <a:pt x="1571370" y="461035"/>
                </a:lnTo>
                <a:lnTo>
                  <a:pt x="1569974" y="534733"/>
                </a:lnTo>
                <a:lnTo>
                  <a:pt x="1590678" y="534733"/>
                </a:lnTo>
                <a:lnTo>
                  <a:pt x="1593752" y="461035"/>
                </a:lnTo>
                <a:close/>
              </a:path>
              <a:path w="1677035" h="685800">
                <a:moveTo>
                  <a:pt x="507" y="0"/>
                </a:moveTo>
                <a:lnTo>
                  <a:pt x="0" y="85344"/>
                </a:lnTo>
                <a:lnTo>
                  <a:pt x="39242" y="85623"/>
                </a:lnTo>
                <a:lnTo>
                  <a:pt x="77596" y="86664"/>
                </a:lnTo>
                <a:lnTo>
                  <a:pt x="116077" y="88265"/>
                </a:lnTo>
                <a:lnTo>
                  <a:pt x="154177" y="90424"/>
                </a:lnTo>
                <a:lnTo>
                  <a:pt x="229362" y="96507"/>
                </a:lnTo>
                <a:lnTo>
                  <a:pt x="303021" y="104673"/>
                </a:lnTo>
                <a:lnTo>
                  <a:pt x="374014" y="114858"/>
                </a:lnTo>
                <a:lnTo>
                  <a:pt x="441959" y="126834"/>
                </a:lnTo>
                <a:lnTo>
                  <a:pt x="506094" y="140449"/>
                </a:lnTo>
                <a:lnTo>
                  <a:pt x="565657" y="155384"/>
                </a:lnTo>
                <a:lnTo>
                  <a:pt x="620394" y="171564"/>
                </a:lnTo>
                <a:lnTo>
                  <a:pt x="669163" y="188760"/>
                </a:lnTo>
                <a:lnTo>
                  <a:pt x="711073" y="206603"/>
                </a:lnTo>
                <a:lnTo>
                  <a:pt x="745743" y="224701"/>
                </a:lnTo>
                <a:lnTo>
                  <a:pt x="781938" y="250825"/>
                </a:lnTo>
                <a:lnTo>
                  <a:pt x="796163" y="273443"/>
                </a:lnTo>
                <a:lnTo>
                  <a:pt x="795781" y="273558"/>
                </a:lnTo>
                <a:lnTo>
                  <a:pt x="796172" y="278955"/>
                </a:lnTo>
                <a:lnTo>
                  <a:pt x="807719" y="317119"/>
                </a:lnTo>
                <a:lnTo>
                  <a:pt x="836929" y="354177"/>
                </a:lnTo>
                <a:lnTo>
                  <a:pt x="869441" y="379793"/>
                </a:lnTo>
                <a:lnTo>
                  <a:pt x="907923" y="402539"/>
                </a:lnTo>
                <a:lnTo>
                  <a:pt x="952626" y="423481"/>
                </a:lnTo>
                <a:lnTo>
                  <a:pt x="1003300" y="442988"/>
                </a:lnTo>
                <a:lnTo>
                  <a:pt x="1058970" y="461035"/>
                </a:lnTo>
                <a:lnTo>
                  <a:pt x="1119631" y="477608"/>
                </a:lnTo>
                <a:lnTo>
                  <a:pt x="1184782" y="492582"/>
                </a:lnTo>
                <a:lnTo>
                  <a:pt x="1253743" y="505929"/>
                </a:lnTo>
                <a:lnTo>
                  <a:pt x="1325879" y="517486"/>
                </a:lnTo>
                <a:lnTo>
                  <a:pt x="1401064" y="527011"/>
                </a:lnTo>
                <a:lnTo>
                  <a:pt x="1439290" y="530974"/>
                </a:lnTo>
                <a:lnTo>
                  <a:pt x="1445168" y="531505"/>
                </a:lnTo>
                <a:lnTo>
                  <a:pt x="1507488" y="496706"/>
                </a:lnTo>
                <a:lnTo>
                  <a:pt x="1419431" y="443117"/>
                </a:lnTo>
                <a:lnTo>
                  <a:pt x="1411096" y="442252"/>
                </a:lnTo>
                <a:lnTo>
                  <a:pt x="1374648" y="437959"/>
                </a:lnTo>
                <a:lnTo>
                  <a:pt x="1303654" y="427786"/>
                </a:lnTo>
                <a:lnTo>
                  <a:pt x="1235709" y="415861"/>
                </a:lnTo>
                <a:lnTo>
                  <a:pt x="1171575" y="402259"/>
                </a:lnTo>
                <a:lnTo>
                  <a:pt x="1112012" y="387388"/>
                </a:lnTo>
                <a:lnTo>
                  <a:pt x="1057655" y="371360"/>
                </a:lnTo>
                <a:lnTo>
                  <a:pt x="1009078" y="354253"/>
                </a:lnTo>
                <a:lnTo>
                  <a:pt x="967231" y="336550"/>
                </a:lnTo>
                <a:lnTo>
                  <a:pt x="933068" y="318973"/>
                </a:lnTo>
                <a:lnTo>
                  <a:pt x="898143" y="294665"/>
                </a:lnTo>
                <a:lnTo>
                  <a:pt x="884001" y="278892"/>
                </a:lnTo>
                <a:lnTo>
                  <a:pt x="883157" y="277723"/>
                </a:lnTo>
                <a:lnTo>
                  <a:pt x="882268" y="275831"/>
                </a:lnTo>
                <a:lnTo>
                  <a:pt x="881761" y="274434"/>
                </a:lnTo>
                <a:lnTo>
                  <a:pt x="881379" y="274320"/>
                </a:lnTo>
                <a:lnTo>
                  <a:pt x="871981" y="231305"/>
                </a:lnTo>
                <a:lnTo>
                  <a:pt x="850138" y="198843"/>
                </a:lnTo>
                <a:lnTo>
                  <a:pt x="821816" y="173024"/>
                </a:lnTo>
                <a:lnTo>
                  <a:pt x="787145" y="150012"/>
                </a:lnTo>
                <a:lnTo>
                  <a:pt x="745870" y="128676"/>
                </a:lnTo>
                <a:lnTo>
                  <a:pt x="698373" y="108597"/>
                </a:lnTo>
                <a:lnTo>
                  <a:pt x="645413" y="89992"/>
                </a:lnTo>
                <a:lnTo>
                  <a:pt x="587375" y="72834"/>
                </a:lnTo>
                <a:lnTo>
                  <a:pt x="524509" y="57099"/>
                </a:lnTo>
                <a:lnTo>
                  <a:pt x="457326" y="42900"/>
                </a:lnTo>
                <a:lnTo>
                  <a:pt x="386841" y="30480"/>
                </a:lnTo>
                <a:lnTo>
                  <a:pt x="313054" y="19913"/>
                </a:lnTo>
                <a:lnTo>
                  <a:pt x="275208" y="15468"/>
                </a:lnTo>
                <a:lnTo>
                  <a:pt x="237108" y="11506"/>
                </a:lnTo>
                <a:lnTo>
                  <a:pt x="198119" y="8013"/>
                </a:lnTo>
                <a:lnTo>
                  <a:pt x="159003" y="5207"/>
                </a:lnTo>
                <a:lnTo>
                  <a:pt x="119506" y="2984"/>
                </a:lnTo>
                <a:lnTo>
                  <a:pt x="79882" y="1346"/>
                </a:lnTo>
                <a:lnTo>
                  <a:pt x="39750" y="292"/>
                </a:lnTo>
                <a:lnTo>
                  <a:pt x="507" y="0"/>
                </a:lnTo>
                <a:close/>
              </a:path>
              <a:path w="1677035" h="685800">
                <a:moveTo>
                  <a:pt x="1419431" y="443117"/>
                </a:moveTo>
                <a:lnTo>
                  <a:pt x="1507488" y="496706"/>
                </a:lnTo>
                <a:lnTo>
                  <a:pt x="1571370" y="461035"/>
                </a:lnTo>
                <a:lnTo>
                  <a:pt x="1593752" y="461022"/>
                </a:lnTo>
                <a:lnTo>
                  <a:pt x="1593977" y="455650"/>
                </a:lnTo>
                <a:lnTo>
                  <a:pt x="1561464" y="454317"/>
                </a:lnTo>
                <a:lnTo>
                  <a:pt x="1523364" y="452170"/>
                </a:lnTo>
                <a:lnTo>
                  <a:pt x="1485645" y="449465"/>
                </a:lnTo>
                <a:lnTo>
                  <a:pt x="1448053" y="446087"/>
                </a:lnTo>
                <a:lnTo>
                  <a:pt x="1419431" y="443117"/>
                </a:lnTo>
                <a:close/>
              </a:path>
            </a:pathLst>
          </a:custGeom>
          <a:solidFill>
            <a:srgbClr val="2A6B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6542" y="5418531"/>
            <a:ext cx="57334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35" dirty="0">
                <a:solidFill>
                  <a:srgbClr val="1F487C"/>
                </a:solidFill>
                <a:latin typeface="Arial"/>
                <a:cs typeface="Arial"/>
              </a:rPr>
              <a:t>SHAVING </a:t>
            </a:r>
            <a:r>
              <a:rPr sz="3000" dirty="0">
                <a:solidFill>
                  <a:srgbClr val="1F487C"/>
                </a:solidFill>
                <a:latin typeface="Arial"/>
                <a:cs typeface="Arial"/>
              </a:rPr>
              <a:t>THE </a:t>
            </a:r>
            <a:r>
              <a:rPr sz="3000" spc="-5" dirty="0">
                <a:solidFill>
                  <a:srgbClr val="1F487C"/>
                </a:solidFill>
                <a:latin typeface="Arial"/>
                <a:cs typeface="Arial"/>
              </a:rPr>
              <a:t>SURGICAL</a:t>
            </a:r>
            <a:r>
              <a:rPr sz="3000" spc="-36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F487C"/>
                </a:solidFill>
                <a:latin typeface="Arial"/>
                <a:cs typeface="Arial"/>
              </a:rPr>
              <a:t>AREA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0559" y="4637530"/>
            <a:ext cx="7574280" cy="2220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5800" y="381000"/>
            <a:ext cx="7543800" cy="4267200"/>
          </a:xfrm>
          <a:custGeom>
            <a:avLst/>
            <a:gdLst/>
            <a:ahLst/>
            <a:cxnLst/>
            <a:rect l="l" t="t" r="r" b="b"/>
            <a:pathLst>
              <a:path w="7543800" h="4267200">
                <a:moveTo>
                  <a:pt x="7177024" y="0"/>
                </a:moveTo>
                <a:lnTo>
                  <a:pt x="366725" y="0"/>
                </a:lnTo>
                <a:lnTo>
                  <a:pt x="320723" y="2857"/>
                </a:lnTo>
                <a:lnTo>
                  <a:pt x="276426" y="11201"/>
                </a:lnTo>
                <a:lnTo>
                  <a:pt x="234179" y="24688"/>
                </a:lnTo>
                <a:lnTo>
                  <a:pt x="194324" y="42973"/>
                </a:lnTo>
                <a:lnTo>
                  <a:pt x="157205" y="65713"/>
                </a:lnTo>
                <a:lnTo>
                  <a:pt x="123167" y="92565"/>
                </a:lnTo>
                <a:lnTo>
                  <a:pt x="92552" y="123185"/>
                </a:lnTo>
                <a:lnTo>
                  <a:pt x="65704" y="157228"/>
                </a:lnTo>
                <a:lnTo>
                  <a:pt x="42967" y="194352"/>
                </a:lnTo>
                <a:lnTo>
                  <a:pt x="24684" y="234212"/>
                </a:lnTo>
                <a:lnTo>
                  <a:pt x="11199" y="276466"/>
                </a:lnTo>
                <a:lnTo>
                  <a:pt x="2857" y="320768"/>
                </a:lnTo>
                <a:lnTo>
                  <a:pt x="0" y="366775"/>
                </a:lnTo>
                <a:lnTo>
                  <a:pt x="0" y="3900424"/>
                </a:lnTo>
                <a:lnTo>
                  <a:pt x="2857" y="3946431"/>
                </a:lnTo>
                <a:lnTo>
                  <a:pt x="11199" y="3990733"/>
                </a:lnTo>
                <a:lnTo>
                  <a:pt x="24684" y="4032987"/>
                </a:lnTo>
                <a:lnTo>
                  <a:pt x="42967" y="4072847"/>
                </a:lnTo>
                <a:lnTo>
                  <a:pt x="65704" y="4109971"/>
                </a:lnTo>
                <a:lnTo>
                  <a:pt x="92552" y="4144014"/>
                </a:lnTo>
                <a:lnTo>
                  <a:pt x="123167" y="4174634"/>
                </a:lnTo>
                <a:lnTo>
                  <a:pt x="157205" y="4201486"/>
                </a:lnTo>
                <a:lnTo>
                  <a:pt x="194324" y="4224226"/>
                </a:lnTo>
                <a:lnTo>
                  <a:pt x="234179" y="4242511"/>
                </a:lnTo>
                <a:lnTo>
                  <a:pt x="276426" y="4255998"/>
                </a:lnTo>
                <a:lnTo>
                  <a:pt x="320723" y="4264342"/>
                </a:lnTo>
                <a:lnTo>
                  <a:pt x="366725" y="4267200"/>
                </a:lnTo>
                <a:lnTo>
                  <a:pt x="7177024" y="4267200"/>
                </a:lnTo>
                <a:lnTo>
                  <a:pt x="7223031" y="4264342"/>
                </a:lnTo>
                <a:lnTo>
                  <a:pt x="7267333" y="4255998"/>
                </a:lnTo>
                <a:lnTo>
                  <a:pt x="7309587" y="4242511"/>
                </a:lnTo>
                <a:lnTo>
                  <a:pt x="7349447" y="4224226"/>
                </a:lnTo>
                <a:lnTo>
                  <a:pt x="7386571" y="4201486"/>
                </a:lnTo>
                <a:lnTo>
                  <a:pt x="7420614" y="4174634"/>
                </a:lnTo>
                <a:lnTo>
                  <a:pt x="7451234" y="4144014"/>
                </a:lnTo>
                <a:lnTo>
                  <a:pt x="7478086" y="4109971"/>
                </a:lnTo>
                <a:lnTo>
                  <a:pt x="7500826" y="4072847"/>
                </a:lnTo>
                <a:lnTo>
                  <a:pt x="7519111" y="4032987"/>
                </a:lnTo>
                <a:lnTo>
                  <a:pt x="7532598" y="3990733"/>
                </a:lnTo>
                <a:lnTo>
                  <a:pt x="7540942" y="3946431"/>
                </a:lnTo>
                <a:lnTo>
                  <a:pt x="7543800" y="3900424"/>
                </a:lnTo>
                <a:lnTo>
                  <a:pt x="7543800" y="366775"/>
                </a:lnTo>
                <a:lnTo>
                  <a:pt x="7540942" y="320768"/>
                </a:lnTo>
                <a:lnTo>
                  <a:pt x="7532598" y="276466"/>
                </a:lnTo>
                <a:lnTo>
                  <a:pt x="7519111" y="234212"/>
                </a:lnTo>
                <a:lnTo>
                  <a:pt x="7500826" y="194352"/>
                </a:lnTo>
                <a:lnTo>
                  <a:pt x="7478086" y="157228"/>
                </a:lnTo>
                <a:lnTo>
                  <a:pt x="7451234" y="123185"/>
                </a:lnTo>
                <a:lnTo>
                  <a:pt x="7420614" y="92565"/>
                </a:lnTo>
                <a:lnTo>
                  <a:pt x="7386571" y="65713"/>
                </a:lnTo>
                <a:lnTo>
                  <a:pt x="7349447" y="42973"/>
                </a:lnTo>
                <a:lnTo>
                  <a:pt x="7309587" y="24688"/>
                </a:lnTo>
                <a:lnTo>
                  <a:pt x="7267333" y="11201"/>
                </a:lnTo>
                <a:lnTo>
                  <a:pt x="7223031" y="2857"/>
                </a:lnTo>
                <a:lnTo>
                  <a:pt x="717702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5800" y="381000"/>
            <a:ext cx="7543800" cy="426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447802"/>
            <a:ext cx="5948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1F487C"/>
                </a:solidFill>
                <a:latin typeface="Arial"/>
                <a:cs typeface="Arial"/>
              </a:rPr>
              <a:t>P</a:t>
            </a:r>
            <a:r>
              <a:rPr sz="2850" b="0" spc="-5" dirty="0">
                <a:solidFill>
                  <a:srgbClr val="1F487C"/>
                </a:solidFill>
                <a:latin typeface="Arial"/>
                <a:cs typeface="Arial"/>
              </a:rPr>
              <a:t>RE</a:t>
            </a:r>
            <a:r>
              <a:rPr sz="3600" b="0" spc="-5" dirty="0">
                <a:solidFill>
                  <a:srgbClr val="1F487C"/>
                </a:solidFill>
                <a:latin typeface="Arial"/>
                <a:cs typeface="Arial"/>
              </a:rPr>
              <a:t>-</a:t>
            </a:r>
            <a:r>
              <a:rPr sz="2850" b="0" spc="-5" dirty="0">
                <a:solidFill>
                  <a:srgbClr val="1F487C"/>
                </a:solidFill>
                <a:latin typeface="Arial"/>
                <a:cs typeface="Arial"/>
              </a:rPr>
              <a:t>OPERATIVE </a:t>
            </a:r>
            <a:r>
              <a:rPr sz="2850" b="0" spc="15" dirty="0">
                <a:solidFill>
                  <a:srgbClr val="1F487C"/>
                </a:solidFill>
                <a:latin typeface="Arial"/>
                <a:cs typeface="Arial"/>
              </a:rPr>
              <a:t>HAIR</a:t>
            </a:r>
            <a:r>
              <a:rPr sz="2850" b="0" spc="42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2850" b="0" spc="-15" dirty="0">
                <a:solidFill>
                  <a:srgbClr val="1F487C"/>
                </a:solidFill>
                <a:latin typeface="Arial"/>
                <a:cs typeface="Arial"/>
              </a:rPr>
              <a:t>REMOVAL</a:t>
            </a:r>
            <a:endParaRPr sz="2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1244853"/>
            <a:ext cx="5961380" cy="5086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417195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Shaving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15" dirty="0">
                <a:latin typeface="Arial"/>
                <a:cs typeface="Arial"/>
              </a:rPr>
              <a:t>patient’s </a:t>
            </a:r>
            <a:r>
              <a:rPr sz="2400" dirty="0">
                <a:latin typeface="Arial"/>
                <a:cs typeface="Arial"/>
              </a:rPr>
              <a:t>skin </a:t>
            </a:r>
            <a:r>
              <a:rPr sz="2400" spc="-5" dirty="0">
                <a:latin typeface="Arial"/>
                <a:cs typeface="Arial"/>
              </a:rPr>
              <a:t>before surgery  </a:t>
            </a:r>
            <a:r>
              <a:rPr sz="2400" dirty="0">
                <a:latin typeface="Arial"/>
                <a:cs typeface="Arial"/>
              </a:rPr>
              <a:t>may </a:t>
            </a:r>
            <a:r>
              <a:rPr sz="2400" spc="-5" dirty="0">
                <a:latin typeface="Arial"/>
                <a:cs typeface="Arial"/>
              </a:rPr>
              <a:t>raise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risk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10" dirty="0">
                <a:latin typeface="Arial"/>
                <a:cs typeface="Arial"/>
              </a:rPr>
              <a:t>an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infection.</a:t>
            </a:r>
            <a:endParaRPr sz="2400">
              <a:latin typeface="Arial"/>
              <a:cs typeface="Arial"/>
            </a:endParaRPr>
          </a:p>
          <a:p>
            <a:pPr marL="287020" marR="508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dirty="0">
                <a:latin typeface="Arial"/>
                <a:cs typeface="Arial"/>
              </a:rPr>
              <a:t>In </a:t>
            </a:r>
            <a:r>
              <a:rPr sz="2400" spc="-5" dirty="0">
                <a:latin typeface="Arial"/>
                <a:cs typeface="Arial"/>
              </a:rPr>
              <a:t>its guidelines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preventing surgical  site </a:t>
            </a:r>
            <a:r>
              <a:rPr sz="2400" dirty="0">
                <a:latin typeface="Arial"/>
                <a:cs typeface="Arial"/>
              </a:rPr>
              <a:t>infections, </a:t>
            </a:r>
            <a:r>
              <a:rPr sz="2400" spc="-5" dirty="0"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00AF50"/>
                </a:solidFill>
                <a:latin typeface="Arial"/>
                <a:cs typeface="Arial"/>
              </a:rPr>
              <a:t>Centre </a:t>
            </a:r>
            <a:r>
              <a:rPr sz="2400" dirty="0">
                <a:solidFill>
                  <a:srgbClr val="00AF50"/>
                </a:solidFill>
                <a:latin typeface="Arial"/>
                <a:cs typeface="Arial"/>
              </a:rPr>
              <a:t>for </a:t>
            </a:r>
            <a:r>
              <a:rPr sz="2400" spc="-5" dirty="0">
                <a:solidFill>
                  <a:srgbClr val="00AF50"/>
                </a:solidFill>
                <a:latin typeface="Arial"/>
                <a:cs typeface="Arial"/>
              </a:rPr>
              <a:t>Disease  Control </a:t>
            </a:r>
            <a:r>
              <a:rPr sz="2400" spc="-5" dirty="0">
                <a:latin typeface="Arial"/>
                <a:cs typeface="Arial"/>
              </a:rPr>
              <a:t>recommends </a:t>
            </a:r>
            <a:r>
              <a:rPr sz="2400" dirty="0">
                <a:latin typeface="Arial"/>
                <a:cs typeface="Arial"/>
              </a:rPr>
              <a:t>that </a:t>
            </a:r>
            <a:r>
              <a:rPr sz="2400" spc="-5" dirty="0">
                <a:latin typeface="Arial"/>
                <a:cs typeface="Arial"/>
              </a:rPr>
              <a:t>hair should </a:t>
            </a:r>
            <a:r>
              <a:rPr sz="2400" dirty="0">
                <a:latin typeface="Arial"/>
                <a:cs typeface="Arial"/>
              </a:rPr>
              <a:t>not  </a:t>
            </a:r>
            <a:r>
              <a:rPr sz="2400" spc="-5" dirty="0">
                <a:latin typeface="Arial"/>
                <a:cs typeface="Arial"/>
              </a:rPr>
              <a:t>be removed unless </a:t>
            </a:r>
            <a:r>
              <a:rPr sz="2400" dirty="0">
                <a:latin typeface="Arial"/>
                <a:cs typeface="Arial"/>
              </a:rPr>
              <a:t>it </a:t>
            </a:r>
            <a:r>
              <a:rPr sz="2400" spc="-5" dirty="0">
                <a:latin typeface="Arial"/>
                <a:cs typeface="Arial"/>
              </a:rPr>
              <a:t>will interfere with </a:t>
            </a:r>
            <a:r>
              <a:rPr sz="2400" dirty="0">
                <a:latin typeface="Arial"/>
                <a:cs typeface="Arial"/>
              </a:rPr>
              <a:t>the  </a:t>
            </a:r>
            <a:r>
              <a:rPr sz="2400" spc="-5" dirty="0">
                <a:latin typeface="Arial"/>
                <a:cs typeface="Arial"/>
              </a:rPr>
              <a:t>operation.</a:t>
            </a:r>
            <a:endParaRPr sz="2400">
              <a:latin typeface="Arial"/>
              <a:cs typeface="Arial"/>
            </a:endParaRPr>
          </a:p>
          <a:p>
            <a:pPr marL="287020" marR="606425" indent="-274320">
              <a:lnSpc>
                <a:spcPct val="100000"/>
              </a:lnSpc>
              <a:spcBef>
                <a:spcPts val="605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When shaving is </a:t>
            </a:r>
            <a:r>
              <a:rPr sz="2400" spc="-20" dirty="0">
                <a:latin typeface="Arial"/>
                <a:cs typeface="Arial"/>
              </a:rPr>
              <a:t>necessary, </a:t>
            </a:r>
            <a:r>
              <a:rPr sz="2400" spc="-5" dirty="0">
                <a:latin typeface="Arial"/>
                <a:cs typeface="Arial"/>
              </a:rPr>
              <a:t>electrical  clippers should be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used.</a:t>
            </a:r>
            <a:endParaRPr sz="2400">
              <a:latin typeface="Arial"/>
              <a:cs typeface="Arial"/>
            </a:endParaRPr>
          </a:p>
          <a:p>
            <a:pPr marL="287020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Preferably immediately before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surgery</a:t>
            </a:r>
            <a:endParaRPr sz="2400">
              <a:latin typeface="Arial"/>
              <a:cs typeface="Arial"/>
            </a:endParaRPr>
          </a:p>
          <a:p>
            <a:pPr marL="287020" marR="650875" indent="-274320">
              <a:lnSpc>
                <a:spcPct val="100000"/>
              </a:lnSpc>
              <a:spcBef>
                <a:spcPts val="6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Shaving with a razor blade causes  microscopic nicks in the skin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that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can  become bacterial breeding</a:t>
            </a:r>
            <a:r>
              <a:rPr sz="2400" spc="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grounds.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45935" y="1706879"/>
            <a:ext cx="2395727" cy="5151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0739" y="757173"/>
            <a:ext cx="7700645" cy="398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118745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655" algn="l"/>
              </a:tabLst>
            </a:pPr>
            <a:r>
              <a:rPr sz="2400" spc="-5" dirty="0">
                <a:latin typeface="Arial"/>
                <a:cs typeface="Arial"/>
              </a:rPr>
              <a:t>Before the skin preparation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a patient is initiated, </a:t>
            </a:r>
            <a:r>
              <a:rPr sz="2400" dirty="0">
                <a:latin typeface="Arial"/>
                <a:cs typeface="Arial"/>
              </a:rPr>
              <a:t>the  </a:t>
            </a:r>
            <a:r>
              <a:rPr sz="2400" spc="-5" dirty="0">
                <a:latin typeface="Arial"/>
                <a:cs typeface="Arial"/>
              </a:rPr>
              <a:t>skin should be </a:t>
            </a:r>
            <a:r>
              <a:rPr sz="2400" dirty="0">
                <a:latin typeface="Arial"/>
                <a:cs typeface="Arial"/>
              </a:rPr>
              <a:t>free of </a:t>
            </a:r>
            <a:r>
              <a:rPr sz="2400" spc="-5" dirty="0">
                <a:latin typeface="Arial"/>
                <a:cs typeface="Arial"/>
              </a:rPr>
              <a:t>gross contamination </a:t>
            </a:r>
            <a:r>
              <a:rPr sz="2400" dirty="0">
                <a:latin typeface="Arial"/>
                <a:cs typeface="Arial"/>
              </a:rPr>
              <a:t>(i.e., </a:t>
            </a:r>
            <a:r>
              <a:rPr sz="2400" spc="-5" dirty="0">
                <a:latin typeface="Arial"/>
                <a:cs typeface="Arial"/>
              </a:rPr>
              <a:t>dirt,  soil, or any </a:t>
            </a:r>
            <a:r>
              <a:rPr sz="2400" dirty="0">
                <a:latin typeface="Arial"/>
                <a:cs typeface="Arial"/>
              </a:rPr>
              <a:t>other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debris)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marR="5080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655" algn="l"/>
              </a:tabLst>
            </a:pPr>
            <a:r>
              <a:rPr sz="2400" dirty="0">
                <a:latin typeface="Arial"/>
                <a:cs typeface="Arial"/>
              </a:rPr>
              <a:t>The </a:t>
            </a:r>
            <a:r>
              <a:rPr sz="2400" spc="-10" dirty="0">
                <a:latin typeface="Arial"/>
                <a:cs typeface="Arial"/>
              </a:rPr>
              <a:t>patient’s </a:t>
            </a:r>
            <a:r>
              <a:rPr sz="2400" dirty="0">
                <a:latin typeface="Arial"/>
                <a:cs typeface="Arial"/>
              </a:rPr>
              <a:t>skin </a:t>
            </a:r>
            <a:r>
              <a:rPr sz="2400" spc="-5" dirty="0">
                <a:latin typeface="Arial"/>
                <a:cs typeface="Arial"/>
              </a:rPr>
              <a:t>is prepared by applying an antiseptic  in concentric circles, beginning in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area </a:t>
            </a:r>
            <a:r>
              <a:rPr sz="2400" dirty="0">
                <a:latin typeface="Arial"/>
                <a:cs typeface="Arial"/>
              </a:rPr>
              <a:t>of the  </a:t>
            </a:r>
            <a:r>
              <a:rPr sz="2400" spc="-5" dirty="0">
                <a:latin typeface="Arial"/>
                <a:cs typeface="Arial"/>
              </a:rPr>
              <a:t>proposed incision and medial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lateral.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F81BC"/>
              </a:buClr>
              <a:buFont typeface="Wingdings"/>
              <a:buChar char=""/>
            </a:pPr>
            <a:endParaRPr sz="3550">
              <a:latin typeface="Times New Roman"/>
              <a:cs typeface="Times New Roman"/>
            </a:endParaRPr>
          </a:p>
          <a:p>
            <a:pPr marL="287020" marR="269875" indent="-274320">
              <a:lnSpc>
                <a:spcPct val="100000"/>
              </a:lnSpc>
              <a:buClr>
                <a:srgbClr val="4F81BC"/>
              </a:buClr>
              <a:buSzPct val="68750"/>
              <a:buFont typeface="Wingdings"/>
              <a:buChar char=""/>
              <a:tabLst>
                <a:tab pos="287655" algn="l"/>
              </a:tabLst>
            </a:pP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prepared area should be large enough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extend  the incision or </a:t>
            </a:r>
            <a:r>
              <a:rPr sz="2400" dirty="0">
                <a:latin typeface="Arial"/>
                <a:cs typeface="Arial"/>
              </a:rPr>
              <a:t>create </a:t>
            </a:r>
            <a:r>
              <a:rPr sz="2400" spc="-5" dirty="0">
                <a:latin typeface="Arial"/>
                <a:cs typeface="Arial"/>
              </a:rPr>
              <a:t>new incisions or drain</a:t>
            </a:r>
            <a:r>
              <a:rPr sz="2400" spc="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sites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17008" y="6679690"/>
            <a:ext cx="2392680" cy="178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32247" y="4856988"/>
            <a:ext cx="2362200" cy="1833880"/>
          </a:xfrm>
          <a:custGeom>
            <a:avLst/>
            <a:gdLst/>
            <a:ahLst/>
            <a:cxnLst/>
            <a:rect l="l" t="t" r="r" b="b"/>
            <a:pathLst>
              <a:path w="2362200" h="1833879">
                <a:moveTo>
                  <a:pt x="2204593" y="0"/>
                </a:moveTo>
                <a:lnTo>
                  <a:pt x="157606" y="0"/>
                </a:lnTo>
                <a:lnTo>
                  <a:pt x="107761" y="8027"/>
                </a:lnTo>
                <a:lnTo>
                  <a:pt x="64492" y="30386"/>
                </a:lnTo>
                <a:lnTo>
                  <a:pt x="30386" y="64492"/>
                </a:lnTo>
                <a:lnTo>
                  <a:pt x="8027" y="107761"/>
                </a:lnTo>
                <a:lnTo>
                  <a:pt x="0" y="157606"/>
                </a:lnTo>
                <a:lnTo>
                  <a:pt x="0" y="1675815"/>
                </a:lnTo>
                <a:lnTo>
                  <a:pt x="8027" y="1725612"/>
                </a:lnTo>
                <a:lnTo>
                  <a:pt x="30386" y="1768862"/>
                </a:lnTo>
                <a:lnTo>
                  <a:pt x="64492" y="1802970"/>
                </a:lnTo>
                <a:lnTo>
                  <a:pt x="107761" y="1825338"/>
                </a:lnTo>
                <a:lnTo>
                  <a:pt x="157606" y="1833372"/>
                </a:lnTo>
                <a:lnTo>
                  <a:pt x="2204593" y="1833372"/>
                </a:lnTo>
                <a:lnTo>
                  <a:pt x="2254438" y="1825338"/>
                </a:lnTo>
                <a:lnTo>
                  <a:pt x="2297707" y="1802970"/>
                </a:lnTo>
                <a:lnTo>
                  <a:pt x="2331813" y="1768862"/>
                </a:lnTo>
                <a:lnTo>
                  <a:pt x="2354172" y="1725612"/>
                </a:lnTo>
                <a:lnTo>
                  <a:pt x="2362200" y="1675815"/>
                </a:lnTo>
                <a:lnTo>
                  <a:pt x="2362200" y="157606"/>
                </a:lnTo>
                <a:lnTo>
                  <a:pt x="2354172" y="107761"/>
                </a:lnTo>
                <a:lnTo>
                  <a:pt x="2331813" y="64492"/>
                </a:lnTo>
                <a:lnTo>
                  <a:pt x="2297707" y="30386"/>
                </a:lnTo>
                <a:lnTo>
                  <a:pt x="2254438" y="8027"/>
                </a:lnTo>
                <a:lnTo>
                  <a:pt x="220459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32247" y="4856988"/>
            <a:ext cx="2362200" cy="1833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7340" y="51003"/>
            <a:ext cx="52425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5" dirty="0">
                <a:solidFill>
                  <a:srgbClr val="1F487C"/>
                </a:solidFill>
                <a:latin typeface="Arial"/>
                <a:cs typeface="Arial"/>
              </a:rPr>
              <a:t>P</a:t>
            </a:r>
            <a:r>
              <a:rPr sz="2850" b="0" spc="-55" dirty="0">
                <a:solidFill>
                  <a:srgbClr val="1F487C"/>
                </a:solidFill>
                <a:latin typeface="Arial"/>
                <a:cs typeface="Arial"/>
              </a:rPr>
              <a:t>ATIENT </a:t>
            </a:r>
            <a:r>
              <a:rPr sz="2850" b="0" spc="15" dirty="0">
                <a:solidFill>
                  <a:srgbClr val="1F487C"/>
                </a:solidFill>
                <a:latin typeface="Arial"/>
                <a:cs typeface="Arial"/>
              </a:rPr>
              <a:t>SKIN</a:t>
            </a:r>
            <a:r>
              <a:rPr sz="2850" b="0" spc="360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2850" b="0" spc="-20" dirty="0">
                <a:solidFill>
                  <a:srgbClr val="1F487C"/>
                </a:solidFill>
                <a:latin typeface="Arial"/>
                <a:cs typeface="Arial"/>
              </a:rPr>
              <a:t>PREPARATION</a:t>
            </a:r>
            <a:endParaRPr sz="28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6759" y="6640066"/>
            <a:ext cx="1325880" cy="217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2000" y="4837176"/>
            <a:ext cx="1295400" cy="1813560"/>
          </a:xfrm>
          <a:custGeom>
            <a:avLst/>
            <a:gdLst/>
            <a:ahLst/>
            <a:cxnLst/>
            <a:rect l="l" t="t" r="r" b="b"/>
            <a:pathLst>
              <a:path w="1295400" h="1813559">
                <a:moveTo>
                  <a:pt x="1184020" y="0"/>
                </a:moveTo>
                <a:lnTo>
                  <a:pt x="111328" y="0"/>
                </a:lnTo>
                <a:lnTo>
                  <a:pt x="67995" y="8741"/>
                </a:lnTo>
                <a:lnTo>
                  <a:pt x="32608" y="32591"/>
                </a:lnTo>
                <a:lnTo>
                  <a:pt x="8749" y="67990"/>
                </a:lnTo>
                <a:lnTo>
                  <a:pt x="0" y="111379"/>
                </a:lnTo>
                <a:lnTo>
                  <a:pt x="0" y="1702231"/>
                </a:lnTo>
                <a:lnTo>
                  <a:pt x="8749" y="1745564"/>
                </a:lnTo>
                <a:lnTo>
                  <a:pt x="32608" y="1780951"/>
                </a:lnTo>
                <a:lnTo>
                  <a:pt x="67995" y="1804810"/>
                </a:lnTo>
                <a:lnTo>
                  <a:pt x="111328" y="1813560"/>
                </a:lnTo>
                <a:lnTo>
                  <a:pt x="1184020" y="1813560"/>
                </a:lnTo>
                <a:lnTo>
                  <a:pt x="1227409" y="1804810"/>
                </a:lnTo>
                <a:lnTo>
                  <a:pt x="1262808" y="1780951"/>
                </a:lnTo>
                <a:lnTo>
                  <a:pt x="1286658" y="1745564"/>
                </a:lnTo>
                <a:lnTo>
                  <a:pt x="1295400" y="1702231"/>
                </a:lnTo>
                <a:lnTo>
                  <a:pt x="1295400" y="111379"/>
                </a:lnTo>
                <a:lnTo>
                  <a:pt x="1286658" y="67990"/>
                </a:lnTo>
                <a:lnTo>
                  <a:pt x="1262808" y="32591"/>
                </a:lnTo>
                <a:lnTo>
                  <a:pt x="1227409" y="8741"/>
                </a:lnTo>
                <a:lnTo>
                  <a:pt x="118402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2000" y="4837176"/>
            <a:ext cx="1295400" cy="1813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32760" y="6685786"/>
            <a:ext cx="1321308" cy="172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00" y="4884420"/>
            <a:ext cx="1290955" cy="1812289"/>
          </a:xfrm>
          <a:custGeom>
            <a:avLst/>
            <a:gdLst/>
            <a:ahLst/>
            <a:cxnLst/>
            <a:rect l="l" t="t" r="r" b="b"/>
            <a:pathLst>
              <a:path w="1290954" h="1812290">
                <a:moveTo>
                  <a:pt x="1179957" y="0"/>
                </a:moveTo>
                <a:lnTo>
                  <a:pt x="110870" y="0"/>
                </a:lnTo>
                <a:lnTo>
                  <a:pt x="67722" y="8715"/>
                </a:lnTo>
                <a:lnTo>
                  <a:pt x="32480" y="32480"/>
                </a:lnTo>
                <a:lnTo>
                  <a:pt x="8715" y="67722"/>
                </a:lnTo>
                <a:lnTo>
                  <a:pt x="0" y="110870"/>
                </a:lnTo>
                <a:lnTo>
                  <a:pt x="0" y="1701101"/>
                </a:lnTo>
                <a:lnTo>
                  <a:pt x="8715" y="1744281"/>
                </a:lnTo>
                <a:lnTo>
                  <a:pt x="32480" y="1779543"/>
                </a:lnTo>
                <a:lnTo>
                  <a:pt x="67722" y="1803317"/>
                </a:lnTo>
                <a:lnTo>
                  <a:pt x="110870" y="1812035"/>
                </a:lnTo>
                <a:lnTo>
                  <a:pt x="1179957" y="1812035"/>
                </a:lnTo>
                <a:lnTo>
                  <a:pt x="1223105" y="1803317"/>
                </a:lnTo>
                <a:lnTo>
                  <a:pt x="1258347" y="1779543"/>
                </a:lnTo>
                <a:lnTo>
                  <a:pt x="1282112" y="1744281"/>
                </a:lnTo>
                <a:lnTo>
                  <a:pt x="1290827" y="1701101"/>
                </a:lnTo>
                <a:lnTo>
                  <a:pt x="1290827" y="110870"/>
                </a:lnTo>
                <a:lnTo>
                  <a:pt x="1282112" y="67722"/>
                </a:lnTo>
                <a:lnTo>
                  <a:pt x="1258347" y="32480"/>
                </a:lnTo>
                <a:lnTo>
                  <a:pt x="1223105" y="8715"/>
                </a:lnTo>
                <a:lnTo>
                  <a:pt x="117995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48000" y="4884420"/>
            <a:ext cx="1290827" cy="18120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444" y="600202"/>
            <a:ext cx="55397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0" dirty="0">
                <a:solidFill>
                  <a:srgbClr val="1F487C"/>
                </a:solidFill>
                <a:latin typeface="Arial"/>
                <a:cs typeface="Arial"/>
              </a:rPr>
              <a:t>M</a:t>
            </a:r>
            <a:r>
              <a:rPr sz="2850" b="0" spc="-10" dirty="0">
                <a:solidFill>
                  <a:srgbClr val="1F487C"/>
                </a:solidFill>
                <a:latin typeface="Arial"/>
                <a:cs typeface="Arial"/>
              </a:rPr>
              <a:t>ATERIALS COMMONLY</a:t>
            </a:r>
            <a:r>
              <a:rPr sz="2850" b="0" spc="345" dirty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sz="2850" b="0" spc="20" dirty="0">
                <a:solidFill>
                  <a:srgbClr val="1F487C"/>
                </a:solidFill>
                <a:latin typeface="Arial"/>
                <a:cs typeface="Arial"/>
              </a:rPr>
              <a:t>USED</a:t>
            </a:r>
            <a:endParaRPr sz="2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369821"/>
            <a:ext cx="7443470" cy="113538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87020" marR="5080" indent="-274320">
              <a:lnSpc>
                <a:spcPct val="101699"/>
              </a:lnSpc>
              <a:spcBef>
                <a:spcPts val="50"/>
              </a:spcBef>
              <a:buClr>
                <a:srgbClr val="4F81BC"/>
              </a:buClr>
              <a:buSzPct val="81250"/>
              <a:buFont typeface="Wingdings"/>
              <a:buChar char=""/>
              <a:tabLst>
                <a:tab pos="385445" algn="l"/>
                <a:tab pos="386080" algn="l"/>
              </a:tabLst>
            </a:pP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iodophors </a:t>
            </a:r>
            <a:r>
              <a:rPr sz="2400" dirty="0">
                <a:latin typeface="Arial"/>
                <a:cs typeface="Arial"/>
              </a:rPr>
              <a:t>(e.g., </a:t>
            </a:r>
            <a:r>
              <a:rPr sz="2400" spc="-5" dirty="0">
                <a:latin typeface="Arial"/>
                <a:cs typeface="Arial"/>
              </a:rPr>
              <a:t>povidone-iodine), alcohol-  containing products, and chlorhexidine gluconate </a:t>
            </a:r>
            <a:r>
              <a:rPr sz="2400" dirty="0">
                <a:latin typeface="Arial"/>
                <a:cs typeface="Arial"/>
              </a:rPr>
              <a:t>are  </a:t>
            </a:r>
            <a:r>
              <a:rPr sz="2400" spc="-5" dirty="0">
                <a:latin typeface="Arial"/>
                <a:cs typeface="Arial"/>
              </a:rPr>
              <a:t>the </a:t>
            </a:r>
            <a:r>
              <a:rPr sz="2400" dirty="0">
                <a:latin typeface="Arial"/>
                <a:cs typeface="Arial"/>
              </a:rPr>
              <a:t>most </a:t>
            </a:r>
            <a:r>
              <a:rPr sz="2400" spc="-5" dirty="0">
                <a:latin typeface="Arial"/>
                <a:cs typeface="Arial"/>
              </a:rPr>
              <a:t>commonly used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agents.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3439490"/>
            <a:ext cx="750697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100"/>
              </a:spcBef>
              <a:buClr>
                <a:srgbClr val="4F81BC"/>
              </a:buClr>
              <a:buSzPct val="68750"/>
              <a:buFont typeface="Wingdings"/>
              <a:buChar char=""/>
              <a:tabLst>
                <a:tab pos="287020" algn="l"/>
              </a:tabLst>
            </a:pPr>
            <a:r>
              <a:rPr sz="2400" spc="-5" dirty="0">
                <a:latin typeface="Arial"/>
                <a:cs typeface="Arial"/>
              </a:rPr>
              <a:t>Alcohol </a:t>
            </a:r>
            <a:r>
              <a:rPr sz="2400" dirty="0">
                <a:latin typeface="Arial"/>
                <a:cs typeface="Arial"/>
              </a:rPr>
              <a:t>is </a:t>
            </a:r>
            <a:r>
              <a:rPr sz="2400" spc="-5" dirty="0">
                <a:latin typeface="Arial"/>
                <a:cs typeface="Arial"/>
              </a:rPr>
              <a:t>readily available, inexpensive, and remains  the </a:t>
            </a:r>
            <a:r>
              <a:rPr sz="2400" dirty="0">
                <a:latin typeface="Arial"/>
                <a:cs typeface="Arial"/>
              </a:rPr>
              <a:t>most </a:t>
            </a:r>
            <a:r>
              <a:rPr sz="2400" spc="-10" dirty="0">
                <a:latin typeface="Arial"/>
                <a:cs typeface="Arial"/>
              </a:rPr>
              <a:t>effective </a:t>
            </a:r>
            <a:r>
              <a:rPr sz="2400" spc="-5" dirty="0">
                <a:latin typeface="Arial"/>
                <a:cs typeface="Arial"/>
              </a:rPr>
              <a:t>and rapid-acting skin antiseptic.  Aqueous 70%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92% alcohol solutions have  germicidal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activity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3388</Words>
  <Application>Microsoft Office PowerPoint</Application>
  <PresentationFormat>On-screen Show (4:3)</PresentationFormat>
  <Paragraphs>750</Paragraphs>
  <Slides>131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2" baseType="lpstr">
      <vt:lpstr>Office Theme</vt:lpstr>
      <vt:lpstr>Slide 1</vt:lpstr>
      <vt:lpstr>CONTENTS</vt:lpstr>
      <vt:lpstr>INTRUDING BODY’S LINE OF DEFENSE</vt:lpstr>
      <vt:lpstr>HISTORY OF INFECTIOUS DISEASE  PREVENTION</vt:lpstr>
      <vt:lpstr>HOLMES AND SOMMELWEIS</vt:lpstr>
      <vt:lpstr>JOSEPH LISTER</vt:lpstr>
      <vt:lpstr>Slide 7</vt:lpstr>
      <vt:lpstr>TERMINOLOGIES</vt:lpstr>
      <vt:lpstr>STERILIZATION</vt:lpstr>
      <vt:lpstr>Slide 10</vt:lpstr>
      <vt:lpstr>Slide 11</vt:lpstr>
      <vt:lpstr>PHYSICAL AGENTS</vt:lpstr>
      <vt:lpstr>SUNLIGHT</vt:lpstr>
      <vt:lpstr>DRY HEAT</vt:lpstr>
      <vt:lpstr>Slide 15</vt:lpstr>
      <vt:lpstr>1) FLAMING</vt:lpstr>
      <vt:lpstr>2)INCINERATION</vt:lpstr>
      <vt:lpstr>Slide 18</vt:lpstr>
      <vt:lpstr>Articles to be sterilized:-</vt:lpstr>
      <vt:lpstr>PRECAUTION TO BE OBSERVED WHEN USING A HOT AIR OVEN:</vt:lpstr>
      <vt:lpstr>Slide 21</vt:lpstr>
      <vt:lpstr>GLASS BEAD STERILISER</vt:lpstr>
      <vt:lpstr>MOIST HEAT</vt:lpstr>
      <vt:lpstr>TEMPERATURE BELOW 100°C</vt:lpstr>
      <vt:lpstr>Slide 25</vt:lpstr>
      <vt:lpstr>Slide 26</vt:lpstr>
      <vt:lpstr>(b) Tyndallisation –</vt:lpstr>
      <vt:lpstr>TEMPERATURE ABOVE 100°C</vt:lpstr>
      <vt:lpstr>AUTOCLAVE  TIME</vt:lpstr>
      <vt:lpstr>Slide 30</vt:lpstr>
      <vt:lpstr>STERILISATION CONTROL</vt:lpstr>
      <vt:lpstr>RADIATION</vt:lpstr>
      <vt:lpstr>A) Non Ionizing radiation</vt:lpstr>
      <vt:lpstr>B) Ionizing Radiation:</vt:lpstr>
      <vt:lpstr>Slide 35</vt:lpstr>
      <vt:lpstr>FILTRATION</vt:lpstr>
      <vt:lpstr>Slide 37</vt:lpstr>
      <vt:lpstr>Slide 38</vt:lpstr>
      <vt:lpstr>Slide 39</vt:lpstr>
      <vt:lpstr>DENTAL EQUIPMENTS STERILISATION</vt:lpstr>
      <vt:lpstr>SURGICAL HAND PIECE STERILIZATION</vt:lpstr>
      <vt:lpstr>SHOULD DO</vt:lpstr>
      <vt:lpstr>SHOULD DO</vt:lpstr>
      <vt:lpstr>SHOULD NOT DO</vt:lpstr>
      <vt:lpstr>CHEMICAL AGENTS</vt:lpstr>
      <vt:lpstr>CHEMICAL AGENTS</vt:lpstr>
      <vt:lpstr>. The main modes of action are:</vt:lpstr>
      <vt:lpstr>Slide 48</vt:lpstr>
      <vt:lpstr>Slide 49</vt:lpstr>
      <vt:lpstr>ALCOHOLS</vt:lpstr>
      <vt:lpstr>ALDEHYDES</vt:lpstr>
      <vt:lpstr>1.Formaldehyde:</vt:lpstr>
      <vt:lpstr>Slide 53</vt:lpstr>
      <vt:lpstr>Slide 54</vt:lpstr>
      <vt:lpstr>BIGUANIDES</vt:lpstr>
      <vt:lpstr>DYES</vt:lpstr>
      <vt:lpstr>Slide 57</vt:lpstr>
      <vt:lpstr>Slide 58</vt:lpstr>
      <vt:lpstr>HALOGENS</vt:lpstr>
      <vt:lpstr>BETADINE-</vt:lpstr>
      <vt:lpstr>Slide 61</vt:lpstr>
      <vt:lpstr>PHENOLS</vt:lpstr>
      <vt:lpstr>GASES</vt:lpstr>
      <vt:lpstr>Slide 64</vt:lpstr>
      <vt:lpstr>Formaldehyde gas</vt:lpstr>
      <vt:lpstr>Slide 66</vt:lpstr>
      <vt:lpstr>SURFACE ACTVE AGENTS</vt:lpstr>
      <vt:lpstr>Slide 68</vt:lpstr>
      <vt:lpstr>Slide 69</vt:lpstr>
      <vt:lpstr>METALLIC SALTS</vt:lpstr>
      <vt:lpstr>TESTING OF DISINFECTANTS</vt:lpstr>
      <vt:lpstr>ASEPSIS</vt:lpstr>
      <vt:lpstr>ASEPSIS</vt:lpstr>
      <vt:lpstr>MEDICAL ASEPSIS</vt:lpstr>
      <vt:lpstr>MEDICAL ASEPSIS (CONT.)</vt:lpstr>
      <vt:lpstr>SURGICAL ASEPSIS</vt:lpstr>
      <vt:lpstr>“IT HAS BEEN SAID THAT A FIRST CLASS SURGEON  CAN WORK IN ANY PLACE AND IN ANY CLOTHES”</vt:lpstr>
      <vt:lpstr>Slide 78</vt:lpstr>
      <vt:lpstr>Slide 79</vt:lpstr>
      <vt:lpstr>OT DESIGN</vt:lpstr>
      <vt:lpstr>THE THEATRE</vt:lpstr>
      <vt:lpstr>THEATRE INTERIOR</vt:lpstr>
      <vt:lpstr>Slide 83</vt:lpstr>
      <vt:lpstr>Slide 84</vt:lpstr>
      <vt:lpstr>VENTILATION</vt:lpstr>
      <vt:lpstr>Slide 86</vt:lpstr>
      <vt:lpstr>THE REVISED GUIDELINES FOR AIR CONDITIONING  IN OPERATION THEATRES (NABH-2010)</vt:lpstr>
      <vt:lpstr>Slide 88</vt:lpstr>
      <vt:lpstr>Slide 89</vt:lpstr>
      <vt:lpstr>AIR QUALITY</vt:lpstr>
      <vt:lpstr>TEMPERATURE &amp; HUMIDITY</vt:lpstr>
      <vt:lpstr>OPERATING ROOM  PROTOCOLS</vt:lpstr>
      <vt:lpstr>THE SURGICAL TEAM</vt:lpstr>
      <vt:lpstr>Slide 94</vt:lpstr>
      <vt:lpstr>Slide 95</vt:lpstr>
      <vt:lpstr>Slide 96</vt:lpstr>
      <vt:lpstr>PRE-OPERATIVE HAIR REMOVAL</vt:lpstr>
      <vt:lpstr>PATIENT SKIN PREPARATION</vt:lpstr>
      <vt:lpstr>MATERIALS COMMONLY USED</vt:lpstr>
      <vt:lpstr>DRAPING THE PATIENT</vt:lpstr>
      <vt:lpstr>Slide 101</vt:lpstr>
      <vt:lpstr>Slide 102</vt:lpstr>
      <vt:lpstr>PRE-OPERATIVE HAND SCRUB</vt:lpstr>
      <vt:lpstr>Slide 104</vt:lpstr>
      <vt:lpstr>Slide 105</vt:lpstr>
      <vt:lpstr>Slide 106</vt:lpstr>
      <vt:lpstr>Slide 107</vt:lpstr>
      <vt:lpstr>GOWNING</vt:lpstr>
      <vt:lpstr>Gowning:</vt:lpstr>
      <vt:lpstr>GOWNING</vt:lpstr>
      <vt:lpstr>GLOVING</vt:lpstr>
      <vt:lpstr>GLOVING</vt:lpstr>
      <vt:lpstr>GLOVING</vt:lpstr>
      <vt:lpstr>Slide 114</vt:lpstr>
      <vt:lpstr>Slide 115</vt:lpstr>
      <vt:lpstr>Slide 116</vt:lpstr>
      <vt:lpstr>Slide 117</vt:lpstr>
      <vt:lpstr>Slide 118</vt:lpstr>
      <vt:lpstr>8. Sterile areas are continuously kept in view</vt:lpstr>
      <vt:lpstr>Slide 120</vt:lpstr>
      <vt:lpstr>IMPORTANT POINTS TO REMEMBER</vt:lpstr>
      <vt:lpstr>Slide 122</vt:lpstr>
      <vt:lpstr>Slide 123</vt:lpstr>
      <vt:lpstr>Slide 124</vt:lpstr>
      <vt:lpstr>CLASSIFICATION OF BIO-MEDICAL WASTE</vt:lpstr>
      <vt:lpstr>HAZARDOUS WASTE MANAGEMENT</vt:lpstr>
      <vt:lpstr>Slide 127</vt:lpstr>
      <vt:lpstr>CONCLUSION</vt:lpstr>
      <vt:lpstr>REFFERENCES</vt:lpstr>
      <vt:lpstr>Take home message…….</vt:lpstr>
      <vt:lpstr>Slide 131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Good Day</cp:lastModifiedBy>
  <cp:revision>4</cp:revision>
  <dcterms:created xsi:type="dcterms:W3CDTF">2018-12-29T13:09:59Z</dcterms:created>
  <dcterms:modified xsi:type="dcterms:W3CDTF">2019-01-02T08:27:16Z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2014-06-09T00:00:00Z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2018-12-29T00:00:00Z</vt:filetime>
  </property>
</Properties>
</file>