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81" r:id="rId18"/>
    <p:sldId id="282" r:id="rId19"/>
    <p:sldId id="283" r:id="rId20"/>
    <p:sldId id="284" r:id="rId21"/>
    <p:sldId id="286" r:id="rId22"/>
    <p:sldId id="287" r:id="rId23"/>
    <p:sldId id="336" r:id="rId24"/>
    <p:sldId id="288" r:id="rId25"/>
    <p:sldId id="289" r:id="rId26"/>
    <p:sldId id="291" r:id="rId27"/>
    <p:sldId id="292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1" r:id="rId45"/>
    <p:sldId id="312" r:id="rId46"/>
    <p:sldId id="313" r:id="rId47"/>
    <p:sldId id="314" r:id="rId48"/>
    <p:sldId id="337" r:id="rId49"/>
    <p:sldId id="315" r:id="rId50"/>
    <p:sldId id="316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1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1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1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1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3929" y="1049782"/>
            <a:ext cx="721614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E1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644" y="1445513"/>
            <a:ext cx="7138670" cy="470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E1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195580" cy="6858000"/>
          </a:xfrm>
          <a:custGeom>
            <a:avLst/>
            <a:gdLst/>
            <a:ahLst/>
            <a:cxnLst/>
            <a:rect l="l" t="t" r="r" b="b"/>
            <a:pathLst>
              <a:path w="195579" h="6858000">
                <a:moveTo>
                  <a:pt x="0" y="6858000"/>
                </a:moveTo>
                <a:lnTo>
                  <a:pt x="195072" y="6858000"/>
                </a:lnTo>
                <a:lnTo>
                  <a:pt x="1950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4272" y="0"/>
            <a:ext cx="1481455" cy="763270"/>
          </a:xfrm>
          <a:custGeom>
            <a:avLst/>
            <a:gdLst/>
            <a:ahLst/>
            <a:cxnLst/>
            <a:rect l="l" t="t" r="r" b="b"/>
            <a:pathLst>
              <a:path w="1481455" h="763270">
                <a:moveTo>
                  <a:pt x="0" y="762762"/>
                </a:moveTo>
                <a:lnTo>
                  <a:pt x="1481328" y="762762"/>
                </a:lnTo>
                <a:lnTo>
                  <a:pt x="1481328" y="0"/>
                </a:lnTo>
                <a:lnTo>
                  <a:pt x="0" y="0"/>
                </a:lnTo>
                <a:lnTo>
                  <a:pt x="0" y="762762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4272" y="1905761"/>
            <a:ext cx="1481455" cy="4952365"/>
          </a:xfrm>
          <a:custGeom>
            <a:avLst/>
            <a:gdLst/>
            <a:ahLst/>
            <a:cxnLst/>
            <a:rect l="l" t="t" r="r" b="b"/>
            <a:pathLst>
              <a:path w="1481455" h="4952365">
                <a:moveTo>
                  <a:pt x="0" y="4952237"/>
                </a:moveTo>
                <a:lnTo>
                  <a:pt x="1481328" y="4952237"/>
                </a:lnTo>
                <a:lnTo>
                  <a:pt x="1481328" y="0"/>
                </a:lnTo>
                <a:lnTo>
                  <a:pt x="0" y="0"/>
                </a:lnTo>
                <a:lnTo>
                  <a:pt x="0" y="495223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672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272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9400" y="6249923"/>
            <a:ext cx="1524000" cy="608330"/>
          </a:xfrm>
          <a:custGeom>
            <a:avLst/>
            <a:gdLst/>
            <a:ahLst/>
            <a:cxnLst/>
            <a:rect l="l" t="t" r="r" b="b"/>
            <a:pathLst>
              <a:path w="1524000" h="608329">
                <a:moveTo>
                  <a:pt x="0" y="608075"/>
                </a:moveTo>
                <a:lnTo>
                  <a:pt x="1524000" y="608075"/>
                </a:lnTo>
                <a:lnTo>
                  <a:pt x="1524000" y="0"/>
                </a:lnTo>
                <a:lnTo>
                  <a:pt x="0" y="0"/>
                </a:lnTo>
                <a:lnTo>
                  <a:pt x="0" y="608075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400" y="0"/>
            <a:ext cx="228600" cy="5029200"/>
          </a:xfrm>
          <a:custGeom>
            <a:avLst/>
            <a:gdLst/>
            <a:ahLst/>
            <a:cxnLst/>
            <a:rect l="l" t="t" r="r" b="b"/>
            <a:pathLst>
              <a:path w="228600" h="5029200">
                <a:moveTo>
                  <a:pt x="0" y="5029200"/>
                </a:moveTo>
                <a:lnTo>
                  <a:pt x="228600" y="5029200"/>
                </a:lnTo>
                <a:lnTo>
                  <a:pt x="228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400" y="624840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609599"/>
                </a:moveTo>
                <a:lnTo>
                  <a:pt x="228600" y="609599"/>
                </a:lnTo>
                <a:lnTo>
                  <a:pt x="228600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53400" y="0"/>
            <a:ext cx="762000" cy="5029200"/>
          </a:xfrm>
          <a:custGeom>
            <a:avLst/>
            <a:gdLst/>
            <a:ahLst/>
            <a:cxnLst/>
            <a:rect l="l" t="t" r="r" b="b"/>
            <a:pathLst>
              <a:path w="762000" h="5029200">
                <a:moveTo>
                  <a:pt x="0" y="5029200"/>
                </a:moveTo>
                <a:lnTo>
                  <a:pt x="762000" y="5029200"/>
                </a:lnTo>
                <a:lnTo>
                  <a:pt x="7620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62484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609599"/>
                </a:moveTo>
                <a:lnTo>
                  <a:pt x="762000" y="609599"/>
                </a:lnTo>
                <a:lnTo>
                  <a:pt x="762000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763270"/>
          </a:xfrm>
          <a:custGeom>
            <a:avLst/>
            <a:gdLst/>
            <a:ahLst/>
            <a:cxnLst/>
            <a:rect l="l" t="t" r="r" b="b"/>
            <a:pathLst>
              <a:path w="2743200" h="763270">
                <a:moveTo>
                  <a:pt x="0" y="762762"/>
                </a:moveTo>
                <a:lnTo>
                  <a:pt x="2743200" y="762762"/>
                </a:lnTo>
                <a:lnTo>
                  <a:pt x="2743200" y="0"/>
                </a:lnTo>
                <a:lnTo>
                  <a:pt x="0" y="0"/>
                </a:lnTo>
                <a:lnTo>
                  <a:pt x="0" y="762762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6200" y="1905761"/>
            <a:ext cx="2743200" cy="3123565"/>
          </a:xfrm>
          <a:custGeom>
            <a:avLst/>
            <a:gdLst/>
            <a:ahLst/>
            <a:cxnLst/>
            <a:rect l="l" t="t" r="r" b="b"/>
            <a:pathLst>
              <a:path w="2743200" h="3123565">
                <a:moveTo>
                  <a:pt x="0" y="3123438"/>
                </a:moveTo>
                <a:lnTo>
                  <a:pt x="2743200" y="3123438"/>
                </a:lnTo>
                <a:lnTo>
                  <a:pt x="2743200" y="0"/>
                </a:lnTo>
                <a:lnTo>
                  <a:pt x="0" y="0"/>
                </a:lnTo>
                <a:lnTo>
                  <a:pt x="0" y="312343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0" y="6248400"/>
            <a:ext cx="2743200" cy="609600"/>
          </a:xfrm>
          <a:custGeom>
            <a:avLst/>
            <a:gdLst/>
            <a:ahLst/>
            <a:cxnLst/>
            <a:rect l="l" t="t" r="r" b="b"/>
            <a:pathLst>
              <a:path w="2743200" h="609600">
                <a:moveTo>
                  <a:pt x="0" y="609599"/>
                </a:moveTo>
                <a:lnTo>
                  <a:pt x="2743200" y="609599"/>
                </a:lnTo>
                <a:lnTo>
                  <a:pt x="2743200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0"/>
            <a:ext cx="228600" cy="763270"/>
          </a:xfrm>
          <a:custGeom>
            <a:avLst/>
            <a:gdLst/>
            <a:ahLst/>
            <a:cxnLst/>
            <a:rect l="l" t="t" r="r" b="b"/>
            <a:pathLst>
              <a:path w="228600" h="763270">
                <a:moveTo>
                  <a:pt x="0" y="762762"/>
                </a:moveTo>
                <a:lnTo>
                  <a:pt x="228600" y="762762"/>
                </a:lnTo>
                <a:lnTo>
                  <a:pt x="228600" y="0"/>
                </a:lnTo>
                <a:lnTo>
                  <a:pt x="0" y="0"/>
                </a:lnTo>
                <a:lnTo>
                  <a:pt x="0" y="762762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1905761"/>
            <a:ext cx="228600" cy="4952365"/>
          </a:xfrm>
          <a:custGeom>
            <a:avLst/>
            <a:gdLst/>
            <a:ahLst/>
            <a:cxnLst/>
            <a:rect l="l" t="t" r="r" b="b"/>
            <a:pathLst>
              <a:path w="228600" h="4952365">
                <a:moveTo>
                  <a:pt x="0" y="4952237"/>
                </a:moveTo>
                <a:lnTo>
                  <a:pt x="228600" y="4952237"/>
                </a:lnTo>
                <a:lnTo>
                  <a:pt x="228600" y="0"/>
                </a:lnTo>
                <a:lnTo>
                  <a:pt x="0" y="0"/>
                </a:lnTo>
                <a:lnTo>
                  <a:pt x="0" y="495223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200" y="0"/>
            <a:ext cx="762000" cy="763270"/>
          </a:xfrm>
          <a:custGeom>
            <a:avLst/>
            <a:gdLst/>
            <a:ahLst/>
            <a:cxnLst/>
            <a:rect l="l" t="t" r="r" b="b"/>
            <a:pathLst>
              <a:path w="762000" h="763270">
                <a:moveTo>
                  <a:pt x="0" y="762762"/>
                </a:moveTo>
                <a:lnTo>
                  <a:pt x="762000" y="762762"/>
                </a:lnTo>
                <a:lnTo>
                  <a:pt x="762000" y="0"/>
                </a:lnTo>
                <a:lnTo>
                  <a:pt x="0" y="0"/>
                </a:lnTo>
                <a:lnTo>
                  <a:pt x="0" y="762762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4200" y="1905761"/>
            <a:ext cx="762000" cy="4952365"/>
          </a:xfrm>
          <a:custGeom>
            <a:avLst/>
            <a:gdLst/>
            <a:ahLst/>
            <a:cxnLst/>
            <a:rect l="l" t="t" r="r" b="b"/>
            <a:pathLst>
              <a:path w="762000" h="4952365">
                <a:moveTo>
                  <a:pt x="0" y="4952237"/>
                </a:moveTo>
                <a:lnTo>
                  <a:pt x="762000" y="4952237"/>
                </a:lnTo>
                <a:lnTo>
                  <a:pt x="762000" y="0"/>
                </a:lnTo>
                <a:lnTo>
                  <a:pt x="0" y="0"/>
                </a:lnTo>
                <a:lnTo>
                  <a:pt x="0" y="495223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6349" y="210058"/>
            <a:ext cx="9156699" cy="6654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332" y="0"/>
            <a:ext cx="3679190" cy="763270"/>
          </a:xfrm>
          <a:custGeom>
            <a:avLst/>
            <a:gdLst/>
            <a:ahLst/>
            <a:cxnLst/>
            <a:rect l="l" t="t" r="r" b="b"/>
            <a:pathLst>
              <a:path w="3679190" h="763270">
                <a:moveTo>
                  <a:pt x="0" y="762762"/>
                </a:moveTo>
                <a:lnTo>
                  <a:pt x="3678936" y="762762"/>
                </a:lnTo>
                <a:lnTo>
                  <a:pt x="3678936" y="0"/>
                </a:lnTo>
                <a:lnTo>
                  <a:pt x="0" y="0"/>
                </a:lnTo>
                <a:lnTo>
                  <a:pt x="0" y="76276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1332" y="1905761"/>
            <a:ext cx="3679190" cy="3123565"/>
          </a:xfrm>
          <a:custGeom>
            <a:avLst/>
            <a:gdLst/>
            <a:ahLst/>
            <a:cxnLst/>
            <a:rect l="l" t="t" r="r" b="b"/>
            <a:pathLst>
              <a:path w="3679190" h="3123565">
                <a:moveTo>
                  <a:pt x="0" y="3123438"/>
                </a:moveTo>
                <a:lnTo>
                  <a:pt x="3678936" y="3123438"/>
                </a:lnTo>
                <a:lnTo>
                  <a:pt x="3678936" y="0"/>
                </a:lnTo>
                <a:lnTo>
                  <a:pt x="0" y="0"/>
                </a:lnTo>
                <a:lnTo>
                  <a:pt x="0" y="312343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1332" y="6248400"/>
            <a:ext cx="3679190" cy="1905"/>
          </a:xfrm>
          <a:custGeom>
            <a:avLst/>
            <a:gdLst/>
            <a:ahLst/>
            <a:cxnLst/>
            <a:rect l="l" t="t" r="r" b="b"/>
            <a:pathLst>
              <a:path w="3679190" h="1904">
                <a:moveTo>
                  <a:pt x="0" y="1523"/>
                </a:moveTo>
                <a:lnTo>
                  <a:pt x="3678936" y="1523"/>
                </a:lnTo>
                <a:lnTo>
                  <a:pt x="3678936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1332" y="0"/>
            <a:ext cx="3679190" cy="6250305"/>
          </a:xfrm>
          <a:custGeom>
            <a:avLst/>
            <a:gdLst/>
            <a:ahLst/>
            <a:cxnLst/>
            <a:rect l="l" t="t" r="r" b="b"/>
            <a:pathLst>
              <a:path w="3679190" h="6250305">
                <a:moveTo>
                  <a:pt x="0" y="6249924"/>
                </a:moveTo>
                <a:lnTo>
                  <a:pt x="3678936" y="6249924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1332" y="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2762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1332" y="1905761"/>
            <a:ext cx="0" cy="3123565"/>
          </a:xfrm>
          <a:custGeom>
            <a:avLst/>
            <a:gdLst/>
            <a:ahLst/>
            <a:cxnLst/>
            <a:rect l="l" t="t" r="r" b="b"/>
            <a:pathLst>
              <a:path h="3123565">
                <a:moveTo>
                  <a:pt x="0" y="0"/>
                </a:moveTo>
                <a:lnTo>
                  <a:pt x="0" y="3123438"/>
                </a:lnTo>
              </a:path>
            </a:pathLst>
          </a:custGeom>
          <a:ln w="31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49723" y="0"/>
            <a:ext cx="3505200" cy="763270"/>
          </a:xfrm>
          <a:custGeom>
            <a:avLst/>
            <a:gdLst/>
            <a:ahLst/>
            <a:cxnLst/>
            <a:rect l="l" t="t" r="r" b="b"/>
            <a:pathLst>
              <a:path w="3505200" h="763270">
                <a:moveTo>
                  <a:pt x="0" y="762762"/>
                </a:moveTo>
                <a:lnTo>
                  <a:pt x="3505200" y="762762"/>
                </a:lnTo>
                <a:lnTo>
                  <a:pt x="3505200" y="0"/>
                </a:lnTo>
                <a:lnTo>
                  <a:pt x="0" y="0"/>
                </a:lnTo>
                <a:lnTo>
                  <a:pt x="0" y="762762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49723" y="1905761"/>
            <a:ext cx="3505200" cy="386715"/>
          </a:xfrm>
          <a:custGeom>
            <a:avLst/>
            <a:gdLst/>
            <a:ahLst/>
            <a:cxnLst/>
            <a:rect l="l" t="t" r="r" b="b"/>
            <a:pathLst>
              <a:path w="3505200" h="386714">
                <a:moveTo>
                  <a:pt x="0" y="386334"/>
                </a:moveTo>
                <a:lnTo>
                  <a:pt x="3505200" y="386334"/>
                </a:lnTo>
                <a:lnTo>
                  <a:pt x="3505200" y="0"/>
                </a:lnTo>
                <a:lnTo>
                  <a:pt x="0" y="0"/>
                </a:lnTo>
                <a:lnTo>
                  <a:pt x="0" y="386334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6562" y="762762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143000"/>
                </a:moveTo>
                <a:lnTo>
                  <a:pt x="7772400" y="1143000"/>
                </a:lnTo>
                <a:lnTo>
                  <a:pt x="7772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6562" y="762762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143000"/>
                </a:moveTo>
                <a:lnTo>
                  <a:pt x="7772400" y="1143000"/>
                </a:lnTo>
                <a:lnTo>
                  <a:pt x="7772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198" y="1252474"/>
            <a:ext cx="3575050" cy="431800"/>
          </a:xfrm>
          <a:custGeom>
            <a:avLst/>
            <a:gdLst/>
            <a:ahLst/>
            <a:cxnLst/>
            <a:rect l="l" t="t" r="r" b="b"/>
            <a:pathLst>
              <a:path w="3575050" h="431800">
                <a:moveTo>
                  <a:pt x="3142729" y="13080"/>
                </a:moveTo>
                <a:lnTo>
                  <a:pt x="3027540" y="13080"/>
                </a:lnTo>
                <a:lnTo>
                  <a:pt x="2871203" y="419353"/>
                </a:lnTo>
                <a:lnTo>
                  <a:pt x="2982836" y="419353"/>
                </a:lnTo>
                <a:lnTo>
                  <a:pt x="3010776" y="348488"/>
                </a:lnTo>
                <a:lnTo>
                  <a:pt x="3268965" y="348488"/>
                </a:lnTo>
                <a:lnTo>
                  <a:pt x="3238709" y="268097"/>
                </a:lnTo>
                <a:lnTo>
                  <a:pt x="3039986" y="268097"/>
                </a:lnTo>
                <a:lnTo>
                  <a:pt x="3084309" y="138684"/>
                </a:lnTo>
                <a:lnTo>
                  <a:pt x="3190002" y="138684"/>
                </a:lnTo>
                <a:lnTo>
                  <a:pt x="3142729" y="13080"/>
                </a:lnTo>
                <a:close/>
              </a:path>
              <a:path w="3575050" h="431800">
                <a:moveTo>
                  <a:pt x="3268965" y="348488"/>
                </a:moveTo>
                <a:lnTo>
                  <a:pt x="3156699" y="348488"/>
                </a:lnTo>
                <a:lnTo>
                  <a:pt x="3182861" y="419353"/>
                </a:lnTo>
                <a:lnTo>
                  <a:pt x="3295637" y="419353"/>
                </a:lnTo>
                <a:lnTo>
                  <a:pt x="3268965" y="348488"/>
                </a:lnTo>
                <a:close/>
              </a:path>
              <a:path w="3575050" h="431800">
                <a:moveTo>
                  <a:pt x="3190002" y="138684"/>
                </a:moveTo>
                <a:lnTo>
                  <a:pt x="3084309" y="138684"/>
                </a:lnTo>
                <a:lnTo>
                  <a:pt x="3128124" y="268097"/>
                </a:lnTo>
                <a:lnTo>
                  <a:pt x="3238709" y="268097"/>
                </a:lnTo>
                <a:lnTo>
                  <a:pt x="3190002" y="138684"/>
                </a:lnTo>
                <a:close/>
              </a:path>
              <a:path w="3575050" h="431800">
                <a:moveTo>
                  <a:pt x="489191" y="13080"/>
                </a:moveTo>
                <a:lnTo>
                  <a:pt x="324853" y="13080"/>
                </a:lnTo>
                <a:lnTo>
                  <a:pt x="324853" y="419353"/>
                </a:lnTo>
                <a:lnTo>
                  <a:pt x="430517" y="419353"/>
                </a:lnTo>
                <a:lnTo>
                  <a:pt x="430517" y="263398"/>
                </a:lnTo>
                <a:lnTo>
                  <a:pt x="543309" y="263398"/>
                </a:lnTo>
                <a:lnTo>
                  <a:pt x="535038" y="252602"/>
                </a:lnTo>
                <a:lnTo>
                  <a:pt x="552084" y="247816"/>
                </a:lnTo>
                <a:lnTo>
                  <a:pt x="567201" y="241458"/>
                </a:lnTo>
                <a:lnTo>
                  <a:pt x="580365" y="233529"/>
                </a:lnTo>
                <a:lnTo>
                  <a:pt x="591553" y="224027"/>
                </a:lnTo>
                <a:lnTo>
                  <a:pt x="605648" y="206646"/>
                </a:lnTo>
                <a:lnTo>
                  <a:pt x="611699" y="194563"/>
                </a:lnTo>
                <a:lnTo>
                  <a:pt x="430517" y="194563"/>
                </a:lnTo>
                <a:lnTo>
                  <a:pt x="430517" y="93472"/>
                </a:lnTo>
                <a:lnTo>
                  <a:pt x="616516" y="93472"/>
                </a:lnTo>
                <a:lnTo>
                  <a:pt x="608005" y="74380"/>
                </a:lnTo>
                <a:lnTo>
                  <a:pt x="595744" y="56261"/>
                </a:lnTo>
                <a:lnTo>
                  <a:pt x="576148" y="37351"/>
                </a:lnTo>
                <a:lnTo>
                  <a:pt x="551849" y="23860"/>
                </a:lnTo>
                <a:lnTo>
                  <a:pt x="522860" y="15773"/>
                </a:lnTo>
                <a:lnTo>
                  <a:pt x="489191" y="13080"/>
                </a:lnTo>
                <a:close/>
              </a:path>
              <a:path w="3575050" h="431800">
                <a:moveTo>
                  <a:pt x="543309" y="263398"/>
                </a:moveTo>
                <a:lnTo>
                  <a:pt x="430517" y="263398"/>
                </a:lnTo>
                <a:lnTo>
                  <a:pt x="531482" y="419353"/>
                </a:lnTo>
                <a:lnTo>
                  <a:pt x="662800" y="419353"/>
                </a:lnTo>
                <a:lnTo>
                  <a:pt x="543309" y="263398"/>
                </a:lnTo>
                <a:close/>
              </a:path>
              <a:path w="3575050" h="431800">
                <a:moveTo>
                  <a:pt x="616516" y="93472"/>
                </a:moveTo>
                <a:lnTo>
                  <a:pt x="450329" y="93472"/>
                </a:lnTo>
                <a:lnTo>
                  <a:pt x="465759" y="94331"/>
                </a:lnTo>
                <a:lnTo>
                  <a:pt x="478904" y="96916"/>
                </a:lnTo>
                <a:lnTo>
                  <a:pt x="510225" y="123888"/>
                </a:lnTo>
                <a:lnTo>
                  <a:pt x="514210" y="143890"/>
                </a:lnTo>
                <a:lnTo>
                  <a:pt x="513212" y="154324"/>
                </a:lnTo>
                <a:lnTo>
                  <a:pt x="489887" y="186795"/>
                </a:lnTo>
                <a:lnTo>
                  <a:pt x="450329" y="194563"/>
                </a:lnTo>
                <a:lnTo>
                  <a:pt x="611699" y="194563"/>
                </a:lnTo>
                <a:lnTo>
                  <a:pt x="615730" y="186515"/>
                </a:lnTo>
                <a:lnTo>
                  <a:pt x="621789" y="163645"/>
                </a:lnTo>
                <a:lnTo>
                  <a:pt x="623811" y="138049"/>
                </a:lnTo>
                <a:lnTo>
                  <a:pt x="622051" y="115286"/>
                </a:lnTo>
                <a:lnTo>
                  <a:pt x="616778" y="94059"/>
                </a:lnTo>
                <a:lnTo>
                  <a:pt x="616516" y="93472"/>
                </a:lnTo>
                <a:close/>
              </a:path>
              <a:path w="3575050" h="431800">
                <a:moveTo>
                  <a:pt x="3448037" y="13080"/>
                </a:moveTo>
                <a:lnTo>
                  <a:pt x="3342373" y="13080"/>
                </a:lnTo>
                <a:lnTo>
                  <a:pt x="3342373" y="419353"/>
                </a:lnTo>
                <a:lnTo>
                  <a:pt x="3574910" y="419353"/>
                </a:lnTo>
                <a:lnTo>
                  <a:pt x="3574910" y="331215"/>
                </a:lnTo>
                <a:lnTo>
                  <a:pt x="3448037" y="331215"/>
                </a:lnTo>
                <a:lnTo>
                  <a:pt x="3448037" y="13080"/>
                </a:lnTo>
                <a:close/>
              </a:path>
              <a:path w="3575050" h="431800">
                <a:moveTo>
                  <a:pt x="2524493" y="13080"/>
                </a:moveTo>
                <a:lnTo>
                  <a:pt x="2418829" y="13080"/>
                </a:lnTo>
                <a:lnTo>
                  <a:pt x="2418829" y="419353"/>
                </a:lnTo>
                <a:lnTo>
                  <a:pt x="2524493" y="419353"/>
                </a:lnTo>
                <a:lnTo>
                  <a:pt x="2524493" y="170561"/>
                </a:lnTo>
                <a:lnTo>
                  <a:pt x="2647693" y="170561"/>
                </a:lnTo>
                <a:lnTo>
                  <a:pt x="2524493" y="13080"/>
                </a:lnTo>
                <a:close/>
              </a:path>
              <a:path w="3575050" h="431800">
                <a:moveTo>
                  <a:pt x="2647693" y="170561"/>
                </a:moveTo>
                <a:lnTo>
                  <a:pt x="2524493" y="170561"/>
                </a:lnTo>
                <a:lnTo>
                  <a:pt x="2718930" y="419353"/>
                </a:lnTo>
                <a:lnTo>
                  <a:pt x="2824594" y="419353"/>
                </a:lnTo>
                <a:lnTo>
                  <a:pt x="2824594" y="261620"/>
                </a:lnTo>
                <a:lnTo>
                  <a:pt x="2718930" y="261620"/>
                </a:lnTo>
                <a:lnTo>
                  <a:pt x="2647693" y="170561"/>
                </a:lnTo>
                <a:close/>
              </a:path>
              <a:path w="3575050" h="431800">
                <a:moveTo>
                  <a:pt x="2824594" y="13080"/>
                </a:moveTo>
                <a:lnTo>
                  <a:pt x="2718930" y="13080"/>
                </a:lnTo>
                <a:lnTo>
                  <a:pt x="2718930" y="261620"/>
                </a:lnTo>
                <a:lnTo>
                  <a:pt x="2824594" y="261620"/>
                </a:lnTo>
                <a:lnTo>
                  <a:pt x="2824594" y="13080"/>
                </a:lnTo>
                <a:close/>
              </a:path>
              <a:path w="3575050" h="431800">
                <a:moveTo>
                  <a:pt x="2333993" y="13080"/>
                </a:moveTo>
                <a:lnTo>
                  <a:pt x="2228329" y="13080"/>
                </a:lnTo>
                <a:lnTo>
                  <a:pt x="2228329" y="419353"/>
                </a:lnTo>
                <a:lnTo>
                  <a:pt x="2333993" y="419353"/>
                </a:lnTo>
                <a:lnTo>
                  <a:pt x="2333993" y="13080"/>
                </a:lnTo>
                <a:close/>
              </a:path>
              <a:path w="3575050" h="431800">
                <a:moveTo>
                  <a:pt x="1825993" y="13080"/>
                </a:moveTo>
                <a:lnTo>
                  <a:pt x="1721472" y="13080"/>
                </a:lnTo>
                <a:lnTo>
                  <a:pt x="1652384" y="419353"/>
                </a:lnTo>
                <a:lnTo>
                  <a:pt x="1757794" y="419353"/>
                </a:lnTo>
                <a:lnTo>
                  <a:pt x="1792338" y="185420"/>
                </a:lnTo>
                <a:lnTo>
                  <a:pt x="1891352" y="185420"/>
                </a:lnTo>
                <a:lnTo>
                  <a:pt x="1825993" y="13080"/>
                </a:lnTo>
                <a:close/>
              </a:path>
              <a:path w="3575050" h="431800">
                <a:moveTo>
                  <a:pt x="1891352" y="185420"/>
                </a:moveTo>
                <a:lnTo>
                  <a:pt x="1792338" y="185420"/>
                </a:lnTo>
                <a:lnTo>
                  <a:pt x="1885937" y="419353"/>
                </a:lnTo>
                <a:lnTo>
                  <a:pt x="1927847" y="419353"/>
                </a:lnTo>
                <a:lnTo>
                  <a:pt x="2007418" y="229742"/>
                </a:lnTo>
                <a:lnTo>
                  <a:pt x="1908162" y="229742"/>
                </a:lnTo>
                <a:lnTo>
                  <a:pt x="1891352" y="185420"/>
                </a:lnTo>
                <a:close/>
              </a:path>
              <a:path w="3575050" h="431800">
                <a:moveTo>
                  <a:pt x="2126460" y="185420"/>
                </a:moveTo>
                <a:lnTo>
                  <a:pt x="2026018" y="185420"/>
                </a:lnTo>
                <a:lnTo>
                  <a:pt x="2056117" y="419353"/>
                </a:lnTo>
                <a:lnTo>
                  <a:pt x="2161781" y="419353"/>
                </a:lnTo>
                <a:lnTo>
                  <a:pt x="2126460" y="185420"/>
                </a:lnTo>
                <a:close/>
              </a:path>
              <a:path w="3575050" h="431800">
                <a:moveTo>
                  <a:pt x="2100440" y="13080"/>
                </a:moveTo>
                <a:lnTo>
                  <a:pt x="1995030" y="13080"/>
                </a:lnTo>
                <a:lnTo>
                  <a:pt x="1908162" y="229742"/>
                </a:lnTo>
                <a:lnTo>
                  <a:pt x="2007418" y="229742"/>
                </a:lnTo>
                <a:lnTo>
                  <a:pt x="2026018" y="185420"/>
                </a:lnTo>
                <a:lnTo>
                  <a:pt x="2126460" y="185420"/>
                </a:lnTo>
                <a:lnTo>
                  <a:pt x="2100440" y="13080"/>
                </a:lnTo>
                <a:close/>
              </a:path>
              <a:path w="3575050" h="431800">
                <a:moveTo>
                  <a:pt x="1603108" y="13080"/>
                </a:moveTo>
                <a:lnTo>
                  <a:pt x="1371841" y="13080"/>
                </a:lnTo>
                <a:lnTo>
                  <a:pt x="1371841" y="419353"/>
                </a:lnTo>
                <a:lnTo>
                  <a:pt x="1603108" y="419353"/>
                </a:lnTo>
                <a:lnTo>
                  <a:pt x="1603108" y="331215"/>
                </a:lnTo>
                <a:lnTo>
                  <a:pt x="1477505" y="331215"/>
                </a:lnTo>
                <a:lnTo>
                  <a:pt x="1477505" y="258572"/>
                </a:lnTo>
                <a:lnTo>
                  <a:pt x="1596377" y="258572"/>
                </a:lnTo>
                <a:lnTo>
                  <a:pt x="1596377" y="170561"/>
                </a:lnTo>
                <a:lnTo>
                  <a:pt x="1477505" y="170561"/>
                </a:lnTo>
                <a:lnTo>
                  <a:pt x="1477505" y="101218"/>
                </a:lnTo>
                <a:lnTo>
                  <a:pt x="1603108" y="101218"/>
                </a:lnTo>
                <a:lnTo>
                  <a:pt x="1603108" y="13080"/>
                </a:lnTo>
                <a:close/>
              </a:path>
              <a:path w="3575050" h="431800">
                <a:moveTo>
                  <a:pt x="813041" y="13080"/>
                </a:moveTo>
                <a:lnTo>
                  <a:pt x="707377" y="13080"/>
                </a:lnTo>
                <a:lnTo>
                  <a:pt x="707377" y="419353"/>
                </a:lnTo>
                <a:lnTo>
                  <a:pt x="813041" y="419353"/>
                </a:lnTo>
                <a:lnTo>
                  <a:pt x="813041" y="13080"/>
                </a:lnTo>
                <a:close/>
              </a:path>
              <a:path w="3575050" h="431800">
                <a:moveTo>
                  <a:pt x="191681" y="101218"/>
                </a:moveTo>
                <a:lnTo>
                  <a:pt x="86017" y="101218"/>
                </a:lnTo>
                <a:lnTo>
                  <a:pt x="86017" y="419353"/>
                </a:lnTo>
                <a:lnTo>
                  <a:pt x="191681" y="419353"/>
                </a:lnTo>
                <a:lnTo>
                  <a:pt x="191681" y="101218"/>
                </a:lnTo>
                <a:close/>
              </a:path>
              <a:path w="3575050" h="431800">
                <a:moveTo>
                  <a:pt x="279196" y="13080"/>
                </a:moveTo>
                <a:lnTo>
                  <a:pt x="0" y="13080"/>
                </a:lnTo>
                <a:lnTo>
                  <a:pt x="0" y="101218"/>
                </a:lnTo>
                <a:lnTo>
                  <a:pt x="279196" y="101218"/>
                </a:lnTo>
                <a:lnTo>
                  <a:pt x="279196" y="13080"/>
                </a:lnTo>
                <a:close/>
              </a:path>
              <a:path w="3575050" h="431800">
                <a:moveTo>
                  <a:pt x="1100315" y="0"/>
                </a:moveTo>
                <a:lnTo>
                  <a:pt x="1049453" y="4288"/>
                </a:lnTo>
                <a:lnTo>
                  <a:pt x="1004509" y="17160"/>
                </a:lnTo>
                <a:lnTo>
                  <a:pt x="965494" y="38629"/>
                </a:lnTo>
                <a:lnTo>
                  <a:pt x="932421" y="68706"/>
                </a:lnTo>
                <a:lnTo>
                  <a:pt x="909251" y="100683"/>
                </a:lnTo>
                <a:lnTo>
                  <a:pt x="892702" y="136207"/>
                </a:lnTo>
                <a:lnTo>
                  <a:pt x="882772" y="175256"/>
                </a:lnTo>
                <a:lnTo>
                  <a:pt x="879462" y="217804"/>
                </a:lnTo>
                <a:lnTo>
                  <a:pt x="882294" y="256480"/>
                </a:lnTo>
                <a:lnTo>
                  <a:pt x="904911" y="325354"/>
                </a:lnTo>
                <a:lnTo>
                  <a:pt x="957845" y="388937"/>
                </a:lnTo>
                <a:lnTo>
                  <a:pt x="997540" y="412750"/>
                </a:lnTo>
                <a:lnTo>
                  <a:pt x="1043760" y="427037"/>
                </a:lnTo>
                <a:lnTo>
                  <a:pt x="1096505" y="431800"/>
                </a:lnTo>
                <a:lnTo>
                  <a:pt x="1129725" y="429754"/>
                </a:lnTo>
                <a:lnTo>
                  <a:pt x="1189213" y="413422"/>
                </a:lnTo>
                <a:lnTo>
                  <a:pt x="1239745" y="380204"/>
                </a:lnTo>
                <a:lnTo>
                  <a:pt x="1269540" y="343153"/>
                </a:lnTo>
                <a:lnTo>
                  <a:pt x="1098283" y="343153"/>
                </a:lnTo>
                <a:lnTo>
                  <a:pt x="1076736" y="341346"/>
                </a:lnTo>
                <a:lnTo>
                  <a:pt x="1040454" y="326919"/>
                </a:lnTo>
                <a:lnTo>
                  <a:pt x="1009690" y="293850"/>
                </a:lnTo>
                <a:lnTo>
                  <a:pt x="991351" y="245566"/>
                </a:lnTo>
                <a:lnTo>
                  <a:pt x="989063" y="217804"/>
                </a:lnTo>
                <a:lnTo>
                  <a:pt x="989686" y="203995"/>
                </a:lnTo>
                <a:lnTo>
                  <a:pt x="999223" y="163829"/>
                </a:lnTo>
                <a:lnTo>
                  <a:pt x="1036767" y="110569"/>
                </a:lnTo>
                <a:lnTo>
                  <a:pt x="1095362" y="92837"/>
                </a:lnTo>
                <a:lnTo>
                  <a:pt x="1271569" y="92837"/>
                </a:lnTo>
                <a:lnTo>
                  <a:pt x="1270136" y="90247"/>
                </a:lnTo>
                <a:lnTo>
                  <a:pt x="1239604" y="51524"/>
                </a:lnTo>
                <a:lnTo>
                  <a:pt x="1196005" y="20734"/>
                </a:lnTo>
                <a:lnTo>
                  <a:pt x="1134958" y="2307"/>
                </a:lnTo>
                <a:lnTo>
                  <a:pt x="1100315" y="0"/>
                </a:lnTo>
                <a:close/>
              </a:path>
              <a:path w="3575050" h="431800">
                <a:moveTo>
                  <a:pt x="1305166" y="193675"/>
                </a:moveTo>
                <a:lnTo>
                  <a:pt x="1095616" y="193675"/>
                </a:lnTo>
                <a:lnTo>
                  <a:pt x="1095616" y="274065"/>
                </a:lnTo>
                <a:lnTo>
                  <a:pt x="1182484" y="274065"/>
                </a:lnTo>
                <a:lnTo>
                  <a:pt x="1179434" y="288282"/>
                </a:lnTo>
                <a:lnTo>
                  <a:pt x="1149325" y="330027"/>
                </a:lnTo>
                <a:lnTo>
                  <a:pt x="1098283" y="343153"/>
                </a:lnTo>
                <a:lnTo>
                  <a:pt x="1269540" y="343153"/>
                </a:lnTo>
                <a:lnTo>
                  <a:pt x="1290180" y="301498"/>
                </a:lnTo>
                <a:lnTo>
                  <a:pt x="1301435" y="253682"/>
                </a:lnTo>
                <a:lnTo>
                  <a:pt x="1304235" y="225202"/>
                </a:lnTo>
                <a:lnTo>
                  <a:pt x="1305166" y="193675"/>
                </a:lnTo>
                <a:close/>
              </a:path>
              <a:path w="3575050" h="431800">
                <a:moveTo>
                  <a:pt x="1271569" y="92837"/>
                </a:moveTo>
                <a:lnTo>
                  <a:pt x="1095362" y="92837"/>
                </a:lnTo>
                <a:lnTo>
                  <a:pt x="1111630" y="94099"/>
                </a:lnTo>
                <a:lnTo>
                  <a:pt x="1126731" y="97885"/>
                </a:lnTo>
                <a:lnTo>
                  <a:pt x="1161763" y="120981"/>
                </a:lnTo>
                <a:lnTo>
                  <a:pt x="1183373" y="155575"/>
                </a:lnTo>
                <a:lnTo>
                  <a:pt x="1283449" y="114300"/>
                </a:lnTo>
                <a:lnTo>
                  <a:pt x="1271569" y="92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20184" y="1391158"/>
            <a:ext cx="88265" cy="129539"/>
          </a:xfrm>
          <a:custGeom>
            <a:avLst/>
            <a:gdLst/>
            <a:ahLst/>
            <a:cxnLst/>
            <a:rect l="l" t="t" r="r" b="b"/>
            <a:pathLst>
              <a:path w="88264" h="129540">
                <a:moveTo>
                  <a:pt x="44323" y="0"/>
                </a:moveTo>
                <a:lnTo>
                  <a:pt x="0" y="129412"/>
                </a:lnTo>
                <a:lnTo>
                  <a:pt x="88137" y="129412"/>
                </a:lnTo>
                <a:lnTo>
                  <a:pt x="4432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06144" y="1341374"/>
            <a:ext cx="92837" cy="110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22571" y="1265555"/>
            <a:ext cx="233045" cy="406400"/>
          </a:xfrm>
          <a:custGeom>
            <a:avLst/>
            <a:gdLst/>
            <a:ahLst/>
            <a:cxnLst/>
            <a:rect l="l" t="t" r="r" b="b"/>
            <a:pathLst>
              <a:path w="233045" h="406400">
                <a:moveTo>
                  <a:pt x="0" y="0"/>
                </a:moveTo>
                <a:lnTo>
                  <a:pt x="105663" y="0"/>
                </a:lnTo>
                <a:lnTo>
                  <a:pt x="105663" y="318135"/>
                </a:lnTo>
                <a:lnTo>
                  <a:pt x="232537" y="318135"/>
                </a:lnTo>
                <a:lnTo>
                  <a:pt x="232537" y="406273"/>
                </a:lnTo>
                <a:lnTo>
                  <a:pt x="0" y="40627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51402" y="1265555"/>
            <a:ext cx="424815" cy="406400"/>
          </a:xfrm>
          <a:custGeom>
            <a:avLst/>
            <a:gdLst/>
            <a:ahLst/>
            <a:cxnLst/>
            <a:rect l="l" t="t" r="r" b="b"/>
            <a:pathLst>
              <a:path w="424814" h="406400">
                <a:moveTo>
                  <a:pt x="156337" y="0"/>
                </a:moveTo>
                <a:lnTo>
                  <a:pt x="271525" y="0"/>
                </a:lnTo>
                <a:lnTo>
                  <a:pt x="424434" y="406273"/>
                </a:lnTo>
                <a:lnTo>
                  <a:pt x="311658" y="406273"/>
                </a:lnTo>
                <a:lnTo>
                  <a:pt x="285496" y="335407"/>
                </a:lnTo>
                <a:lnTo>
                  <a:pt x="139573" y="335407"/>
                </a:lnTo>
                <a:lnTo>
                  <a:pt x="111633" y="406273"/>
                </a:lnTo>
                <a:lnTo>
                  <a:pt x="0" y="406273"/>
                </a:lnTo>
                <a:lnTo>
                  <a:pt x="15633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99028" y="1265555"/>
            <a:ext cx="405765" cy="406400"/>
          </a:xfrm>
          <a:custGeom>
            <a:avLst/>
            <a:gdLst/>
            <a:ahLst/>
            <a:cxnLst/>
            <a:rect l="l" t="t" r="r" b="b"/>
            <a:pathLst>
              <a:path w="405764" h="406400">
                <a:moveTo>
                  <a:pt x="0" y="0"/>
                </a:moveTo>
                <a:lnTo>
                  <a:pt x="105663" y="0"/>
                </a:lnTo>
                <a:lnTo>
                  <a:pt x="300100" y="248539"/>
                </a:lnTo>
                <a:lnTo>
                  <a:pt x="300100" y="0"/>
                </a:lnTo>
                <a:lnTo>
                  <a:pt x="405764" y="0"/>
                </a:lnTo>
                <a:lnTo>
                  <a:pt x="405764" y="406273"/>
                </a:lnTo>
                <a:lnTo>
                  <a:pt x="300100" y="406273"/>
                </a:lnTo>
                <a:lnTo>
                  <a:pt x="105663" y="157480"/>
                </a:lnTo>
                <a:lnTo>
                  <a:pt x="105663" y="406273"/>
                </a:lnTo>
                <a:lnTo>
                  <a:pt x="0" y="40627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8527" y="1265555"/>
            <a:ext cx="106045" cy="406400"/>
          </a:xfrm>
          <a:custGeom>
            <a:avLst/>
            <a:gdLst/>
            <a:ahLst/>
            <a:cxnLst/>
            <a:rect l="l" t="t" r="r" b="b"/>
            <a:pathLst>
              <a:path w="106045" h="406400">
                <a:moveTo>
                  <a:pt x="0" y="0"/>
                </a:moveTo>
                <a:lnTo>
                  <a:pt x="105663" y="0"/>
                </a:lnTo>
                <a:lnTo>
                  <a:pt x="105663" y="406273"/>
                </a:lnTo>
                <a:lnTo>
                  <a:pt x="0" y="40627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32582" y="1265555"/>
            <a:ext cx="509905" cy="406400"/>
          </a:xfrm>
          <a:custGeom>
            <a:avLst/>
            <a:gdLst/>
            <a:ahLst/>
            <a:cxnLst/>
            <a:rect l="l" t="t" r="r" b="b"/>
            <a:pathLst>
              <a:path w="509905" h="406400">
                <a:moveTo>
                  <a:pt x="69087" y="0"/>
                </a:moveTo>
                <a:lnTo>
                  <a:pt x="173609" y="0"/>
                </a:lnTo>
                <a:lnTo>
                  <a:pt x="255778" y="216662"/>
                </a:lnTo>
                <a:lnTo>
                  <a:pt x="342646" y="0"/>
                </a:lnTo>
                <a:lnTo>
                  <a:pt x="448056" y="0"/>
                </a:lnTo>
                <a:lnTo>
                  <a:pt x="509397" y="406273"/>
                </a:lnTo>
                <a:lnTo>
                  <a:pt x="403733" y="406273"/>
                </a:lnTo>
                <a:lnTo>
                  <a:pt x="373634" y="172339"/>
                </a:lnTo>
                <a:lnTo>
                  <a:pt x="275463" y="406273"/>
                </a:lnTo>
                <a:lnTo>
                  <a:pt x="233553" y="406273"/>
                </a:lnTo>
                <a:lnTo>
                  <a:pt x="139954" y="172339"/>
                </a:lnTo>
                <a:lnTo>
                  <a:pt x="105410" y="406273"/>
                </a:lnTo>
                <a:lnTo>
                  <a:pt x="0" y="406273"/>
                </a:lnTo>
                <a:lnTo>
                  <a:pt x="6908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52039" y="1265555"/>
            <a:ext cx="231775" cy="406400"/>
          </a:xfrm>
          <a:custGeom>
            <a:avLst/>
            <a:gdLst/>
            <a:ahLst/>
            <a:cxnLst/>
            <a:rect l="l" t="t" r="r" b="b"/>
            <a:pathLst>
              <a:path w="231775" h="406400">
                <a:moveTo>
                  <a:pt x="0" y="0"/>
                </a:moveTo>
                <a:lnTo>
                  <a:pt x="231267" y="0"/>
                </a:lnTo>
                <a:lnTo>
                  <a:pt x="231267" y="88137"/>
                </a:lnTo>
                <a:lnTo>
                  <a:pt x="105664" y="88137"/>
                </a:lnTo>
                <a:lnTo>
                  <a:pt x="105664" y="157480"/>
                </a:lnTo>
                <a:lnTo>
                  <a:pt x="224536" y="157480"/>
                </a:lnTo>
                <a:lnTo>
                  <a:pt x="224536" y="245491"/>
                </a:lnTo>
                <a:lnTo>
                  <a:pt x="105664" y="245491"/>
                </a:lnTo>
                <a:lnTo>
                  <a:pt x="105664" y="318135"/>
                </a:lnTo>
                <a:lnTo>
                  <a:pt x="231267" y="318135"/>
                </a:lnTo>
                <a:lnTo>
                  <a:pt x="231267" y="406273"/>
                </a:lnTo>
                <a:lnTo>
                  <a:pt x="0" y="40627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87576" y="1265555"/>
            <a:ext cx="106045" cy="406400"/>
          </a:xfrm>
          <a:custGeom>
            <a:avLst/>
            <a:gdLst/>
            <a:ahLst/>
            <a:cxnLst/>
            <a:rect l="l" t="t" r="r" b="b"/>
            <a:pathLst>
              <a:path w="106044" h="406400">
                <a:moveTo>
                  <a:pt x="0" y="0"/>
                </a:moveTo>
                <a:lnTo>
                  <a:pt x="105663" y="0"/>
                </a:lnTo>
                <a:lnTo>
                  <a:pt x="105663" y="406273"/>
                </a:lnTo>
                <a:lnTo>
                  <a:pt x="0" y="40627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05052" y="1265555"/>
            <a:ext cx="338455" cy="406400"/>
          </a:xfrm>
          <a:custGeom>
            <a:avLst/>
            <a:gdLst/>
            <a:ahLst/>
            <a:cxnLst/>
            <a:rect l="l" t="t" r="r" b="b"/>
            <a:pathLst>
              <a:path w="338455" h="406400">
                <a:moveTo>
                  <a:pt x="0" y="0"/>
                </a:moveTo>
                <a:lnTo>
                  <a:pt x="164337" y="0"/>
                </a:lnTo>
                <a:lnTo>
                  <a:pt x="198006" y="2692"/>
                </a:lnTo>
                <a:lnTo>
                  <a:pt x="251295" y="24270"/>
                </a:lnTo>
                <a:lnTo>
                  <a:pt x="283152" y="61299"/>
                </a:lnTo>
                <a:lnTo>
                  <a:pt x="297197" y="102205"/>
                </a:lnTo>
                <a:lnTo>
                  <a:pt x="298957" y="124968"/>
                </a:lnTo>
                <a:lnTo>
                  <a:pt x="296935" y="150564"/>
                </a:lnTo>
                <a:lnTo>
                  <a:pt x="280795" y="193565"/>
                </a:lnTo>
                <a:lnTo>
                  <a:pt x="242347" y="228377"/>
                </a:lnTo>
                <a:lnTo>
                  <a:pt x="210184" y="239522"/>
                </a:lnTo>
                <a:lnTo>
                  <a:pt x="337947" y="406273"/>
                </a:lnTo>
                <a:lnTo>
                  <a:pt x="206628" y="406273"/>
                </a:lnTo>
                <a:lnTo>
                  <a:pt x="105663" y="250317"/>
                </a:lnTo>
                <a:lnTo>
                  <a:pt x="105663" y="406273"/>
                </a:lnTo>
                <a:lnTo>
                  <a:pt x="0" y="40627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80198" y="1265555"/>
            <a:ext cx="279400" cy="406400"/>
          </a:xfrm>
          <a:custGeom>
            <a:avLst/>
            <a:gdLst/>
            <a:ahLst/>
            <a:cxnLst/>
            <a:rect l="l" t="t" r="r" b="b"/>
            <a:pathLst>
              <a:path w="279400" h="406400">
                <a:moveTo>
                  <a:pt x="0" y="0"/>
                </a:moveTo>
                <a:lnTo>
                  <a:pt x="279196" y="0"/>
                </a:lnTo>
                <a:lnTo>
                  <a:pt x="279196" y="88137"/>
                </a:lnTo>
                <a:lnTo>
                  <a:pt x="191681" y="88137"/>
                </a:lnTo>
                <a:lnTo>
                  <a:pt x="191681" y="406273"/>
                </a:lnTo>
                <a:lnTo>
                  <a:pt x="86017" y="406273"/>
                </a:lnTo>
                <a:lnTo>
                  <a:pt x="86017" y="88137"/>
                </a:lnTo>
                <a:lnTo>
                  <a:pt x="0" y="881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59660" y="1252474"/>
            <a:ext cx="426084" cy="431800"/>
          </a:xfrm>
          <a:custGeom>
            <a:avLst/>
            <a:gdLst/>
            <a:ahLst/>
            <a:cxnLst/>
            <a:rect l="l" t="t" r="r" b="b"/>
            <a:pathLst>
              <a:path w="426085" h="431800">
                <a:moveTo>
                  <a:pt x="220852" y="0"/>
                </a:moveTo>
                <a:lnTo>
                  <a:pt x="287400" y="9223"/>
                </a:lnTo>
                <a:lnTo>
                  <a:pt x="342900" y="36829"/>
                </a:lnTo>
                <a:lnTo>
                  <a:pt x="376062" y="69326"/>
                </a:lnTo>
                <a:lnTo>
                  <a:pt x="403987" y="114300"/>
                </a:lnTo>
                <a:lnTo>
                  <a:pt x="303911" y="155575"/>
                </a:lnTo>
                <a:lnTo>
                  <a:pt x="297247" y="142265"/>
                </a:lnTo>
                <a:lnTo>
                  <a:pt x="290036" y="130730"/>
                </a:lnTo>
                <a:lnTo>
                  <a:pt x="261227" y="104195"/>
                </a:lnTo>
                <a:lnTo>
                  <a:pt x="215900" y="92837"/>
                </a:lnTo>
                <a:lnTo>
                  <a:pt x="183965" y="97268"/>
                </a:lnTo>
                <a:lnTo>
                  <a:pt x="135907" y="132752"/>
                </a:lnTo>
                <a:lnTo>
                  <a:pt x="115280" y="176996"/>
                </a:lnTo>
                <a:lnTo>
                  <a:pt x="109600" y="217804"/>
                </a:lnTo>
                <a:lnTo>
                  <a:pt x="111888" y="245566"/>
                </a:lnTo>
                <a:lnTo>
                  <a:pt x="130228" y="293850"/>
                </a:lnTo>
                <a:lnTo>
                  <a:pt x="160992" y="326919"/>
                </a:lnTo>
                <a:lnTo>
                  <a:pt x="197274" y="341346"/>
                </a:lnTo>
                <a:lnTo>
                  <a:pt x="218820" y="343153"/>
                </a:lnTo>
                <a:lnTo>
                  <a:pt x="237946" y="341699"/>
                </a:lnTo>
                <a:lnTo>
                  <a:pt x="282701" y="319786"/>
                </a:lnTo>
                <a:lnTo>
                  <a:pt x="303021" y="274065"/>
                </a:lnTo>
                <a:lnTo>
                  <a:pt x="216153" y="274065"/>
                </a:lnTo>
                <a:lnTo>
                  <a:pt x="216153" y="193675"/>
                </a:lnTo>
                <a:lnTo>
                  <a:pt x="425703" y="193675"/>
                </a:lnTo>
                <a:lnTo>
                  <a:pt x="424773" y="225202"/>
                </a:lnTo>
                <a:lnTo>
                  <a:pt x="421973" y="253682"/>
                </a:lnTo>
                <a:lnTo>
                  <a:pt x="410718" y="301498"/>
                </a:lnTo>
                <a:lnTo>
                  <a:pt x="380809" y="357616"/>
                </a:lnTo>
                <a:lnTo>
                  <a:pt x="336041" y="399161"/>
                </a:lnTo>
                <a:lnTo>
                  <a:pt x="281162" y="423624"/>
                </a:lnTo>
                <a:lnTo>
                  <a:pt x="217043" y="431800"/>
                </a:lnTo>
                <a:lnTo>
                  <a:pt x="164298" y="427037"/>
                </a:lnTo>
                <a:lnTo>
                  <a:pt x="118078" y="412750"/>
                </a:lnTo>
                <a:lnTo>
                  <a:pt x="78382" y="388937"/>
                </a:lnTo>
                <a:lnTo>
                  <a:pt x="45212" y="355600"/>
                </a:lnTo>
                <a:lnTo>
                  <a:pt x="11318" y="292322"/>
                </a:lnTo>
                <a:lnTo>
                  <a:pt x="0" y="217804"/>
                </a:lnTo>
                <a:lnTo>
                  <a:pt x="3309" y="175256"/>
                </a:lnTo>
                <a:lnTo>
                  <a:pt x="13239" y="136207"/>
                </a:lnTo>
                <a:lnTo>
                  <a:pt x="29789" y="100683"/>
                </a:lnTo>
                <a:lnTo>
                  <a:pt x="52958" y="68706"/>
                </a:lnTo>
                <a:lnTo>
                  <a:pt x="86032" y="38629"/>
                </a:lnTo>
                <a:lnTo>
                  <a:pt x="125047" y="17160"/>
                </a:lnTo>
                <a:lnTo>
                  <a:pt x="169991" y="4288"/>
                </a:lnTo>
                <a:lnTo>
                  <a:pt x="22085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5710">
              <a:lnSpc>
                <a:spcPct val="100000"/>
              </a:lnSpc>
              <a:spcBef>
                <a:spcPts val="100"/>
              </a:spcBef>
            </a:pPr>
            <a:r>
              <a:rPr sz="4800" b="1" spc="50" dirty="0">
                <a:solidFill>
                  <a:srgbClr val="000000"/>
                </a:solidFill>
                <a:latin typeface="Century Gothic"/>
                <a:cs typeface="Century Gothic"/>
              </a:rPr>
              <a:t>NEURALGIA</a:t>
            </a:r>
            <a:endParaRPr sz="48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72000" y="1981200"/>
            <a:ext cx="365760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5116830"/>
          </a:xfrm>
          <a:custGeom>
            <a:avLst/>
            <a:gdLst/>
            <a:ahLst/>
            <a:cxnLst/>
            <a:rect l="l" t="t" r="r" b="b"/>
            <a:pathLst>
              <a:path w="193675" h="5116830">
                <a:moveTo>
                  <a:pt x="0" y="5116658"/>
                </a:moveTo>
                <a:lnTo>
                  <a:pt x="193547" y="5116658"/>
                </a:lnTo>
                <a:lnTo>
                  <a:pt x="193547" y="0"/>
                </a:lnTo>
                <a:lnTo>
                  <a:pt x="0" y="0"/>
                </a:lnTo>
                <a:lnTo>
                  <a:pt x="0" y="511665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324" y="5170423"/>
            <a:ext cx="193675" cy="1687830"/>
          </a:xfrm>
          <a:custGeom>
            <a:avLst/>
            <a:gdLst/>
            <a:ahLst/>
            <a:cxnLst/>
            <a:rect l="l" t="t" r="r" b="b"/>
            <a:pathLst>
              <a:path w="193675" h="1687829">
                <a:moveTo>
                  <a:pt x="0" y="1687575"/>
                </a:moveTo>
                <a:lnTo>
                  <a:pt x="193547" y="1687575"/>
                </a:lnTo>
                <a:lnTo>
                  <a:pt x="193547" y="0"/>
                </a:lnTo>
                <a:lnTo>
                  <a:pt x="0" y="0"/>
                </a:lnTo>
                <a:lnTo>
                  <a:pt x="0" y="1687575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720" y="5143540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19934" y="0"/>
                </a:lnTo>
              </a:path>
            </a:pathLst>
          </a:custGeom>
          <a:ln w="537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720" y="5116657"/>
            <a:ext cx="2520315" cy="53975"/>
          </a:xfrm>
          <a:custGeom>
            <a:avLst/>
            <a:gdLst/>
            <a:ahLst/>
            <a:cxnLst/>
            <a:rect l="l" t="t" r="r" b="b"/>
            <a:pathLst>
              <a:path w="2520315" h="53975">
                <a:moveTo>
                  <a:pt x="0" y="53766"/>
                </a:moveTo>
                <a:lnTo>
                  <a:pt x="2519934" y="53766"/>
                </a:lnTo>
                <a:lnTo>
                  <a:pt x="2519934" y="0"/>
                </a:lnTo>
                <a:lnTo>
                  <a:pt x="0" y="0"/>
                </a:lnTo>
                <a:lnTo>
                  <a:pt x="0" y="53766"/>
                </a:lnTo>
                <a:close/>
              </a:path>
            </a:pathLst>
          </a:custGeom>
          <a:ln w="15240">
            <a:solidFill>
              <a:srgbClr val="6B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436" y="6248397"/>
            <a:ext cx="6160135" cy="0"/>
          </a:xfrm>
          <a:custGeom>
            <a:avLst/>
            <a:gdLst/>
            <a:ahLst/>
            <a:cxnLst/>
            <a:rect l="l" t="t" r="r" b="b"/>
            <a:pathLst>
              <a:path w="6160135">
                <a:moveTo>
                  <a:pt x="0" y="0"/>
                </a:moveTo>
                <a:lnTo>
                  <a:pt x="6159881" y="0"/>
                </a:lnTo>
              </a:path>
            </a:pathLst>
          </a:custGeom>
          <a:ln w="358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436" y="6230475"/>
            <a:ext cx="6160135" cy="36195"/>
          </a:xfrm>
          <a:custGeom>
            <a:avLst/>
            <a:gdLst/>
            <a:ahLst/>
            <a:cxnLst/>
            <a:rect l="l" t="t" r="r" b="b"/>
            <a:pathLst>
              <a:path w="6160135" h="36195">
                <a:moveTo>
                  <a:pt x="0" y="35844"/>
                </a:moveTo>
                <a:lnTo>
                  <a:pt x="6159881" y="35844"/>
                </a:lnTo>
                <a:lnTo>
                  <a:pt x="6159881" y="0"/>
                </a:lnTo>
                <a:lnTo>
                  <a:pt x="0" y="0"/>
                </a:lnTo>
                <a:lnTo>
                  <a:pt x="0" y="35844"/>
                </a:lnTo>
                <a:close/>
              </a:path>
            </a:pathLst>
          </a:custGeom>
          <a:ln w="15240">
            <a:solidFill>
              <a:srgbClr val="6B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3540" y="423417"/>
            <a:ext cx="7205980" cy="3662679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400" b="1" spc="-5" dirty="0">
                <a:solidFill>
                  <a:srgbClr val="93C500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93C500"/>
                </a:solidFill>
                <a:latin typeface="Arial"/>
                <a:cs typeface="Arial"/>
              </a:rPr>
              <a:t>. </a:t>
            </a:r>
            <a:r>
              <a:rPr sz="2400" b="1" u="heavy" spc="-25" dirty="0">
                <a:solidFill>
                  <a:srgbClr val="93C500"/>
                </a:solidFill>
                <a:uFill>
                  <a:solidFill>
                    <a:srgbClr val="93C500"/>
                  </a:solidFill>
                </a:uFill>
                <a:latin typeface="Arial"/>
                <a:cs typeface="Arial"/>
              </a:rPr>
              <a:t>ATYPICAL </a:t>
            </a:r>
            <a:r>
              <a:rPr sz="2400" b="1" u="heavy" dirty="0">
                <a:solidFill>
                  <a:srgbClr val="93C500"/>
                </a:solidFill>
                <a:uFill>
                  <a:solidFill>
                    <a:srgbClr val="93C500"/>
                  </a:solidFill>
                </a:uFill>
                <a:latin typeface="Arial"/>
                <a:cs typeface="Arial"/>
              </a:rPr>
              <a:t>TRIGEMINAL</a:t>
            </a:r>
            <a:r>
              <a:rPr sz="2400" b="1" u="heavy" spc="-65" dirty="0">
                <a:solidFill>
                  <a:srgbClr val="93C500"/>
                </a:solidFill>
                <a:uFill>
                  <a:solidFill>
                    <a:srgbClr val="93C5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93C500"/>
                </a:solidFill>
                <a:uFill>
                  <a:solidFill>
                    <a:srgbClr val="93C500"/>
                  </a:solidFill>
                </a:uFill>
                <a:latin typeface="Arial"/>
                <a:cs typeface="Arial"/>
              </a:rPr>
              <a:t>NEURALGIA:</a:t>
            </a:r>
            <a:endParaRPr sz="2400">
              <a:latin typeface="Arial"/>
              <a:cs typeface="Arial"/>
            </a:endParaRPr>
          </a:p>
          <a:p>
            <a:pPr marL="431800" marR="5080" indent="-274320">
              <a:lnSpc>
                <a:spcPct val="100000"/>
              </a:lnSpc>
              <a:spcBef>
                <a:spcPts val="1070"/>
              </a:spcBef>
              <a:tabLst>
                <a:tab pos="506095" algn="l"/>
              </a:tabLst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		</a:t>
            </a:r>
            <a:r>
              <a:rPr sz="2400" spc="5" dirty="0">
                <a:solidFill>
                  <a:srgbClr val="3D3C2C"/>
                </a:solidFill>
                <a:latin typeface="Times New Roman"/>
                <a:cs typeface="Times New Roman"/>
              </a:rPr>
              <a:t>it </a:t>
            </a:r>
            <a:r>
              <a:rPr sz="2400" spc="-40" dirty="0">
                <a:solidFill>
                  <a:srgbClr val="3D3C2C"/>
                </a:solidFill>
                <a:latin typeface="Times New Roman"/>
                <a:cs typeface="Times New Roman"/>
              </a:rPr>
              <a:t>is </a:t>
            </a:r>
            <a:r>
              <a:rPr sz="2400" spc="45" dirty="0">
                <a:solidFill>
                  <a:srgbClr val="3D3C2C"/>
                </a:solidFill>
                <a:latin typeface="Times New Roman"/>
                <a:cs typeface="Times New Roman"/>
              </a:rPr>
              <a:t>characterized </a:t>
            </a:r>
            <a:r>
              <a:rPr sz="2400" spc="-30" dirty="0">
                <a:solidFill>
                  <a:srgbClr val="3D3C2C"/>
                </a:solidFill>
                <a:latin typeface="Times New Roman"/>
                <a:cs typeface="Times New Roman"/>
              </a:rPr>
              <a:t>by </a:t>
            </a:r>
            <a:r>
              <a:rPr sz="2400" spc="55" dirty="0">
                <a:solidFill>
                  <a:srgbClr val="3D3C2C"/>
                </a:solidFill>
                <a:latin typeface="Times New Roman"/>
                <a:cs typeface="Times New Roman"/>
              </a:rPr>
              <a:t>a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unilateral, </a:t>
            </a:r>
            <a:r>
              <a:rPr sz="2400" spc="50" dirty="0">
                <a:solidFill>
                  <a:srgbClr val="3D3C2C"/>
                </a:solidFill>
                <a:latin typeface="Times New Roman"/>
                <a:cs typeface="Times New Roman"/>
              </a:rPr>
              <a:t>prominent</a:t>
            </a:r>
            <a:r>
              <a:rPr sz="2400" spc="-9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constant  </a:t>
            </a:r>
            <a:r>
              <a:rPr sz="2400" spc="75" dirty="0">
                <a:solidFill>
                  <a:srgbClr val="3D3C2C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3D3C2C"/>
                </a:solidFill>
                <a:latin typeface="Times New Roman"/>
                <a:cs typeface="Times New Roman"/>
              </a:rPr>
              <a:t>severe </a:t>
            </a:r>
            <a:r>
              <a:rPr sz="2400" spc="50" dirty="0">
                <a:solidFill>
                  <a:srgbClr val="3D3C2C"/>
                </a:solidFill>
                <a:latin typeface="Times New Roman"/>
                <a:cs typeface="Times New Roman"/>
              </a:rPr>
              <a:t>aching </a:t>
            </a:r>
            <a:r>
              <a:rPr sz="2400" spc="75" dirty="0">
                <a:solidFill>
                  <a:srgbClr val="3D3C2C"/>
                </a:solidFill>
                <a:latin typeface="Times New Roman"/>
                <a:cs typeface="Times New Roman"/>
              </a:rPr>
              <a:t>and </a:t>
            </a:r>
            <a:r>
              <a:rPr sz="2400" spc="70" dirty="0">
                <a:solidFill>
                  <a:srgbClr val="3D3C2C"/>
                </a:solidFill>
                <a:latin typeface="Times New Roman"/>
                <a:cs typeface="Times New Roman"/>
              </a:rPr>
              <a:t>burning </a:t>
            </a:r>
            <a:r>
              <a:rPr sz="2400" spc="55" dirty="0">
                <a:solidFill>
                  <a:srgbClr val="3D3C2C"/>
                </a:solidFill>
                <a:latin typeface="Times New Roman"/>
                <a:cs typeface="Times New Roman"/>
              </a:rPr>
              <a:t>pain </a:t>
            </a:r>
            <a:r>
              <a:rPr sz="2400" spc="25" dirty="0">
                <a:solidFill>
                  <a:srgbClr val="3D3C2C"/>
                </a:solidFill>
                <a:latin typeface="Times New Roman"/>
                <a:cs typeface="Times New Roman"/>
              </a:rPr>
              <a:t>superimposed  </a:t>
            </a:r>
            <a:r>
              <a:rPr sz="2400" spc="70" dirty="0">
                <a:solidFill>
                  <a:srgbClr val="3D3C2C"/>
                </a:solidFill>
                <a:latin typeface="Times New Roman"/>
                <a:cs typeface="Times New Roman"/>
              </a:rPr>
              <a:t>upon </a:t>
            </a:r>
            <a:r>
              <a:rPr sz="2400" spc="25" dirty="0">
                <a:solidFill>
                  <a:srgbClr val="3D3C2C"/>
                </a:solidFill>
                <a:latin typeface="Times New Roman"/>
                <a:cs typeface="Times New Roman"/>
              </a:rPr>
              <a:t>otherwise </a:t>
            </a:r>
            <a:r>
              <a:rPr sz="2400" spc="5" dirty="0">
                <a:solidFill>
                  <a:srgbClr val="3D3C2C"/>
                </a:solidFill>
                <a:latin typeface="Times New Roman"/>
                <a:cs typeface="Times New Roman"/>
              </a:rPr>
              <a:t>typical</a:t>
            </a:r>
            <a:r>
              <a:rPr sz="2400" spc="-1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D3C2C"/>
                </a:solidFill>
                <a:latin typeface="Times New Roman"/>
                <a:cs typeface="Times New Roman"/>
              </a:rPr>
              <a:t>symptom.</a:t>
            </a:r>
            <a:endParaRPr sz="2400">
              <a:latin typeface="Times New Roman"/>
              <a:cs typeface="Times New Roman"/>
            </a:endParaRPr>
          </a:p>
          <a:p>
            <a:pPr marL="431800" marR="97155" indent="-27432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3D3C2C"/>
                </a:solidFill>
                <a:latin typeface="Times New Roman"/>
                <a:cs typeface="Times New Roman"/>
              </a:rPr>
              <a:t>Some </a:t>
            </a:r>
            <a:r>
              <a:rPr sz="2400" spc="-20" dirty="0">
                <a:solidFill>
                  <a:srgbClr val="3D3C2C"/>
                </a:solidFill>
                <a:latin typeface="Times New Roman"/>
                <a:cs typeface="Times New Roman"/>
              </a:rPr>
              <a:t>believe </a:t>
            </a:r>
            <a:r>
              <a:rPr sz="2400" spc="60" dirty="0">
                <a:solidFill>
                  <a:srgbClr val="3D3C2C"/>
                </a:solidFill>
                <a:latin typeface="Times New Roman"/>
                <a:cs typeface="Times New Roman"/>
              </a:rPr>
              <a:t>that </a:t>
            </a:r>
            <a:r>
              <a:rPr sz="2400" spc="15" dirty="0">
                <a:solidFill>
                  <a:srgbClr val="3D3C2C"/>
                </a:solidFill>
                <a:latin typeface="Times New Roman"/>
                <a:cs typeface="Times New Roman"/>
              </a:rPr>
              <a:t>atypical </a:t>
            </a:r>
            <a:r>
              <a:rPr sz="2400" spc="35" dirty="0">
                <a:solidFill>
                  <a:srgbClr val="3D3C2C"/>
                </a:solidFill>
                <a:latin typeface="Times New Roman"/>
                <a:cs typeface="Times New Roman"/>
              </a:rPr>
              <a:t>trigeminal </a:t>
            </a:r>
            <a:r>
              <a:rPr sz="2400" spc="45" dirty="0">
                <a:solidFill>
                  <a:srgbClr val="3D3C2C"/>
                </a:solidFill>
                <a:latin typeface="Times New Roman"/>
                <a:cs typeface="Times New Roman"/>
              </a:rPr>
              <a:t>neuralgia </a:t>
            </a:r>
            <a:r>
              <a:rPr sz="2400" spc="-40" dirty="0">
                <a:solidFill>
                  <a:srgbClr val="3D3C2C"/>
                </a:solidFill>
                <a:latin typeface="Times New Roman"/>
                <a:cs typeface="Times New Roman"/>
              </a:rPr>
              <a:t>is </a:t>
            </a:r>
            <a:r>
              <a:rPr sz="2400" spc="50" dirty="0">
                <a:solidFill>
                  <a:srgbClr val="3D3C2C"/>
                </a:solidFill>
                <a:latin typeface="Times New Roman"/>
                <a:cs typeface="Times New Roman"/>
              </a:rPr>
              <a:t>due  </a:t>
            </a:r>
            <a:r>
              <a:rPr sz="2400" dirty="0">
                <a:solidFill>
                  <a:srgbClr val="3D3C2C"/>
                </a:solidFill>
                <a:latin typeface="Times New Roman"/>
                <a:cs typeface="Times New Roman"/>
              </a:rPr>
              <a:t>to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vascular </a:t>
            </a:r>
            <a:r>
              <a:rPr sz="2400" spc="20" dirty="0">
                <a:solidFill>
                  <a:srgbClr val="3D3C2C"/>
                </a:solidFill>
                <a:latin typeface="Times New Roman"/>
                <a:cs typeface="Times New Roman"/>
              </a:rPr>
              <a:t>compression </a:t>
            </a:r>
            <a:r>
              <a:rPr sz="2400" spc="70" dirty="0">
                <a:solidFill>
                  <a:srgbClr val="3D3C2C"/>
                </a:solidFill>
                <a:latin typeface="Times New Roman"/>
                <a:cs typeface="Times New Roman"/>
              </a:rPr>
              <a:t>upon </a:t>
            </a:r>
            <a:r>
              <a:rPr sz="2400" spc="-10" dirty="0">
                <a:solidFill>
                  <a:srgbClr val="3D3C2C"/>
                </a:solidFill>
                <a:latin typeface="Times New Roman"/>
                <a:cs typeface="Times New Roman"/>
              </a:rPr>
              <a:t>specific </a:t>
            </a:r>
            <a:r>
              <a:rPr sz="2400" spc="75" dirty="0">
                <a:solidFill>
                  <a:srgbClr val="3D3C2C"/>
                </a:solidFill>
                <a:latin typeface="Times New Roman"/>
                <a:cs typeface="Times New Roman"/>
              </a:rPr>
              <a:t>part </a:t>
            </a:r>
            <a:r>
              <a:rPr sz="2400" spc="-40" dirty="0">
                <a:solidFill>
                  <a:srgbClr val="3D3C2C"/>
                </a:solidFill>
                <a:latin typeface="Times New Roman"/>
                <a:cs typeface="Times New Roman"/>
              </a:rPr>
              <a:t>of </a:t>
            </a:r>
            <a:r>
              <a:rPr sz="2400" spc="40" dirty="0">
                <a:solidFill>
                  <a:srgbClr val="3D3C2C"/>
                </a:solidFill>
                <a:latin typeface="Times New Roman"/>
                <a:cs typeface="Times New Roman"/>
              </a:rPr>
              <a:t>the 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trigeminal </a:t>
            </a:r>
            <a:r>
              <a:rPr sz="2400" spc="20" dirty="0">
                <a:solidFill>
                  <a:srgbClr val="3D3C2C"/>
                </a:solidFill>
                <a:latin typeface="Times New Roman"/>
                <a:cs typeface="Times New Roman"/>
              </a:rPr>
              <a:t>nerve( </a:t>
            </a:r>
            <a:r>
              <a:rPr sz="2400" spc="40" dirty="0">
                <a:solidFill>
                  <a:srgbClr val="3D3C2C"/>
                </a:solidFill>
                <a:latin typeface="Times New Roman"/>
                <a:cs typeface="Times New Roman"/>
              </a:rPr>
              <a:t>the </a:t>
            </a:r>
            <a:r>
              <a:rPr sz="2400" spc="25" dirty="0">
                <a:solidFill>
                  <a:srgbClr val="3D3C2C"/>
                </a:solidFill>
                <a:latin typeface="Times New Roman"/>
                <a:cs typeface="Times New Roman"/>
              </a:rPr>
              <a:t>portio </a:t>
            </a:r>
            <a:r>
              <a:rPr sz="2400" spc="35" dirty="0">
                <a:solidFill>
                  <a:srgbClr val="3D3C2C"/>
                </a:solidFill>
                <a:latin typeface="Times New Roman"/>
                <a:cs typeface="Times New Roman"/>
              </a:rPr>
              <a:t>minor) </a:t>
            </a:r>
            <a:r>
              <a:rPr sz="2400" spc="25" dirty="0">
                <a:solidFill>
                  <a:srgbClr val="3D3C2C"/>
                </a:solidFill>
                <a:latin typeface="Times New Roman"/>
                <a:cs typeface="Times New Roman"/>
              </a:rPr>
              <a:t>while </a:t>
            </a:r>
            <a:r>
              <a:rPr sz="2400" spc="50" dirty="0">
                <a:solidFill>
                  <a:srgbClr val="3D3C2C"/>
                </a:solidFill>
                <a:latin typeface="Times New Roman"/>
                <a:cs typeface="Times New Roman"/>
              </a:rPr>
              <a:t>other 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theorize </a:t>
            </a:r>
            <a:r>
              <a:rPr sz="2400" spc="15" dirty="0">
                <a:solidFill>
                  <a:srgbClr val="3D3C2C"/>
                </a:solidFill>
                <a:latin typeface="Times New Roman"/>
                <a:cs typeface="Times New Roman"/>
              </a:rPr>
              <a:t>atypical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trigeminal </a:t>
            </a:r>
            <a:r>
              <a:rPr sz="2400" spc="45" dirty="0">
                <a:solidFill>
                  <a:srgbClr val="3D3C2C"/>
                </a:solidFill>
                <a:latin typeface="Times New Roman"/>
                <a:cs typeface="Times New Roman"/>
              </a:rPr>
              <a:t>neuralgia </a:t>
            </a:r>
            <a:r>
              <a:rPr sz="2400" dirty="0">
                <a:solidFill>
                  <a:srgbClr val="3D3C2C"/>
                </a:solidFill>
                <a:latin typeface="Times New Roman"/>
                <a:cs typeface="Times New Roman"/>
              </a:rPr>
              <a:t>as </a:t>
            </a:r>
            <a:r>
              <a:rPr sz="2400" spc="35" dirty="0">
                <a:solidFill>
                  <a:srgbClr val="3D3C2C"/>
                </a:solidFill>
                <a:latin typeface="Times New Roman"/>
                <a:cs typeface="Times New Roman"/>
              </a:rPr>
              <a:t>more </a:t>
            </a:r>
            <a:r>
              <a:rPr sz="2400" dirty="0">
                <a:solidFill>
                  <a:srgbClr val="3D3C2C"/>
                </a:solidFill>
                <a:latin typeface="Times New Roman"/>
                <a:cs typeface="Times New Roman"/>
              </a:rPr>
              <a:t>severe  </a:t>
            </a:r>
            <a:r>
              <a:rPr sz="2400" spc="25" dirty="0">
                <a:solidFill>
                  <a:srgbClr val="3D3C2C"/>
                </a:solidFill>
                <a:latin typeface="Times New Roman"/>
                <a:cs typeface="Times New Roman"/>
              </a:rPr>
              <a:t>progression </a:t>
            </a:r>
            <a:r>
              <a:rPr sz="2400" spc="-40" dirty="0">
                <a:solidFill>
                  <a:srgbClr val="3D3C2C"/>
                </a:solidFill>
                <a:latin typeface="Times New Roman"/>
                <a:cs typeface="Times New Roman"/>
              </a:rPr>
              <a:t>of </a:t>
            </a:r>
            <a:r>
              <a:rPr sz="2400" spc="5" dirty="0">
                <a:solidFill>
                  <a:srgbClr val="3D3C2C"/>
                </a:solidFill>
                <a:latin typeface="Times New Roman"/>
                <a:cs typeface="Times New Roman"/>
              </a:rPr>
              <a:t>typical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trigeminal</a:t>
            </a:r>
            <a:r>
              <a:rPr sz="2400" spc="-3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neuralgia.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48000" y="4114798"/>
            <a:ext cx="2895600" cy="2619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195580" cy="6858000"/>
          </a:xfrm>
          <a:custGeom>
            <a:avLst/>
            <a:gdLst/>
            <a:ahLst/>
            <a:cxnLst/>
            <a:rect l="l" t="t" r="r" b="b"/>
            <a:pathLst>
              <a:path w="195579" h="6858000">
                <a:moveTo>
                  <a:pt x="0" y="6858000"/>
                </a:moveTo>
                <a:lnTo>
                  <a:pt x="195072" y="6858000"/>
                </a:lnTo>
                <a:lnTo>
                  <a:pt x="1950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4272" y="0"/>
            <a:ext cx="1481455" cy="6858000"/>
          </a:xfrm>
          <a:custGeom>
            <a:avLst/>
            <a:gdLst/>
            <a:ahLst/>
            <a:cxnLst/>
            <a:rect l="l" t="t" r="r" b="b"/>
            <a:pathLst>
              <a:path w="1481455" h="6858000">
                <a:moveTo>
                  <a:pt x="0" y="6858000"/>
                </a:moveTo>
                <a:lnTo>
                  <a:pt x="1481328" y="6858000"/>
                </a:lnTo>
                <a:lnTo>
                  <a:pt x="14813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672" y="0"/>
            <a:ext cx="228600" cy="243840"/>
          </a:xfrm>
          <a:custGeom>
            <a:avLst/>
            <a:gdLst/>
            <a:ahLst/>
            <a:cxnLst/>
            <a:rect l="l" t="t" r="r" b="b"/>
            <a:pathLst>
              <a:path w="228600" h="243840">
                <a:moveTo>
                  <a:pt x="0" y="243840"/>
                </a:moveTo>
                <a:lnTo>
                  <a:pt x="228600" y="243840"/>
                </a:lnTo>
                <a:lnTo>
                  <a:pt x="228600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672" y="5276088"/>
            <a:ext cx="228600" cy="1582420"/>
          </a:xfrm>
          <a:custGeom>
            <a:avLst/>
            <a:gdLst/>
            <a:ahLst/>
            <a:cxnLst/>
            <a:rect l="l" t="t" r="r" b="b"/>
            <a:pathLst>
              <a:path w="228600" h="1582420">
                <a:moveTo>
                  <a:pt x="0" y="1581911"/>
                </a:moveTo>
                <a:lnTo>
                  <a:pt x="228600" y="1581911"/>
                </a:lnTo>
                <a:lnTo>
                  <a:pt x="228600" y="0"/>
                </a:lnTo>
                <a:lnTo>
                  <a:pt x="0" y="0"/>
                </a:lnTo>
                <a:lnTo>
                  <a:pt x="0" y="158191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272" y="0"/>
            <a:ext cx="762000" cy="243840"/>
          </a:xfrm>
          <a:custGeom>
            <a:avLst/>
            <a:gdLst/>
            <a:ahLst/>
            <a:cxnLst/>
            <a:rect l="l" t="t" r="r" b="b"/>
            <a:pathLst>
              <a:path w="762000" h="243840">
                <a:moveTo>
                  <a:pt x="0" y="243840"/>
                </a:moveTo>
                <a:lnTo>
                  <a:pt x="762000" y="243840"/>
                </a:lnTo>
                <a:lnTo>
                  <a:pt x="762000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272" y="5276088"/>
            <a:ext cx="762000" cy="1582420"/>
          </a:xfrm>
          <a:custGeom>
            <a:avLst/>
            <a:gdLst/>
            <a:ahLst/>
            <a:cxnLst/>
            <a:rect l="l" t="t" r="r" b="b"/>
            <a:pathLst>
              <a:path w="762000" h="1582420">
                <a:moveTo>
                  <a:pt x="0" y="1581911"/>
                </a:moveTo>
                <a:lnTo>
                  <a:pt x="762000" y="1581911"/>
                </a:lnTo>
                <a:lnTo>
                  <a:pt x="762000" y="0"/>
                </a:lnTo>
                <a:lnTo>
                  <a:pt x="0" y="0"/>
                </a:lnTo>
                <a:lnTo>
                  <a:pt x="0" y="158191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6614159"/>
            <a:ext cx="1524000" cy="243840"/>
          </a:xfrm>
          <a:custGeom>
            <a:avLst/>
            <a:gdLst/>
            <a:ahLst/>
            <a:cxnLst/>
            <a:rect l="l" t="t" r="r" b="b"/>
            <a:pathLst>
              <a:path w="1524000" h="243840">
                <a:moveTo>
                  <a:pt x="0" y="243839"/>
                </a:moveTo>
                <a:lnTo>
                  <a:pt x="1524000" y="243839"/>
                </a:lnTo>
                <a:lnTo>
                  <a:pt x="152400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6349" y="0"/>
            <a:ext cx="9156699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61332" y="0"/>
            <a:ext cx="3679190" cy="6250305"/>
          </a:xfrm>
          <a:custGeom>
            <a:avLst/>
            <a:gdLst/>
            <a:ahLst/>
            <a:cxnLst/>
            <a:rect l="l" t="t" r="r" b="b"/>
            <a:pathLst>
              <a:path w="3679190" h="6250305">
                <a:moveTo>
                  <a:pt x="0" y="6249924"/>
                </a:moveTo>
                <a:lnTo>
                  <a:pt x="3678936" y="6249924"/>
                </a:lnTo>
                <a:lnTo>
                  <a:pt x="3678936" y="0"/>
                </a:lnTo>
                <a:lnTo>
                  <a:pt x="0" y="0"/>
                </a:lnTo>
                <a:lnTo>
                  <a:pt x="0" y="624992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1332" y="0"/>
            <a:ext cx="3679190" cy="6250305"/>
          </a:xfrm>
          <a:custGeom>
            <a:avLst/>
            <a:gdLst/>
            <a:ahLst/>
            <a:cxnLst/>
            <a:rect l="l" t="t" r="r" b="b"/>
            <a:pathLst>
              <a:path w="3679190" h="6250305">
                <a:moveTo>
                  <a:pt x="0" y="6249924"/>
                </a:moveTo>
                <a:lnTo>
                  <a:pt x="3678936" y="6249924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1332" y="0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55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1332" y="6096000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0"/>
                </a:moveTo>
                <a:lnTo>
                  <a:pt x="0" y="153923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9723" y="0"/>
            <a:ext cx="3505200" cy="2292350"/>
          </a:xfrm>
          <a:custGeom>
            <a:avLst/>
            <a:gdLst/>
            <a:ahLst/>
            <a:cxnLst/>
            <a:rect l="l" t="t" r="r" b="b"/>
            <a:pathLst>
              <a:path w="3505200" h="2292350">
                <a:moveTo>
                  <a:pt x="0" y="2292096"/>
                </a:moveTo>
                <a:lnTo>
                  <a:pt x="3505200" y="2292096"/>
                </a:lnTo>
                <a:lnTo>
                  <a:pt x="3505200" y="0"/>
                </a:lnTo>
                <a:lnTo>
                  <a:pt x="0" y="0"/>
                </a:lnTo>
                <a:lnTo>
                  <a:pt x="0" y="2292096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51247" y="6129528"/>
            <a:ext cx="1277620" cy="0"/>
          </a:xfrm>
          <a:custGeom>
            <a:avLst/>
            <a:gdLst/>
            <a:ahLst/>
            <a:cxnLst/>
            <a:rect l="l" t="t" r="r" b="b"/>
            <a:pathLst>
              <a:path w="1277620">
                <a:moveTo>
                  <a:pt x="0" y="0"/>
                </a:moveTo>
                <a:lnTo>
                  <a:pt x="1277112" y="0"/>
                </a:lnTo>
              </a:path>
            </a:pathLst>
          </a:custGeom>
          <a:ln w="82295">
            <a:solidFill>
              <a:srgbClr val="93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5244" y="295656"/>
            <a:ext cx="2567940" cy="5800725"/>
          </a:xfrm>
          <a:custGeom>
            <a:avLst/>
            <a:gdLst/>
            <a:ahLst/>
            <a:cxnLst/>
            <a:rect l="l" t="t" r="r" b="b"/>
            <a:pathLst>
              <a:path w="2567940" h="5800725">
                <a:moveTo>
                  <a:pt x="0" y="5800344"/>
                </a:moveTo>
                <a:lnTo>
                  <a:pt x="2567939" y="5800344"/>
                </a:lnTo>
                <a:lnTo>
                  <a:pt x="2567939" y="0"/>
                </a:lnTo>
                <a:lnTo>
                  <a:pt x="0" y="0"/>
                </a:lnTo>
                <a:lnTo>
                  <a:pt x="0" y="5800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5244" y="295656"/>
            <a:ext cx="2567940" cy="5800725"/>
          </a:xfrm>
          <a:custGeom>
            <a:avLst/>
            <a:gdLst/>
            <a:ahLst/>
            <a:cxnLst/>
            <a:rect l="l" t="t" r="r" b="b"/>
            <a:pathLst>
              <a:path w="2567940" h="5800725">
                <a:moveTo>
                  <a:pt x="0" y="5800344"/>
                </a:moveTo>
                <a:lnTo>
                  <a:pt x="2567939" y="5800344"/>
                </a:lnTo>
                <a:lnTo>
                  <a:pt x="2567939" y="0"/>
                </a:lnTo>
                <a:lnTo>
                  <a:pt x="0" y="0"/>
                </a:lnTo>
                <a:lnTo>
                  <a:pt x="0" y="5800344"/>
                </a:lnTo>
                <a:close/>
              </a:path>
            </a:pathLst>
          </a:custGeom>
          <a:ln w="15240">
            <a:solidFill>
              <a:srgbClr val="7068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4953" y="1458467"/>
            <a:ext cx="1127760" cy="0"/>
          </a:xfrm>
          <a:custGeom>
            <a:avLst/>
            <a:gdLst/>
            <a:ahLst/>
            <a:cxnLst/>
            <a:rect l="l" t="t" r="r" b="b"/>
            <a:pathLst>
              <a:path w="1127760">
                <a:moveTo>
                  <a:pt x="0" y="0"/>
                </a:moveTo>
                <a:lnTo>
                  <a:pt x="1127760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02760" y="1180846"/>
            <a:ext cx="1152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MULTIPLE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18940" y="1869948"/>
            <a:ext cx="1321435" cy="0"/>
          </a:xfrm>
          <a:custGeom>
            <a:avLst/>
            <a:gdLst/>
            <a:ahLst/>
            <a:cxnLst/>
            <a:rect l="l" t="t" r="r" b="b"/>
            <a:pathLst>
              <a:path w="1321435">
                <a:moveTo>
                  <a:pt x="0" y="0"/>
                </a:moveTo>
                <a:lnTo>
                  <a:pt x="1321308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06748" y="1592326"/>
            <a:ext cx="134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SCLEROSIS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25977" y="2281427"/>
            <a:ext cx="1507490" cy="0"/>
          </a:xfrm>
          <a:custGeom>
            <a:avLst/>
            <a:gdLst/>
            <a:ahLst/>
            <a:cxnLst/>
            <a:rect l="l" t="t" r="r" b="b"/>
            <a:pathLst>
              <a:path w="1507489">
                <a:moveTo>
                  <a:pt x="0" y="0"/>
                </a:moveTo>
                <a:lnTo>
                  <a:pt x="1507236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13784" y="2003501"/>
            <a:ext cx="1533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Arial"/>
                <a:cs typeface="Arial"/>
              </a:rPr>
              <a:t>RELATED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43452" y="2270886"/>
            <a:ext cx="2271395" cy="3324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504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symptoms </a:t>
            </a:r>
            <a:r>
              <a:rPr sz="1800" spc="-35" dirty="0">
                <a:latin typeface="Times New Roman"/>
                <a:cs typeface="Times New Roman"/>
              </a:rPr>
              <a:t>of </a:t>
            </a:r>
            <a:r>
              <a:rPr sz="1800" spc="-105" dirty="0">
                <a:latin typeface="Times New Roman"/>
                <a:cs typeface="Times New Roman"/>
              </a:rPr>
              <a:t>MS </a:t>
            </a:r>
            <a:r>
              <a:rPr sz="1800" spc="25" dirty="0">
                <a:latin typeface="Times New Roman"/>
                <a:cs typeface="Times New Roman"/>
              </a:rPr>
              <a:t>related  </a:t>
            </a:r>
            <a:r>
              <a:rPr sz="1800" spc="-125" dirty="0">
                <a:latin typeface="Times New Roman"/>
                <a:cs typeface="Times New Roman"/>
              </a:rPr>
              <a:t>TN </a:t>
            </a:r>
            <a:r>
              <a:rPr sz="1800" spc="45" dirty="0">
                <a:latin typeface="Times New Roman"/>
                <a:cs typeface="Times New Roman"/>
              </a:rPr>
              <a:t>are </a:t>
            </a:r>
            <a:r>
              <a:rPr sz="1800" spc="15" dirty="0">
                <a:latin typeface="Times New Roman"/>
                <a:cs typeface="Times New Roman"/>
              </a:rPr>
              <a:t>identical </a:t>
            </a:r>
            <a:r>
              <a:rPr sz="1800" dirty="0">
                <a:latin typeface="Times New Roman"/>
                <a:cs typeface="Times New Roman"/>
              </a:rPr>
              <a:t>to  </a:t>
            </a:r>
            <a:r>
              <a:rPr sz="1800" spc="5" dirty="0">
                <a:latin typeface="Times New Roman"/>
                <a:cs typeface="Times New Roman"/>
              </a:rPr>
              <a:t>typical </a:t>
            </a:r>
            <a:r>
              <a:rPr sz="1800" spc="-110" dirty="0">
                <a:latin typeface="Times New Roman"/>
                <a:cs typeface="Times New Roman"/>
              </a:rPr>
              <a:t>TN. </a:t>
            </a:r>
            <a:r>
              <a:rPr sz="1800" spc="-10" dirty="0">
                <a:latin typeface="Times New Roman"/>
                <a:cs typeface="Times New Roman"/>
              </a:rPr>
              <a:t>Bilateral </a:t>
            </a:r>
            <a:r>
              <a:rPr sz="1800" spc="-125" dirty="0">
                <a:latin typeface="Times New Roman"/>
                <a:cs typeface="Times New Roman"/>
              </a:rPr>
              <a:t>TN  </a:t>
            </a:r>
            <a:r>
              <a:rPr sz="1800" spc="-30" dirty="0">
                <a:latin typeface="Times New Roman"/>
                <a:cs typeface="Times New Roman"/>
              </a:rPr>
              <a:t>is </a:t>
            </a:r>
            <a:r>
              <a:rPr sz="1800" spc="25" dirty="0">
                <a:latin typeface="Times New Roman"/>
                <a:cs typeface="Times New Roman"/>
              </a:rPr>
              <a:t>more </a:t>
            </a:r>
            <a:r>
              <a:rPr sz="1800" spc="5" dirty="0">
                <a:latin typeface="Times New Roman"/>
                <a:cs typeface="Times New Roman"/>
              </a:rPr>
              <a:t>commonly seen  </a:t>
            </a:r>
            <a:r>
              <a:rPr sz="1800" spc="40" dirty="0">
                <a:latin typeface="Times New Roman"/>
                <a:cs typeface="Times New Roman"/>
              </a:rPr>
              <a:t>in </a:t>
            </a:r>
            <a:r>
              <a:rPr sz="1800" spc="5" dirty="0">
                <a:latin typeface="Times New Roman"/>
                <a:cs typeface="Times New Roman"/>
              </a:rPr>
              <a:t>people </a:t>
            </a:r>
            <a:r>
              <a:rPr sz="1800" spc="40" dirty="0">
                <a:latin typeface="Times New Roman"/>
                <a:cs typeface="Times New Roman"/>
              </a:rPr>
              <a:t>with </a:t>
            </a:r>
            <a:r>
              <a:rPr sz="1800" spc="-100" dirty="0">
                <a:latin typeface="Times New Roman"/>
                <a:cs typeface="Times New Roman"/>
              </a:rPr>
              <a:t>MS. </a:t>
            </a:r>
            <a:r>
              <a:rPr sz="1800" spc="-110" dirty="0">
                <a:latin typeface="Times New Roman"/>
                <a:cs typeface="Times New Roman"/>
              </a:rPr>
              <a:t>MS  </a:t>
            </a:r>
            <a:r>
              <a:rPr sz="1800" spc="-10" dirty="0">
                <a:latin typeface="Times New Roman"/>
                <a:cs typeface="Times New Roman"/>
              </a:rPr>
              <a:t>involves </a:t>
            </a:r>
            <a:r>
              <a:rPr sz="1800" spc="20" dirty="0">
                <a:latin typeface="Times New Roman"/>
                <a:cs typeface="Times New Roman"/>
              </a:rPr>
              <a:t>formation </a:t>
            </a:r>
            <a:r>
              <a:rPr sz="1800" spc="-35" dirty="0">
                <a:latin typeface="Times New Roman"/>
                <a:cs typeface="Times New Roman"/>
              </a:rPr>
              <a:t>of  </a:t>
            </a:r>
            <a:r>
              <a:rPr sz="1800" spc="15" dirty="0">
                <a:latin typeface="Times New Roman"/>
                <a:cs typeface="Times New Roman"/>
              </a:rPr>
              <a:t>demyelinating </a:t>
            </a:r>
            <a:r>
              <a:rPr sz="1800" spc="20" dirty="0">
                <a:latin typeface="Times New Roman"/>
                <a:cs typeface="Times New Roman"/>
              </a:rPr>
              <a:t>plaques  </a:t>
            </a:r>
            <a:r>
              <a:rPr sz="1800" spc="40" dirty="0">
                <a:latin typeface="Times New Roman"/>
                <a:cs typeface="Times New Roman"/>
              </a:rPr>
              <a:t>within </a:t>
            </a:r>
            <a:r>
              <a:rPr sz="1800" spc="35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brain</a:t>
            </a:r>
            <a:r>
              <a:rPr sz="1800" spc="4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459" y="243840"/>
            <a:ext cx="2592705" cy="5032375"/>
          </a:xfrm>
          <a:custGeom>
            <a:avLst/>
            <a:gdLst/>
            <a:ahLst/>
            <a:cxnLst/>
            <a:rect l="l" t="t" r="r" b="b"/>
            <a:pathLst>
              <a:path w="2592705" h="5032375">
                <a:moveTo>
                  <a:pt x="0" y="5032247"/>
                </a:moveTo>
                <a:lnTo>
                  <a:pt x="2592324" y="5032247"/>
                </a:lnTo>
                <a:lnTo>
                  <a:pt x="2592324" y="0"/>
                </a:lnTo>
                <a:lnTo>
                  <a:pt x="0" y="0"/>
                </a:lnTo>
                <a:lnTo>
                  <a:pt x="0" y="50322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459" y="243840"/>
            <a:ext cx="2592705" cy="5032375"/>
          </a:xfrm>
          <a:custGeom>
            <a:avLst/>
            <a:gdLst/>
            <a:ahLst/>
            <a:cxnLst/>
            <a:rect l="l" t="t" r="r" b="b"/>
            <a:pathLst>
              <a:path w="2592705" h="5032375">
                <a:moveTo>
                  <a:pt x="0" y="5032247"/>
                </a:moveTo>
                <a:lnTo>
                  <a:pt x="2592324" y="5032247"/>
                </a:lnTo>
                <a:lnTo>
                  <a:pt x="2592324" y="0"/>
                </a:lnTo>
                <a:lnTo>
                  <a:pt x="0" y="0"/>
                </a:lnTo>
                <a:lnTo>
                  <a:pt x="0" y="5032247"/>
                </a:lnTo>
                <a:close/>
              </a:path>
            </a:pathLst>
          </a:custGeom>
          <a:ln w="15240">
            <a:solidFill>
              <a:srgbClr val="FF6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5597" y="635126"/>
            <a:ext cx="2022475" cy="0"/>
          </a:xfrm>
          <a:custGeom>
            <a:avLst/>
            <a:gdLst/>
            <a:ahLst/>
            <a:cxnLst/>
            <a:rect l="l" t="t" r="r" b="b"/>
            <a:pathLst>
              <a:path w="2022475">
                <a:moveTo>
                  <a:pt x="0" y="0"/>
                </a:moveTo>
                <a:lnTo>
                  <a:pt x="2022309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3138" y="357378"/>
            <a:ext cx="2051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PRE-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TRIGEMINAL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22109" y="1220342"/>
            <a:ext cx="1450975" cy="0"/>
          </a:xfrm>
          <a:custGeom>
            <a:avLst/>
            <a:gdLst/>
            <a:ahLst/>
            <a:cxnLst/>
            <a:rect l="l" t="t" r="r" b="b"/>
            <a:pathLst>
              <a:path w="1450975">
                <a:moveTo>
                  <a:pt x="0" y="0"/>
                </a:moveTo>
                <a:lnTo>
                  <a:pt x="1450809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809650" y="813308"/>
            <a:ext cx="1476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NEURALGIA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0809" y="1553971"/>
            <a:ext cx="2434590" cy="3569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5"/>
              </a:lnSpc>
              <a:tabLst>
                <a:tab pos="328295" algn="l"/>
              </a:tabLst>
            </a:pPr>
            <a:r>
              <a:rPr sz="2800" spc="-5" dirty="0">
                <a:latin typeface="Arial"/>
                <a:cs typeface="Arial"/>
              </a:rPr>
              <a:t>-	</a:t>
            </a:r>
            <a:r>
              <a:rPr sz="2000" spc="-25" dirty="0">
                <a:latin typeface="Times New Roman"/>
                <a:cs typeface="Times New Roman"/>
              </a:rPr>
              <a:t>Days </a:t>
            </a:r>
            <a:r>
              <a:rPr sz="2000" spc="5" dirty="0">
                <a:latin typeface="Times New Roman"/>
                <a:cs typeface="Times New Roman"/>
              </a:rPr>
              <a:t>to years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before</a:t>
            </a:r>
            <a:endParaRPr sz="2000">
              <a:latin typeface="Times New Roman"/>
              <a:cs typeface="Times New Roman"/>
            </a:endParaRPr>
          </a:p>
          <a:p>
            <a:pPr marL="154305" marR="140970" algn="ctr">
              <a:lnSpc>
                <a:spcPct val="150000"/>
              </a:lnSpc>
              <a:spcBef>
                <a:spcPts val="140"/>
              </a:spcBef>
            </a:pPr>
            <a:r>
              <a:rPr sz="2000" spc="40" dirty="0">
                <a:latin typeface="Times New Roman"/>
                <a:cs typeface="Times New Roman"/>
              </a:rPr>
              <a:t>the </a:t>
            </a:r>
            <a:r>
              <a:rPr sz="2000" spc="10" dirty="0">
                <a:latin typeface="Times New Roman"/>
                <a:cs typeface="Times New Roman"/>
              </a:rPr>
              <a:t>first </a:t>
            </a:r>
            <a:r>
              <a:rPr sz="2000" spc="25" dirty="0">
                <a:latin typeface="Times New Roman"/>
                <a:cs typeface="Times New Roman"/>
              </a:rPr>
              <a:t>attack </a:t>
            </a:r>
            <a:r>
              <a:rPr sz="2000" spc="-30" dirty="0">
                <a:latin typeface="Times New Roman"/>
                <a:cs typeface="Times New Roman"/>
              </a:rPr>
              <a:t>of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TN  </a:t>
            </a:r>
            <a:r>
              <a:rPr sz="2000" spc="20" dirty="0">
                <a:latin typeface="Times New Roman"/>
                <a:cs typeface="Times New Roman"/>
              </a:rPr>
              <a:t>pain, </a:t>
            </a:r>
            <a:r>
              <a:rPr sz="2000" spc="-10" dirty="0">
                <a:latin typeface="Times New Roman"/>
                <a:cs typeface="Times New Roman"/>
              </a:rPr>
              <a:t>some </a:t>
            </a:r>
            <a:r>
              <a:rPr sz="2000" spc="15" dirty="0">
                <a:latin typeface="Times New Roman"/>
                <a:cs typeface="Times New Roman"/>
              </a:rPr>
              <a:t>sufferers  </a:t>
            </a:r>
            <a:r>
              <a:rPr sz="2000" spc="25" dirty="0">
                <a:latin typeface="Times New Roman"/>
                <a:cs typeface="Times New Roman"/>
              </a:rPr>
              <a:t>experience </a:t>
            </a:r>
            <a:r>
              <a:rPr sz="2000" spc="20" dirty="0">
                <a:latin typeface="Times New Roman"/>
                <a:cs typeface="Times New Roman"/>
              </a:rPr>
              <a:t>odd  </a:t>
            </a:r>
            <a:r>
              <a:rPr sz="2000" spc="5" dirty="0">
                <a:latin typeface="Times New Roman"/>
                <a:cs typeface="Times New Roman"/>
              </a:rPr>
              <a:t>sensations </a:t>
            </a:r>
            <a:r>
              <a:rPr sz="2000" spc="-30" dirty="0">
                <a:latin typeface="Times New Roman"/>
                <a:cs typeface="Times New Roman"/>
              </a:rPr>
              <a:t>of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pain,</a:t>
            </a:r>
            <a:endParaRPr sz="2000">
              <a:latin typeface="Times New Roman"/>
              <a:cs typeface="Times New Roman"/>
            </a:endParaRPr>
          </a:p>
          <a:p>
            <a:pPr marL="40005" marR="31115" algn="ctr">
              <a:lnSpc>
                <a:spcPct val="150000"/>
              </a:lnSpc>
            </a:pPr>
            <a:r>
              <a:rPr sz="2000" spc="-30" dirty="0">
                <a:latin typeface="Times New Roman"/>
                <a:cs typeface="Times New Roman"/>
              </a:rPr>
              <a:t>( </a:t>
            </a:r>
            <a:r>
              <a:rPr sz="2000" spc="40" dirty="0">
                <a:latin typeface="Times New Roman"/>
                <a:cs typeface="Times New Roman"/>
              </a:rPr>
              <a:t>such </a:t>
            </a:r>
            <a:r>
              <a:rPr sz="2000" dirty="0">
                <a:latin typeface="Times New Roman"/>
                <a:cs typeface="Times New Roman"/>
              </a:rPr>
              <a:t>as </a:t>
            </a:r>
            <a:r>
              <a:rPr sz="2000" spc="25" dirty="0">
                <a:latin typeface="Times New Roman"/>
                <a:cs typeface="Times New Roman"/>
              </a:rPr>
              <a:t>toothache)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or  </a:t>
            </a:r>
            <a:r>
              <a:rPr sz="2000" spc="10" dirty="0">
                <a:latin typeface="Times New Roman"/>
                <a:cs typeface="Times New Roman"/>
              </a:rPr>
              <a:t>discomfort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000" spc="-30" dirty="0">
                <a:latin typeface="Times New Roman"/>
                <a:cs typeface="Times New Roman"/>
              </a:rPr>
              <a:t>(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parasthesia).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28359" y="990600"/>
            <a:ext cx="2893060" cy="5623560"/>
          </a:xfrm>
          <a:custGeom>
            <a:avLst/>
            <a:gdLst/>
            <a:ahLst/>
            <a:cxnLst/>
            <a:rect l="l" t="t" r="r" b="b"/>
            <a:pathLst>
              <a:path w="2893059" h="5623559">
                <a:moveTo>
                  <a:pt x="0" y="5623560"/>
                </a:moveTo>
                <a:lnTo>
                  <a:pt x="2892551" y="5623560"/>
                </a:lnTo>
                <a:lnTo>
                  <a:pt x="2892551" y="0"/>
                </a:lnTo>
                <a:lnTo>
                  <a:pt x="0" y="0"/>
                </a:lnTo>
                <a:lnTo>
                  <a:pt x="0" y="5623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28359" y="990600"/>
            <a:ext cx="2893060" cy="5623560"/>
          </a:xfrm>
          <a:custGeom>
            <a:avLst/>
            <a:gdLst/>
            <a:ahLst/>
            <a:cxnLst/>
            <a:rect l="l" t="t" r="r" b="b"/>
            <a:pathLst>
              <a:path w="2893059" h="5623559">
                <a:moveTo>
                  <a:pt x="0" y="5623560"/>
                </a:moveTo>
                <a:lnTo>
                  <a:pt x="2892551" y="5623560"/>
                </a:lnTo>
                <a:lnTo>
                  <a:pt x="2892551" y="0"/>
                </a:lnTo>
                <a:lnTo>
                  <a:pt x="0" y="0"/>
                </a:lnTo>
                <a:lnTo>
                  <a:pt x="0" y="5623560"/>
                </a:lnTo>
                <a:close/>
              </a:path>
            </a:pathLst>
          </a:custGeom>
          <a:ln w="15240">
            <a:solidFill>
              <a:srgbClr val="9093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42177" y="1423416"/>
            <a:ext cx="2289175" cy="0"/>
          </a:xfrm>
          <a:custGeom>
            <a:avLst/>
            <a:gdLst/>
            <a:ahLst/>
            <a:cxnLst/>
            <a:rect l="l" t="t" r="r" b="b"/>
            <a:pathLst>
              <a:path w="2289175">
                <a:moveTo>
                  <a:pt x="0" y="0"/>
                </a:moveTo>
                <a:lnTo>
                  <a:pt x="2289048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30492" y="1145794"/>
            <a:ext cx="231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FAILED</a:t>
            </a:r>
            <a:r>
              <a:rPr sz="1800" b="1" spc="-10" dirty="0">
                <a:latin typeface="Arial"/>
                <a:cs typeface="Arial"/>
              </a:rPr>
              <a:t> TRIGEMINAL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17817" y="1612138"/>
            <a:ext cx="1452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NEURALGIA: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929501" y="1889760"/>
            <a:ext cx="1428115" cy="0"/>
          </a:xfrm>
          <a:custGeom>
            <a:avLst/>
            <a:gdLst/>
            <a:ahLst/>
            <a:cxnLst/>
            <a:rect l="l" t="t" r="r" b="b"/>
            <a:pathLst>
              <a:path w="1428115">
                <a:moveTo>
                  <a:pt x="0" y="0"/>
                </a:moveTo>
                <a:lnTo>
                  <a:pt x="1427988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527672" y="2107818"/>
            <a:ext cx="1344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latin typeface="Times New Roman"/>
                <a:cs typeface="Times New Roman"/>
              </a:rPr>
              <a:t>In </a:t>
            </a:r>
            <a:r>
              <a:rPr sz="1600" spc="30" dirty="0">
                <a:latin typeface="Times New Roman"/>
                <a:cs typeface="Times New Roman"/>
              </a:rPr>
              <a:t>certain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cases,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27672" y="2571114"/>
            <a:ext cx="2035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all </a:t>
            </a:r>
            <a:r>
              <a:rPr sz="1600" spc="-5" dirty="0">
                <a:latin typeface="Times New Roman"/>
                <a:cs typeface="Times New Roman"/>
              </a:rPr>
              <a:t>medications,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surgical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49008" y="2985642"/>
            <a:ext cx="1480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5" dirty="0">
                <a:latin typeface="Times New Roman"/>
                <a:cs typeface="Times New Roman"/>
              </a:rPr>
              <a:t>procedures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prove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49008" y="3400171"/>
            <a:ext cx="2074545" cy="68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ineffective </a:t>
            </a:r>
            <a:r>
              <a:rPr sz="1600" spc="30" dirty="0">
                <a:latin typeface="Times New Roman"/>
                <a:cs typeface="Times New Roman"/>
              </a:rPr>
              <a:t>in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controlling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600" spc="-114" dirty="0">
                <a:latin typeface="Times New Roman"/>
                <a:cs typeface="Times New Roman"/>
              </a:rPr>
              <a:t>TN </a:t>
            </a:r>
            <a:r>
              <a:rPr sz="1600" dirty="0">
                <a:latin typeface="Times New Roman"/>
                <a:cs typeface="Times New Roman"/>
              </a:rPr>
              <a:t>pain.Such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individual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49008" y="4229480"/>
            <a:ext cx="1339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also </a:t>
            </a:r>
            <a:r>
              <a:rPr sz="1600" spc="5" dirty="0">
                <a:latin typeface="Times New Roman"/>
                <a:cs typeface="Times New Roman"/>
              </a:rPr>
              <a:t>suffer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from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49008" y="4644009"/>
            <a:ext cx="2086610" cy="1098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latin typeface="Times New Roman"/>
                <a:cs typeface="Times New Roman"/>
              </a:rPr>
              <a:t>additional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trigeminal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600" spc="30" dirty="0">
                <a:latin typeface="Times New Roman"/>
                <a:cs typeface="Times New Roman"/>
              </a:rPr>
              <a:t>neuropathy </a:t>
            </a:r>
            <a:r>
              <a:rPr sz="1600" spc="-10" dirty="0">
                <a:latin typeface="Times New Roman"/>
                <a:cs typeface="Times New Roman"/>
              </a:rPr>
              <a:t>as </a:t>
            </a:r>
            <a:r>
              <a:rPr sz="1600" spc="35" dirty="0">
                <a:latin typeface="Times New Roman"/>
                <a:cs typeface="Times New Roman"/>
              </a:rPr>
              <a:t>a </a:t>
            </a:r>
            <a:r>
              <a:rPr sz="1600" spc="20" dirty="0">
                <a:latin typeface="Times New Roman"/>
                <a:cs typeface="Times New Roman"/>
              </a:rPr>
              <a:t>result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of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600" spc="10" dirty="0">
                <a:latin typeface="Times New Roman"/>
                <a:cs typeface="Times New Roman"/>
              </a:rPr>
              <a:t>destructive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intervention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49008" y="5887923"/>
            <a:ext cx="1381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latin typeface="Times New Roman"/>
                <a:cs typeface="Times New Roman"/>
              </a:rPr>
              <a:t>they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underwent.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874381" y="6160008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0" y="9143"/>
                </a:moveTo>
                <a:lnTo>
                  <a:pt x="41148" y="9143"/>
                </a:lnTo>
                <a:lnTo>
                  <a:pt x="41148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35940" y="385317"/>
            <a:ext cx="2647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93C500"/>
                </a:solidFill>
                <a:latin typeface="Arial"/>
                <a:cs typeface="Arial"/>
              </a:rPr>
              <a:t>ETIOLOGY</a:t>
            </a:r>
            <a:endParaRPr sz="4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4519" y="1710893"/>
            <a:ext cx="2552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93C500"/>
              </a:buClr>
              <a:buSzPct val="75000"/>
              <a:buFont typeface="Wingdings"/>
              <a:buChar char=""/>
              <a:tabLst>
                <a:tab pos="287020" algn="l"/>
                <a:tab pos="1623060" algn="l"/>
              </a:tabLst>
            </a:pPr>
            <a:r>
              <a:rPr sz="2400" spc="-185" dirty="0">
                <a:solidFill>
                  <a:srgbClr val="3D3C2C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3D3C2C"/>
                </a:solidFill>
                <a:latin typeface="Arial"/>
                <a:cs typeface="Arial"/>
              </a:rPr>
              <a:t>ascular	factors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9600" y="2286000"/>
            <a:ext cx="3962400" cy="394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8200" y="2286000"/>
            <a:ext cx="3962400" cy="3941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64540" y="334517"/>
            <a:ext cx="2386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93C500"/>
                </a:solidFill>
                <a:latin typeface="Arial"/>
                <a:cs typeface="Arial"/>
              </a:rPr>
              <a:t>ETIOL</a:t>
            </a:r>
            <a:r>
              <a:rPr sz="3600" b="1" spc="-15" dirty="0">
                <a:solidFill>
                  <a:srgbClr val="93C500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93C500"/>
                </a:solidFill>
                <a:latin typeface="Arial"/>
                <a:cs typeface="Arial"/>
              </a:rPr>
              <a:t>GY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5824" y="1270761"/>
            <a:ext cx="5832475" cy="522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93C500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400" spc="20" dirty="0">
                <a:latin typeface="Times New Roman"/>
                <a:cs typeface="Times New Roman"/>
              </a:rPr>
              <a:t>Dental </a:t>
            </a:r>
            <a:r>
              <a:rPr sz="2400" spc="-85" dirty="0">
                <a:latin typeface="Times New Roman"/>
                <a:cs typeface="Times New Roman"/>
              </a:rPr>
              <a:t>etiology(WESTRUM </a:t>
            </a:r>
            <a:r>
              <a:rPr sz="2400" spc="-345" dirty="0">
                <a:latin typeface="Times New Roman"/>
                <a:cs typeface="Times New Roman"/>
              </a:rPr>
              <a:t>&amp; </a:t>
            </a:r>
            <a:r>
              <a:rPr sz="2400" spc="-280" dirty="0">
                <a:latin typeface="Times New Roman"/>
                <a:cs typeface="Times New Roman"/>
              </a:rPr>
              <a:t>BLACK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1976)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3C500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93C500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400" spc="10" dirty="0">
                <a:latin typeface="Times New Roman"/>
                <a:cs typeface="Times New Roman"/>
              </a:rPr>
              <a:t>Infection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3C500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93C500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400" spc="15" dirty="0">
                <a:latin typeface="Times New Roman"/>
                <a:cs typeface="Times New Roman"/>
              </a:rPr>
              <a:t>Multiple </a:t>
            </a:r>
            <a:r>
              <a:rPr sz="2400" spc="-10" dirty="0">
                <a:latin typeface="Times New Roman"/>
                <a:cs typeface="Times New Roman"/>
              </a:rPr>
              <a:t>sclerosis(Olfson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1979)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3C500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93C500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Petrous </a:t>
            </a:r>
            <a:r>
              <a:rPr sz="2400" spc="20" dirty="0">
                <a:latin typeface="Times New Roman"/>
                <a:cs typeface="Times New Roman"/>
              </a:rPr>
              <a:t>ridge(basilar </a:t>
            </a:r>
            <a:r>
              <a:rPr sz="2400" spc="-20" dirty="0">
                <a:latin typeface="Times New Roman"/>
                <a:cs typeface="Times New Roman"/>
              </a:rPr>
              <a:t>compression,Lee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1937)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93C500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400" spc="-60" dirty="0">
                <a:latin typeface="Times New Roman"/>
                <a:cs typeface="Times New Roman"/>
              </a:rPr>
              <a:t>Post </a:t>
            </a:r>
            <a:r>
              <a:rPr sz="2400" spc="50" dirty="0">
                <a:latin typeface="Times New Roman"/>
                <a:cs typeface="Times New Roman"/>
              </a:rPr>
              <a:t>traumatic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neuralgia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3C500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93C500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400" spc="50" dirty="0">
                <a:latin typeface="Times New Roman"/>
                <a:cs typeface="Times New Roman"/>
              </a:rPr>
              <a:t>Intracranial </a:t>
            </a:r>
            <a:r>
              <a:rPr sz="2400" spc="30" dirty="0">
                <a:latin typeface="Times New Roman"/>
                <a:cs typeface="Times New Roman"/>
              </a:rPr>
              <a:t>vascular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abnormalities..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3C500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93C500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400" spc="-20" dirty="0">
                <a:latin typeface="Times New Roman"/>
                <a:cs typeface="Times New Roman"/>
              </a:rPr>
              <a:t>Viral etiology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04519" y="1624024"/>
            <a:ext cx="3072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D3C2C"/>
                </a:solidFill>
                <a:latin typeface="Arial"/>
                <a:cs typeface="Arial"/>
              </a:rPr>
              <a:t>Intracranial</a:t>
            </a:r>
            <a:r>
              <a:rPr sz="2800" spc="-75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D3C2C"/>
                </a:solidFill>
                <a:latin typeface="Arial"/>
                <a:cs typeface="Arial"/>
              </a:rPr>
              <a:t>tumors: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400" y="2362200"/>
            <a:ext cx="3636264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6200" y="2404872"/>
            <a:ext cx="5105400" cy="3825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12140" y="402082"/>
            <a:ext cx="33337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45" dirty="0">
                <a:solidFill>
                  <a:srgbClr val="74A40F"/>
                </a:solidFill>
                <a:latin typeface="Arial"/>
                <a:cs typeface="Arial"/>
              </a:rPr>
              <a:t>P</a:t>
            </a:r>
            <a:r>
              <a:rPr sz="3200" b="1" spc="-240" dirty="0">
                <a:solidFill>
                  <a:srgbClr val="74A40F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74A40F"/>
                </a:solidFill>
                <a:latin typeface="Arial"/>
                <a:cs typeface="Arial"/>
              </a:rPr>
              <a:t>THOGENESIS: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8340" y="1212850"/>
            <a:ext cx="723010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Times New Roman"/>
                <a:cs typeface="Times New Roman"/>
              </a:rPr>
              <a:t>Classically, </a:t>
            </a:r>
            <a:r>
              <a:rPr sz="2400" spc="-165" dirty="0">
                <a:latin typeface="Times New Roman"/>
                <a:cs typeface="Times New Roman"/>
              </a:rPr>
              <a:t>TN </a:t>
            </a:r>
            <a:r>
              <a:rPr sz="2400" spc="35" dirty="0">
                <a:latin typeface="Times New Roman"/>
                <a:cs typeface="Times New Roman"/>
              </a:rPr>
              <a:t>has </a:t>
            </a:r>
            <a:r>
              <a:rPr sz="2400" spc="25" dirty="0">
                <a:latin typeface="Times New Roman"/>
                <a:cs typeface="Times New Roman"/>
              </a:rPr>
              <a:t>been </a:t>
            </a:r>
            <a:r>
              <a:rPr sz="2400" spc="35" dirty="0">
                <a:latin typeface="Times New Roman"/>
                <a:cs typeface="Times New Roman"/>
              </a:rPr>
              <a:t>related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55" dirty="0">
                <a:latin typeface="Times New Roman"/>
                <a:cs typeface="Times New Roman"/>
              </a:rPr>
              <a:t>a </a:t>
            </a:r>
            <a:r>
              <a:rPr sz="2400" spc="45" dirty="0">
                <a:latin typeface="Times New Roman"/>
                <a:cs typeface="Times New Roman"/>
              </a:rPr>
              <a:t>neurovascular  </a:t>
            </a:r>
            <a:r>
              <a:rPr sz="2400" spc="20" dirty="0">
                <a:latin typeface="Times New Roman"/>
                <a:cs typeface="Times New Roman"/>
              </a:rPr>
              <a:t>compression </a:t>
            </a:r>
            <a:r>
              <a:rPr sz="2400" spc="50" dirty="0">
                <a:latin typeface="Times New Roman"/>
                <a:cs typeface="Times New Roman"/>
              </a:rPr>
              <a:t>in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45" dirty="0">
                <a:latin typeface="Times New Roman"/>
                <a:cs typeface="Times New Roman"/>
              </a:rPr>
              <a:t>prepontine </a:t>
            </a:r>
            <a:r>
              <a:rPr sz="2400" spc="30" dirty="0">
                <a:latin typeface="Times New Roman"/>
                <a:cs typeface="Times New Roman"/>
              </a:rPr>
              <a:t>cistern </a:t>
            </a:r>
            <a:r>
              <a:rPr sz="2400" spc="45" dirty="0">
                <a:latin typeface="Times New Roman"/>
                <a:cs typeface="Times New Roman"/>
              </a:rPr>
              <a:t>at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35" dirty="0">
                <a:latin typeface="Times New Roman"/>
                <a:cs typeface="Times New Roman"/>
              </a:rPr>
              <a:t>nerve </a:t>
            </a:r>
            <a:r>
              <a:rPr sz="2400" spc="30" dirty="0">
                <a:latin typeface="Times New Roman"/>
                <a:cs typeface="Times New Roman"/>
              </a:rPr>
              <a:t>root  </a:t>
            </a:r>
            <a:r>
              <a:rPr sz="2400" spc="60" dirty="0">
                <a:latin typeface="Times New Roman"/>
                <a:cs typeface="Times New Roman"/>
              </a:rPr>
              <a:t>entry-zone </a:t>
            </a:r>
            <a:r>
              <a:rPr sz="2400" spc="50" dirty="0">
                <a:latin typeface="Times New Roman"/>
                <a:cs typeface="Times New Roman"/>
              </a:rPr>
              <a:t>due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90" dirty="0">
                <a:latin typeface="Times New Roman"/>
                <a:cs typeface="Times New Roman"/>
              </a:rPr>
              <a:t>an </a:t>
            </a:r>
            <a:r>
              <a:rPr sz="2400" spc="50" dirty="0">
                <a:latin typeface="Times New Roman"/>
                <a:cs typeface="Times New Roman"/>
              </a:rPr>
              <a:t>abnormal artery </a:t>
            </a:r>
            <a:r>
              <a:rPr sz="2400" spc="60" dirty="0">
                <a:latin typeface="Times New Roman"/>
                <a:cs typeface="Times New Roman"/>
              </a:rPr>
              <a:t>or </a:t>
            </a:r>
            <a:r>
              <a:rPr sz="2400" spc="-15" dirty="0">
                <a:latin typeface="Times New Roman"/>
                <a:cs typeface="Times New Roman"/>
              </a:rPr>
              <a:t>vein,  </a:t>
            </a:r>
            <a:r>
              <a:rPr sz="2400" spc="30" dirty="0">
                <a:latin typeface="Times New Roman"/>
                <a:cs typeface="Times New Roman"/>
              </a:rPr>
              <a:t>arteriovenous </a:t>
            </a:r>
            <a:r>
              <a:rPr sz="2400" spc="15" dirty="0">
                <a:latin typeface="Times New Roman"/>
                <a:cs typeface="Times New Roman"/>
              </a:rPr>
              <a:t>malformation, </a:t>
            </a:r>
            <a:r>
              <a:rPr sz="2400" spc="20" dirty="0">
                <a:latin typeface="Times New Roman"/>
                <a:cs typeface="Times New Roman"/>
              </a:rPr>
              <a:t>vestibular </a:t>
            </a:r>
            <a:r>
              <a:rPr sz="2400" spc="35" dirty="0">
                <a:latin typeface="Times New Roman"/>
                <a:cs typeface="Times New Roman"/>
              </a:rPr>
              <a:t>schwannoma,  </a:t>
            </a:r>
            <a:r>
              <a:rPr sz="2400" spc="15" dirty="0">
                <a:latin typeface="Times New Roman"/>
                <a:cs typeface="Times New Roman"/>
              </a:rPr>
              <a:t>meningioma, </a:t>
            </a:r>
            <a:r>
              <a:rPr sz="2400" spc="25" dirty="0">
                <a:latin typeface="Times New Roman"/>
                <a:cs typeface="Times New Roman"/>
              </a:rPr>
              <a:t>epidermoid </a:t>
            </a:r>
            <a:r>
              <a:rPr sz="2400" spc="-40" dirty="0">
                <a:latin typeface="Times New Roman"/>
                <a:cs typeface="Times New Roman"/>
              </a:rPr>
              <a:t>cyst, </a:t>
            </a:r>
            <a:r>
              <a:rPr sz="2400" spc="30" dirty="0">
                <a:latin typeface="Times New Roman"/>
                <a:cs typeface="Times New Roman"/>
              </a:rPr>
              <a:t>tuberculoma, </a:t>
            </a:r>
            <a:r>
              <a:rPr sz="2400" spc="25" dirty="0">
                <a:latin typeface="Times New Roman"/>
                <a:cs typeface="Times New Roman"/>
              </a:rPr>
              <a:t>various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other  </a:t>
            </a:r>
            <a:r>
              <a:rPr sz="2400" spc="-30" dirty="0">
                <a:latin typeface="Times New Roman"/>
                <a:cs typeface="Times New Roman"/>
              </a:rPr>
              <a:t>cysts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20" dirty="0">
                <a:latin typeface="Times New Roman"/>
                <a:cs typeface="Times New Roman"/>
              </a:rPr>
              <a:t>tumors, </a:t>
            </a:r>
            <a:r>
              <a:rPr sz="2400" spc="25" dirty="0">
                <a:latin typeface="Times New Roman"/>
                <a:cs typeface="Times New Roman"/>
              </a:rPr>
              <a:t>aneurysm, </a:t>
            </a:r>
            <a:r>
              <a:rPr sz="2400" spc="-40">
                <a:latin typeface="Times New Roman"/>
                <a:cs typeface="Times New Roman"/>
              </a:rPr>
              <a:t>vessels </a:t>
            </a:r>
            <a:r>
              <a:rPr sz="2400" spc="20" smtClean="0">
                <a:latin typeface="Times New Roman"/>
                <a:cs typeface="Times New Roman"/>
              </a:rPr>
              <a:t>aggregation.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55392" y="3898390"/>
            <a:ext cx="3692652" cy="2849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9400" y="3962400"/>
            <a:ext cx="3509772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00350" y="3943350"/>
            <a:ext cx="3548379" cy="2705100"/>
          </a:xfrm>
          <a:custGeom>
            <a:avLst/>
            <a:gdLst/>
            <a:ahLst/>
            <a:cxnLst/>
            <a:rect l="l" t="t" r="r" b="b"/>
            <a:pathLst>
              <a:path w="3548379" h="2705100">
                <a:moveTo>
                  <a:pt x="0" y="2705100"/>
                </a:moveTo>
                <a:lnTo>
                  <a:pt x="3547872" y="2705100"/>
                </a:lnTo>
                <a:lnTo>
                  <a:pt x="3547872" y="0"/>
                </a:lnTo>
                <a:lnTo>
                  <a:pt x="0" y="0"/>
                </a:lnTo>
                <a:lnTo>
                  <a:pt x="0" y="27051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81329"/>
            <a:ext cx="1758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74A40F"/>
                </a:solidFill>
                <a:latin typeface="Arial"/>
                <a:cs typeface="Arial"/>
              </a:rPr>
              <a:t>GE</a:t>
            </a:r>
            <a:r>
              <a:rPr sz="2800" b="1" spc="-20" dirty="0">
                <a:solidFill>
                  <a:srgbClr val="74A40F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74A40F"/>
                </a:solidFill>
                <a:latin typeface="Arial"/>
                <a:cs typeface="Arial"/>
              </a:rPr>
              <a:t>ER</a:t>
            </a:r>
            <a:r>
              <a:rPr sz="2800" b="1" spc="-20" dirty="0">
                <a:solidFill>
                  <a:srgbClr val="74A40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74A40F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908049"/>
            <a:ext cx="3534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74A40F"/>
                </a:solidFill>
                <a:latin typeface="Arial"/>
                <a:cs typeface="Arial"/>
              </a:rPr>
              <a:t>CHA</a:t>
            </a:r>
            <a:r>
              <a:rPr sz="2800" b="1" spc="-20" dirty="0">
                <a:solidFill>
                  <a:srgbClr val="74A40F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74A40F"/>
                </a:solidFill>
                <a:latin typeface="Arial"/>
                <a:cs typeface="Arial"/>
              </a:rPr>
              <a:t>AC</a:t>
            </a:r>
            <a:r>
              <a:rPr sz="2800" b="1" spc="-15" dirty="0">
                <a:solidFill>
                  <a:srgbClr val="74A40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74A40F"/>
                </a:solidFill>
                <a:latin typeface="Arial"/>
                <a:cs typeface="Arial"/>
              </a:rPr>
              <a:t>ERI</a:t>
            </a:r>
            <a:r>
              <a:rPr sz="2800" b="1" spc="5" dirty="0">
                <a:solidFill>
                  <a:srgbClr val="74A40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74A40F"/>
                </a:solidFill>
                <a:latin typeface="Arial"/>
                <a:cs typeface="Arial"/>
              </a:rPr>
              <a:t>TIC</a:t>
            </a:r>
            <a:r>
              <a:rPr sz="2800" b="1" spc="-15" dirty="0">
                <a:solidFill>
                  <a:srgbClr val="74A40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74A40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1474978"/>
            <a:ext cx="3016250" cy="286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Incidence: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Sex: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Affliction for</a:t>
            </a:r>
            <a:r>
              <a:rPr sz="1800" b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side: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Division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trigeminal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nerve 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involvement: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5028" y="1549653"/>
            <a:ext cx="2981960" cy="261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8 :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1,00,000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75000"/>
              </a:lnSpc>
            </a:pPr>
            <a:r>
              <a:rPr sz="2000" b="1" spc="5" dirty="0">
                <a:latin typeface="Arial"/>
                <a:cs typeface="Arial"/>
              </a:rPr>
              <a:t>5</a:t>
            </a:r>
            <a:r>
              <a:rPr sz="1950" b="1" spc="7" baseline="25641" dirty="0">
                <a:latin typeface="Arial"/>
                <a:cs typeface="Arial"/>
              </a:rPr>
              <a:t>th </a:t>
            </a:r>
            <a:r>
              <a:rPr sz="2000" b="1" dirty="0">
                <a:latin typeface="Arial"/>
                <a:cs typeface="Arial"/>
              </a:rPr>
              <a:t>– </a:t>
            </a:r>
            <a:r>
              <a:rPr sz="2000" b="1" spc="5" dirty="0">
                <a:latin typeface="Arial"/>
                <a:cs typeface="Arial"/>
              </a:rPr>
              <a:t>6</a:t>
            </a:r>
            <a:r>
              <a:rPr sz="1950" b="1" spc="7" baseline="25641" dirty="0">
                <a:latin typeface="Arial"/>
                <a:cs typeface="Arial"/>
              </a:rPr>
              <a:t>th </a:t>
            </a:r>
            <a:r>
              <a:rPr sz="2000" b="1" dirty="0">
                <a:latin typeface="Arial"/>
                <a:cs typeface="Arial"/>
              </a:rPr>
              <a:t>decade of </a:t>
            </a:r>
            <a:r>
              <a:rPr sz="2000" b="1" spc="-5" dirty="0">
                <a:latin typeface="Arial"/>
                <a:cs typeface="Arial"/>
              </a:rPr>
              <a:t>life  </a:t>
            </a:r>
            <a:r>
              <a:rPr sz="2000" b="1" dirty="0">
                <a:latin typeface="Arial"/>
                <a:cs typeface="Arial"/>
              </a:rPr>
              <a:t>Female &gt; </a:t>
            </a:r>
            <a:r>
              <a:rPr sz="2000" b="1" spc="-5" dirty="0">
                <a:latin typeface="Arial"/>
                <a:cs typeface="Arial"/>
              </a:rPr>
              <a:t>male </a:t>
            </a:r>
            <a:r>
              <a:rPr sz="2000" b="1" dirty="0">
                <a:latin typeface="Arial"/>
                <a:cs typeface="Arial"/>
              </a:rPr>
              <a:t>; 1.6 &gt;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1.0  Right &gt;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left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V3 &gt; V2 &gt;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1200" y="685800"/>
            <a:ext cx="54102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53783" y="2145792"/>
            <a:ext cx="824483" cy="824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671309" y="1587246"/>
            <a:ext cx="791210" cy="4508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3655" marR="5080" indent="-21590">
              <a:lnSpc>
                <a:spcPts val="1550"/>
              </a:lnSpc>
              <a:spcBef>
                <a:spcPts val="360"/>
              </a:spcBef>
            </a:pPr>
            <a:r>
              <a:rPr sz="1500" b="1" spc="30" dirty="0">
                <a:latin typeface="Arial"/>
                <a:cs typeface="Arial"/>
              </a:rPr>
              <a:t>w</a:t>
            </a:r>
            <a:r>
              <a:rPr sz="1500" b="1" spc="-5" dirty="0">
                <a:latin typeface="Arial"/>
                <a:cs typeface="Arial"/>
              </a:rPr>
              <a:t>a</a:t>
            </a:r>
            <a:r>
              <a:rPr sz="1500" b="1" spc="-15" dirty="0">
                <a:latin typeface="Arial"/>
                <a:cs typeface="Arial"/>
              </a:rPr>
              <a:t>s</a:t>
            </a:r>
            <a:r>
              <a:rPr sz="1500" b="1" spc="-5" dirty="0">
                <a:latin typeface="Arial"/>
                <a:cs typeface="Arial"/>
              </a:rPr>
              <a:t>h</a:t>
            </a:r>
            <a:r>
              <a:rPr sz="1500" b="1" dirty="0">
                <a:latin typeface="Arial"/>
                <a:cs typeface="Arial"/>
              </a:rPr>
              <a:t>ing  </a:t>
            </a:r>
            <a:r>
              <a:rPr sz="1500" b="1" spc="-5" dirty="0">
                <a:latin typeface="Arial"/>
                <a:cs typeface="Arial"/>
              </a:rPr>
              <a:t>the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face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14388" y="2296667"/>
            <a:ext cx="824483" cy="822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45043" y="2134361"/>
            <a:ext cx="840105" cy="4508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90500" marR="5080" indent="-178435">
              <a:lnSpc>
                <a:spcPts val="1550"/>
              </a:lnSpc>
              <a:spcBef>
                <a:spcPts val="360"/>
              </a:spcBef>
            </a:pPr>
            <a:r>
              <a:rPr sz="1500" b="1" spc="-5" dirty="0">
                <a:latin typeface="Arial"/>
                <a:cs typeface="Arial"/>
              </a:rPr>
              <a:t>brush</a:t>
            </a:r>
            <a:r>
              <a:rPr sz="1500" b="1" dirty="0">
                <a:latin typeface="Arial"/>
                <a:cs typeface="Arial"/>
              </a:rPr>
              <a:t>ing  teeth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14388" y="2598420"/>
            <a:ext cx="824483" cy="822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893811" y="3161538"/>
            <a:ext cx="7423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shaving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53783" y="2749295"/>
            <a:ext cx="824483" cy="822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66738" y="3645154"/>
            <a:ext cx="802005" cy="45085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3970" marR="5080" indent="-1905">
              <a:lnSpc>
                <a:spcPts val="1550"/>
              </a:lnSpc>
              <a:spcBef>
                <a:spcPts val="359"/>
              </a:spcBef>
            </a:pPr>
            <a:r>
              <a:rPr sz="1500" b="1" spc="-5" dirty="0">
                <a:latin typeface="Arial"/>
                <a:cs typeface="Arial"/>
              </a:rPr>
              <a:t>appl</a:t>
            </a:r>
            <a:r>
              <a:rPr sz="1500" b="1" spc="-60" dirty="0">
                <a:latin typeface="Arial"/>
                <a:cs typeface="Arial"/>
              </a:rPr>
              <a:t>y</a:t>
            </a:r>
            <a:r>
              <a:rPr sz="1500" b="1" dirty="0">
                <a:latin typeface="Arial"/>
                <a:cs typeface="Arial"/>
              </a:rPr>
              <a:t>ing  </a:t>
            </a:r>
            <a:r>
              <a:rPr sz="1500" b="1" spc="-5" dirty="0">
                <a:latin typeface="Arial"/>
                <a:cs typeface="Arial"/>
              </a:rPr>
              <a:t>make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up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93179" y="2598420"/>
            <a:ext cx="824483" cy="822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22138" y="2964307"/>
            <a:ext cx="892175" cy="648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45"/>
              </a:spcBef>
            </a:pPr>
            <a:r>
              <a:rPr sz="1500" b="1" spc="-5" dirty="0">
                <a:latin typeface="Arial"/>
                <a:cs typeface="Arial"/>
              </a:rPr>
              <a:t>going</a:t>
            </a:r>
            <a:r>
              <a:rPr sz="1500" b="1" spc="-7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out </a:t>
            </a:r>
            <a:r>
              <a:rPr sz="1500" b="1" dirty="0">
                <a:latin typeface="Arial"/>
                <a:cs typeface="Arial"/>
              </a:rPr>
              <a:t> in </a:t>
            </a:r>
            <a:r>
              <a:rPr sz="1500" b="1" spc="-5" dirty="0">
                <a:latin typeface="Arial"/>
                <a:cs typeface="Arial"/>
              </a:rPr>
              <a:t>cold  </a:t>
            </a:r>
            <a:r>
              <a:rPr sz="1500" b="1" spc="5" dirty="0">
                <a:latin typeface="Arial"/>
                <a:cs typeface="Arial"/>
              </a:rPr>
              <a:t>wind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93179" y="2296667"/>
            <a:ext cx="824483" cy="822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2326" y="2070861"/>
            <a:ext cx="932815" cy="648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45"/>
              </a:spcBef>
            </a:pPr>
            <a:r>
              <a:rPr sz="1500" b="1" spc="-35" dirty="0">
                <a:latin typeface="Arial"/>
                <a:cs typeface="Arial"/>
              </a:rPr>
              <a:t>v</a:t>
            </a:r>
            <a:r>
              <a:rPr sz="1500" b="1" spc="-5" dirty="0">
                <a:latin typeface="Arial"/>
                <a:cs typeface="Arial"/>
              </a:rPr>
              <a:t>ibr</a:t>
            </a:r>
            <a:r>
              <a:rPr sz="1500" b="1" dirty="0">
                <a:latin typeface="Arial"/>
                <a:cs typeface="Arial"/>
              </a:rPr>
              <a:t>at</a:t>
            </a:r>
            <a:r>
              <a:rPr sz="1500" b="1" spc="5" dirty="0">
                <a:latin typeface="Arial"/>
                <a:cs typeface="Arial"/>
              </a:rPr>
              <a:t>i</a:t>
            </a:r>
            <a:r>
              <a:rPr sz="1500" b="1" spc="-5" dirty="0">
                <a:latin typeface="Arial"/>
                <a:cs typeface="Arial"/>
              </a:rPr>
              <a:t>ons  from  </a:t>
            </a:r>
            <a:r>
              <a:rPr sz="1500" b="1" dirty="0">
                <a:latin typeface="Arial"/>
                <a:cs typeface="Arial"/>
              </a:rPr>
              <a:t>walking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83808" y="704087"/>
            <a:ext cx="1964689" cy="338455"/>
          </a:xfrm>
          <a:custGeom>
            <a:avLst/>
            <a:gdLst/>
            <a:ahLst/>
            <a:cxnLst/>
            <a:rect l="l" t="t" r="r" b="b"/>
            <a:pathLst>
              <a:path w="1964690" h="338455">
                <a:moveTo>
                  <a:pt x="0" y="338327"/>
                </a:moveTo>
                <a:lnTo>
                  <a:pt x="1964436" y="338327"/>
                </a:lnTo>
                <a:lnTo>
                  <a:pt x="1964436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3808" y="704087"/>
            <a:ext cx="1964689" cy="338455"/>
          </a:xfrm>
          <a:custGeom>
            <a:avLst/>
            <a:gdLst/>
            <a:ahLst/>
            <a:cxnLst/>
            <a:rect l="l" t="t" r="r" b="b"/>
            <a:pathLst>
              <a:path w="1964690" h="338455">
                <a:moveTo>
                  <a:pt x="0" y="338327"/>
                </a:moveTo>
                <a:lnTo>
                  <a:pt x="1964436" y="338327"/>
                </a:lnTo>
                <a:lnTo>
                  <a:pt x="1964436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163817" y="732231"/>
            <a:ext cx="940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abriola"/>
                <a:cs typeface="Gabriola"/>
              </a:rPr>
              <a:t>Trigger</a:t>
            </a:r>
            <a:r>
              <a:rPr sz="1600" spc="-45" dirty="0">
                <a:latin typeface="Gabriola"/>
                <a:cs typeface="Gabriola"/>
              </a:rPr>
              <a:t> </a:t>
            </a:r>
            <a:r>
              <a:rPr sz="1600" spc="-5" dirty="0">
                <a:latin typeface="Gabriola"/>
                <a:cs typeface="Gabriola"/>
              </a:rPr>
              <a:t>factors</a:t>
            </a:r>
            <a:endParaRPr sz="1600">
              <a:latin typeface="Gabriola"/>
              <a:cs typeface="Gabriol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12592" y="3822191"/>
            <a:ext cx="2846832" cy="2892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76600" y="3886200"/>
            <a:ext cx="2663952" cy="2709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57550" y="3867150"/>
            <a:ext cx="2702560" cy="2748280"/>
          </a:xfrm>
          <a:custGeom>
            <a:avLst/>
            <a:gdLst/>
            <a:ahLst/>
            <a:cxnLst/>
            <a:rect l="l" t="t" r="r" b="b"/>
            <a:pathLst>
              <a:path w="2702560" h="2748279">
                <a:moveTo>
                  <a:pt x="0" y="2747772"/>
                </a:moveTo>
                <a:lnTo>
                  <a:pt x="2702052" y="2747772"/>
                </a:lnTo>
                <a:lnTo>
                  <a:pt x="2702052" y="0"/>
                </a:lnTo>
                <a:lnTo>
                  <a:pt x="0" y="0"/>
                </a:lnTo>
                <a:lnTo>
                  <a:pt x="0" y="274777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9495" y="704087"/>
            <a:ext cx="4227830" cy="368935"/>
          </a:xfrm>
          <a:custGeom>
            <a:avLst/>
            <a:gdLst/>
            <a:ahLst/>
            <a:cxnLst/>
            <a:rect l="l" t="t" r="r" b="b"/>
            <a:pathLst>
              <a:path w="4227830" h="368934">
                <a:moveTo>
                  <a:pt x="0" y="368808"/>
                </a:moveTo>
                <a:lnTo>
                  <a:pt x="4227576" y="368808"/>
                </a:lnTo>
                <a:lnTo>
                  <a:pt x="4227576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9495" y="704087"/>
            <a:ext cx="4227830" cy="368935"/>
          </a:xfrm>
          <a:custGeom>
            <a:avLst/>
            <a:gdLst/>
            <a:ahLst/>
            <a:cxnLst/>
            <a:rect l="l" t="t" r="r" b="b"/>
            <a:pathLst>
              <a:path w="4227830" h="368934">
                <a:moveTo>
                  <a:pt x="0" y="368808"/>
                </a:moveTo>
                <a:lnTo>
                  <a:pt x="4227576" y="368808"/>
                </a:lnTo>
                <a:lnTo>
                  <a:pt x="4227576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18540" y="732231"/>
            <a:ext cx="2280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abriola"/>
                <a:cs typeface="Gabriola"/>
              </a:rPr>
              <a:t>Trigger zones </a:t>
            </a:r>
            <a:r>
              <a:rPr sz="1800" dirty="0">
                <a:latin typeface="Gabriola"/>
                <a:cs typeface="Gabriola"/>
              </a:rPr>
              <a:t>and </a:t>
            </a:r>
            <a:r>
              <a:rPr sz="1800" spc="-5" dirty="0">
                <a:latin typeface="Gabriola"/>
                <a:cs typeface="Gabriola"/>
              </a:rPr>
              <a:t>trigger</a:t>
            </a:r>
            <a:r>
              <a:rPr sz="1800" spc="-35" dirty="0">
                <a:latin typeface="Gabriola"/>
                <a:cs typeface="Gabriola"/>
              </a:rPr>
              <a:t> </a:t>
            </a:r>
            <a:r>
              <a:rPr sz="1800" spc="-10" dirty="0">
                <a:latin typeface="Gabriola"/>
                <a:cs typeface="Gabriola"/>
              </a:rPr>
              <a:t>points</a:t>
            </a:r>
            <a:endParaRPr sz="1800">
              <a:latin typeface="Gabriola"/>
              <a:cs typeface="Gabriol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1459" y="1562100"/>
            <a:ext cx="4261485" cy="721360"/>
          </a:xfrm>
          <a:custGeom>
            <a:avLst/>
            <a:gdLst/>
            <a:ahLst/>
            <a:cxnLst/>
            <a:rect l="l" t="t" r="r" b="b"/>
            <a:pathLst>
              <a:path w="4261485" h="721360">
                <a:moveTo>
                  <a:pt x="4188967" y="0"/>
                </a:moveTo>
                <a:lnTo>
                  <a:pt x="72085" y="0"/>
                </a:lnTo>
                <a:lnTo>
                  <a:pt x="44025" y="5663"/>
                </a:lnTo>
                <a:lnTo>
                  <a:pt x="21112" y="21113"/>
                </a:lnTo>
                <a:lnTo>
                  <a:pt x="5664" y="44041"/>
                </a:lnTo>
                <a:lnTo>
                  <a:pt x="0" y="72136"/>
                </a:lnTo>
                <a:lnTo>
                  <a:pt x="0" y="648715"/>
                </a:lnTo>
                <a:lnTo>
                  <a:pt x="5664" y="676810"/>
                </a:lnTo>
                <a:lnTo>
                  <a:pt x="21112" y="699738"/>
                </a:lnTo>
                <a:lnTo>
                  <a:pt x="44025" y="715188"/>
                </a:lnTo>
                <a:lnTo>
                  <a:pt x="72085" y="720851"/>
                </a:lnTo>
                <a:lnTo>
                  <a:pt x="4188967" y="720851"/>
                </a:lnTo>
                <a:lnTo>
                  <a:pt x="4217062" y="715188"/>
                </a:lnTo>
                <a:lnTo>
                  <a:pt x="4239990" y="699738"/>
                </a:lnTo>
                <a:lnTo>
                  <a:pt x="4255440" y="676810"/>
                </a:lnTo>
                <a:lnTo>
                  <a:pt x="4261104" y="648715"/>
                </a:lnTo>
                <a:lnTo>
                  <a:pt x="4261104" y="72136"/>
                </a:lnTo>
                <a:lnTo>
                  <a:pt x="4255440" y="44041"/>
                </a:lnTo>
                <a:lnTo>
                  <a:pt x="4239990" y="21113"/>
                </a:lnTo>
                <a:lnTo>
                  <a:pt x="4217062" y="5663"/>
                </a:lnTo>
                <a:lnTo>
                  <a:pt x="4188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459" y="1562100"/>
            <a:ext cx="4261485" cy="721360"/>
          </a:xfrm>
          <a:custGeom>
            <a:avLst/>
            <a:gdLst/>
            <a:ahLst/>
            <a:cxnLst/>
            <a:rect l="l" t="t" r="r" b="b"/>
            <a:pathLst>
              <a:path w="4261485" h="721360">
                <a:moveTo>
                  <a:pt x="0" y="72136"/>
                </a:moveTo>
                <a:lnTo>
                  <a:pt x="5664" y="44041"/>
                </a:lnTo>
                <a:lnTo>
                  <a:pt x="21112" y="21113"/>
                </a:lnTo>
                <a:lnTo>
                  <a:pt x="44025" y="5663"/>
                </a:lnTo>
                <a:lnTo>
                  <a:pt x="72085" y="0"/>
                </a:lnTo>
                <a:lnTo>
                  <a:pt x="4188967" y="0"/>
                </a:lnTo>
                <a:lnTo>
                  <a:pt x="4217062" y="5663"/>
                </a:lnTo>
                <a:lnTo>
                  <a:pt x="4239990" y="21113"/>
                </a:lnTo>
                <a:lnTo>
                  <a:pt x="4255440" y="44041"/>
                </a:lnTo>
                <a:lnTo>
                  <a:pt x="4261104" y="72136"/>
                </a:lnTo>
                <a:lnTo>
                  <a:pt x="4261104" y="648715"/>
                </a:lnTo>
                <a:lnTo>
                  <a:pt x="4255440" y="676810"/>
                </a:lnTo>
                <a:lnTo>
                  <a:pt x="4239990" y="699738"/>
                </a:lnTo>
                <a:lnTo>
                  <a:pt x="4217062" y="715188"/>
                </a:lnTo>
                <a:lnTo>
                  <a:pt x="4188967" y="720851"/>
                </a:lnTo>
                <a:lnTo>
                  <a:pt x="72085" y="720851"/>
                </a:lnTo>
                <a:lnTo>
                  <a:pt x="44025" y="715188"/>
                </a:lnTo>
                <a:lnTo>
                  <a:pt x="21112" y="699738"/>
                </a:lnTo>
                <a:lnTo>
                  <a:pt x="5664" y="676810"/>
                </a:lnTo>
                <a:lnTo>
                  <a:pt x="0" y="648715"/>
                </a:lnTo>
                <a:lnTo>
                  <a:pt x="0" y="72136"/>
                </a:lnTo>
                <a:close/>
              </a:path>
            </a:pathLst>
          </a:custGeom>
          <a:ln w="15240">
            <a:solidFill>
              <a:srgbClr val="8285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36295" y="1601215"/>
            <a:ext cx="282130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440"/>
              </a:spcBef>
            </a:pPr>
            <a:r>
              <a:rPr sz="2000" b="1" dirty="0">
                <a:latin typeface="Arial"/>
                <a:cs typeface="Arial"/>
              </a:rPr>
              <a:t>V2</a:t>
            </a:r>
            <a:r>
              <a:rPr sz="2000" dirty="0">
                <a:latin typeface="Arial"/>
                <a:cs typeface="Arial"/>
              </a:rPr>
              <a:t>- skin of upper lip,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ala,  cheeks &amp; upper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27887" y="2403348"/>
            <a:ext cx="4261485" cy="721360"/>
          </a:xfrm>
          <a:custGeom>
            <a:avLst/>
            <a:gdLst/>
            <a:ahLst/>
            <a:cxnLst/>
            <a:rect l="l" t="t" r="r" b="b"/>
            <a:pathLst>
              <a:path w="4261485" h="721360">
                <a:moveTo>
                  <a:pt x="4188967" y="0"/>
                </a:moveTo>
                <a:lnTo>
                  <a:pt x="72085" y="0"/>
                </a:lnTo>
                <a:lnTo>
                  <a:pt x="44025" y="5663"/>
                </a:lnTo>
                <a:lnTo>
                  <a:pt x="21112" y="21113"/>
                </a:lnTo>
                <a:lnTo>
                  <a:pt x="5664" y="44041"/>
                </a:lnTo>
                <a:lnTo>
                  <a:pt x="0" y="72136"/>
                </a:lnTo>
                <a:lnTo>
                  <a:pt x="0" y="648715"/>
                </a:lnTo>
                <a:lnTo>
                  <a:pt x="5664" y="676810"/>
                </a:lnTo>
                <a:lnTo>
                  <a:pt x="21112" y="699738"/>
                </a:lnTo>
                <a:lnTo>
                  <a:pt x="44025" y="715188"/>
                </a:lnTo>
                <a:lnTo>
                  <a:pt x="72085" y="720851"/>
                </a:lnTo>
                <a:lnTo>
                  <a:pt x="4188967" y="720851"/>
                </a:lnTo>
                <a:lnTo>
                  <a:pt x="4217062" y="715188"/>
                </a:lnTo>
                <a:lnTo>
                  <a:pt x="4239990" y="699738"/>
                </a:lnTo>
                <a:lnTo>
                  <a:pt x="4255440" y="676810"/>
                </a:lnTo>
                <a:lnTo>
                  <a:pt x="4261104" y="648715"/>
                </a:lnTo>
                <a:lnTo>
                  <a:pt x="4261104" y="72136"/>
                </a:lnTo>
                <a:lnTo>
                  <a:pt x="4255440" y="44041"/>
                </a:lnTo>
                <a:lnTo>
                  <a:pt x="4239990" y="21113"/>
                </a:lnTo>
                <a:lnTo>
                  <a:pt x="4217062" y="5663"/>
                </a:lnTo>
                <a:lnTo>
                  <a:pt x="4188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7887" y="2403348"/>
            <a:ext cx="4261485" cy="721360"/>
          </a:xfrm>
          <a:custGeom>
            <a:avLst/>
            <a:gdLst/>
            <a:ahLst/>
            <a:cxnLst/>
            <a:rect l="l" t="t" r="r" b="b"/>
            <a:pathLst>
              <a:path w="4261485" h="721360">
                <a:moveTo>
                  <a:pt x="0" y="72136"/>
                </a:moveTo>
                <a:lnTo>
                  <a:pt x="5664" y="44041"/>
                </a:lnTo>
                <a:lnTo>
                  <a:pt x="21112" y="21113"/>
                </a:lnTo>
                <a:lnTo>
                  <a:pt x="44025" y="5663"/>
                </a:lnTo>
                <a:lnTo>
                  <a:pt x="72085" y="0"/>
                </a:lnTo>
                <a:lnTo>
                  <a:pt x="4188967" y="0"/>
                </a:lnTo>
                <a:lnTo>
                  <a:pt x="4217062" y="5663"/>
                </a:lnTo>
                <a:lnTo>
                  <a:pt x="4239990" y="21113"/>
                </a:lnTo>
                <a:lnTo>
                  <a:pt x="4255440" y="44041"/>
                </a:lnTo>
                <a:lnTo>
                  <a:pt x="4261104" y="72136"/>
                </a:lnTo>
                <a:lnTo>
                  <a:pt x="4261104" y="648715"/>
                </a:lnTo>
                <a:lnTo>
                  <a:pt x="4255440" y="676810"/>
                </a:lnTo>
                <a:lnTo>
                  <a:pt x="4239990" y="699738"/>
                </a:lnTo>
                <a:lnTo>
                  <a:pt x="4217062" y="715188"/>
                </a:lnTo>
                <a:lnTo>
                  <a:pt x="4188967" y="720851"/>
                </a:lnTo>
                <a:lnTo>
                  <a:pt x="72085" y="720851"/>
                </a:lnTo>
                <a:lnTo>
                  <a:pt x="44025" y="715188"/>
                </a:lnTo>
                <a:lnTo>
                  <a:pt x="21112" y="699738"/>
                </a:lnTo>
                <a:lnTo>
                  <a:pt x="5664" y="676810"/>
                </a:lnTo>
                <a:lnTo>
                  <a:pt x="0" y="648715"/>
                </a:lnTo>
                <a:lnTo>
                  <a:pt x="0" y="72136"/>
                </a:lnTo>
                <a:close/>
              </a:path>
            </a:pathLst>
          </a:custGeom>
          <a:ln w="15240">
            <a:solidFill>
              <a:srgbClr val="8285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12419" y="2442718"/>
            <a:ext cx="311785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440"/>
              </a:spcBef>
            </a:pPr>
            <a:r>
              <a:rPr sz="2000" b="1" dirty="0">
                <a:latin typeface="Arial"/>
                <a:cs typeface="Arial"/>
              </a:rPr>
              <a:t>V3</a:t>
            </a:r>
            <a:r>
              <a:rPr sz="2000" dirty="0">
                <a:latin typeface="Arial"/>
                <a:cs typeface="Arial"/>
              </a:rPr>
              <a:t>- lower lip, teeth or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gums  of lower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jaw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04316" y="3244595"/>
            <a:ext cx="4261485" cy="721360"/>
          </a:xfrm>
          <a:custGeom>
            <a:avLst/>
            <a:gdLst/>
            <a:ahLst/>
            <a:cxnLst/>
            <a:rect l="l" t="t" r="r" b="b"/>
            <a:pathLst>
              <a:path w="4261485" h="721360">
                <a:moveTo>
                  <a:pt x="4188968" y="0"/>
                </a:moveTo>
                <a:lnTo>
                  <a:pt x="72085" y="0"/>
                </a:lnTo>
                <a:lnTo>
                  <a:pt x="44025" y="5663"/>
                </a:lnTo>
                <a:lnTo>
                  <a:pt x="21112" y="21113"/>
                </a:lnTo>
                <a:lnTo>
                  <a:pt x="5664" y="44041"/>
                </a:lnTo>
                <a:lnTo>
                  <a:pt x="0" y="72136"/>
                </a:lnTo>
                <a:lnTo>
                  <a:pt x="0" y="648715"/>
                </a:lnTo>
                <a:lnTo>
                  <a:pt x="5664" y="676810"/>
                </a:lnTo>
                <a:lnTo>
                  <a:pt x="21112" y="699738"/>
                </a:lnTo>
                <a:lnTo>
                  <a:pt x="44025" y="715188"/>
                </a:lnTo>
                <a:lnTo>
                  <a:pt x="72085" y="720851"/>
                </a:lnTo>
                <a:lnTo>
                  <a:pt x="4188968" y="720851"/>
                </a:lnTo>
                <a:lnTo>
                  <a:pt x="4217062" y="715188"/>
                </a:lnTo>
                <a:lnTo>
                  <a:pt x="4239990" y="699738"/>
                </a:lnTo>
                <a:lnTo>
                  <a:pt x="4255440" y="676810"/>
                </a:lnTo>
                <a:lnTo>
                  <a:pt x="4261104" y="648715"/>
                </a:lnTo>
                <a:lnTo>
                  <a:pt x="4261104" y="72136"/>
                </a:lnTo>
                <a:lnTo>
                  <a:pt x="4255440" y="44041"/>
                </a:lnTo>
                <a:lnTo>
                  <a:pt x="4239990" y="21113"/>
                </a:lnTo>
                <a:lnTo>
                  <a:pt x="4217062" y="5663"/>
                </a:lnTo>
                <a:lnTo>
                  <a:pt x="4188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04316" y="3244595"/>
            <a:ext cx="4261485" cy="721360"/>
          </a:xfrm>
          <a:custGeom>
            <a:avLst/>
            <a:gdLst/>
            <a:ahLst/>
            <a:cxnLst/>
            <a:rect l="l" t="t" r="r" b="b"/>
            <a:pathLst>
              <a:path w="4261485" h="721360">
                <a:moveTo>
                  <a:pt x="0" y="72136"/>
                </a:moveTo>
                <a:lnTo>
                  <a:pt x="5664" y="44041"/>
                </a:lnTo>
                <a:lnTo>
                  <a:pt x="21112" y="21113"/>
                </a:lnTo>
                <a:lnTo>
                  <a:pt x="44025" y="5663"/>
                </a:lnTo>
                <a:lnTo>
                  <a:pt x="72085" y="0"/>
                </a:lnTo>
                <a:lnTo>
                  <a:pt x="4188968" y="0"/>
                </a:lnTo>
                <a:lnTo>
                  <a:pt x="4217062" y="5663"/>
                </a:lnTo>
                <a:lnTo>
                  <a:pt x="4239990" y="21113"/>
                </a:lnTo>
                <a:lnTo>
                  <a:pt x="4255440" y="44041"/>
                </a:lnTo>
                <a:lnTo>
                  <a:pt x="4261104" y="72136"/>
                </a:lnTo>
                <a:lnTo>
                  <a:pt x="4261104" y="648715"/>
                </a:lnTo>
                <a:lnTo>
                  <a:pt x="4255440" y="676810"/>
                </a:lnTo>
                <a:lnTo>
                  <a:pt x="4239990" y="699738"/>
                </a:lnTo>
                <a:lnTo>
                  <a:pt x="4217062" y="715188"/>
                </a:lnTo>
                <a:lnTo>
                  <a:pt x="4188968" y="720851"/>
                </a:lnTo>
                <a:lnTo>
                  <a:pt x="72085" y="720851"/>
                </a:lnTo>
                <a:lnTo>
                  <a:pt x="44025" y="715188"/>
                </a:lnTo>
                <a:lnTo>
                  <a:pt x="21112" y="699738"/>
                </a:lnTo>
                <a:lnTo>
                  <a:pt x="5664" y="676810"/>
                </a:lnTo>
                <a:lnTo>
                  <a:pt x="0" y="648715"/>
                </a:lnTo>
                <a:lnTo>
                  <a:pt x="0" y="72136"/>
                </a:lnTo>
                <a:close/>
              </a:path>
            </a:pathLst>
          </a:custGeom>
          <a:ln w="15240">
            <a:solidFill>
              <a:srgbClr val="8285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088237" y="3284042"/>
            <a:ext cx="27374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V1</a:t>
            </a:r>
            <a:r>
              <a:rPr sz="2000" spc="-5" dirty="0">
                <a:latin typeface="Arial"/>
                <a:cs typeface="Arial"/>
              </a:rPr>
              <a:t>- </a:t>
            </a:r>
            <a:r>
              <a:rPr sz="2000" dirty="0">
                <a:latin typeface="Arial"/>
                <a:cs typeface="Arial"/>
              </a:rPr>
              <a:t>supraorbital ridge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88237" y="3548252"/>
            <a:ext cx="1462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affected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044696" y="2107692"/>
            <a:ext cx="467995" cy="469900"/>
          </a:xfrm>
          <a:custGeom>
            <a:avLst/>
            <a:gdLst/>
            <a:ahLst/>
            <a:cxnLst/>
            <a:rect l="l" t="t" r="r" b="b"/>
            <a:pathLst>
              <a:path w="467995" h="469900">
                <a:moveTo>
                  <a:pt x="467867" y="258825"/>
                </a:moveTo>
                <a:lnTo>
                  <a:pt x="0" y="258825"/>
                </a:lnTo>
                <a:lnTo>
                  <a:pt x="233933" y="469392"/>
                </a:lnTo>
                <a:lnTo>
                  <a:pt x="467867" y="258825"/>
                </a:lnTo>
                <a:close/>
              </a:path>
              <a:path w="467995" h="469900">
                <a:moveTo>
                  <a:pt x="362584" y="0"/>
                </a:moveTo>
                <a:lnTo>
                  <a:pt x="105282" y="0"/>
                </a:lnTo>
                <a:lnTo>
                  <a:pt x="105282" y="258825"/>
                </a:lnTo>
                <a:lnTo>
                  <a:pt x="362584" y="258825"/>
                </a:lnTo>
                <a:lnTo>
                  <a:pt x="36258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44696" y="2107692"/>
            <a:ext cx="467995" cy="469900"/>
          </a:xfrm>
          <a:custGeom>
            <a:avLst/>
            <a:gdLst/>
            <a:ahLst/>
            <a:cxnLst/>
            <a:rect l="l" t="t" r="r" b="b"/>
            <a:pathLst>
              <a:path w="467995" h="469900">
                <a:moveTo>
                  <a:pt x="0" y="258825"/>
                </a:moveTo>
                <a:lnTo>
                  <a:pt x="105282" y="258825"/>
                </a:lnTo>
                <a:lnTo>
                  <a:pt x="105282" y="0"/>
                </a:lnTo>
                <a:lnTo>
                  <a:pt x="362584" y="0"/>
                </a:lnTo>
                <a:lnTo>
                  <a:pt x="362584" y="258825"/>
                </a:lnTo>
                <a:lnTo>
                  <a:pt x="467867" y="258825"/>
                </a:lnTo>
                <a:lnTo>
                  <a:pt x="233933" y="469392"/>
                </a:lnTo>
                <a:lnTo>
                  <a:pt x="0" y="258825"/>
                </a:lnTo>
                <a:close/>
              </a:path>
            </a:pathLst>
          </a:custGeom>
          <a:ln w="15240">
            <a:solidFill>
              <a:srgbClr val="9093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19600" y="2944367"/>
            <a:ext cx="469900" cy="469900"/>
          </a:xfrm>
          <a:custGeom>
            <a:avLst/>
            <a:gdLst/>
            <a:ahLst/>
            <a:cxnLst/>
            <a:rect l="l" t="t" r="r" b="b"/>
            <a:pathLst>
              <a:path w="469900" h="469900">
                <a:moveTo>
                  <a:pt x="469391" y="258191"/>
                </a:moveTo>
                <a:lnTo>
                  <a:pt x="0" y="258191"/>
                </a:lnTo>
                <a:lnTo>
                  <a:pt x="234696" y="469392"/>
                </a:lnTo>
                <a:lnTo>
                  <a:pt x="469391" y="258191"/>
                </a:lnTo>
                <a:close/>
              </a:path>
              <a:path w="469900" h="469900">
                <a:moveTo>
                  <a:pt x="363727" y="0"/>
                </a:moveTo>
                <a:lnTo>
                  <a:pt x="105663" y="0"/>
                </a:lnTo>
                <a:lnTo>
                  <a:pt x="105663" y="258191"/>
                </a:lnTo>
                <a:lnTo>
                  <a:pt x="363727" y="258191"/>
                </a:lnTo>
                <a:lnTo>
                  <a:pt x="36372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19600" y="2944367"/>
            <a:ext cx="469900" cy="469900"/>
          </a:xfrm>
          <a:custGeom>
            <a:avLst/>
            <a:gdLst/>
            <a:ahLst/>
            <a:cxnLst/>
            <a:rect l="l" t="t" r="r" b="b"/>
            <a:pathLst>
              <a:path w="469900" h="469900">
                <a:moveTo>
                  <a:pt x="0" y="258191"/>
                </a:moveTo>
                <a:lnTo>
                  <a:pt x="105663" y="258191"/>
                </a:lnTo>
                <a:lnTo>
                  <a:pt x="105663" y="0"/>
                </a:lnTo>
                <a:lnTo>
                  <a:pt x="363727" y="0"/>
                </a:lnTo>
                <a:lnTo>
                  <a:pt x="363727" y="258191"/>
                </a:lnTo>
                <a:lnTo>
                  <a:pt x="469391" y="258191"/>
                </a:lnTo>
                <a:lnTo>
                  <a:pt x="234696" y="469392"/>
                </a:lnTo>
                <a:lnTo>
                  <a:pt x="0" y="258191"/>
                </a:lnTo>
                <a:close/>
              </a:path>
            </a:pathLst>
          </a:custGeom>
          <a:ln w="15240">
            <a:solidFill>
              <a:srgbClr val="9093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93444" y="725169"/>
            <a:ext cx="1976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3C500"/>
                </a:solidFill>
                <a:latin typeface="Arial"/>
                <a:cs typeface="Arial"/>
              </a:rPr>
              <a:t>CONTENTS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0955" y="1293047"/>
            <a:ext cx="6010910" cy="438467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950" spc="-10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Introduction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950" spc="-10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Definition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367665" algn="l"/>
              </a:tabLst>
            </a:pPr>
            <a:r>
              <a:rPr sz="1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Historical </a:t>
            </a:r>
            <a:r>
              <a:rPr sz="2600" spc="20" dirty="0">
                <a:latin typeface="Times New Roman"/>
                <a:cs typeface="Times New Roman"/>
              </a:rPr>
              <a:t>review </a:t>
            </a:r>
            <a:r>
              <a:rPr sz="2600" spc="-40" dirty="0">
                <a:latin typeface="Times New Roman"/>
                <a:cs typeface="Times New Roman"/>
              </a:rPr>
              <a:t>of </a:t>
            </a:r>
            <a:r>
              <a:rPr sz="2600" spc="10" dirty="0">
                <a:latin typeface="Times New Roman"/>
                <a:cs typeface="Times New Roman"/>
              </a:rPr>
              <a:t>Trigeminal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Neuralgia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950" spc="-10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Classification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950" spc="-10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Etio-pathogenesis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950" spc="2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General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characteristics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950" spc="2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Clinical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characteristics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950" spc="-10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Diagnosis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950" spc="2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Treatment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modalities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950" spc="2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Recent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Advances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395" y="152400"/>
            <a:ext cx="8903208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281553" y="2478150"/>
            <a:ext cx="2995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smtClean="0">
                <a:solidFill>
                  <a:srgbClr val="93C500"/>
                </a:solidFill>
                <a:latin typeface="Arial"/>
                <a:cs typeface="Arial"/>
              </a:rPr>
              <a:t>DIAGNOSIS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4679" y="656844"/>
            <a:ext cx="1800225" cy="1080770"/>
          </a:xfrm>
          <a:custGeom>
            <a:avLst/>
            <a:gdLst/>
            <a:ahLst/>
            <a:cxnLst/>
            <a:rect l="l" t="t" r="r" b="b"/>
            <a:pathLst>
              <a:path w="1800225" h="1080770">
                <a:moveTo>
                  <a:pt x="1691767" y="0"/>
                </a:moveTo>
                <a:lnTo>
                  <a:pt x="108077" y="0"/>
                </a:lnTo>
                <a:lnTo>
                  <a:pt x="66008" y="8493"/>
                </a:lnTo>
                <a:lnTo>
                  <a:pt x="31654" y="31654"/>
                </a:lnTo>
                <a:lnTo>
                  <a:pt x="8493" y="66008"/>
                </a:lnTo>
                <a:lnTo>
                  <a:pt x="0" y="108076"/>
                </a:lnTo>
                <a:lnTo>
                  <a:pt x="0" y="972438"/>
                </a:lnTo>
                <a:lnTo>
                  <a:pt x="8493" y="1014507"/>
                </a:lnTo>
                <a:lnTo>
                  <a:pt x="31654" y="1048861"/>
                </a:lnTo>
                <a:lnTo>
                  <a:pt x="66008" y="1072022"/>
                </a:lnTo>
                <a:lnTo>
                  <a:pt x="108077" y="1080515"/>
                </a:lnTo>
                <a:lnTo>
                  <a:pt x="1691767" y="1080515"/>
                </a:lnTo>
                <a:lnTo>
                  <a:pt x="1733835" y="1072022"/>
                </a:lnTo>
                <a:lnTo>
                  <a:pt x="1768189" y="1048861"/>
                </a:lnTo>
                <a:lnTo>
                  <a:pt x="1791350" y="1014507"/>
                </a:lnTo>
                <a:lnTo>
                  <a:pt x="1799844" y="972438"/>
                </a:lnTo>
                <a:lnTo>
                  <a:pt x="1799844" y="108076"/>
                </a:lnTo>
                <a:lnTo>
                  <a:pt x="1791350" y="66008"/>
                </a:lnTo>
                <a:lnTo>
                  <a:pt x="1768189" y="31654"/>
                </a:lnTo>
                <a:lnTo>
                  <a:pt x="1733835" y="8493"/>
                </a:lnTo>
                <a:lnTo>
                  <a:pt x="1691767" y="0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54679" y="656844"/>
            <a:ext cx="1800225" cy="1080770"/>
          </a:xfrm>
          <a:custGeom>
            <a:avLst/>
            <a:gdLst/>
            <a:ahLst/>
            <a:cxnLst/>
            <a:rect l="l" t="t" r="r" b="b"/>
            <a:pathLst>
              <a:path w="1800225" h="1080770">
                <a:moveTo>
                  <a:pt x="0" y="108076"/>
                </a:moveTo>
                <a:lnTo>
                  <a:pt x="8493" y="66008"/>
                </a:lnTo>
                <a:lnTo>
                  <a:pt x="31654" y="31654"/>
                </a:lnTo>
                <a:lnTo>
                  <a:pt x="66008" y="8493"/>
                </a:lnTo>
                <a:lnTo>
                  <a:pt x="108077" y="0"/>
                </a:lnTo>
                <a:lnTo>
                  <a:pt x="1691767" y="0"/>
                </a:lnTo>
                <a:lnTo>
                  <a:pt x="1733835" y="8493"/>
                </a:lnTo>
                <a:lnTo>
                  <a:pt x="1768189" y="31654"/>
                </a:lnTo>
                <a:lnTo>
                  <a:pt x="1791350" y="66008"/>
                </a:lnTo>
                <a:lnTo>
                  <a:pt x="1799844" y="108076"/>
                </a:lnTo>
                <a:lnTo>
                  <a:pt x="1799844" y="972438"/>
                </a:lnTo>
                <a:lnTo>
                  <a:pt x="1791350" y="1014507"/>
                </a:lnTo>
                <a:lnTo>
                  <a:pt x="1768189" y="1048861"/>
                </a:lnTo>
                <a:lnTo>
                  <a:pt x="1733835" y="1072022"/>
                </a:lnTo>
                <a:lnTo>
                  <a:pt x="1691767" y="1080515"/>
                </a:lnTo>
                <a:lnTo>
                  <a:pt x="108077" y="1080515"/>
                </a:lnTo>
                <a:lnTo>
                  <a:pt x="66008" y="1072022"/>
                </a:lnTo>
                <a:lnTo>
                  <a:pt x="31654" y="1048861"/>
                </a:lnTo>
                <a:lnTo>
                  <a:pt x="8493" y="1014507"/>
                </a:lnTo>
                <a:lnTo>
                  <a:pt x="0" y="972438"/>
                </a:lnTo>
                <a:lnTo>
                  <a:pt x="0" y="108076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44342" y="1044321"/>
            <a:ext cx="1624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Well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80659" y="1124711"/>
            <a:ext cx="45720" cy="144780"/>
          </a:xfrm>
          <a:custGeom>
            <a:avLst/>
            <a:gdLst/>
            <a:ahLst/>
            <a:cxnLst/>
            <a:rect l="l" t="t" r="r" b="b"/>
            <a:pathLst>
              <a:path w="45720" h="144780">
                <a:moveTo>
                  <a:pt x="22860" y="0"/>
                </a:moveTo>
                <a:lnTo>
                  <a:pt x="22860" y="28955"/>
                </a:lnTo>
                <a:lnTo>
                  <a:pt x="0" y="28955"/>
                </a:lnTo>
                <a:lnTo>
                  <a:pt x="0" y="115824"/>
                </a:lnTo>
                <a:lnTo>
                  <a:pt x="22860" y="115824"/>
                </a:lnTo>
                <a:lnTo>
                  <a:pt x="22860" y="144779"/>
                </a:lnTo>
                <a:lnTo>
                  <a:pt x="45719" y="72389"/>
                </a:lnTo>
                <a:lnTo>
                  <a:pt x="22860" y="0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75376" y="656844"/>
            <a:ext cx="1800225" cy="1080770"/>
          </a:xfrm>
          <a:custGeom>
            <a:avLst/>
            <a:gdLst/>
            <a:ahLst/>
            <a:cxnLst/>
            <a:rect l="l" t="t" r="r" b="b"/>
            <a:pathLst>
              <a:path w="1800225" h="1080770">
                <a:moveTo>
                  <a:pt x="1691767" y="0"/>
                </a:moveTo>
                <a:lnTo>
                  <a:pt x="108076" y="0"/>
                </a:lnTo>
                <a:lnTo>
                  <a:pt x="66008" y="8493"/>
                </a:lnTo>
                <a:lnTo>
                  <a:pt x="31654" y="31654"/>
                </a:lnTo>
                <a:lnTo>
                  <a:pt x="8493" y="66008"/>
                </a:lnTo>
                <a:lnTo>
                  <a:pt x="0" y="108076"/>
                </a:lnTo>
                <a:lnTo>
                  <a:pt x="0" y="972438"/>
                </a:lnTo>
                <a:lnTo>
                  <a:pt x="8493" y="1014507"/>
                </a:lnTo>
                <a:lnTo>
                  <a:pt x="31654" y="1048861"/>
                </a:lnTo>
                <a:lnTo>
                  <a:pt x="66008" y="1072022"/>
                </a:lnTo>
                <a:lnTo>
                  <a:pt x="108076" y="1080515"/>
                </a:lnTo>
                <a:lnTo>
                  <a:pt x="1691767" y="1080515"/>
                </a:lnTo>
                <a:lnTo>
                  <a:pt x="1733835" y="1072022"/>
                </a:lnTo>
                <a:lnTo>
                  <a:pt x="1768189" y="1048861"/>
                </a:lnTo>
                <a:lnTo>
                  <a:pt x="1791350" y="1014507"/>
                </a:lnTo>
                <a:lnTo>
                  <a:pt x="1799844" y="972438"/>
                </a:lnTo>
                <a:lnTo>
                  <a:pt x="1799844" y="108076"/>
                </a:lnTo>
                <a:lnTo>
                  <a:pt x="1791350" y="66008"/>
                </a:lnTo>
                <a:lnTo>
                  <a:pt x="1768189" y="31654"/>
                </a:lnTo>
                <a:lnTo>
                  <a:pt x="1733835" y="8493"/>
                </a:lnTo>
                <a:lnTo>
                  <a:pt x="1691767" y="0"/>
                </a:lnTo>
                <a:close/>
              </a:path>
            </a:pathLst>
          </a:custGeom>
          <a:solidFill>
            <a:srgbClr val="906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75376" y="656844"/>
            <a:ext cx="1800225" cy="1080770"/>
          </a:xfrm>
          <a:custGeom>
            <a:avLst/>
            <a:gdLst/>
            <a:ahLst/>
            <a:cxnLst/>
            <a:rect l="l" t="t" r="r" b="b"/>
            <a:pathLst>
              <a:path w="1800225" h="1080770">
                <a:moveTo>
                  <a:pt x="0" y="108076"/>
                </a:moveTo>
                <a:lnTo>
                  <a:pt x="8493" y="66008"/>
                </a:lnTo>
                <a:lnTo>
                  <a:pt x="31654" y="31654"/>
                </a:lnTo>
                <a:lnTo>
                  <a:pt x="66008" y="8493"/>
                </a:lnTo>
                <a:lnTo>
                  <a:pt x="108076" y="0"/>
                </a:lnTo>
                <a:lnTo>
                  <a:pt x="1691767" y="0"/>
                </a:lnTo>
                <a:lnTo>
                  <a:pt x="1733835" y="8493"/>
                </a:lnTo>
                <a:lnTo>
                  <a:pt x="1768189" y="31654"/>
                </a:lnTo>
                <a:lnTo>
                  <a:pt x="1791350" y="66008"/>
                </a:lnTo>
                <a:lnTo>
                  <a:pt x="1799844" y="108076"/>
                </a:lnTo>
                <a:lnTo>
                  <a:pt x="1799844" y="972438"/>
                </a:lnTo>
                <a:lnTo>
                  <a:pt x="1791350" y="1014507"/>
                </a:lnTo>
                <a:lnTo>
                  <a:pt x="1768189" y="1048861"/>
                </a:lnTo>
                <a:lnTo>
                  <a:pt x="1733835" y="1072022"/>
                </a:lnTo>
                <a:lnTo>
                  <a:pt x="1691767" y="1080515"/>
                </a:lnTo>
                <a:lnTo>
                  <a:pt x="108076" y="1080515"/>
                </a:lnTo>
                <a:lnTo>
                  <a:pt x="66008" y="1072022"/>
                </a:lnTo>
                <a:lnTo>
                  <a:pt x="31654" y="1048861"/>
                </a:lnTo>
                <a:lnTo>
                  <a:pt x="8493" y="1014507"/>
                </a:lnTo>
                <a:lnTo>
                  <a:pt x="0" y="972438"/>
                </a:lnTo>
                <a:lnTo>
                  <a:pt x="0" y="108076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900420" y="939165"/>
            <a:ext cx="134747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60045" marR="5080" indent="-347980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Classic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clinical  pattern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16623" y="2060448"/>
            <a:ext cx="117475" cy="50800"/>
          </a:xfrm>
          <a:custGeom>
            <a:avLst/>
            <a:gdLst/>
            <a:ahLst/>
            <a:cxnLst/>
            <a:rect l="l" t="t" r="r" b="b"/>
            <a:pathLst>
              <a:path w="117475" h="50800">
                <a:moveTo>
                  <a:pt x="117348" y="25146"/>
                </a:moveTo>
                <a:lnTo>
                  <a:pt x="0" y="25146"/>
                </a:lnTo>
                <a:lnTo>
                  <a:pt x="58674" y="50291"/>
                </a:lnTo>
                <a:lnTo>
                  <a:pt x="117348" y="25146"/>
                </a:lnTo>
                <a:close/>
              </a:path>
              <a:path w="117475" h="50800">
                <a:moveTo>
                  <a:pt x="93852" y="0"/>
                </a:moveTo>
                <a:lnTo>
                  <a:pt x="23495" y="0"/>
                </a:lnTo>
                <a:lnTo>
                  <a:pt x="23495" y="25146"/>
                </a:lnTo>
                <a:lnTo>
                  <a:pt x="93852" y="25146"/>
                </a:lnTo>
                <a:lnTo>
                  <a:pt x="93852" y="0"/>
                </a:lnTo>
                <a:close/>
              </a:path>
            </a:pathLst>
          </a:custGeom>
          <a:solidFill>
            <a:srgbClr val="9B71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75376" y="2456688"/>
            <a:ext cx="1800225" cy="1080770"/>
          </a:xfrm>
          <a:custGeom>
            <a:avLst/>
            <a:gdLst/>
            <a:ahLst/>
            <a:cxnLst/>
            <a:rect l="l" t="t" r="r" b="b"/>
            <a:pathLst>
              <a:path w="1800225" h="1080770">
                <a:moveTo>
                  <a:pt x="1691767" y="0"/>
                </a:moveTo>
                <a:lnTo>
                  <a:pt x="108076" y="0"/>
                </a:lnTo>
                <a:lnTo>
                  <a:pt x="66008" y="8493"/>
                </a:lnTo>
                <a:lnTo>
                  <a:pt x="31654" y="31654"/>
                </a:lnTo>
                <a:lnTo>
                  <a:pt x="8493" y="66008"/>
                </a:lnTo>
                <a:lnTo>
                  <a:pt x="0" y="108076"/>
                </a:lnTo>
                <a:lnTo>
                  <a:pt x="0" y="972438"/>
                </a:lnTo>
                <a:lnTo>
                  <a:pt x="8493" y="1014507"/>
                </a:lnTo>
                <a:lnTo>
                  <a:pt x="31654" y="1048861"/>
                </a:lnTo>
                <a:lnTo>
                  <a:pt x="66008" y="1072022"/>
                </a:lnTo>
                <a:lnTo>
                  <a:pt x="108076" y="1080515"/>
                </a:lnTo>
                <a:lnTo>
                  <a:pt x="1691767" y="1080515"/>
                </a:lnTo>
                <a:lnTo>
                  <a:pt x="1733835" y="1072022"/>
                </a:lnTo>
                <a:lnTo>
                  <a:pt x="1768189" y="1048861"/>
                </a:lnTo>
                <a:lnTo>
                  <a:pt x="1791350" y="1014507"/>
                </a:lnTo>
                <a:lnTo>
                  <a:pt x="1799844" y="972438"/>
                </a:lnTo>
                <a:lnTo>
                  <a:pt x="1799844" y="108076"/>
                </a:lnTo>
                <a:lnTo>
                  <a:pt x="1791350" y="66008"/>
                </a:lnTo>
                <a:lnTo>
                  <a:pt x="1768189" y="31654"/>
                </a:lnTo>
                <a:lnTo>
                  <a:pt x="1733835" y="8493"/>
                </a:lnTo>
                <a:lnTo>
                  <a:pt x="1691767" y="0"/>
                </a:lnTo>
                <a:close/>
              </a:path>
            </a:pathLst>
          </a:custGeom>
          <a:solidFill>
            <a:srgbClr val="B17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75376" y="2456688"/>
            <a:ext cx="1800225" cy="1080770"/>
          </a:xfrm>
          <a:custGeom>
            <a:avLst/>
            <a:gdLst/>
            <a:ahLst/>
            <a:cxnLst/>
            <a:rect l="l" t="t" r="r" b="b"/>
            <a:pathLst>
              <a:path w="1800225" h="1080770">
                <a:moveTo>
                  <a:pt x="0" y="108076"/>
                </a:moveTo>
                <a:lnTo>
                  <a:pt x="8493" y="66008"/>
                </a:lnTo>
                <a:lnTo>
                  <a:pt x="31654" y="31654"/>
                </a:lnTo>
                <a:lnTo>
                  <a:pt x="66008" y="8493"/>
                </a:lnTo>
                <a:lnTo>
                  <a:pt x="108076" y="0"/>
                </a:lnTo>
                <a:lnTo>
                  <a:pt x="1691767" y="0"/>
                </a:lnTo>
                <a:lnTo>
                  <a:pt x="1733835" y="8493"/>
                </a:lnTo>
                <a:lnTo>
                  <a:pt x="1768189" y="31654"/>
                </a:lnTo>
                <a:lnTo>
                  <a:pt x="1791350" y="66008"/>
                </a:lnTo>
                <a:lnTo>
                  <a:pt x="1799844" y="108076"/>
                </a:lnTo>
                <a:lnTo>
                  <a:pt x="1799844" y="972438"/>
                </a:lnTo>
                <a:lnTo>
                  <a:pt x="1791350" y="1014507"/>
                </a:lnTo>
                <a:lnTo>
                  <a:pt x="1768189" y="1048861"/>
                </a:lnTo>
                <a:lnTo>
                  <a:pt x="1733835" y="1072022"/>
                </a:lnTo>
                <a:lnTo>
                  <a:pt x="1691767" y="1080515"/>
                </a:lnTo>
                <a:lnTo>
                  <a:pt x="108076" y="1080515"/>
                </a:lnTo>
                <a:lnTo>
                  <a:pt x="66008" y="1072022"/>
                </a:lnTo>
                <a:lnTo>
                  <a:pt x="31654" y="1048861"/>
                </a:lnTo>
                <a:lnTo>
                  <a:pt x="8493" y="1014507"/>
                </a:lnTo>
                <a:lnTo>
                  <a:pt x="0" y="972438"/>
                </a:lnTo>
                <a:lnTo>
                  <a:pt x="0" y="108076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83071" y="2529077"/>
            <a:ext cx="1584960" cy="9004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indent="635" algn="ctr">
              <a:lnSpc>
                <a:spcPct val="86300"/>
              </a:lnSpc>
              <a:spcBef>
                <a:spcPts val="359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Response to  treatment with  carbamazepine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–  universal in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86755" y="2974848"/>
            <a:ext cx="78105" cy="45720"/>
          </a:xfrm>
          <a:custGeom>
            <a:avLst/>
            <a:gdLst/>
            <a:ahLst/>
            <a:cxnLst/>
            <a:rect l="l" t="t" r="r" b="b"/>
            <a:pathLst>
              <a:path w="78104" h="45719">
                <a:moveTo>
                  <a:pt x="22860" y="0"/>
                </a:moveTo>
                <a:lnTo>
                  <a:pt x="0" y="22860"/>
                </a:lnTo>
                <a:lnTo>
                  <a:pt x="22860" y="45719"/>
                </a:lnTo>
                <a:lnTo>
                  <a:pt x="22860" y="36575"/>
                </a:lnTo>
                <a:lnTo>
                  <a:pt x="77724" y="36575"/>
                </a:lnTo>
                <a:lnTo>
                  <a:pt x="77724" y="9143"/>
                </a:lnTo>
                <a:lnTo>
                  <a:pt x="22860" y="9143"/>
                </a:lnTo>
                <a:lnTo>
                  <a:pt x="22860" y="0"/>
                </a:lnTo>
                <a:close/>
              </a:path>
            </a:pathLst>
          </a:custGeom>
          <a:solidFill>
            <a:srgbClr val="CA7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54679" y="2456688"/>
            <a:ext cx="1800225" cy="1080770"/>
          </a:xfrm>
          <a:custGeom>
            <a:avLst/>
            <a:gdLst/>
            <a:ahLst/>
            <a:cxnLst/>
            <a:rect l="l" t="t" r="r" b="b"/>
            <a:pathLst>
              <a:path w="1800225" h="1080770">
                <a:moveTo>
                  <a:pt x="1691767" y="0"/>
                </a:moveTo>
                <a:lnTo>
                  <a:pt x="108077" y="0"/>
                </a:lnTo>
                <a:lnTo>
                  <a:pt x="66008" y="8493"/>
                </a:lnTo>
                <a:lnTo>
                  <a:pt x="31654" y="31654"/>
                </a:lnTo>
                <a:lnTo>
                  <a:pt x="8493" y="66008"/>
                </a:lnTo>
                <a:lnTo>
                  <a:pt x="0" y="108076"/>
                </a:lnTo>
                <a:lnTo>
                  <a:pt x="0" y="972438"/>
                </a:lnTo>
                <a:lnTo>
                  <a:pt x="8493" y="1014507"/>
                </a:lnTo>
                <a:lnTo>
                  <a:pt x="31654" y="1048861"/>
                </a:lnTo>
                <a:lnTo>
                  <a:pt x="66008" y="1072022"/>
                </a:lnTo>
                <a:lnTo>
                  <a:pt x="108077" y="1080515"/>
                </a:lnTo>
                <a:lnTo>
                  <a:pt x="1691767" y="1080515"/>
                </a:lnTo>
                <a:lnTo>
                  <a:pt x="1733835" y="1072022"/>
                </a:lnTo>
                <a:lnTo>
                  <a:pt x="1768189" y="1048861"/>
                </a:lnTo>
                <a:lnTo>
                  <a:pt x="1791350" y="1014507"/>
                </a:lnTo>
                <a:lnTo>
                  <a:pt x="1799844" y="972438"/>
                </a:lnTo>
                <a:lnTo>
                  <a:pt x="1799844" y="108076"/>
                </a:lnTo>
                <a:lnTo>
                  <a:pt x="1791350" y="66008"/>
                </a:lnTo>
                <a:lnTo>
                  <a:pt x="1768189" y="31654"/>
                </a:lnTo>
                <a:lnTo>
                  <a:pt x="1733835" y="8493"/>
                </a:lnTo>
                <a:lnTo>
                  <a:pt x="1691767" y="0"/>
                </a:lnTo>
                <a:close/>
              </a:path>
            </a:pathLst>
          </a:custGeom>
          <a:solidFill>
            <a:srgbClr val="D67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54679" y="2456688"/>
            <a:ext cx="1800225" cy="1080770"/>
          </a:xfrm>
          <a:custGeom>
            <a:avLst/>
            <a:gdLst/>
            <a:ahLst/>
            <a:cxnLst/>
            <a:rect l="l" t="t" r="r" b="b"/>
            <a:pathLst>
              <a:path w="1800225" h="1080770">
                <a:moveTo>
                  <a:pt x="0" y="108076"/>
                </a:moveTo>
                <a:lnTo>
                  <a:pt x="8493" y="66008"/>
                </a:lnTo>
                <a:lnTo>
                  <a:pt x="31654" y="31654"/>
                </a:lnTo>
                <a:lnTo>
                  <a:pt x="66008" y="8493"/>
                </a:lnTo>
                <a:lnTo>
                  <a:pt x="108077" y="0"/>
                </a:lnTo>
                <a:lnTo>
                  <a:pt x="1691767" y="0"/>
                </a:lnTo>
                <a:lnTo>
                  <a:pt x="1733835" y="8493"/>
                </a:lnTo>
                <a:lnTo>
                  <a:pt x="1768189" y="31654"/>
                </a:lnTo>
                <a:lnTo>
                  <a:pt x="1791350" y="66008"/>
                </a:lnTo>
                <a:lnTo>
                  <a:pt x="1799844" y="108076"/>
                </a:lnTo>
                <a:lnTo>
                  <a:pt x="1799844" y="972438"/>
                </a:lnTo>
                <a:lnTo>
                  <a:pt x="1791350" y="1014507"/>
                </a:lnTo>
                <a:lnTo>
                  <a:pt x="1768189" y="1048861"/>
                </a:lnTo>
                <a:lnTo>
                  <a:pt x="1733835" y="1072022"/>
                </a:lnTo>
                <a:lnTo>
                  <a:pt x="1691767" y="1080515"/>
                </a:lnTo>
                <a:lnTo>
                  <a:pt x="108077" y="1080515"/>
                </a:lnTo>
                <a:lnTo>
                  <a:pt x="66008" y="1072022"/>
                </a:lnTo>
                <a:lnTo>
                  <a:pt x="31654" y="1048861"/>
                </a:lnTo>
                <a:lnTo>
                  <a:pt x="8493" y="1014507"/>
                </a:lnTo>
                <a:lnTo>
                  <a:pt x="0" y="972438"/>
                </a:lnTo>
                <a:lnTo>
                  <a:pt x="0" y="108076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85490" y="2423922"/>
            <a:ext cx="1537335" cy="111061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59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Diagnostic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nerve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blocks-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2%  lignocaine  without  adrenaline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38572" y="3844925"/>
            <a:ext cx="55880" cy="57150"/>
          </a:xfrm>
          <a:custGeom>
            <a:avLst/>
            <a:gdLst/>
            <a:ahLst/>
            <a:cxnLst/>
            <a:rect l="l" t="t" r="r" b="b"/>
            <a:pathLst>
              <a:path w="55879" h="57150">
                <a:moveTo>
                  <a:pt x="44088" y="26035"/>
                </a:moveTo>
                <a:lnTo>
                  <a:pt x="6730" y="26035"/>
                </a:lnTo>
                <a:lnTo>
                  <a:pt x="35432" y="57023"/>
                </a:lnTo>
                <a:lnTo>
                  <a:pt x="55499" y="38354"/>
                </a:lnTo>
                <a:lnTo>
                  <a:pt x="44088" y="26035"/>
                </a:lnTo>
                <a:close/>
              </a:path>
              <a:path w="55879" h="57150">
                <a:moveTo>
                  <a:pt x="1269" y="0"/>
                </a:moveTo>
                <a:lnTo>
                  <a:pt x="0" y="32257"/>
                </a:lnTo>
                <a:lnTo>
                  <a:pt x="6730" y="26035"/>
                </a:lnTo>
                <a:lnTo>
                  <a:pt x="44088" y="26035"/>
                </a:lnTo>
                <a:lnTo>
                  <a:pt x="26797" y="7366"/>
                </a:lnTo>
                <a:lnTo>
                  <a:pt x="33527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88408" y="4221479"/>
            <a:ext cx="1799843" cy="1078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88408" y="4221479"/>
            <a:ext cx="1800225" cy="1079500"/>
          </a:xfrm>
          <a:custGeom>
            <a:avLst/>
            <a:gdLst/>
            <a:ahLst/>
            <a:cxnLst/>
            <a:rect l="l" t="t" r="r" b="b"/>
            <a:pathLst>
              <a:path w="1800225" h="1079500">
                <a:moveTo>
                  <a:pt x="0" y="107950"/>
                </a:moveTo>
                <a:lnTo>
                  <a:pt x="8473" y="65901"/>
                </a:lnTo>
                <a:lnTo>
                  <a:pt x="31591" y="31591"/>
                </a:lnTo>
                <a:lnTo>
                  <a:pt x="65901" y="8473"/>
                </a:lnTo>
                <a:lnTo>
                  <a:pt x="107950" y="0"/>
                </a:lnTo>
                <a:lnTo>
                  <a:pt x="1691893" y="0"/>
                </a:lnTo>
                <a:lnTo>
                  <a:pt x="1733942" y="8473"/>
                </a:lnTo>
                <a:lnTo>
                  <a:pt x="1768252" y="31591"/>
                </a:lnTo>
                <a:lnTo>
                  <a:pt x="1791370" y="65901"/>
                </a:lnTo>
                <a:lnTo>
                  <a:pt x="1799843" y="107950"/>
                </a:lnTo>
                <a:lnTo>
                  <a:pt x="1799843" y="971042"/>
                </a:lnTo>
                <a:lnTo>
                  <a:pt x="1791370" y="1013090"/>
                </a:lnTo>
                <a:lnTo>
                  <a:pt x="1768252" y="1047400"/>
                </a:lnTo>
                <a:lnTo>
                  <a:pt x="1733942" y="1070518"/>
                </a:lnTo>
                <a:lnTo>
                  <a:pt x="1691893" y="1078992"/>
                </a:lnTo>
                <a:lnTo>
                  <a:pt x="107950" y="1078992"/>
                </a:lnTo>
                <a:lnTo>
                  <a:pt x="65901" y="1070518"/>
                </a:lnTo>
                <a:lnTo>
                  <a:pt x="31591" y="1047400"/>
                </a:lnTo>
                <a:lnTo>
                  <a:pt x="8473" y="1013090"/>
                </a:lnTo>
                <a:lnTo>
                  <a:pt x="0" y="971042"/>
                </a:lnTo>
                <a:lnTo>
                  <a:pt x="0" y="107950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490464" y="4609338"/>
            <a:ext cx="397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914400"/>
            <a:ext cx="6553200" cy="1181100"/>
          </a:xfrm>
          <a:custGeom>
            <a:avLst/>
            <a:gdLst/>
            <a:ahLst/>
            <a:cxnLst/>
            <a:rect l="l" t="t" r="r" b="b"/>
            <a:pathLst>
              <a:path w="6553200" h="1181100">
                <a:moveTo>
                  <a:pt x="0" y="1181100"/>
                </a:moveTo>
                <a:lnTo>
                  <a:pt x="6553200" y="1181100"/>
                </a:lnTo>
                <a:lnTo>
                  <a:pt x="655320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2D2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00200" y="914400"/>
            <a:ext cx="6553200" cy="1181100"/>
          </a:xfrm>
          <a:prstGeom prst="rect">
            <a:avLst/>
          </a:prstGeom>
          <a:ln w="15240">
            <a:solidFill>
              <a:srgbClr val="6B9100"/>
            </a:solidFill>
          </a:ln>
        </p:spPr>
        <p:txBody>
          <a:bodyPr vert="horz" wrap="square" lIns="0" tIns="1847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5"/>
              </a:spcBef>
            </a:pPr>
            <a:r>
              <a:rPr sz="2400" b="1" spc="-260" dirty="0">
                <a:solidFill>
                  <a:srgbClr val="D9D9D9"/>
                </a:solidFill>
                <a:latin typeface="Times New Roman"/>
                <a:cs typeface="Times New Roman"/>
              </a:rPr>
              <a:t>WHITE </a:t>
            </a:r>
            <a:r>
              <a:rPr sz="2400" b="1" spc="-140" dirty="0">
                <a:solidFill>
                  <a:srgbClr val="D9D9D9"/>
                </a:solidFill>
                <a:latin typeface="Times New Roman"/>
                <a:cs typeface="Times New Roman"/>
              </a:rPr>
              <a:t>AND </a:t>
            </a:r>
            <a:r>
              <a:rPr sz="2400" b="1" spc="-315" dirty="0">
                <a:solidFill>
                  <a:srgbClr val="D9D9D9"/>
                </a:solidFill>
                <a:latin typeface="Times New Roman"/>
                <a:cs typeface="Times New Roman"/>
              </a:rPr>
              <a:t>SWEET </a:t>
            </a:r>
            <a:r>
              <a:rPr sz="2400" b="1" spc="-210" dirty="0">
                <a:solidFill>
                  <a:srgbClr val="D9D9D9"/>
                </a:solidFill>
                <a:latin typeface="Times New Roman"/>
                <a:cs typeface="Times New Roman"/>
              </a:rPr>
              <a:t>DIAGNOSTIC </a:t>
            </a:r>
            <a:r>
              <a:rPr sz="2400" b="1" spc="-330" dirty="0">
                <a:solidFill>
                  <a:srgbClr val="D9D9D9"/>
                </a:solidFill>
                <a:latin typeface="Times New Roman"/>
                <a:cs typeface="Times New Roman"/>
              </a:rPr>
              <a:t>CRITERIA FOR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295" dirty="0">
                <a:solidFill>
                  <a:srgbClr val="D9D9D9"/>
                </a:solidFill>
                <a:latin typeface="Times New Roman"/>
                <a:cs typeface="Times New Roman"/>
              </a:rPr>
              <a:t>TRIGEMINAL</a:t>
            </a:r>
            <a:r>
              <a:rPr sz="2400" b="1" spc="-5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b="1" spc="-290" dirty="0">
                <a:solidFill>
                  <a:srgbClr val="D9D9D9"/>
                </a:solidFill>
                <a:latin typeface="Times New Roman"/>
                <a:cs typeface="Times New Roman"/>
              </a:rPr>
              <a:t>NEURALGIA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5404" y="2702051"/>
            <a:ext cx="1662683" cy="1661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95299" y="3179470"/>
            <a:ext cx="1001394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9079">
              <a:lnSpc>
                <a:spcPct val="114399"/>
              </a:lnSpc>
              <a:spcBef>
                <a:spcPts val="100"/>
              </a:spcBef>
            </a:pPr>
            <a:r>
              <a:rPr sz="1600" b="1" spc="-15" dirty="0">
                <a:latin typeface="Times New Roman"/>
                <a:cs typeface="Times New Roman"/>
              </a:rPr>
              <a:t>Pain-  </a:t>
            </a:r>
            <a:r>
              <a:rPr sz="1600" b="1" spc="-35" dirty="0">
                <a:latin typeface="Times New Roman"/>
                <a:cs typeface="Times New Roman"/>
              </a:rPr>
              <a:t>p</a:t>
            </a:r>
            <a:r>
              <a:rPr sz="1600" b="1" spc="-50" dirty="0">
                <a:latin typeface="Times New Roman"/>
                <a:cs typeface="Times New Roman"/>
              </a:rPr>
              <a:t>a</a:t>
            </a:r>
            <a:r>
              <a:rPr sz="1600" b="1" spc="-70" dirty="0">
                <a:latin typeface="Times New Roman"/>
                <a:cs typeface="Times New Roman"/>
              </a:rPr>
              <a:t>r</a:t>
            </a:r>
            <a:r>
              <a:rPr sz="1600" b="1" spc="-15" dirty="0">
                <a:latin typeface="Times New Roman"/>
                <a:cs typeface="Times New Roman"/>
              </a:rPr>
              <a:t>o</a:t>
            </a:r>
            <a:r>
              <a:rPr sz="1600" b="1" spc="-25" dirty="0">
                <a:latin typeface="Times New Roman"/>
                <a:cs typeface="Times New Roman"/>
              </a:rPr>
              <a:t>xy</a:t>
            </a:r>
            <a:r>
              <a:rPr sz="1600" b="1" spc="-15" dirty="0">
                <a:latin typeface="Times New Roman"/>
                <a:cs typeface="Times New Roman"/>
              </a:rPr>
              <a:t>s</a:t>
            </a:r>
            <a:r>
              <a:rPr sz="1600" b="1" spc="-45" dirty="0">
                <a:latin typeface="Times New Roman"/>
                <a:cs typeface="Times New Roman"/>
              </a:rPr>
              <a:t>mal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18360" y="2680716"/>
            <a:ext cx="1661160" cy="1767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19857" y="2760624"/>
            <a:ext cx="1056640" cy="1421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4500"/>
              </a:lnSpc>
              <a:spcBef>
                <a:spcPts val="95"/>
              </a:spcBef>
            </a:pPr>
            <a:r>
              <a:rPr sz="1600" b="1" spc="-15" dirty="0">
                <a:latin typeface="Times New Roman"/>
                <a:cs typeface="Times New Roman"/>
              </a:rPr>
              <a:t>Pain-  </a:t>
            </a:r>
            <a:r>
              <a:rPr sz="1600" b="1" spc="-40" dirty="0">
                <a:latin typeface="Times New Roman"/>
                <a:cs typeface="Times New Roman"/>
              </a:rPr>
              <a:t>provoked</a:t>
            </a:r>
            <a:r>
              <a:rPr sz="1600" b="1" spc="-140" dirty="0">
                <a:latin typeface="Times New Roman"/>
                <a:cs typeface="Times New Roman"/>
              </a:rPr>
              <a:t> </a:t>
            </a:r>
            <a:r>
              <a:rPr sz="1600" b="1" spc="-60" dirty="0">
                <a:latin typeface="Times New Roman"/>
                <a:cs typeface="Times New Roman"/>
              </a:rPr>
              <a:t>by  </a:t>
            </a:r>
            <a:r>
              <a:rPr sz="1600" b="1" spc="-20" dirty="0">
                <a:latin typeface="Times New Roman"/>
                <a:cs typeface="Times New Roman"/>
              </a:rPr>
              <a:t>light </a:t>
            </a:r>
            <a:r>
              <a:rPr sz="1600" b="1" spc="-15" dirty="0">
                <a:latin typeface="Times New Roman"/>
                <a:cs typeface="Times New Roman"/>
              </a:rPr>
              <a:t>touch  </a:t>
            </a:r>
            <a:r>
              <a:rPr sz="1600" b="1" spc="-40" dirty="0">
                <a:latin typeface="Times New Roman"/>
                <a:cs typeface="Times New Roman"/>
              </a:rPr>
              <a:t>to </a:t>
            </a:r>
            <a:r>
              <a:rPr sz="1600" b="1" spc="-35" dirty="0">
                <a:latin typeface="Times New Roman"/>
                <a:cs typeface="Times New Roman"/>
              </a:rPr>
              <a:t>trigger  </a:t>
            </a:r>
            <a:r>
              <a:rPr sz="1600" b="1" spc="-10" dirty="0">
                <a:latin typeface="Times New Roman"/>
                <a:cs typeface="Times New Roman"/>
              </a:rPr>
              <a:t>zones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69791" y="2702051"/>
            <a:ext cx="1662684" cy="1661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99738" y="2900324"/>
            <a:ext cx="1002030" cy="114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4599"/>
              </a:lnSpc>
              <a:spcBef>
                <a:spcPts val="95"/>
              </a:spcBef>
            </a:pPr>
            <a:r>
              <a:rPr sz="1600" b="1" spc="-15" dirty="0">
                <a:latin typeface="Times New Roman"/>
                <a:cs typeface="Times New Roman"/>
              </a:rPr>
              <a:t>Pain-  confined </a:t>
            </a:r>
            <a:r>
              <a:rPr sz="1600" b="1" spc="-40" dirty="0">
                <a:latin typeface="Times New Roman"/>
                <a:cs typeface="Times New Roman"/>
              </a:rPr>
              <a:t>to  </a:t>
            </a:r>
            <a:r>
              <a:rPr sz="1600" b="1" spc="-30" dirty="0">
                <a:latin typeface="Times New Roman"/>
                <a:cs typeface="Times New Roman"/>
              </a:rPr>
              <a:t>trigeminal  </a:t>
            </a:r>
            <a:r>
              <a:rPr sz="1600" b="1" spc="-55" dirty="0">
                <a:latin typeface="Times New Roman"/>
                <a:cs typeface="Times New Roman"/>
              </a:rPr>
              <a:t>d</a:t>
            </a:r>
            <a:r>
              <a:rPr sz="1600" b="1" spc="-10" dirty="0">
                <a:latin typeface="Times New Roman"/>
                <a:cs typeface="Times New Roman"/>
              </a:rPr>
              <a:t>i</a:t>
            </a:r>
            <a:r>
              <a:rPr sz="1600" b="1" spc="-30" dirty="0">
                <a:latin typeface="Times New Roman"/>
                <a:cs typeface="Times New Roman"/>
              </a:rPr>
              <a:t>s</a:t>
            </a:r>
            <a:r>
              <a:rPr sz="1600" b="1" spc="-65" dirty="0">
                <a:latin typeface="Times New Roman"/>
                <a:cs typeface="Times New Roman"/>
              </a:rPr>
              <a:t>t</a:t>
            </a:r>
            <a:r>
              <a:rPr sz="1600" b="1" spc="-80" dirty="0">
                <a:latin typeface="Times New Roman"/>
                <a:cs typeface="Times New Roman"/>
              </a:rPr>
              <a:t>r</a:t>
            </a:r>
            <a:r>
              <a:rPr sz="1600" b="1" spc="-30" dirty="0">
                <a:latin typeface="Times New Roman"/>
                <a:cs typeface="Times New Roman"/>
              </a:rPr>
              <a:t>i</a:t>
            </a:r>
            <a:r>
              <a:rPr sz="1600" b="1" spc="-50" dirty="0">
                <a:latin typeface="Times New Roman"/>
                <a:cs typeface="Times New Roman"/>
              </a:rPr>
              <a:t>b</a:t>
            </a:r>
            <a:r>
              <a:rPr sz="1600" b="1" spc="-20" dirty="0">
                <a:latin typeface="Times New Roman"/>
                <a:cs typeface="Times New Roman"/>
              </a:rPr>
              <a:t>u</a:t>
            </a:r>
            <a:r>
              <a:rPr sz="1600" b="1" spc="-30" dirty="0">
                <a:latin typeface="Times New Roman"/>
                <a:cs typeface="Times New Roman"/>
              </a:rPr>
              <a:t>ti</a:t>
            </a:r>
            <a:r>
              <a:rPr sz="1600" b="1" spc="-35" dirty="0">
                <a:latin typeface="Times New Roman"/>
                <a:cs typeface="Times New Roman"/>
              </a:rPr>
              <a:t>o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22747" y="2702051"/>
            <a:ext cx="1661159" cy="1661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634354" y="3179470"/>
            <a:ext cx="838200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>
              <a:lnSpc>
                <a:spcPct val="114399"/>
              </a:lnSpc>
              <a:spcBef>
                <a:spcPts val="100"/>
              </a:spcBef>
            </a:pPr>
            <a:r>
              <a:rPr sz="1600" b="1" spc="-15" dirty="0">
                <a:latin typeface="Times New Roman"/>
                <a:cs typeface="Times New Roman"/>
              </a:rPr>
              <a:t>Pain-  </a:t>
            </a:r>
            <a:r>
              <a:rPr sz="1600" b="1" spc="-10" dirty="0">
                <a:latin typeface="Times New Roman"/>
                <a:cs typeface="Times New Roman"/>
              </a:rPr>
              <a:t>unil</a:t>
            </a:r>
            <a:r>
              <a:rPr sz="1600" b="1" spc="-50" dirty="0">
                <a:latin typeface="Times New Roman"/>
                <a:cs typeface="Times New Roman"/>
              </a:rPr>
              <a:t>a</a:t>
            </a:r>
            <a:r>
              <a:rPr sz="1600" b="1" spc="-35" dirty="0">
                <a:latin typeface="Times New Roman"/>
                <a:cs typeface="Times New Roman"/>
              </a:rPr>
              <a:t>t</a:t>
            </a:r>
            <a:r>
              <a:rPr sz="1600" b="1" spc="-40" dirty="0">
                <a:latin typeface="Times New Roman"/>
                <a:cs typeface="Times New Roman"/>
              </a:rPr>
              <a:t>e</a:t>
            </a:r>
            <a:r>
              <a:rPr sz="1600" b="1" spc="-50" dirty="0">
                <a:latin typeface="Times New Roman"/>
                <a:cs typeface="Times New Roman"/>
              </a:rPr>
              <a:t>ral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74180" y="2702051"/>
            <a:ext cx="1661160" cy="1661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58406" y="2936450"/>
            <a:ext cx="1095375" cy="1073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14500"/>
              </a:lnSpc>
              <a:spcBef>
                <a:spcPts val="105"/>
              </a:spcBef>
            </a:pPr>
            <a:r>
              <a:rPr sz="1500" b="1" spc="-35" dirty="0">
                <a:latin typeface="Times New Roman"/>
                <a:cs typeface="Times New Roman"/>
              </a:rPr>
              <a:t>Clinical  </a:t>
            </a:r>
            <a:r>
              <a:rPr sz="1500" b="1" spc="-30" dirty="0">
                <a:latin typeface="Times New Roman"/>
                <a:cs typeface="Times New Roman"/>
              </a:rPr>
              <a:t>sensory  </a:t>
            </a:r>
            <a:r>
              <a:rPr sz="1500" b="1" dirty="0">
                <a:latin typeface="Times New Roman"/>
                <a:cs typeface="Times New Roman"/>
              </a:rPr>
              <a:t>e</a:t>
            </a:r>
            <a:r>
              <a:rPr sz="1500" b="1" spc="35" dirty="0">
                <a:latin typeface="Times New Roman"/>
                <a:cs typeface="Times New Roman"/>
              </a:rPr>
              <a:t>x</a:t>
            </a:r>
            <a:r>
              <a:rPr sz="1500" b="1" spc="-35" dirty="0">
                <a:latin typeface="Times New Roman"/>
                <a:cs typeface="Times New Roman"/>
              </a:rPr>
              <a:t>a</a:t>
            </a:r>
            <a:r>
              <a:rPr sz="1500" b="1" spc="-30" dirty="0">
                <a:latin typeface="Times New Roman"/>
                <a:cs typeface="Times New Roman"/>
              </a:rPr>
              <a:t>minatio</a:t>
            </a:r>
            <a:r>
              <a:rPr sz="1500" b="1" spc="-25" dirty="0">
                <a:latin typeface="Times New Roman"/>
                <a:cs typeface="Times New Roman"/>
              </a:rPr>
              <a:t>n</a:t>
            </a:r>
            <a:r>
              <a:rPr sz="1500" b="1" spc="160" dirty="0">
                <a:latin typeface="Times New Roman"/>
                <a:cs typeface="Times New Roman"/>
              </a:rPr>
              <a:t>-  </a:t>
            </a:r>
            <a:r>
              <a:rPr sz="1500" b="1" spc="-30" dirty="0">
                <a:latin typeface="Times New Roman"/>
                <a:cs typeface="Times New Roman"/>
              </a:rPr>
              <a:t>normal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66800" y="2286000"/>
            <a:ext cx="7162799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5080" indent="-321945">
              <a:lnSpc>
                <a:spcPct val="100000"/>
              </a:lnSpc>
              <a:spcBef>
                <a:spcPts val="100"/>
              </a:spcBef>
            </a:pPr>
            <a:endParaRPr lang="en-US" sz="4000" b="1" spc="-475" dirty="0" smtClean="0">
              <a:solidFill>
                <a:srgbClr val="74A40F"/>
              </a:solidFill>
              <a:latin typeface="Times New Roman"/>
              <a:cs typeface="Times New Roman"/>
            </a:endParaRPr>
          </a:p>
          <a:p>
            <a:pPr marL="334010" marR="5080" indent="-321945">
              <a:lnSpc>
                <a:spcPct val="100000"/>
              </a:lnSpc>
              <a:spcBef>
                <a:spcPts val="100"/>
              </a:spcBef>
            </a:pPr>
            <a:r>
              <a:rPr lang="en-US" sz="4000" b="1" spc="-475" dirty="0" smtClean="0">
                <a:solidFill>
                  <a:srgbClr val="74A40F"/>
                </a:solidFill>
                <a:latin typeface="Times New Roman"/>
                <a:cs typeface="Times New Roman"/>
              </a:rPr>
              <a:t>      </a:t>
            </a:r>
            <a:r>
              <a:rPr sz="4000" b="1" spc="-475" smtClean="0">
                <a:solidFill>
                  <a:srgbClr val="74A40F"/>
                </a:solidFill>
                <a:latin typeface="Times New Roman"/>
                <a:cs typeface="Times New Roman"/>
              </a:rPr>
              <a:t>DIFFER</a:t>
            </a:r>
            <a:r>
              <a:rPr sz="4000" b="1" spc="-495" smtClean="0">
                <a:solidFill>
                  <a:srgbClr val="74A40F"/>
                </a:solidFill>
                <a:latin typeface="Times New Roman"/>
                <a:cs typeface="Times New Roman"/>
              </a:rPr>
              <a:t>E</a:t>
            </a:r>
            <a:r>
              <a:rPr sz="4000" b="1" spc="-350" smtClean="0">
                <a:solidFill>
                  <a:srgbClr val="74A40F"/>
                </a:solidFill>
                <a:latin typeface="Times New Roman"/>
                <a:cs typeface="Times New Roman"/>
              </a:rPr>
              <a:t>NTIAL  </a:t>
            </a:r>
            <a:r>
              <a:rPr sz="4000" b="1" spc="-275" dirty="0">
                <a:solidFill>
                  <a:srgbClr val="74A40F"/>
                </a:solidFill>
                <a:latin typeface="Times New Roman"/>
                <a:cs typeface="Times New Roman"/>
              </a:rPr>
              <a:t>DIAGNOSIS</a:t>
            </a:r>
            <a:endParaRPr sz="40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4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8555" y="1418971"/>
            <a:ext cx="3253104" cy="1229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900" dirty="0">
                <a:solidFill>
                  <a:srgbClr val="000000"/>
                </a:solidFill>
                <a:latin typeface="Gabriola"/>
                <a:cs typeface="Gabriola"/>
              </a:rPr>
              <a:t>Treatment</a:t>
            </a:r>
            <a:endParaRPr sz="7900">
              <a:latin typeface="Gabriola"/>
              <a:cs typeface="Gabriol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4563" y="2860548"/>
            <a:ext cx="2808732" cy="1379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0660" y="3235451"/>
            <a:ext cx="2708148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3955" y="3585971"/>
            <a:ext cx="1700783" cy="652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41729" y="3309365"/>
            <a:ext cx="218630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Pharm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ical</a:t>
            </a:r>
            <a:endParaRPr sz="23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6632" y="2839211"/>
            <a:ext cx="2785871" cy="1400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9111" y="3233927"/>
            <a:ext cx="1606295" cy="653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0720" y="3584447"/>
            <a:ext cx="1700783" cy="6537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31534" y="3308730"/>
            <a:ext cx="1261110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Surgical  treatme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61659" y="4294632"/>
            <a:ext cx="1938528" cy="14523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8048" y="4364735"/>
            <a:ext cx="1845564" cy="13822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4592" y="233172"/>
            <a:ext cx="8869680" cy="6446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" y="297179"/>
            <a:ext cx="8686800" cy="6263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550" y="278129"/>
            <a:ext cx="8724900" cy="6301740"/>
          </a:xfrm>
          <a:custGeom>
            <a:avLst/>
            <a:gdLst/>
            <a:ahLst/>
            <a:cxnLst/>
            <a:rect l="l" t="t" r="r" b="b"/>
            <a:pathLst>
              <a:path w="8724900" h="6301740">
                <a:moveTo>
                  <a:pt x="0" y="6301740"/>
                </a:moveTo>
                <a:lnTo>
                  <a:pt x="8724900" y="6301740"/>
                </a:lnTo>
                <a:lnTo>
                  <a:pt x="8724900" y="0"/>
                </a:lnTo>
                <a:lnTo>
                  <a:pt x="0" y="0"/>
                </a:lnTo>
                <a:lnTo>
                  <a:pt x="0" y="630174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2108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93C500"/>
                </a:solidFill>
                <a:latin typeface="Arial"/>
                <a:cs typeface="Arial"/>
              </a:rPr>
              <a:t>MEDICAL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3119" y="1289050"/>
            <a:ext cx="7132320" cy="549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Based </a:t>
            </a:r>
            <a:r>
              <a:rPr sz="2400" spc="50" dirty="0">
                <a:latin typeface="Times New Roman"/>
                <a:cs typeface="Times New Roman"/>
              </a:rPr>
              <a:t>on </a:t>
            </a:r>
            <a:r>
              <a:rPr sz="2400" spc="80" dirty="0">
                <a:latin typeface="Times New Roman"/>
                <a:cs typeface="Times New Roman"/>
              </a:rPr>
              <a:t>current </a:t>
            </a:r>
            <a:r>
              <a:rPr sz="2400" spc="-5" dirty="0">
                <a:latin typeface="Times New Roman"/>
                <a:cs typeface="Times New Roman"/>
              </a:rPr>
              <a:t>evidence, </a:t>
            </a:r>
            <a:r>
              <a:rPr sz="2400" spc="45" dirty="0">
                <a:latin typeface="Times New Roman"/>
                <a:cs typeface="Times New Roman"/>
              </a:rPr>
              <a:t>therapy </a:t>
            </a:r>
            <a:r>
              <a:rPr sz="2400" spc="50" dirty="0">
                <a:latin typeface="Times New Roman"/>
                <a:cs typeface="Times New Roman"/>
              </a:rPr>
              <a:t>with  </a:t>
            </a:r>
            <a:r>
              <a:rPr sz="2400" spc="40" dirty="0">
                <a:latin typeface="Times New Roman"/>
                <a:cs typeface="Times New Roman"/>
              </a:rPr>
              <a:t>carbamazepine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20" dirty="0">
                <a:latin typeface="Times New Roman"/>
                <a:cs typeface="Times New Roman"/>
              </a:rPr>
              <a:t>initiated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25" dirty="0">
                <a:latin typeface="Times New Roman"/>
                <a:cs typeface="Times New Roman"/>
              </a:rPr>
              <a:t>patients </a:t>
            </a:r>
            <a:r>
              <a:rPr sz="2400" spc="65" dirty="0">
                <a:latin typeface="Times New Roman"/>
                <a:cs typeface="Times New Roman"/>
              </a:rPr>
              <a:t>are </a:t>
            </a:r>
            <a:r>
              <a:rPr sz="2400" spc="20" dirty="0">
                <a:latin typeface="Times New Roman"/>
                <a:cs typeface="Times New Roman"/>
              </a:rPr>
              <a:t>switched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at 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15" dirty="0">
                <a:latin typeface="Times New Roman"/>
                <a:cs typeface="Times New Roman"/>
              </a:rPr>
              <a:t>earliest </a:t>
            </a:r>
            <a:r>
              <a:rPr sz="2400" spc="35" dirty="0">
                <a:latin typeface="Times New Roman"/>
                <a:cs typeface="Times New Roman"/>
              </a:rPr>
              <a:t>opportunity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35" dirty="0">
                <a:latin typeface="Times New Roman"/>
                <a:cs typeface="Times New Roman"/>
              </a:rPr>
              <a:t>controlled-release </a:t>
            </a:r>
            <a:r>
              <a:rPr sz="2400" spc="-125" dirty="0">
                <a:latin typeface="Times New Roman"/>
                <a:cs typeface="Times New Roman"/>
              </a:rPr>
              <a:t>(CR)  </a:t>
            </a:r>
            <a:r>
              <a:rPr sz="2400" spc="20" dirty="0">
                <a:latin typeface="Times New Roman"/>
                <a:cs typeface="Times New Roman"/>
              </a:rPr>
              <a:t>formulation, </a:t>
            </a:r>
            <a:r>
              <a:rPr sz="2400" spc="60" dirty="0">
                <a:latin typeface="Times New Roman"/>
                <a:cs typeface="Times New Roman"/>
              </a:rPr>
              <a:t>which </a:t>
            </a:r>
            <a:r>
              <a:rPr sz="2400" spc="35" dirty="0">
                <a:latin typeface="Times New Roman"/>
                <a:cs typeface="Times New Roman"/>
              </a:rPr>
              <a:t>has </a:t>
            </a:r>
            <a:r>
              <a:rPr sz="2400" spc="10" dirty="0">
                <a:latin typeface="Times New Roman"/>
                <a:cs typeface="Times New Roman"/>
              </a:rPr>
              <a:t>fewerside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effects</a:t>
            </a:r>
            <a:endParaRPr sz="2400">
              <a:latin typeface="Times New Roman"/>
              <a:cs typeface="Times New Roman"/>
            </a:endParaRPr>
          </a:p>
          <a:p>
            <a:pPr marL="287020" marR="687705" indent="-274955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If </a:t>
            </a:r>
            <a:r>
              <a:rPr sz="2400" spc="40" dirty="0">
                <a:latin typeface="Times New Roman"/>
                <a:cs typeface="Times New Roman"/>
              </a:rPr>
              <a:t>carbamazepine </a:t>
            </a:r>
            <a:r>
              <a:rPr sz="2400" spc="10" dirty="0">
                <a:latin typeface="Times New Roman"/>
                <a:cs typeface="Times New Roman"/>
              </a:rPr>
              <a:t>causes </a:t>
            </a:r>
            <a:r>
              <a:rPr sz="2400" spc="15" dirty="0">
                <a:latin typeface="Times New Roman"/>
                <a:cs typeface="Times New Roman"/>
              </a:rPr>
              <a:t>troublesome </a:t>
            </a:r>
            <a:r>
              <a:rPr sz="2400" spc="-10" dirty="0">
                <a:latin typeface="Times New Roman"/>
                <a:cs typeface="Times New Roman"/>
              </a:rPr>
              <a:t>side </a:t>
            </a:r>
            <a:r>
              <a:rPr sz="2400" spc="-35" dirty="0">
                <a:latin typeface="Times New Roman"/>
                <a:cs typeface="Times New Roman"/>
              </a:rPr>
              <a:t>effects,  </a:t>
            </a:r>
            <a:r>
              <a:rPr sz="2400" spc="50" dirty="0">
                <a:latin typeface="Times New Roman"/>
                <a:cs typeface="Times New Roman"/>
              </a:rPr>
              <a:t>reduce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dose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50" dirty="0">
                <a:latin typeface="Times New Roman"/>
                <a:cs typeface="Times New Roman"/>
              </a:rPr>
              <a:t>add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baclofen.</a:t>
            </a:r>
            <a:endParaRPr sz="2400">
              <a:latin typeface="Times New Roman"/>
              <a:cs typeface="Times New Roman"/>
            </a:endParaRPr>
          </a:p>
          <a:p>
            <a:pPr marL="287020" marR="309245" indent="-274955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Alternatively </a:t>
            </a:r>
            <a:r>
              <a:rPr sz="2400" spc="35" dirty="0">
                <a:latin typeface="Times New Roman"/>
                <a:cs typeface="Times New Roman"/>
              </a:rPr>
              <a:t>oxcarbazepine </a:t>
            </a:r>
            <a:r>
              <a:rPr sz="2400" spc="60">
                <a:latin typeface="Times New Roman"/>
                <a:cs typeface="Times New Roman"/>
              </a:rPr>
              <a:t>or </a:t>
            </a:r>
            <a:r>
              <a:rPr sz="2400" spc="50" smtClean="0">
                <a:latin typeface="Times New Roman"/>
                <a:cs typeface="Times New Roman"/>
              </a:rPr>
              <a:t>add</a:t>
            </a:r>
            <a:r>
              <a:rPr lang="en-US" sz="2400" spc="50" dirty="0" smtClean="0">
                <a:latin typeface="Times New Roman"/>
                <a:cs typeface="Times New Roman"/>
              </a:rPr>
              <a:t> </a:t>
            </a:r>
            <a:r>
              <a:rPr sz="2400" spc="50" smtClean="0">
                <a:latin typeface="Times New Roman"/>
                <a:cs typeface="Times New Roman"/>
              </a:rPr>
              <a:t>on </a:t>
            </a:r>
            <a:r>
              <a:rPr sz="2400" spc="45" dirty="0">
                <a:latin typeface="Times New Roman"/>
                <a:cs typeface="Times New Roman"/>
              </a:rPr>
              <a:t>therapy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either  </a:t>
            </a:r>
            <a:r>
              <a:rPr sz="2400" spc="45" dirty="0">
                <a:latin typeface="Times New Roman"/>
                <a:cs typeface="Times New Roman"/>
              </a:rPr>
              <a:t>with </a:t>
            </a:r>
            <a:r>
              <a:rPr sz="2400" spc="25" dirty="0">
                <a:latin typeface="Times New Roman"/>
                <a:cs typeface="Times New Roman"/>
              </a:rPr>
              <a:t>lamotrigine </a:t>
            </a:r>
            <a:r>
              <a:rPr sz="2400" spc="60" dirty="0">
                <a:latin typeface="Times New Roman"/>
                <a:cs typeface="Times New Roman"/>
              </a:rPr>
              <a:t>or </a:t>
            </a:r>
            <a:r>
              <a:rPr sz="2400" spc="45" dirty="0">
                <a:latin typeface="Times New Roman"/>
                <a:cs typeface="Times New Roman"/>
              </a:rPr>
              <a:t>with </a:t>
            </a:r>
            <a:r>
              <a:rPr sz="2400" spc="35" dirty="0">
                <a:latin typeface="Times New Roman"/>
                <a:cs typeface="Times New Roman"/>
              </a:rPr>
              <a:t>phenytoin </a:t>
            </a:r>
            <a:r>
              <a:rPr sz="2400" spc="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tried.</a:t>
            </a:r>
            <a:endParaRPr sz="2400">
              <a:latin typeface="Times New Roman"/>
              <a:cs typeface="Times New Roman"/>
            </a:endParaRPr>
          </a:p>
          <a:p>
            <a:pPr marL="287020" marR="478790" indent="-274955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In </a:t>
            </a:r>
            <a:r>
              <a:rPr sz="2400" spc="35" dirty="0">
                <a:latin typeface="Times New Roman"/>
                <a:cs typeface="Times New Roman"/>
              </a:rPr>
              <a:t>refractory </a:t>
            </a:r>
            <a:r>
              <a:rPr sz="2400" spc="-15" dirty="0">
                <a:latin typeface="Times New Roman"/>
                <a:cs typeface="Times New Roman"/>
              </a:rPr>
              <a:t>cases </a:t>
            </a:r>
            <a:r>
              <a:rPr sz="2400" spc="45" dirty="0">
                <a:latin typeface="Times New Roman"/>
                <a:cs typeface="Times New Roman"/>
              </a:rPr>
              <a:t>gabapentin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25" dirty="0">
                <a:latin typeface="Times New Roman"/>
                <a:cs typeface="Times New Roman"/>
              </a:rPr>
              <a:t>probably </a:t>
            </a:r>
            <a:r>
              <a:rPr sz="2400" spc="45" dirty="0">
                <a:latin typeface="Times New Roman"/>
                <a:cs typeface="Times New Roman"/>
              </a:rPr>
              <a:t>the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most  </a:t>
            </a:r>
            <a:r>
              <a:rPr sz="2400" spc="25" dirty="0">
                <a:latin typeface="Times New Roman"/>
                <a:cs typeface="Times New Roman"/>
              </a:rPr>
              <a:t>promising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drug.</a:t>
            </a:r>
            <a:endParaRPr sz="2400">
              <a:latin typeface="Times New Roman"/>
              <a:cs typeface="Times New Roman"/>
            </a:endParaRPr>
          </a:p>
          <a:p>
            <a:pPr marL="287020" marR="128270" indent="-274955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Pregabalin, </a:t>
            </a:r>
            <a:r>
              <a:rPr sz="2400" spc="35" dirty="0">
                <a:latin typeface="Times New Roman"/>
                <a:cs typeface="Times New Roman"/>
              </a:rPr>
              <a:t>topiramate </a:t>
            </a:r>
            <a:r>
              <a:rPr sz="2400" spc="60" dirty="0">
                <a:latin typeface="Times New Roman"/>
                <a:cs typeface="Times New Roman"/>
              </a:rPr>
              <a:t>or </a:t>
            </a:r>
            <a:r>
              <a:rPr sz="2400" spc="10" dirty="0">
                <a:latin typeface="Times New Roman"/>
                <a:cs typeface="Times New Roman"/>
              </a:rPr>
              <a:t>even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-75" dirty="0">
                <a:latin typeface="Times New Roman"/>
                <a:cs typeface="Times New Roman"/>
              </a:rPr>
              <a:t>“older”  </a:t>
            </a:r>
            <a:r>
              <a:rPr sz="2400" spc="25" dirty="0">
                <a:latin typeface="Times New Roman"/>
                <a:cs typeface="Times New Roman"/>
              </a:rPr>
              <a:t>anticonvulsants </a:t>
            </a:r>
            <a:r>
              <a:rPr sz="2400" spc="30" dirty="0">
                <a:latin typeface="Times New Roman"/>
                <a:cs typeface="Times New Roman"/>
              </a:rPr>
              <a:t>valproate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35" dirty="0">
                <a:latin typeface="Times New Roman"/>
                <a:cs typeface="Times New Roman"/>
              </a:rPr>
              <a:t>phenytoin </a:t>
            </a:r>
            <a:r>
              <a:rPr sz="2400" spc="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tried  </a:t>
            </a:r>
            <a:r>
              <a:rPr sz="2400" spc="50" dirty="0">
                <a:latin typeface="Times New Roman"/>
                <a:cs typeface="Times New Roman"/>
              </a:rPr>
              <a:t>in </a:t>
            </a:r>
            <a:r>
              <a:rPr sz="2400" spc="45" dirty="0">
                <a:latin typeface="Times New Roman"/>
                <a:cs typeface="Times New Roman"/>
              </a:rPr>
              <a:t>recalcitrant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cases.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739" y="162255"/>
            <a:ext cx="49193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93C500"/>
                </a:solidFill>
                <a:latin typeface="Arial"/>
                <a:cs typeface="Arial"/>
              </a:rPr>
              <a:t>PHARMACOLOGIC</a:t>
            </a:r>
            <a:r>
              <a:rPr sz="2500" b="1" spc="-30" dirty="0">
                <a:solidFill>
                  <a:srgbClr val="93C500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93C500"/>
                </a:solidFill>
                <a:latin typeface="Arial"/>
                <a:cs typeface="Arial"/>
              </a:rPr>
              <a:t>TREATMENT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838198"/>
            <a:ext cx="9144000" cy="6019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93444" y="420369"/>
            <a:ext cx="274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3C500"/>
                </a:solidFill>
                <a:latin typeface="Arial"/>
                <a:cs typeface="Arial"/>
              </a:rPr>
              <a:t>INTR</a:t>
            </a:r>
            <a:r>
              <a:rPr sz="2800" b="1" spc="-20" dirty="0">
                <a:solidFill>
                  <a:srgbClr val="93C500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93C500"/>
                </a:solidFill>
                <a:latin typeface="Arial"/>
                <a:cs typeface="Arial"/>
              </a:rPr>
              <a:t>DUC</a:t>
            </a:r>
            <a:r>
              <a:rPr sz="2800" b="1" spc="-20" dirty="0">
                <a:solidFill>
                  <a:srgbClr val="93C500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93C500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93C500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93C5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3119" y="1212850"/>
            <a:ext cx="739013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20014" indent="-274320">
              <a:lnSpc>
                <a:spcPct val="100000"/>
              </a:lnSpc>
              <a:spcBef>
                <a:spcPts val="100"/>
              </a:spcBef>
              <a:buClr>
                <a:srgbClr val="93C500"/>
              </a:buClr>
              <a:buSzPct val="75000"/>
              <a:buChar char="o"/>
              <a:tabLst>
                <a:tab pos="287020" algn="l"/>
                <a:tab pos="287655" algn="l"/>
              </a:tabLst>
            </a:pPr>
            <a:r>
              <a:rPr sz="2400" spc="5" dirty="0">
                <a:latin typeface="Times New Roman"/>
                <a:cs typeface="Times New Roman"/>
              </a:rPr>
              <a:t>Trigeminal </a:t>
            </a:r>
            <a:r>
              <a:rPr sz="2400" spc="45" dirty="0">
                <a:latin typeface="Times New Roman"/>
                <a:cs typeface="Times New Roman"/>
              </a:rPr>
              <a:t>neuralgia </a:t>
            </a:r>
            <a:r>
              <a:rPr sz="2400" spc="60" dirty="0">
                <a:latin typeface="Times New Roman"/>
                <a:cs typeface="Times New Roman"/>
              </a:rPr>
              <a:t>or </a:t>
            </a:r>
            <a:r>
              <a:rPr sz="2400" spc="5" dirty="0">
                <a:latin typeface="Times New Roman"/>
                <a:cs typeface="Times New Roman"/>
              </a:rPr>
              <a:t>tic </a:t>
            </a:r>
            <a:r>
              <a:rPr sz="2400" spc="50" dirty="0">
                <a:latin typeface="Times New Roman"/>
                <a:cs typeface="Times New Roman"/>
              </a:rPr>
              <a:t>douloureux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55" dirty="0">
                <a:latin typeface="Times New Roman"/>
                <a:cs typeface="Times New Roman"/>
              </a:rPr>
              <a:t>a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neuropathic  </a:t>
            </a:r>
            <a:r>
              <a:rPr sz="2400" spc="30" dirty="0">
                <a:latin typeface="Times New Roman"/>
                <a:cs typeface="Times New Roman"/>
              </a:rPr>
              <a:t>disorder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30" dirty="0">
                <a:latin typeface="Times New Roman"/>
                <a:cs typeface="Times New Roman"/>
              </a:rPr>
              <a:t>trigeminal </a:t>
            </a:r>
            <a:r>
              <a:rPr sz="2400" spc="35" dirty="0">
                <a:latin typeface="Times New Roman"/>
                <a:cs typeface="Times New Roman"/>
              </a:rPr>
              <a:t>nerve </a:t>
            </a:r>
            <a:r>
              <a:rPr sz="2400" spc="55" dirty="0">
                <a:latin typeface="Times New Roman"/>
                <a:cs typeface="Times New Roman"/>
              </a:rPr>
              <a:t>that </a:t>
            </a:r>
            <a:r>
              <a:rPr sz="2400" spc="10" dirty="0">
                <a:latin typeface="Times New Roman"/>
                <a:cs typeface="Times New Roman"/>
              </a:rPr>
              <a:t>causes </a:t>
            </a:r>
            <a:r>
              <a:rPr sz="2400" spc="-10" dirty="0">
                <a:latin typeface="Times New Roman"/>
                <a:cs typeface="Times New Roman"/>
              </a:rPr>
              <a:t>episodes </a:t>
            </a:r>
            <a:r>
              <a:rPr sz="2400" spc="-40" dirty="0">
                <a:latin typeface="Times New Roman"/>
                <a:cs typeface="Times New Roman"/>
              </a:rPr>
              <a:t>of  </a:t>
            </a:r>
            <a:r>
              <a:rPr sz="2400" spc="20" dirty="0">
                <a:latin typeface="Times New Roman"/>
                <a:cs typeface="Times New Roman"/>
              </a:rPr>
              <a:t>intense </a:t>
            </a:r>
            <a:r>
              <a:rPr sz="2400" spc="55" dirty="0">
                <a:latin typeface="Times New Roman"/>
                <a:cs typeface="Times New Roman"/>
              </a:rPr>
              <a:t>pain in </a:t>
            </a:r>
            <a:r>
              <a:rPr sz="2400" spc="-55" dirty="0">
                <a:latin typeface="Times New Roman"/>
                <a:cs typeface="Times New Roman"/>
              </a:rPr>
              <a:t>eyes, </a:t>
            </a:r>
            <a:r>
              <a:rPr sz="2400" spc="-30" dirty="0">
                <a:latin typeface="Times New Roman"/>
                <a:cs typeface="Times New Roman"/>
              </a:rPr>
              <a:t>lips, </a:t>
            </a:r>
            <a:r>
              <a:rPr sz="2400" spc="-10" dirty="0">
                <a:latin typeface="Times New Roman"/>
                <a:cs typeface="Times New Roman"/>
              </a:rPr>
              <a:t>scalp, </a:t>
            </a:r>
            <a:r>
              <a:rPr sz="2400" spc="35" dirty="0">
                <a:latin typeface="Times New Roman"/>
                <a:cs typeface="Times New Roman"/>
              </a:rPr>
              <a:t>forehead </a:t>
            </a:r>
            <a:r>
              <a:rPr sz="2400" spc="75" dirty="0">
                <a:latin typeface="Times New Roman"/>
                <a:cs typeface="Times New Roman"/>
              </a:rPr>
              <a:t>and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jaws.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3C500"/>
              </a:buClr>
              <a:buFont typeface="Times New Roman"/>
              <a:buChar char="o"/>
            </a:pPr>
            <a:endParaRPr sz="3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99800"/>
              </a:lnSpc>
              <a:buClr>
                <a:srgbClr val="93C500"/>
              </a:buClr>
              <a:buSzPct val="75000"/>
              <a:buChar char="o"/>
              <a:tabLst>
                <a:tab pos="287020" algn="l"/>
                <a:tab pos="287655" algn="l"/>
                <a:tab pos="4968240" algn="l"/>
              </a:tabLst>
            </a:pPr>
            <a:r>
              <a:rPr sz="2400" spc="-25" dirty="0">
                <a:latin typeface="Times New Roman"/>
                <a:cs typeface="Times New Roman"/>
              </a:rPr>
              <a:t>It </a:t>
            </a:r>
            <a:r>
              <a:rPr sz="2400" spc="35" dirty="0">
                <a:latin typeface="Times New Roman"/>
                <a:cs typeface="Times New Roman"/>
              </a:rPr>
              <a:t>has </a:t>
            </a:r>
            <a:r>
              <a:rPr sz="2400" spc="25" dirty="0">
                <a:latin typeface="Times New Roman"/>
                <a:cs typeface="Times New Roman"/>
              </a:rPr>
              <a:t>been </a:t>
            </a:r>
            <a:r>
              <a:rPr sz="2400" spc="10" dirty="0">
                <a:latin typeface="Times New Roman"/>
                <a:cs typeface="Times New Roman"/>
              </a:rPr>
              <a:t>labeled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b="1" i="1" u="heavy" spc="-2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suicide</a:t>
            </a:r>
            <a:r>
              <a:rPr sz="2500" b="1" i="1" u="heavy" spc="-1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500" b="1" i="1" u="heavy" spc="-3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disease	</a:t>
            </a:r>
            <a:r>
              <a:rPr sz="2400" spc="50" dirty="0">
                <a:latin typeface="Times New Roman"/>
                <a:cs typeface="Times New Roman"/>
              </a:rPr>
              <a:t>due </a:t>
            </a:r>
            <a:r>
              <a:rPr sz="2400" spc="-5" dirty="0">
                <a:latin typeface="Times New Roman"/>
                <a:cs typeface="Times New Roman"/>
              </a:rPr>
              <a:t>to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insignificant  </a:t>
            </a:r>
            <a:r>
              <a:rPr sz="2400" spc="70" dirty="0">
                <a:latin typeface="Times New Roman"/>
                <a:cs typeface="Times New Roman"/>
              </a:rPr>
              <a:t>number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10" dirty="0">
                <a:latin typeface="Times New Roman"/>
                <a:cs typeface="Times New Roman"/>
              </a:rPr>
              <a:t>people </a:t>
            </a:r>
            <a:r>
              <a:rPr sz="2400" spc="30" dirty="0">
                <a:latin typeface="Times New Roman"/>
                <a:cs typeface="Times New Roman"/>
              </a:rPr>
              <a:t>taking </a:t>
            </a:r>
            <a:r>
              <a:rPr sz="2400" spc="50" dirty="0">
                <a:latin typeface="Times New Roman"/>
                <a:cs typeface="Times New Roman"/>
              </a:rPr>
              <a:t>their </a:t>
            </a:r>
            <a:r>
              <a:rPr sz="2400" spc="55" dirty="0">
                <a:latin typeface="Times New Roman"/>
                <a:cs typeface="Times New Roman"/>
              </a:rPr>
              <a:t>own </a:t>
            </a:r>
            <a:r>
              <a:rPr sz="2400" spc="-25" dirty="0">
                <a:latin typeface="Times New Roman"/>
                <a:cs typeface="Times New Roman"/>
              </a:rPr>
              <a:t>life </a:t>
            </a:r>
            <a:r>
              <a:rPr sz="2400" spc="15" dirty="0">
                <a:latin typeface="Times New Roman"/>
                <a:cs typeface="Times New Roman"/>
              </a:rPr>
              <a:t>because </a:t>
            </a:r>
            <a:r>
              <a:rPr sz="2400" spc="10" dirty="0">
                <a:latin typeface="Times New Roman"/>
                <a:cs typeface="Times New Roman"/>
              </a:rPr>
              <a:t>they </a:t>
            </a:r>
            <a:r>
              <a:rPr sz="2400" spc="65" dirty="0">
                <a:latin typeface="Times New Roman"/>
                <a:cs typeface="Times New Roman"/>
              </a:rPr>
              <a:t>are  </a:t>
            </a:r>
            <a:r>
              <a:rPr sz="2400" spc="45" dirty="0">
                <a:latin typeface="Times New Roman"/>
                <a:cs typeface="Times New Roman"/>
              </a:rPr>
              <a:t>unable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25" dirty="0">
                <a:latin typeface="Times New Roman"/>
                <a:cs typeface="Times New Roman"/>
              </a:rPr>
              <a:t>have </a:t>
            </a:r>
            <a:r>
              <a:rPr sz="2400" spc="50" dirty="0">
                <a:latin typeface="Times New Roman"/>
                <a:cs typeface="Times New Roman"/>
              </a:rPr>
              <a:t>their </a:t>
            </a:r>
            <a:r>
              <a:rPr sz="2400" spc="55" dirty="0">
                <a:latin typeface="Times New Roman"/>
                <a:cs typeface="Times New Roman"/>
              </a:rPr>
              <a:t>pain </a:t>
            </a:r>
            <a:r>
              <a:rPr sz="2400" spc="25" dirty="0">
                <a:latin typeface="Times New Roman"/>
                <a:cs typeface="Times New Roman"/>
              </a:rPr>
              <a:t>controlled </a:t>
            </a:r>
            <a:r>
              <a:rPr sz="2400" spc="-30" dirty="0">
                <a:latin typeface="Times New Roman"/>
                <a:cs typeface="Times New Roman"/>
              </a:rPr>
              <a:t>by </a:t>
            </a:r>
            <a:r>
              <a:rPr sz="2400" spc="20" dirty="0">
                <a:latin typeface="Times New Roman"/>
                <a:cs typeface="Times New Roman"/>
              </a:rPr>
              <a:t>medication </a:t>
            </a:r>
            <a:r>
              <a:rPr sz="2400" spc="60" dirty="0">
                <a:latin typeface="Times New Roman"/>
                <a:cs typeface="Times New Roman"/>
              </a:rPr>
              <a:t>or  </a:t>
            </a:r>
            <a:r>
              <a:rPr sz="2400" spc="15" dirty="0">
                <a:latin typeface="Times New Roman"/>
                <a:cs typeface="Times New Roman"/>
              </a:rPr>
              <a:t>surgery.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8000" y="4114800"/>
            <a:ext cx="2590800" cy="2549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35940" y="232917"/>
            <a:ext cx="2514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93C500"/>
                </a:solidFill>
                <a:latin typeface="Arial"/>
                <a:cs typeface="Arial"/>
              </a:rPr>
              <a:t>SUR</a:t>
            </a:r>
            <a:r>
              <a:rPr sz="4000" b="1" spc="-20" dirty="0">
                <a:solidFill>
                  <a:srgbClr val="93C500"/>
                </a:solidFill>
                <a:latin typeface="Arial"/>
                <a:cs typeface="Arial"/>
              </a:rPr>
              <a:t>G</a:t>
            </a:r>
            <a:r>
              <a:rPr sz="4000" b="1" spc="-5" dirty="0">
                <a:solidFill>
                  <a:srgbClr val="93C500"/>
                </a:solidFill>
                <a:latin typeface="Arial"/>
                <a:cs typeface="Arial"/>
              </a:rPr>
              <a:t>E</a:t>
            </a:r>
            <a:r>
              <a:rPr sz="4000" b="1" spc="-160" dirty="0">
                <a:solidFill>
                  <a:srgbClr val="93C500"/>
                </a:solidFill>
                <a:latin typeface="Arial"/>
                <a:cs typeface="Arial"/>
              </a:rPr>
              <a:t>R</a:t>
            </a:r>
            <a:r>
              <a:rPr sz="4000" b="1" spc="-5" dirty="0">
                <a:solidFill>
                  <a:srgbClr val="93C500"/>
                </a:solidFill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319" y="1060450"/>
            <a:ext cx="7832090" cy="397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08279" indent="-27432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Medically </a:t>
            </a:r>
            <a:r>
              <a:rPr sz="2400" spc="25" dirty="0">
                <a:latin typeface="Times New Roman"/>
                <a:cs typeface="Times New Roman"/>
              </a:rPr>
              <a:t>resistant patients </a:t>
            </a:r>
            <a:r>
              <a:rPr sz="2400" spc="55" dirty="0">
                <a:latin typeface="Times New Roman"/>
                <a:cs typeface="Times New Roman"/>
              </a:rPr>
              <a:t>who </a:t>
            </a:r>
            <a:r>
              <a:rPr sz="2400" spc="65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physically </a:t>
            </a:r>
            <a:r>
              <a:rPr sz="2400" spc="10" dirty="0">
                <a:latin typeface="Times New Roman"/>
                <a:cs typeface="Times New Roman"/>
              </a:rPr>
              <a:t>able </a:t>
            </a:r>
            <a:r>
              <a:rPr sz="2400" spc="-5" dirty="0">
                <a:latin typeface="Times New Roman"/>
                <a:cs typeface="Times New Roman"/>
              </a:rPr>
              <a:t>to  </a:t>
            </a:r>
            <a:r>
              <a:rPr sz="2400" spc="40" dirty="0">
                <a:latin typeface="Times New Roman"/>
                <a:cs typeface="Times New Roman"/>
              </a:rPr>
              <a:t>withstand </a:t>
            </a:r>
            <a:r>
              <a:rPr sz="2400" spc="35" dirty="0">
                <a:latin typeface="Times New Roman"/>
                <a:cs typeface="Times New Roman"/>
              </a:rPr>
              <a:t>neurosurgery, </a:t>
            </a:r>
            <a:r>
              <a:rPr sz="2400" spc="40" dirty="0">
                <a:latin typeface="Times New Roman"/>
                <a:cs typeface="Times New Roman"/>
              </a:rPr>
              <a:t>particularly </a:t>
            </a:r>
            <a:r>
              <a:rPr sz="2400" spc="50" dirty="0">
                <a:latin typeface="Times New Roman"/>
                <a:cs typeface="Times New Roman"/>
              </a:rPr>
              <a:t>with </a:t>
            </a:r>
            <a:r>
              <a:rPr sz="2400" spc="5" dirty="0">
                <a:latin typeface="Times New Roman"/>
                <a:cs typeface="Times New Roman"/>
              </a:rPr>
              <a:t>typical </a:t>
            </a:r>
            <a:r>
              <a:rPr sz="2400" spc="-145" dirty="0">
                <a:latin typeface="Times New Roman"/>
                <a:cs typeface="Times New Roman"/>
              </a:rPr>
              <a:t>CTN, </a:t>
            </a:r>
            <a:r>
              <a:rPr sz="2400" spc="65" dirty="0">
                <a:latin typeface="Times New Roman"/>
                <a:cs typeface="Times New Roman"/>
              </a:rPr>
              <a:t>are  </a:t>
            </a:r>
            <a:r>
              <a:rPr sz="2400" spc="45" dirty="0">
                <a:latin typeface="Times New Roman"/>
                <a:cs typeface="Times New Roman"/>
              </a:rPr>
              <a:t>prime </a:t>
            </a:r>
            <a:r>
              <a:rPr sz="2400" spc="25" dirty="0">
                <a:latin typeface="Times New Roman"/>
                <a:cs typeface="Times New Roman"/>
              </a:rPr>
              <a:t>candidates for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surgery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marR="270510" indent="-274320">
              <a:lnSpc>
                <a:spcPct val="100000"/>
              </a:lnSpc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The </a:t>
            </a:r>
            <a:r>
              <a:rPr sz="2400" spc="5" dirty="0">
                <a:latin typeface="Times New Roman"/>
                <a:cs typeface="Times New Roman"/>
              </a:rPr>
              <a:t>decision </a:t>
            </a:r>
            <a:r>
              <a:rPr sz="2400" spc="-5" dirty="0">
                <a:latin typeface="Times New Roman"/>
                <a:cs typeface="Times New Roman"/>
              </a:rPr>
              <a:t>to </a:t>
            </a:r>
            <a:r>
              <a:rPr sz="2400" spc="25" dirty="0">
                <a:latin typeface="Times New Roman"/>
                <a:cs typeface="Times New Roman"/>
              </a:rPr>
              <a:t>opt for </a:t>
            </a:r>
            <a:r>
              <a:rPr sz="2400" spc="35" dirty="0">
                <a:latin typeface="Times New Roman"/>
                <a:cs typeface="Times New Roman"/>
              </a:rPr>
              <a:t>surgery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5" dirty="0">
                <a:latin typeface="Times New Roman"/>
                <a:cs typeface="Times New Roman"/>
              </a:rPr>
              <a:t>based </a:t>
            </a:r>
            <a:r>
              <a:rPr sz="2400" spc="50" dirty="0">
                <a:latin typeface="Times New Roman"/>
                <a:cs typeface="Times New Roman"/>
              </a:rPr>
              <a:t>on </a:t>
            </a:r>
            <a:r>
              <a:rPr sz="2400" spc="20" dirty="0">
                <a:latin typeface="Times New Roman"/>
                <a:cs typeface="Times New Roman"/>
              </a:rPr>
              <a:t>response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and  </a:t>
            </a:r>
            <a:r>
              <a:rPr sz="2400" spc="-10" dirty="0">
                <a:latin typeface="Times New Roman"/>
                <a:cs typeface="Times New Roman"/>
              </a:rPr>
              <a:t>side </a:t>
            </a:r>
            <a:r>
              <a:rPr sz="2400" spc="-20" dirty="0">
                <a:latin typeface="Times New Roman"/>
                <a:cs typeface="Times New Roman"/>
              </a:rPr>
              <a:t>effects </a:t>
            </a:r>
            <a:r>
              <a:rPr sz="2400" spc="30" dirty="0">
                <a:latin typeface="Times New Roman"/>
                <a:cs typeface="Times New Roman"/>
              </a:rPr>
              <a:t>from </a:t>
            </a:r>
            <a:r>
              <a:rPr sz="2400" spc="10" dirty="0">
                <a:latin typeface="Times New Roman"/>
                <a:cs typeface="Times New Roman"/>
              </a:rPr>
              <a:t>medical </a:t>
            </a:r>
            <a:r>
              <a:rPr sz="2400" spc="30" dirty="0">
                <a:latin typeface="Times New Roman"/>
                <a:cs typeface="Times New Roman"/>
              </a:rPr>
              <a:t>treatment,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patient’s </a:t>
            </a:r>
            <a:r>
              <a:rPr sz="2400" spc="10" dirty="0">
                <a:latin typeface="Times New Roman"/>
                <a:cs typeface="Times New Roman"/>
              </a:rPr>
              <a:t>age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profession,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30" dirty="0">
                <a:latin typeface="Times New Roman"/>
                <a:cs typeface="Times New Roman"/>
              </a:rPr>
              <a:t>surgical </a:t>
            </a:r>
            <a:r>
              <a:rPr sz="2400" spc="-10" dirty="0">
                <a:latin typeface="Times New Roman"/>
                <a:cs typeface="Times New Roman"/>
              </a:rPr>
              <a:t>facilities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20" dirty="0">
                <a:latin typeface="Times New Roman"/>
                <a:cs typeface="Times New Roman"/>
              </a:rPr>
              <a:t>expertise</a:t>
            </a:r>
            <a:r>
              <a:rPr sz="2400" spc="-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available.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marR="199390" indent="-274320">
              <a:lnSpc>
                <a:spcPct val="100000"/>
              </a:lnSpc>
              <a:spcBef>
                <a:spcPts val="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Surgery may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25" dirty="0">
                <a:latin typeface="Times New Roman"/>
                <a:cs typeface="Times New Roman"/>
              </a:rPr>
              <a:t>aimed </a:t>
            </a:r>
            <a:r>
              <a:rPr sz="2400" spc="35" dirty="0">
                <a:latin typeface="Times New Roman"/>
                <a:cs typeface="Times New Roman"/>
              </a:rPr>
              <a:t>peripherally </a:t>
            </a:r>
            <a:r>
              <a:rPr sz="2400" spc="45" dirty="0">
                <a:latin typeface="Times New Roman"/>
                <a:cs typeface="Times New Roman"/>
              </a:rPr>
              <a:t>at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affected </a:t>
            </a:r>
            <a:r>
              <a:rPr sz="2400" spc="35" dirty="0">
                <a:latin typeface="Times New Roman"/>
                <a:cs typeface="Times New Roman"/>
              </a:rPr>
              <a:t>nerve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or  </a:t>
            </a:r>
            <a:r>
              <a:rPr sz="2400" spc="25" dirty="0">
                <a:latin typeface="Times New Roman"/>
                <a:cs typeface="Times New Roman"/>
              </a:rPr>
              <a:t>centrally </a:t>
            </a:r>
            <a:r>
              <a:rPr sz="2400" spc="45" dirty="0">
                <a:latin typeface="Times New Roman"/>
                <a:cs typeface="Times New Roman"/>
              </a:rPr>
              <a:t>at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35" dirty="0">
                <a:latin typeface="Times New Roman"/>
                <a:cs typeface="Times New Roman"/>
              </a:rPr>
              <a:t>trigeminal </a:t>
            </a:r>
            <a:r>
              <a:rPr sz="2400" spc="30" dirty="0">
                <a:latin typeface="Times New Roman"/>
                <a:cs typeface="Times New Roman"/>
              </a:rPr>
              <a:t>ganglion </a:t>
            </a:r>
            <a:r>
              <a:rPr sz="2400" spc="60" dirty="0">
                <a:latin typeface="Times New Roman"/>
                <a:cs typeface="Times New Roman"/>
              </a:rPr>
              <a:t>or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25" dirty="0">
                <a:latin typeface="Times New Roman"/>
                <a:cs typeface="Times New Roman"/>
              </a:rPr>
              <a:t>posterior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fossa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12140" y="469138"/>
            <a:ext cx="3712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715" dirty="0">
                <a:solidFill>
                  <a:srgbClr val="74A40F"/>
                </a:solidFill>
                <a:uFill>
                  <a:solidFill>
                    <a:srgbClr val="74A40F"/>
                  </a:solidFill>
                </a:uFill>
                <a:latin typeface="Arial"/>
                <a:cs typeface="Arial"/>
              </a:rPr>
              <a:t>SURGICAL</a:t>
            </a:r>
            <a:r>
              <a:rPr sz="3200" b="1" u="heavy" spc="-605" dirty="0">
                <a:solidFill>
                  <a:srgbClr val="74A40F"/>
                </a:solidFill>
                <a:uFill>
                  <a:solidFill>
                    <a:srgbClr val="74A40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630" dirty="0">
                <a:solidFill>
                  <a:srgbClr val="74A40F"/>
                </a:solidFill>
                <a:uFill>
                  <a:solidFill>
                    <a:srgbClr val="74A40F"/>
                  </a:solidFill>
                </a:uFill>
                <a:latin typeface="Arial"/>
                <a:cs typeface="Arial"/>
              </a:rPr>
              <a:t>MANAGEMENT: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168" y="1398778"/>
            <a:ext cx="7868920" cy="421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PERIPHERAL</a:t>
            </a:r>
            <a:r>
              <a:rPr sz="1800" b="1" u="heavy" spc="2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INJECTION: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372745" marR="5080">
              <a:lnSpc>
                <a:spcPct val="100000"/>
              </a:lnSpc>
            </a:pPr>
            <a:r>
              <a:rPr sz="2400" spc="-25" dirty="0">
                <a:solidFill>
                  <a:srgbClr val="0E1300"/>
                </a:solidFill>
                <a:latin typeface="Times New Roman"/>
                <a:cs typeface="Times New Roman"/>
              </a:rPr>
              <a:t>It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has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been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known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that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injection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destructive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substance  into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peripheral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branches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trigeminal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nerve,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produces 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anaesthesia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trigger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zones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or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areas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distribution</a:t>
            </a:r>
            <a:r>
              <a:rPr sz="2400" spc="-39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spontaneous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pain.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</a:pPr>
            <a:r>
              <a:rPr sz="1800" b="1" u="heavy" spc="-2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(A) </a:t>
            </a:r>
            <a:r>
              <a:rPr sz="1800" b="1" u="heavy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LONG </a:t>
            </a:r>
            <a:r>
              <a:rPr sz="1800" b="1" u="heavy" spc="-1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ACTING ANAESTHETIC</a:t>
            </a:r>
            <a:r>
              <a:rPr sz="1800" b="1" u="heavy" spc="-3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AGENTS:</a:t>
            </a:r>
            <a:endParaRPr sz="1800">
              <a:latin typeface="Arial"/>
              <a:cs typeface="Arial"/>
            </a:endParaRPr>
          </a:p>
          <a:p>
            <a:pPr marL="467995" marR="1060450">
              <a:lnSpc>
                <a:spcPct val="100000"/>
              </a:lnSpc>
              <a:spcBef>
                <a:spcPts val="1775"/>
              </a:spcBef>
            </a:pP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Without adrenaline such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as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bupivacaine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with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or 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without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corticosteroids may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be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injected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at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24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most 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proximal 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possible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</a:t>
            </a:r>
            <a:r>
              <a:rPr sz="2400" spc="-6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site.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4968" y="483819"/>
            <a:ext cx="2883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(B) </a:t>
            </a:r>
            <a:r>
              <a:rPr sz="1800" b="1" u="heavy" spc="-1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ALCOHOL</a:t>
            </a:r>
            <a:r>
              <a:rPr sz="1800" b="1" u="heavy" spc="-8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INJECTION: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26794" y="1060450"/>
            <a:ext cx="6255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0.5 </a:t>
            </a:r>
            <a:r>
              <a:rPr dirty="0"/>
              <a:t>– </a:t>
            </a:r>
            <a:r>
              <a:rPr spc="125" dirty="0"/>
              <a:t>2 </a:t>
            </a:r>
            <a:r>
              <a:rPr spc="15" dirty="0"/>
              <a:t>ml </a:t>
            </a:r>
            <a:r>
              <a:rPr spc="-40" dirty="0"/>
              <a:t>of </a:t>
            </a:r>
            <a:r>
              <a:rPr spc="120" dirty="0"/>
              <a:t>95 </a:t>
            </a:r>
            <a:r>
              <a:rPr spc="-275" dirty="0"/>
              <a:t>% </a:t>
            </a:r>
            <a:r>
              <a:rPr spc="10" dirty="0"/>
              <a:t>absolute </a:t>
            </a:r>
            <a:r>
              <a:rPr spc="15" dirty="0"/>
              <a:t>alcohol </a:t>
            </a:r>
            <a:r>
              <a:rPr spc="65" dirty="0"/>
              <a:t>can </a:t>
            </a:r>
            <a:r>
              <a:rPr dirty="0"/>
              <a:t>be </a:t>
            </a:r>
            <a:r>
              <a:rPr spc="20" dirty="0"/>
              <a:t>used</a:t>
            </a:r>
            <a:r>
              <a:rPr spc="-295" dirty="0"/>
              <a:t> </a:t>
            </a:r>
            <a:r>
              <a:rPr dirty="0"/>
              <a:t>to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26794" y="1242948"/>
            <a:ext cx="6901180" cy="458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495">
              <a:lnSpc>
                <a:spcPct val="150100"/>
              </a:lnSpc>
              <a:spcBef>
                <a:spcPts val="100"/>
              </a:spcBef>
            </a:pP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block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peripheral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branches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trigeminal</a:t>
            </a:r>
            <a:r>
              <a:rPr sz="2400" spc="-14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nerve.  </a:t>
            </a:r>
            <a:r>
              <a:rPr sz="2400" spc="-85" dirty="0">
                <a:solidFill>
                  <a:srgbClr val="0E1300"/>
                </a:solidFill>
                <a:latin typeface="Times New Roman"/>
                <a:cs typeface="Times New Roman"/>
              </a:rPr>
              <a:t>Aim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to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destroy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fibres.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spc="-25" dirty="0">
                <a:solidFill>
                  <a:srgbClr val="0E1300"/>
                </a:solidFill>
                <a:latin typeface="Times New Roman"/>
                <a:cs typeface="Times New Roman"/>
              </a:rPr>
              <a:t>It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produces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total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numbness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region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</a:t>
            </a:r>
            <a:r>
              <a:rPr sz="2400" spc="-26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distribution 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that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was</a:t>
            </a:r>
            <a:r>
              <a:rPr sz="2400" spc="-16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anaesthetized.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Complication:</a:t>
            </a:r>
            <a:endParaRPr sz="1800">
              <a:latin typeface="Arial"/>
              <a:cs typeface="Arial"/>
            </a:endParaRPr>
          </a:p>
          <a:p>
            <a:pPr marL="317500" marR="2847340">
              <a:lnSpc>
                <a:spcPct val="150000"/>
              </a:lnSpc>
              <a:spcBef>
                <a:spcPts val="1535"/>
              </a:spcBef>
            </a:pPr>
            <a:r>
              <a:rPr sz="2400" spc="-20" dirty="0">
                <a:latin typeface="Times New Roman"/>
                <a:cs typeface="Times New Roman"/>
              </a:rPr>
              <a:t>Necrosis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35" dirty="0">
                <a:latin typeface="Times New Roman"/>
                <a:cs typeface="Times New Roman"/>
              </a:rPr>
              <a:t>adjacent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tissue  </a:t>
            </a:r>
            <a:r>
              <a:rPr sz="2400" spc="-45" dirty="0">
                <a:latin typeface="Times New Roman"/>
                <a:cs typeface="Times New Roman"/>
              </a:rPr>
              <a:t>Fibrosis</a:t>
            </a:r>
            <a:endParaRPr sz="24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1445"/>
              </a:spcBef>
            </a:pPr>
            <a:r>
              <a:rPr sz="2400" spc="-35" dirty="0">
                <a:latin typeface="Times New Roman"/>
                <a:cs typeface="Times New Roman"/>
              </a:rPr>
              <a:t>Alcohol </a:t>
            </a:r>
            <a:r>
              <a:rPr sz="2400" spc="40" dirty="0">
                <a:latin typeface="Times New Roman"/>
                <a:cs typeface="Times New Roman"/>
              </a:rPr>
              <a:t>induced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neuritis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0168" y="560578"/>
            <a:ext cx="5464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PERIPHERAL NEURECTOMY (NERVE</a:t>
            </a:r>
            <a:r>
              <a:rPr sz="1800" b="1" u="heavy" spc="-3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AVULSION):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050442" y="1136650"/>
            <a:ext cx="7496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Oldest </a:t>
            </a:r>
            <a:r>
              <a:rPr spc="-345" dirty="0"/>
              <a:t>&amp; </a:t>
            </a:r>
            <a:r>
              <a:rPr spc="-5" dirty="0"/>
              <a:t>most </a:t>
            </a:r>
            <a:r>
              <a:rPr spc="-20" dirty="0"/>
              <a:t>effective </a:t>
            </a:r>
            <a:r>
              <a:rPr spc="50" dirty="0"/>
              <a:t>peripheral </a:t>
            </a:r>
            <a:r>
              <a:rPr spc="35" dirty="0"/>
              <a:t>nerve </a:t>
            </a:r>
            <a:r>
              <a:rPr spc="20" dirty="0"/>
              <a:t>destructive</a:t>
            </a:r>
            <a:r>
              <a:rPr spc="-100" dirty="0"/>
              <a:t> </a:t>
            </a:r>
            <a:r>
              <a:rPr spc="35" dirty="0"/>
              <a:t>method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50442" y="1501602"/>
            <a:ext cx="7148195" cy="20383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Can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be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repeated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relatively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reliable</a:t>
            </a:r>
            <a:r>
              <a:rPr sz="2400" spc="-3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technique.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5"/>
              </a:spcBef>
            </a:pPr>
            <a:r>
              <a:rPr sz="2400" spc="-25" dirty="0">
                <a:solidFill>
                  <a:srgbClr val="0E1300"/>
                </a:solidFill>
                <a:latin typeface="Times New Roman"/>
                <a:cs typeface="Times New Roman"/>
              </a:rPr>
              <a:t>It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acts </a:t>
            </a:r>
            <a:r>
              <a:rPr sz="2400" spc="-30" dirty="0">
                <a:solidFill>
                  <a:srgbClr val="0E1300"/>
                </a:solidFill>
                <a:latin typeface="Times New Roman"/>
                <a:cs typeface="Times New Roman"/>
              </a:rPr>
              <a:t>by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interrupting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flow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a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significant </a:t>
            </a:r>
            <a:r>
              <a:rPr sz="2400" spc="70" dirty="0">
                <a:solidFill>
                  <a:srgbClr val="0E1300"/>
                </a:solidFill>
                <a:latin typeface="Times New Roman"/>
                <a:cs typeface="Times New Roman"/>
              </a:rPr>
              <a:t>number</a:t>
            </a:r>
            <a:r>
              <a:rPr sz="2400" spc="-20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afferent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impulses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to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central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trigeminal</a:t>
            </a:r>
            <a:r>
              <a:rPr sz="2400" spc="-16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apparatus.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Performed commonly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on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infraorbital,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inferior</a:t>
            </a:r>
            <a:r>
              <a:rPr sz="2400" spc="-15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alveolar,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0442" y="3514166"/>
            <a:ext cx="3261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mental </a:t>
            </a:r>
            <a:r>
              <a:rPr sz="2400" spc="75" dirty="0">
                <a:solidFill>
                  <a:srgbClr val="0E1300"/>
                </a:solidFill>
                <a:latin typeface="Times New Roman"/>
                <a:cs typeface="Times New Roman"/>
              </a:rPr>
              <a:t>and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rarely</a:t>
            </a:r>
            <a:r>
              <a:rPr sz="2400" spc="-21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lingual.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9644" y="3766280"/>
            <a:ext cx="3335654" cy="210820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Disadvantage:</a:t>
            </a:r>
            <a:endParaRPr sz="1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555"/>
              </a:spcBef>
            </a:pP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May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produce</a:t>
            </a:r>
            <a:endParaRPr sz="2400">
              <a:latin typeface="Times New Roman"/>
              <a:cs typeface="Times New Roman"/>
            </a:endParaRPr>
          </a:p>
          <a:p>
            <a:pPr marL="1066800" marR="5080">
              <a:lnSpc>
                <a:spcPct val="150000"/>
              </a:lnSpc>
            </a:pP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full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anaesthesia 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deep</a:t>
            </a:r>
            <a:r>
              <a:rPr sz="2400" spc="-8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hypoesthesia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68111" y="3774947"/>
            <a:ext cx="2990088" cy="2854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1911" y="6699250"/>
            <a:ext cx="3142615" cy="0"/>
          </a:xfrm>
          <a:custGeom>
            <a:avLst/>
            <a:gdLst/>
            <a:ahLst/>
            <a:cxnLst/>
            <a:rect l="l" t="t" r="r" b="b"/>
            <a:pathLst>
              <a:path w="3142615">
                <a:moveTo>
                  <a:pt x="0" y="0"/>
                </a:moveTo>
                <a:lnTo>
                  <a:pt x="3142488" y="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8261" y="3710940"/>
            <a:ext cx="0" cy="2981960"/>
          </a:xfrm>
          <a:custGeom>
            <a:avLst/>
            <a:gdLst/>
            <a:ahLst/>
            <a:cxnLst/>
            <a:rect l="l" t="t" r="r" b="b"/>
            <a:pathLst>
              <a:path h="2981959">
                <a:moveTo>
                  <a:pt x="0" y="0"/>
                </a:moveTo>
                <a:lnTo>
                  <a:pt x="0" y="298196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91911" y="3704590"/>
            <a:ext cx="3142615" cy="0"/>
          </a:xfrm>
          <a:custGeom>
            <a:avLst/>
            <a:gdLst/>
            <a:ahLst/>
            <a:cxnLst/>
            <a:rect l="l" t="t" r="r" b="b"/>
            <a:pathLst>
              <a:path w="3142615">
                <a:moveTo>
                  <a:pt x="0" y="0"/>
                </a:moveTo>
                <a:lnTo>
                  <a:pt x="3142488" y="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28050" y="3711447"/>
            <a:ext cx="0" cy="2981960"/>
          </a:xfrm>
          <a:custGeom>
            <a:avLst/>
            <a:gdLst/>
            <a:ahLst/>
            <a:cxnLst/>
            <a:rect l="l" t="t" r="r" b="b"/>
            <a:pathLst>
              <a:path h="2981959">
                <a:moveTo>
                  <a:pt x="0" y="0"/>
                </a:moveTo>
                <a:lnTo>
                  <a:pt x="0" y="2981452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17311" y="6667500"/>
            <a:ext cx="3091815" cy="0"/>
          </a:xfrm>
          <a:custGeom>
            <a:avLst/>
            <a:gdLst/>
            <a:ahLst/>
            <a:cxnLst/>
            <a:rect l="l" t="t" r="r" b="b"/>
            <a:pathLst>
              <a:path w="3091815">
                <a:moveTo>
                  <a:pt x="0" y="0"/>
                </a:moveTo>
                <a:lnTo>
                  <a:pt x="3091688" y="0"/>
                </a:lnTo>
              </a:path>
            </a:pathLst>
          </a:custGeom>
          <a:ln w="254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30011" y="3749040"/>
            <a:ext cx="0" cy="2905760"/>
          </a:xfrm>
          <a:custGeom>
            <a:avLst/>
            <a:gdLst/>
            <a:ahLst/>
            <a:cxnLst/>
            <a:rect l="l" t="t" r="r" b="b"/>
            <a:pathLst>
              <a:path h="2905759">
                <a:moveTo>
                  <a:pt x="0" y="0"/>
                </a:moveTo>
                <a:lnTo>
                  <a:pt x="0" y="2905760"/>
                </a:lnTo>
              </a:path>
            </a:pathLst>
          </a:custGeom>
          <a:ln w="254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17311" y="3736340"/>
            <a:ext cx="3091815" cy="0"/>
          </a:xfrm>
          <a:custGeom>
            <a:avLst/>
            <a:gdLst/>
            <a:ahLst/>
            <a:cxnLst/>
            <a:rect l="l" t="t" r="r" b="b"/>
            <a:pathLst>
              <a:path w="3091815">
                <a:moveTo>
                  <a:pt x="0" y="0"/>
                </a:moveTo>
                <a:lnTo>
                  <a:pt x="3091688" y="0"/>
                </a:lnTo>
              </a:path>
            </a:pathLst>
          </a:custGeom>
          <a:ln w="254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96300" y="3749547"/>
            <a:ext cx="0" cy="2905760"/>
          </a:xfrm>
          <a:custGeom>
            <a:avLst/>
            <a:gdLst/>
            <a:ahLst/>
            <a:cxnLst/>
            <a:rect l="l" t="t" r="r" b="b"/>
            <a:pathLst>
              <a:path h="2905759">
                <a:moveTo>
                  <a:pt x="0" y="0"/>
                </a:moveTo>
                <a:lnTo>
                  <a:pt x="0" y="2905252"/>
                </a:lnTo>
              </a:path>
            </a:pathLst>
          </a:custGeom>
          <a:ln w="254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55411" y="6635750"/>
            <a:ext cx="3015615" cy="0"/>
          </a:xfrm>
          <a:custGeom>
            <a:avLst/>
            <a:gdLst/>
            <a:ahLst/>
            <a:cxnLst/>
            <a:rect l="l" t="t" r="r" b="b"/>
            <a:pathLst>
              <a:path w="3015615">
                <a:moveTo>
                  <a:pt x="0" y="0"/>
                </a:moveTo>
                <a:lnTo>
                  <a:pt x="3015488" y="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61761" y="3774440"/>
            <a:ext cx="0" cy="2854960"/>
          </a:xfrm>
          <a:custGeom>
            <a:avLst/>
            <a:gdLst/>
            <a:ahLst/>
            <a:cxnLst/>
            <a:rect l="l" t="t" r="r" b="b"/>
            <a:pathLst>
              <a:path h="2854959">
                <a:moveTo>
                  <a:pt x="0" y="0"/>
                </a:moveTo>
                <a:lnTo>
                  <a:pt x="0" y="285496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55411" y="3768090"/>
            <a:ext cx="3015615" cy="0"/>
          </a:xfrm>
          <a:custGeom>
            <a:avLst/>
            <a:gdLst/>
            <a:ahLst/>
            <a:cxnLst/>
            <a:rect l="l" t="t" r="r" b="b"/>
            <a:pathLst>
              <a:path w="3015615">
                <a:moveTo>
                  <a:pt x="0" y="0"/>
                </a:moveTo>
                <a:lnTo>
                  <a:pt x="3015488" y="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64550" y="3774947"/>
            <a:ext cx="0" cy="2854960"/>
          </a:xfrm>
          <a:custGeom>
            <a:avLst/>
            <a:gdLst/>
            <a:ahLst/>
            <a:cxnLst/>
            <a:rect l="l" t="t" r="r" b="b"/>
            <a:pathLst>
              <a:path h="2854959">
                <a:moveTo>
                  <a:pt x="0" y="0"/>
                </a:moveTo>
                <a:lnTo>
                  <a:pt x="0" y="2854452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4968" y="483819"/>
            <a:ext cx="346265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2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INFRAORBITAL</a:t>
            </a:r>
            <a:r>
              <a:rPr sz="1800" b="1" u="heavy" spc="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NEURECTOMY: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26794" y="877569"/>
            <a:ext cx="44977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pc="-30" dirty="0"/>
              <a:t>(i) </a:t>
            </a:r>
            <a:r>
              <a:rPr spc="10" dirty="0"/>
              <a:t>Conventional </a:t>
            </a:r>
            <a:r>
              <a:rPr spc="55" dirty="0"/>
              <a:t>intraoral </a:t>
            </a:r>
            <a:r>
              <a:rPr spc="65" dirty="0"/>
              <a:t>approach  </a:t>
            </a:r>
            <a:r>
              <a:rPr spc="-15" dirty="0"/>
              <a:t>(ii)Braun’s </a:t>
            </a:r>
            <a:r>
              <a:rPr spc="60" dirty="0"/>
              <a:t>transantral</a:t>
            </a:r>
            <a:r>
              <a:rPr spc="-30" dirty="0"/>
              <a:t> </a:t>
            </a:r>
            <a:r>
              <a:rPr spc="65" dirty="0"/>
              <a:t>approach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98194" y="2389759"/>
            <a:ext cx="3617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Conventional intraoral</a:t>
            </a:r>
            <a:r>
              <a:rPr sz="1800" b="1" u="heavy" spc="1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approach: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55394" y="3042030"/>
            <a:ext cx="6600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85" dirty="0">
                <a:solidFill>
                  <a:srgbClr val="0E1300"/>
                </a:solidFill>
                <a:latin typeface="Times New Roman"/>
                <a:cs typeface="Times New Roman"/>
              </a:rPr>
              <a:t>A </a:t>
            </a:r>
            <a:r>
              <a:rPr sz="2400" spc="-190" dirty="0">
                <a:solidFill>
                  <a:srgbClr val="0E1300"/>
                </a:solidFill>
                <a:latin typeface="Times New Roman"/>
                <a:cs typeface="Times New Roman"/>
              </a:rPr>
              <a:t>‘U’ </a:t>
            </a:r>
            <a:r>
              <a:rPr sz="2400" spc="305" dirty="0">
                <a:solidFill>
                  <a:srgbClr val="0E1300"/>
                </a:solidFill>
                <a:latin typeface="Times New Roman"/>
                <a:cs typeface="Times New Roman"/>
              </a:rPr>
              <a:t>-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shaped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Caldwell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– </a:t>
            </a:r>
            <a:r>
              <a:rPr sz="2400" spc="-70" dirty="0">
                <a:solidFill>
                  <a:srgbClr val="0E1300"/>
                </a:solidFill>
                <a:latin typeface="Times New Roman"/>
                <a:cs typeface="Times New Roman"/>
              </a:rPr>
              <a:t>Luc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incision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made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</a:t>
            </a:r>
            <a:r>
              <a:rPr sz="2400" spc="-24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55394" y="3224230"/>
            <a:ext cx="6408420" cy="148971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spc="75" dirty="0">
                <a:solidFill>
                  <a:srgbClr val="0E1300"/>
                </a:solidFill>
                <a:latin typeface="Times New Roman"/>
                <a:cs typeface="Times New Roman"/>
              </a:rPr>
              <a:t>upper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buccal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vestibule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 canine </a:t>
            </a:r>
            <a:r>
              <a:rPr sz="2400" spc="-30" dirty="0">
                <a:solidFill>
                  <a:srgbClr val="0E1300"/>
                </a:solidFill>
                <a:latin typeface="Times New Roman"/>
                <a:cs typeface="Times New Roman"/>
              </a:rPr>
              <a:t>fossa</a:t>
            </a:r>
            <a:r>
              <a:rPr sz="2400" spc="-37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region.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Mucoperiosteal flap </a:t>
            </a:r>
            <a:r>
              <a:rPr sz="2400" spc="-45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reflected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superiorly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to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locate 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infraorbital</a:t>
            </a:r>
            <a:r>
              <a:rPr sz="2400" spc="-5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foramen.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55394" y="4870780"/>
            <a:ext cx="65297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Once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exposed,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all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peripheral 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branches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are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held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with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hemostat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avulsed</a:t>
            </a:r>
            <a:r>
              <a:rPr sz="2400" spc="-28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from 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skin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surface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intra</a:t>
            </a:r>
            <a:r>
              <a:rPr sz="2400" spc="-14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orally.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7583" y="612648"/>
            <a:ext cx="3709416" cy="2968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91383" y="3651250"/>
            <a:ext cx="3862070" cy="0"/>
          </a:xfrm>
          <a:custGeom>
            <a:avLst/>
            <a:gdLst/>
            <a:ahLst/>
            <a:cxnLst/>
            <a:rect l="l" t="t" r="r" b="b"/>
            <a:pathLst>
              <a:path w="3862070">
                <a:moveTo>
                  <a:pt x="0" y="0"/>
                </a:moveTo>
                <a:lnTo>
                  <a:pt x="3861816" y="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7733" y="548640"/>
            <a:ext cx="0" cy="3096260"/>
          </a:xfrm>
          <a:custGeom>
            <a:avLst/>
            <a:gdLst/>
            <a:ahLst/>
            <a:cxnLst/>
            <a:rect l="l" t="t" r="r" b="b"/>
            <a:pathLst>
              <a:path h="3096260">
                <a:moveTo>
                  <a:pt x="0" y="0"/>
                </a:moveTo>
                <a:lnTo>
                  <a:pt x="0" y="309626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1383" y="542290"/>
            <a:ext cx="3862070" cy="0"/>
          </a:xfrm>
          <a:custGeom>
            <a:avLst/>
            <a:gdLst/>
            <a:ahLst/>
            <a:cxnLst/>
            <a:rect l="l" t="t" r="r" b="b"/>
            <a:pathLst>
              <a:path w="3862070">
                <a:moveTo>
                  <a:pt x="0" y="0"/>
                </a:moveTo>
                <a:lnTo>
                  <a:pt x="3861816" y="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46850" y="549148"/>
            <a:ext cx="0" cy="3096260"/>
          </a:xfrm>
          <a:custGeom>
            <a:avLst/>
            <a:gdLst/>
            <a:ahLst/>
            <a:cxnLst/>
            <a:rect l="l" t="t" r="r" b="b"/>
            <a:pathLst>
              <a:path h="3096260">
                <a:moveTo>
                  <a:pt x="0" y="0"/>
                </a:moveTo>
                <a:lnTo>
                  <a:pt x="0" y="3095752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16783" y="3619500"/>
            <a:ext cx="3811270" cy="0"/>
          </a:xfrm>
          <a:custGeom>
            <a:avLst/>
            <a:gdLst/>
            <a:ahLst/>
            <a:cxnLst/>
            <a:rect l="l" t="t" r="r" b="b"/>
            <a:pathLst>
              <a:path w="3811270">
                <a:moveTo>
                  <a:pt x="0" y="0"/>
                </a:moveTo>
                <a:lnTo>
                  <a:pt x="3811016" y="0"/>
                </a:lnTo>
              </a:path>
            </a:pathLst>
          </a:custGeom>
          <a:ln w="254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29483" y="586740"/>
            <a:ext cx="0" cy="3020060"/>
          </a:xfrm>
          <a:custGeom>
            <a:avLst/>
            <a:gdLst/>
            <a:ahLst/>
            <a:cxnLst/>
            <a:rect l="l" t="t" r="r" b="b"/>
            <a:pathLst>
              <a:path h="3020060">
                <a:moveTo>
                  <a:pt x="0" y="0"/>
                </a:moveTo>
                <a:lnTo>
                  <a:pt x="0" y="3020060"/>
                </a:lnTo>
              </a:path>
            </a:pathLst>
          </a:custGeom>
          <a:ln w="254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16783" y="574040"/>
            <a:ext cx="3811270" cy="0"/>
          </a:xfrm>
          <a:custGeom>
            <a:avLst/>
            <a:gdLst/>
            <a:ahLst/>
            <a:cxnLst/>
            <a:rect l="l" t="t" r="r" b="b"/>
            <a:pathLst>
              <a:path w="3811270">
                <a:moveTo>
                  <a:pt x="0" y="0"/>
                </a:moveTo>
                <a:lnTo>
                  <a:pt x="3811016" y="0"/>
                </a:lnTo>
              </a:path>
            </a:pathLst>
          </a:custGeom>
          <a:ln w="254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5100" y="587248"/>
            <a:ext cx="0" cy="3020060"/>
          </a:xfrm>
          <a:custGeom>
            <a:avLst/>
            <a:gdLst/>
            <a:ahLst/>
            <a:cxnLst/>
            <a:rect l="l" t="t" r="r" b="b"/>
            <a:pathLst>
              <a:path h="3020060">
                <a:moveTo>
                  <a:pt x="0" y="0"/>
                </a:moveTo>
                <a:lnTo>
                  <a:pt x="0" y="3019552"/>
                </a:lnTo>
              </a:path>
            </a:pathLst>
          </a:custGeom>
          <a:ln w="254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54883" y="3587750"/>
            <a:ext cx="3735070" cy="0"/>
          </a:xfrm>
          <a:custGeom>
            <a:avLst/>
            <a:gdLst/>
            <a:ahLst/>
            <a:cxnLst/>
            <a:rect l="l" t="t" r="r" b="b"/>
            <a:pathLst>
              <a:path w="3735070">
                <a:moveTo>
                  <a:pt x="0" y="0"/>
                </a:moveTo>
                <a:lnTo>
                  <a:pt x="3734816" y="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61233" y="612140"/>
            <a:ext cx="0" cy="2969260"/>
          </a:xfrm>
          <a:custGeom>
            <a:avLst/>
            <a:gdLst/>
            <a:ahLst/>
            <a:cxnLst/>
            <a:rect l="l" t="t" r="r" b="b"/>
            <a:pathLst>
              <a:path h="2969260">
                <a:moveTo>
                  <a:pt x="0" y="0"/>
                </a:moveTo>
                <a:lnTo>
                  <a:pt x="0" y="296926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54883" y="605790"/>
            <a:ext cx="3735070" cy="0"/>
          </a:xfrm>
          <a:custGeom>
            <a:avLst/>
            <a:gdLst/>
            <a:ahLst/>
            <a:cxnLst/>
            <a:rect l="l" t="t" r="r" b="b"/>
            <a:pathLst>
              <a:path w="3735070">
                <a:moveTo>
                  <a:pt x="0" y="0"/>
                </a:moveTo>
                <a:lnTo>
                  <a:pt x="3734816" y="0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83350" y="612648"/>
            <a:ext cx="0" cy="2969260"/>
          </a:xfrm>
          <a:custGeom>
            <a:avLst/>
            <a:gdLst/>
            <a:ahLst/>
            <a:cxnLst/>
            <a:rect l="l" t="t" r="r" b="b"/>
            <a:pathLst>
              <a:path h="2969260">
                <a:moveTo>
                  <a:pt x="0" y="0"/>
                </a:moveTo>
                <a:lnTo>
                  <a:pt x="0" y="2968752"/>
                </a:lnTo>
              </a:path>
            </a:pathLst>
          </a:custGeom>
          <a:ln w="12700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16939" y="3777233"/>
            <a:ext cx="747585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Then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entire </a:t>
            </a:r>
            <a:r>
              <a:rPr sz="2400" spc="85" dirty="0">
                <a:solidFill>
                  <a:srgbClr val="0E1300"/>
                </a:solidFill>
                <a:latin typeface="Times New Roman"/>
                <a:cs typeface="Times New Roman"/>
              </a:rPr>
              <a:t>trunk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separated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from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skin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surface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held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with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hemostat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at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exit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point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from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foramen</a:t>
            </a: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removed </a:t>
            </a:r>
            <a:r>
              <a:rPr sz="2400" spc="-30" dirty="0">
                <a:solidFill>
                  <a:srgbClr val="0E1300"/>
                </a:solidFill>
                <a:latin typeface="Times New Roman"/>
                <a:cs typeface="Times New Roman"/>
              </a:rPr>
              <a:t>by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winding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it </a:t>
            </a:r>
            <a:r>
              <a:rPr sz="2400" spc="80" dirty="0">
                <a:solidFill>
                  <a:srgbClr val="0E1300"/>
                </a:solidFill>
                <a:latin typeface="Times New Roman"/>
                <a:cs typeface="Times New Roman"/>
              </a:rPr>
              <a:t>around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hemostat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pulling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it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out 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from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6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foramen.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Then it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be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plugged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with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polyethylene</a:t>
            </a:r>
            <a:r>
              <a:rPr sz="2400" spc="-16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plug.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145539" y="755650"/>
            <a:ext cx="3823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600" dirty="0">
                <a:uFill>
                  <a:solidFill>
                    <a:srgbClr val="0E1300"/>
                  </a:solidFill>
                </a:uFill>
              </a:rPr>
              <a:t> </a:t>
            </a:r>
            <a:r>
              <a:rPr u="heavy" spc="-25" dirty="0">
                <a:uFill>
                  <a:solidFill>
                    <a:srgbClr val="0E1300"/>
                  </a:solidFill>
                </a:uFill>
              </a:rPr>
              <a:t>Braun’s </a:t>
            </a:r>
            <a:r>
              <a:rPr u="heavy" spc="60" dirty="0">
                <a:uFill>
                  <a:solidFill>
                    <a:srgbClr val="0E1300"/>
                  </a:solidFill>
                </a:uFill>
              </a:rPr>
              <a:t>trans </a:t>
            </a:r>
            <a:r>
              <a:rPr u="heavy" spc="65" dirty="0">
                <a:uFill>
                  <a:solidFill>
                    <a:srgbClr val="0E1300"/>
                  </a:solidFill>
                </a:uFill>
              </a:rPr>
              <a:t>antral</a:t>
            </a:r>
            <a:r>
              <a:rPr u="heavy" spc="-90" dirty="0">
                <a:uFill>
                  <a:solidFill>
                    <a:srgbClr val="0E1300"/>
                  </a:solidFill>
                </a:uFill>
              </a:rPr>
              <a:t> </a:t>
            </a:r>
            <a:r>
              <a:rPr u="heavy" spc="35" dirty="0">
                <a:uFill>
                  <a:solidFill>
                    <a:srgbClr val="0E1300"/>
                  </a:solidFill>
                </a:uFill>
              </a:rPr>
              <a:t>approach: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45844" y="1365250"/>
            <a:ext cx="63747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0E1300"/>
                </a:solidFill>
                <a:latin typeface="Times New Roman"/>
                <a:cs typeface="Times New Roman"/>
              </a:rPr>
              <a:t>An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intra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oral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incision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made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from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maxillary 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tuberosity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to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midline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maxillary</a:t>
            </a:r>
            <a:r>
              <a:rPr sz="2400" spc="-24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vestibule.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36675" y="2933700"/>
            <a:ext cx="3326891" cy="293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1476" y="2929127"/>
            <a:ext cx="3355848" cy="2939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22044" y="679450"/>
            <a:ext cx="6396355" cy="379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85" dirty="0">
                <a:solidFill>
                  <a:srgbClr val="0E1300"/>
                </a:solidFill>
                <a:latin typeface="Times New Roman"/>
                <a:cs typeface="Times New Roman"/>
              </a:rPr>
              <a:t>A </a:t>
            </a:r>
            <a:r>
              <a:rPr sz="2400" spc="125" dirty="0">
                <a:solidFill>
                  <a:srgbClr val="0E1300"/>
                </a:solidFill>
                <a:latin typeface="Times New Roman"/>
                <a:cs typeface="Times New Roman"/>
              </a:rPr>
              <a:t>3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cm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window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made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antero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–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lateral</a:t>
            </a:r>
            <a:r>
              <a:rPr sz="2400" spc="-19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wall 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maxillary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sinus.</a:t>
            </a:r>
            <a:endParaRPr sz="2400">
              <a:latin typeface="Times New Roman"/>
              <a:cs typeface="Times New Roman"/>
            </a:endParaRPr>
          </a:p>
          <a:p>
            <a:pPr marL="12700" marR="237490" algn="just">
              <a:lnSpc>
                <a:spcPct val="100000"/>
              </a:lnSpc>
              <a:spcBef>
                <a:spcPts val="840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descending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palatine </a:t>
            </a:r>
            <a:r>
              <a:rPr sz="2400" spc="80" dirty="0">
                <a:solidFill>
                  <a:srgbClr val="0E1300"/>
                </a:solidFill>
                <a:latin typeface="Times New Roman"/>
                <a:cs typeface="Times New Roman"/>
              </a:rPr>
              <a:t>branch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17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trigeminal 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identified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traced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to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sphenopalatine 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ganglion.</a:t>
            </a:r>
            <a:endParaRPr sz="2400">
              <a:latin typeface="Times New Roman"/>
              <a:cs typeface="Times New Roman"/>
            </a:endParaRPr>
          </a:p>
          <a:p>
            <a:pPr marL="12700" marR="78740">
              <a:lnSpc>
                <a:spcPct val="100000"/>
              </a:lnSpc>
              <a:spcBef>
                <a:spcPts val="1440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maxillary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sectioned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from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foramen  </a:t>
            </a:r>
            <a:r>
              <a:rPr sz="2400" spc="75" dirty="0">
                <a:solidFill>
                  <a:srgbClr val="0E1300"/>
                </a:solidFill>
                <a:latin typeface="Times New Roman"/>
                <a:cs typeface="Times New Roman"/>
              </a:rPr>
              <a:t>rotundum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to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inferior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orbital</a:t>
            </a:r>
            <a:r>
              <a:rPr sz="2400" spc="-204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fissure.</a:t>
            </a:r>
            <a:endParaRPr sz="2400">
              <a:latin typeface="Times New Roman"/>
              <a:cs typeface="Times New Roman"/>
            </a:endParaRPr>
          </a:p>
          <a:p>
            <a:pPr marL="12700" marR="321945">
              <a:lnSpc>
                <a:spcPct val="100000"/>
              </a:lnSpc>
              <a:spcBef>
                <a:spcPts val="1445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antral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mucoperiosteal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flap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vestibule</a:t>
            </a:r>
            <a:r>
              <a:rPr sz="2400" spc="-26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repositioned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sutured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back.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43600" y="4114800"/>
            <a:ext cx="3049524" cy="268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3444" y="511809"/>
            <a:ext cx="7376159" cy="484568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u="heavy" spc="-30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INFERIOR </a:t>
            </a:r>
            <a:r>
              <a:rPr sz="2400" b="1" u="heavy" spc="-34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ALVEOLAR</a:t>
            </a:r>
            <a:r>
              <a:rPr sz="2400" b="1" u="heavy" spc="-11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NEURECTOMY:</a:t>
            </a:r>
            <a:endParaRPr sz="2400">
              <a:latin typeface="Times New Roman"/>
              <a:cs typeface="Times New Roman"/>
            </a:endParaRPr>
          </a:p>
          <a:p>
            <a:pPr marL="917575" indent="-372110">
              <a:lnSpc>
                <a:spcPct val="100000"/>
              </a:lnSpc>
              <a:spcBef>
                <a:spcPts val="720"/>
              </a:spcBef>
              <a:buAutoNum type="romanLcParenBoth"/>
              <a:tabLst>
                <a:tab pos="918210" algn="l"/>
              </a:tabLst>
            </a:pP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Extra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oral</a:t>
            </a:r>
            <a:r>
              <a:rPr sz="2400" spc="-2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approach</a:t>
            </a:r>
            <a:endParaRPr sz="2400">
              <a:latin typeface="Times New Roman"/>
              <a:cs typeface="Times New Roman"/>
            </a:endParaRPr>
          </a:p>
          <a:p>
            <a:pPr marL="917575" indent="-372110">
              <a:lnSpc>
                <a:spcPct val="100000"/>
              </a:lnSpc>
              <a:spcBef>
                <a:spcPts val="1440"/>
              </a:spcBef>
              <a:buAutoNum type="romanLcParenBoth"/>
              <a:tabLst>
                <a:tab pos="918210" algn="l"/>
              </a:tabLst>
            </a:pP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Intra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oral</a:t>
            </a:r>
            <a:r>
              <a:rPr sz="2400" spc="-7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approach</a:t>
            </a:r>
            <a:endParaRPr sz="24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  <a:spcBef>
                <a:spcPts val="3000"/>
              </a:spcBef>
            </a:pPr>
            <a:r>
              <a:rPr sz="2400" u="heavy" spc="-4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2400" u="heavy" spc="5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extra </a:t>
            </a:r>
            <a:r>
              <a:rPr sz="2400" u="heavy" spc="4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oral</a:t>
            </a:r>
            <a:r>
              <a:rPr sz="2400" u="heavy" spc="-6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3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approach: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Done </a:t>
            </a:r>
            <a:r>
              <a:rPr sz="2400" spc="70" dirty="0">
                <a:solidFill>
                  <a:srgbClr val="0E1300"/>
                </a:solidFill>
                <a:latin typeface="Times New Roman"/>
                <a:cs typeface="Times New Roman"/>
              </a:rPr>
              <a:t>through</a:t>
            </a:r>
            <a:r>
              <a:rPr sz="2400" u="heavy" spc="7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6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Risdon’s</a:t>
            </a:r>
            <a:r>
              <a:rPr sz="2400" u="heavy" spc="-10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incision</a:t>
            </a:r>
            <a:endParaRPr sz="2400">
              <a:latin typeface="Times New Roman"/>
              <a:cs typeface="Times New Roman"/>
            </a:endParaRPr>
          </a:p>
          <a:p>
            <a:pPr marL="774065" marR="5080">
              <a:lnSpc>
                <a:spcPct val="100000"/>
              </a:lnSpc>
              <a:spcBef>
                <a:spcPts val="1440"/>
              </a:spcBef>
            </a:pP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After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reflection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masseter,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a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bony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window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</a:t>
            </a:r>
            <a:r>
              <a:rPr sz="2400" spc="-16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drilled 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outer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cortex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lifted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with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hook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avulsed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from 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its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superior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attachment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mental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nerve 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avulsed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anteriorly </a:t>
            </a:r>
            <a:r>
              <a:rPr sz="2400" spc="70" dirty="0">
                <a:solidFill>
                  <a:srgbClr val="0E1300"/>
                </a:solidFill>
                <a:latin typeface="Times New Roman"/>
                <a:cs typeface="Times New Roman"/>
              </a:rPr>
              <a:t>through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same</a:t>
            </a:r>
            <a:r>
              <a:rPr sz="2400" spc="-204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approach.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40739" y="603250"/>
            <a:ext cx="7310120" cy="4110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4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2400" u="heavy" spc="7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intra </a:t>
            </a:r>
            <a:r>
              <a:rPr sz="2400" u="heavy" spc="4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oral</a:t>
            </a:r>
            <a:r>
              <a:rPr sz="2400" u="heavy" spc="-6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3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Times New Roman"/>
                <a:cs typeface="Times New Roman"/>
              </a:rPr>
              <a:t>approach:</a:t>
            </a:r>
            <a:endParaRPr sz="2400">
              <a:latin typeface="Times New Roman"/>
              <a:cs typeface="Times New Roman"/>
            </a:endParaRPr>
          </a:p>
          <a:p>
            <a:pPr marL="774700">
              <a:lnSpc>
                <a:spcPct val="100000"/>
              </a:lnSpc>
              <a:spcBef>
                <a:spcPts val="1920"/>
              </a:spcBef>
            </a:pP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Done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via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Dr 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Ginwalla’s</a:t>
            </a:r>
            <a:r>
              <a:rPr sz="2400" spc="-10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incision</a:t>
            </a:r>
            <a:endParaRPr sz="2400">
              <a:latin typeface="Times New Roman"/>
              <a:cs typeface="Times New Roman"/>
            </a:endParaRPr>
          </a:p>
          <a:p>
            <a:pPr marL="774700" marR="190500">
              <a:lnSpc>
                <a:spcPct val="100000"/>
              </a:lnSpc>
              <a:spcBef>
                <a:spcPts val="1440"/>
              </a:spcBef>
            </a:pP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Incision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made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along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with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anterior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border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ascending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ramus, extending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lingually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buccally</a:t>
            </a:r>
            <a:r>
              <a:rPr sz="2400" spc="-14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ending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a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fork 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like </a:t>
            </a:r>
            <a:r>
              <a:rPr sz="2400" spc="95" dirty="0">
                <a:solidFill>
                  <a:srgbClr val="0E1300"/>
                </a:solidFill>
                <a:latin typeface="Times New Roman"/>
                <a:cs typeface="Times New Roman"/>
              </a:rPr>
              <a:t>an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inverted</a:t>
            </a:r>
            <a:r>
              <a:rPr sz="2400" spc="-35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225" dirty="0">
                <a:solidFill>
                  <a:srgbClr val="0E1300"/>
                </a:solidFill>
                <a:latin typeface="Times New Roman"/>
                <a:cs typeface="Times New Roman"/>
              </a:rPr>
              <a:t>Y.</a:t>
            </a:r>
            <a:endParaRPr sz="2400">
              <a:latin typeface="Times New Roman"/>
              <a:cs typeface="Times New Roman"/>
            </a:endParaRPr>
          </a:p>
          <a:p>
            <a:pPr marL="774700" marR="434340">
              <a:lnSpc>
                <a:spcPct val="100000"/>
              </a:lnSpc>
              <a:spcBef>
                <a:spcPts val="1440"/>
              </a:spcBef>
            </a:pP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Incision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then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deepened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on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medial aspect</a:t>
            </a:r>
            <a:r>
              <a:rPr sz="2400" spc="-27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ramus.</a:t>
            </a:r>
            <a:endParaRPr sz="2400">
              <a:latin typeface="Times New Roman"/>
              <a:cs typeface="Times New Roman"/>
            </a:endParaRPr>
          </a:p>
          <a:p>
            <a:pPr marL="774700" marR="5080">
              <a:lnSpc>
                <a:spcPct val="100000"/>
              </a:lnSpc>
              <a:spcBef>
                <a:spcPts val="1445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temporalis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medial pterygoid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muscles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are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split 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at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their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insertion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inferior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alveolar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</a:t>
            </a:r>
            <a:r>
              <a:rPr sz="2400" spc="-21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located.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64540" y="500634"/>
            <a:ext cx="3239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93C500"/>
                </a:solidFill>
                <a:latin typeface="Arial"/>
                <a:cs typeface="Arial"/>
              </a:rPr>
              <a:t>DEFINITIONS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4519" y="1435354"/>
            <a:ext cx="7952740" cy="397065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87020" marR="74295" indent="-99060">
              <a:lnSpc>
                <a:spcPct val="101499"/>
              </a:lnSpc>
              <a:spcBef>
                <a:spcPts val="45"/>
              </a:spcBef>
            </a:pPr>
            <a:r>
              <a:rPr sz="2800" spc="30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2400" spc="30" dirty="0">
                <a:solidFill>
                  <a:srgbClr val="C00000"/>
                </a:solidFill>
                <a:latin typeface="Times New Roman"/>
                <a:cs typeface="Times New Roman"/>
              </a:rPr>
              <a:t>International </a:t>
            </a:r>
            <a:r>
              <a:rPr sz="2400" spc="5" dirty="0">
                <a:solidFill>
                  <a:srgbClr val="C00000"/>
                </a:solidFill>
                <a:latin typeface="Times New Roman"/>
                <a:cs typeface="Times New Roman"/>
              </a:rPr>
              <a:t>association </a:t>
            </a:r>
            <a:r>
              <a:rPr sz="2400" spc="25" dirty="0">
                <a:solidFill>
                  <a:srgbClr val="C00000"/>
                </a:solidFill>
                <a:latin typeface="Times New Roman"/>
                <a:cs typeface="Times New Roman"/>
              </a:rPr>
              <a:t>for </a:t>
            </a:r>
            <a:r>
              <a:rPr sz="2400" spc="15" dirty="0">
                <a:solidFill>
                  <a:srgbClr val="C00000"/>
                </a:solidFill>
                <a:latin typeface="Times New Roman"/>
                <a:cs typeface="Times New Roman"/>
              </a:rPr>
              <a:t>study </a:t>
            </a:r>
            <a:r>
              <a:rPr sz="2400" spc="-40" dirty="0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sz="2400" spc="15" dirty="0">
                <a:solidFill>
                  <a:srgbClr val="C00000"/>
                </a:solidFill>
                <a:latin typeface="Times New Roman"/>
                <a:cs typeface="Times New Roman"/>
              </a:rPr>
              <a:t>pain; clinical </a:t>
            </a:r>
            <a:r>
              <a:rPr sz="2400" spc="45" dirty="0">
                <a:solidFill>
                  <a:srgbClr val="C00000"/>
                </a:solidFill>
                <a:latin typeface="Times New Roman"/>
                <a:cs typeface="Times New Roman"/>
              </a:rPr>
              <a:t>journal</a:t>
            </a:r>
            <a:r>
              <a:rPr sz="2400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C00000"/>
                </a:solidFill>
                <a:latin typeface="Times New Roman"/>
                <a:cs typeface="Times New Roman"/>
              </a:rPr>
              <a:t>of  </a:t>
            </a:r>
            <a:r>
              <a:rPr sz="2400" spc="55" dirty="0">
                <a:solidFill>
                  <a:srgbClr val="C00000"/>
                </a:solidFill>
                <a:latin typeface="Times New Roman"/>
                <a:cs typeface="Times New Roman"/>
              </a:rPr>
              <a:t>pain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C00000"/>
                </a:solidFill>
                <a:latin typeface="Times New Roman"/>
                <a:cs typeface="Times New Roman"/>
              </a:rPr>
              <a:t>2002)</a:t>
            </a:r>
            <a:endParaRPr sz="2400">
              <a:latin typeface="Times New Roman"/>
              <a:cs typeface="Times New Roman"/>
            </a:endParaRPr>
          </a:p>
          <a:p>
            <a:pPr marL="287020" marR="14604" indent="571500">
              <a:lnSpc>
                <a:spcPct val="100000"/>
              </a:lnSpc>
              <a:spcBef>
                <a:spcPts val="580"/>
              </a:spcBef>
            </a:pPr>
            <a:r>
              <a:rPr sz="2400" spc="5" dirty="0">
                <a:latin typeface="Times New Roman"/>
                <a:cs typeface="Times New Roman"/>
              </a:rPr>
              <a:t>Sudden,usually </a:t>
            </a:r>
            <a:r>
              <a:rPr sz="2400" spc="20" dirty="0">
                <a:latin typeface="Times New Roman"/>
                <a:cs typeface="Times New Roman"/>
              </a:rPr>
              <a:t>unilateral,severe </a:t>
            </a:r>
            <a:r>
              <a:rPr sz="2400" spc="15" dirty="0">
                <a:latin typeface="Times New Roman"/>
                <a:cs typeface="Times New Roman"/>
              </a:rPr>
              <a:t>brief </a:t>
            </a:r>
            <a:r>
              <a:rPr sz="2400" spc="20" dirty="0">
                <a:latin typeface="Times New Roman"/>
                <a:cs typeface="Times New Roman"/>
              </a:rPr>
              <a:t>stabbing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recurrent  </a:t>
            </a:r>
            <a:r>
              <a:rPr sz="2400" spc="55" dirty="0">
                <a:latin typeface="Times New Roman"/>
                <a:cs typeface="Times New Roman"/>
              </a:rPr>
              <a:t>pain </a:t>
            </a:r>
            <a:r>
              <a:rPr sz="2400" spc="50" dirty="0">
                <a:latin typeface="Times New Roman"/>
                <a:cs typeface="Times New Roman"/>
              </a:rPr>
              <a:t>in </a:t>
            </a:r>
            <a:r>
              <a:rPr sz="2400" spc="45" dirty="0">
                <a:latin typeface="Times New Roman"/>
                <a:cs typeface="Times New Roman"/>
              </a:rPr>
              <a:t>the </a:t>
            </a:r>
            <a:r>
              <a:rPr sz="2400" spc="30" dirty="0">
                <a:latin typeface="Times New Roman"/>
                <a:cs typeface="Times New Roman"/>
              </a:rPr>
              <a:t>distribution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25" dirty="0">
                <a:latin typeface="Times New Roman"/>
                <a:cs typeface="Times New Roman"/>
              </a:rPr>
              <a:t>one </a:t>
            </a:r>
            <a:r>
              <a:rPr sz="2400" spc="65" dirty="0">
                <a:latin typeface="Times New Roman"/>
                <a:cs typeface="Times New Roman"/>
              </a:rPr>
              <a:t>or </a:t>
            </a:r>
            <a:r>
              <a:rPr sz="2400" spc="35" dirty="0">
                <a:latin typeface="Times New Roman"/>
                <a:cs typeface="Times New Roman"/>
              </a:rPr>
              <a:t>more </a:t>
            </a:r>
            <a:r>
              <a:rPr sz="2400" spc="50" dirty="0">
                <a:latin typeface="Times New Roman"/>
                <a:cs typeface="Times New Roman"/>
              </a:rPr>
              <a:t>branches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-35" dirty="0">
                <a:latin typeface="Times New Roman"/>
                <a:cs typeface="Times New Roman"/>
              </a:rPr>
              <a:t>Vth  </a:t>
            </a:r>
            <a:r>
              <a:rPr sz="2400" spc="50" dirty="0">
                <a:latin typeface="Times New Roman"/>
                <a:cs typeface="Times New Roman"/>
              </a:rPr>
              <a:t>cranial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nerve</a:t>
            </a:r>
            <a:r>
              <a:rPr sz="2400" spc="10" dirty="0">
                <a:solidFill>
                  <a:srgbClr val="3D3C2C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210" dirty="0">
                <a:solidFill>
                  <a:srgbClr val="C00000"/>
                </a:solidFill>
                <a:latin typeface="Times New Roman"/>
                <a:cs typeface="Times New Roman"/>
              </a:rPr>
              <a:t>PETERSON:</a:t>
            </a:r>
            <a:endParaRPr sz="2400">
              <a:latin typeface="Times New Roman"/>
              <a:cs typeface="Times New Roman"/>
            </a:endParaRPr>
          </a:p>
          <a:p>
            <a:pPr marL="287020" marR="5080" indent="571500">
              <a:lnSpc>
                <a:spcPct val="100000"/>
              </a:lnSpc>
              <a:spcBef>
                <a:spcPts val="575"/>
              </a:spcBef>
            </a:pPr>
            <a:r>
              <a:rPr sz="2400" spc="-25" dirty="0">
                <a:latin typeface="Times New Roman"/>
                <a:cs typeface="Times New Roman"/>
              </a:rPr>
              <a:t>It </a:t>
            </a:r>
            <a:r>
              <a:rPr sz="2400" spc="15" dirty="0">
                <a:latin typeface="Times New Roman"/>
                <a:cs typeface="Times New Roman"/>
              </a:rPr>
              <a:t>usually </a:t>
            </a:r>
            <a:r>
              <a:rPr sz="2400" spc="20" dirty="0">
                <a:latin typeface="Times New Roman"/>
                <a:cs typeface="Times New Roman"/>
              </a:rPr>
              <a:t>presents </a:t>
            </a:r>
            <a:r>
              <a:rPr sz="2400" spc="50" dirty="0">
                <a:latin typeface="Times New Roman"/>
                <a:cs typeface="Times New Roman"/>
              </a:rPr>
              <a:t>with </a:t>
            </a:r>
            <a:r>
              <a:rPr sz="2400" spc="40" dirty="0">
                <a:latin typeface="Times New Roman"/>
                <a:cs typeface="Times New Roman"/>
              </a:rPr>
              <a:t>sharp, </a:t>
            </a:r>
            <a:r>
              <a:rPr sz="2400" spc="15" dirty="0">
                <a:latin typeface="Times New Roman"/>
                <a:cs typeface="Times New Roman"/>
              </a:rPr>
              <a:t>electric </a:t>
            </a:r>
            <a:r>
              <a:rPr sz="2400" spc="10" dirty="0">
                <a:latin typeface="Times New Roman"/>
                <a:cs typeface="Times New Roman"/>
              </a:rPr>
              <a:t>shock </a:t>
            </a:r>
            <a:r>
              <a:rPr sz="2400" spc="-15" dirty="0">
                <a:latin typeface="Times New Roman"/>
                <a:cs typeface="Times New Roman"/>
              </a:rPr>
              <a:t>like </a:t>
            </a:r>
            <a:r>
              <a:rPr sz="2400" spc="55" dirty="0">
                <a:latin typeface="Times New Roman"/>
                <a:cs typeface="Times New Roman"/>
              </a:rPr>
              <a:t>pain </a:t>
            </a:r>
            <a:r>
              <a:rPr sz="2400" spc="50" dirty="0">
                <a:latin typeface="Times New Roman"/>
                <a:cs typeface="Times New Roman"/>
              </a:rPr>
              <a:t>in  </a:t>
            </a:r>
            <a:r>
              <a:rPr sz="2400" spc="4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face </a:t>
            </a:r>
            <a:r>
              <a:rPr sz="2400" spc="60" dirty="0">
                <a:latin typeface="Times New Roman"/>
                <a:cs typeface="Times New Roman"/>
              </a:rPr>
              <a:t>or </a:t>
            </a:r>
            <a:r>
              <a:rPr sz="2400" spc="20" dirty="0">
                <a:latin typeface="Times New Roman"/>
                <a:cs typeface="Times New Roman"/>
              </a:rPr>
              <a:t>mouth. </a:t>
            </a:r>
            <a:r>
              <a:rPr sz="2400" spc="55" dirty="0">
                <a:latin typeface="Times New Roman"/>
                <a:cs typeface="Times New Roman"/>
              </a:rPr>
              <a:t>pain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5" dirty="0">
                <a:latin typeface="Times New Roman"/>
                <a:cs typeface="Times New Roman"/>
              </a:rPr>
              <a:t>intense, </a:t>
            </a:r>
            <a:r>
              <a:rPr sz="2400" spc="15" dirty="0">
                <a:latin typeface="Times New Roman"/>
                <a:cs typeface="Times New Roman"/>
              </a:rPr>
              <a:t>lasting </a:t>
            </a:r>
            <a:r>
              <a:rPr sz="2400" spc="25" dirty="0">
                <a:latin typeface="Times New Roman"/>
                <a:cs typeface="Times New Roman"/>
              </a:rPr>
              <a:t>for </a:t>
            </a:r>
            <a:r>
              <a:rPr sz="2400" spc="15" dirty="0">
                <a:latin typeface="Times New Roman"/>
                <a:cs typeface="Times New Roman"/>
              </a:rPr>
              <a:t>brief </a:t>
            </a:r>
            <a:r>
              <a:rPr sz="2400" spc="35" dirty="0">
                <a:latin typeface="Times New Roman"/>
                <a:cs typeface="Times New Roman"/>
              </a:rPr>
              <a:t>period </a:t>
            </a:r>
            <a:r>
              <a:rPr sz="2400" spc="-40" dirty="0">
                <a:latin typeface="Times New Roman"/>
                <a:cs typeface="Times New Roman"/>
              </a:rPr>
              <a:t>of  </a:t>
            </a:r>
            <a:r>
              <a:rPr sz="2400" dirty="0">
                <a:latin typeface="Times New Roman"/>
                <a:cs typeface="Times New Roman"/>
              </a:rPr>
              <a:t>seconds </a:t>
            </a:r>
            <a:r>
              <a:rPr sz="2400" spc="-5" dirty="0">
                <a:latin typeface="Times New Roman"/>
                <a:cs typeface="Times New Roman"/>
              </a:rPr>
              <a:t>to </a:t>
            </a:r>
            <a:r>
              <a:rPr sz="2400" spc="30" dirty="0">
                <a:latin typeface="Times New Roman"/>
                <a:cs typeface="Times New Roman"/>
              </a:rPr>
              <a:t>1min.after </a:t>
            </a:r>
            <a:r>
              <a:rPr sz="2400" spc="60" dirty="0">
                <a:latin typeface="Times New Roman"/>
                <a:cs typeface="Times New Roman"/>
              </a:rPr>
              <a:t>which </a:t>
            </a:r>
            <a:r>
              <a:rPr sz="2400" spc="55" dirty="0">
                <a:latin typeface="Times New Roman"/>
                <a:cs typeface="Times New Roman"/>
              </a:rPr>
              <a:t>there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40" dirty="0">
                <a:latin typeface="Times New Roman"/>
                <a:cs typeface="Times New Roman"/>
              </a:rPr>
              <a:t>refractory </a:t>
            </a:r>
            <a:r>
              <a:rPr sz="2400" spc="30" dirty="0">
                <a:latin typeface="Times New Roman"/>
                <a:cs typeface="Times New Roman"/>
              </a:rPr>
              <a:t>period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during  </a:t>
            </a:r>
            <a:r>
              <a:rPr sz="2400" spc="60" dirty="0">
                <a:latin typeface="Times New Roman"/>
                <a:cs typeface="Times New Roman"/>
              </a:rPr>
              <a:t>which </a:t>
            </a:r>
            <a:r>
              <a:rPr sz="2400" spc="55" dirty="0">
                <a:latin typeface="Times New Roman"/>
                <a:cs typeface="Times New Roman"/>
              </a:rPr>
              <a:t>pain cannot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30" dirty="0">
                <a:latin typeface="Times New Roman"/>
                <a:cs typeface="Times New Roman"/>
              </a:rPr>
              <a:t>reinitiated </a:t>
            </a:r>
            <a:r>
              <a:rPr sz="2400" spc="25" dirty="0">
                <a:latin typeface="Times New Roman"/>
                <a:cs typeface="Times New Roman"/>
              </a:rPr>
              <a:t>for </a:t>
            </a:r>
            <a:r>
              <a:rPr sz="2400" spc="60" dirty="0">
                <a:latin typeface="Times New Roman"/>
                <a:cs typeface="Times New Roman"/>
              </a:rPr>
              <a:t>a </a:t>
            </a:r>
            <a:r>
              <a:rPr sz="2400" spc="30" dirty="0">
                <a:latin typeface="Times New Roman"/>
                <a:cs typeface="Times New Roman"/>
              </a:rPr>
              <a:t>period </a:t>
            </a:r>
            <a:r>
              <a:rPr sz="2400" spc="-40" dirty="0">
                <a:latin typeface="Times New Roman"/>
                <a:cs typeface="Times New Roman"/>
              </a:rPr>
              <a:t>of</a:t>
            </a:r>
            <a:r>
              <a:rPr sz="2400" spc="-409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time.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6675" y="690372"/>
            <a:ext cx="2898648" cy="2601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8676" y="684276"/>
            <a:ext cx="2898648" cy="2624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676" y="3656076"/>
            <a:ext cx="2974848" cy="2593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22044" y="984250"/>
            <a:ext cx="6482715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ligated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at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two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points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most 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superior </a:t>
            </a:r>
            <a:r>
              <a:rPr sz="2400" spc="75" dirty="0">
                <a:solidFill>
                  <a:srgbClr val="0E1300"/>
                </a:solidFill>
                <a:latin typeface="Times New Roman"/>
                <a:cs typeface="Times New Roman"/>
              </a:rPr>
              <a:t>part </a:t>
            </a:r>
            <a:r>
              <a:rPr sz="2400" spc="-25" dirty="0">
                <a:solidFill>
                  <a:srgbClr val="0E1300"/>
                </a:solidFill>
                <a:latin typeface="Times New Roman"/>
                <a:cs typeface="Times New Roman"/>
              </a:rPr>
              <a:t>visible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divided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between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13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ligature.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superior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end </a:t>
            </a:r>
            <a:r>
              <a:rPr sz="2400" spc="-45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cauterized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lower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end</a:t>
            </a:r>
            <a:r>
              <a:rPr sz="2400" spc="-39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held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securely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using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a</a:t>
            </a:r>
            <a:r>
              <a:rPr sz="2400" spc="-14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hemostat.</a:t>
            </a:r>
            <a:endParaRPr sz="2400">
              <a:latin typeface="Times New Roman"/>
              <a:cs typeface="Times New Roman"/>
            </a:endParaRPr>
          </a:p>
          <a:p>
            <a:pPr marL="12700" marR="510540">
              <a:lnSpc>
                <a:spcPct val="100000"/>
              </a:lnSpc>
              <a:spcBef>
                <a:spcPts val="1440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mental nerve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also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similarly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ligated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</a:t>
            </a:r>
            <a:r>
              <a:rPr sz="2400" spc="-13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two 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points </a:t>
            </a:r>
            <a:r>
              <a:rPr sz="2400" spc="-25" dirty="0">
                <a:solidFill>
                  <a:srgbClr val="0E1300"/>
                </a:solidFill>
                <a:latin typeface="Times New Roman"/>
                <a:cs typeface="Times New Roman"/>
              </a:rPr>
              <a:t>close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to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mental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foramen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divided 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between</a:t>
            </a: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two.</a:t>
            </a:r>
            <a:endParaRPr sz="2400">
              <a:latin typeface="Times New Roman"/>
              <a:cs typeface="Times New Roman"/>
            </a:endParaRPr>
          </a:p>
          <a:p>
            <a:pPr marL="12700" marR="95885">
              <a:lnSpc>
                <a:spcPct val="100000"/>
              </a:lnSpc>
              <a:spcBef>
                <a:spcPts val="1445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remaining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held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at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inferior</a:t>
            </a:r>
            <a:r>
              <a:rPr sz="2400" spc="-19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alveolar 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end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wound </a:t>
            </a:r>
            <a:r>
              <a:rPr sz="2400" spc="75" dirty="0">
                <a:solidFill>
                  <a:srgbClr val="0E1300"/>
                </a:solidFill>
                <a:latin typeface="Times New Roman"/>
                <a:cs typeface="Times New Roman"/>
              </a:rPr>
              <a:t>around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hemostat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excised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from 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canal.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4968" y="483819"/>
            <a:ext cx="2780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LINGUAL</a:t>
            </a:r>
            <a:r>
              <a:rPr sz="1800" b="1" u="heavy" spc="-3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NEURECTOMY: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3910" marR="50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An </a:t>
            </a:r>
            <a:r>
              <a:rPr spc="15" dirty="0"/>
              <a:t>incision </a:t>
            </a:r>
            <a:r>
              <a:rPr spc="-40" dirty="0"/>
              <a:t>is </a:t>
            </a:r>
            <a:r>
              <a:rPr spc="30" dirty="0"/>
              <a:t>made </a:t>
            </a:r>
            <a:r>
              <a:rPr spc="50" dirty="0"/>
              <a:t>in </a:t>
            </a:r>
            <a:r>
              <a:rPr spc="40" dirty="0"/>
              <a:t>the </a:t>
            </a:r>
            <a:r>
              <a:rPr spc="55" dirty="0"/>
              <a:t>anterior </a:t>
            </a:r>
            <a:r>
              <a:rPr spc="50" dirty="0"/>
              <a:t>border </a:t>
            </a:r>
            <a:r>
              <a:rPr spc="-40" dirty="0"/>
              <a:t>of</a:t>
            </a:r>
            <a:r>
              <a:rPr spc="-265" dirty="0"/>
              <a:t> </a:t>
            </a:r>
            <a:r>
              <a:rPr spc="40" dirty="0"/>
              <a:t>the  </a:t>
            </a:r>
            <a:r>
              <a:rPr spc="65" dirty="0"/>
              <a:t>ramus </a:t>
            </a:r>
            <a:r>
              <a:rPr spc="-5" dirty="0"/>
              <a:t>slightly </a:t>
            </a:r>
            <a:r>
              <a:rPr spc="35" dirty="0"/>
              <a:t>towards </a:t>
            </a:r>
            <a:r>
              <a:rPr spc="40" dirty="0"/>
              <a:t>the </a:t>
            </a:r>
            <a:r>
              <a:rPr spc="35" dirty="0"/>
              <a:t>lingual</a:t>
            </a:r>
            <a:r>
              <a:rPr spc="-185" dirty="0"/>
              <a:t> </a:t>
            </a:r>
            <a:r>
              <a:rPr spc="-35" dirty="0"/>
              <a:t>side.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55394" y="1975230"/>
            <a:ext cx="619950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lingual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aspect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exposed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lingual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nerve 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identified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third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molar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region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just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below</a:t>
            </a:r>
            <a:r>
              <a:rPr sz="2400" spc="-36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 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periosteum.</a:t>
            </a:r>
            <a:endParaRPr sz="2400">
              <a:latin typeface="Times New Roman"/>
              <a:cs typeface="Times New Roman"/>
            </a:endParaRPr>
          </a:p>
          <a:p>
            <a:pPr marL="12700" marR="3253740">
              <a:lnSpc>
                <a:spcPct val="150000"/>
              </a:lnSpc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can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be</a:t>
            </a:r>
            <a:r>
              <a:rPr sz="2400" spc="-18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either 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avulsed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ligated,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cut  </a:t>
            </a:r>
            <a:r>
              <a:rPr sz="2400" spc="75" dirty="0">
                <a:solidFill>
                  <a:srgbClr val="0E1300"/>
                </a:solidFill>
                <a:latin typeface="Times New Roman"/>
                <a:cs typeface="Times New Roman"/>
              </a:rPr>
              <a:t>and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ends</a:t>
            </a:r>
            <a:r>
              <a:rPr sz="2400" spc="-18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may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be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cauterized.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61076" y="3512820"/>
            <a:ext cx="2822448" cy="2508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0168" y="560578"/>
            <a:ext cx="7613015" cy="528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2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CRYOTHERAPHY:</a:t>
            </a:r>
            <a:endParaRPr sz="1800">
              <a:latin typeface="Arial"/>
              <a:cs typeface="Arial"/>
            </a:endParaRPr>
          </a:p>
          <a:p>
            <a:pPr marL="734695" marR="902969" indent="-266700">
              <a:lnSpc>
                <a:spcPct val="100000"/>
              </a:lnSpc>
              <a:spcBef>
                <a:spcPts val="1775"/>
              </a:spcBef>
              <a:buFont typeface="Arial"/>
              <a:buChar char="•"/>
              <a:tabLst>
                <a:tab pos="734695" algn="l"/>
                <a:tab pos="735330" algn="l"/>
              </a:tabLst>
            </a:pP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Barnard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first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used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cryotheraphy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114" dirty="0">
                <a:solidFill>
                  <a:srgbClr val="0E1300"/>
                </a:solidFill>
                <a:latin typeface="Times New Roman"/>
                <a:cs typeface="Times New Roman"/>
              </a:rPr>
              <a:t>1981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for</a:t>
            </a:r>
            <a:r>
              <a:rPr sz="2400" spc="-4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treatment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trigeminal</a:t>
            </a:r>
            <a:r>
              <a:rPr sz="2400" spc="-10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neuralgia.</a:t>
            </a:r>
            <a:endParaRPr sz="2400">
              <a:latin typeface="Times New Roman"/>
              <a:cs typeface="Times New Roman"/>
            </a:endParaRPr>
          </a:p>
          <a:p>
            <a:pPr marL="734695" marR="151130" indent="-2667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734695" algn="l"/>
                <a:tab pos="735330" algn="l"/>
              </a:tabLst>
            </a:pP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After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identifying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affected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-114" dirty="0">
                <a:solidFill>
                  <a:srgbClr val="0E1300"/>
                </a:solidFill>
                <a:latin typeface="Times New Roman"/>
                <a:cs typeface="Times New Roman"/>
              </a:rPr>
              <a:t>,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it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then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exposed 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to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cryoprobe</a:t>
            </a:r>
            <a:r>
              <a:rPr sz="2400" spc="-9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intraorally.</a:t>
            </a:r>
            <a:endParaRPr sz="2400">
              <a:latin typeface="Times New Roman"/>
              <a:cs typeface="Times New Roman"/>
            </a:endParaRPr>
          </a:p>
          <a:p>
            <a:pPr marL="734695" marR="5080" indent="-2667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734695" algn="l"/>
                <a:tab pos="735330" algn="l"/>
                <a:tab pos="4031615" algn="l"/>
              </a:tabLst>
            </a:pP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Direct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application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cryotheraphy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probe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at 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temperatures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colder </a:t>
            </a:r>
            <a:r>
              <a:rPr sz="2400" spc="80" dirty="0">
                <a:solidFill>
                  <a:srgbClr val="0E1300"/>
                </a:solidFill>
                <a:latin typeface="Times New Roman"/>
                <a:cs typeface="Times New Roman"/>
              </a:rPr>
              <a:t>than	</a:t>
            </a:r>
            <a:r>
              <a:rPr sz="2400" spc="180" dirty="0">
                <a:solidFill>
                  <a:srgbClr val="0E1300"/>
                </a:solidFill>
                <a:latin typeface="Times New Roman"/>
                <a:cs typeface="Times New Roman"/>
              </a:rPr>
              <a:t>-60 </a:t>
            </a:r>
            <a:r>
              <a:rPr sz="2400" spc="-125" dirty="0">
                <a:solidFill>
                  <a:srgbClr val="0E1300"/>
                </a:solidFill>
                <a:latin typeface="Times New Roman"/>
                <a:cs typeface="Times New Roman"/>
              </a:rPr>
              <a:t>C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are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known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to</a:t>
            </a:r>
            <a:r>
              <a:rPr sz="2400" spc="-30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produce 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Wallerian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degeneration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without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destroying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nerve 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sheath</a:t>
            </a:r>
            <a:r>
              <a:rPr sz="2400" spc="-3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itself.</a:t>
            </a:r>
            <a:endParaRPr sz="2400">
              <a:latin typeface="Times New Roman"/>
              <a:cs typeface="Times New Roman"/>
            </a:endParaRPr>
          </a:p>
          <a:p>
            <a:pPr marL="734695" marR="372745" indent="-266700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734695" algn="l"/>
                <a:tab pos="735330" algn="l"/>
              </a:tabLst>
            </a:pP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-45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exposed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for </a:t>
            </a:r>
            <a:r>
              <a:rPr sz="2400" spc="125">
                <a:solidFill>
                  <a:srgbClr val="0E1300"/>
                </a:solidFill>
                <a:latin typeface="Times New Roman"/>
                <a:cs typeface="Times New Roman"/>
              </a:rPr>
              <a:t>2 </a:t>
            </a:r>
            <a:r>
              <a:rPr sz="2400" spc="55" smtClean="0">
                <a:solidFill>
                  <a:srgbClr val="0E1300"/>
                </a:solidFill>
                <a:latin typeface="Times New Roman"/>
                <a:cs typeface="Times New Roman"/>
              </a:rPr>
              <a:t>m</a:t>
            </a:r>
            <a:r>
              <a:rPr lang="en-US" sz="2400" spc="55" dirty="0" smtClean="0">
                <a:solidFill>
                  <a:srgbClr val="0E1300"/>
                </a:solidFill>
                <a:latin typeface="Times New Roman"/>
                <a:cs typeface="Times New Roman"/>
              </a:rPr>
              <a:t>in</a:t>
            </a:r>
            <a:r>
              <a:rPr sz="2400" spc="55" smtClean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freeze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followed </a:t>
            </a:r>
            <a:r>
              <a:rPr sz="2400" spc="-30" dirty="0">
                <a:solidFill>
                  <a:srgbClr val="0E1300"/>
                </a:solidFill>
                <a:latin typeface="Times New Roman"/>
                <a:cs typeface="Times New Roman"/>
              </a:rPr>
              <a:t>by </a:t>
            </a:r>
            <a:r>
              <a:rPr sz="2400" spc="125">
                <a:solidFill>
                  <a:srgbClr val="0E1300"/>
                </a:solidFill>
                <a:latin typeface="Times New Roman"/>
                <a:cs typeface="Times New Roman"/>
              </a:rPr>
              <a:t>5</a:t>
            </a:r>
            <a:r>
              <a:rPr sz="2400" spc="-32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lang="en-US" sz="2400" spc="50" dirty="0" smtClean="0">
                <a:solidFill>
                  <a:srgbClr val="0E1300"/>
                </a:solidFill>
                <a:latin typeface="Times New Roman"/>
                <a:cs typeface="Times New Roman"/>
              </a:rPr>
              <a:t>min</a:t>
            </a:r>
            <a:r>
              <a:rPr sz="2400" spc="50" smtClean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thaw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cycle.</a:t>
            </a:r>
            <a:endParaRPr sz="2400">
              <a:latin typeface="Times New Roman"/>
              <a:cs typeface="Times New Roman"/>
            </a:endParaRPr>
          </a:p>
          <a:p>
            <a:pPr marL="734695" indent="-2667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734695" algn="l"/>
                <a:tab pos="735330" algn="l"/>
              </a:tabLst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freeze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– </a:t>
            </a:r>
            <a:r>
              <a:rPr sz="2400" spc="70" dirty="0">
                <a:solidFill>
                  <a:srgbClr val="0E1300"/>
                </a:solidFill>
                <a:latin typeface="Times New Roman"/>
                <a:cs typeface="Times New Roman"/>
              </a:rPr>
              <a:t>thaw 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cycle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repeated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at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least </a:t>
            </a:r>
            <a:r>
              <a:rPr sz="2400" spc="125" dirty="0">
                <a:solidFill>
                  <a:srgbClr val="0E1300"/>
                </a:solidFill>
                <a:latin typeface="Times New Roman"/>
                <a:cs typeface="Times New Roman"/>
              </a:rPr>
              <a:t>3</a:t>
            </a:r>
            <a:r>
              <a:rPr sz="2400" spc="-254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times.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12140" y="665733"/>
            <a:ext cx="65284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375" dirty="0">
                <a:solidFill>
                  <a:srgbClr val="74A40F"/>
                </a:solidFill>
                <a:uFill>
                  <a:solidFill>
                    <a:srgbClr val="74A40F"/>
                  </a:solidFill>
                </a:uFill>
                <a:latin typeface="Times New Roman"/>
                <a:cs typeface="Times New Roman"/>
              </a:rPr>
              <a:t>GASSERIAN </a:t>
            </a:r>
            <a:r>
              <a:rPr sz="3200" b="1" u="heavy" spc="-305" dirty="0">
                <a:solidFill>
                  <a:srgbClr val="74A40F"/>
                </a:solidFill>
                <a:uFill>
                  <a:solidFill>
                    <a:srgbClr val="74A40F"/>
                  </a:solidFill>
                </a:uFill>
                <a:latin typeface="Times New Roman"/>
                <a:cs typeface="Times New Roman"/>
              </a:rPr>
              <a:t>GANGLION</a:t>
            </a:r>
            <a:r>
              <a:rPr sz="3200" b="1" u="heavy" spc="-125" dirty="0">
                <a:solidFill>
                  <a:srgbClr val="74A40F"/>
                </a:solidFill>
                <a:uFill>
                  <a:solidFill>
                    <a:srgbClr val="74A40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385" dirty="0">
                <a:solidFill>
                  <a:srgbClr val="74A40F"/>
                </a:solidFill>
                <a:uFill>
                  <a:solidFill>
                    <a:srgbClr val="74A40F"/>
                  </a:solidFill>
                </a:uFill>
                <a:latin typeface="Times New Roman"/>
                <a:cs typeface="Times New Roman"/>
              </a:rPr>
              <a:t>PROCEDURES: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22876" y="1979676"/>
            <a:ext cx="3736848" cy="3736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16939" y="1613153"/>
            <a:ext cx="3480435" cy="281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PERCUTANEOUS</a:t>
            </a:r>
            <a:r>
              <a:rPr sz="1800" b="1" u="heavy" spc="3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RHIZOTOMY: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45" dirty="0">
                <a:solidFill>
                  <a:srgbClr val="0E1300"/>
                </a:solidFill>
                <a:latin typeface="Times New Roman"/>
                <a:cs typeface="Times New Roman"/>
              </a:rPr>
              <a:t>This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done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on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 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Gasserian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ganglion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which  </a:t>
            </a: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involve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either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mechanically 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or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chemically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damaging 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parts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trigeminal 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nerve.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2140" y="636778"/>
            <a:ext cx="333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2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Technique </a:t>
            </a:r>
            <a:r>
              <a:rPr sz="1800" u="heavy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of </a:t>
            </a:r>
            <a:r>
              <a:rPr sz="1800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needle</a:t>
            </a:r>
            <a:r>
              <a:rPr sz="1800" u="heavy" spc="-2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penetration: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145844" y="1441450"/>
            <a:ext cx="31750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The </a:t>
            </a:r>
            <a:r>
              <a:rPr spc="45" dirty="0"/>
              <a:t>foramen </a:t>
            </a:r>
            <a:r>
              <a:rPr spc="-10" dirty="0"/>
              <a:t>ovale </a:t>
            </a:r>
            <a:r>
              <a:rPr spc="-40" dirty="0"/>
              <a:t>is</a:t>
            </a:r>
            <a:r>
              <a:rPr spc="-150" dirty="0"/>
              <a:t> </a:t>
            </a:r>
            <a:r>
              <a:rPr spc="-10" dirty="0"/>
              <a:t>best  </a:t>
            </a:r>
            <a:r>
              <a:rPr dirty="0"/>
              <a:t>visualize </a:t>
            </a:r>
            <a:r>
              <a:rPr spc="50" dirty="0"/>
              <a:t>with </a:t>
            </a:r>
            <a:r>
              <a:rPr spc="40" dirty="0"/>
              <a:t>the </a:t>
            </a:r>
            <a:r>
              <a:rPr spc="50" dirty="0"/>
              <a:t>x </a:t>
            </a:r>
            <a:r>
              <a:rPr dirty="0"/>
              <a:t>–</a:t>
            </a:r>
            <a:r>
              <a:rPr spc="-265" dirty="0"/>
              <a:t> </a:t>
            </a:r>
            <a:r>
              <a:rPr spc="45" dirty="0"/>
              <a:t>ray  </a:t>
            </a:r>
            <a:r>
              <a:rPr spc="35" dirty="0"/>
              <a:t>tube </a:t>
            </a:r>
            <a:r>
              <a:rPr spc="20" dirty="0"/>
              <a:t>placed </a:t>
            </a:r>
            <a:r>
              <a:rPr spc="25" dirty="0"/>
              <a:t>for </a:t>
            </a:r>
            <a:r>
              <a:rPr spc="55" dirty="0"/>
              <a:t>a  </a:t>
            </a:r>
            <a:r>
              <a:rPr spc="30" dirty="0"/>
              <a:t>submentocortex</a:t>
            </a:r>
            <a:r>
              <a:rPr spc="-40" dirty="0"/>
              <a:t> </a:t>
            </a:r>
            <a:r>
              <a:rPr spc="-10" dirty="0"/>
              <a:t>position.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45844" y="3087751"/>
            <a:ext cx="3763010" cy="28759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737870" algn="just">
              <a:lnSpc>
                <a:spcPct val="103000"/>
              </a:lnSpc>
              <a:spcBef>
                <a:spcPts val="10"/>
              </a:spcBef>
            </a:pP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Infiltration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skin</a:t>
            </a:r>
            <a:r>
              <a:rPr sz="2400" spc="-14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345" dirty="0">
                <a:solidFill>
                  <a:srgbClr val="0E1300"/>
                </a:solidFill>
                <a:latin typeface="Times New Roman"/>
                <a:cs typeface="Times New Roman"/>
              </a:rPr>
              <a:t>&amp; 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cheek </a:t>
            </a:r>
            <a:r>
              <a:rPr sz="2400" spc="-45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done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with</a:t>
            </a:r>
            <a:r>
              <a:rPr sz="2400" spc="-11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local 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anaesthetic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agent </a:t>
            </a:r>
            <a:r>
              <a:rPr sz="2000" dirty="0">
                <a:solidFill>
                  <a:srgbClr val="0E1300"/>
                </a:solidFill>
                <a:latin typeface="Arial"/>
                <a:cs typeface="Arial"/>
              </a:rPr>
              <a:t>on the  </a:t>
            </a:r>
            <a:r>
              <a:rPr sz="2000" spc="-5" dirty="0">
                <a:solidFill>
                  <a:srgbClr val="0E1300"/>
                </a:solidFill>
                <a:latin typeface="Arial"/>
                <a:cs typeface="Arial"/>
              </a:rPr>
              <a:t>affected</a:t>
            </a:r>
            <a:r>
              <a:rPr sz="2000" spc="-45" dirty="0">
                <a:solidFill>
                  <a:srgbClr val="0E1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E1300"/>
                </a:solidFill>
                <a:latin typeface="Arial"/>
                <a:cs typeface="Arial"/>
              </a:rPr>
              <a:t>side.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1400"/>
              </a:lnSpc>
              <a:spcBef>
                <a:spcPts val="1390"/>
              </a:spcBef>
            </a:pP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Three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points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32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Hartel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are 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marked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on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side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2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face 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using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marking</a:t>
            </a:r>
            <a:r>
              <a:rPr sz="2400" spc="-4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ink.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89676" y="3960876"/>
            <a:ext cx="2593848" cy="2197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89676" y="1217675"/>
            <a:ext cx="2593848" cy="2467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7676" y="3505200"/>
            <a:ext cx="2822448" cy="2787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45844" y="544448"/>
            <a:ext cx="6887209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482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E1300"/>
                </a:solidFill>
                <a:latin typeface="Times New Roman"/>
                <a:cs typeface="Times New Roman"/>
              </a:rPr>
              <a:t>First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point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–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a perpendicular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line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90" dirty="0">
                <a:solidFill>
                  <a:srgbClr val="0E1300"/>
                </a:solidFill>
                <a:latin typeface="Times New Roman"/>
                <a:cs typeface="Times New Roman"/>
              </a:rPr>
              <a:t>drawn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from</a:t>
            </a:r>
            <a:r>
              <a:rPr sz="2400" spc="-27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lateral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orbital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rim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to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inferior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border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 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mandible.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Second</a:t>
            </a: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point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–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marked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at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0E1300"/>
                </a:solidFill>
                <a:latin typeface="Times New Roman"/>
                <a:cs typeface="Times New Roman"/>
              </a:rPr>
              <a:t>15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mm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lateral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angle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mouth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on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perpendicular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first</a:t>
            </a:r>
            <a:r>
              <a:rPr sz="2400" spc="-31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line</a:t>
            </a:r>
            <a:endParaRPr sz="2400">
              <a:latin typeface="Times New Roman"/>
              <a:cs typeface="Times New Roman"/>
            </a:endParaRPr>
          </a:p>
          <a:p>
            <a:pPr marL="12700" marR="248285">
              <a:lnSpc>
                <a:spcPct val="100000"/>
              </a:lnSpc>
              <a:spcBef>
                <a:spcPts val="1440"/>
              </a:spcBef>
            </a:pP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Third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point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–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marked at the </a:t>
            </a:r>
            <a:r>
              <a:rPr sz="2400" spc="-25" dirty="0">
                <a:solidFill>
                  <a:srgbClr val="0E1300"/>
                </a:solidFill>
                <a:latin typeface="Times New Roman"/>
                <a:cs typeface="Times New Roman"/>
              </a:rPr>
              <a:t>level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-155" dirty="0">
                <a:solidFill>
                  <a:srgbClr val="0E1300"/>
                </a:solidFill>
                <a:latin typeface="Times New Roman"/>
                <a:cs typeface="Times New Roman"/>
              </a:rPr>
              <a:t>TMJ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2.5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cm</a:t>
            </a:r>
            <a:r>
              <a:rPr sz="2400" spc="-17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from 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centre </a:t>
            </a: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external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auditory</a:t>
            </a:r>
            <a:r>
              <a:rPr sz="2400" spc="-22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meatus.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9600" y="3553967"/>
            <a:ext cx="3581400" cy="2811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2140" y="712978"/>
            <a:ext cx="5464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2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(A) </a:t>
            </a:r>
            <a:r>
              <a:rPr sz="1800" b="1" u="heavy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Controlled </a:t>
            </a: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radiofrequency</a:t>
            </a:r>
            <a:r>
              <a:rPr sz="1800" b="1" u="heavy" spc="5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thermocoagulation: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755394" y="1381125"/>
            <a:ext cx="62966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It </a:t>
            </a:r>
            <a:r>
              <a:rPr spc="20" dirty="0"/>
              <a:t>was </a:t>
            </a:r>
            <a:r>
              <a:rPr spc="10" dirty="0"/>
              <a:t>first </a:t>
            </a:r>
            <a:r>
              <a:rPr spc="45" dirty="0"/>
              <a:t>introduced </a:t>
            </a:r>
            <a:r>
              <a:rPr spc="-30" dirty="0"/>
              <a:t>by </a:t>
            </a:r>
            <a:r>
              <a:rPr spc="10" dirty="0"/>
              <a:t>Kirschner </a:t>
            </a:r>
            <a:r>
              <a:rPr spc="65" dirty="0"/>
              <a:t>(1931) </a:t>
            </a:r>
            <a:r>
              <a:rPr spc="-345" dirty="0"/>
              <a:t>&amp;</a:t>
            </a:r>
            <a:r>
              <a:rPr spc="-190" dirty="0"/>
              <a:t> </a:t>
            </a:r>
            <a:r>
              <a:rPr spc="40" dirty="0"/>
              <a:t>later  </a:t>
            </a:r>
            <a:r>
              <a:rPr dirty="0"/>
              <a:t>modified </a:t>
            </a:r>
            <a:r>
              <a:rPr spc="-30" dirty="0"/>
              <a:t>by </a:t>
            </a:r>
            <a:r>
              <a:rPr spc="-40" dirty="0"/>
              <a:t>Sweet</a:t>
            </a:r>
            <a:r>
              <a:rPr spc="-35" dirty="0"/>
              <a:t> </a:t>
            </a:r>
            <a:r>
              <a:rPr spc="40" dirty="0"/>
              <a:t>(1970).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69644" y="2542159"/>
            <a:ext cx="7091045" cy="3395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2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Technique: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697865" marR="221615">
              <a:lnSpc>
                <a:spcPct val="100000"/>
              </a:lnSpc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patient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sedated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with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a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short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acting</a:t>
            </a:r>
            <a:r>
              <a:rPr sz="2400" spc="-20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sedative  </a:t>
            </a:r>
            <a:r>
              <a:rPr sz="2400" spc="75" dirty="0">
                <a:solidFill>
                  <a:srgbClr val="0E1300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vital signs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are</a:t>
            </a:r>
            <a:r>
              <a:rPr sz="2400" spc="-12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monitored.</a:t>
            </a:r>
            <a:endParaRPr sz="2400">
              <a:latin typeface="Times New Roman"/>
              <a:cs typeface="Times New Roman"/>
            </a:endParaRPr>
          </a:p>
          <a:p>
            <a:pPr marL="697865" marR="196215">
              <a:lnSpc>
                <a:spcPct val="100000"/>
              </a:lnSpc>
              <a:spcBef>
                <a:spcPts val="1445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electrode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inserted </a:t>
            </a:r>
            <a:r>
              <a:rPr sz="2400" spc="70" dirty="0">
                <a:solidFill>
                  <a:srgbClr val="0E1300"/>
                </a:solidFill>
                <a:latin typeface="Times New Roman"/>
                <a:cs typeface="Times New Roman"/>
              </a:rPr>
              <a:t>through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cheek</a:t>
            </a:r>
            <a:r>
              <a:rPr sz="2400" spc="-16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0E1300"/>
                </a:solidFill>
                <a:latin typeface="Times New Roman"/>
                <a:cs typeface="Times New Roman"/>
              </a:rPr>
              <a:t>under 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fluoroscopy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into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foramen</a:t>
            </a:r>
            <a:r>
              <a:rPr sz="2400" spc="-11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E1300"/>
                </a:solidFill>
                <a:latin typeface="Times New Roman"/>
                <a:cs typeface="Times New Roman"/>
              </a:rPr>
              <a:t>ovale.</a:t>
            </a:r>
            <a:endParaRPr sz="2400">
              <a:latin typeface="Times New Roman"/>
              <a:cs typeface="Times New Roman"/>
            </a:endParaRPr>
          </a:p>
          <a:p>
            <a:pPr marL="697865" marR="5080">
              <a:lnSpc>
                <a:spcPct val="100000"/>
              </a:lnSpc>
              <a:spcBef>
                <a:spcPts val="1440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patient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awakened </a:t>
            </a: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briefly to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accurately</a:t>
            </a:r>
            <a:r>
              <a:rPr sz="2400" spc="-10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locate 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position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7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electrode.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9319" y="1332099"/>
            <a:ext cx="7287895" cy="38296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95" dirty="0">
                <a:latin typeface="Times New Roman"/>
                <a:cs typeface="Times New Roman"/>
              </a:rPr>
              <a:t>Lesion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70" dirty="0">
                <a:latin typeface="Times New Roman"/>
                <a:cs typeface="Times New Roman"/>
              </a:rPr>
              <a:t>production: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93C500"/>
              </a:buClr>
              <a:buSzPct val="75000"/>
              <a:buChar char="•"/>
              <a:tabLst>
                <a:tab pos="287020" algn="l"/>
                <a:tab pos="287655" algn="l"/>
              </a:tabLst>
            </a:pPr>
            <a:r>
              <a:rPr sz="2400" spc="20" dirty="0">
                <a:solidFill>
                  <a:srgbClr val="3D3C2C"/>
                </a:solidFill>
                <a:latin typeface="Times New Roman"/>
                <a:cs typeface="Times New Roman"/>
              </a:rPr>
              <a:t>Thermal</a:t>
            </a:r>
            <a:r>
              <a:rPr sz="2400" spc="-2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Times New Roman"/>
                <a:cs typeface="Times New Roman"/>
              </a:rPr>
              <a:t>lesion</a:t>
            </a:r>
            <a:r>
              <a:rPr sz="2400" spc="-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3D3C2C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155" dirty="0">
                <a:solidFill>
                  <a:srgbClr val="3D3C2C"/>
                </a:solidFill>
                <a:latin typeface="Times New Roman"/>
                <a:cs typeface="Times New Roman"/>
              </a:rPr>
              <a:t>30-90</a:t>
            </a:r>
            <a:r>
              <a:rPr sz="2400" spc="-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D3C2C"/>
                </a:solidFill>
                <a:latin typeface="Times New Roman"/>
                <a:cs typeface="Times New Roman"/>
              </a:rPr>
              <a:t>sec.</a:t>
            </a:r>
            <a:r>
              <a:rPr sz="2400" spc="-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3D3C2C"/>
                </a:solidFill>
                <a:latin typeface="Times New Roman"/>
                <a:cs typeface="Times New Roman"/>
              </a:rPr>
              <a:t>duration</a:t>
            </a:r>
            <a:r>
              <a:rPr sz="2400" spc="-2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3D3C2C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3D3C2C"/>
                </a:solidFill>
                <a:latin typeface="Times New Roman"/>
                <a:cs typeface="Times New Roman"/>
              </a:rPr>
              <a:t>made</a:t>
            </a:r>
            <a:r>
              <a:rPr sz="2400" spc="-3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3D3C2C"/>
                </a:solidFill>
                <a:latin typeface="Times New Roman"/>
                <a:cs typeface="Times New Roman"/>
              </a:rPr>
              <a:t>at</a:t>
            </a:r>
            <a:r>
              <a:rPr sz="2400" spc="-2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3D3C2C"/>
                </a:solidFill>
                <a:latin typeface="Times New Roman"/>
                <a:cs typeface="Times New Roman"/>
              </a:rPr>
              <a:t>65</a:t>
            </a:r>
            <a:r>
              <a:rPr sz="2400" spc="-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3D3C2C"/>
                </a:solidFill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spc="120" dirty="0">
                <a:solidFill>
                  <a:srgbClr val="3D3C2C"/>
                </a:solidFill>
                <a:latin typeface="Times New Roman"/>
                <a:cs typeface="Times New Roman"/>
              </a:rPr>
              <a:t>75 </a:t>
            </a:r>
            <a:r>
              <a:rPr sz="2400" spc="25" dirty="0">
                <a:solidFill>
                  <a:srgbClr val="3D3C2C"/>
                </a:solidFill>
                <a:latin typeface="Times New Roman"/>
                <a:cs typeface="Times New Roman"/>
              </a:rPr>
              <a:t>degree</a:t>
            </a:r>
            <a:r>
              <a:rPr sz="2400" spc="-16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3D3C2C"/>
                </a:solidFill>
                <a:latin typeface="Times New Roman"/>
                <a:cs typeface="Times New Roman"/>
              </a:rPr>
              <a:t>centigrade.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120" dirty="0">
                <a:latin typeface="Times New Roman"/>
                <a:cs typeface="Times New Roman"/>
              </a:rPr>
              <a:t>Power: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93C500"/>
              </a:buClr>
              <a:buSzPct val="75000"/>
              <a:buChar char="•"/>
              <a:tabLst>
                <a:tab pos="287020" algn="l"/>
                <a:tab pos="287655" algn="l"/>
              </a:tabLst>
            </a:pPr>
            <a:r>
              <a:rPr sz="2400" spc="120" dirty="0">
                <a:solidFill>
                  <a:srgbClr val="3D3C2C"/>
                </a:solidFill>
                <a:latin typeface="Times New Roman"/>
                <a:cs typeface="Times New Roman"/>
              </a:rPr>
              <a:t>25 </a:t>
            </a:r>
            <a:r>
              <a:rPr sz="2400" dirty="0">
                <a:solidFill>
                  <a:srgbClr val="3D3C2C"/>
                </a:solidFill>
                <a:latin typeface="Times New Roman"/>
                <a:cs typeface="Times New Roman"/>
              </a:rPr>
              <a:t>watt,voltage </a:t>
            </a:r>
            <a:r>
              <a:rPr sz="2400" spc="155" dirty="0">
                <a:solidFill>
                  <a:srgbClr val="3D3C2C"/>
                </a:solidFill>
                <a:latin typeface="Times New Roman"/>
                <a:cs typeface="Times New Roman"/>
              </a:rPr>
              <a:t>40-45 </a:t>
            </a:r>
            <a:r>
              <a:rPr sz="2400" spc="15" dirty="0">
                <a:solidFill>
                  <a:srgbClr val="3D3C2C"/>
                </a:solidFill>
                <a:latin typeface="Times New Roman"/>
                <a:cs typeface="Times New Roman"/>
              </a:rPr>
              <a:t>volts.Current</a:t>
            </a:r>
            <a:r>
              <a:rPr sz="2400" spc="-29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3D3C2C"/>
                </a:solidFill>
                <a:latin typeface="Times New Roman"/>
                <a:cs typeface="Times New Roman"/>
              </a:rPr>
              <a:t>120-140mA.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93C500"/>
              </a:buClr>
              <a:buSzPct val="75000"/>
              <a:buChar char="•"/>
              <a:tabLst>
                <a:tab pos="287020" algn="l"/>
                <a:tab pos="287655" algn="l"/>
              </a:tabLst>
            </a:pPr>
            <a:r>
              <a:rPr sz="2400" spc="-45" dirty="0">
                <a:solidFill>
                  <a:srgbClr val="3D3C2C"/>
                </a:solidFill>
                <a:latin typeface="Times New Roman"/>
                <a:cs typeface="Times New Roman"/>
              </a:rPr>
              <a:t>Temp. </a:t>
            </a:r>
            <a:r>
              <a:rPr sz="2400" spc="155" dirty="0">
                <a:solidFill>
                  <a:srgbClr val="3D3C2C"/>
                </a:solidFill>
                <a:latin typeface="Times New Roman"/>
                <a:cs typeface="Times New Roman"/>
              </a:rPr>
              <a:t>65-75</a:t>
            </a:r>
            <a:r>
              <a:rPr sz="2400" spc="2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Times New Roman"/>
                <a:cs typeface="Times New Roman"/>
              </a:rPr>
              <a:t>degrees.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93C500"/>
              </a:buClr>
              <a:buSzPct val="75000"/>
              <a:buChar char="•"/>
              <a:tabLst>
                <a:tab pos="287020" algn="l"/>
                <a:tab pos="287655" algn="l"/>
              </a:tabLst>
            </a:pPr>
            <a:r>
              <a:rPr sz="2400" spc="70" dirty="0">
                <a:solidFill>
                  <a:srgbClr val="3D3C2C"/>
                </a:solidFill>
                <a:latin typeface="Times New Roman"/>
                <a:cs typeface="Times New Roman"/>
              </a:rPr>
              <a:t>5mm </a:t>
            </a:r>
            <a:r>
              <a:rPr sz="2400" spc="50" dirty="0">
                <a:solidFill>
                  <a:srgbClr val="3D3C2C"/>
                </a:solidFill>
                <a:latin typeface="Times New Roman"/>
                <a:cs typeface="Times New Roman"/>
              </a:rPr>
              <a:t>bare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tip </a:t>
            </a:r>
            <a:r>
              <a:rPr sz="2400" spc="15" dirty="0">
                <a:solidFill>
                  <a:srgbClr val="3D3C2C"/>
                </a:solidFill>
                <a:latin typeface="Times New Roman"/>
                <a:cs typeface="Times New Roman"/>
              </a:rPr>
              <a:t>electrode </a:t>
            </a:r>
            <a:r>
              <a:rPr sz="2400" spc="45" dirty="0">
                <a:solidFill>
                  <a:srgbClr val="3D3C2C"/>
                </a:solidFill>
                <a:latin typeface="Times New Roman"/>
                <a:cs typeface="Times New Roman"/>
              </a:rPr>
              <a:t>with </a:t>
            </a:r>
            <a:r>
              <a:rPr sz="2400" spc="70" dirty="0">
                <a:solidFill>
                  <a:srgbClr val="3D3C2C"/>
                </a:solidFill>
                <a:latin typeface="Times New Roman"/>
                <a:cs typeface="Times New Roman"/>
              </a:rPr>
              <a:t>2mm</a:t>
            </a:r>
            <a:r>
              <a:rPr sz="2400" spc="-3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3D3C2C"/>
                </a:solidFill>
                <a:latin typeface="Times New Roman"/>
                <a:cs typeface="Times New Roman"/>
              </a:rPr>
              <a:t>diameter</a:t>
            </a:r>
            <a:endParaRPr sz="2400">
              <a:latin typeface="Times New Roman"/>
              <a:cs typeface="Times New Roman"/>
            </a:endParaRPr>
          </a:p>
          <a:p>
            <a:pPr marL="287020" marR="13970" indent="-274320">
              <a:lnSpc>
                <a:spcPct val="100000"/>
              </a:lnSpc>
              <a:spcBef>
                <a:spcPts val="580"/>
              </a:spcBef>
              <a:buClr>
                <a:srgbClr val="93C500"/>
              </a:buClr>
              <a:buSzPct val="75000"/>
              <a:buChar char="•"/>
              <a:tabLst>
                <a:tab pos="287020" algn="l"/>
                <a:tab pos="287655" algn="l"/>
              </a:tabLst>
            </a:pPr>
            <a:r>
              <a:rPr sz="2400" spc="-60" dirty="0">
                <a:solidFill>
                  <a:srgbClr val="3D3C2C"/>
                </a:solidFill>
                <a:latin typeface="Times New Roman"/>
                <a:cs typeface="Times New Roman"/>
              </a:rPr>
              <a:t>Leison </a:t>
            </a:r>
            <a:r>
              <a:rPr sz="2400" spc="45" dirty="0">
                <a:solidFill>
                  <a:srgbClr val="3D3C2C"/>
                </a:solidFill>
                <a:latin typeface="Times New Roman"/>
                <a:cs typeface="Times New Roman"/>
              </a:rPr>
              <a:t>produced </a:t>
            </a:r>
            <a:r>
              <a:rPr sz="2400" spc="-40" dirty="0">
                <a:solidFill>
                  <a:srgbClr val="3D3C2C"/>
                </a:solidFill>
                <a:latin typeface="Times New Roman"/>
                <a:cs typeface="Times New Roman"/>
              </a:rPr>
              <a:t>of </a:t>
            </a:r>
            <a:r>
              <a:rPr sz="2400" spc="5" dirty="0">
                <a:solidFill>
                  <a:srgbClr val="3D3C2C"/>
                </a:solidFill>
                <a:latin typeface="Times New Roman"/>
                <a:cs typeface="Times New Roman"/>
              </a:rPr>
              <a:t>10*6mm </a:t>
            </a:r>
            <a:r>
              <a:rPr sz="2400" spc="45" dirty="0">
                <a:solidFill>
                  <a:srgbClr val="3D3C2C"/>
                </a:solidFill>
                <a:latin typeface="Times New Roman"/>
                <a:cs typeface="Times New Roman"/>
              </a:rPr>
              <a:t>within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trigeminal ganglion  root </a:t>
            </a:r>
            <a:r>
              <a:rPr sz="2400" spc="45" dirty="0">
                <a:solidFill>
                  <a:srgbClr val="3D3C2C"/>
                </a:solidFill>
                <a:latin typeface="Times New Roman"/>
                <a:cs typeface="Times New Roman"/>
              </a:rPr>
              <a:t>at </a:t>
            </a:r>
            <a:r>
              <a:rPr sz="2400" spc="5" dirty="0">
                <a:solidFill>
                  <a:srgbClr val="3D3C2C"/>
                </a:solidFill>
                <a:latin typeface="Times New Roman"/>
                <a:cs typeface="Times New Roman"/>
              </a:rPr>
              <a:t>temp. </a:t>
            </a:r>
            <a:r>
              <a:rPr sz="2400" spc="120" dirty="0">
                <a:solidFill>
                  <a:srgbClr val="3D3C2C"/>
                </a:solidFill>
                <a:latin typeface="Times New Roman"/>
                <a:cs typeface="Times New Roman"/>
              </a:rPr>
              <a:t>75</a:t>
            </a:r>
            <a:r>
              <a:rPr sz="2400" spc="-1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Times New Roman"/>
                <a:cs typeface="Times New Roman"/>
              </a:rPr>
              <a:t>degrees.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9676" y="379475"/>
            <a:ext cx="3051048" cy="2974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65876" y="3500628"/>
            <a:ext cx="2974848" cy="3012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3540" y="331419"/>
            <a:ext cx="344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6240" y="605790"/>
            <a:ext cx="1039494" cy="0"/>
          </a:xfrm>
          <a:custGeom>
            <a:avLst/>
            <a:gdLst/>
            <a:ahLst/>
            <a:cxnLst/>
            <a:rect l="l" t="t" r="r" b="b"/>
            <a:pathLst>
              <a:path w="1039494">
                <a:moveTo>
                  <a:pt x="0" y="0"/>
                </a:moveTo>
                <a:lnTo>
                  <a:pt x="1039368" y="0"/>
                </a:lnTo>
              </a:path>
            </a:pathLst>
          </a:custGeom>
          <a:ln w="167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35940" y="1593850"/>
            <a:ext cx="1410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5" dirty="0">
                <a:latin typeface="Times New Roman"/>
                <a:cs typeface="Times New Roman"/>
              </a:rPr>
              <a:t>Indications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35940" y="2509117"/>
            <a:ext cx="5072380" cy="313499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535"/>
              </a:spcBef>
              <a:buFont typeface="Wingdings"/>
              <a:buChar char=""/>
              <a:tabLst>
                <a:tab pos="279400" algn="l"/>
              </a:tabLst>
            </a:pP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Toxicity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drugs</a:t>
            </a:r>
            <a:endParaRPr sz="24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279400" algn="l"/>
              </a:tabLst>
            </a:pP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Failure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response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to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6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other</a:t>
            </a:r>
            <a:endParaRPr sz="24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modalities</a:t>
            </a:r>
            <a:endParaRPr sz="24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279400" algn="l"/>
              </a:tabLst>
            </a:pP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Dependence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on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drugs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for </a:t>
            </a:r>
            <a:r>
              <a:rPr sz="2400" spc="-25" dirty="0">
                <a:solidFill>
                  <a:srgbClr val="0E1300"/>
                </a:solidFill>
                <a:latin typeface="Times New Roman"/>
                <a:cs typeface="Times New Roman"/>
              </a:rPr>
              <a:t>life</a:t>
            </a:r>
            <a:r>
              <a:rPr sz="2400" spc="-29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E1300"/>
                </a:solidFill>
                <a:latin typeface="Times New Roman"/>
                <a:cs typeface="Times New Roman"/>
              </a:rPr>
              <a:t>time.</a:t>
            </a:r>
            <a:endParaRPr sz="24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279400" algn="l"/>
              </a:tabLst>
            </a:pP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Elderly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patients</a:t>
            </a:r>
            <a:endParaRPr sz="24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1445"/>
              </a:spcBef>
              <a:buFont typeface="Wingdings"/>
              <a:buChar char=""/>
              <a:tabLst>
                <a:tab pos="279400" algn="l"/>
              </a:tabLst>
            </a:pPr>
            <a:r>
              <a:rPr sz="2400" spc="-5" dirty="0">
                <a:solidFill>
                  <a:srgbClr val="0E1300"/>
                </a:solidFill>
                <a:latin typeface="Times New Roman"/>
                <a:cs typeface="Times New Roman"/>
              </a:rPr>
              <a:t>Medically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compromised</a:t>
            </a:r>
            <a:r>
              <a:rPr sz="2400" spc="-3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patients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411" y="257556"/>
            <a:ext cx="2901696" cy="454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127861" y="188721"/>
            <a:ext cx="11626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0" dirty="0">
                <a:solidFill>
                  <a:srgbClr val="000000"/>
                </a:solidFill>
                <a:latin typeface="Gabriola"/>
                <a:cs typeface="Gabriola"/>
              </a:rPr>
              <a:t>S</a:t>
            </a:r>
            <a:r>
              <a:rPr sz="3200" spc="-165" dirty="0">
                <a:solidFill>
                  <a:srgbClr val="000000"/>
                </a:solidFill>
                <a:latin typeface="Gabriola"/>
                <a:cs typeface="Gabriola"/>
              </a:rPr>
              <a:t>y</a:t>
            </a:r>
            <a:r>
              <a:rPr sz="3200" spc="-155" dirty="0">
                <a:solidFill>
                  <a:srgbClr val="000000"/>
                </a:solidFill>
                <a:latin typeface="Gabriola"/>
                <a:cs typeface="Gabriola"/>
              </a:rPr>
              <a:t>non</a:t>
            </a:r>
            <a:r>
              <a:rPr sz="3200" spc="-165" dirty="0">
                <a:solidFill>
                  <a:srgbClr val="000000"/>
                </a:solidFill>
                <a:latin typeface="Gabriola"/>
                <a:cs typeface="Gabriola"/>
              </a:rPr>
              <a:t>y</a:t>
            </a:r>
            <a:r>
              <a:rPr sz="3200" spc="-160" dirty="0">
                <a:solidFill>
                  <a:srgbClr val="000000"/>
                </a:solidFill>
                <a:latin typeface="Gabriola"/>
                <a:cs typeface="Gabriola"/>
              </a:rPr>
              <a:t>m</a:t>
            </a:r>
            <a:r>
              <a:rPr sz="3200" dirty="0">
                <a:solidFill>
                  <a:srgbClr val="000000"/>
                </a:solidFill>
                <a:latin typeface="Gabriola"/>
                <a:cs typeface="Gabriola"/>
              </a:rPr>
              <a:t>s</a:t>
            </a:r>
            <a:endParaRPr sz="3200">
              <a:latin typeface="Gabriola"/>
              <a:cs typeface="Gabriol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6008" y="1130808"/>
            <a:ext cx="3192779" cy="1484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49755" y="1632966"/>
            <a:ext cx="214630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5" dirty="0">
                <a:latin typeface="Arial"/>
                <a:cs typeface="Arial"/>
              </a:rPr>
              <a:t>Tic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Douloureux</a:t>
            </a:r>
            <a:endParaRPr sz="2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87067" y="2959607"/>
            <a:ext cx="3354324" cy="16108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110485" y="3525773"/>
            <a:ext cx="250825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5" dirty="0">
                <a:latin typeface="Arial"/>
                <a:cs typeface="Arial"/>
              </a:rPr>
              <a:t>Trifacial</a:t>
            </a:r>
            <a:r>
              <a:rPr sz="2300" b="1" spc="-10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neuralgia</a:t>
            </a:r>
            <a:endParaRPr sz="23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52572" y="4864608"/>
            <a:ext cx="3589020" cy="1586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77259" y="5417921"/>
            <a:ext cx="273875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latin typeface="Arial"/>
                <a:cs typeface="Arial"/>
              </a:rPr>
              <a:t>Fothergill’s</a:t>
            </a:r>
            <a:r>
              <a:rPr sz="2300" b="1" spc="-9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disease</a:t>
            </a:r>
            <a:endParaRPr sz="23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38800" y="762000"/>
            <a:ext cx="2738628" cy="3183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45844" y="560578"/>
            <a:ext cx="138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Advantages: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755394" y="1079068"/>
            <a:ext cx="4486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Comparative </a:t>
            </a:r>
            <a:r>
              <a:rPr spc="5" dirty="0"/>
              <a:t>low </a:t>
            </a:r>
            <a:r>
              <a:rPr spc="55" dirty="0"/>
              <a:t>rate </a:t>
            </a:r>
            <a:r>
              <a:rPr spc="-40" dirty="0"/>
              <a:t>of</a:t>
            </a:r>
            <a:r>
              <a:rPr spc="-180" dirty="0"/>
              <a:t> </a:t>
            </a:r>
            <a:r>
              <a:rPr spc="65" dirty="0"/>
              <a:t>recurrence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697865">
              <a:lnSpc>
                <a:spcPct val="100000"/>
              </a:lnSpc>
              <a:spcBef>
                <a:spcPts val="1540"/>
              </a:spcBef>
            </a:pPr>
            <a:r>
              <a:rPr spc="15" dirty="0"/>
              <a:t>Zero</a:t>
            </a:r>
            <a:r>
              <a:rPr spc="-35" dirty="0"/>
              <a:t> </a:t>
            </a:r>
            <a:r>
              <a:rPr spc="15" dirty="0"/>
              <a:t>mortality</a:t>
            </a:r>
          </a:p>
          <a:p>
            <a:pPr marL="697865" marR="5080">
              <a:lnSpc>
                <a:spcPct val="100000"/>
              </a:lnSpc>
              <a:spcBef>
                <a:spcPts val="1440"/>
              </a:spcBef>
            </a:pPr>
            <a:r>
              <a:rPr spc="20" dirty="0"/>
              <a:t>Thermocoagulation </a:t>
            </a:r>
            <a:r>
              <a:rPr spc="10" dirty="0"/>
              <a:t>preserves </a:t>
            </a:r>
            <a:r>
              <a:rPr spc="40" dirty="0"/>
              <a:t>the </a:t>
            </a:r>
            <a:r>
              <a:rPr spc="30" dirty="0"/>
              <a:t>motor </a:t>
            </a:r>
            <a:r>
              <a:rPr spc="35" dirty="0"/>
              <a:t>function</a:t>
            </a:r>
            <a:r>
              <a:rPr spc="-110" dirty="0"/>
              <a:t> </a:t>
            </a:r>
            <a:r>
              <a:rPr spc="-40" dirty="0"/>
              <a:t>of  </a:t>
            </a:r>
            <a:r>
              <a:rPr spc="40" dirty="0"/>
              <a:t>the </a:t>
            </a:r>
            <a:r>
              <a:rPr spc="30" dirty="0"/>
              <a:t>trigeminal</a:t>
            </a:r>
            <a:r>
              <a:rPr spc="-65" dirty="0"/>
              <a:t> </a:t>
            </a:r>
            <a:r>
              <a:rPr spc="35" dirty="0"/>
              <a:t>nerve</a:t>
            </a:r>
          </a:p>
          <a:p>
            <a:pPr marL="697865">
              <a:lnSpc>
                <a:spcPct val="100000"/>
              </a:lnSpc>
              <a:spcBef>
                <a:spcPts val="1440"/>
              </a:spcBef>
            </a:pPr>
            <a:r>
              <a:rPr spc="15" dirty="0"/>
              <a:t>Can </a:t>
            </a:r>
            <a:r>
              <a:rPr dirty="0"/>
              <a:t>avoid </a:t>
            </a:r>
            <a:r>
              <a:rPr spc="35" dirty="0"/>
              <a:t>major </a:t>
            </a:r>
            <a:r>
              <a:rPr spc="30" dirty="0"/>
              <a:t>surgical</a:t>
            </a:r>
            <a:r>
              <a:rPr spc="-120" dirty="0"/>
              <a:t> </a:t>
            </a:r>
            <a:r>
              <a:rPr spc="50" dirty="0"/>
              <a:t>procedure</a:t>
            </a: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800" b="1" u="heavy" spc="-5" dirty="0"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Disadvantage:</a:t>
            </a:r>
            <a:endParaRPr sz="180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1775"/>
              </a:spcBef>
            </a:pPr>
            <a:r>
              <a:rPr spc="-15" dirty="0"/>
              <a:t>May</a:t>
            </a:r>
            <a:r>
              <a:rPr spc="-20" dirty="0"/>
              <a:t> </a:t>
            </a:r>
            <a:r>
              <a:rPr spc="20" dirty="0"/>
              <a:t>cause</a:t>
            </a:r>
          </a:p>
          <a:p>
            <a:pPr marL="1444625" marR="3105150" algn="just">
              <a:lnSpc>
                <a:spcPct val="150000"/>
              </a:lnSpc>
            </a:pPr>
            <a:r>
              <a:rPr spc="25" dirty="0"/>
              <a:t>anaesthesia </a:t>
            </a:r>
            <a:r>
              <a:rPr spc="10" dirty="0"/>
              <a:t>dolorosa  </a:t>
            </a:r>
            <a:r>
              <a:rPr spc="-40" dirty="0"/>
              <a:t>loss of </a:t>
            </a:r>
            <a:r>
              <a:rPr spc="40" dirty="0"/>
              <a:t>corneal</a:t>
            </a:r>
            <a:r>
              <a:rPr spc="-50" dirty="0"/>
              <a:t> </a:t>
            </a:r>
            <a:r>
              <a:rPr spc="15" dirty="0"/>
              <a:t>reflex  </a:t>
            </a:r>
            <a:r>
              <a:rPr spc="10" dirty="0"/>
              <a:t>Meningitis</a:t>
            </a:r>
            <a:r>
              <a:rPr spc="-20" dirty="0"/>
              <a:t> </a:t>
            </a:r>
            <a:r>
              <a:rPr spc="20" dirty="0"/>
              <a:t>(rarely)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12140" y="679450"/>
            <a:ext cx="4618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125" dirty="0">
                <a:uFill>
                  <a:solidFill>
                    <a:srgbClr val="0E1300"/>
                  </a:solidFill>
                </a:uFill>
              </a:rPr>
              <a:t>(B) </a:t>
            </a:r>
            <a:r>
              <a:rPr u="heavy" spc="25" dirty="0">
                <a:uFill>
                  <a:solidFill>
                    <a:srgbClr val="0E1300"/>
                  </a:solidFill>
                </a:uFill>
              </a:rPr>
              <a:t>Percutaneous </a:t>
            </a:r>
            <a:r>
              <a:rPr u="heavy" dirty="0">
                <a:uFill>
                  <a:solidFill>
                    <a:srgbClr val="0E1300"/>
                  </a:solidFill>
                </a:uFill>
              </a:rPr>
              <a:t>glycerol</a:t>
            </a:r>
            <a:r>
              <a:rPr u="heavy" spc="20" dirty="0">
                <a:uFill>
                  <a:solidFill>
                    <a:srgbClr val="0E13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E1300"/>
                  </a:solidFill>
                </a:uFill>
              </a:rPr>
              <a:t>rhizotomy: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26794" y="1212850"/>
            <a:ext cx="6600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Glycerol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a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neurolytic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alcohol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which can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be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used</a:t>
            </a:r>
            <a:r>
              <a:rPr sz="2400" spc="-28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to 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chemically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destroy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</a:t>
            </a:r>
            <a:r>
              <a:rPr sz="2400" spc="-114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root.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22475" y="2741676"/>
            <a:ext cx="2581655" cy="2631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3876" y="2741676"/>
            <a:ext cx="2670048" cy="2670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6276" y="608076"/>
            <a:ext cx="3060192" cy="3098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69644" y="483819"/>
            <a:ext cx="1389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Advantages: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55394" y="1079068"/>
            <a:ext cx="2179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Simple</a:t>
            </a:r>
            <a:r>
              <a:rPr spc="-100" dirty="0"/>
              <a:t> </a:t>
            </a:r>
            <a:r>
              <a:rPr spc="45" dirty="0"/>
              <a:t>technique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55394" y="1628394"/>
            <a:ext cx="2588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Lower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incidence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anaesthesia</a:t>
            </a:r>
            <a:r>
              <a:rPr sz="2400" spc="-8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dolorosa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9644" y="3609213"/>
            <a:ext cx="5951220" cy="234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Complication: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</a:pPr>
            <a:r>
              <a:rPr sz="2400" spc="-60" dirty="0">
                <a:solidFill>
                  <a:srgbClr val="0E1300"/>
                </a:solidFill>
                <a:latin typeface="Times New Roman"/>
                <a:cs typeface="Times New Roman"/>
              </a:rPr>
              <a:t>Post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operative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headache,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nausea,</a:t>
            </a:r>
            <a:r>
              <a:rPr sz="2400" spc="-8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vomiting</a:t>
            </a:r>
            <a:endParaRPr sz="240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  <a:spcBef>
                <a:spcPts val="1445"/>
              </a:spcBef>
            </a:pP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Meningitis</a:t>
            </a:r>
            <a:endParaRPr sz="240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  <a:spcBef>
                <a:spcPts val="1440"/>
              </a:spcBef>
            </a:pPr>
            <a:r>
              <a:rPr sz="2400" spc="-60" dirty="0">
                <a:solidFill>
                  <a:srgbClr val="0E1300"/>
                </a:solidFill>
                <a:latin typeface="Times New Roman"/>
                <a:cs typeface="Times New Roman"/>
              </a:rPr>
              <a:t>Post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operative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herpes </a:t>
            </a: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simplex</a:t>
            </a:r>
            <a:r>
              <a:rPr sz="2400" spc="-4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perioralis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2140" y="712978"/>
            <a:ext cx="435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(C) Percutaneous </a:t>
            </a:r>
            <a:r>
              <a:rPr sz="1800" b="1" u="heavy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balloon </a:t>
            </a: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compression: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755394" y="1381125"/>
            <a:ext cx="6177915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/>
              <a:t>This </a:t>
            </a:r>
            <a:r>
              <a:rPr spc="-40" dirty="0"/>
              <a:t>is </a:t>
            </a:r>
            <a:r>
              <a:rPr sz="1800" spc="40" dirty="0"/>
              <a:t>a </a:t>
            </a:r>
            <a:r>
              <a:rPr sz="1800" spc="25" dirty="0"/>
              <a:t>mechanical </a:t>
            </a:r>
            <a:r>
              <a:rPr sz="1800" spc="20" dirty="0"/>
              <a:t>means </a:t>
            </a:r>
            <a:r>
              <a:rPr sz="1800" spc="-35" dirty="0"/>
              <a:t>of </a:t>
            </a:r>
            <a:r>
              <a:rPr sz="1800" spc="25" dirty="0"/>
              <a:t>destruction </a:t>
            </a:r>
            <a:r>
              <a:rPr sz="1800" spc="-30" dirty="0"/>
              <a:t>of </a:t>
            </a:r>
            <a:r>
              <a:rPr sz="1800" spc="35" dirty="0"/>
              <a:t>the </a:t>
            </a:r>
            <a:r>
              <a:rPr sz="1800" spc="25" dirty="0"/>
              <a:t>trigeminal</a:t>
            </a:r>
            <a:r>
              <a:rPr sz="1800" spc="-215" dirty="0"/>
              <a:t> </a:t>
            </a:r>
            <a:r>
              <a:rPr sz="1800" spc="25" dirty="0"/>
              <a:t>nerve</a:t>
            </a:r>
            <a:endParaRPr sz="1800"/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800" spc="35" dirty="0"/>
              <a:t>introduced </a:t>
            </a:r>
            <a:r>
              <a:rPr sz="1800" spc="-20" dirty="0"/>
              <a:t>by </a:t>
            </a:r>
            <a:r>
              <a:rPr sz="1800" spc="30" dirty="0"/>
              <a:t>Mullan </a:t>
            </a:r>
            <a:r>
              <a:rPr sz="1800" spc="-260" dirty="0"/>
              <a:t>&amp; </a:t>
            </a:r>
            <a:r>
              <a:rPr sz="1800" spc="-10" dirty="0"/>
              <a:t>Lichtor </a:t>
            </a:r>
            <a:r>
              <a:rPr sz="1800" spc="40" dirty="0"/>
              <a:t>in</a:t>
            </a:r>
            <a:r>
              <a:rPr sz="1800" spc="-45" dirty="0"/>
              <a:t> </a:t>
            </a:r>
            <a:r>
              <a:rPr sz="1800" spc="50" dirty="0"/>
              <a:t>1980.</a:t>
            </a:r>
            <a:endParaRPr sz="1800"/>
          </a:p>
        </p:txBody>
      </p:sp>
      <p:sp>
        <p:nvSpPr>
          <p:cNvPr id="24" name="object 24"/>
          <p:cNvSpPr txBox="1"/>
          <p:nvPr/>
        </p:nvSpPr>
        <p:spPr>
          <a:xfrm>
            <a:off x="1145844" y="2389759"/>
            <a:ext cx="7693356" cy="18928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Technique: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545465" marR="136525">
              <a:lnSpc>
                <a:spcPct val="100000"/>
              </a:lnSpc>
            </a:pPr>
            <a:r>
              <a:rPr sz="2400" spc="-285" smtClean="0">
                <a:solidFill>
                  <a:srgbClr val="0E1300"/>
                </a:solidFill>
                <a:latin typeface="Times New Roman"/>
                <a:cs typeface="Times New Roman"/>
              </a:rPr>
              <a:t>A</a:t>
            </a:r>
            <a:r>
              <a:rPr lang="en-US" sz="2400" spc="-285" dirty="0" smtClean="0">
                <a:solidFill>
                  <a:srgbClr val="0E1300"/>
                </a:solidFill>
                <a:latin typeface="Times New Roman"/>
                <a:cs typeface="Times New Roman"/>
              </a:rPr>
              <a:t>  </a:t>
            </a:r>
            <a:r>
              <a:rPr sz="2400" spc="-285" smtClean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E1300"/>
                </a:solidFill>
                <a:latin typeface="Times New Roman"/>
                <a:cs typeface="Times New Roman"/>
              </a:rPr>
              <a:t>no. </a:t>
            </a:r>
            <a:r>
              <a:rPr sz="2400" spc="125" dirty="0">
                <a:solidFill>
                  <a:srgbClr val="0E1300"/>
                </a:solidFill>
                <a:latin typeface="Times New Roman"/>
                <a:cs typeface="Times New Roman"/>
              </a:rPr>
              <a:t>4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Fogarthy’s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catheter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45" dirty="0">
                <a:solidFill>
                  <a:srgbClr val="0E1300"/>
                </a:solidFill>
                <a:latin typeface="Times New Roman"/>
                <a:cs typeface="Times New Roman"/>
              </a:rPr>
              <a:t>introduced with 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fluoroscopic</a:t>
            </a:r>
            <a:r>
              <a:rPr sz="2400" spc="-3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guidance.</a:t>
            </a:r>
            <a:endParaRPr sz="24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1445"/>
              </a:spcBef>
            </a:pPr>
            <a:r>
              <a:rPr sz="2400" spc="-285">
                <a:solidFill>
                  <a:srgbClr val="0E1300"/>
                </a:solidFill>
                <a:latin typeface="Times New Roman"/>
                <a:cs typeface="Times New Roman"/>
              </a:rPr>
              <a:t>A </a:t>
            </a:r>
            <a:r>
              <a:rPr lang="en-US" sz="2400" spc="-285" dirty="0" smtClean="0">
                <a:solidFill>
                  <a:srgbClr val="0E1300"/>
                </a:solidFill>
                <a:latin typeface="Times New Roman"/>
                <a:cs typeface="Times New Roman"/>
              </a:rPr>
              <a:t>  </a:t>
            </a:r>
            <a:r>
              <a:rPr sz="2400" spc="40" smtClean="0">
                <a:solidFill>
                  <a:srgbClr val="0E1300"/>
                </a:solidFill>
                <a:latin typeface="Times New Roman"/>
                <a:cs typeface="Times New Roman"/>
              </a:rPr>
              <a:t>0.7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mm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balloon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inflated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for </a:t>
            </a:r>
            <a:r>
              <a:rPr sz="2400" spc="125" dirty="0">
                <a:solidFill>
                  <a:srgbClr val="0E1300"/>
                </a:solidFill>
                <a:latin typeface="Times New Roman"/>
                <a:cs typeface="Times New Roman"/>
              </a:rPr>
              <a:t>1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– </a:t>
            </a:r>
            <a:r>
              <a:rPr sz="2400" spc="125" dirty="0">
                <a:solidFill>
                  <a:srgbClr val="0E1300"/>
                </a:solidFill>
                <a:latin typeface="Times New Roman"/>
                <a:cs typeface="Times New Roman"/>
              </a:rPr>
              <a:t>2</a:t>
            </a:r>
            <a:r>
              <a:rPr sz="2400" spc="-12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minutes.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17876" y="4925567"/>
            <a:ext cx="3584448" cy="1324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476" y="531876"/>
            <a:ext cx="3660648" cy="2505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99076" y="531876"/>
            <a:ext cx="3610355" cy="2517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5275" y="3275076"/>
            <a:ext cx="3060192" cy="3098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18532" y="3275076"/>
            <a:ext cx="3060191" cy="3098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2140" y="789178"/>
            <a:ext cx="6102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OPEN PROCEDURES </a:t>
            </a:r>
            <a:r>
              <a:rPr sz="1800" b="1" u="heavy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( </a:t>
            </a:r>
            <a:r>
              <a:rPr sz="1800" b="1" u="heavy" spc="-1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INTRACRANIAL</a:t>
            </a:r>
            <a:r>
              <a:rPr sz="1800" b="1" u="heavy" spc="70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E1300"/>
                </a:solidFill>
                <a:uFill>
                  <a:solidFill>
                    <a:srgbClr val="0E1300"/>
                  </a:solidFill>
                </a:uFill>
                <a:latin typeface="Arial"/>
                <a:cs typeface="Arial"/>
              </a:rPr>
              <a:t>PROCEDURES):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12140" y="1517650"/>
            <a:ext cx="71640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u="heavy" spc="-120" dirty="0">
                <a:uFill>
                  <a:solidFill>
                    <a:srgbClr val="0E1300"/>
                  </a:solidFill>
                </a:uFill>
              </a:rPr>
              <a:t>(A) </a:t>
            </a:r>
            <a:r>
              <a:rPr u="heavy" spc="25" dirty="0">
                <a:uFill>
                  <a:solidFill>
                    <a:srgbClr val="0E1300"/>
                  </a:solidFill>
                </a:uFill>
              </a:rPr>
              <a:t>Microvascular </a:t>
            </a:r>
            <a:r>
              <a:rPr u="heavy" spc="15" dirty="0">
                <a:uFill>
                  <a:solidFill>
                    <a:srgbClr val="0E1300"/>
                  </a:solidFill>
                </a:uFill>
              </a:rPr>
              <a:t>decompression </a:t>
            </a:r>
            <a:r>
              <a:rPr u="heavy" spc="-40" dirty="0">
                <a:uFill>
                  <a:solidFill>
                    <a:srgbClr val="0E1300"/>
                  </a:solidFill>
                </a:uFill>
              </a:rPr>
              <a:t>of </a:t>
            </a:r>
            <a:r>
              <a:rPr u="heavy" spc="45" dirty="0">
                <a:uFill>
                  <a:solidFill>
                    <a:srgbClr val="0E1300"/>
                  </a:solidFill>
                </a:uFill>
              </a:rPr>
              <a:t>the </a:t>
            </a:r>
            <a:r>
              <a:rPr u="heavy" spc="35" dirty="0">
                <a:uFill>
                  <a:solidFill>
                    <a:srgbClr val="0E1300"/>
                  </a:solidFill>
                </a:uFill>
              </a:rPr>
              <a:t>trigeminal </a:t>
            </a:r>
            <a:r>
              <a:rPr u="heavy" spc="30" dirty="0">
                <a:uFill>
                  <a:solidFill>
                    <a:srgbClr val="0E1300"/>
                  </a:solidFill>
                </a:uFill>
              </a:rPr>
              <a:t>nerve  </a:t>
            </a:r>
            <a:r>
              <a:rPr u="heavy" spc="5" dirty="0">
                <a:uFill>
                  <a:solidFill>
                    <a:srgbClr val="0E1300"/>
                  </a:solidFill>
                </a:uFill>
              </a:rPr>
              <a:t>sensory</a:t>
            </a:r>
            <a:r>
              <a:rPr u="heavy" spc="-20" dirty="0">
                <a:uFill>
                  <a:solidFill>
                    <a:srgbClr val="0E1300"/>
                  </a:solidFill>
                </a:uFill>
              </a:rPr>
              <a:t> </a:t>
            </a:r>
            <a:r>
              <a:rPr u="heavy" spc="-15" dirty="0">
                <a:uFill>
                  <a:solidFill>
                    <a:srgbClr val="0E1300"/>
                  </a:solidFill>
                </a:uFill>
              </a:rPr>
              <a:t>root: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98194" y="2328544"/>
            <a:ext cx="6445250" cy="301117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Procedure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popularized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in </a:t>
            </a:r>
            <a:r>
              <a:rPr sz="2400" spc="114" dirty="0">
                <a:solidFill>
                  <a:srgbClr val="0E1300"/>
                </a:solidFill>
                <a:latin typeface="Times New Roman"/>
                <a:cs typeface="Times New Roman"/>
              </a:rPr>
              <a:t>1967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– </a:t>
            </a:r>
            <a:r>
              <a:rPr sz="2400" spc="114" dirty="0">
                <a:solidFill>
                  <a:srgbClr val="0E1300"/>
                </a:solidFill>
                <a:latin typeface="Times New Roman"/>
                <a:cs typeface="Times New Roman"/>
              </a:rPr>
              <a:t>1976 </a:t>
            </a:r>
            <a:r>
              <a:rPr sz="2400" spc="-30" dirty="0">
                <a:solidFill>
                  <a:srgbClr val="0E1300"/>
                </a:solidFill>
                <a:latin typeface="Times New Roman"/>
                <a:cs typeface="Times New Roman"/>
              </a:rPr>
              <a:t>by</a:t>
            </a:r>
            <a:r>
              <a:rPr sz="2400" spc="-409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Jannetta.</a:t>
            </a:r>
            <a:endParaRPr sz="2400">
              <a:latin typeface="Times New Roman"/>
              <a:cs typeface="Times New Roman"/>
            </a:endParaRPr>
          </a:p>
          <a:p>
            <a:pPr marL="12700" marR="706120">
              <a:lnSpc>
                <a:spcPct val="100000"/>
              </a:lnSpc>
              <a:spcBef>
                <a:spcPts val="1445"/>
              </a:spcBef>
            </a:pP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Most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commonly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performed </a:t>
            </a:r>
            <a:r>
              <a:rPr sz="2400" spc="65" dirty="0">
                <a:solidFill>
                  <a:srgbClr val="0E1300"/>
                </a:solidFill>
                <a:latin typeface="Times New Roman"/>
                <a:cs typeface="Times New Roman"/>
              </a:rPr>
              <a:t>intra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cranial</a:t>
            </a:r>
            <a:r>
              <a:rPr sz="2400" spc="-18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open 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procedure.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700" marR="2991485">
              <a:lnSpc>
                <a:spcPct val="100000"/>
              </a:lnSpc>
              <a:spcBef>
                <a:spcPts val="2080"/>
              </a:spcBef>
            </a:pP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root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examined</a:t>
            </a:r>
            <a:r>
              <a:rPr sz="2400" spc="-5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0E1300"/>
                </a:solidFill>
                <a:latin typeface="Times New Roman"/>
                <a:cs typeface="Times New Roman"/>
              </a:rPr>
              <a:t>under 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microscope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61076" y="4075176"/>
            <a:ext cx="2898648" cy="2174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98194" y="755650"/>
            <a:ext cx="35407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A </a:t>
            </a:r>
            <a:r>
              <a:rPr spc="20" dirty="0"/>
              <a:t>compressing </a:t>
            </a:r>
            <a:r>
              <a:rPr spc="75" dirty="0"/>
              <a:t>branch </a:t>
            </a:r>
            <a:r>
              <a:rPr spc="-40" dirty="0"/>
              <a:t>of  </a:t>
            </a:r>
            <a:r>
              <a:rPr spc="40" dirty="0"/>
              <a:t>the </a:t>
            </a:r>
            <a:r>
              <a:rPr spc="45" dirty="0"/>
              <a:t>superior </a:t>
            </a:r>
            <a:r>
              <a:rPr spc="30" dirty="0"/>
              <a:t>cerebellar  </a:t>
            </a:r>
            <a:r>
              <a:rPr spc="50" dirty="0"/>
              <a:t>artery </a:t>
            </a:r>
            <a:r>
              <a:rPr dirty="0"/>
              <a:t>will be </a:t>
            </a:r>
            <a:r>
              <a:rPr spc="10" dirty="0"/>
              <a:t>seen </a:t>
            </a:r>
            <a:r>
              <a:rPr spc="15" dirty="0"/>
              <a:t>medial</a:t>
            </a:r>
            <a:r>
              <a:rPr spc="-215" dirty="0"/>
              <a:t> </a:t>
            </a:r>
            <a:r>
              <a:rPr spc="-5" dirty="0"/>
              <a:t>to  </a:t>
            </a:r>
            <a:r>
              <a:rPr spc="40" dirty="0"/>
              <a:t>the </a:t>
            </a:r>
            <a:r>
              <a:rPr spc="35" dirty="0"/>
              <a:t>nerve </a:t>
            </a:r>
            <a:r>
              <a:rPr spc="45" dirty="0"/>
              <a:t>at </a:t>
            </a:r>
            <a:r>
              <a:rPr spc="40" dirty="0"/>
              <a:t>the </a:t>
            </a:r>
            <a:r>
              <a:rPr spc="30" dirty="0"/>
              <a:t>root </a:t>
            </a:r>
            <a:r>
              <a:rPr spc="40" dirty="0"/>
              <a:t>entry  </a:t>
            </a:r>
            <a:r>
              <a:rPr spc="-5" dirty="0"/>
              <a:t>zone.</a:t>
            </a:r>
          </a:p>
        </p:txBody>
      </p:sp>
      <p:sp>
        <p:nvSpPr>
          <p:cNvPr id="23" name="object 23"/>
          <p:cNvSpPr/>
          <p:nvPr/>
        </p:nvSpPr>
        <p:spPr>
          <a:xfrm>
            <a:off x="5446776" y="531876"/>
            <a:ext cx="2555748" cy="241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98194" y="3486657"/>
            <a:ext cx="4792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0E1300"/>
                </a:solidFill>
                <a:latin typeface="Times New Roman"/>
                <a:cs typeface="Times New Roman"/>
              </a:rPr>
              <a:t>Incision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made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over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mastoid</a:t>
            </a:r>
            <a:r>
              <a:rPr sz="2400" spc="-18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0E1300"/>
                </a:solidFill>
                <a:latin typeface="Times New Roman"/>
                <a:cs typeface="Times New Roman"/>
              </a:rPr>
              <a:t>area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89075" y="4113276"/>
            <a:ext cx="3279648" cy="2060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11267" y="4113276"/>
            <a:ext cx="3343655" cy="2072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98194" y="955675"/>
            <a:ext cx="35375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Then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trigeminal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</a:t>
            </a:r>
            <a:r>
              <a:rPr sz="2400" spc="-14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freed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from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</a:t>
            </a:r>
            <a:r>
              <a:rPr sz="2400" spc="-170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E1300"/>
                </a:solidFill>
                <a:latin typeface="Times New Roman"/>
                <a:cs typeface="Times New Roman"/>
              </a:rPr>
              <a:t>compressing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/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pulsating</a:t>
            </a:r>
            <a:r>
              <a:rPr sz="2400" spc="-2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artery.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99176" y="531876"/>
            <a:ext cx="2784348" cy="2631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98194" y="3575684"/>
            <a:ext cx="34137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After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freeing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</a:t>
            </a:r>
            <a:r>
              <a:rPr sz="2400" spc="10" dirty="0">
                <a:solidFill>
                  <a:srgbClr val="0E1300"/>
                </a:solidFill>
                <a:latin typeface="Times New Roman"/>
                <a:cs typeface="Times New Roman"/>
              </a:rPr>
              <a:t>nerve,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nerve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is </a:t>
            </a:r>
            <a:r>
              <a:rPr sz="2400" spc="35" dirty="0">
                <a:solidFill>
                  <a:srgbClr val="0E1300"/>
                </a:solidFill>
                <a:latin typeface="Times New Roman"/>
                <a:cs typeface="Times New Roman"/>
              </a:rPr>
              <a:t>separated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from</a:t>
            </a:r>
            <a:r>
              <a:rPr sz="2400" spc="-13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0E1300"/>
                </a:solidFill>
                <a:latin typeface="Times New Roman"/>
                <a:cs typeface="Times New Roman"/>
              </a:rPr>
              <a:t>the  </a:t>
            </a:r>
            <a:r>
              <a:rPr sz="2400" spc="50" dirty="0">
                <a:solidFill>
                  <a:srgbClr val="0E1300"/>
                </a:solidFill>
                <a:latin typeface="Times New Roman"/>
                <a:cs typeface="Times New Roman"/>
              </a:rPr>
              <a:t>artery </a:t>
            </a:r>
            <a:r>
              <a:rPr sz="2400" spc="-30" dirty="0">
                <a:solidFill>
                  <a:srgbClr val="0E1300"/>
                </a:solidFill>
                <a:latin typeface="Times New Roman"/>
                <a:cs typeface="Times New Roman"/>
              </a:rPr>
              <a:t>by </a:t>
            </a:r>
            <a:r>
              <a:rPr sz="2400" spc="30" dirty="0">
                <a:solidFill>
                  <a:srgbClr val="0E1300"/>
                </a:solidFill>
                <a:latin typeface="Times New Roman"/>
                <a:cs typeface="Times New Roman"/>
              </a:rPr>
              <a:t>placing </a:t>
            </a:r>
            <a:r>
              <a:rPr sz="2400" spc="55" dirty="0">
                <a:solidFill>
                  <a:srgbClr val="0E1300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0E1300"/>
                </a:solidFill>
                <a:latin typeface="Times New Roman"/>
                <a:cs typeface="Times New Roman"/>
              </a:rPr>
              <a:t>piece</a:t>
            </a:r>
            <a:r>
              <a:rPr sz="2400" spc="-23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E1300"/>
                </a:solidFill>
                <a:latin typeface="Times New Roman"/>
                <a:cs typeface="Times New Roman"/>
              </a:rPr>
              <a:t>of  </a:t>
            </a:r>
            <a:r>
              <a:rPr sz="2400" spc="-35" dirty="0">
                <a:solidFill>
                  <a:srgbClr val="0E1300"/>
                </a:solidFill>
                <a:latin typeface="Times New Roman"/>
                <a:cs typeface="Times New Roman"/>
              </a:rPr>
              <a:t>Teflon </a:t>
            </a:r>
            <a:r>
              <a:rPr sz="2400" spc="25" dirty="0">
                <a:solidFill>
                  <a:srgbClr val="0E1300"/>
                </a:solidFill>
                <a:latin typeface="Times New Roman"/>
                <a:cs typeface="Times New Roman"/>
              </a:rPr>
              <a:t>between</a:t>
            </a:r>
            <a:r>
              <a:rPr sz="2400" spc="-25" dirty="0">
                <a:solidFill>
                  <a:srgbClr val="0E13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E1300"/>
                </a:solidFill>
                <a:latin typeface="Times New Roman"/>
                <a:cs typeface="Times New Roman"/>
              </a:rPr>
              <a:t>them.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37276" y="3503676"/>
            <a:ext cx="2746248" cy="2670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94376" y="608076"/>
            <a:ext cx="2784348" cy="2631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9575" y="608076"/>
            <a:ext cx="2784348" cy="2631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98194" y="4326763"/>
            <a:ext cx="3477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E1300"/>
                </a:solidFill>
                <a:latin typeface="Arial"/>
                <a:cs typeface="Arial"/>
              </a:rPr>
              <a:t>Non absorbable insulating sponge  may also be</a:t>
            </a:r>
            <a:r>
              <a:rPr sz="1800" spc="-10" dirty="0">
                <a:solidFill>
                  <a:srgbClr val="0E1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E1300"/>
                </a:solidFill>
                <a:latin typeface="Arial"/>
                <a:cs typeface="Arial"/>
              </a:rPr>
              <a:t>placed.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85232" y="3656076"/>
            <a:ext cx="2793491" cy="2517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304800"/>
            <a:ext cx="82296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3276599"/>
            <a:ext cx="8229600" cy="3581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88340" y="478282"/>
            <a:ext cx="6813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74A40F"/>
                </a:solidFill>
                <a:latin typeface="Arial"/>
                <a:cs typeface="Arial"/>
              </a:rPr>
              <a:t>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8340" y="779598"/>
            <a:ext cx="3055620" cy="120586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70"/>
              </a:spcBef>
            </a:pPr>
            <a:r>
              <a:rPr sz="3200" b="1" dirty="0">
                <a:solidFill>
                  <a:srgbClr val="74A40F"/>
                </a:solidFill>
                <a:latin typeface="Arial"/>
                <a:cs typeface="Arial"/>
              </a:rPr>
              <a:t>DOULOUREUX:</a:t>
            </a:r>
            <a:endParaRPr sz="3200">
              <a:latin typeface="Arial"/>
              <a:cs typeface="Arial"/>
            </a:endParaRPr>
          </a:p>
          <a:p>
            <a:pPr marL="64769" algn="ctr">
              <a:lnSpc>
                <a:spcPct val="100000"/>
              </a:lnSpc>
              <a:spcBef>
                <a:spcPts val="1100"/>
              </a:spcBef>
            </a:pPr>
            <a:r>
              <a:rPr sz="2400" b="1" spc="-120" dirty="0">
                <a:latin typeface="Times New Roman"/>
                <a:cs typeface="Times New Roman"/>
              </a:rPr>
              <a:t>Tic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douloureux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4346" y="1593850"/>
            <a:ext cx="1878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latin typeface="Times New Roman"/>
                <a:cs typeface="Times New Roman"/>
              </a:rPr>
              <a:t>Painful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-65" dirty="0">
                <a:latin typeface="Times New Roman"/>
                <a:cs typeface="Times New Roman"/>
              </a:rPr>
              <a:t>jerking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33800" y="1676400"/>
            <a:ext cx="2057400" cy="304800"/>
          </a:xfrm>
          <a:custGeom>
            <a:avLst/>
            <a:gdLst/>
            <a:ahLst/>
            <a:cxnLst/>
            <a:rect l="l" t="t" r="r" b="b"/>
            <a:pathLst>
              <a:path w="2057400" h="304800">
                <a:moveTo>
                  <a:pt x="1549400" y="0"/>
                </a:moveTo>
                <a:lnTo>
                  <a:pt x="1549400" y="76200"/>
                </a:lnTo>
                <a:lnTo>
                  <a:pt x="0" y="76200"/>
                </a:lnTo>
                <a:lnTo>
                  <a:pt x="254000" y="152400"/>
                </a:lnTo>
                <a:lnTo>
                  <a:pt x="0" y="228600"/>
                </a:lnTo>
                <a:lnTo>
                  <a:pt x="1549400" y="228600"/>
                </a:lnTo>
                <a:lnTo>
                  <a:pt x="1549400" y="304800"/>
                </a:lnTo>
                <a:lnTo>
                  <a:pt x="2057400" y="152400"/>
                </a:lnTo>
                <a:lnTo>
                  <a:pt x="1549400" y="0"/>
                </a:lnTo>
                <a:close/>
              </a:path>
            </a:pathLst>
          </a:custGeom>
          <a:solidFill>
            <a:srgbClr val="FFC000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33800" y="1676400"/>
            <a:ext cx="2057400" cy="304800"/>
          </a:xfrm>
          <a:custGeom>
            <a:avLst/>
            <a:gdLst/>
            <a:ahLst/>
            <a:cxnLst/>
            <a:rect l="l" t="t" r="r" b="b"/>
            <a:pathLst>
              <a:path w="2057400" h="304800">
                <a:moveTo>
                  <a:pt x="0" y="76200"/>
                </a:moveTo>
                <a:lnTo>
                  <a:pt x="1549400" y="76200"/>
                </a:lnTo>
                <a:lnTo>
                  <a:pt x="1549400" y="0"/>
                </a:lnTo>
                <a:lnTo>
                  <a:pt x="2057400" y="152400"/>
                </a:lnTo>
                <a:lnTo>
                  <a:pt x="1549400" y="304800"/>
                </a:lnTo>
                <a:lnTo>
                  <a:pt x="1549400" y="228600"/>
                </a:lnTo>
                <a:lnTo>
                  <a:pt x="0" y="228600"/>
                </a:lnTo>
                <a:lnTo>
                  <a:pt x="254000" y="1524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50442" y="2832608"/>
            <a:ext cx="735457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It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55" dirty="0">
                <a:latin typeface="Times New Roman"/>
                <a:cs typeface="Times New Roman"/>
              </a:rPr>
              <a:t>a </a:t>
            </a:r>
            <a:r>
              <a:rPr sz="2400" spc="35" dirty="0">
                <a:latin typeface="Times New Roman"/>
                <a:cs typeface="Times New Roman"/>
              </a:rPr>
              <a:t>truly </a:t>
            </a:r>
            <a:r>
              <a:rPr sz="2400" spc="25" dirty="0">
                <a:latin typeface="Times New Roman"/>
                <a:cs typeface="Times New Roman"/>
              </a:rPr>
              <a:t>agonizing </a:t>
            </a:r>
            <a:r>
              <a:rPr sz="2400" spc="10" dirty="0">
                <a:latin typeface="Times New Roman"/>
                <a:cs typeface="Times New Roman"/>
              </a:rPr>
              <a:t>condition, </a:t>
            </a:r>
            <a:r>
              <a:rPr sz="2400" spc="50" dirty="0">
                <a:latin typeface="Times New Roman"/>
                <a:cs typeface="Times New Roman"/>
              </a:rPr>
              <a:t>in </a:t>
            </a:r>
            <a:r>
              <a:rPr sz="2400" spc="60" dirty="0">
                <a:latin typeface="Times New Roman"/>
                <a:cs typeface="Times New Roman"/>
              </a:rPr>
              <a:t>which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35" dirty="0">
                <a:latin typeface="Times New Roman"/>
                <a:cs typeface="Times New Roman"/>
              </a:rPr>
              <a:t>patient </a:t>
            </a:r>
            <a:r>
              <a:rPr sz="2400" spc="10" dirty="0">
                <a:latin typeface="Times New Roman"/>
                <a:cs typeface="Times New Roman"/>
              </a:rPr>
              <a:t>may  </a:t>
            </a:r>
            <a:r>
              <a:rPr sz="2400" spc="60" dirty="0">
                <a:latin typeface="Times New Roman"/>
                <a:cs typeface="Times New Roman"/>
              </a:rPr>
              <a:t>clunch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85" dirty="0">
                <a:latin typeface="Times New Roman"/>
                <a:cs typeface="Times New Roman"/>
              </a:rPr>
              <a:t>hand </a:t>
            </a:r>
            <a:r>
              <a:rPr sz="2400" spc="15" dirty="0">
                <a:latin typeface="Times New Roman"/>
                <a:cs typeface="Times New Roman"/>
              </a:rPr>
              <a:t>over </a:t>
            </a:r>
            <a:r>
              <a:rPr sz="2400" spc="4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face </a:t>
            </a:r>
            <a:r>
              <a:rPr sz="2400" spc="-345" dirty="0">
                <a:latin typeface="Times New Roman"/>
                <a:cs typeface="Times New Roman"/>
              </a:rPr>
              <a:t>&amp; </a:t>
            </a:r>
            <a:r>
              <a:rPr sz="2400" spc="30" dirty="0">
                <a:latin typeface="Times New Roman"/>
                <a:cs typeface="Times New Roman"/>
              </a:rPr>
              <a:t>experience </a:t>
            </a:r>
            <a:r>
              <a:rPr sz="2400" spc="-20" dirty="0">
                <a:latin typeface="Times New Roman"/>
                <a:cs typeface="Times New Roman"/>
              </a:rPr>
              <a:t>severe,  </a:t>
            </a:r>
            <a:r>
              <a:rPr sz="2400" spc="40" dirty="0">
                <a:latin typeface="Times New Roman"/>
                <a:cs typeface="Times New Roman"/>
              </a:rPr>
              <a:t>lancinating </a:t>
            </a:r>
            <a:r>
              <a:rPr sz="2400" spc="55" dirty="0">
                <a:latin typeface="Times New Roman"/>
                <a:cs typeface="Times New Roman"/>
              </a:rPr>
              <a:t>pain </a:t>
            </a:r>
            <a:r>
              <a:rPr sz="2400" dirty="0">
                <a:latin typeface="Times New Roman"/>
                <a:cs typeface="Times New Roman"/>
              </a:rPr>
              <a:t>associated </a:t>
            </a:r>
            <a:r>
              <a:rPr sz="2400" spc="45" dirty="0">
                <a:latin typeface="Times New Roman"/>
                <a:cs typeface="Times New Roman"/>
              </a:rPr>
              <a:t>with </a:t>
            </a:r>
            <a:r>
              <a:rPr sz="2400" spc="5" dirty="0">
                <a:latin typeface="Times New Roman"/>
                <a:cs typeface="Times New Roman"/>
              </a:rPr>
              <a:t>spasmodic </a:t>
            </a:r>
            <a:r>
              <a:rPr sz="2400" spc="30" dirty="0">
                <a:latin typeface="Times New Roman"/>
                <a:cs typeface="Times New Roman"/>
              </a:rPr>
              <a:t>contractions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of 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10" dirty="0">
                <a:latin typeface="Times New Roman"/>
                <a:cs typeface="Times New Roman"/>
              </a:rPr>
              <a:t>facial </a:t>
            </a:r>
            <a:r>
              <a:rPr sz="2400" dirty="0">
                <a:latin typeface="Times New Roman"/>
                <a:cs typeface="Times New Roman"/>
              </a:rPr>
              <a:t>muscles </a:t>
            </a:r>
            <a:r>
              <a:rPr sz="2400" spc="70" dirty="0">
                <a:latin typeface="Times New Roman"/>
                <a:cs typeface="Times New Roman"/>
              </a:rPr>
              <a:t>during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attacks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0">
              <a:latin typeface="Times New Roman"/>
              <a:cs typeface="Times New Roman"/>
            </a:endParaRPr>
          </a:p>
          <a:p>
            <a:pPr marL="98171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55" dirty="0">
                <a:latin typeface="Times New Roman"/>
                <a:cs typeface="Times New Roman"/>
              </a:rPr>
              <a:t>a </a:t>
            </a:r>
            <a:r>
              <a:rPr sz="2400" spc="40" dirty="0">
                <a:latin typeface="Times New Roman"/>
                <a:cs typeface="Times New Roman"/>
              </a:rPr>
              <a:t>feature </a:t>
            </a:r>
            <a:r>
              <a:rPr sz="2400" spc="60" dirty="0">
                <a:latin typeface="Times New Roman"/>
                <a:cs typeface="Times New Roman"/>
              </a:rPr>
              <a:t>that </a:t>
            </a:r>
            <a:r>
              <a:rPr sz="2400" spc="5" dirty="0">
                <a:latin typeface="Times New Roman"/>
                <a:cs typeface="Times New Roman"/>
              </a:rPr>
              <a:t>led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10" dirty="0">
                <a:latin typeface="Times New Roman"/>
                <a:cs typeface="Times New Roman"/>
              </a:rPr>
              <a:t>use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15" dirty="0">
                <a:latin typeface="Times New Roman"/>
                <a:cs typeface="Times New Roman"/>
              </a:rPr>
              <a:t>this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term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00" y="0"/>
            <a:ext cx="83058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4114798"/>
            <a:ext cx="82296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304800"/>
            <a:ext cx="8229600" cy="617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304800"/>
            <a:ext cx="8212835" cy="624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0472" y="6565900"/>
            <a:ext cx="1483360" cy="292100"/>
          </a:xfrm>
          <a:custGeom>
            <a:avLst/>
            <a:gdLst/>
            <a:ahLst/>
            <a:cxnLst/>
            <a:rect l="l" t="t" r="r" b="b"/>
            <a:pathLst>
              <a:path w="1483360" h="292100">
                <a:moveTo>
                  <a:pt x="0" y="292099"/>
                </a:moveTo>
                <a:lnTo>
                  <a:pt x="1482852" y="292099"/>
                </a:lnTo>
                <a:lnTo>
                  <a:pt x="1482852" y="0"/>
                </a:lnTo>
                <a:lnTo>
                  <a:pt x="0" y="0"/>
                </a:lnTo>
                <a:lnTo>
                  <a:pt x="0" y="2920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872" y="6565900"/>
            <a:ext cx="228600" cy="292100"/>
          </a:xfrm>
          <a:custGeom>
            <a:avLst/>
            <a:gdLst/>
            <a:ahLst/>
            <a:cxnLst/>
            <a:rect l="l" t="t" r="r" b="b"/>
            <a:pathLst>
              <a:path w="228600" h="292100">
                <a:moveTo>
                  <a:pt x="0" y="292099"/>
                </a:moveTo>
                <a:lnTo>
                  <a:pt x="228600" y="292099"/>
                </a:lnTo>
                <a:lnTo>
                  <a:pt x="228600" y="0"/>
                </a:lnTo>
                <a:lnTo>
                  <a:pt x="0" y="0"/>
                </a:lnTo>
                <a:lnTo>
                  <a:pt x="0" y="2920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472" y="6565900"/>
            <a:ext cx="762000" cy="292100"/>
          </a:xfrm>
          <a:custGeom>
            <a:avLst/>
            <a:gdLst/>
            <a:ahLst/>
            <a:cxnLst/>
            <a:rect l="l" t="t" r="r" b="b"/>
            <a:pathLst>
              <a:path w="762000" h="292100">
                <a:moveTo>
                  <a:pt x="0" y="292099"/>
                </a:moveTo>
                <a:lnTo>
                  <a:pt x="762000" y="292099"/>
                </a:lnTo>
                <a:lnTo>
                  <a:pt x="762000" y="0"/>
                </a:lnTo>
                <a:lnTo>
                  <a:pt x="0" y="0"/>
                </a:lnTo>
                <a:lnTo>
                  <a:pt x="0" y="2920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7123" y="6565900"/>
            <a:ext cx="1524000" cy="292100"/>
          </a:xfrm>
          <a:custGeom>
            <a:avLst/>
            <a:gdLst/>
            <a:ahLst/>
            <a:cxnLst/>
            <a:rect l="l" t="t" r="r" b="b"/>
            <a:pathLst>
              <a:path w="1524000" h="292100">
                <a:moveTo>
                  <a:pt x="0" y="292099"/>
                </a:moveTo>
                <a:lnTo>
                  <a:pt x="1524000" y="292099"/>
                </a:lnTo>
                <a:lnTo>
                  <a:pt x="1524000" y="0"/>
                </a:lnTo>
                <a:lnTo>
                  <a:pt x="0" y="0"/>
                </a:lnTo>
                <a:lnTo>
                  <a:pt x="0" y="2920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3923" y="6565900"/>
            <a:ext cx="2743200" cy="292100"/>
          </a:xfrm>
          <a:custGeom>
            <a:avLst/>
            <a:gdLst/>
            <a:ahLst/>
            <a:cxnLst/>
            <a:rect l="l" t="t" r="r" b="b"/>
            <a:pathLst>
              <a:path w="2743200" h="292100">
                <a:moveTo>
                  <a:pt x="0" y="292099"/>
                </a:moveTo>
                <a:lnTo>
                  <a:pt x="2743200" y="292099"/>
                </a:lnTo>
                <a:lnTo>
                  <a:pt x="2743200" y="0"/>
                </a:lnTo>
                <a:lnTo>
                  <a:pt x="0" y="0"/>
                </a:lnTo>
                <a:lnTo>
                  <a:pt x="0" y="2920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33756"/>
            <a:ext cx="8229600" cy="873125"/>
          </a:xfrm>
          <a:custGeom>
            <a:avLst/>
            <a:gdLst/>
            <a:ahLst/>
            <a:cxnLst/>
            <a:rect l="l" t="t" r="r" b="b"/>
            <a:pathLst>
              <a:path w="8229600" h="873125">
                <a:moveTo>
                  <a:pt x="0" y="872744"/>
                </a:moveTo>
                <a:lnTo>
                  <a:pt x="8229600" y="872744"/>
                </a:lnTo>
                <a:lnTo>
                  <a:pt x="8229600" y="0"/>
                </a:lnTo>
                <a:lnTo>
                  <a:pt x="0" y="0"/>
                </a:lnTo>
                <a:lnTo>
                  <a:pt x="0" y="872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1259839"/>
            <a:ext cx="8229600" cy="5260340"/>
          </a:xfrm>
          <a:custGeom>
            <a:avLst/>
            <a:gdLst/>
            <a:ahLst/>
            <a:cxnLst/>
            <a:rect l="l" t="t" r="r" b="b"/>
            <a:pathLst>
              <a:path w="8229600" h="5260340">
                <a:moveTo>
                  <a:pt x="0" y="5259832"/>
                </a:moveTo>
                <a:lnTo>
                  <a:pt x="8229600" y="5259832"/>
                </a:lnTo>
                <a:lnTo>
                  <a:pt x="8229600" y="0"/>
                </a:lnTo>
                <a:lnTo>
                  <a:pt x="0" y="0"/>
                </a:lnTo>
                <a:lnTo>
                  <a:pt x="0" y="5259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35940" y="613917"/>
            <a:ext cx="5039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93C500"/>
                </a:solidFill>
                <a:latin typeface="Arial"/>
                <a:cs typeface="Arial"/>
              </a:rPr>
              <a:t>RECENT</a:t>
            </a:r>
            <a:r>
              <a:rPr sz="4000" b="1" spc="-175" dirty="0">
                <a:solidFill>
                  <a:srgbClr val="93C500"/>
                </a:solidFill>
                <a:latin typeface="Arial"/>
                <a:cs typeface="Arial"/>
              </a:rPr>
              <a:t> </a:t>
            </a:r>
            <a:r>
              <a:rPr sz="4000" b="1" spc="-50" dirty="0">
                <a:solidFill>
                  <a:srgbClr val="93C500"/>
                </a:solidFill>
                <a:latin typeface="Arial"/>
                <a:cs typeface="Arial"/>
              </a:rPr>
              <a:t>ADVANCES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5676" y="1293875"/>
            <a:ext cx="8232648" cy="5184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808" y="6539230"/>
            <a:ext cx="8406765" cy="0"/>
          </a:xfrm>
          <a:custGeom>
            <a:avLst/>
            <a:gdLst/>
            <a:ahLst/>
            <a:cxnLst/>
            <a:rect l="l" t="t" r="r" b="b"/>
            <a:pathLst>
              <a:path w="8406765">
                <a:moveTo>
                  <a:pt x="0" y="0"/>
                </a:moveTo>
                <a:lnTo>
                  <a:pt x="8406384" y="0"/>
                </a:lnTo>
              </a:path>
            </a:pathLst>
          </a:custGeom>
          <a:ln w="53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5325" y="1259839"/>
            <a:ext cx="0" cy="5252720"/>
          </a:xfrm>
          <a:custGeom>
            <a:avLst/>
            <a:gdLst/>
            <a:ahLst/>
            <a:cxnLst/>
            <a:rect l="l" t="t" r="r" b="b"/>
            <a:pathLst>
              <a:path h="5252720">
                <a:moveTo>
                  <a:pt x="0" y="0"/>
                </a:moveTo>
                <a:lnTo>
                  <a:pt x="0" y="5252720"/>
                </a:lnTo>
              </a:path>
            </a:pathLst>
          </a:custGeom>
          <a:ln w="53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808" y="1233169"/>
            <a:ext cx="8406765" cy="0"/>
          </a:xfrm>
          <a:custGeom>
            <a:avLst/>
            <a:gdLst/>
            <a:ahLst/>
            <a:cxnLst/>
            <a:rect l="l" t="t" r="r" b="b"/>
            <a:pathLst>
              <a:path w="8406765">
                <a:moveTo>
                  <a:pt x="0" y="0"/>
                </a:moveTo>
                <a:lnTo>
                  <a:pt x="8406384" y="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48648" y="1260094"/>
            <a:ext cx="0" cy="5252720"/>
          </a:xfrm>
          <a:custGeom>
            <a:avLst/>
            <a:gdLst/>
            <a:ahLst/>
            <a:cxnLst/>
            <a:rect l="l" t="t" r="r" b="b"/>
            <a:pathLst>
              <a:path h="5252720">
                <a:moveTo>
                  <a:pt x="0" y="0"/>
                </a:moveTo>
                <a:lnTo>
                  <a:pt x="0" y="5252262"/>
                </a:lnTo>
              </a:path>
            </a:pathLst>
          </a:custGeom>
          <a:ln w="53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9521" y="6485890"/>
            <a:ext cx="8265159" cy="0"/>
          </a:xfrm>
          <a:custGeom>
            <a:avLst/>
            <a:gdLst/>
            <a:ahLst/>
            <a:cxnLst/>
            <a:rect l="l" t="t" r="r" b="b"/>
            <a:pathLst>
              <a:path w="8265159">
                <a:moveTo>
                  <a:pt x="0" y="0"/>
                </a:moveTo>
                <a:lnTo>
                  <a:pt x="8264931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8360" y="1295400"/>
            <a:ext cx="0" cy="5181600"/>
          </a:xfrm>
          <a:custGeom>
            <a:avLst/>
            <a:gdLst/>
            <a:ahLst/>
            <a:cxnLst/>
            <a:rect l="l" t="t" r="r" b="b"/>
            <a:pathLst>
              <a:path h="5181600">
                <a:moveTo>
                  <a:pt x="0" y="0"/>
                </a:moveTo>
                <a:lnTo>
                  <a:pt x="0" y="5181600"/>
                </a:lnTo>
              </a:path>
            </a:pathLst>
          </a:custGeom>
          <a:ln w="17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9521" y="1286510"/>
            <a:ext cx="8265159" cy="0"/>
          </a:xfrm>
          <a:custGeom>
            <a:avLst/>
            <a:gdLst/>
            <a:ahLst/>
            <a:cxnLst/>
            <a:rect l="l" t="t" r="r" b="b"/>
            <a:pathLst>
              <a:path w="8265159">
                <a:moveTo>
                  <a:pt x="0" y="0"/>
                </a:moveTo>
                <a:lnTo>
                  <a:pt x="8264931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95626" y="1295400"/>
            <a:ext cx="0" cy="5181600"/>
          </a:xfrm>
          <a:custGeom>
            <a:avLst/>
            <a:gdLst/>
            <a:ahLst/>
            <a:cxnLst/>
            <a:rect l="l" t="t" r="r" b="b"/>
            <a:pathLst>
              <a:path h="5181600">
                <a:moveTo>
                  <a:pt x="0" y="0"/>
                </a:moveTo>
                <a:lnTo>
                  <a:pt x="0" y="5181600"/>
                </a:lnTo>
              </a:path>
            </a:pathLst>
          </a:custGeom>
          <a:ln w="176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33756"/>
            <a:ext cx="8229600" cy="873125"/>
          </a:xfrm>
          <a:custGeom>
            <a:avLst/>
            <a:gdLst/>
            <a:ahLst/>
            <a:cxnLst/>
            <a:rect l="l" t="t" r="r" b="b"/>
            <a:pathLst>
              <a:path w="8229600" h="873125">
                <a:moveTo>
                  <a:pt x="0" y="872744"/>
                </a:moveTo>
                <a:lnTo>
                  <a:pt x="8229600" y="872744"/>
                </a:lnTo>
                <a:lnTo>
                  <a:pt x="8229600" y="0"/>
                </a:lnTo>
                <a:lnTo>
                  <a:pt x="0" y="0"/>
                </a:lnTo>
                <a:lnTo>
                  <a:pt x="0" y="872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1259839"/>
            <a:ext cx="8229600" cy="4338320"/>
          </a:xfrm>
          <a:custGeom>
            <a:avLst/>
            <a:gdLst/>
            <a:ahLst/>
            <a:cxnLst/>
            <a:rect l="l" t="t" r="r" b="b"/>
            <a:pathLst>
              <a:path w="8229600" h="4338320">
                <a:moveTo>
                  <a:pt x="0" y="4338320"/>
                </a:moveTo>
                <a:lnTo>
                  <a:pt x="8229600" y="4338320"/>
                </a:lnTo>
                <a:lnTo>
                  <a:pt x="8229600" y="0"/>
                </a:lnTo>
                <a:lnTo>
                  <a:pt x="0" y="0"/>
                </a:lnTo>
                <a:lnTo>
                  <a:pt x="0" y="4338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5651500"/>
            <a:ext cx="8229600" cy="868680"/>
          </a:xfrm>
          <a:custGeom>
            <a:avLst/>
            <a:gdLst/>
            <a:ahLst/>
            <a:cxnLst/>
            <a:rect l="l" t="t" r="r" b="b"/>
            <a:pathLst>
              <a:path w="8229600" h="868679">
                <a:moveTo>
                  <a:pt x="0" y="868172"/>
                </a:moveTo>
                <a:lnTo>
                  <a:pt x="8229600" y="868172"/>
                </a:lnTo>
                <a:lnTo>
                  <a:pt x="8229600" y="0"/>
                </a:lnTo>
                <a:lnTo>
                  <a:pt x="0" y="0"/>
                </a:lnTo>
                <a:lnTo>
                  <a:pt x="0" y="868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35940" y="613917"/>
            <a:ext cx="5039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93C500"/>
                </a:solidFill>
                <a:latin typeface="Arial"/>
                <a:cs typeface="Arial"/>
              </a:rPr>
              <a:t>RECENT</a:t>
            </a:r>
            <a:r>
              <a:rPr sz="4000" b="1" spc="-175" dirty="0">
                <a:solidFill>
                  <a:srgbClr val="93C500"/>
                </a:solidFill>
                <a:latin typeface="Arial"/>
                <a:cs typeface="Arial"/>
              </a:rPr>
              <a:t> </a:t>
            </a:r>
            <a:r>
              <a:rPr sz="4000" b="1" spc="-50" dirty="0">
                <a:solidFill>
                  <a:srgbClr val="93C500"/>
                </a:solidFill>
                <a:latin typeface="Arial"/>
                <a:cs typeface="Arial"/>
              </a:rPr>
              <a:t>ADVANCES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1876" y="1293875"/>
            <a:ext cx="8156448" cy="427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5008" y="5624829"/>
            <a:ext cx="8330565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4" y="0"/>
                </a:lnTo>
              </a:path>
            </a:pathLst>
          </a:custGeom>
          <a:ln w="53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1525" y="1259839"/>
            <a:ext cx="0" cy="4338320"/>
          </a:xfrm>
          <a:custGeom>
            <a:avLst/>
            <a:gdLst/>
            <a:ahLst/>
            <a:cxnLst/>
            <a:rect l="l" t="t" r="r" b="b"/>
            <a:pathLst>
              <a:path h="4338320">
                <a:moveTo>
                  <a:pt x="0" y="0"/>
                </a:moveTo>
                <a:lnTo>
                  <a:pt x="0" y="4338320"/>
                </a:lnTo>
              </a:path>
            </a:pathLst>
          </a:custGeom>
          <a:ln w="53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5008" y="1233169"/>
            <a:ext cx="8330565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4" y="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48648" y="1260094"/>
            <a:ext cx="0" cy="4338320"/>
          </a:xfrm>
          <a:custGeom>
            <a:avLst/>
            <a:gdLst/>
            <a:ahLst/>
            <a:cxnLst/>
            <a:rect l="l" t="t" r="r" b="b"/>
            <a:pathLst>
              <a:path h="4338320">
                <a:moveTo>
                  <a:pt x="0" y="0"/>
                </a:moveTo>
                <a:lnTo>
                  <a:pt x="0" y="4337862"/>
                </a:lnTo>
              </a:path>
            </a:pathLst>
          </a:custGeom>
          <a:ln w="53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721" y="5571490"/>
            <a:ext cx="8188959" cy="0"/>
          </a:xfrm>
          <a:custGeom>
            <a:avLst/>
            <a:gdLst/>
            <a:ahLst/>
            <a:cxnLst/>
            <a:rect l="l" t="t" r="r" b="b"/>
            <a:pathLst>
              <a:path w="8188959">
                <a:moveTo>
                  <a:pt x="0" y="0"/>
                </a:moveTo>
                <a:lnTo>
                  <a:pt x="8188731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560" y="1295400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17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721" y="1286510"/>
            <a:ext cx="8188959" cy="0"/>
          </a:xfrm>
          <a:custGeom>
            <a:avLst/>
            <a:gdLst/>
            <a:ahLst/>
            <a:cxnLst/>
            <a:rect l="l" t="t" r="r" b="b"/>
            <a:pathLst>
              <a:path w="8188959">
                <a:moveTo>
                  <a:pt x="0" y="0"/>
                </a:moveTo>
                <a:lnTo>
                  <a:pt x="8188731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95626" y="1295400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176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122375" y="1071117"/>
            <a:ext cx="2535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93C500"/>
                </a:solidFill>
                <a:latin typeface="Arial"/>
                <a:cs typeface="Arial"/>
              </a:rPr>
              <a:t>Conclusion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9319" y="1777949"/>
            <a:ext cx="6769734" cy="3512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213995" indent="-274955"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Trigeminal </a:t>
            </a:r>
            <a:r>
              <a:rPr sz="2200" spc="-5" dirty="0">
                <a:latin typeface="Arial"/>
                <a:cs typeface="Arial"/>
              </a:rPr>
              <a:t>Neuralgia </a:t>
            </a:r>
            <a:r>
              <a:rPr sz="2200" dirty="0">
                <a:latin typeface="Arial"/>
                <a:cs typeface="Arial"/>
              </a:rPr>
              <a:t>has </a:t>
            </a:r>
            <a:r>
              <a:rPr sz="2200" spc="-5" dirty="0">
                <a:latin typeface="Arial"/>
                <a:cs typeface="Arial"/>
              </a:rPr>
              <a:t>been an enigma to  physicians for a long course of time. There have  been various advances in the understanding of the  pathogenesis of the disease per se and the  treatment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modalities.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65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However various treatment modalities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suggests</a:t>
            </a:r>
            <a:endParaRPr sz="22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dissatisfaction with any one single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procedure.</a:t>
            </a:r>
            <a:endParaRPr sz="2200">
              <a:latin typeface="Arial"/>
              <a:cs typeface="Arial"/>
            </a:endParaRPr>
          </a:p>
          <a:p>
            <a:pPr marL="287020" marR="5080" indent="-274955">
              <a:lnSpc>
                <a:spcPct val="100000"/>
              </a:lnSpc>
              <a:spcBef>
                <a:spcPts val="530"/>
              </a:spcBef>
              <a:tabLst>
                <a:tab pos="364490" algn="l"/>
              </a:tabLst>
            </a:pPr>
            <a:r>
              <a:rPr sz="165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/>
                <a:cs typeface="Times New Roman"/>
              </a:rPr>
              <a:t>		</a:t>
            </a:r>
            <a:r>
              <a:rPr sz="2200" spc="-5" dirty="0">
                <a:latin typeface="Arial"/>
                <a:cs typeface="Arial"/>
              </a:rPr>
              <a:t>Hence the golden rule </a:t>
            </a:r>
            <a:r>
              <a:rPr sz="2200" dirty="0">
                <a:latin typeface="Arial"/>
                <a:cs typeface="Arial"/>
              </a:rPr>
              <a:t>still </a:t>
            </a:r>
            <a:r>
              <a:rPr sz="2200" spc="-5" dirty="0">
                <a:latin typeface="Arial"/>
                <a:cs typeface="Arial"/>
              </a:rPr>
              <a:t>remains optimum  scrutinisation and </a:t>
            </a:r>
            <a:r>
              <a:rPr sz="2200" dirty="0">
                <a:latin typeface="Arial"/>
                <a:cs typeface="Arial"/>
              </a:rPr>
              <a:t>authentic diagnosis </a:t>
            </a:r>
            <a:r>
              <a:rPr sz="2200" spc="-5" dirty="0">
                <a:latin typeface="Arial"/>
                <a:cs typeface="Arial"/>
              </a:rPr>
              <a:t>which is a key  to the </a:t>
            </a:r>
            <a:r>
              <a:rPr sz="2200" dirty="0">
                <a:latin typeface="Arial"/>
                <a:cs typeface="Arial"/>
              </a:rPr>
              <a:t>success </a:t>
            </a:r>
            <a:r>
              <a:rPr sz="2200" spc="-5" dirty="0">
                <a:latin typeface="Arial"/>
                <a:cs typeface="Arial"/>
              </a:rPr>
              <a:t>of any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treatment.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7340" y="4537024"/>
            <a:ext cx="3752850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i="1" spc="-5" dirty="0">
                <a:solidFill>
                  <a:srgbClr val="FF0000"/>
                </a:solidFill>
                <a:latin typeface="Arial"/>
                <a:cs typeface="Arial"/>
              </a:rPr>
              <a:t>THANK</a:t>
            </a:r>
            <a:endParaRPr sz="6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600" b="1" i="1" dirty="0">
                <a:solidFill>
                  <a:srgbClr val="FF0000"/>
                </a:solidFill>
                <a:latin typeface="Arial"/>
                <a:cs typeface="Arial"/>
              </a:rPr>
              <a:t>YOU…….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040" y="400811"/>
            <a:ext cx="2311908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62990" y="352170"/>
            <a:ext cx="12274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  <a:latin typeface="Gabriola"/>
                <a:cs typeface="Gabriola"/>
              </a:rPr>
              <a:t>H</a:t>
            </a:r>
            <a:r>
              <a:rPr sz="3200" dirty="0">
                <a:solidFill>
                  <a:srgbClr val="000000"/>
                </a:solidFill>
                <a:latin typeface="Gabriola"/>
                <a:cs typeface="Gabriola"/>
              </a:rPr>
              <a:t>ISTORY</a:t>
            </a:r>
            <a:endParaRPr sz="3200">
              <a:latin typeface="Gabriola"/>
              <a:cs typeface="Gabriol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3336" y="1335024"/>
            <a:ext cx="2327148" cy="4543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1904" y="1350263"/>
            <a:ext cx="5201412" cy="4462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65503" y="2276855"/>
            <a:ext cx="1744980" cy="3378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1904" y="2293620"/>
            <a:ext cx="5201412" cy="3296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7672" y="3220211"/>
            <a:ext cx="1162812" cy="2214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1904" y="3235451"/>
            <a:ext cx="5201412" cy="2133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9839" y="4162044"/>
            <a:ext cx="580644" cy="10500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1904" y="4177284"/>
            <a:ext cx="5201412" cy="969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194430" y="1426946"/>
            <a:ext cx="4890770" cy="3551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710" marR="208915" algn="ctr">
              <a:lnSpc>
                <a:spcPct val="114599"/>
              </a:lnSpc>
              <a:spcBef>
                <a:spcPts val="95"/>
              </a:spcBef>
            </a:pPr>
            <a:r>
              <a:rPr sz="2000" b="1" spc="-70" dirty="0">
                <a:latin typeface="Times New Roman"/>
                <a:cs typeface="Times New Roman"/>
              </a:rPr>
              <a:t>Aretaeus </a:t>
            </a:r>
            <a:r>
              <a:rPr sz="2000" b="1" spc="-25" dirty="0">
                <a:latin typeface="Times New Roman"/>
                <a:cs typeface="Times New Roman"/>
              </a:rPr>
              <a:t>of </a:t>
            </a:r>
            <a:r>
              <a:rPr sz="2000" b="1" spc="-60" dirty="0">
                <a:latin typeface="Times New Roman"/>
                <a:cs typeface="Times New Roman"/>
              </a:rPr>
              <a:t>Cappadocia </a:t>
            </a:r>
            <a:r>
              <a:rPr sz="2000" b="1" spc="-135" dirty="0">
                <a:latin typeface="Arial"/>
                <a:cs typeface="Arial"/>
              </a:rPr>
              <a:t>–</a:t>
            </a:r>
            <a:r>
              <a:rPr sz="2000" b="1" spc="-135" dirty="0">
                <a:latin typeface="Times New Roman"/>
                <a:cs typeface="Times New Roman"/>
              </a:rPr>
              <a:t>At </a:t>
            </a:r>
            <a:r>
              <a:rPr sz="2000" b="1" spc="-30" dirty="0">
                <a:latin typeface="Times New Roman"/>
                <a:cs typeface="Times New Roman"/>
              </a:rPr>
              <a:t>the </a:t>
            </a:r>
            <a:r>
              <a:rPr sz="2000" b="1" spc="-25" dirty="0">
                <a:latin typeface="Times New Roman"/>
                <a:cs typeface="Times New Roman"/>
              </a:rPr>
              <a:t>end of </a:t>
            </a:r>
            <a:r>
              <a:rPr sz="2000" b="1" spc="-55" dirty="0">
                <a:latin typeface="Times New Roman"/>
                <a:cs typeface="Times New Roman"/>
              </a:rPr>
              <a:t>first  </a:t>
            </a:r>
            <a:r>
              <a:rPr sz="2000" b="1" spc="-35" dirty="0">
                <a:latin typeface="Times New Roman"/>
                <a:cs typeface="Times New Roman"/>
              </a:rPr>
              <a:t>century </a:t>
            </a:r>
            <a:r>
              <a:rPr sz="2000" b="1" spc="80" dirty="0">
                <a:latin typeface="Times New Roman"/>
                <a:cs typeface="Times New Roman"/>
              </a:rPr>
              <a:t>-1</a:t>
            </a:r>
            <a:r>
              <a:rPr sz="1950" b="1" spc="120" baseline="25641" dirty="0">
                <a:latin typeface="Times New Roman"/>
                <a:cs typeface="Times New Roman"/>
              </a:rPr>
              <a:t>st </a:t>
            </a:r>
            <a:r>
              <a:rPr sz="2000" b="1" spc="-15" dirty="0">
                <a:latin typeface="Times New Roman"/>
                <a:cs typeface="Times New Roman"/>
              </a:rPr>
              <a:t>clinical </a:t>
            </a:r>
            <a:r>
              <a:rPr sz="2000" b="1" spc="-35" dirty="0">
                <a:latin typeface="Times New Roman"/>
                <a:cs typeface="Times New Roman"/>
              </a:rPr>
              <a:t>description </a:t>
            </a:r>
            <a:r>
              <a:rPr sz="2000" b="1" spc="-25" dirty="0">
                <a:latin typeface="Times New Roman"/>
                <a:cs typeface="Times New Roman"/>
              </a:rPr>
              <a:t>of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85" dirty="0">
                <a:latin typeface="Times New Roman"/>
                <a:cs typeface="Times New Roman"/>
              </a:rPr>
              <a:t>TN</a:t>
            </a:r>
            <a:endParaRPr sz="2000">
              <a:latin typeface="Times New Roman"/>
              <a:cs typeface="Times New Roman"/>
            </a:endParaRPr>
          </a:p>
          <a:p>
            <a:pPr marL="12065" marR="5080" algn="ctr">
              <a:lnSpc>
                <a:spcPct val="114500"/>
              </a:lnSpc>
              <a:spcBef>
                <a:spcPts val="1925"/>
              </a:spcBef>
            </a:pPr>
            <a:r>
              <a:rPr sz="2000" b="1" spc="110" dirty="0">
                <a:latin typeface="Times New Roman"/>
                <a:cs typeface="Times New Roman"/>
              </a:rPr>
              <a:t>1677 </a:t>
            </a:r>
            <a:r>
              <a:rPr sz="2000" b="1" spc="-110" dirty="0">
                <a:latin typeface="Times New Roman"/>
                <a:cs typeface="Times New Roman"/>
              </a:rPr>
              <a:t>John </a:t>
            </a:r>
            <a:r>
              <a:rPr sz="2000" b="1" spc="-100" dirty="0">
                <a:latin typeface="Times New Roman"/>
                <a:cs typeface="Times New Roman"/>
              </a:rPr>
              <a:t>Locke, </a:t>
            </a:r>
            <a:r>
              <a:rPr sz="2000" b="1" spc="-20" dirty="0">
                <a:latin typeface="Times New Roman"/>
                <a:cs typeface="Times New Roman"/>
              </a:rPr>
              <a:t>gave </a:t>
            </a:r>
            <a:r>
              <a:rPr sz="2000" b="1" spc="-30" dirty="0">
                <a:latin typeface="Times New Roman"/>
                <a:cs typeface="Times New Roman"/>
              </a:rPr>
              <a:t>the </a:t>
            </a:r>
            <a:r>
              <a:rPr sz="2000" b="1" spc="-55" dirty="0">
                <a:latin typeface="Times New Roman"/>
                <a:cs typeface="Times New Roman"/>
              </a:rPr>
              <a:t>first </a:t>
            </a:r>
            <a:r>
              <a:rPr sz="2000" b="1" spc="-15" dirty="0">
                <a:latin typeface="Times New Roman"/>
                <a:cs typeface="Times New Roman"/>
              </a:rPr>
              <a:t>full</a:t>
            </a:r>
            <a:r>
              <a:rPr sz="2000" b="1" spc="-180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description  </a:t>
            </a:r>
            <a:r>
              <a:rPr sz="2000" b="1" spc="-10" dirty="0">
                <a:latin typeface="Times New Roman"/>
                <a:cs typeface="Times New Roman"/>
              </a:rPr>
              <a:t>with </a:t>
            </a:r>
            <a:r>
              <a:rPr sz="2000" b="1" spc="-45" dirty="0">
                <a:latin typeface="Times New Roman"/>
                <a:cs typeface="Times New Roman"/>
              </a:rPr>
              <a:t>its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treatment.</a:t>
            </a:r>
            <a:endParaRPr sz="2000">
              <a:latin typeface="Times New Roman"/>
              <a:cs typeface="Times New Roman"/>
            </a:endParaRPr>
          </a:p>
          <a:p>
            <a:pPr marL="917575" marR="906780" algn="ctr">
              <a:lnSpc>
                <a:spcPct val="159000"/>
              </a:lnSpc>
              <a:spcBef>
                <a:spcPts val="325"/>
              </a:spcBef>
            </a:pPr>
            <a:r>
              <a:rPr sz="2000" b="1" spc="-90" dirty="0">
                <a:latin typeface="Times New Roman"/>
                <a:cs typeface="Times New Roman"/>
              </a:rPr>
              <a:t>In </a:t>
            </a:r>
            <a:r>
              <a:rPr sz="2000" b="1" spc="70" dirty="0">
                <a:latin typeface="Times New Roman"/>
                <a:cs typeface="Times New Roman"/>
              </a:rPr>
              <a:t>1756, </a:t>
            </a:r>
            <a:r>
              <a:rPr sz="2000" b="1" spc="-30" dirty="0">
                <a:latin typeface="Times New Roman"/>
                <a:cs typeface="Times New Roman"/>
              </a:rPr>
              <a:t>Nicolaus </a:t>
            </a:r>
            <a:r>
              <a:rPr sz="2000" b="1" spc="-80" dirty="0">
                <a:latin typeface="Times New Roman"/>
                <a:cs typeface="Times New Roman"/>
              </a:rPr>
              <a:t>Andre </a:t>
            </a:r>
            <a:r>
              <a:rPr sz="2000" b="1" spc="254" dirty="0">
                <a:latin typeface="Times New Roman"/>
                <a:cs typeface="Times New Roman"/>
              </a:rPr>
              <a:t>-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tic  </a:t>
            </a:r>
            <a:r>
              <a:rPr sz="2000" b="1" spc="-20" dirty="0">
                <a:latin typeface="Times New Roman"/>
                <a:cs typeface="Times New Roman"/>
              </a:rPr>
              <a:t>douloureux</a:t>
            </a:r>
            <a:endParaRPr sz="2000">
              <a:latin typeface="Times New Roman"/>
              <a:cs typeface="Times New Roman"/>
            </a:endParaRPr>
          </a:p>
          <a:p>
            <a:pPr marL="280670" marR="208279" algn="ctr">
              <a:lnSpc>
                <a:spcPct val="114500"/>
              </a:lnSpc>
              <a:spcBef>
                <a:spcPts val="1395"/>
              </a:spcBef>
            </a:pPr>
            <a:r>
              <a:rPr sz="2000" b="1" spc="-110" dirty="0">
                <a:latin typeface="Times New Roman"/>
                <a:cs typeface="Times New Roman"/>
              </a:rPr>
              <a:t>John </a:t>
            </a:r>
            <a:r>
              <a:rPr sz="2000" b="1" spc="-65" dirty="0">
                <a:latin typeface="Times New Roman"/>
                <a:cs typeface="Times New Roman"/>
              </a:rPr>
              <a:t>Fothergill </a:t>
            </a:r>
            <a:r>
              <a:rPr sz="2000" b="1" spc="-10" dirty="0">
                <a:latin typeface="Times New Roman"/>
                <a:cs typeface="Times New Roman"/>
              </a:rPr>
              <a:t>in </a:t>
            </a:r>
            <a:r>
              <a:rPr sz="2000" b="1" spc="110" dirty="0">
                <a:latin typeface="Times New Roman"/>
                <a:cs typeface="Times New Roman"/>
              </a:rPr>
              <a:t>1773 </a:t>
            </a:r>
            <a:r>
              <a:rPr sz="2000" b="1" spc="-35" dirty="0">
                <a:latin typeface="Times New Roman"/>
                <a:cs typeface="Times New Roman"/>
              </a:rPr>
              <a:t>published</a:t>
            </a:r>
            <a:r>
              <a:rPr sz="2000" b="1" spc="-165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detailed  </a:t>
            </a:r>
            <a:r>
              <a:rPr sz="2000" b="1" spc="-35" dirty="0">
                <a:latin typeface="Times New Roman"/>
                <a:cs typeface="Times New Roman"/>
              </a:rPr>
              <a:t>description </a:t>
            </a:r>
            <a:r>
              <a:rPr sz="2000" b="1" spc="-25" dirty="0">
                <a:latin typeface="Times New Roman"/>
                <a:cs typeface="Times New Roman"/>
              </a:rPr>
              <a:t>of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85" dirty="0">
                <a:latin typeface="Times New Roman"/>
                <a:cs typeface="Times New Roman"/>
              </a:rPr>
              <a:t>TN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76201"/>
            <a:ext cx="9144000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16939" y="249123"/>
            <a:ext cx="46850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BE4D00"/>
                </a:solidFill>
                <a:uFill>
                  <a:solidFill>
                    <a:srgbClr val="BE4D00"/>
                  </a:solidFill>
                </a:uFill>
                <a:latin typeface="Arial"/>
                <a:cs typeface="Arial"/>
              </a:rPr>
              <a:t>TYPES OF</a:t>
            </a:r>
            <a:r>
              <a:rPr sz="3200" b="1" u="heavy" spc="-45" dirty="0">
                <a:solidFill>
                  <a:srgbClr val="BE4D00"/>
                </a:solidFill>
                <a:uFill>
                  <a:solidFill>
                    <a:srgbClr val="BE4D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BE4D00"/>
                </a:solidFill>
                <a:uFill>
                  <a:solidFill>
                    <a:srgbClr val="BE4D00"/>
                  </a:solidFill>
                </a:uFill>
                <a:latin typeface="Arial"/>
                <a:cs typeface="Arial"/>
              </a:rPr>
              <a:t>TRIGEMINAL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6939" y="737362"/>
            <a:ext cx="7194550" cy="4935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BE4D00"/>
                </a:solidFill>
                <a:uFill>
                  <a:solidFill>
                    <a:srgbClr val="BE4D00"/>
                  </a:solidFill>
                </a:uFill>
                <a:latin typeface="Arial"/>
                <a:cs typeface="Arial"/>
              </a:rPr>
              <a:t>NEURALGIA</a:t>
            </a:r>
            <a:r>
              <a:rPr sz="3200" b="1" u="heavy" spc="-150" dirty="0">
                <a:solidFill>
                  <a:srgbClr val="BE4D00"/>
                </a:solidFill>
                <a:uFill>
                  <a:solidFill>
                    <a:srgbClr val="BE4D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BE4D00"/>
                </a:solidFill>
                <a:uFill>
                  <a:solidFill>
                    <a:srgbClr val="BE4D00"/>
                  </a:solidFill>
                </a:u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255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TYPICAL TRIGEMINAL</a:t>
            </a:r>
            <a:r>
              <a:rPr sz="2400" b="1" spc="-4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NEURALGIA</a:t>
            </a:r>
            <a:endParaRPr sz="2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3D3C2C"/>
                </a:solidFill>
                <a:latin typeface="Arial"/>
                <a:cs typeface="Arial"/>
              </a:rPr>
              <a:t>ATYPICAL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TRIGEMINAL</a:t>
            </a:r>
            <a:r>
              <a:rPr sz="2400" b="1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NEURALGIA</a:t>
            </a:r>
            <a:endParaRPr sz="2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PRE- TRIGEMINAL</a:t>
            </a:r>
            <a:r>
              <a:rPr sz="2400" b="1" spc="15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NEURALGIA</a:t>
            </a:r>
            <a:endParaRPr sz="2400">
              <a:latin typeface="Arial"/>
              <a:cs typeface="Arial"/>
            </a:endParaRPr>
          </a:p>
          <a:p>
            <a:pPr marL="355600" marR="5080" indent="-27432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D3C2C"/>
                </a:solidFill>
                <a:latin typeface="Arial"/>
                <a:cs typeface="Arial"/>
              </a:rPr>
              <a:t>MULTIPLE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SCLEROSIS </a:t>
            </a:r>
            <a:r>
              <a:rPr sz="2400" b="1" spc="-30" dirty="0">
                <a:solidFill>
                  <a:srgbClr val="3D3C2C"/>
                </a:solidFill>
                <a:latin typeface="Arial"/>
                <a:cs typeface="Arial"/>
              </a:rPr>
              <a:t>RELATED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TRIGEMINAL  NEURALGIA</a:t>
            </a:r>
            <a:endParaRPr sz="2400">
              <a:latin typeface="Arial"/>
              <a:cs typeface="Arial"/>
            </a:endParaRPr>
          </a:p>
          <a:p>
            <a:pPr marL="355600" marR="1656714" indent="-27432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D3C2C"/>
                </a:solidFill>
                <a:latin typeface="Arial"/>
                <a:cs typeface="Arial"/>
              </a:rPr>
              <a:t>SECONDARY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OR </a:t>
            </a:r>
            <a:r>
              <a:rPr sz="2400" b="1" dirty="0">
                <a:solidFill>
                  <a:srgbClr val="3D3C2C"/>
                </a:solidFill>
                <a:latin typeface="Arial"/>
                <a:cs typeface="Arial"/>
              </a:rPr>
              <a:t>TUMOR </a:t>
            </a:r>
            <a:r>
              <a:rPr sz="2400" b="1" spc="-30" dirty="0">
                <a:solidFill>
                  <a:srgbClr val="3D3C2C"/>
                </a:solidFill>
                <a:latin typeface="Arial"/>
                <a:cs typeface="Arial"/>
              </a:rPr>
              <a:t>RELATED 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TRIGEMINAL</a:t>
            </a:r>
            <a:r>
              <a:rPr sz="2400" b="1" spc="-6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NEURALGIA</a:t>
            </a:r>
            <a:endParaRPr sz="2400">
              <a:latin typeface="Arial"/>
              <a:cs typeface="Arial"/>
            </a:endParaRPr>
          </a:p>
          <a:p>
            <a:pPr marL="355600" marR="1173480" indent="-27432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TRIGEMINAL </a:t>
            </a:r>
            <a:r>
              <a:rPr sz="2400" b="1" spc="-45" dirty="0">
                <a:solidFill>
                  <a:srgbClr val="3D3C2C"/>
                </a:solidFill>
                <a:latin typeface="Arial"/>
                <a:cs typeface="Arial"/>
              </a:rPr>
              <a:t>NEUROPATHY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OR </a:t>
            </a:r>
            <a:r>
              <a:rPr sz="2400" b="1" spc="-25" dirty="0">
                <a:solidFill>
                  <a:srgbClr val="3D3C2C"/>
                </a:solidFill>
                <a:latin typeface="Arial"/>
                <a:cs typeface="Arial"/>
              </a:rPr>
              <a:t>POST-  TRAUMATIC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TRIGEMINAL</a:t>
            </a:r>
            <a:r>
              <a:rPr sz="2400" b="1" spc="-3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NEURALGIA</a:t>
            </a:r>
            <a:endParaRPr sz="2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D3C2C"/>
                </a:solidFill>
                <a:latin typeface="Arial"/>
                <a:cs typeface="Arial"/>
              </a:rPr>
              <a:t>FAILED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TRIGEMINAL</a:t>
            </a:r>
            <a:r>
              <a:rPr sz="2400" b="1" spc="25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D3C2C"/>
                </a:solidFill>
                <a:latin typeface="Arial"/>
                <a:cs typeface="Arial"/>
              </a:rPr>
              <a:t>NEURALGIA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547" y="6858000"/>
                </a:lnTo>
                <a:lnTo>
                  <a:pt x="1935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0"/>
            <a:ext cx="1483360" cy="334010"/>
          </a:xfrm>
          <a:custGeom>
            <a:avLst/>
            <a:gdLst/>
            <a:ahLst/>
            <a:cxnLst/>
            <a:rect l="l" t="t" r="r" b="b"/>
            <a:pathLst>
              <a:path w="1483360" h="334010">
                <a:moveTo>
                  <a:pt x="0" y="333756"/>
                </a:moveTo>
                <a:lnTo>
                  <a:pt x="1482852" y="333756"/>
                </a:lnTo>
                <a:lnTo>
                  <a:pt x="148285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6519671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327"/>
                </a:moveTo>
                <a:lnTo>
                  <a:pt x="1482852" y="338327"/>
                </a:lnTo>
                <a:lnTo>
                  <a:pt x="1482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72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756"/>
                </a:moveTo>
                <a:lnTo>
                  <a:pt x="228600" y="333756"/>
                </a:lnTo>
                <a:lnTo>
                  <a:pt x="2286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6519671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327"/>
                </a:moveTo>
                <a:lnTo>
                  <a:pt x="228600" y="338327"/>
                </a:lnTo>
                <a:lnTo>
                  <a:pt x="2286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7123" y="6519671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327"/>
                </a:moveTo>
                <a:lnTo>
                  <a:pt x="1524000" y="338327"/>
                </a:lnTo>
                <a:lnTo>
                  <a:pt x="1524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3123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9"/>
                </a:moveTo>
                <a:lnTo>
                  <a:pt x="150875" y="6857999"/>
                </a:lnTo>
                <a:lnTo>
                  <a:pt x="1508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3923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756"/>
                </a:moveTo>
                <a:lnTo>
                  <a:pt x="597408" y="333756"/>
                </a:lnTo>
                <a:lnTo>
                  <a:pt x="5974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23" y="6519671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327"/>
                </a:moveTo>
                <a:lnTo>
                  <a:pt x="2743200" y="338327"/>
                </a:lnTo>
                <a:lnTo>
                  <a:pt x="2743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" y="0"/>
            <a:ext cx="9100058" cy="686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35940" y="708406"/>
            <a:ext cx="681545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93C500"/>
                </a:solidFill>
                <a:latin typeface="Arial"/>
                <a:cs typeface="Arial"/>
              </a:rPr>
              <a:t>1. </a:t>
            </a:r>
            <a:r>
              <a:rPr sz="2900" b="1" u="heavy" dirty="0">
                <a:solidFill>
                  <a:srgbClr val="93C500"/>
                </a:solidFill>
                <a:uFill>
                  <a:solidFill>
                    <a:srgbClr val="93C500"/>
                  </a:solidFill>
                </a:uFill>
                <a:latin typeface="Arial"/>
                <a:cs typeface="Arial"/>
              </a:rPr>
              <a:t>TYPICAL TRIGEMINAL</a:t>
            </a:r>
            <a:r>
              <a:rPr sz="2900" b="1" u="heavy" spc="-150" dirty="0">
                <a:solidFill>
                  <a:srgbClr val="93C500"/>
                </a:solidFill>
                <a:uFill>
                  <a:solidFill>
                    <a:srgbClr val="93C500"/>
                  </a:solidFill>
                </a:uFill>
                <a:latin typeface="Arial"/>
                <a:cs typeface="Arial"/>
              </a:rPr>
              <a:t> </a:t>
            </a:r>
            <a:r>
              <a:rPr sz="2900" b="1" u="heavy" dirty="0">
                <a:solidFill>
                  <a:srgbClr val="93C500"/>
                </a:solidFill>
                <a:uFill>
                  <a:solidFill>
                    <a:srgbClr val="93C500"/>
                  </a:solidFill>
                </a:uFill>
                <a:latin typeface="Arial"/>
                <a:cs typeface="Arial"/>
              </a:rPr>
              <a:t>NEURALGIA:</a:t>
            </a:r>
            <a:endParaRPr sz="2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4519" y="1400683"/>
            <a:ext cx="756602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15265" indent="-274320">
              <a:lnSpc>
                <a:spcPct val="100000"/>
              </a:lnSpc>
              <a:spcBef>
                <a:spcPts val="100"/>
              </a:spcBef>
              <a:buClr>
                <a:srgbClr val="93C500"/>
              </a:buClr>
              <a:buSzPct val="75000"/>
              <a:buFont typeface="Arial"/>
              <a:buChar char="•"/>
              <a:tabLst>
                <a:tab pos="361315" algn="l"/>
                <a:tab pos="362585" algn="l"/>
                <a:tab pos="2038985" algn="l"/>
                <a:tab pos="3042285" algn="l"/>
              </a:tabLst>
            </a:pPr>
            <a:r>
              <a:rPr dirty="0"/>
              <a:t>	</a:t>
            </a:r>
            <a:r>
              <a:rPr sz="2400" spc="-20" dirty="0">
                <a:solidFill>
                  <a:srgbClr val="3D3C2C"/>
                </a:solidFill>
                <a:latin typeface="Times New Roman"/>
                <a:cs typeface="Times New Roman"/>
              </a:rPr>
              <a:t>Most</a:t>
            </a:r>
            <a:r>
              <a:rPr sz="240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common</a:t>
            </a:r>
            <a:r>
              <a:rPr sz="2400" spc="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Times New Roman"/>
                <a:cs typeface="Times New Roman"/>
              </a:rPr>
              <a:t>form,	</a:t>
            </a:r>
            <a:r>
              <a:rPr sz="2400" spc="5" dirty="0">
                <a:solidFill>
                  <a:srgbClr val="3D3C2C"/>
                </a:solidFill>
                <a:latin typeface="Times New Roman"/>
                <a:cs typeface="Times New Roman"/>
              </a:rPr>
              <a:t>previously </a:t>
            </a:r>
            <a:r>
              <a:rPr sz="2400" spc="40" dirty="0">
                <a:solidFill>
                  <a:srgbClr val="3D3C2C"/>
                </a:solidFill>
                <a:latin typeface="Times New Roman"/>
                <a:cs typeface="Times New Roman"/>
              </a:rPr>
              <a:t>termed </a:t>
            </a:r>
            <a:r>
              <a:rPr sz="2400" spc="-225" dirty="0">
                <a:solidFill>
                  <a:srgbClr val="3D3C2C"/>
                </a:solidFill>
                <a:latin typeface="Times New Roman"/>
                <a:cs typeface="Times New Roman"/>
              </a:rPr>
              <a:t>CLASSICAL,  </a:t>
            </a:r>
            <a:r>
              <a:rPr sz="2400" spc="-114" dirty="0">
                <a:solidFill>
                  <a:srgbClr val="3D3C2C"/>
                </a:solidFill>
                <a:latin typeface="Times New Roman"/>
                <a:cs typeface="Times New Roman"/>
              </a:rPr>
              <a:t>IDIOPATHIC	</a:t>
            </a:r>
            <a:r>
              <a:rPr sz="2400" spc="75" dirty="0">
                <a:solidFill>
                  <a:srgbClr val="3D3C2C"/>
                </a:solidFill>
                <a:latin typeface="Times New Roman"/>
                <a:cs typeface="Times New Roman"/>
              </a:rPr>
              <a:t>and </a:t>
            </a:r>
            <a:r>
              <a:rPr sz="2400" spc="-245" dirty="0">
                <a:solidFill>
                  <a:srgbClr val="3D3C2C"/>
                </a:solidFill>
                <a:latin typeface="Times New Roman"/>
                <a:cs typeface="Times New Roman"/>
              </a:rPr>
              <a:t>ESSENTIAL </a:t>
            </a:r>
            <a:r>
              <a:rPr sz="2400" spc="-190" dirty="0">
                <a:solidFill>
                  <a:srgbClr val="3D3C2C"/>
                </a:solidFill>
                <a:latin typeface="Times New Roman"/>
                <a:cs typeface="Times New Roman"/>
              </a:rPr>
              <a:t>TRIGEMINAL</a:t>
            </a:r>
            <a:r>
              <a:rPr sz="2400" spc="-19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-210" dirty="0">
                <a:solidFill>
                  <a:srgbClr val="3D3C2C"/>
                </a:solidFill>
                <a:latin typeface="Times New Roman"/>
                <a:cs typeface="Times New Roman"/>
              </a:rPr>
              <a:t>NEURALGIA.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93C500"/>
              </a:buClr>
              <a:buSzPct val="75000"/>
              <a:buFont typeface="Arial"/>
              <a:buChar char="•"/>
              <a:tabLst>
                <a:tab pos="361315" algn="l"/>
                <a:tab pos="362585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3D3C2C"/>
                </a:solidFill>
                <a:latin typeface="Times New Roman"/>
                <a:cs typeface="Times New Roman"/>
              </a:rPr>
              <a:t>Nearly </a:t>
            </a:r>
            <a:r>
              <a:rPr sz="2400" spc="5" dirty="0">
                <a:solidFill>
                  <a:srgbClr val="3D3C2C"/>
                </a:solidFill>
                <a:latin typeface="Times New Roman"/>
                <a:cs typeface="Times New Roman"/>
              </a:rPr>
              <a:t>all </a:t>
            </a:r>
            <a:r>
              <a:rPr sz="2400" spc="-15" dirty="0">
                <a:solidFill>
                  <a:srgbClr val="3D3C2C"/>
                </a:solidFill>
                <a:latin typeface="Times New Roman"/>
                <a:cs typeface="Times New Roman"/>
              </a:rPr>
              <a:t>cases </a:t>
            </a:r>
            <a:r>
              <a:rPr sz="2400" spc="-40" dirty="0">
                <a:solidFill>
                  <a:srgbClr val="3D3C2C"/>
                </a:solidFill>
                <a:latin typeface="Times New Roman"/>
                <a:cs typeface="Times New Roman"/>
              </a:rPr>
              <a:t>of </a:t>
            </a:r>
            <a:r>
              <a:rPr sz="2400" spc="5" dirty="0">
                <a:solidFill>
                  <a:srgbClr val="3D3C2C"/>
                </a:solidFill>
                <a:latin typeface="Times New Roman"/>
                <a:cs typeface="Times New Roman"/>
              </a:rPr>
              <a:t>typical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trigeminal </a:t>
            </a:r>
            <a:r>
              <a:rPr sz="2400" spc="45" dirty="0">
                <a:solidFill>
                  <a:srgbClr val="3D3C2C"/>
                </a:solidFill>
                <a:latin typeface="Times New Roman"/>
                <a:cs typeface="Times New Roman"/>
              </a:rPr>
              <a:t>neuralgia </a:t>
            </a:r>
            <a:r>
              <a:rPr sz="2400" spc="65" dirty="0">
                <a:solidFill>
                  <a:srgbClr val="3D3C2C"/>
                </a:solidFill>
                <a:latin typeface="Times New Roman"/>
                <a:cs typeface="Times New Roman"/>
              </a:rPr>
              <a:t>are</a:t>
            </a:r>
            <a:r>
              <a:rPr sz="2400" spc="-8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3D3C2C"/>
                </a:solidFill>
                <a:latin typeface="Times New Roman"/>
                <a:cs typeface="Times New Roman"/>
              </a:rPr>
              <a:t>caused  </a:t>
            </a:r>
            <a:r>
              <a:rPr sz="2400" spc="-30" dirty="0">
                <a:solidFill>
                  <a:srgbClr val="3D3C2C"/>
                </a:solidFill>
                <a:latin typeface="Times New Roman"/>
                <a:cs typeface="Times New Roman"/>
              </a:rPr>
              <a:t>by </a:t>
            </a:r>
            <a:r>
              <a:rPr sz="2400" dirty="0">
                <a:solidFill>
                  <a:srgbClr val="3D3C2C"/>
                </a:solidFill>
                <a:latin typeface="Times New Roman"/>
                <a:cs typeface="Times New Roman"/>
              </a:rPr>
              <a:t>blood </a:t>
            </a:r>
            <a:r>
              <a:rPr sz="2400" spc="-35" dirty="0">
                <a:solidFill>
                  <a:srgbClr val="3D3C2C"/>
                </a:solidFill>
                <a:latin typeface="Times New Roman"/>
                <a:cs typeface="Times New Roman"/>
              </a:rPr>
              <a:t>vessel </a:t>
            </a:r>
            <a:r>
              <a:rPr sz="2400" spc="20" dirty="0">
                <a:solidFill>
                  <a:srgbClr val="3D3C2C"/>
                </a:solidFill>
                <a:latin typeface="Times New Roman"/>
                <a:cs typeface="Times New Roman"/>
              </a:rPr>
              <a:t>compressing </a:t>
            </a:r>
            <a:r>
              <a:rPr sz="2400" spc="45" dirty="0">
                <a:solidFill>
                  <a:srgbClr val="3D3C2C"/>
                </a:solidFill>
                <a:latin typeface="Times New Roman"/>
                <a:cs typeface="Times New Roman"/>
              </a:rPr>
              <a:t>the </a:t>
            </a:r>
            <a:r>
              <a:rPr sz="2400" spc="30" dirty="0">
                <a:solidFill>
                  <a:srgbClr val="3D3C2C"/>
                </a:solidFill>
                <a:latin typeface="Times New Roman"/>
                <a:cs typeface="Times New Roman"/>
              </a:rPr>
              <a:t>trigeminal </a:t>
            </a:r>
            <a:r>
              <a:rPr sz="2400" spc="35" dirty="0">
                <a:solidFill>
                  <a:srgbClr val="3D3C2C"/>
                </a:solidFill>
                <a:latin typeface="Times New Roman"/>
                <a:cs typeface="Times New Roman"/>
              </a:rPr>
              <a:t>nerve</a:t>
            </a:r>
            <a:r>
              <a:rPr sz="2400" spc="-10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Times New Roman"/>
                <a:cs typeface="Times New Roman"/>
              </a:rPr>
              <a:t>root.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24200" y="3200400"/>
            <a:ext cx="28956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4490</TotalTime>
  <Words>2068</Words>
  <Application>Microsoft Office PowerPoint</Application>
  <PresentationFormat>On-screen Show (4:3)</PresentationFormat>
  <Paragraphs>301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NEURALGIA</vt:lpstr>
      <vt:lpstr>CONTENTS</vt:lpstr>
      <vt:lpstr>INTRODUCTION</vt:lpstr>
      <vt:lpstr>DEFINITIONS</vt:lpstr>
      <vt:lpstr>Synonyms</vt:lpstr>
      <vt:lpstr>TIC</vt:lpstr>
      <vt:lpstr>HISTORY</vt:lpstr>
      <vt:lpstr>TYPES OF TRIGEMINAL</vt:lpstr>
      <vt:lpstr>1. TYPICAL TRIGEMINAL NEURALGIA:</vt:lpstr>
      <vt:lpstr>Slide 10</vt:lpstr>
      <vt:lpstr>Slide 11</vt:lpstr>
      <vt:lpstr>NEURALGIA:</vt:lpstr>
      <vt:lpstr>ETIOLOGY</vt:lpstr>
      <vt:lpstr>ETIOLOGY</vt:lpstr>
      <vt:lpstr>Intracranial tumors:</vt:lpstr>
      <vt:lpstr>PATHOGENESIS:</vt:lpstr>
      <vt:lpstr>GENERAL</vt:lpstr>
      <vt:lpstr>Slide 18</vt:lpstr>
      <vt:lpstr>Slide 19</vt:lpstr>
      <vt:lpstr>Slide 20</vt:lpstr>
      <vt:lpstr>DIAGNOSIS</vt:lpstr>
      <vt:lpstr>Slide 22</vt:lpstr>
      <vt:lpstr>Slide 23</vt:lpstr>
      <vt:lpstr>Slide 24</vt:lpstr>
      <vt:lpstr>Slide 25</vt:lpstr>
      <vt:lpstr>Treatment</vt:lpstr>
      <vt:lpstr>Slide 27</vt:lpstr>
      <vt:lpstr>MEDICAL</vt:lpstr>
      <vt:lpstr>PHARMACOLOGIC TREATMENT</vt:lpstr>
      <vt:lpstr>SURGERY</vt:lpstr>
      <vt:lpstr>SURGICAL MANAGEMENT:</vt:lpstr>
      <vt:lpstr>0.5 – 2 ml of 95 % absolute alcohol can be used to</vt:lpstr>
      <vt:lpstr>Oldest &amp; most effective peripheral nerve destructive method</vt:lpstr>
      <vt:lpstr>(i) Conventional intraoral approach  (ii)Braun’s transantral approach</vt:lpstr>
      <vt:lpstr>Slide 35</vt:lpstr>
      <vt:lpstr> Braun’s trans antral approach:</vt:lpstr>
      <vt:lpstr>Slide 37</vt:lpstr>
      <vt:lpstr>Slide 38</vt:lpstr>
      <vt:lpstr>Slide 39</vt:lpstr>
      <vt:lpstr>Slide 40</vt:lpstr>
      <vt:lpstr>Slide 41</vt:lpstr>
      <vt:lpstr>An incision is made in the anterior border of the  ramus slightly towards the lingual side.</vt:lpstr>
      <vt:lpstr>Slide 43</vt:lpstr>
      <vt:lpstr>GASSERIAN GANGLION PROCEDURES:</vt:lpstr>
      <vt:lpstr>The foramen ovale is best  visualize with the x – ray  tube placed for a  submentocortex position.</vt:lpstr>
      <vt:lpstr>Slide 46</vt:lpstr>
      <vt:lpstr>It was first introduced by Kirschner (1931) &amp; later  modified by Sweet (1970).</vt:lpstr>
      <vt:lpstr>Slide 48</vt:lpstr>
      <vt:lpstr>Indications</vt:lpstr>
      <vt:lpstr>Comparative low rate of recurrence</vt:lpstr>
      <vt:lpstr>(B) Percutaneous glycerol rhizotomy:</vt:lpstr>
      <vt:lpstr>Simple technique</vt:lpstr>
      <vt:lpstr>This is a mechanical means of destruction of the trigeminal nerve introduced by Mullan &amp; Lichtor in 1980.</vt:lpstr>
      <vt:lpstr>Slide 54</vt:lpstr>
      <vt:lpstr>(A) Microvascular decompression of the trigeminal nerve  sensory root:</vt:lpstr>
      <vt:lpstr>A compressing branch of  the superior cerebellar  artery will be seen medial to  the nerve at the root entry  zone.</vt:lpstr>
      <vt:lpstr>Slide 57</vt:lpstr>
      <vt:lpstr>Slide 58</vt:lpstr>
      <vt:lpstr>Slide 59</vt:lpstr>
      <vt:lpstr>Slide 60</vt:lpstr>
      <vt:lpstr>Slide 61</vt:lpstr>
      <vt:lpstr>Slide 62</vt:lpstr>
      <vt:lpstr>RECENT ADVANCES</vt:lpstr>
      <vt:lpstr>RECENT ADVANCES</vt:lpstr>
      <vt:lpstr>Conclusion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Good Day</cp:lastModifiedBy>
  <cp:revision>9</cp:revision>
  <dcterms:created xsi:type="dcterms:W3CDTF">2018-12-18T17:49:30Z</dcterms:created>
  <dcterms:modified xsi:type="dcterms:W3CDTF">2018-12-27T10:18:26Z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2018-12-18T00:00:00Z</vt:filetime>
  </property>
</Properties>
</file>