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325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327" r:id="rId30"/>
    <p:sldId id="326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319" r:id="rId48"/>
    <p:sldId id="320" r:id="rId49"/>
    <p:sldId id="321" r:id="rId50"/>
    <p:sldId id="322" r:id="rId51"/>
    <p:sldId id="323" r:id="rId52"/>
    <p:sldId id="32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5257800" cy="32766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Zygomaticomaxillary</a:t>
            </a:r>
            <a:r>
              <a:rPr lang="en-US" b="1" dirty="0" smtClean="0">
                <a:solidFill>
                  <a:srgbClr val="FF0000"/>
                </a:solidFill>
              </a:rPr>
              <a:t> Complex Fractures (ZMC Fracture)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https://edc2.healthtap.com/ht-staging/user_answer/avatars/1182609/large/ZMC-orbit_fracture-Dr.-Koos.jpeg?1386589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47501"/>
            <a:ext cx="3604260" cy="475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200" y="1445208"/>
            <a:ext cx="8299399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60" dirty="0">
                <a:solidFill>
                  <a:srgbClr val="FFC000"/>
                </a:solidFill>
                <a:latin typeface="Times New Roman"/>
                <a:cs typeface="Times New Roman"/>
              </a:rPr>
              <a:t>Type </a:t>
            </a:r>
            <a:r>
              <a:rPr sz="3200" spc="5" dirty="0">
                <a:solidFill>
                  <a:srgbClr val="FFC000"/>
                </a:solidFill>
                <a:latin typeface="Times New Roman"/>
                <a:cs typeface="Times New Roman"/>
              </a:rPr>
              <a:t>B</a:t>
            </a:r>
            <a:r>
              <a:rPr sz="3200" spc="5" dirty="0">
                <a:latin typeface="Times New Roman"/>
                <a:cs typeface="Times New Roman"/>
              </a:rPr>
              <a:t>: </a:t>
            </a:r>
            <a:r>
              <a:rPr sz="3200" dirty="0">
                <a:latin typeface="Times New Roman"/>
                <a:cs typeface="Times New Roman"/>
              </a:rPr>
              <a:t>Complete monofragment zygomatic fracture  (tetrapod fracture). All 4 pillars of the zygomatic bone</a:t>
            </a:r>
            <a:r>
              <a:rPr sz="3200" spc="-3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  fractured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6332" y="3617976"/>
            <a:ext cx="2916936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622" y="1431747"/>
            <a:ext cx="8210778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800" spc="-60" dirty="0">
                <a:solidFill>
                  <a:srgbClr val="FFC000"/>
                </a:solidFill>
                <a:latin typeface="Times New Roman"/>
                <a:cs typeface="Times New Roman"/>
              </a:rPr>
              <a:t>Type </a:t>
            </a:r>
            <a:r>
              <a:rPr sz="2800" spc="5" dirty="0">
                <a:solidFill>
                  <a:srgbClr val="FFC000"/>
                </a:solidFill>
                <a:latin typeface="Times New Roman"/>
                <a:cs typeface="Times New Roman"/>
              </a:rPr>
              <a:t>C</a:t>
            </a:r>
            <a:r>
              <a:rPr sz="2800" spc="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Multifragment zygomatic fracture. Same as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  B, but with fragmentation, including the body of the  zygoma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1709" y="3015995"/>
            <a:ext cx="3601593" cy="2375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Manson's (1990) classification of fracture </a:t>
            </a:r>
            <a:r>
              <a:rPr lang="en-US" sz="3600" b="1" dirty="0" err="1" smtClean="0">
                <a:solidFill>
                  <a:srgbClr val="C00000"/>
                </a:solidFill>
              </a:rPr>
              <a:t>zygoma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1. Low energy injury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2. Medium energy injury</a:t>
            </a:r>
          </a:p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b="1" dirty="0" smtClean="0"/>
              <a:t>3. High energy injury</a:t>
            </a:r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SYMTOMS OF ZMC #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131" t="38154" r="50239" b="35332"/>
          <a:stretch>
            <a:fillRect/>
          </a:stretch>
        </p:blipFill>
        <p:spPr bwMode="auto">
          <a:xfrm>
            <a:off x="152400" y="2133600"/>
            <a:ext cx="42672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1154" t="65082" r="49573" b="8254"/>
          <a:stretch>
            <a:fillRect/>
          </a:stretch>
        </p:blipFill>
        <p:spPr bwMode="auto">
          <a:xfrm>
            <a:off x="4800600" y="2057400"/>
            <a:ext cx="42672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Periorbital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ecchymosis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edema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730192"/>
            <a:ext cx="4805363" cy="4823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Flattening of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malar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prominence (70% to 86% cases, Larsen et al 1978 and Ellis et al 1985)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DR SHOEB\Desktop\zygomatico-maxillary-complex-fracture-16-638.jpg"/>
          <p:cNvPicPr>
            <a:picLocks noChangeAspect="1" noChangeArrowheads="1"/>
          </p:cNvPicPr>
          <p:nvPr/>
        </p:nvPicPr>
        <p:blipFill>
          <a:blip r:embed="rId2"/>
          <a:srcRect l="52903" t="23908" r="5568" b="14764"/>
          <a:stretch>
            <a:fillRect/>
          </a:stretch>
        </p:blipFill>
        <p:spPr bwMode="auto">
          <a:xfrm>
            <a:off x="4564529" y="2193235"/>
            <a:ext cx="3588871" cy="3978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DR SHOEB\Desktop\FIGURE-1-A-Preoperative-photograph-of-the-patient-with-obvious-depression-in-the-right.png"/>
          <p:cNvPicPr>
            <a:picLocks noChangeAspect="1" noChangeArrowheads="1"/>
          </p:cNvPicPr>
          <p:nvPr/>
        </p:nvPicPr>
        <p:blipFill>
          <a:blip r:embed="rId3"/>
          <a:srcRect r="63333"/>
          <a:stretch>
            <a:fillRect/>
          </a:stretch>
        </p:blipFill>
        <p:spPr bwMode="auto">
          <a:xfrm>
            <a:off x="486565" y="2209800"/>
            <a:ext cx="3780635" cy="395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71600" y="3962400"/>
            <a:ext cx="20574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Flattening over the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arch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58346" t="49076" r="2310" b="3811"/>
          <a:stretch>
            <a:fillRect/>
          </a:stretch>
        </p:blipFill>
        <p:spPr bwMode="auto">
          <a:xfrm>
            <a:off x="4648200" y="1905001"/>
            <a:ext cx="4267200" cy="3297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4" name="Picture 2" descr="C:\Users\DR SHOEB\Desktop\Fig-7-Above-left-Preoperative-view-of-left-malar-depression-Above-righ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46723"/>
            <a:ext cx="4343401" cy="3311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Pain 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Ecchymosis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the maxillary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Deformity at the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buttress of the maxilla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DR SHOEB\Desktop\ijps_2013_46_2_221_118597_f13.jpg"/>
          <p:cNvPicPr>
            <a:picLocks noChangeAspect="1" noChangeArrowheads="1"/>
          </p:cNvPicPr>
          <p:nvPr/>
        </p:nvPicPr>
        <p:blipFill>
          <a:blip r:embed="rId2"/>
          <a:srcRect t="78020"/>
          <a:stretch>
            <a:fillRect/>
          </a:stretch>
        </p:blipFill>
        <p:spPr bwMode="auto">
          <a:xfrm>
            <a:off x="572190" y="2286000"/>
            <a:ext cx="8038410" cy="284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ANATOMY OF ZYGOMA BONE</a:t>
            </a:r>
            <a:endParaRPr lang="en-IN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6" name="Picture 2" descr="http://img.tfd.com/MosbyMD/thumb/zygomatic_b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850136"/>
            <a:ext cx="4343400" cy="4169664"/>
          </a:xfrm>
          <a:prstGeom prst="rect">
            <a:avLst/>
          </a:prstGeom>
          <a:noFill/>
        </p:spPr>
      </p:pic>
      <p:pic>
        <p:nvPicPr>
          <p:cNvPr id="14338" name="Picture 2" descr="C:\Users\Ezone\Desktop\image1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98" y="1981200"/>
            <a:ext cx="4298102" cy="43983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5867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Pyramid Shape of </a:t>
            </a:r>
            <a:r>
              <a:rPr lang="en-US" dirty="0" err="1" smtClean="0"/>
              <a:t>Zygoma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Tetrapodal</a:t>
            </a:r>
            <a:r>
              <a:rPr lang="en-US" dirty="0" smtClean="0"/>
              <a:t> configuration)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Deformity of the orbital margin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DR SHOEB\Desktop\ijps_2013_46_2_221_118597_f11.jpg"/>
          <p:cNvPicPr>
            <a:picLocks noChangeAspect="1" noChangeArrowheads="1"/>
          </p:cNvPicPr>
          <p:nvPr/>
        </p:nvPicPr>
        <p:blipFill>
          <a:blip r:embed="rId2"/>
          <a:srcRect t="71383"/>
          <a:stretch>
            <a:fillRect/>
          </a:stretch>
        </p:blipFill>
        <p:spPr bwMode="auto">
          <a:xfrm>
            <a:off x="597577" y="2609850"/>
            <a:ext cx="8013023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686800" cy="55927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TRISMUS ( ONE-THIRD OF THE CASES AND 45 % CASES IN ARCH FRACTURES) </a:t>
            </a:r>
          </a:p>
          <a:p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CIM\101MSDCF\DSC01259.JPG"/>
          <p:cNvPicPr>
            <a:picLocks noChangeAspect="1" noChangeArrowheads="1"/>
          </p:cNvPicPr>
          <p:nvPr/>
        </p:nvPicPr>
        <p:blipFill>
          <a:blip r:embed="rId2"/>
          <a:srcRect l="18056" t="12963" r="11111" b="16667"/>
          <a:stretch>
            <a:fillRect/>
          </a:stretch>
        </p:blipFill>
        <p:spPr bwMode="auto">
          <a:xfrm>
            <a:off x="1752600" y="1905000"/>
            <a:ext cx="6248400" cy="4655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Abnormal nerve sensibility (50% to 90%)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(Larsen et al, 1978 and Ellis et al, 1985)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921" t="3012" r="52475" b="49904"/>
          <a:stretch>
            <a:fillRect/>
          </a:stretch>
        </p:blipFill>
        <p:spPr bwMode="auto">
          <a:xfrm>
            <a:off x="482600" y="1752600"/>
            <a:ext cx="812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EPISTAXIS (30% to 50%)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Weisenbaugh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JM, 1970 and Ellis et al 1985)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DR SHOEB\Desktop\epistax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43965"/>
            <a:ext cx="5841905" cy="4380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Subconjunctival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ecchymoses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(50% to 70%)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Weisenbaugh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JM, 1970 and Ellis et al 1985)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12686" t="30483" r="15956" b="44238"/>
          <a:stretch>
            <a:fillRect/>
          </a:stretch>
        </p:blipFill>
        <p:spPr bwMode="auto">
          <a:xfrm>
            <a:off x="2438400" y="1976120"/>
            <a:ext cx="3657600" cy="130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2" name="Picture 2" descr="C:\Users\DR SHOEB\Desktop\1658881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429000"/>
            <a:ext cx="2619375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DR SHOEB\Desktop\hiposfag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429000"/>
            <a:ext cx="2558379" cy="2252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DR SHOEB\Desktop\441-r-w320-q75-m1445457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429001"/>
            <a:ext cx="2766254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CREPITATION FROM AIR EMPHYSEMA (DISAPPEARS IN 2-4 DAYS SPONTANEOUSLY)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Displacement of the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palpebral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fissure</a:t>
            </a:r>
          </a:p>
          <a:p>
            <a:pPr algn="ctr">
              <a:buNone/>
            </a:pP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DCIM\101MSDCF\DSC01240.JPG"/>
          <p:cNvPicPr>
            <a:picLocks noChangeAspect="1" noChangeArrowheads="1"/>
          </p:cNvPicPr>
          <p:nvPr/>
        </p:nvPicPr>
        <p:blipFill>
          <a:blip r:embed="rId2"/>
          <a:srcRect l="8197" r="6557" b="6557"/>
          <a:stretch>
            <a:fillRect/>
          </a:stretch>
        </p:blipFill>
        <p:spPr bwMode="auto">
          <a:xfrm>
            <a:off x="2971800" y="1828800"/>
            <a:ext cx="3429000" cy="4248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Diplopia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object 9"/>
          <p:cNvSpPr/>
          <p:nvPr/>
        </p:nvSpPr>
        <p:spPr>
          <a:xfrm>
            <a:off x="2252472" y="2743200"/>
            <a:ext cx="2852928" cy="2584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55000" lnSpcReduction="20000"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-105" dirty="0" smtClean="0">
                <a:solidFill>
                  <a:srgbClr val="FF0000"/>
                </a:solidFill>
                <a:latin typeface="Arial"/>
                <a:cs typeface="Arial"/>
              </a:rPr>
              <a:t>Superior </a:t>
            </a:r>
            <a:r>
              <a:rPr lang="en-US" sz="3600" spc="-55" dirty="0" smtClean="0">
                <a:solidFill>
                  <a:srgbClr val="FF0000"/>
                </a:solidFill>
                <a:latin typeface="Arial"/>
                <a:cs typeface="Arial"/>
              </a:rPr>
              <a:t>Orbital </a:t>
            </a:r>
            <a:r>
              <a:rPr lang="en-US" sz="3600" spc="-170" dirty="0" smtClean="0">
                <a:solidFill>
                  <a:srgbClr val="FF0000"/>
                </a:solidFill>
                <a:latin typeface="Arial"/>
                <a:cs typeface="Arial"/>
              </a:rPr>
              <a:t>Fissure</a:t>
            </a:r>
            <a:r>
              <a:rPr lang="en-US" sz="3600" spc="-2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spc="-150" dirty="0" smtClean="0">
                <a:solidFill>
                  <a:srgbClr val="FF0000"/>
                </a:solidFill>
                <a:latin typeface="Arial"/>
                <a:cs typeface="Arial"/>
              </a:rPr>
              <a:t>Syndrome</a:t>
            </a:r>
            <a:endParaRPr lang="en-US" sz="3600" dirty="0" smtClean="0">
              <a:latin typeface="Arial"/>
              <a:cs typeface="Arial"/>
            </a:endParaRPr>
          </a:p>
          <a:p>
            <a:pPr marL="299085" marR="6985" indent="-287020">
              <a:lnSpc>
                <a:spcPct val="170000"/>
              </a:lnSpc>
              <a:spcBef>
                <a:spcPts val="625"/>
              </a:spcBef>
              <a:buFont typeface="Wingdings"/>
              <a:buChar char=""/>
              <a:tabLst>
                <a:tab pos="361315" algn="l"/>
                <a:tab pos="361950" algn="l"/>
                <a:tab pos="5827395" algn="l"/>
              </a:tabLst>
            </a:pPr>
            <a:r>
              <a:rPr lang="en-US" dirty="0" smtClean="0"/>
              <a:t>	</a:t>
            </a:r>
            <a:r>
              <a:rPr lang="en-US" b="1" spc="-125" dirty="0" smtClean="0">
                <a:latin typeface="Trebuchet MS"/>
                <a:cs typeface="Trebuchet MS"/>
              </a:rPr>
              <a:t>Superior </a:t>
            </a:r>
            <a:r>
              <a:rPr lang="en-US" b="1" spc="-110" dirty="0" smtClean="0">
                <a:latin typeface="Trebuchet MS"/>
                <a:cs typeface="Trebuchet MS"/>
              </a:rPr>
              <a:t>orbital </a:t>
            </a:r>
            <a:r>
              <a:rPr lang="en-US" b="1" spc="-125" dirty="0" smtClean="0">
                <a:latin typeface="Trebuchet MS"/>
                <a:cs typeface="Trebuchet MS"/>
              </a:rPr>
              <a:t>fissure </a:t>
            </a:r>
            <a:r>
              <a:rPr lang="en-US" b="1" spc="-120" dirty="0" smtClean="0">
                <a:latin typeface="Trebuchet MS"/>
                <a:cs typeface="Trebuchet MS"/>
              </a:rPr>
              <a:t>syndrome</a:t>
            </a:r>
            <a:r>
              <a:rPr lang="en-US" spc="-120" dirty="0" smtClean="0">
                <a:latin typeface="Arial"/>
                <a:cs typeface="Arial"/>
              </a:rPr>
              <a:t>,</a:t>
            </a:r>
            <a:r>
              <a:rPr lang="en-US" spc="65" dirty="0" smtClean="0">
                <a:latin typeface="Arial"/>
                <a:cs typeface="Arial"/>
              </a:rPr>
              <a:t> </a:t>
            </a:r>
            <a:r>
              <a:rPr lang="en-US" spc="-114" dirty="0" smtClean="0">
                <a:latin typeface="Arial"/>
                <a:cs typeface="Arial"/>
              </a:rPr>
              <a:t>also</a:t>
            </a:r>
            <a:r>
              <a:rPr lang="en-US" spc="-40" dirty="0" smtClean="0">
                <a:latin typeface="Arial"/>
                <a:cs typeface="Arial"/>
              </a:rPr>
              <a:t> </a:t>
            </a:r>
            <a:r>
              <a:rPr lang="en-US" spc="-70" dirty="0" smtClean="0">
                <a:latin typeface="Arial"/>
                <a:cs typeface="Arial"/>
              </a:rPr>
              <a:t>known </a:t>
            </a:r>
            <a:r>
              <a:rPr lang="en-US" spc="-210" dirty="0" smtClean="0">
                <a:latin typeface="Arial"/>
                <a:cs typeface="Arial"/>
              </a:rPr>
              <a:t>as </a:t>
            </a:r>
            <a:r>
              <a:rPr lang="en-US" b="1" spc="-110" dirty="0" err="1" smtClean="0">
                <a:latin typeface="Trebuchet MS"/>
                <a:cs typeface="Trebuchet MS"/>
              </a:rPr>
              <a:t>Rochon-Duvigneaud's</a:t>
            </a:r>
            <a:r>
              <a:rPr lang="en-US" b="1" spc="-110" dirty="0" smtClean="0">
                <a:latin typeface="Trebuchet MS"/>
                <a:cs typeface="Trebuchet MS"/>
              </a:rPr>
              <a:t> </a:t>
            </a:r>
            <a:r>
              <a:rPr lang="en-US" b="1" spc="-120" dirty="0" smtClean="0">
                <a:latin typeface="Trebuchet MS"/>
                <a:cs typeface="Trebuchet MS"/>
              </a:rPr>
              <a:t>syndrome</a:t>
            </a:r>
            <a:r>
              <a:rPr lang="en-US" spc="-120" dirty="0" smtClean="0">
                <a:latin typeface="Arial"/>
                <a:cs typeface="Arial"/>
              </a:rPr>
              <a:t>, </a:t>
            </a:r>
            <a:r>
              <a:rPr lang="en-US" spc="-114" dirty="0" smtClean="0">
                <a:latin typeface="Arial"/>
                <a:cs typeface="Arial"/>
              </a:rPr>
              <a:t>is  </a:t>
            </a:r>
            <a:r>
              <a:rPr lang="en-US" spc="-175" dirty="0" smtClean="0">
                <a:latin typeface="Arial"/>
                <a:cs typeface="Arial"/>
              </a:rPr>
              <a:t>a</a:t>
            </a:r>
            <a:r>
              <a:rPr lang="en-US" spc="-120" dirty="0" smtClean="0">
                <a:latin typeface="Arial"/>
                <a:cs typeface="Arial"/>
              </a:rPr>
              <a:t> </a:t>
            </a:r>
            <a:r>
              <a:rPr lang="en-US" spc="-80" dirty="0" smtClean="0">
                <a:latin typeface="Arial"/>
                <a:cs typeface="Arial"/>
              </a:rPr>
              <a:t>neurological</a:t>
            </a:r>
            <a:r>
              <a:rPr lang="en-US" spc="-110" dirty="0" smtClean="0">
                <a:latin typeface="Arial"/>
                <a:cs typeface="Arial"/>
              </a:rPr>
              <a:t> </a:t>
            </a:r>
            <a:r>
              <a:rPr lang="en-US" spc="-70" dirty="0" smtClean="0">
                <a:latin typeface="Arial"/>
                <a:cs typeface="Arial"/>
              </a:rPr>
              <a:t>disorder</a:t>
            </a:r>
            <a:r>
              <a:rPr lang="en-US" spc="-125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that</a:t>
            </a:r>
            <a:r>
              <a:rPr lang="en-US" spc="-105" dirty="0" smtClean="0">
                <a:latin typeface="Arial"/>
                <a:cs typeface="Arial"/>
              </a:rPr>
              <a:t> </a:t>
            </a:r>
            <a:r>
              <a:rPr lang="en-US" spc="-80" dirty="0" smtClean="0">
                <a:latin typeface="Arial"/>
                <a:cs typeface="Arial"/>
              </a:rPr>
              <a:t>results</a:t>
            </a:r>
            <a:r>
              <a:rPr lang="en-US" spc="-125" dirty="0" smtClean="0">
                <a:latin typeface="Arial"/>
                <a:cs typeface="Arial"/>
              </a:rPr>
              <a:t> </a:t>
            </a:r>
            <a:r>
              <a:rPr lang="en-US" spc="35" dirty="0" smtClean="0">
                <a:latin typeface="Arial"/>
                <a:cs typeface="Arial"/>
              </a:rPr>
              <a:t>if</a:t>
            </a:r>
            <a:r>
              <a:rPr lang="en-US" spc="-105" dirty="0" smtClean="0">
                <a:latin typeface="Arial"/>
                <a:cs typeface="Arial"/>
              </a:rPr>
              <a:t> </a:t>
            </a:r>
            <a:r>
              <a:rPr lang="en-US" spc="-30" dirty="0" smtClean="0">
                <a:latin typeface="Arial"/>
                <a:cs typeface="Arial"/>
              </a:rPr>
              <a:t>the</a:t>
            </a:r>
            <a:r>
              <a:rPr lang="en-US" spc="-100" dirty="0" smtClean="0">
                <a:latin typeface="Arial"/>
                <a:cs typeface="Arial"/>
              </a:rPr>
              <a:t> </a:t>
            </a:r>
            <a:r>
              <a:rPr lang="en-US" spc="-70" dirty="0" smtClean="0">
                <a:latin typeface="Arial"/>
                <a:cs typeface="Arial"/>
              </a:rPr>
              <a:t>superior</a:t>
            </a:r>
            <a:r>
              <a:rPr lang="en-US" spc="-120" dirty="0" smtClean="0">
                <a:latin typeface="Arial"/>
                <a:cs typeface="Arial"/>
              </a:rPr>
              <a:t> </a:t>
            </a:r>
            <a:r>
              <a:rPr lang="en-US" spc="-25" dirty="0" smtClean="0">
                <a:latin typeface="Arial"/>
                <a:cs typeface="Arial"/>
              </a:rPr>
              <a:t>orbital</a:t>
            </a:r>
            <a:r>
              <a:rPr lang="en-US" spc="-130" dirty="0" smtClean="0">
                <a:latin typeface="Arial"/>
                <a:cs typeface="Arial"/>
              </a:rPr>
              <a:t> </a:t>
            </a:r>
            <a:r>
              <a:rPr lang="en-US" spc="-90" dirty="0" smtClean="0">
                <a:latin typeface="Arial"/>
                <a:cs typeface="Arial"/>
              </a:rPr>
              <a:t>fissure</a:t>
            </a:r>
            <a:r>
              <a:rPr lang="en-US" spc="-110" dirty="0" smtClean="0">
                <a:latin typeface="Arial"/>
                <a:cs typeface="Arial"/>
              </a:rPr>
              <a:t> </a:t>
            </a:r>
            <a:r>
              <a:rPr lang="en-US" spc="-114" dirty="0" smtClean="0">
                <a:latin typeface="Arial"/>
                <a:cs typeface="Arial"/>
              </a:rPr>
              <a:t>is</a:t>
            </a:r>
            <a:r>
              <a:rPr lang="en-US" spc="-110" dirty="0" smtClean="0">
                <a:latin typeface="Arial"/>
                <a:cs typeface="Arial"/>
              </a:rPr>
              <a:t> </a:t>
            </a:r>
            <a:r>
              <a:rPr lang="en-US" spc="-55" dirty="0" smtClean="0">
                <a:latin typeface="Arial"/>
                <a:cs typeface="Arial"/>
              </a:rPr>
              <a:t>fractured.</a:t>
            </a:r>
            <a:endParaRPr lang="en-US" dirty="0" smtClean="0">
              <a:latin typeface="Arial"/>
              <a:cs typeface="Arial"/>
            </a:endParaRPr>
          </a:p>
          <a:p>
            <a:pPr marL="299085" marR="6985" indent="-287020">
              <a:lnSpc>
                <a:spcPct val="170000"/>
              </a:lnSpc>
              <a:spcBef>
                <a:spcPts val="525"/>
              </a:spcBef>
              <a:buFont typeface="Wingdings"/>
              <a:buChar char=""/>
              <a:tabLst>
                <a:tab pos="361315" algn="l"/>
                <a:tab pos="361950" algn="l"/>
              </a:tabLst>
            </a:pPr>
            <a:r>
              <a:rPr lang="en-US" dirty="0" smtClean="0"/>
              <a:t>	</a:t>
            </a:r>
            <a:r>
              <a:rPr lang="en-US" spc="-75" dirty="0" smtClean="0">
                <a:latin typeface="Arial"/>
                <a:cs typeface="Arial"/>
              </a:rPr>
              <a:t>Involvement </a:t>
            </a:r>
            <a:r>
              <a:rPr lang="en-US" spc="-5" dirty="0" smtClean="0">
                <a:latin typeface="Arial"/>
                <a:cs typeface="Arial"/>
              </a:rPr>
              <a:t>of </a:t>
            </a:r>
            <a:r>
              <a:rPr lang="en-US" spc="-30" dirty="0" smtClean="0">
                <a:latin typeface="Arial"/>
                <a:cs typeface="Arial"/>
              </a:rPr>
              <a:t>the </a:t>
            </a:r>
            <a:r>
              <a:rPr lang="en-US" spc="-85" dirty="0" smtClean="0">
                <a:latin typeface="Arial"/>
                <a:cs typeface="Arial"/>
              </a:rPr>
              <a:t>cranial </a:t>
            </a:r>
            <a:r>
              <a:rPr lang="en-US" spc="-110" dirty="0" smtClean="0">
                <a:latin typeface="Arial"/>
                <a:cs typeface="Arial"/>
              </a:rPr>
              <a:t>nerves </a:t>
            </a:r>
            <a:r>
              <a:rPr lang="en-US" spc="-5" dirty="0" smtClean="0">
                <a:latin typeface="Arial"/>
                <a:cs typeface="Arial"/>
              </a:rPr>
              <a:t>that </a:t>
            </a:r>
            <a:r>
              <a:rPr lang="en-US" spc="-185" dirty="0" smtClean="0">
                <a:latin typeface="Arial"/>
                <a:cs typeface="Arial"/>
              </a:rPr>
              <a:t>pass </a:t>
            </a:r>
            <a:r>
              <a:rPr lang="en-US" spc="-55" dirty="0" smtClean="0">
                <a:latin typeface="Arial"/>
                <a:cs typeface="Arial"/>
              </a:rPr>
              <a:t>through </a:t>
            </a:r>
            <a:r>
              <a:rPr lang="en-US" spc="-30" dirty="0" smtClean="0">
                <a:latin typeface="Arial"/>
                <a:cs typeface="Arial"/>
              </a:rPr>
              <a:t>the </a:t>
            </a:r>
            <a:r>
              <a:rPr lang="en-US" spc="-65" dirty="0" smtClean="0">
                <a:latin typeface="Arial"/>
                <a:cs typeface="Arial"/>
              </a:rPr>
              <a:t>superior </a:t>
            </a:r>
            <a:r>
              <a:rPr lang="en-US" spc="-25" dirty="0" smtClean="0">
                <a:latin typeface="Arial"/>
                <a:cs typeface="Arial"/>
              </a:rPr>
              <a:t>orbital </a:t>
            </a:r>
            <a:r>
              <a:rPr lang="en-US" spc="-90" dirty="0" smtClean="0">
                <a:latin typeface="Arial"/>
                <a:cs typeface="Arial"/>
              </a:rPr>
              <a:t>fissure </a:t>
            </a:r>
            <a:r>
              <a:rPr lang="en-US" spc="-135" dirty="0" smtClean="0">
                <a:latin typeface="Arial"/>
                <a:cs typeface="Arial"/>
              </a:rPr>
              <a:t>may  </a:t>
            </a:r>
            <a:r>
              <a:rPr lang="en-US" spc="-90" dirty="0" smtClean="0">
                <a:latin typeface="Arial"/>
                <a:cs typeface="Arial"/>
              </a:rPr>
              <a:t>lead </a:t>
            </a:r>
            <a:r>
              <a:rPr lang="en-US" spc="10" dirty="0" smtClean="0">
                <a:latin typeface="Arial"/>
                <a:cs typeface="Arial"/>
              </a:rPr>
              <a:t>to </a:t>
            </a:r>
            <a:r>
              <a:rPr lang="en-US" spc="-60" dirty="0" err="1" smtClean="0">
                <a:latin typeface="Arial"/>
                <a:cs typeface="Arial"/>
              </a:rPr>
              <a:t>diplopia</a:t>
            </a:r>
            <a:r>
              <a:rPr lang="en-US" spc="-60" dirty="0" smtClean="0">
                <a:latin typeface="Arial"/>
                <a:cs typeface="Arial"/>
              </a:rPr>
              <a:t>, </a:t>
            </a:r>
            <a:r>
              <a:rPr lang="en-US" spc="-114" dirty="0" smtClean="0">
                <a:latin typeface="Arial"/>
                <a:cs typeface="Arial"/>
              </a:rPr>
              <a:t>paralysis </a:t>
            </a:r>
            <a:r>
              <a:rPr lang="en-US" spc="-5" dirty="0" smtClean="0">
                <a:latin typeface="Arial"/>
                <a:cs typeface="Arial"/>
              </a:rPr>
              <a:t>of </a:t>
            </a:r>
            <a:r>
              <a:rPr lang="en-US" spc="-75" dirty="0" err="1" smtClean="0">
                <a:latin typeface="Arial"/>
                <a:cs typeface="Arial"/>
              </a:rPr>
              <a:t>extraocular</a:t>
            </a:r>
            <a:r>
              <a:rPr lang="en-US" spc="-75" dirty="0" smtClean="0">
                <a:latin typeface="Arial"/>
                <a:cs typeface="Arial"/>
              </a:rPr>
              <a:t> </a:t>
            </a:r>
            <a:r>
              <a:rPr lang="en-US" spc="-125" dirty="0" smtClean="0">
                <a:latin typeface="Arial"/>
                <a:cs typeface="Arial"/>
              </a:rPr>
              <a:t>muscles, </a:t>
            </a:r>
            <a:r>
              <a:rPr lang="en-US" spc="-90" dirty="0" err="1" smtClean="0">
                <a:latin typeface="Arial"/>
                <a:cs typeface="Arial"/>
              </a:rPr>
              <a:t>exophthalmos</a:t>
            </a:r>
            <a:r>
              <a:rPr lang="en-US" spc="-90" dirty="0" smtClean="0">
                <a:latin typeface="Arial"/>
                <a:cs typeface="Arial"/>
              </a:rPr>
              <a:t>, </a:t>
            </a:r>
            <a:r>
              <a:rPr lang="en-US" spc="-105" dirty="0" smtClean="0">
                <a:latin typeface="Arial"/>
                <a:cs typeface="Arial"/>
              </a:rPr>
              <a:t>and</a:t>
            </a:r>
            <a:r>
              <a:rPr lang="en-US" spc="60" dirty="0" smtClean="0">
                <a:latin typeface="Arial"/>
                <a:cs typeface="Arial"/>
              </a:rPr>
              <a:t> </a:t>
            </a:r>
            <a:r>
              <a:rPr lang="en-US" spc="-85" dirty="0" err="1" smtClean="0">
                <a:latin typeface="Arial"/>
                <a:cs typeface="Arial"/>
              </a:rPr>
              <a:t>ptosis</a:t>
            </a:r>
            <a:r>
              <a:rPr lang="en-US" spc="-85" dirty="0" smtClean="0">
                <a:latin typeface="Arial"/>
                <a:cs typeface="Arial"/>
              </a:rPr>
              <a:t>.</a:t>
            </a:r>
            <a:endParaRPr lang="en-US" dirty="0" smtClean="0">
              <a:latin typeface="Arial"/>
              <a:cs typeface="Arial"/>
            </a:endParaRPr>
          </a:p>
          <a:p>
            <a:pPr marL="299085" marR="5080" indent="-287020">
              <a:lnSpc>
                <a:spcPct val="170000"/>
              </a:lnSpc>
              <a:spcBef>
                <a:spcPts val="530"/>
              </a:spcBef>
              <a:buFont typeface="Wingdings"/>
              <a:buChar char=""/>
              <a:tabLst>
                <a:tab pos="400685" algn="l"/>
                <a:tab pos="401320" algn="l"/>
              </a:tabLst>
            </a:pPr>
            <a:r>
              <a:rPr lang="en-US" dirty="0" smtClean="0"/>
              <a:t>	</a:t>
            </a:r>
            <a:r>
              <a:rPr lang="en-US" spc="-120" dirty="0" smtClean="0">
                <a:latin typeface="Arial"/>
                <a:cs typeface="Arial"/>
              </a:rPr>
              <a:t>Blindness </a:t>
            </a:r>
            <a:r>
              <a:rPr lang="en-US" spc="-15" dirty="0" smtClean="0">
                <a:latin typeface="Arial"/>
                <a:cs typeface="Arial"/>
              </a:rPr>
              <a:t>or </a:t>
            </a:r>
            <a:r>
              <a:rPr lang="en-US" spc="-135" dirty="0" smtClean="0">
                <a:latin typeface="Arial"/>
                <a:cs typeface="Arial"/>
              </a:rPr>
              <a:t>loss </a:t>
            </a:r>
            <a:r>
              <a:rPr lang="en-US" spc="-5" dirty="0" smtClean="0">
                <a:latin typeface="Arial"/>
                <a:cs typeface="Arial"/>
              </a:rPr>
              <a:t>of </a:t>
            </a:r>
            <a:r>
              <a:rPr lang="en-US" spc="-75" dirty="0" smtClean="0">
                <a:latin typeface="Arial"/>
                <a:cs typeface="Arial"/>
              </a:rPr>
              <a:t>vision </a:t>
            </a:r>
            <a:r>
              <a:rPr lang="en-US" spc="-90" dirty="0" smtClean="0">
                <a:latin typeface="Arial"/>
                <a:cs typeface="Arial"/>
              </a:rPr>
              <a:t>indicates </a:t>
            </a:r>
            <a:r>
              <a:rPr lang="en-US" spc="-70" dirty="0" smtClean="0">
                <a:latin typeface="Arial"/>
                <a:cs typeface="Arial"/>
              </a:rPr>
              <a:t>involvement </a:t>
            </a:r>
            <a:r>
              <a:rPr lang="en-US" spc="-5" dirty="0" smtClean="0">
                <a:latin typeface="Arial"/>
                <a:cs typeface="Arial"/>
              </a:rPr>
              <a:t>of </a:t>
            </a:r>
            <a:r>
              <a:rPr lang="en-US" spc="-30" dirty="0" smtClean="0">
                <a:latin typeface="Arial"/>
                <a:cs typeface="Arial"/>
              </a:rPr>
              <a:t>the </a:t>
            </a:r>
            <a:r>
              <a:rPr lang="en-US" spc="-25" dirty="0" smtClean="0">
                <a:latin typeface="Arial"/>
                <a:cs typeface="Arial"/>
              </a:rPr>
              <a:t>orbital </a:t>
            </a:r>
            <a:r>
              <a:rPr lang="en-US" spc="-130" dirty="0" smtClean="0">
                <a:latin typeface="Arial"/>
                <a:cs typeface="Arial"/>
              </a:rPr>
              <a:t>apex, </a:t>
            </a:r>
            <a:r>
              <a:rPr lang="en-US" spc="-65" dirty="0" smtClean="0">
                <a:latin typeface="Arial"/>
                <a:cs typeface="Arial"/>
              </a:rPr>
              <a:t>which </a:t>
            </a:r>
            <a:r>
              <a:rPr lang="en-US" spc="-114" dirty="0" smtClean="0">
                <a:latin typeface="Arial"/>
                <a:cs typeface="Arial"/>
              </a:rPr>
              <a:t>is </a:t>
            </a:r>
            <a:r>
              <a:rPr lang="en-US" spc="-70" dirty="0" smtClean="0">
                <a:latin typeface="Arial"/>
                <a:cs typeface="Arial"/>
              </a:rPr>
              <a:t>more  </a:t>
            </a:r>
            <a:r>
              <a:rPr lang="en-US" spc="-100" dirty="0" smtClean="0">
                <a:latin typeface="Arial"/>
                <a:cs typeface="Arial"/>
              </a:rPr>
              <a:t>serious, </a:t>
            </a:r>
            <a:r>
              <a:rPr lang="en-US" spc="-55" dirty="0" smtClean="0">
                <a:latin typeface="Arial"/>
                <a:cs typeface="Arial"/>
              </a:rPr>
              <a:t>requiring </a:t>
            </a:r>
            <a:r>
              <a:rPr lang="en-US" spc="-70" dirty="0" smtClean="0">
                <a:latin typeface="Arial"/>
                <a:cs typeface="Arial"/>
              </a:rPr>
              <a:t>urgent </a:t>
            </a:r>
            <a:r>
              <a:rPr lang="en-US" spc="-110" dirty="0" smtClean="0">
                <a:latin typeface="Arial"/>
                <a:cs typeface="Arial"/>
              </a:rPr>
              <a:t>surgical</a:t>
            </a:r>
            <a:r>
              <a:rPr lang="en-US" spc="-254" dirty="0" smtClean="0">
                <a:latin typeface="Arial"/>
                <a:cs typeface="Arial"/>
              </a:rPr>
              <a:t> </a:t>
            </a:r>
            <a:r>
              <a:rPr lang="en-US" spc="-40" dirty="0" smtClean="0">
                <a:latin typeface="Arial"/>
                <a:cs typeface="Arial"/>
              </a:rPr>
              <a:t>intervention.</a:t>
            </a:r>
            <a:endParaRPr lang="en-US" dirty="0" smtClean="0">
              <a:latin typeface="Arial"/>
              <a:cs typeface="Arial"/>
            </a:endParaRPr>
          </a:p>
          <a:p>
            <a:pPr marL="299085" marR="6350" indent="-287020">
              <a:lnSpc>
                <a:spcPct val="170000"/>
              </a:lnSpc>
              <a:spcBef>
                <a:spcPts val="525"/>
              </a:spcBef>
              <a:buFont typeface="Wingdings"/>
              <a:buChar char=""/>
              <a:tabLst>
                <a:tab pos="361315" algn="l"/>
                <a:tab pos="361950" algn="l"/>
              </a:tabLst>
            </a:pPr>
            <a:r>
              <a:rPr lang="en-US" dirty="0" smtClean="0"/>
              <a:t>	</a:t>
            </a:r>
            <a:r>
              <a:rPr lang="en-US" spc="-125" dirty="0" smtClean="0">
                <a:latin typeface="Arial"/>
                <a:cs typeface="Arial"/>
              </a:rPr>
              <a:t>Typically, </a:t>
            </a:r>
            <a:r>
              <a:rPr lang="en-US" spc="35" dirty="0" smtClean="0">
                <a:latin typeface="Arial"/>
                <a:cs typeface="Arial"/>
              </a:rPr>
              <a:t>if </a:t>
            </a:r>
            <a:r>
              <a:rPr lang="en-US" spc="-100" dirty="0" smtClean="0">
                <a:latin typeface="Arial"/>
                <a:cs typeface="Arial"/>
              </a:rPr>
              <a:t>blindness </a:t>
            </a:r>
            <a:r>
              <a:rPr lang="en-US" spc="-114" dirty="0" smtClean="0">
                <a:latin typeface="Arial"/>
                <a:cs typeface="Arial"/>
              </a:rPr>
              <a:t>is </a:t>
            </a:r>
            <a:r>
              <a:rPr lang="en-US" spc="-80" dirty="0" smtClean="0">
                <a:latin typeface="Arial"/>
                <a:cs typeface="Arial"/>
              </a:rPr>
              <a:t>present </a:t>
            </a:r>
            <a:r>
              <a:rPr lang="en-US" spc="10" dirty="0" smtClean="0">
                <a:latin typeface="Arial"/>
                <a:cs typeface="Arial"/>
              </a:rPr>
              <a:t>with </a:t>
            </a:r>
            <a:r>
              <a:rPr lang="en-US" spc="-65" dirty="0" smtClean="0">
                <a:latin typeface="Arial"/>
                <a:cs typeface="Arial"/>
              </a:rPr>
              <a:t>superior </a:t>
            </a:r>
            <a:r>
              <a:rPr lang="en-US" spc="-25" dirty="0" smtClean="0">
                <a:latin typeface="Arial"/>
                <a:cs typeface="Arial"/>
              </a:rPr>
              <a:t>orbital </a:t>
            </a:r>
            <a:r>
              <a:rPr lang="en-US" spc="-100" dirty="0" smtClean="0">
                <a:latin typeface="Arial"/>
                <a:cs typeface="Arial"/>
              </a:rPr>
              <a:t>syndrome, </a:t>
            </a:r>
            <a:r>
              <a:rPr lang="en-US" spc="65" dirty="0" smtClean="0">
                <a:latin typeface="Arial"/>
                <a:cs typeface="Arial"/>
              </a:rPr>
              <a:t>it </a:t>
            </a:r>
            <a:r>
              <a:rPr lang="en-US" spc="-114" dirty="0" smtClean="0">
                <a:latin typeface="Arial"/>
                <a:cs typeface="Arial"/>
              </a:rPr>
              <a:t>is </a:t>
            </a:r>
            <a:r>
              <a:rPr lang="en-US" spc="-95" dirty="0" smtClean="0">
                <a:latin typeface="Arial"/>
                <a:cs typeface="Arial"/>
              </a:rPr>
              <a:t>called </a:t>
            </a:r>
            <a:r>
              <a:rPr lang="en-US" b="1" spc="-114" dirty="0" smtClean="0">
                <a:solidFill>
                  <a:srgbClr val="FF0066"/>
                </a:solidFill>
                <a:latin typeface="Trebuchet MS"/>
                <a:cs typeface="Trebuchet MS"/>
              </a:rPr>
              <a:t>orbital</a:t>
            </a:r>
            <a:r>
              <a:rPr lang="en-US" b="1" spc="-380" dirty="0" smtClean="0">
                <a:solidFill>
                  <a:srgbClr val="FF0066"/>
                </a:solidFill>
                <a:latin typeface="Trebuchet MS"/>
                <a:cs typeface="Trebuchet MS"/>
              </a:rPr>
              <a:t> </a:t>
            </a:r>
            <a:r>
              <a:rPr lang="en-US" b="1" spc="-150" dirty="0" smtClean="0">
                <a:solidFill>
                  <a:srgbClr val="FF0066"/>
                </a:solidFill>
                <a:latin typeface="Trebuchet MS"/>
                <a:cs typeface="Trebuchet MS"/>
              </a:rPr>
              <a:t>apex  </a:t>
            </a:r>
            <a:r>
              <a:rPr lang="en-US" b="1" spc="-125" dirty="0" smtClean="0">
                <a:solidFill>
                  <a:srgbClr val="FF0066"/>
                </a:solidFill>
                <a:latin typeface="Trebuchet MS"/>
                <a:cs typeface="Trebuchet MS"/>
              </a:rPr>
              <a:t>syndrome</a:t>
            </a:r>
            <a:endParaRPr lang="en-US" dirty="0" smtClean="0">
              <a:latin typeface="Trebuchet MS"/>
              <a:cs typeface="Trebuchet MS"/>
            </a:endParaRPr>
          </a:p>
          <a:p>
            <a:pPr>
              <a:lnSpc>
                <a:spcPct val="17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IMAGING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CT scans allow detailed examination of the orbit walls and all ZMC buttresses and buttress-related sutures in axial, coronal,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sagittal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views 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also the possibility of producing digital and even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stereolithographic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3-dimensional reconstructions of the scan for easier spatial visualization of the sustained injury 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use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ultrasonographic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imaging in the diagnosis of craniofacial trauma is increasing.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recent systematic review concluded that the use of diagnostic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maxillofacial fractures, especially fractures involving the nasal bone, orbital walls, anterior maxillary wall,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complex, is justified on the grounds that the sensitivity and specificity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were considered generally comparable with those of CT.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Adeyemo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et al.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IJOMS 2011)</a:t>
            </a: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-57036"/>
            <a:ext cx="5791200" cy="692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3200400"/>
            <a:ext cx="4572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0400" y="3276600"/>
            <a:ext cx="7620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667000"/>
            <a:ext cx="6096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WATER’S PROJECTION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DR SHOEB\Desktop\maxillary-sinus-new-2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12" t="11417" r="7000" b="2007"/>
          <a:stretch>
            <a:fillRect/>
          </a:stretch>
        </p:blipFill>
        <p:spPr bwMode="auto">
          <a:xfrm>
            <a:off x="1066800" y="1524000"/>
            <a:ext cx="66294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955" y="489356"/>
            <a:ext cx="5317331" cy="460510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569720" indent="-155765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1569720" algn="l"/>
                <a:tab pos="1570355" algn="l"/>
              </a:tabLst>
            </a:pPr>
            <a:r>
              <a:rPr sz="2800" b="1" spc="-175" dirty="0">
                <a:solidFill>
                  <a:srgbClr val="FFC000"/>
                </a:solidFill>
                <a:latin typeface="Trebuchet MS"/>
                <a:cs typeface="Trebuchet MS"/>
              </a:rPr>
              <a:t>GENERAL </a:t>
            </a:r>
            <a:r>
              <a:rPr sz="2800" b="1" spc="-155" dirty="0">
                <a:solidFill>
                  <a:srgbClr val="FFC000"/>
                </a:solidFill>
                <a:latin typeface="Trebuchet MS"/>
                <a:cs typeface="Trebuchet MS"/>
              </a:rPr>
              <a:t>PRINCIPLES </a:t>
            </a:r>
            <a:r>
              <a:rPr sz="2800" b="1" spc="-220" dirty="0">
                <a:solidFill>
                  <a:srgbClr val="FFC000"/>
                </a:solidFill>
                <a:latin typeface="Trebuchet MS"/>
                <a:cs typeface="Trebuchet MS"/>
              </a:rPr>
              <a:t>OF</a:t>
            </a:r>
            <a:r>
              <a:rPr sz="2800" b="1" spc="-250" dirty="0">
                <a:solidFill>
                  <a:srgbClr val="FFC000"/>
                </a:solidFill>
                <a:latin typeface="Trebuchet MS"/>
                <a:cs typeface="Trebuchet MS"/>
              </a:rPr>
              <a:t> </a:t>
            </a:r>
            <a:r>
              <a:rPr sz="2800" b="1" spc="-180" dirty="0">
                <a:solidFill>
                  <a:srgbClr val="FFC000"/>
                </a:solidFill>
                <a:latin typeface="Trebuchet MS"/>
                <a:cs typeface="Trebuchet MS"/>
              </a:rPr>
              <a:t>TREATMENT</a:t>
            </a:r>
            <a:endParaRPr sz="2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5" dirty="0">
                <a:latin typeface="Trebuchet MS"/>
                <a:cs typeface="Trebuchet MS"/>
              </a:rPr>
              <a:t>No</a:t>
            </a:r>
            <a:r>
              <a:rPr sz="2800" b="1" spc="-215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treatment</a:t>
            </a:r>
            <a:endParaRPr sz="2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70" dirty="0">
                <a:latin typeface="Trebuchet MS"/>
                <a:cs typeface="Trebuchet MS"/>
              </a:rPr>
              <a:t>Indirect </a:t>
            </a:r>
            <a:r>
              <a:rPr sz="2800" b="1" spc="-175" dirty="0">
                <a:latin typeface="Trebuchet MS"/>
                <a:cs typeface="Trebuchet MS"/>
              </a:rPr>
              <a:t>reduction</a:t>
            </a:r>
            <a:r>
              <a:rPr sz="2800" b="1" spc="-204" dirty="0">
                <a:latin typeface="Trebuchet MS"/>
                <a:cs typeface="Trebuchet MS"/>
              </a:rPr>
              <a:t> </a:t>
            </a:r>
            <a:r>
              <a:rPr sz="2800" b="1" spc="-180" dirty="0">
                <a:latin typeface="Trebuchet MS"/>
                <a:cs typeface="Trebuchet MS"/>
              </a:rPr>
              <a:t>with,</a:t>
            </a:r>
            <a:endParaRPr sz="2800">
              <a:latin typeface="Trebuchet MS"/>
              <a:cs typeface="Trebuchet MS"/>
            </a:endParaRPr>
          </a:p>
          <a:p>
            <a:pPr marL="678180" indent="-66611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78180" algn="l"/>
                <a:tab pos="678815" algn="l"/>
              </a:tabLst>
            </a:pPr>
            <a:r>
              <a:rPr sz="2800" b="1" spc="-200" dirty="0">
                <a:latin typeface="Trebuchet MS"/>
                <a:cs typeface="Trebuchet MS"/>
              </a:rPr>
              <a:t>a. </a:t>
            </a:r>
            <a:r>
              <a:rPr sz="2800" b="1" spc="-55" dirty="0">
                <a:latin typeface="Trebuchet MS"/>
                <a:cs typeface="Trebuchet MS"/>
              </a:rPr>
              <a:t>No</a:t>
            </a:r>
            <a:r>
              <a:rPr sz="2800" b="1" spc="-204" dirty="0">
                <a:latin typeface="Trebuchet MS"/>
                <a:cs typeface="Trebuchet MS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fixation</a:t>
            </a:r>
            <a:endParaRPr sz="2800">
              <a:latin typeface="Trebuchet MS"/>
              <a:cs typeface="Trebuchet MS"/>
            </a:endParaRPr>
          </a:p>
          <a:p>
            <a:pPr marL="678180" indent="-66611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678180" algn="l"/>
                <a:tab pos="678815" algn="l"/>
              </a:tabLst>
            </a:pPr>
            <a:r>
              <a:rPr sz="2800" b="1" spc="-204" dirty="0">
                <a:latin typeface="Trebuchet MS"/>
                <a:cs typeface="Trebuchet MS"/>
              </a:rPr>
              <a:t>b. </a:t>
            </a:r>
            <a:r>
              <a:rPr sz="2800" b="1" spc="-210" dirty="0">
                <a:latin typeface="Trebuchet MS"/>
                <a:cs typeface="Trebuchet MS"/>
              </a:rPr>
              <a:t>Temporary</a:t>
            </a:r>
            <a:r>
              <a:rPr sz="2800" b="1" spc="-185" dirty="0">
                <a:latin typeface="Trebuchet MS"/>
                <a:cs typeface="Trebuchet MS"/>
              </a:rPr>
              <a:t> </a:t>
            </a:r>
            <a:r>
              <a:rPr sz="2800" b="1" spc="-135" dirty="0">
                <a:latin typeface="Trebuchet MS"/>
                <a:cs typeface="Trebuchet MS"/>
              </a:rPr>
              <a:t>support</a:t>
            </a:r>
            <a:endParaRPr sz="2800">
              <a:latin typeface="Trebuchet MS"/>
              <a:cs typeface="Trebuchet MS"/>
            </a:endParaRPr>
          </a:p>
          <a:p>
            <a:pPr marL="678180" indent="-66611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678180" algn="l"/>
                <a:tab pos="678815" algn="l"/>
              </a:tabLst>
            </a:pPr>
            <a:r>
              <a:rPr sz="2800" b="1" spc="-275" dirty="0">
                <a:latin typeface="Trebuchet MS"/>
                <a:cs typeface="Trebuchet MS"/>
              </a:rPr>
              <a:t>c. </a:t>
            </a:r>
            <a:r>
              <a:rPr sz="2800" b="1" spc="-175" dirty="0">
                <a:latin typeface="Trebuchet MS"/>
                <a:cs typeface="Trebuchet MS"/>
              </a:rPr>
              <a:t>Direct</a:t>
            </a:r>
            <a:r>
              <a:rPr sz="2800" b="1" spc="-114" dirty="0">
                <a:latin typeface="Trebuchet MS"/>
                <a:cs typeface="Trebuchet MS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fixation</a:t>
            </a:r>
            <a:endParaRPr sz="2800">
              <a:latin typeface="Trebuchet MS"/>
              <a:cs typeface="Trebuchet MS"/>
            </a:endParaRPr>
          </a:p>
          <a:p>
            <a:pPr marL="678180" indent="-66611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678180" algn="l"/>
                <a:tab pos="678815" algn="l"/>
              </a:tabLst>
            </a:pPr>
            <a:r>
              <a:rPr sz="2800" b="1" spc="-204" dirty="0">
                <a:latin typeface="Trebuchet MS"/>
                <a:cs typeface="Trebuchet MS"/>
              </a:rPr>
              <a:t>d. </a:t>
            </a:r>
            <a:r>
              <a:rPr sz="2800" b="1" spc="-170" dirty="0">
                <a:latin typeface="Trebuchet MS"/>
                <a:cs typeface="Trebuchet MS"/>
              </a:rPr>
              <a:t>Indirect</a:t>
            </a:r>
            <a:r>
              <a:rPr sz="2800" b="1" spc="-175" dirty="0">
                <a:latin typeface="Trebuchet MS"/>
                <a:cs typeface="Trebuchet MS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fixation</a:t>
            </a:r>
            <a:endParaRPr sz="2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75" dirty="0">
                <a:latin typeface="Trebuchet MS"/>
                <a:cs typeface="Trebuchet MS"/>
              </a:rPr>
              <a:t>Direct reduction </a:t>
            </a:r>
            <a:r>
              <a:rPr sz="2800" b="1" spc="-130" dirty="0">
                <a:latin typeface="Trebuchet MS"/>
                <a:cs typeface="Trebuchet MS"/>
              </a:rPr>
              <a:t>and</a:t>
            </a:r>
            <a:r>
              <a:rPr sz="2800" b="1" spc="-245" dirty="0">
                <a:latin typeface="Trebuchet MS"/>
                <a:cs typeface="Trebuchet MS"/>
              </a:rPr>
              <a:t> </a:t>
            </a:r>
            <a:r>
              <a:rPr sz="2800" b="1" spc="-160" dirty="0">
                <a:latin typeface="Trebuchet MS"/>
                <a:cs typeface="Trebuchet MS"/>
              </a:rPr>
              <a:t>fixation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459" y="386589"/>
            <a:ext cx="403174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25" dirty="0">
                <a:solidFill>
                  <a:srgbClr val="9BBA58"/>
                </a:solidFill>
                <a:latin typeface="Arial"/>
                <a:cs typeface="Arial"/>
              </a:rPr>
              <a:t>NO</a:t>
            </a:r>
            <a:r>
              <a:rPr sz="4400" b="0" spc="-27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4400" b="0" spc="-565" dirty="0">
                <a:solidFill>
                  <a:srgbClr val="9BBA58"/>
                </a:solidFill>
                <a:latin typeface="Arial"/>
                <a:cs typeface="Arial"/>
              </a:rPr>
              <a:t>TREATMENT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266" y="1165048"/>
            <a:ext cx="7537133" cy="23217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7416800" algn="l"/>
              </a:tabLst>
            </a:pPr>
            <a:r>
              <a:rPr sz="2400" spc="-350" dirty="0">
                <a:latin typeface="Arial"/>
                <a:cs typeface="Arial"/>
              </a:rPr>
              <a:t>Cases </a:t>
            </a:r>
            <a:r>
              <a:rPr sz="2400" spc="20" dirty="0">
                <a:latin typeface="Arial"/>
                <a:cs typeface="Arial"/>
              </a:rPr>
              <a:t>with </a:t>
            </a:r>
            <a:r>
              <a:rPr sz="2400" spc="-245" dirty="0">
                <a:latin typeface="Arial"/>
                <a:cs typeface="Arial"/>
              </a:rPr>
              <a:t>a </a:t>
            </a:r>
            <a:r>
              <a:rPr sz="2400" spc="-75" dirty="0">
                <a:latin typeface="Arial"/>
                <a:cs typeface="Arial"/>
              </a:rPr>
              <a:t>minimal </a:t>
            </a:r>
            <a:r>
              <a:rPr sz="2400" spc="-155" dirty="0">
                <a:latin typeface="Arial"/>
                <a:cs typeface="Arial"/>
              </a:rPr>
              <a:t>degree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20" dirty="0">
                <a:latin typeface="Arial"/>
                <a:cs typeface="Arial"/>
              </a:rPr>
              <a:t>displacement, </a:t>
            </a:r>
            <a:r>
              <a:rPr sz="2400" spc="-90" dirty="0">
                <a:latin typeface="Arial"/>
                <a:cs typeface="Arial"/>
              </a:rPr>
              <a:t>which  </a:t>
            </a:r>
            <a:r>
              <a:rPr sz="2400" spc="-60" dirty="0">
                <a:latin typeface="Arial"/>
                <a:cs typeface="Arial"/>
              </a:rPr>
              <a:t>following </a:t>
            </a:r>
            <a:r>
              <a:rPr sz="2400" spc="-80" dirty="0">
                <a:latin typeface="Arial"/>
                <a:cs typeface="Arial"/>
              </a:rPr>
              <a:t>union, </a:t>
            </a:r>
            <a:r>
              <a:rPr sz="2400" spc="-140" dirty="0">
                <a:latin typeface="Arial"/>
                <a:cs typeface="Arial"/>
              </a:rPr>
              <a:t>are considered </a:t>
            </a:r>
            <a:r>
              <a:rPr sz="2400" spc="-95" dirty="0">
                <a:latin typeface="Arial"/>
                <a:cs typeface="Arial"/>
              </a:rPr>
              <a:t>unlikely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5" dirty="0">
                <a:latin typeface="Arial"/>
                <a:cs typeface="Arial"/>
              </a:rPr>
              <a:t>result </a:t>
            </a:r>
            <a:r>
              <a:rPr sz="2400" spc="-185" dirty="0">
                <a:latin typeface="Arial"/>
                <a:cs typeface="Arial"/>
              </a:rPr>
              <a:t>any  </a:t>
            </a:r>
            <a:r>
              <a:rPr sz="2400" spc="-140" dirty="0">
                <a:latin typeface="Arial"/>
                <a:cs typeface="Arial"/>
              </a:rPr>
              <a:t>cosmetic </a:t>
            </a:r>
            <a:r>
              <a:rPr sz="2400" spc="-75" dirty="0">
                <a:latin typeface="Arial"/>
                <a:cs typeface="Arial"/>
              </a:rPr>
              <a:t>deformity, </a:t>
            </a:r>
            <a:r>
              <a:rPr sz="2400" spc="-114" dirty="0">
                <a:latin typeface="Arial"/>
                <a:cs typeface="Arial"/>
              </a:rPr>
              <a:t>disturbance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>
                <a:latin typeface="Arial"/>
                <a:cs typeface="Arial"/>
              </a:rPr>
              <a:t>of</a:t>
            </a:r>
            <a:r>
              <a:rPr sz="2400" spc="-110">
                <a:latin typeface="Arial"/>
                <a:cs typeface="Arial"/>
              </a:rPr>
              <a:t> </a:t>
            </a:r>
            <a:r>
              <a:rPr sz="2400" spc="-105" smtClean="0">
                <a:latin typeface="Arial"/>
                <a:cs typeface="Arial"/>
              </a:rPr>
              <a:t>vision,</a:t>
            </a:r>
            <a:r>
              <a:rPr lang="en-US" sz="2400" spc="-105" dirty="0" smtClean="0">
                <a:latin typeface="Arial"/>
                <a:cs typeface="Arial"/>
              </a:rPr>
              <a:t> </a:t>
            </a:r>
            <a:r>
              <a:rPr sz="2400" spc="-105" smtClean="0">
                <a:latin typeface="Arial"/>
                <a:cs typeface="Arial"/>
              </a:rPr>
              <a:t>persistent  </a:t>
            </a:r>
            <a:r>
              <a:rPr sz="2400" spc="-160" dirty="0">
                <a:latin typeface="Arial"/>
                <a:cs typeface="Arial"/>
              </a:rPr>
              <a:t>paraesthesia </a:t>
            </a:r>
            <a:r>
              <a:rPr sz="2400" spc="-25" dirty="0">
                <a:latin typeface="Arial"/>
                <a:cs typeface="Arial"/>
              </a:rPr>
              <a:t>or </a:t>
            </a:r>
            <a:r>
              <a:rPr sz="2400" spc="-65" dirty="0">
                <a:latin typeface="Arial"/>
                <a:cs typeface="Arial"/>
              </a:rPr>
              <a:t>impairment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95" dirty="0">
                <a:latin typeface="Arial"/>
                <a:cs typeface="Arial"/>
              </a:rPr>
              <a:t>mandibular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movement</a:t>
            </a:r>
            <a:r>
              <a:rPr sz="2800" spc="-1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8601"/>
            <a:ext cx="69341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05" dirty="0">
                <a:solidFill>
                  <a:srgbClr val="9BBA58"/>
                </a:solidFill>
                <a:latin typeface="Arial"/>
                <a:cs typeface="Arial"/>
              </a:rPr>
              <a:t>INDIRECT</a:t>
            </a:r>
            <a:r>
              <a:rPr sz="4400" b="0" spc="-280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4400" b="0" spc="-525" dirty="0">
                <a:solidFill>
                  <a:srgbClr val="9BBA58"/>
                </a:solidFill>
                <a:latin typeface="Arial"/>
                <a:cs typeface="Arial"/>
              </a:rPr>
              <a:t>REDUCTION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6013" y="1200571"/>
            <a:ext cx="7108031" cy="376385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869"/>
              </a:spcBef>
            </a:pPr>
            <a:r>
              <a:rPr sz="3200" spc="-305" dirty="0">
                <a:solidFill>
                  <a:srgbClr val="EDEBE0"/>
                </a:solidFill>
                <a:latin typeface="Arial"/>
                <a:cs typeface="Arial"/>
              </a:rPr>
              <a:t>NO</a:t>
            </a:r>
            <a:r>
              <a:rPr sz="3200" spc="-180" dirty="0">
                <a:solidFill>
                  <a:srgbClr val="EDEBE0"/>
                </a:solidFill>
                <a:latin typeface="Arial"/>
                <a:cs typeface="Arial"/>
              </a:rPr>
              <a:t> </a:t>
            </a:r>
            <a:r>
              <a:rPr sz="3200" spc="-305" dirty="0">
                <a:solidFill>
                  <a:srgbClr val="EDEBE0"/>
                </a:solidFill>
                <a:latin typeface="Arial"/>
                <a:cs typeface="Arial"/>
              </a:rPr>
              <a:t>FIXATION:</a:t>
            </a:r>
            <a:endParaRPr sz="3200">
              <a:latin typeface="Arial"/>
              <a:cs typeface="Arial"/>
            </a:endParaRPr>
          </a:p>
          <a:p>
            <a:pPr marL="355600" marR="240029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145" dirty="0">
                <a:latin typeface="Arial"/>
                <a:cs typeface="Arial"/>
              </a:rPr>
              <a:t>Includes </a:t>
            </a:r>
            <a:r>
              <a:rPr sz="3200" spc="-140" dirty="0">
                <a:latin typeface="Arial"/>
                <a:cs typeface="Arial"/>
              </a:rPr>
              <a:t>procedures </a:t>
            </a:r>
            <a:r>
              <a:rPr sz="3200" spc="-90" dirty="0">
                <a:latin typeface="Arial"/>
                <a:cs typeface="Arial"/>
              </a:rPr>
              <a:t>which </a:t>
            </a:r>
            <a:r>
              <a:rPr sz="3200" spc="-100" dirty="0">
                <a:latin typeface="Arial"/>
                <a:cs typeface="Arial"/>
              </a:rPr>
              <a:t>do </a:t>
            </a:r>
            <a:r>
              <a:rPr sz="3200" spc="-5" dirty="0">
                <a:latin typeface="Arial"/>
                <a:cs typeface="Arial"/>
              </a:rPr>
              <a:t>not </a:t>
            </a:r>
            <a:r>
              <a:rPr sz="3200" spc="-110" dirty="0">
                <a:latin typeface="Arial"/>
                <a:cs typeface="Arial"/>
              </a:rPr>
              <a:t>involve </a:t>
            </a:r>
            <a:r>
              <a:rPr sz="3200" spc="-160" dirty="0">
                <a:latin typeface="Arial"/>
                <a:cs typeface="Arial"/>
              </a:rPr>
              <a:t>exposure</a:t>
            </a:r>
            <a:r>
              <a:rPr sz="3200" spc="-59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fracture</a:t>
            </a:r>
            <a:r>
              <a:rPr sz="3200" spc="-315" dirty="0">
                <a:latin typeface="Arial"/>
                <a:cs typeface="Arial"/>
              </a:rPr>
              <a:t> </a:t>
            </a:r>
            <a:r>
              <a:rPr sz="3200" spc="-140" dirty="0">
                <a:latin typeface="Arial"/>
                <a:cs typeface="Arial"/>
              </a:rPr>
              <a:t>sites.</a:t>
            </a:r>
            <a:endParaRPr sz="32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229" dirty="0">
                <a:latin typeface="Arial"/>
                <a:cs typeface="Arial"/>
              </a:rPr>
              <a:t>The </a:t>
            </a:r>
            <a:r>
              <a:rPr sz="3200" spc="-75" dirty="0">
                <a:latin typeface="Arial"/>
                <a:cs typeface="Arial"/>
              </a:rPr>
              <a:t>principle </a:t>
            </a:r>
            <a:r>
              <a:rPr sz="3200" spc="-165" dirty="0">
                <a:latin typeface="Arial"/>
                <a:cs typeface="Arial"/>
              </a:rPr>
              <a:t>is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05" dirty="0">
                <a:latin typeface="Arial"/>
                <a:cs typeface="Arial"/>
              </a:rPr>
              <a:t>disimpact </a:t>
            </a:r>
            <a:r>
              <a:rPr sz="3200" spc="-150" dirty="0">
                <a:latin typeface="Arial"/>
                <a:cs typeface="Arial"/>
              </a:rPr>
              <a:t>and </a:t>
            </a:r>
            <a:r>
              <a:rPr sz="3200" spc="-135" dirty="0">
                <a:latin typeface="Arial"/>
                <a:cs typeface="Arial"/>
              </a:rPr>
              <a:t>reduce </a:t>
            </a:r>
            <a:r>
              <a:rPr sz="3200" spc="-35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fracture</a:t>
            </a:r>
            <a:r>
              <a:rPr sz="3200" spc="-585" dirty="0">
                <a:latin typeface="Arial"/>
                <a:cs typeface="Arial"/>
              </a:rPr>
              <a:t> </a:t>
            </a:r>
            <a:r>
              <a:rPr sz="3200" spc="-135" dirty="0">
                <a:latin typeface="Arial"/>
                <a:cs typeface="Arial"/>
              </a:rPr>
              <a:t>by  </a:t>
            </a:r>
            <a:r>
              <a:rPr sz="3200" spc="-55" dirty="0">
                <a:latin typeface="Arial"/>
                <a:cs typeface="Arial"/>
              </a:rPr>
              <a:t>direct </a:t>
            </a:r>
            <a:r>
              <a:rPr sz="3200" spc="-90" dirty="0">
                <a:latin typeface="Arial"/>
                <a:cs typeface="Arial"/>
              </a:rPr>
              <a:t>application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75" dirty="0">
                <a:latin typeface="Arial"/>
                <a:cs typeface="Arial"/>
              </a:rPr>
              <a:t>an </a:t>
            </a:r>
            <a:r>
              <a:rPr sz="3200" spc="-65" dirty="0">
                <a:latin typeface="Arial"/>
                <a:cs typeface="Arial"/>
              </a:rPr>
              <a:t>instrument, </a:t>
            </a:r>
            <a:r>
              <a:rPr sz="3200" spc="-70" dirty="0">
                <a:latin typeface="Arial"/>
                <a:cs typeface="Arial"/>
              </a:rPr>
              <a:t>through </a:t>
            </a:r>
            <a:r>
              <a:rPr sz="3200" spc="-175" dirty="0">
                <a:latin typeface="Arial"/>
                <a:cs typeface="Arial"/>
              </a:rPr>
              <a:t>an</a:t>
            </a:r>
            <a:r>
              <a:rPr sz="3200" spc="-61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indirect  </a:t>
            </a:r>
            <a:r>
              <a:rPr sz="3200" spc="-145" dirty="0">
                <a:latin typeface="Arial"/>
                <a:cs typeface="Arial"/>
              </a:rPr>
              <a:t>approach </a:t>
            </a:r>
            <a:r>
              <a:rPr sz="3200" spc="-70" dirty="0">
                <a:latin typeface="Arial"/>
                <a:cs typeface="Arial"/>
              </a:rPr>
              <a:t>remote </a:t>
            </a:r>
            <a:r>
              <a:rPr sz="3200" spc="-35" dirty="0">
                <a:latin typeface="Arial"/>
                <a:cs typeface="Arial"/>
              </a:rPr>
              <a:t>from </a:t>
            </a:r>
            <a:r>
              <a:rPr sz="3200" spc="-40" dirty="0">
                <a:latin typeface="Arial"/>
                <a:cs typeface="Arial"/>
              </a:rPr>
              <a:t>the </a:t>
            </a:r>
            <a:r>
              <a:rPr sz="3200" spc="-65" dirty="0">
                <a:latin typeface="Arial"/>
                <a:cs typeface="Arial"/>
              </a:rPr>
              <a:t>fracture</a:t>
            </a:r>
            <a:r>
              <a:rPr sz="3200" spc="-56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line.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534" y="386843"/>
            <a:ext cx="6921341" cy="39081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techniques </a:t>
            </a:r>
            <a:r>
              <a:rPr sz="2800" spc="-80" dirty="0">
                <a:latin typeface="Arial"/>
                <a:cs typeface="Arial"/>
              </a:rPr>
              <a:t>which </a:t>
            </a:r>
            <a:r>
              <a:rPr sz="2800" spc="-175" dirty="0">
                <a:latin typeface="Arial"/>
                <a:cs typeface="Arial"/>
              </a:rPr>
              <a:t>have </a:t>
            </a:r>
            <a:r>
              <a:rPr sz="2800" spc="-135" dirty="0">
                <a:latin typeface="Arial"/>
                <a:cs typeface="Arial"/>
              </a:rPr>
              <a:t>been </a:t>
            </a:r>
            <a:r>
              <a:rPr sz="2800" spc="-114" dirty="0">
                <a:latin typeface="Arial"/>
                <a:cs typeface="Arial"/>
              </a:rPr>
              <a:t>developed </a:t>
            </a:r>
            <a:r>
              <a:rPr sz="2800" spc="-15" dirty="0">
                <a:latin typeface="Arial"/>
                <a:cs typeface="Arial"/>
              </a:rPr>
              <a:t>for </a:t>
            </a:r>
            <a:r>
              <a:rPr sz="2800" spc="-60" dirty="0">
                <a:latin typeface="Arial"/>
                <a:cs typeface="Arial"/>
              </a:rPr>
              <a:t>this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operative  </a:t>
            </a:r>
            <a:r>
              <a:rPr sz="2800" spc="-125" dirty="0">
                <a:latin typeface="Arial"/>
                <a:cs typeface="Arial"/>
              </a:rPr>
              <a:t>approach, </a:t>
            </a:r>
            <a:r>
              <a:rPr sz="2800" spc="-130" dirty="0">
                <a:latin typeface="Arial"/>
                <a:cs typeface="Arial"/>
              </a:rPr>
              <a:t>are </a:t>
            </a:r>
            <a:r>
              <a:rPr sz="2800" spc="-180" dirty="0">
                <a:latin typeface="Arial"/>
                <a:cs typeface="Arial"/>
              </a:rPr>
              <a:t>based </a:t>
            </a:r>
            <a:r>
              <a:rPr sz="2800" spc="-95" dirty="0">
                <a:latin typeface="Arial"/>
                <a:cs typeface="Arial"/>
              </a:rPr>
              <a:t>upon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40" dirty="0">
                <a:latin typeface="Arial"/>
                <a:cs typeface="Arial"/>
              </a:rPr>
              <a:t>introduction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55" dirty="0">
                <a:latin typeface="Arial"/>
                <a:cs typeface="Arial"/>
              </a:rPr>
              <a:t>an </a:t>
            </a:r>
            <a:r>
              <a:rPr sz="2800" spc="-60" dirty="0">
                <a:latin typeface="Arial"/>
                <a:cs typeface="Arial"/>
              </a:rPr>
              <a:t>instrument  </a:t>
            </a:r>
            <a:r>
              <a:rPr sz="2800" spc="-70" dirty="0">
                <a:latin typeface="Arial"/>
                <a:cs typeface="Arial"/>
              </a:rPr>
              <a:t>through,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675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145" dirty="0">
                <a:latin typeface="Arial"/>
                <a:cs typeface="Arial"/>
              </a:rPr>
              <a:t>a.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temporal</a:t>
            </a:r>
            <a:r>
              <a:rPr sz="2800" spc="-240" dirty="0">
                <a:latin typeface="Arial"/>
                <a:cs typeface="Arial"/>
              </a:rPr>
              <a:t> </a:t>
            </a:r>
            <a:r>
              <a:rPr sz="2800" spc="-170" dirty="0">
                <a:latin typeface="Arial"/>
                <a:cs typeface="Arial"/>
              </a:rPr>
              <a:t>fossa,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670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85" dirty="0">
                <a:latin typeface="Arial"/>
                <a:cs typeface="Arial"/>
              </a:rPr>
              <a:t>b.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upper </a:t>
            </a:r>
            <a:r>
              <a:rPr sz="2800" spc="-145" dirty="0">
                <a:latin typeface="Arial"/>
                <a:cs typeface="Arial"/>
              </a:rPr>
              <a:t>buccal </a:t>
            </a:r>
            <a:r>
              <a:rPr sz="2800" spc="-170" dirty="0">
                <a:latin typeface="Arial"/>
                <a:cs typeface="Arial"/>
              </a:rPr>
              <a:t>sulcus</a:t>
            </a:r>
            <a:r>
              <a:rPr sz="2800" spc="-280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(intraoral),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675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145" dirty="0">
                <a:latin typeface="Arial"/>
                <a:cs typeface="Arial"/>
              </a:rPr>
              <a:t>c.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55" dirty="0">
                <a:latin typeface="Arial"/>
                <a:cs typeface="Arial"/>
              </a:rPr>
              <a:t>cheek</a:t>
            </a:r>
            <a:r>
              <a:rPr sz="2800" spc="-260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(percutaneous),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670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85" dirty="0">
                <a:latin typeface="Arial"/>
                <a:cs typeface="Arial"/>
              </a:rPr>
              <a:t>d.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65" dirty="0">
                <a:latin typeface="Arial"/>
                <a:cs typeface="Arial"/>
              </a:rPr>
              <a:t>nose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80" dirty="0">
                <a:latin typeface="Arial"/>
                <a:cs typeface="Arial"/>
              </a:rPr>
              <a:t>(transantral)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675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120" dirty="0">
                <a:latin typeface="Arial"/>
                <a:cs typeface="Arial"/>
              </a:rPr>
              <a:t>e.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10" dirty="0">
                <a:latin typeface="Arial"/>
                <a:cs typeface="Arial"/>
              </a:rPr>
              <a:t>eyebrow </a:t>
            </a:r>
            <a:r>
              <a:rPr sz="2800" spc="-75" dirty="0">
                <a:latin typeface="Arial"/>
                <a:cs typeface="Arial"/>
              </a:rPr>
              <a:t>(lateral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65" dirty="0">
                <a:latin typeface="Arial"/>
                <a:cs typeface="Arial"/>
              </a:rPr>
              <a:t>brow)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41977"/>
            <a:ext cx="5867400" cy="58105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b="1" spc="-160" dirty="0">
                <a:solidFill>
                  <a:srgbClr val="FF0000"/>
                </a:solidFill>
                <a:latin typeface="Arial"/>
                <a:cs typeface="Arial"/>
              </a:rPr>
              <a:t>Temporal </a:t>
            </a:r>
            <a:r>
              <a:rPr sz="2000" b="1" spc="-185" dirty="0">
                <a:solidFill>
                  <a:srgbClr val="FF0000"/>
                </a:solidFill>
                <a:latin typeface="Arial"/>
                <a:cs typeface="Arial"/>
              </a:rPr>
              <a:t>fossa</a:t>
            </a:r>
            <a:r>
              <a:rPr sz="2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approach:</a:t>
            </a:r>
            <a:endParaRPr sz="2000" b="1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080" indent="-342900">
              <a:lnSpc>
                <a:spcPct val="150000"/>
              </a:lnSpc>
              <a:spcBef>
                <a:spcPts val="755"/>
              </a:spcBef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210" dirty="0">
                <a:latin typeface="Arial"/>
                <a:cs typeface="Arial"/>
              </a:rPr>
              <a:t>This </a:t>
            </a:r>
            <a:r>
              <a:rPr sz="2000" spc="-70" dirty="0">
                <a:latin typeface="Arial"/>
                <a:cs typeface="Arial"/>
              </a:rPr>
              <a:t>method </a:t>
            </a:r>
            <a:r>
              <a:rPr sz="2000" spc="-220" dirty="0">
                <a:latin typeface="Arial"/>
                <a:cs typeface="Arial"/>
              </a:rPr>
              <a:t>was </a:t>
            </a:r>
            <a:r>
              <a:rPr sz="2000" spc="-80" dirty="0">
                <a:latin typeface="Arial"/>
                <a:cs typeface="Arial"/>
              </a:rPr>
              <a:t>introduced </a:t>
            </a:r>
            <a:r>
              <a:rPr sz="2000" spc="-130" dirty="0">
                <a:latin typeface="Arial"/>
                <a:cs typeface="Arial"/>
              </a:rPr>
              <a:t>by </a:t>
            </a:r>
            <a:r>
              <a:rPr sz="2000" spc="-135" dirty="0">
                <a:latin typeface="Arial"/>
                <a:cs typeface="Arial"/>
              </a:rPr>
              <a:t>Gillies </a:t>
            </a:r>
            <a:r>
              <a:rPr sz="2000" spc="-10" dirty="0">
                <a:latin typeface="Arial"/>
                <a:cs typeface="Arial"/>
              </a:rPr>
              <a:t>et </a:t>
            </a:r>
            <a:r>
              <a:rPr sz="2000" spc="-114" dirty="0">
                <a:latin typeface="Arial"/>
                <a:cs typeface="Arial"/>
              </a:rPr>
              <a:t>al </a:t>
            </a:r>
            <a:r>
              <a:rPr sz="2000" spc="-140" dirty="0">
                <a:latin typeface="Arial"/>
                <a:cs typeface="Arial"/>
              </a:rPr>
              <a:t>(1927) </a:t>
            </a:r>
            <a:r>
              <a:rPr sz="2000" spc="-15" dirty="0">
                <a:latin typeface="Arial"/>
                <a:cs typeface="Arial"/>
              </a:rPr>
              <a:t>for</a:t>
            </a:r>
            <a:r>
              <a:rPr sz="2000" spc="-48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elevation 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40" dirty="0">
                <a:latin typeface="Arial"/>
                <a:cs typeface="Arial"/>
              </a:rPr>
              <a:t>the </a:t>
            </a:r>
            <a:r>
              <a:rPr sz="2000" spc="-155" dirty="0">
                <a:latin typeface="Arial"/>
                <a:cs typeface="Arial"/>
              </a:rPr>
              <a:t>zygomatic</a:t>
            </a:r>
            <a:r>
              <a:rPr sz="2000" spc="-465" dirty="0">
                <a:latin typeface="Arial"/>
                <a:cs typeface="Arial"/>
              </a:rPr>
              <a:t> </a:t>
            </a:r>
            <a:r>
              <a:rPr sz="2000" spc="-135">
                <a:latin typeface="Arial"/>
                <a:cs typeface="Arial"/>
              </a:rPr>
              <a:t>arch</a:t>
            </a:r>
            <a:r>
              <a:rPr sz="2000" spc="-135" smtClean="0">
                <a:latin typeface="Arial"/>
                <a:cs typeface="Arial"/>
              </a:rPr>
              <a:t>.</a:t>
            </a:r>
            <a:r>
              <a:rPr lang="en-US" sz="2000" spc="-114" dirty="0" smtClean="0">
                <a:latin typeface="Arial"/>
                <a:cs typeface="Arial"/>
              </a:rPr>
              <a:t> Inc</a:t>
            </a:r>
            <a:r>
              <a:rPr lang="en-US" sz="2000" spc="-75" dirty="0" smtClean="0">
                <a:latin typeface="Arial"/>
                <a:cs typeface="Arial"/>
              </a:rPr>
              <a:t>i</a:t>
            </a:r>
            <a:r>
              <a:rPr lang="en-US" sz="2000" spc="-229" dirty="0" smtClean="0">
                <a:latin typeface="Arial"/>
                <a:cs typeface="Arial"/>
              </a:rPr>
              <a:t>s</a:t>
            </a:r>
            <a:r>
              <a:rPr lang="en-US" sz="2000" spc="-110" dirty="0" smtClean="0">
                <a:latin typeface="Arial"/>
                <a:cs typeface="Arial"/>
              </a:rPr>
              <a:t>i</a:t>
            </a:r>
            <a:r>
              <a:rPr lang="en-US" sz="2000" spc="-100" dirty="0" smtClean="0">
                <a:latin typeface="Arial"/>
                <a:cs typeface="Arial"/>
              </a:rPr>
              <a:t>o</a:t>
            </a:r>
            <a:r>
              <a:rPr lang="en-US" sz="2000" spc="-95" dirty="0" smtClean="0">
                <a:latin typeface="Arial"/>
                <a:cs typeface="Arial"/>
              </a:rPr>
              <a:t>n</a:t>
            </a:r>
            <a:r>
              <a:rPr lang="en-US" sz="2000" spc="-145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o</a:t>
            </a:r>
            <a:r>
              <a:rPr lang="en-US" sz="2000" dirty="0" smtClean="0">
                <a:latin typeface="Arial"/>
                <a:cs typeface="Arial"/>
              </a:rPr>
              <a:t>f</a:t>
            </a:r>
            <a:r>
              <a:rPr lang="en-US" sz="2000" spc="-170" dirty="0" smtClean="0">
                <a:latin typeface="Arial"/>
                <a:cs typeface="Arial"/>
              </a:rPr>
              <a:t> </a:t>
            </a:r>
            <a:r>
              <a:rPr lang="en-US" sz="2000" spc="-100" dirty="0" smtClean="0">
                <a:latin typeface="Arial"/>
                <a:cs typeface="Arial"/>
              </a:rPr>
              <a:t>(</a:t>
            </a:r>
            <a:r>
              <a:rPr lang="en-US" sz="2000" spc="-160" dirty="0" smtClean="0">
                <a:latin typeface="Arial"/>
                <a:cs typeface="Arial"/>
              </a:rPr>
              <a:t>2</a:t>
            </a:r>
            <a:r>
              <a:rPr lang="en-US" sz="2000" spc="-180" dirty="0" smtClean="0">
                <a:latin typeface="Arial"/>
                <a:cs typeface="Arial"/>
              </a:rPr>
              <a:t> </a:t>
            </a:r>
            <a:r>
              <a:rPr lang="en-US" sz="2000" spc="-175" dirty="0" smtClean="0">
                <a:latin typeface="Arial"/>
                <a:cs typeface="Arial"/>
              </a:rPr>
              <a:t>cm</a:t>
            </a:r>
            <a:r>
              <a:rPr lang="en-US" sz="2000" spc="-165" dirty="0" smtClean="0">
                <a:latin typeface="Arial"/>
                <a:cs typeface="Arial"/>
              </a:rPr>
              <a:t> </a:t>
            </a:r>
            <a:r>
              <a:rPr lang="en-US" sz="2000" spc="-40" dirty="0" smtClean="0">
                <a:latin typeface="Arial"/>
                <a:cs typeface="Arial"/>
              </a:rPr>
              <a:t>in</a:t>
            </a:r>
            <a:r>
              <a:rPr lang="en-US" sz="2000" spc="-160" dirty="0" smtClean="0">
                <a:latin typeface="Arial"/>
                <a:cs typeface="Arial"/>
              </a:rPr>
              <a:t> </a:t>
            </a:r>
            <a:r>
              <a:rPr lang="en-US" sz="2000" spc="-75" dirty="0" smtClean="0">
                <a:latin typeface="Arial"/>
                <a:cs typeface="Arial"/>
              </a:rPr>
              <a:t>le</a:t>
            </a:r>
            <a:r>
              <a:rPr lang="en-US" sz="2000" spc="-120" dirty="0" smtClean="0">
                <a:latin typeface="Arial"/>
                <a:cs typeface="Arial"/>
              </a:rPr>
              <a:t>n</a:t>
            </a:r>
            <a:r>
              <a:rPr lang="en-US" sz="2000" spc="-320" dirty="0" smtClean="0">
                <a:latin typeface="Arial"/>
                <a:cs typeface="Arial"/>
              </a:rPr>
              <a:t>g</a:t>
            </a:r>
            <a:r>
              <a:rPr lang="en-US" sz="2000" spc="-25" dirty="0" smtClean="0">
                <a:latin typeface="Arial"/>
                <a:cs typeface="Arial"/>
              </a:rPr>
              <a:t>th),</a:t>
            </a:r>
            <a:r>
              <a:rPr lang="en-US" sz="2000" spc="-155" dirty="0" smtClean="0">
                <a:latin typeface="Arial"/>
                <a:cs typeface="Arial"/>
              </a:rPr>
              <a:t> </a:t>
            </a:r>
            <a:r>
              <a:rPr lang="en-US" sz="2000" spc="-160" dirty="0" smtClean="0">
                <a:latin typeface="Arial"/>
                <a:cs typeface="Arial"/>
              </a:rPr>
              <a:t>made</a:t>
            </a:r>
            <a:r>
              <a:rPr lang="en-US" sz="2000" spc="-175" dirty="0" smtClean="0">
                <a:latin typeface="Arial"/>
                <a:cs typeface="Arial"/>
              </a:rPr>
              <a:t> </a:t>
            </a:r>
            <a:r>
              <a:rPr lang="en-US" sz="2000" spc="-130" dirty="0" smtClean="0">
                <a:latin typeface="Arial"/>
                <a:cs typeface="Arial"/>
              </a:rPr>
              <a:t>2.5</a:t>
            </a:r>
            <a:r>
              <a:rPr lang="en-US" sz="2000" spc="-155" dirty="0" smtClean="0">
                <a:latin typeface="Arial"/>
                <a:cs typeface="Arial"/>
              </a:rPr>
              <a:t> </a:t>
            </a:r>
            <a:r>
              <a:rPr lang="en-US" sz="2000" spc="-175" dirty="0" smtClean="0">
                <a:latin typeface="Arial"/>
                <a:cs typeface="Arial"/>
              </a:rPr>
              <a:t>cm </a:t>
            </a:r>
            <a:r>
              <a:rPr lang="en-US" sz="2000" spc="-185" dirty="0" smtClean="0">
                <a:latin typeface="Arial"/>
                <a:cs typeface="Arial"/>
              </a:rPr>
              <a:t>su</a:t>
            </a:r>
            <a:r>
              <a:rPr lang="en-US" sz="2000" spc="-200" dirty="0" smtClean="0">
                <a:latin typeface="Arial"/>
                <a:cs typeface="Arial"/>
              </a:rPr>
              <a:t>p</a:t>
            </a:r>
            <a:r>
              <a:rPr lang="en-US" sz="2000" spc="-30" dirty="0" smtClean="0">
                <a:latin typeface="Arial"/>
                <a:cs typeface="Arial"/>
              </a:rPr>
              <a:t>erior</a:t>
            </a:r>
            <a:r>
              <a:rPr lang="en-US" sz="2000" spc="-175" dirty="0" smtClean="0">
                <a:latin typeface="Arial"/>
                <a:cs typeface="Arial"/>
              </a:rPr>
              <a:t> </a:t>
            </a:r>
            <a:r>
              <a:rPr lang="en-US" sz="2000" spc="-145" dirty="0" smtClean="0">
                <a:latin typeface="Arial"/>
                <a:cs typeface="Arial"/>
              </a:rPr>
              <a:t>and </a:t>
            </a:r>
            <a:r>
              <a:rPr lang="en-US" sz="2000" spc="-170" dirty="0" smtClean="0">
                <a:latin typeface="Arial"/>
                <a:cs typeface="Arial"/>
              </a:rPr>
              <a:t>a</a:t>
            </a:r>
            <a:r>
              <a:rPr lang="en-US" sz="2000" spc="-204" dirty="0" smtClean="0">
                <a:latin typeface="Arial"/>
                <a:cs typeface="Arial"/>
              </a:rPr>
              <a:t>n</a:t>
            </a:r>
            <a:r>
              <a:rPr lang="en-US" sz="2000" spc="140" dirty="0" smtClean="0">
                <a:latin typeface="Arial"/>
                <a:cs typeface="Arial"/>
              </a:rPr>
              <a:t>t</a:t>
            </a:r>
            <a:r>
              <a:rPr lang="en-US" sz="2000" spc="-30" dirty="0" smtClean="0">
                <a:latin typeface="Arial"/>
                <a:cs typeface="Arial"/>
              </a:rPr>
              <a:t>erior  </a:t>
            </a:r>
            <a:r>
              <a:rPr lang="en-US" sz="2000" spc="20" dirty="0" smtClean="0">
                <a:latin typeface="Arial"/>
                <a:cs typeface="Arial"/>
              </a:rPr>
              <a:t>to </a:t>
            </a:r>
            <a:r>
              <a:rPr lang="en-US" sz="2000" spc="-35" dirty="0" smtClean="0">
                <a:latin typeface="Arial"/>
                <a:cs typeface="Arial"/>
              </a:rPr>
              <a:t>the </a:t>
            </a:r>
            <a:r>
              <a:rPr lang="en-US" sz="2000" spc="-95" dirty="0" smtClean="0">
                <a:latin typeface="Arial"/>
                <a:cs typeface="Arial"/>
              </a:rPr>
              <a:t>helix, </a:t>
            </a:r>
            <a:r>
              <a:rPr lang="en-US" sz="2000" dirty="0" smtClean="0">
                <a:latin typeface="Arial"/>
                <a:cs typeface="Arial"/>
              </a:rPr>
              <a:t>within</a:t>
            </a:r>
            <a:r>
              <a:rPr lang="en-US" sz="2000" spc="-500" dirty="0" smtClean="0">
                <a:latin typeface="Arial"/>
                <a:cs typeface="Arial"/>
              </a:rPr>
              <a:t> </a:t>
            </a:r>
            <a:r>
              <a:rPr lang="en-US" sz="2000" spc="-35" dirty="0" smtClean="0">
                <a:latin typeface="Arial"/>
                <a:cs typeface="Arial"/>
              </a:rPr>
              <a:t>the</a:t>
            </a:r>
            <a:r>
              <a:rPr lang="en-US" sz="2000" spc="-160" dirty="0" smtClean="0">
                <a:latin typeface="Arial"/>
                <a:cs typeface="Arial"/>
              </a:rPr>
              <a:t> </a:t>
            </a:r>
            <a:r>
              <a:rPr lang="en-US" sz="2000" spc="-70" dirty="0" smtClean="0">
                <a:latin typeface="Arial"/>
                <a:cs typeface="Arial"/>
              </a:rPr>
              <a:t>hairline </a:t>
            </a:r>
            <a:r>
              <a:rPr lang="en-US" sz="2000" spc="-160" dirty="0" smtClean="0">
                <a:latin typeface="Arial"/>
                <a:cs typeface="Arial"/>
              </a:rPr>
              <a:t>made </a:t>
            </a:r>
            <a:r>
              <a:rPr lang="en-US" sz="2000" spc="-165" dirty="0" smtClean="0">
                <a:latin typeface="Arial"/>
                <a:cs typeface="Arial"/>
              </a:rPr>
              <a:t>above </a:t>
            </a:r>
            <a:r>
              <a:rPr lang="en-US" sz="2000" spc="-150" dirty="0" smtClean="0">
                <a:latin typeface="Arial"/>
                <a:cs typeface="Arial"/>
              </a:rPr>
              <a:t>and </a:t>
            </a:r>
            <a:r>
              <a:rPr lang="en-US" sz="2000" spc="-95" dirty="0" smtClean="0">
                <a:latin typeface="Arial"/>
                <a:cs typeface="Arial"/>
              </a:rPr>
              <a:t>parallel </a:t>
            </a:r>
            <a:r>
              <a:rPr lang="en-US" sz="2000" spc="25" dirty="0" smtClean="0">
                <a:latin typeface="Arial"/>
                <a:cs typeface="Arial"/>
              </a:rPr>
              <a:t>to</a:t>
            </a:r>
            <a:r>
              <a:rPr lang="en-US" sz="2000" spc="-270" dirty="0" smtClean="0">
                <a:latin typeface="Arial"/>
                <a:cs typeface="Arial"/>
              </a:rPr>
              <a:t> </a:t>
            </a:r>
            <a:r>
              <a:rPr lang="en-US" sz="2000" spc="-35" dirty="0" smtClean="0">
                <a:latin typeface="Arial"/>
                <a:cs typeface="Arial"/>
              </a:rPr>
              <a:t>the  </a:t>
            </a:r>
            <a:r>
              <a:rPr lang="en-US" sz="2000" spc="-50" dirty="0" smtClean="0">
                <a:latin typeface="Arial"/>
                <a:cs typeface="Arial"/>
              </a:rPr>
              <a:t>anterior</a:t>
            </a:r>
            <a:r>
              <a:rPr lang="en-US" sz="2000" spc="-170" dirty="0" smtClean="0">
                <a:latin typeface="Arial"/>
                <a:cs typeface="Arial"/>
              </a:rPr>
              <a:t> </a:t>
            </a:r>
            <a:r>
              <a:rPr lang="en-US" sz="2000" spc="-135" dirty="0" smtClean="0">
                <a:latin typeface="Arial"/>
                <a:cs typeface="Arial"/>
              </a:rPr>
              <a:t>branch</a:t>
            </a:r>
            <a:r>
              <a:rPr lang="en-US" sz="2000" spc="-165" dirty="0" smtClean="0">
                <a:latin typeface="Arial"/>
                <a:cs typeface="Arial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of</a:t>
            </a:r>
            <a:r>
              <a:rPr lang="en-US" sz="2000" spc="-160" dirty="0" smtClean="0">
                <a:latin typeface="Arial"/>
                <a:cs typeface="Arial"/>
              </a:rPr>
              <a:t> </a:t>
            </a:r>
            <a:r>
              <a:rPr lang="en-US" sz="2000" spc="-35" dirty="0" smtClean="0">
                <a:latin typeface="Arial"/>
                <a:cs typeface="Arial"/>
              </a:rPr>
              <a:t>the</a:t>
            </a:r>
            <a:r>
              <a:rPr lang="en-US" sz="2000" spc="-165" dirty="0" smtClean="0">
                <a:latin typeface="Arial"/>
                <a:cs typeface="Arial"/>
              </a:rPr>
              <a:t> </a:t>
            </a:r>
            <a:r>
              <a:rPr lang="en-US" sz="2000" spc="-75" dirty="0" smtClean="0">
                <a:latin typeface="Arial"/>
                <a:cs typeface="Arial"/>
              </a:rPr>
              <a:t>temporal</a:t>
            </a:r>
            <a:r>
              <a:rPr lang="en-US" sz="2000" spc="-165" dirty="0" smtClean="0">
                <a:latin typeface="Arial"/>
                <a:cs typeface="Arial"/>
              </a:rPr>
              <a:t> </a:t>
            </a:r>
            <a:r>
              <a:rPr lang="en-US" sz="2000" spc="-55" dirty="0" smtClean="0">
                <a:latin typeface="Arial"/>
                <a:cs typeface="Arial"/>
              </a:rPr>
              <a:t>artery</a:t>
            </a:r>
            <a:r>
              <a:rPr lang="en-US" sz="2000" spc="-165" dirty="0" smtClean="0">
                <a:latin typeface="Arial"/>
                <a:cs typeface="Arial"/>
              </a:rPr>
              <a:t> </a:t>
            </a:r>
            <a:r>
              <a:rPr lang="en-US" sz="2000" spc="-150" dirty="0" smtClean="0">
                <a:latin typeface="Arial"/>
                <a:cs typeface="Arial"/>
              </a:rPr>
              <a:t>and</a:t>
            </a:r>
            <a:r>
              <a:rPr lang="en-US" sz="2000" spc="-160" dirty="0" smtClean="0">
                <a:latin typeface="Arial"/>
                <a:cs typeface="Arial"/>
              </a:rPr>
              <a:t> </a:t>
            </a:r>
            <a:r>
              <a:rPr lang="en-US" sz="2000" spc="-125" dirty="0" smtClean="0">
                <a:latin typeface="Arial"/>
                <a:cs typeface="Arial"/>
              </a:rPr>
              <a:t>dissection</a:t>
            </a:r>
            <a:r>
              <a:rPr lang="en-US" sz="2000" spc="-170" dirty="0" smtClean="0">
                <a:latin typeface="Arial"/>
                <a:cs typeface="Arial"/>
              </a:rPr>
              <a:t> </a:t>
            </a:r>
            <a:r>
              <a:rPr lang="en-US" sz="2000" spc="-165" dirty="0" smtClean="0">
                <a:latin typeface="Arial"/>
                <a:cs typeface="Arial"/>
              </a:rPr>
              <a:t>is </a:t>
            </a:r>
            <a:r>
              <a:rPr lang="en-US" sz="2000" spc="-95" dirty="0" smtClean="0">
                <a:latin typeface="Arial"/>
                <a:cs typeface="Arial"/>
              </a:rPr>
              <a:t>carried  </a:t>
            </a:r>
            <a:r>
              <a:rPr lang="en-US" sz="2000" spc="-80" dirty="0" smtClean="0">
                <a:latin typeface="Arial"/>
                <a:cs typeface="Arial"/>
              </a:rPr>
              <a:t>down </a:t>
            </a:r>
            <a:r>
              <a:rPr lang="en-US" sz="2000" spc="25" dirty="0" smtClean="0">
                <a:latin typeface="Arial"/>
                <a:cs typeface="Arial"/>
              </a:rPr>
              <a:t>to </a:t>
            </a:r>
            <a:r>
              <a:rPr lang="en-US" sz="2000" spc="-35" dirty="0" smtClean="0">
                <a:latin typeface="Arial"/>
                <a:cs typeface="Arial"/>
              </a:rPr>
              <a:t>the </a:t>
            </a:r>
            <a:r>
              <a:rPr lang="en-US" sz="2000" spc="-75" dirty="0" smtClean="0">
                <a:latin typeface="Arial"/>
                <a:cs typeface="Arial"/>
              </a:rPr>
              <a:t>temporal </a:t>
            </a:r>
            <a:r>
              <a:rPr lang="en-US" sz="2000" spc="-165" dirty="0" smtClean="0">
                <a:latin typeface="Arial"/>
                <a:cs typeface="Arial"/>
              </a:rPr>
              <a:t>fascia. </a:t>
            </a:r>
            <a:r>
              <a:rPr lang="en-US" sz="2000" spc="-210" dirty="0" smtClean="0">
                <a:latin typeface="Arial"/>
                <a:cs typeface="Arial"/>
              </a:rPr>
              <a:t>This </a:t>
            </a:r>
            <a:r>
              <a:rPr lang="en-US" sz="2000" spc="-175" dirty="0" smtClean="0">
                <a:latin typeface="Arial"/>
                <a:cs typeface="Arial"/>
              </a:rPr>
              <a:t>fascia </a:t>
            </a:r>
            <a:r>
              <a:rPr lang="en-US" sz="2000" spc="-165" dirty="0" smtClean="0">
                <a:latin typeface="Arial"/>
                <a:cs typeface="Arial"/>
              </a:rPr>
              <a:t>is </a:t>
            </a:r>
            <a:r>
              <a:rPr lang="en-US" sz="2000" spc="-50" dirty="0" smtClean="0">
                <a:latin typeface="Arial"/>
                <a:cs typeface="Arial"/>
              </a:rPr>
              <a:t>then </a:t>
            </a:r>
            <a:r>
              <a:rPr lang="en-US" sz="2000" spc="-135" dirty="0" smtClean="0">
                <a:latin typeface="Arial"/>
                <a:cs typeface="Arial"/>
              </a:rPr>
              <a:t>incised </a:t>
            </a:r>
            <a:r>
              <a:rPr lang="en-US" sz="2000" spc="25" dirty="0" smtClean="0">
                <a:latin typeface="Arial"/>
                <a:cs typeface="Arial"/>
              </a:rPr>
              <a:t>to  </a:t>
            </a:r>
            <a:r>
              <a:rPr lang="en-US" sz="2000" spc="-200" dirty="0" smtClean="0">
                <a:latin typeface="Arial"/>
                <a:cs typeface="Arial"/>
              </a:rPr>
              <a:t>expose </a:t>
            </a:r>
            <a:r>
              <a:rPr lang="en-US" sz="2000" spc="-35" dirty="0" smtClean="0">
                <a:latin typeface="Arial"/>
                <a:cs typeface="Arial"/>
              </a:rPr>
              <a:t>the </a:t>
            </a:r>
            <a:r>
              <a:rPr lang="en-US" sz="2000" spc="-90" dirty="0" err="1" smtClean="0">
                <a:latin typeface="Arial"/>
                <a:cs typeface="Arial"/>
              </a:rPr>
              <a:t>temporalis</a:t>
            </a:r>
            <a:r>
              <a:rPr lang="en-US" sz="2000" spc="-90" dirty="0" smtClean="0">
                <a:latin typeface="Arial"/>
                <a:cs typeface="Arial"/>
              </a:rPr>
              <a:t> </a:t>
            </a:r>
            <a:r>
              <a:rPr lang="en-US" sz="2000" spc="-150" dirty="0" smtClean="0">
                <a:latin typeface="Arial"/>
                <a:cs typeface="Arial"/>
              </a:rPr>
              <a:t>muscle. </a:t>
            </a:r>
            <a:r>
              <a:rPr lang="en-US" sz="2000" spc="-190" dirty="0" smtClean="0">
                <a:latin typeface="Arial"/>
                <a:cs typeface="Arial"/>
              </a:rPr>
              <a:t>An </a:t>
            </a:r>
            <a:r>
              <a:rPr lang="en-US" sz="2000" spc="-60" dirty="0" smtClean="0">
                <a:latin typeface="Arial"/>
                <a:cs typeface="Arial"/>
              </a:rPr>
              <a:t>instrument </a:t>
            </a:r>
            <a:r>
              <a:rPr lang="en-US" sz="2000" spc="-165" dirty="0" smtClean="0">
                <a:latin typeface="Arial"/>
                <a:cs typeface="Arial"/>
              </a:rPr>
              <a:t>is </a:t>
            </a:r>
            <a:r>
              <a:rPr lang="en-US" sz="2000" spc="-90" dirty="0" smtClean="0">
                <a:latin typeface="Arial"/>
                <a:cs typeface="Arial"/>
              </a:rPr>
              <a:t>inserted </a:t>
            </a:r>
            <a:r>
              <a:rPr lang="en-US" sz="2000" spc="-150" dirty="0" smtClean="0">
                <a:latin typeface="Arial"/>
                <a:cs typeface="Arial"/>
              </a:rPr>
              <a:t>deep  </a:t>
            </a:r>
            <a:r>
              <a:rPr lang="en-US" sz="2000" spc="20" dirty="0" smtClean="0">
                <a:latin typeface="Arial"/>
                <a:cs typeface="Arial"/>
              </a:rPr>
              <a:t>to </a:t>
            </a:r>
            <a:r>
              <a:rPr lang="en-US" sz="2000" spc="-35" dirty="0" smtClean="0">
                <a:latin typeface="Arial"/>
                <a:cs typeface="Arial"/>
              </a:rPr>
              <a:t>the </a:t>
            </a:r>
            <a:r>
              <a:rPr lang="en-US" sz="2000" spc="-90" dirty="0" err="1" smtClean="0">
                <a:latin typeface="Arial"/>
                <a:cs typeface="Arial"/>
              </a:rPr>
              <a:t>temporalis</a:t>
            </a:r>
            <a:r>
              <a:rPr lang="en-US" sz="2000" spc="-90" dirty="0" smtClean="0">
                <a:latin typeface="Arial"/>
                <a:cs typeface="Arial"/>
              </a:rPr>
              <a:t> </a:t>
            </a:r>
            <a:r>
              <a:rPr lang="en-US" sz="2000" spc="-175" dirty="0" smtClean="0">
                <a:latin typeface="Arial"/>
                <a:cs typeface="Arial"/>
              </a:rPr>
              <a:t>fascia</a:t>
            </a:r>
            <a:r>
              <a:rPr lang="en-US" sz="2000" spc="-395" dirty="0" smtClean="0">
                <a:latin typeface="Arial"/>
                <a:cs typeface="Arial"/>
              </a:rPr>
              <a:t> </a:t>
            </a:r>
            <a:r>
              <a:rPr lang="en-US" sz="2000" spc="-150" dirty="0" smtClean="0">
                <a:latin typeface="Arial"/>
                <a:cs typeface="Arial"/>
              </a:rPr>
              <a:t>and</a:t>
            </a:r>
            <a:r>
              <a:rPr lang="en-US" sz="2000" spc="-110" dirty="0" smtClean="0">
                <a:latin typeface="Arial"/>
                <a:cs typeface="Arial"/>
              </a:rPr>
              <a:t> </a:t>
            </a:r>
            <a:r>
              <a:rPr lang="en-US" sz="2000" spc="-100" dirty="0" smtClean="0">
                <a:latin typeface="Arial"/>
                <a:cs typeface="Arial"/>
              </a:rPr>
              <a:t>superficial </a:t>
            </a:r>
            <a:r>
              <a:rPr lang="en-US" sz="2000" spc="25" dirty="0" smtClean="0">
                <a:latin typeface="Arial"/>
                <a:cs typeface="Arial"/>
              </a:rPr>
              <a:t>to </a:t>
            </a:r>
            <a:r>
              <a:rPr lang="en-US" sz="2000" spc="-35" dirty="0" smtClean="0">
                <a:latin typeface="Arial"/>
                <a:cs typeface="Arial"/>
              </a:rPr>
              <a:t>the </a:t>
            </a:r>
            <a:r>
              <a:rPr lang="en-US" sz="2000" spc="-90" dirty="0" err="1" smtClean="0">
                <a:latin typeface="Arial"/>
                <a:cs typeface="Arial"/>
              </a:rPr>
              <a:t>temporalis</a:t>
            </a:r>
            <a:r>
              <a:rPr lang="en-US" sz="2000" spc="-90" dirty="0" smtClean="0">
                <a:latin typeface="Arial"/>
                <a:cs typeface="Arial"/>
              </a:rPr>
              <a:t> </a:t>
            </a:r>
            <a:r>
              <a:rPr lang="en-US" sz="2000" spc="-165" dirty="0" smtClean="0">
                <a:latin typeface="Arial"/>
                <a:cs typeface="Arial"/>
              </a:rPr>
              <a:t>muscle</a:t>
            </a:r>
            <a:endParaRPr sz="2000">
              <a:latin typeface="Arial"/>
              <a:cs typeface="Arial"/>
            </a:endParaRPr>
          </a:p>
          <a:p>
            <a:pPr marL="355600" marR="504825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95" dirty="0">
                <a:latin typeface="Arial"/>
                <a:cs typeface="Arial"/>
              </a:rPr>
              <a:t>Using </a:t>
            </a:r>
            <a:r>
              <a:rPr sz="2000" spc="-245" dirty="0">
                <a:latin typeface="Arial"/>
                <a:cs typeface="Arial"/>
              </a:rPr>
              <a:t>a </a:t>
            </a:r>
            <a:r>
              <a:rPr sz="2000" spc="-225" dirty="0">
                <a:solidFill>
                  <a:srgbClr val="FF0000"/>
                </a:solidFill>
                <a:latin typeface="Arial"/>
                <a:cs typeface="Arial"/>
              </a:rPr>
              <a:t>Back- </a:t>
            </a:r>
            <a:r>
              <a:rPr sz="2000" spc="-135" dirty="0">
                <a:solidFill>
                  <a:srgbClr val="FF0000"/>
                </a:solidFill>
                <a:latin typeface="Arial"/>
                <a:cs typeface="Arial"/>
              </a:rPr>
              <a:t>and- 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Forth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Motion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60" dirty="0">
                <a:latin typeface="Arial"/>
                <a:cs typeface="Arial"/>
              </a:rPr>
              <a:t>instrument </a:t>
            </a:r>
            <a:r>
              <a:rPr sz="2000" spc="-165" dirty="0">
                <a:latin typeface="Arial"/>
                <a:cs typeface="Arial"/>
              </a:rPr>
              <a:t>is</a:t>
            </a:r>
            <a:r>
              <a:rPr sz="2000" spc="-45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advanced  </a:t>
            </a:r>
            <a:r>
              <a:rPr sz="2000" spc="-5" dirty="0">
                <a:latin typeface="Arial"/>
                <a:cs typeface="Arial"/>
              </a:rPr>
              <a:t>until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100" dirty="0">
                <a:latin typeface="Arial"/>
                <a:cs typeface="Arial"/>
              </a:rPr>
              <a:t>it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is </a:t>
            </a:r>
            <a:r>
              <a:rPr sz="2000" spc="-100" dirty="0">
                <a:latin typeface="Arial"/>
                <a:cs typeface="Arial"/>
              </a:rPr>
              <a:t>medial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75" dirty="0">
                <a:latin typeface="Arial"/>
                <a:cs typeface="Arial"/>
              </a:rPr>
              <a:t>depressed </a:t>
            </a:r>
            <a:r>
              <a:rPr sz="2400" spc="-155" dirty="0">
                <a:latin typeface="Arial"/>
                <a:cs typeface="Arial"/>
              </a:rPr>
              <a:t>zygomatic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arch.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15100" y="990601"/>
            <a:ext cx="2460879" cy="231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93943" y="4303776"/>
            <a:ext cx="2505455" cy="25542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320" y="728472"/>
            <a:ext cx="2728341" cy="485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94376" y="1472184"/>
            <a:ext cx="3630168" cy="3630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1543" y="1815083"/>
            <a:ext cx="1901951" cy="2944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3943" y="795604"/>
            <a:ext cx="43224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0" dirty="0">
                <a:latin typeface="Trebuchet MS"/>
                <a:cs typeface="Trebuchet MS"/>
              </a:rPr>
              <a:t>Firm </a:t>
            </a:r>
            <a:r>
              <a:rPr sz="2400" b="1" spc="-120" dirty="0">
                <a:latin typeface="Trebuchet MS"/>
                <a:cs typeface="Trebuchet MS"/>
              </a:rPr>
              <a:t>Upward </a:t>
            </a:r>
            <a:r>
              <a:rPr sz="2400" b="1" spc="-110" dirty="0">
                <a:latin typeface="Trebuchet MS"/>
                <a:cs typeface="Trebuchet MS"/>
              </a:rPr>
              <a:t>and </a:t>
            </a:r>
            <a:r>
              <a:rPr sz="2400" b="1" spc="-120" dirty="0">
                <a:latin typeface="Trebuchet MS"/>
                <a:cs typeface="Trebuchet MS"/>
              </a:rPr>
              <a:t>outward </a:t>
            </a:r>
            <a:r>
              <a:rPr sz="2400" b="1" spc="-170" dirty="0">
                <a:latin typeface="Trebuchet MS"/>
                <a:cs typeface="Trebuchet MS"/>
              </a:rPr>
              <a:t>force </a:t>
            </a:r>
            <a:r>
              <a:rPr sz="2400" b="1" spc="-110" dirty="0">
                <a:latin typeface="Trebuchet MS"/>
                <a:cs typeface="Trebuchet MS"/>
              </a:rPr>
              <a:t>to </a:t>
            </a:r>
            <a:r>
              <a:rPr sz="2400" b="1" spc="-150" dirty="0">
                <a:latin typeface="Trebuchet MS"/>
                <a:cs typeface="Trebuchet MS"/>
              </a:rPr>
              <a:t>the</a:t>
            </a:r>
            <a:r>
              <a:rPr sz="2400" b="1" spc="-55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lifting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130" dirty="0">
                <a:latin typeface="Trebuchet MS"/>
                <a:cs typeface="Trebuchet MS"/>
              </a:rPr>
              <a:t>handle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7127" y="5682489"/>
            <a:ext cx="38347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5" dirty="0">
                <a:latin typeface="Trebuchet MS"/>
                <a:cs typeface="Trebuchet MS"/>
              </a:rPr>
              <a:t>Use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165" dirty="0">
                <a:latin typeface="Trebuchet MS"/>
                <a:cs typeface="Trebuchet MS"/>
              </a:rPr>
              <a:t>Rowe’s </a:t>
            </a:r>
            <a:r>
              <a:rPr sz="2400" b="1" spc="-150" dirty="0">
                <a:latin typeface="Trebuchet MS"/>
                <a:cs typeface="Trebuchet MS"/>
              </a:rPr>
              <a:t>zygomatic </a:t>
            </a:r>
            <a:r>
              <a:rPr sz="2400" b="1" spc="-145" dirty="0">
                <a:latin typeface="Trebuchet MS"/>
                <a:cs typeface="Trebuchet MS"/>
              </a:rPr>
              <a:t>elevator</a:t>
            </a:r>
            <a:r>
              <a:rPr sz="2400" b="1" spc="-509" dirty="0">
                <a:latin typeface="Trebuchet MS"/>
                <a:cs typeface="Trebuchet MS"/>
              </a:rPr>
              <a:t> </a:t>
            </a:r>
            <a:r>
              <a:rPr sz="2400" b="1" spc="-175" dirty="0">
                <a:latin typeface="Trebuchet MS"/>
                <a:cs typeface="Trebuchet MS"/>
              </a:rPr>
              <a:t>(1966)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4680" y="303855"/>
            <a:ext cx="7415689" cy="46923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60" dirty="0">
                <a:solidFill>
                  <a:srgbClr val="77923B"/>
                </a:solidFill>
                <a:latin typeface="Trebuchet MS"/>
                <a:cs typeface="Trebuchet MS"/>
              </a:rPr>
              <a:t>Elevation </a:t>
            </a:r>
            <a:r>
              <a:rPr sz="2800" b="1" spc="-155" dirty="0">
                <a:solidFill>
                  <a:srgbClr val="77923B"/>
                </a:solidFill>
                <a:latin typeface="Trebuchet MS"/>
                <a:cs typeface="Trebuchet MS"/>
              </a:rPr>
              <a:t>from </a:t>
            </a:r>
            <a:r>
              <a:rPr sz="2800" b="1" spc="-215" dirty="0">
                <a:solidFill>
                  <a:srgbClr val="77923B"/>
                </a:solidFill>
                <a:latin typeface="Trebuchet MS"/>
                <a:cs typeface="Trebuchet MS"/>
              </a:rPr>
              <a:t>eye </a:t>
            </a:r>
            <a:r>
              <a:rPr sz="2800" b="1" spc="-140" dirty="0">
                <a:solidFill>
                  <a:srgbClr val="77923B"/>
                </a:solidFill>
                <a:latin typeface="Trebuchet MS"/>
                <a:cs typeface="Trebuchet MS"/>
              </a:rPr>
              <a:t>brow </a:t>
            </a:r>
            <a:r>
              <a:rPr sz="2800" b="1" spc="-165" dirty="0">
                <a:solidFill>
                  <a:srgbClr val="77923B"/>
                </a:solidFill>
                <a:latin typeface="Trebuchet MS"/>
                <a:cs typeface="Trebuchet MS"/>
              </a:rPr>
              <a:t>approach: </a:t>
            </a:r>
            <a:r>
              <a:rPr sz="2800" b="1" spc="-130" dirty="0">
                <a:solidFill>
                  <a:srgbClr val="77923B"/>
                </a:solidFill>
                <a:latin typeface="Trebuchet MS"/>
                <a:cs typeface="Trebuchet MS"/>
              </a:rPr>
              <a:t>(Dingman </a:t>
            </a:r>
            <a:r>
              <a:rPr sz="2800" b="1" spc="-10" dirty="0">
                <a:solidFill>
                  <a:srgbClr val="77923B"/>
                </a:solidFill>
                <a:latin typeface="Trebuchet MS"/>
                <a:cs typeface="Trebuchet MS"/>
              </a:rPr>
              <a:t>&amp; </a:t>
            </a:r>
            <a:r>
              <a:rPr sz="2800" b="1" spc="-110" dirty="0">
                <a:solidFill>
                  <a:srgbClr val="77923B"/>
                </a:solidFill>
                <a:latin typeface="Trebuchet MS"/>
                <a:cs typeface="Trebuchet MS"/>
              </a:rPr>
              <a:t>Natwig</a:t>
            </a:r>
            <a:r>
              <a:rPr sz="2800" b="1" spc="-595" dirty="0">
                <a:solidFill>
                  <a:srgbClr val="77923B"/>
                </a:solidFill>
                <a:latin typeface="Trebuchet MS"/>
                <a:cs typeface="Trebuchet MS"/>
              </a:rPr>
              <a:t> </a:t>
            </a:r>
            <a:r>
              <a:rPr sz="2800" b="1" spc="-220" dirty="0">
                <a:solidFill>
                  <a:srgbClr val="77923B"/>
                </a:solidFill>
                <a:latin typeface="Trebuchet MS"/>
                <a:cs typeface="Trebuchet MS"/>
              </a:rPr>
              <a:t>1964)</a:t>
            </a:r>
            <a:endParaRPr sz="28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9" dirty="0">
                <a:latin typeface="Arial"/>
                <a:cs typeface="Arial"/>
              </a:rPr>
              <a:t>The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advantage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this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technique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is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fracture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45" dirty="0">
                <a:latin typeface="Arial"/>
                <a:cs typeface="Arial"/>
              </a:rPr>
              <a:t>at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  orbital </a:t>
            </a:r>
            <a:r>
              <a:rPr sz="2400" spc="-10" dirty="0">
                <a:latin typeface="Arial"/>
                <a:cs typeface="Arial"/>
              </a:rPr>
              <a:t>rim </a:t>
            </a:r>
            <a:r>
              <a:rPr sz="2400" spc="-165" dirty="0">
                <a:latin typeface="Arial"/>
                <a:cs typeface="Arial"/>
              </a:rPr>
              <a:t>is </a:t>
            </a:r>
            <a:r>
              <a:rPr sz="2400" spc="-150" dirty="0">
                <a:latin typeface="Arial"/>
                <a:cs typeface="Arial"/>
              </a:rPr>
              <a:t>visualized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directly.</a:t>
            </a:r>
            <a:endParaRPr sz="2400">
              <a:latin typeface="Arial"/>
              <a:cs typeface="Arial"/>
            </a:endParaRPr>
          </a:p>
          <a:p>
            <a:pPr marL="354965" marR="93662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9" dirty="0">
                <a:latin typeface="Arial"/>
                <a:cs typeface="Arial"/>
              </a:rPr>
              <a:t>The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frontozygomatic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area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lateral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orbital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rim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is  </a:t>
            </a:r>
            <a:r>
              <a:rPr sz="2400" spc="-185" dirty="0">
                <a:latin typeface="Arial"/>
                <a:cs typeface="Arial"/>
              </a:rPr>
              <a:t>exposed </a:t>
            </a:r>
            <a:r>
              <a:rPr sz="2400" spc="-140" dirty="0">
                <a:latin typeface="Arial"/>
                <a:cs typeface="Arial"/>
              </a:rPr>
              <a:t>by </a:t>
            </a:r>
            <a:r>
              <a:rPr sz="2400" spc="-40" dirty="0">
                <a:latin typeface="Arial"/>
                <a:cs typeface="Arial"/>
              </a:rPr>
              <a:t>the </a:t>
            </a:r>
            <a:r>
              <a:rPr sz="2400" spc="-114" dirty="0">
                <a:latin typeface="Arial"/>
                <a:cs typeface="Arial"/>
              </a:rPr>
              <a:t>eyebrow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incision.</a:t>
            </a:r>
            <a:endParaRPr sz="2400">
              <a:latin typeface="Arial"/>
              <a:cs typeface="Arial"/>
            </a:endParaRPr>
          </a:p>
          <a:p>
            <a:pPr marL="354965" marR="44704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9" dirty="0">
                <a:latin typeface="Arial"/>
                <a:cs typeface="Arial"/>
              </a:rPr>
              <a:t>The </a:t>
            </a:r>
            <a:r>
              <a:rPr sz="2400" spc="-60" dirty="0">
                <a:latin typeface="Arial"/>
                <a:cs typeface="Arial"/>
              </a:rPr>
              <a:t>instrument </a:t>
            </a:r>
            <a:r>
              <a:rPr sz="2400" spc="-165" dirty="0">
                <a:latin typeface="Arial"/>
                <a:cs typeface="Arial"/>
              </a:rPr>
              <a:t>is </a:t>
            </a:r>
            <a:r>
              <a:rPr sz="2400" spc="-90" dirty="0">
                <a:latin typeface="Arial"/>
                <a:cs typeface="Arial"/>
              </a:rPr>
              <a:t>inserted </a:t>
            </a:r>
            <a:r>
              <a:rPr sz="2400" spc="25" dirty="0">
                <a:latin typeface="Arial"/>
                <a:cs typeface="Arial"/>
              </a:rPr>
              <a:t>to </a:t>
            </a:r>
            <a:r>
              <a:rPr sz="2400" spc="75" dirty="0">
                <a:latin typeface="Arial"/>
                <a:cs typeface="Arial"/>
              </a:rPr>
              <a:t>lift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595" dirty="0">
                <a:latin typeface="Arial"/>
                <a:cs typeface="Arial"/>
              </a:rPr>
              <a:t> </a:t>
            </a:r>
            <a:r>
              <a:rPr sz="2400" spc="-220" dirty="0">
                <a:latin typeface="Arial"/>
                <a:cs typeface="Arial"/>
              </a:rPr>
              <a:t>zygoma </a:t>
            </a:r>
            <a:r>
              <a:rPr sz="2400" spc="-80" dirty="0">
                <a:latin typeface="Arial"/>
                <a:cs typeface="Arial"/>
              </a:rPr>
              <a:t>anteriorly,  </a:t>
            </a:r>
            <a:r>
              <a:rPr sz="2400" spc="-75" dirty="0">
                <a:latin typeface="Arial"/>
                <a:cs typeface="Arial"/>
              </a:rPr>
              <a:t>laterally </a:t>
            </a:r>
            <a:r>
              <a:rPr sz="2400" spc="-150" dirty="0">
                <a:latin typeface="Arial"/>
                <a:cs typeface="Arial"/>
              </a:rPr>
              <a:t>and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superiorly.</a:t>
            </a:r>
            <a:endParaRPr sz="2400">
              <a:latin typeface="Arial"/>
              <a:cs typeface="Arial"/>
            </a:endParaRPr>
          </a:p>
          <a:p>
            <a:pPr marL="354965" marR="49085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40" dirty="0">
                <a:latin typeface="Arial"/>
                <a:cs typeface="Arial"/>
              </a:rPr>
              <a:t>Useful </a:t>
            </a:r>
            <a:r>
              <a:rPr sz="2400" spc="-85" dirty="0">
                <a:latin typeface="Arial"/>
                <a:cs typeface="Arial"/>
              </a:rPr>
              <a:t>instruments </a:t>
            </a:r>
            <a:r>
              <a:rPr sz="2400" spc="-15" dirty="0">
                <a:latin typeface="Arial"/>
                <a:cs typeface="Arial"/>
              </a:rPr>
              <a:t>for </a:t>
            </a:r>
            <a:r>
              <a:rPr sz="2400" spc="-65" dirty="0">
                <a:latin typeface="Arial"/>
                <a:cs typeface="Arial"/>
              </a:rPr>
              <a:t>this </a:t>
            </a:r>
            <a:r>
              <a:rPr sz="2400" spc="-130" dirty="0">
                <a:latin typeface="Arial"/>
                <a:cs typeface="Arial"/>
              </a:rPr>
              <a:t>purpose </a:t>
            </a:r>
            <a:r>
              <a:rPr sz="2400" spc="-140" dirty="0">
                <a:latin typeface="Arial"/>
                <a:cs typeface="Arial"/>
              </a:rPr>
              <a:t>are </a:t>
            </a:r>
            <a:r>
              <a:rPr sz="2400" spc="-185" dirty="0">
                <a:latin typeface="Arial"/>
                <a:cs typeface="Arial"/>
              </a:rPr>
              <a:t>– </a:t>
            </a:r>
            <a:r>
              <a:rPr sz="2400" spc="-170" dirty="0">
                <a:latin typeface="Arial"/>
                <a:cs typeface="Arial"/>
              </a:rPr>
              <a:t>Dingman  </a:t>
            </a:r>
            <a:r>
              <a:rPr sz="2400" spc="-155" dirty="0">
                <a:latin typeface="Arial"/>
                <a:cs typeface="Arial"/>
              </a:rPr>
              <a:t>zygomatic </a:t>
            </a:r>
            <a:r>
              <a:rPr sz="2400" spc="-95" dirty="0">
                <a:latin typeface="Arial"/>
                <a:cs typeface="Arial"/>
              </a:rPr>
              <a:t>elevator </a:t>
            </a:r>
            <a:r>
              <a:rPr sz="2400" spc="-90" dirty="0">
                <a:latin typeface="Arial"/>
                <a:cs typeface="Arial"/>
              </a:rPr>
              <a:t>, </a:t>
            </a:r>
            <a:r>
              <a:rPr sz="2400" spc="-60" dirty="0">
                <a:latin typeface="Arial"/>
                <a:cs typeface="Arial"/>
              </a:rPr>
              <a:t>urethral </a:t>
            </a:r>
            <a:r>
              <a:rPr sz="2400" spc="-145" dirty="0">
                <a:latin typeface="Arial"/>
                <a:cs typeface="Arial"/>
              </a:rPr>
              <a:t>sound, </a:t>
            </a:r>
            <a:r>
              <a:rPr sz="2400" spc="-20" dirty="0">
                <a:latin typeface="Arial"/>
                <a:cs typeface="Arial"/>
              </a:rPr>
              <a:t>or </a:t>
            </a:r>
            <a:r>
              <a:rPr sz="2400" spc="-170" dirty="0">
                <a:latin typeface="Arial"/>
                <a:cs typeface="Arial"/>
              </a:rPr>
              <a:t>even </a:t>
            </a:r>
            <a:r>
              <a:rPr sz="2400" spc="-145" dirty="0">
                <a:latin typeface="Arial"/>
                <a:cs typeface="Arial"/>
              </a:rPr>
              <a:t>large</a:t>
            </a:r>
            <a:r>
              <a:rPr sz="2400" spc="-575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Kelly  </a:t>
            </a:r>
            <a:r>
              <a:rPr sz="2400" spc="-105" dirty="0">
                <a:latin typeface="Arial"/>
                <a:cs typeface="Arial"/>
              </a:rPr>
              <a:t>hemostat.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0" y="1499616"/>
            <a:ext cx="5963031" cy="3907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288" y="416814"/>
            <a:ext cx="7530941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/>
              <a:t>Dingman</a:t>
            </a:r>
            <a:r>
              <a:rPr sz="2400" spc="-170" dirty="0"/>
              <a:t> </a:t>
            </a:r>
            <a:r>
              <a:rPr sz="2400" spc="-155" dirty="0"/>
              <a:t>zygomatic</a:t>
            </a:r>
            <a:r>
              <a:rPr sz="2400" spc="-215" dirty="0"/>
              <a:t> </a:t>
            </a:r>
            <a:r>
              <a:rPr sz="2400" spc="-145" dirty="0"/>
              <a:t>elevator</a:t>
            </a:r>
            <a:r>
              <a:rPr sz="2400" spc="-165" dirty="0"/>
              <a:t> </a:t>
            </a:r>
            <a:r>
              <a:rPr sz="2400" spc="-105" dirty="0"/>
              <a:t>is</a:t>
            </a:r>
            <a:r>
              <a:rPr sz="2400" spc="-170" dirty="0"/>
              <a:t> </a:t>
            </a:r>
            <a:r>
              <a:rPr sz="2400" spc="-140" dirty="0"/>
              <a:t>placed</a:t>
            </a:r>
            <a:r>
              <a:rPr sz="2400" spc="-190" dirty="0"/>
              <a:t> </a:t>
            </a:r>
            <a:r>
              <a:rPr sz="2400" spc="-100" dirty="0"/>
              <a:t>along</a:t>
            </a:r>
            <a:r>
              <a:rPr sz="2400" spc="-185" dirty="0"/>
              <a:t> </a:t>
            </a:r>
            <a:r>
              <a:rPr sz="2400" spc="-150" dirty="0"/>
              <a:t>the</a:t>
            </a:r>
            <a:r>
              <a:rPr sz="2400" spc="-165" dirty="0"/>
              <a:t> </a:t>
            </a:r>
            <a:r>
              <a:rPr sz="2400" spc="-135" dirty="0"/>
              <a:t>temporal</a:t>
            </a:r>
            <a:r>
              <a:rPr sz="2400" spc="-185" dirty="0"/>
              <a:t> </a:t>
            </a:r>
            <a:r>
              <a:rPr sz="2400" spc="-150" dirty="0"/>
              <a:t>surface</a:t>
            </a:r>
            <a:r>
              <a:rPr sz="2400" spc="-165" dirty="0"/>
              <a:t> </a:t>
            </a:r>
            <a:r>
              <a:rPr sz="2400" spc="-100" dirty="0"/>
              <a:t>of</a:t>
            </a:r>
            <a:r>
              <a:rPr sz="2400" spc="-185" dirty="0"/>
              <a:t> </a:t>
            </a:r>
            <a:r>
              <a:rPr sz="2400" spc="-145" dirty="0"/>
              <a:t>zygoma</a:t>
            </a:r>
            <a:r>
              <a:rPr sz="2400" spc="-204" dirty="0"/>
              <a:t> </a:t>
            </a:r>
            <a:r>
              <a:rPr sz="2400" spc="-140" dirty="0"/>
              <a:t>for  </a:t>
            </a:r>
            <a:r>
              <a:rPr sz="2400" spc="-145" dirty="0"/>
              <a:t>anterior </a:t>
            </a:r>
            <a:r>
              <a:rPr sz="2400" spc="-265" dirty="0"/>
              <a:t>, </a:t>
            </a:r>
            <a:r>
              <a:rPr sz="2400" spc="-145" dirty="0"/>
              <a:t>lateral </a:t>
            </a:r>
            <a:r>
              <a:rPr sz="2400" spc="-110" dirty="0"/>
              <a:t>and </a:t>
            </a:r>
            <a:r>
              <a:rPr sz="2400" spc="-135" dirty="0"/>
              <a:t>superior</a:t>
            </a:r>
            <a:r>
              <a:rPr sz="2400" spc="-265" dirty="0"/>
              <a:t> </a:t>
            </a:r>
            <a:r>
              <a:rPr sz="2400" spc="-135" dirty="0"/>
              <a:t>elevation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6650" y="386842"/>
            <a:ext cx="820735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0" dirty="0">
                <a:solidFill>
                  <a:srgbClr val="9BBA58"/>
                </a:solidFill>
              </a:rPr>
              <a:t>Upper </a:t>
            </a:r>
            <a:r>
              <a:rPr spc="-180" dirty="0">
                <a:solidFill>
                  <a:srgbClr val="9BBA58"/>
                </a:solidFill>
              </a:rPr>
              <a:t>buccal </a:t>
            </a:r>
            <a:r>
              <a:rPr spc="-165" dirty="0">
                <a:solidFill>
                  <a:srgbClr val="9BBA58"/>
                </a:solidFill>
              </a:rPr>
              <a:t>sulcus: </a:t>
            </a:r>
            <a:r>
              <a:rPr spc="-225" dirty="0">
                <a:solidFill>
                  <a:srgbClr val="9BBA58"/>
                </a:solidFill>
              </a:rPr>
              <a:t>(keen’s</a:t>
            </a:r>
            <a:r>
              <a:rPr spc="-350" dirty="0">
                <a:solidFill>
                  <a:srgbClr val="9BBA58"/>
                </a:solidFill>
              </a:rPr>
              <a:t> </a:t>
            </a:r>
            <a:r>
              <a:rPr spc="-155" dirty="0">
                <a:solidFill>
                  <a:srgbClr val="9BBA58"/>
                </a:solidFill>
              </a:rPr>
              <a:t>approach)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5493" y="908050"/>
            <a:ext cx="7413784" cy="52399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105"/>
              </a:spcBef>
              <a:buChar char="•"/>
              <a:tabLst>
                <a:tab pos="354965" algn="l"/>
                <a:tab pos="356235" algn="l"/>
                <a:tab pos="9475470" algn="l"/>
              </a:tabLst>
            </a:pPr>
            <a:r>
              <a:rPr sz="2000" spc="-235" dirty="0">
                <a:latin typeface="Arial"/>
                <a:cs typeface="Arial"/>
              </a:rPr>
              <a:t>Th</a:t>
            </a:r>
            <a:r>
              <a:rPr sz="2000" spc="-220" dirty="0">
                <a:latin typeface="Arial"/>
                <a:cs typeface="Arial"/>
              </a:rPr>
              <a:t>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ad</a:t>
            </a:r>
            <a:r>
              <a:rPr sz="2000" spc="-195" dirty="0">
                <a:latin typeface="Arial"/>
                <a:cs typeface="Arial"/>
              </a:rPr>
              <a:t>v</a:t>
            </a:r>
            <a:r>
              <a:rPr sz="2000" spc="-175" dirty="0">
                <a:latin typeface="Arial"/>
                <a:cs typeface="Arial"/>
              </a:rPr>
              <a:t>a</a:t>
            </a:r>
            <a:r>
              <a:rPr sz="2000" spc="-195" dirty="0">
                <a:latin typeface="Arial"/>
                <a:cs typeface="Arial"/>
              </a:rPr>
              <a:t>n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-260" dirty="0">
                <a:latin typeface="Arial"/>
                <a:cs typeface="Arial"/>
              </a:rPr>
              <a:t>a</a:t>
            </a:r>
            <a:r>
              <a:rPr sz="2000" spc="-280" dirty="0">
                <a:latin typeface="Arial"/>
                <a:cs typeface="Arial"/>
              </a:rPr>
              <a:t>g</a:t>
            </a:r>
            <a:r>
              <a:rPr sz="2000" spc="-270" dirty="0">
                <a:latin typeface="Arial"/>
                <a:cs typeface="Arial"/>
              </a:rPr>
              <a:t>es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o</a:t>
            </a:r>
            <a:r>
              <a:rPr sz="2000" spc="85" dirty="0">
                <a:latin typeface="Arial"/>
                <a:cs typeface="Arial"/>
              </a:rPr>
              <a:t>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160" dirty="0">
                <a:latin typeface="Arial"/>
                <a:cs typeface="Arial"/>
              </a:rPr>
              <a:t>t</a:t>
            </a:r>
            <a:r>
              <a:rPr sz="2000" spc="-135" dirty="0">
                <a:latin typeface="Arial"/>
                <a:cs typeface="Arial"/>
              </a:rPr>
              <a:t>hi</a:t>
            </a:r>
            <a:r>
              <a:rPr sz="2000" spc="-165" dirty="0">
                <a:latin typeface="Arial"/>
                <a:cs typeface="Arial"/>
              </a:rPr>
              <a:t>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35" dirty="0">
                <a:latin typeface="Arial"/>
                <a:cs typeface="Arial"/>
              </a:rPr>
              <a:t>t</a:t>
            </a:r>
            <a:r>
              <a:rPr sz="2000" spc="-125" dirty="0">
                <a:latin typeface="Arial"/>
                <a:cs typeface="Arial"/>
              </a:rPr>
              <a:t>echnique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h</a:t>
            </a:r>
            <a:r>
              <a:rPr sz="2000" spc="-225" dirty="0">
                <a:latin typeface="Arial"/>
                <a:cs typeface="Arial"/>
              </a:rPr>
              <a:t>a</a:t>
            </a:r>
            <a:r>
              <a:rPr sz="2000" spc="-185" dirty="0">
                <a:latin typeface="Arial"/>
                <a:cs typeface="Arial"/>
              </a:rPr>
              <a:t>v</a:t>
            </a:r>
            <a:r>
              <a:rPr sz="2000" spc="-190" dirty="0">
                <a:latin typeface="Arial"/>
                <a:cs typeface="Arial"/>
              </a:rPr>
              <a:t>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50">
                <a:latin typeface="Arial"/>
                <a:cs typeface="Arial"/>
              </a:rPr>
              <a:t>bee</a:t>
            </a:r>
            <a:r>
              <a:rPr sz="2000" spc="-145">
                <a:latin typeface="Arial"/>
                <a:cs typeface="Arial"/>
              </a:rPr>
              <a:t>n</a:t>
            </a:r>
            <a:r>
              <a:rPr sz="2000" spc="-170">
                <a:latin typeface="Arial"/>
                <a:cs typeface="Arial"/>
              </a:rPr>
              <a:t> </a:t>
            </a:r>
            <a:r>
              <a:rPr sz="2000" spc="-195" smtClean="0">
                <a:latin typeface="Arial"/>
                <a:cs typeface="Arial"/>
              </a:rPr>
              <a:t>discusse</a:t>
            </a:r>
            <a:r>
              <a:rPr sz="2000" spc="-220" smtClean="0">
                <a:latin typeface="Arial"/>
                <a:cs typeface="Arial"/>
              </a:rPr>
              <a:t>d</a:t>
            </a:r>
            <a:r>
              <a:rPr lang="en-US" sz="2000" spc="-220" dirty="0">
                <a:latin typeface="Arial"/>
                <a:cs typeface="Arial"/>
              </a:rPr>
              <a:t> </a:t>
            </a:r>
            <a:r>
              <a:rPr lang="en-US" sz="2000" spc="-220" dirty="0" smtClean="0">
                <a:latin typeface="Arial"/>
                <a:cs typeface="Arial"/>
              </a:rPr>
              <a:t> </a:t>
            </a:r>
            <a:r>
              <a:rPr sz="2000" spc="-120" smtClean="0">
                <a:latin typeface="Arial"/>
                <a:cs typeface="Arial"/>
              </a:rPr>
              <a:t>b</a:t>
            </a:r>
            <a:r>
              <a:rPr sz="2000" spc="-110" smtClean="0">
                <a:latin typeface="Arial"/>
                <a:cs typeface="Arial"/>
              </a:rPr>
              <a:t>y  </a:t>
            </a:r>
            <a:r>
              <a:rPr sz="2000" spc="-165" dirty="0">
                <a:solidFill>
                  <a:srgbClr val="EDEBE0"/>
                </a:solidFill>
                <a:latin typeface="Arial"/>
                <a:cs typeface="Arial"/>
              </a:rPr>
              <a:t>Balasubramaniam </a:t>
            </a:r>
            <a:r>
              <a:rPr sz="2000" spc="-145" dirty="0">
                <a:latin typeface="Arial"/>
                <a:cs typeface="Arial"/>
              </a:rPr>
              <a:t>(1967) </a:t>
            </a:r>
            <a:r>
              <a:rPr sz="2000" spc="-70" dirty="0">
                <a:latin typeface="Arial"/>
                <a:cs typeface="Arial"/>
              </a:rPr>
              <a:t>who </a:t>
            </a:r>
            <a:r>
              <a:rPr sz="2000" spc="-165" dirty="0">
                <a:latin typeface="Arial"/>
                <a:cs typeface="Arial"/>
              </a:rPr>
              <a:t>considers </a:t>
            </a:r>
            <a:r>
              <a:rPr sz="2000" spc="-5">
                <a:latin typeface="Arial"/>
                <a:cs typeface="Arial"/>
              </a:rPr>
              <a:t>that </a:t>
            </a:r>
            <a:r>
              <a:rPr sz="2000" spc="275" smtClean="0">
                <a:solidFill>
                  <a:srgbClr val="EDEBE0"/>
                </a:solidFill>
                <a:latin typeface="Arial"/>
                <a:cs typeface="Arial"/>
              </a:rPr>
              <a:t>“</a:t>
            </a:r>
            <a:r>
              <a:rPr sz="2000" spc="-220" smtClean="0">
                <a:latin typeface="Arial"/>
                <a:cs typeface="Arial"/>
              </a:rPr>
              <a:t>less </a:t>
            </a:r>
            <a:r>
              <a:rPr sz="2000" spc="-105" dirty="0">
                <a:latin typeface="Arial"/>
                <a:cs typeface="Arial"/>
              </a:rPr>
              <a:t>force  </a:t>
            </a:r>
            <a:r>
              <a:rPr sz="2000" spc="-165" dirty="0">
                <a:latin typeface="Arial"/>
                <a:cs typeface="Arial"/>
              </a:rPr>
              <a:t>is </a:t>
            </a:r>
            <a:r>
              <a:rPr sz="2000" spc="-80" dirty="0">
                <a:latin typeface="Arial"/>
                <a:cs typeface="Arial"/>
              </a:rPr>
              <a:t>required </a:t>
            </a:r>
            <a:r>
              <a:rPr sz="2000" spc="-135" dirty="0">
                <a:latin typeface="Arial"/>
                <a:cs typeface="Arial"/>
              </a:rPr>
              <a:t>by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55" dirty="0">
                <a:latin typeface="Arial"/>
                <a:cs typeface="Arial"/>
              </a:rPr>
              <a:t>intraoral </a:t>
            </a:r>
            <a:r>
              <a:rPr sz="2000" spc="-145" dirty="0">
                <a:latin typeface="Arial"/>
                <a:cs typeface="Arial"/>
              </a:rPr>
              <a:t>approach </a:t>
            </a:r>
            <a:r>
              <a:rPr sz="2000" spc="-65" dirty="0">
                <a:latin typeface="Arial"/>
                <a:cs typeface="Arial"/>
              </a:rPr>
              <a:t>than </a:t>
            </a:r>
            <a:r>
              <a:rPr sz="2000" spc="-135" dirty="0">
                <a:latin typeface="Arial"/>
                <a:cs typeface="Arial"/>
              </a:rPr>
              <a:t>by </a:t>
            </a:r>
            <a:r>
              <a:rPr sz="2000" spc="-35" dirty="0">
                <a:latin typeface="Arial"/>
                <a:cs typeface="Arial"/>
              </a:rPr>
              <a:t>the  </a:t>
            </a:r>
            <a:r>
              <a:rPr sz="2000" spc="-95" dirty="0">
                <a:latin typeface="Arial"/>
                <a:cs typeface="Arial"/>
              </a:rPr>
              <a:t>extraoral, </a:t>
            </a:r>
            <a:r>
              <a:rPr sz="2000" spc="-210" dirty="0">
                <a:latin typeface="Arial"/>
                <a:cs typeface="Arial"/>
              </a:rPr>
              <a:t>because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105" dirty="0">
                <a:latin typeface="Arial"/>
                <a:cs typeface="Arial"/>
              </a:rPr>
              <a:t>force </a:t>
            </a:r>
            <a:r>
              <a:rPr sz="2000" spc="-165" dirty="0">
                <a:latin typeface="Arial"/>
                <a:cs typeface="Arial"/>
              </a:rPr>
              <a:t>is </a:t>
            </a:r>
            <a:r>
              <a:rPr sz="2000" spc="-114" dirty="0">
                <a:latin typeface="Arial"/>
                <a:cs typeface="Arial"/>
              </a:rPr>
              <a:t>exerted </a:t>
            </a:r>
            <a:r>
              <a:rPr sz="2000" spc="-95" dirty="0">
                <a:latin typeface="Arial"/>
                <a:cs typeface="Arial"/>
              </a:rPr>
              <a:t>where </a:t>
            </a:r>
            <a:r>
              <a:rPr sz="2000" spc="100" dirty="0">
                <a:latin typeface="Arial"/>
                <a:cs typeface="Arial"/>
              </a:rPr>
              <a:t>it </a:t>
            </a:r>
            <a:r>
              <a:rPr sz="2000" spc="-125" dirty="0">
                <a:latin typeface="Arial"/>
                <a:cs typeface="Arial"/>
              </a:rPr>
              <a:t>should  </a:t>
            </a:r>
            <a:r>
              <a:rPr sz="2000" spc="-130" dirty="0">
                <a:latin typeface="Arial"/>
                <a:cs typeface="Arial"/>
              </a:rPr>
              <a:t>be,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i.e.,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more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the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centre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the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fractured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75">
                <a:latin typeface="Arial"/>
                <a:cs typeface="Arial"/>
              </a:rPr>
              <a:t>fragment</a:t>
            </a:r>
            <a:r>
              <a:rPr sz="2000" spc="-75" smtClean="0">
                <a:solidFill>
                  <a:srgbClr val="EDEBE0"/>
                </a:solidFill>
                <a:latin typeface="Arial"/>
                <a:cs typeface="Arial"/>
              </a:rPr>
              <a:t>”</a:t>
            </a:r>
            <a:r>
              <a:rPr sz="2000" spc="-75" smtClean="0">
                <a:latin typeface="Arial"/>
                <a:cs typeface="Arial"/>
              </a:rPr>
              <a:t>.</a:t>
            </a:r>
            <a:endParaRPr sz="2000" smtClean="0">
              <a:latin typeface="Arial"/>
              <a:cs typeface="Arial"/>
            </a:endParaRPr>
          </a:p>
          <a:p>
            <a:pPr marL="355600" marR="132080" indent="-343535">
              <a:lnSpc>
                <a:spcPct val="15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2000" spc="-275" dirty="0">
                <a:latin typeface="Arial"/>
                <a:cs typeface="Arial"/>
              </a:rPr>
              <a:t>Access </a:t>
            </a:r>
            <a:r>
              <a:rPr sz="2000" spc="-165" dirty="0">
                <a:latin typeface="Arial"/>
                <a:cs typeface="Arial"/>
              </a:rPr>
              <a:t>is </a:t>
            </a:r>
            <a:r>
              <a:rPr sz="2000" spc="-155" dirty="0">
                <a:latin typeface="Arial"/>
                <a:cs typeface="Arial"/>
              </a:rPr>
              <a:t>gained </a:t>
            </a:r>
            <a:r>
              <a:rPr sz="2000" spc="-135" dirty="0">
                <a:latin typeface="Arial"/>
                <a:cs typeface="Arial"/>
              </a:rPr>
              <a:t>by </a:t>
            </a:r>
            <a:r>
              <a:rPr sz="2000" spc="-175" dirty="0">
                <a:latin typeface="Arial"/>
                <a:cs typeface="Arial"/>
              </a:rPr>
              <a:t>an </a:t>
            </a:r>
            <a:r>
              <a:rPr sz="2000" spc="-105" dirty="0">
                <a:latin typeface="Arial"/>
                <a:cs typeface="Arial"/>
              </a:rPr>
              <a:t>incision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70" dirty="0">
                <a:latin typeface="Arial"/>
                <a:cs typeface="Arial"/>
              </a:rPr>
              <a:t>about </a:t>
            </a:r>
            <a:r>
              <a:rPr sz="2000" spc="-170" dirty="0">
                <a:latin typeface="Arial"/>
                <a:cs typeface="Arial"/>
              </a:rPr>
              <a:t>1cm </a:t>
            </a:r>
            <a:r>
              <a:rPr sz="2000" spc="-40" dirty="0">
                <a:latin typeface="Arial"/>
                <a:cs typeface="Arial"/>
              </a:rPr>
              <a:t>in </a:t>
            </a:r>
            <a:r>
              <a:rPr sz="2000" spc="-85" dirty="0">
                <a:latin typeface="Arial"/>
                <a:cs typeface="Arial"/>
              </a:rPr>
              <a:t>length </a:t>
            </a:r>
            <a:r>
              <a:rPr sz="2000" spc="-45" dirty="0">
                <a:latin typeface="Arial"/>
                <a:cs typeface="Arial"/>
              </a:rPr>
              <a:t>at 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55" dirty="0">
                <a:latin typeface="Arial"/>
                <a:cs typeface="Arial"/>
              </a:rPr>
              <a:t>reflection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90" dirty="0">
                <a:latin typeface="Arial"/>
                <a:cs typeface="Arial"/>
              </a:rPr>
              <a:t>upper </a:t>
            </a:r>
            <a:r>
              <a:rPr sz="2000" spc="-155" dirty="0">
                <a:latin typeface="Arial"/>
                <a:cs typeface="Arial"/>
              </a:rPr>
              <a:t>buccal </a:t>
            </a:r>
            <a:r>
              <a:rPr sz="2000" spc="-190" dirty="0">
                <a:latin typeface="Arial"/>
                <a:cs typeface="Arial"/>
              </a:rPr>
              <a:t>sulcus </a:t>
            </a:r>
            <a:r>
              <a:rPr sz="2000" spc="-85" dirty="0">
                <a:latin typeface="Arial"/>
                <a:cs typeface="Arial"/>
              </a:rPr>
              <a:t>immediately  </a:t>
            </a:r>
            <a:r>
              <a:rPr sz="2000" spc="-95" dirty="0">
                <a:latin typeface="Arial"/>
                <a:cs typeface="Arial"/>
              </a:rPr>
              <a:t>behind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155" dirty="0">
                <a:latin typeface="Arial"/>
                <a:cs typeface="Arial"/>
              </a:rPr>
              <a:t>zygomatic </a:t>
            </a:r>
            <a:r>
              <a:rPr sz="2000" spc="-95" dirty="0">
                <a:latin typeface="Arial"/>
                <a:cs typeface="Arial"/>
              </a:rPr>
              <a:t>buttress, </a:t>
            </a:r>
            <a:r>
              <a:rPr sz="2000" spc="-220" dirty="0">
                <a:latin typeface="Arial"/>
                <a:cs typeface="Arial"/>
              </a:rPr>
              <a:t>so </a:t>
            </a:r>
            <a:r>
              <a:rPr sz="2000" dirty="0">
                <a:latin typeface="Arial"/>
                <a:cs typeface="Arial"/>
              </a:rPr>
              <a:t>that </a:t>
            </a:r>
            <a:r>
              <a:rPr sz="2000" spc="-245" dirty="0">
                <a:latin typeface="Arial"/>
                <a:cs typeface="Arial"/>
              </a:rPr>
              <a:t>a </a:t>
            </a:r>
            <a:r>
              <a:rPr sz="2000" spc="-65" dirty="0">
                <a:latin typeface="Arial"/>
                <a:cs typeface="Arial"/>
              </a:rPr>
              <a:t>pointed </a:t>
            </a:r>
            <a:r>
              <a:rPr sz="2000" spc="-125" dirty="0">
                <a:latin typeface="Arial"/>
                <a:cs typeface="Arial"/>
              </a:rPr>
              <a:t>curved  </a:t>
            </a:r>
            <a:r>
              <a:rPr sz="2000" spc="-95" dirty="0">
                <a:latin typeface="Arial"/>
                <a:cs typeface="Arial"/>
              </a:rPr>
              <a:t>elevator </a:t>
            </a:r>
            <a:r>
              <a:rPr sz="2000" spc="-204" dirty="0">
                <a:latin typeface="Arial"/>
                <a:cs typeface="Arial"/>
              </a:rPr>
              <a:t>can </a:t>
            </a:r>
            <a:r>
              <a:rPr sz="2000" spc="-145" dirty="0">
                <a:latin typeface="Arial"/>
                <a:cs typeface="Arial"/>
              </a:rPr>
              <a:t>be </a:t>
            </a:r>
            <a:r>
              <a:rPr sz="2000" spc="-225" dirty="0">
                <a:latin typeface="Arial"/>
                <a:cs typeface="Arial"/>
              </a:rPr>
              <a:t>passed </a:t>
            </a:r>
            <a:r>
              <a:rPr sz="2000" spc="-140" dirty="0">
                <a:latin typeface="Arial"/>
                <a:cs typeface="Arial"/>
              </a:rPr>
              <a:t>upwards 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supraperiosteally </a:t>
            </a:r>
            <a:r>
              <a:rPr sz="2000" spc="20" dirty="0">
                <a:latin typeface="Arial"/>
                <a:cs typeface="Arial"/>
              </a:rPr>
              <a:t>to  </a:t>
            </a:r>
            <a:r>
              <a:rPr sz="2000" spc="-95" dirty="0">
                <a:latin typeface="Arial"/>
                <a:cs typeface="Arial"/>
              </a:rPr>
              <a:t>contact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70" dirty="0">
                <a:latin typeface="Arial"/>
                <a:cs typeface="Arial"/>
              </a:rPr>
              <a:t>infratemporal </a:t>
            </a:r>
            <a:r>
              <a:rPr sz="2000" spc="-155" dirty="0">
                <a:latin typeface="Arial"/>
                <a:cs typeface="Arial"/>
              </a:rPr>
              <a:t>surface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45" dirty="0">
                <a:latin typeface="Arial"/>
                <a:cs typeface="Arial"/>
              </a:rPr>
              <a:t>the</a:t>
            </a:r>
            <a:r>
              <a:rPr sz="2000" spc="-60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zygomatic </a:t>
            </a:r>
            <a:r>
              <a:rPr sz="2000" spc="-114" dirty="0">
                <a:latin typeface="Arial"/>
                <a:cs typeface="Arial"/>
              </a:rPr>
              <a:t>bone.</a:t>
            </a:r>
            <a:endParaRPr sz="2000">
              <a:latin typeface="Arial"/>
              <a:cs typeface="Arial"/>
            </a:endParaRPr>
          </a:p>
          <a:p>
            <a:pPr marL="355600" marR="472440" indent="-343535">
              <a:lnSpc>
                <a:spcPct val="15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2000" spc="-210" dirty="0">
                <a:latin typeface="Arial"/>
                <a:cs typeface="Arial"/>
              </a:rPr>
              <a:t>This </a:t>
            </a:r>
            <a:r>
              <a:rPr sz="2000" spc="-165" dirty="0">
                <a:latin typeface="Arial"/>
                <a:cs typeface="Arial"/>
              </a:rPr>
              <a:t>enables </a:t>
            </a:r>
            <a:r>
              <a:rPr sz="2000" spc="-105" dirty="0">
                <a:latin typeface="Arial"/>
                <a:cs typeface="Arial"/>
              </a:rPr>
              <a:t>upward </a:t>
            </a:r>
            <a:r>
              <a:rPr sz="2000" spc="-65" dirty="0">
                <a:latin typeface="Arial"/>
                <a:cs typeface="Arial"/>
              </a:rPr>
              <a:t>,forward </a:t>
            </a:r>
            <a:r>
              <a:rPr sz="2000" spc="-145" dirty="0">
                <a:latin typeface="Arial"/>
                <a:cs typeface="Arial"/>
              </a:rPr>
              <a:t>and </a:t>
            </a:r>
            <a:r>
              <a:rPr sz="2000" spc="-60" dirty="0">
                <a:latin typeface="Arial"/>
                <a:cs typeface="Arial"/>
              </a:rPr>
              <a:t>outward </a:t>
            </a:r>
            <a:r>
              <a:rPr sz="2000" spc="-155" dirty="0">
                <a:latin typeface="Arial"/>
                <a:cs typeface="Arial"/>
              </a:rPr>
              <a:t>pressure</a:t>
            </a:r>
            <a:r>
              <a:rPr sz="2000" spc="-385" dirty="0">
                <a:latin typeface="Arial"/>
                <a:cs typeface="Arial"/>
              </a:rPr>
              <a:t> </a:t>
            </a:r>
            <a:r>
              <a:rPr sz="2000" spc="25" dirty="0">
                <a:latin typeface="Arial"/>
                <a:cs typeface="Arial"/>
              </a:rPr>
              <a:t>to  </a:t>
            </a:r>
            <a:r>
              <a:rPr sz="2000" spc="-145" dirty="0">
                <a:latin typeface="Arial"/>
                <a:cs typeface="Arial"/>
              </a:rPr>
              <a:t>be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exerted.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Ezone\Desktop\head_muscle.jpg"/>
          <p:cNvPicPr>
            <a:picLocks noChangeAspect="1" noChangeArrowheads="1"/>
          </p:cNvPicPr>
          <p:nvPr/>
        </p:nvPicPr>
        <p:blipFill>
          <a:blip r:embed="rId2"/>
          <a:srcRect b="5032"/>
          <a:stretch>
            <a:fillRect/>
          </a:stretch>
        </p:blipFill>
        <p:spPr bwMode="auto">
          <a:xfrm>
            <a:off x="685800" y="1828800"/>
            <a:ext cx="764619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667963"/>
            <a:ext cx="5181600" cy="230704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29" dirty="0">
                <a:latin typeface="Arial"/>
                <a:cs typeface="Arial"/>
              </a:rPr>
              <a:t>The </a:t>
            </a:r>
            <a:r>
              <a:rPr sz="2000" spc="-95" dirty="0">
                <a:latin typeface="Arial"/>
                <a:cs typeface="Arial"/>
              </a:rPr>
              <a:t>elevator </a:t>
            </a:r>
            <a:r>
              <a:rPr sz="2000" spc="-135" dirty="0">
                <a:latin typeface="Arial"/>
                <a:cs typeface="Arial"/>
              </a:rPr>
              <a:t>by </a:t>
            </a:r>
            <a:r>
              <a:rPr sz="2000" spc="-130" dirty="0">
                <a:solidFill>
                  <a:srgbClr val="9BBA58"/>
                </a:solidFill>
                <a:latin typeface="Arial"/>
                <a:cs typeface="Arial"/>
              </a:rPr>
              <a:t>Monks </a:t>
            </a:r>
            <a:r>
              <a:rPr sz="2000" spc="-165" dirty="0">
                <a:latin typeface="Arial"/>
                <a:cs typeface="Arial"/>
              </a:rPr>
              <a:t>is</a:t>
            </a:r>
            <a:r>
              <a:rPr sz="2000" spc="-2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suitable</a:t>
            </a:r>
            <a:endParaRPr sz="20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  <a:spcBef>
                <a:spcPts val="770"/>
              </a:spcBef>
            </a:pPr>
            <a:r>
              <a:rPr sz="2000" spc="-15" dirty="0">
                <a:latin typeface="Arial"/>
                <a:cs typeface="Arial"/>
              </a:rPr>
              <a:t>for </a:t>
            </a:r>
            <a:r>
              <a:rPr sz="2000" spc="-65" dirty="0">
                <a:latin typeface="Arial"/>
                <a:cs typeface="Arial"/>
              </a:rPr>
              <a:t>this </a:t>
            </a:r>
            <a:r>
              <a:rPr sz="2000" spc="-125" dirty="0">
                <a:latin typeface="Arial"/>
                <a:cs typeface="Arial"/>
              </a:rPr>
              <a:t>purpose. </a:t>
            </a:r>
            <a:r>
              <a:rPr sz="2000" spc="-175" dirty="0">
                <a:latin typeface="Arial"/>
                <a:cs typeface="Arial"/>
              </a:rPr>
              <a:t>(Taylor </a:t>
            </a:r>
            <a:r>
              <a:rPr sz="2000" spc="-150" dirty="0">
                <a:latin typeface="Arial"/>
                <a:cs typeface="Arial"/>
              </a:rPr>
              <a:t>monk’s</a:t>
            </a:r>
            <a:r>
              <a:rPr sz="2000" spc="-44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pattern)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000" spc="-285" dirty="0">
                <a:latin typeface="Arial"/>
                <a:cs typeface="Arial"/>
              </a:rPr>
              <a:t>A </a:t>
            </a:r>
            <a:r>
              <a:rPr sz="2000" spc="-30" dirty="0">
                <a:latin typeface="Arial"/>
                <a:cs typeface="Arial"/>
              </a:rPr>
              <a:t>right </a:t>
            </a:r>
            <a:r>
              <a:rPr sz="2000" spc="-155" dirty="0">
                <a:latin typeface="Arial"/>
                <a:cs typeface="Arial"/>
              </a:rPr>
              <a:t>angle </a:t>
            </a:r>
            <a:r>
              <a:rPr sz="2000" spc="-90" dirty="0">
                <a:latin typeface="Arial"/>
                <a:cs typeface="Arial"/>
              </a:rPr>
              <a:t>retractor,bone </a:t>
            </a:r>
            <a:r>
              <a:rPr sz="2000" spc="-110" dirty="0">
                <a:latin typeface="Arial"/>
                <a:cs typeface="Arial"/>
              </a:rPr>
              <a:t>hook, </a:t>
            </a:r>
            <a:r>
              <a:rPr sz="2000" spc="-145" dirty="0">
                <a:latin typeface="Arial"/>
                <a:cs typeface="Arial"/>
              </a:rPr>
              <a:t>large </a:t>
            </a:r>
            <a:r>
              <a:rPr sz="2000" spc="-165" dirty="0">
                <a:latin typeface="Arial"/>
                <a:cs typeface="Arial"/>
              </a:rPr>
              <a:t>Kelly  </a:t>
            </a:r>
            <a:r>
              <a:rPr sz="2000" spc="-130" dirty="0">
                <a:latin typeface="Arial"/>
                <a:cs typeface="Arial"/>
              </a:rPr>
              <a:t>Hemostat, </a:t>
            </a:r>
            <a:r>
              <a:rPr sz="2000" spc="-120" dirty="0">
                <a:latin typeface="Arial"/>
                <a:cs typeface="Arial"/>
              </a:rPr>
              <a:t>simple </a:t>
            </a:r>
            <a:r>
              <a:rPr sz="2000" spc="-85" dirty="0">
                <a:latin typeface="Arial"/>
                <a:cs typeface="Arial"/>
              </a:rPr>
              <a:t>dental </a:t>
            </a:r>
            <a:r>
              <a:rPr sz="2000" spc="-80" dirty="0">
                <a:latin typeface="Arial"/>
                <a:cs typeface="Arial"/>
              </a:rPr>
              <a:t>extraction </a:t>
            </a:r>
            <a:r>
              <a:rPr sz="2000" spc="-140" dirty="0">
                <a:latin typeface="Arial"/>
                <a:cs typeface="Arial"/>
              </a:rPr>
              <a:t>forceps </a:t>
            </a:r>
            <a:r>
              <a:rPr sz="2000" spc="-145" dirty="0">
                <a:latin typeface="Arial"/>
                <a:cs typeface="Arial"/>
              </a:rPr>
              <a:t>and </a:t>
            </a:r>
            <a:r>
              <a:rPr sz="2000" spc="-245" dirty="0">
                <a:latin typeface="Arial"/>
                <a:cs typeface="Arial"/>
              </a:rPr>
              <a:t>a  </a:t>
            </a:r>
            <a:r>
              <a:rPr sz="2000" spc="-140" dirty="0">
                <a:latin typeface="Arial"/>
                <a:cs typeface="Arial"/>
              </a:rPr>
              <a:t>Flat </a:t>
            </a:r>
            <a:r>
              <a:rPr sz="2000" spc="-60" dirty="0">
                <a:latin typeface="Arial"/>
                <a:cs typeface="Arial"/>
              </a:rPr>
              <a:t>instrument </a:t>
            </a:r>
            <a:r>
              <a:rPr sz="2000" spc="-175" dirty="0">
                <a:latin typeface="Arial"/>
                <a:cs typeface="Arial"/>
              </a:rPr>
              <a:t>–Seldin </a:t>
            </a:r>
            <a:r>
              <a:rPr sz="2000" spc="-50" dirty="0">
                <a:latin typeface="Arial"/>
                <a:cs typeface="Arial"/>
              </a:rPr>
              <a:t>retractor </a:t>
            </a:r>
            <a:r>
              <a:rPr sz="2000" spc="20" dirty="0">
                <a:latin typeface="Arial"/>
                <a:cs typeface="Arial"/>
              </a:rPr>
              <a:t>to </a:t>
            </a:r>
            <a:r>
              <a:rPr sz="2000" spc="-30" dirty="0">
                <a:latin typeface="Arial"/>
                <a:cs typeface="Arial"/>
              </a:rPr>
              <a:t>follow</a:t>
            </a:r>
            <a:r>
              <a:rPr sz="2000" spc="-55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medial  </a:t>
            </a:r>
            <a:r>
              <a:rPr sz="2000" spc="-200" dirty="0">
                <a:latin typeface="Arial"/>
                <a:cs typeface="Arial"/>
              </a:rPr>
              <a:t>Surface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275" dirty="0">
                <a:latin typeface="Arial"/>
                <a:cs typeface="Arial"/>
              </a:rPr>
              <a:t>zyg </a:t>
            </a:r>
            <a:r>
              <a:rPr sz="2000" spc="-150" dirty="0">
                <a:latin typeface="Arial"/>
                <a:cs typeface="Arial"/>
              </a:rPr>
              <a:t>arch and </a:t>
            </a:r>
            <a:r>
              <a:rPr sz="2000" spc="-130" dirty="0">
                <a:latin typeface="Arial"/>
                <a:cs typeface="Arial"/>
              </a:rPr>
              <a:t>elevate </a:t>
            </a:r>
            <a:r>
              <a:rPr sz="2000" spc="100" dirty="0">
                <a:latin typeface="Arial"/>
                <a:cs typeface="Arial"/>
              </a:rPr>
              <a:t>it</a:t>
            </a:r>
            <a:r>
              <a:rPr sz="2000" spc="-270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laterally.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3924" y="4419600"/>
            <a:ext cx="8062875" cy="2269852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120" dirty="0">
                <a:solidFill>
                  <a:srgbClr val="9BBA58"/>
                </a:solidFill>
                <a:latin typeface="Arial"/>
                <a:cs typeface="Arial"/>
              </a:rPr>
              <a:t>Quinn </a:t>
            </a:r>
            <a:r>
              <a:rPr sz="2800" spc="-40" dirty="0">
                <a:solidFill>
                  <a:srgbClr val="9BBA58"/>
                </a:solidFill>
                <a:latin typeface="Arial"/>
                <a:cs typeface="Arial"/>
              </a:rPr>
              <a:t>in </a:t>
            </a:r>
            <a:r>
              <a:rPr sz="2800" spc="-160" dirty="0">
                <a:solidFill>
                  <a:srgbClr val="9BBA58"/>
                </a:solidFill>
                <a:latin typeface="Arial"/>
                <a:cs typeface="Arial"/>
              </a:rPr>
              <a:t>1977 </a:t>
            </a:r>
            <a:r>
              <a:rPr sz="2800" spc="-140" dirty="0">
                <a:latin typeface="Arial"/>
                <a:cs typeface="Arial"/>
              </a:rPr>
              <a:t>described </a:t>
            </a:r>
            <a:r>
              <a:rPr sz="2800" spc="-245" dirty="0">
                <a:latin typeface="Arial"/>
                <a:cs typeface="Arial"/>
              </a:rPr>
              <a:t>a </a:t>
            </a:r>
            <a:r>
              <a:rPr sz="2800" spc="-60" dirty="0">
                <a:latin typeface="Arial"/>
                <a:cs typeface="Arial"/>
              </a:rPr>
              <a:t>modification </a:t>
            </a:r>
            <a:r>
              <a:rPr sz="2800" spc="-90" dirty="0">
                <a:latin typeface="Arial"/>
                <a:cs typeface="Arial"/>
              </a:rPr>
              <a:t>which </a:t>
            </a:r>
            <a:r>
              <a:rPr sz="2800" spc="-165" dirty="0">
                <a:latin typeface="Arial"/>
                <a:cs typeface="Arial"/>
              </a:rPr>
              <a:t>is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145" dirty="0">
                <a:latin typeface="Arial"/>
                <a:cs typeface="Arial"/>
              </a:rPr>
              <a:t>value</a:t>
            </a:r>
            <a:r>
              <a:rPr sz="2800" spc="-59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for  </a:t>
            </a:r>
            <a:r>
              <a:rPr sz="2800" spc="-90" dirty="0">
                <a:latin typeface="Arial"/>
                <a:cs typeface="Arial"/>
              </a:rPr>
              <a:t>medially </a:t>
            </a:r>
            <a:r>
              <a:rPr sz="2800" spc="-150" dirty="0">
                <a:latin typeface="Arial"/>
                <a:cs typeface="Arial"/>
              </a:rPr>
              <a:t>displaced </a:t>
            </a:r>
            <a:r>
              <a:rPr sz="2800" spc="-100" dirty="0">
                <a:latin typeface="Arial"/>
                <a:cs typeface="Arial"/>
              </a:rPr>
              <a:t>fractures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55" dirty="0">
                <a:latin typeface="Arial"/>
                <a:cs typeface="Arial"/>
              </a:rPr>
              <a:t>zygomatic</a:t>
            </a:r>
            <a:r>
              <a:rPr sz="2800" spc="-480" dirty="0">
                <a:latin typeface="Arial"/>
                <a:cs typeface="Arial"/>
              </a:rPr>
              <a:t> </a:t>
            </a:r>
            <a:r>
              <a:rPr sz="2800" spc="-135" dirty="0">
                <a:latin typeface="Arial"/>
                <a:cs typeface="Arial"/>
              </a:rPr>
              <a:t>arch.</a:t>
            </a:r>
            <a:endParaRPr sz="2800">
              <a:latin typeface="Arial"/>
              <a:cs typeface="Arial"/>
            </a:endParaRPr>
          </a:p>
          <a:p>
            <a:pPr marL="355600" marR="858519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10" dirty="0">
                <a:latin typeface="Arial"/>
                <a:cs typeface="Arial"/>
              </a:rPr>
              <a:t>This </a:t>
            </a:r>
            <a:r>
              <a:rPr sz="2800" spc="-145" dirty="0">
                <a:latin typeface="Arial"/>
                <a:cs typeface="Arial"/>
              </a:rPr>
              <a:t>employs </a:t>
            </a:r>
            <a:r>
              <a:rPr sz="2800" spc="-245" dirty="0">
                <a:latin typeface="Arial"/>
                <a:cs typeface="Arial"/>
              </a:rPr>
              <a:t>a </a:t>
            </a:r>
            <a:r>
              <a:rPr sz="2800" spc="-80" dirty="0">
                <a:latin typeface="Arial"/>
                <a:cs typeface="Arial"/>
              </a:rPr>
              <a:t>lateral </a:t>
            </a:r>
            <a:r>
              <a:rPr sz="2800" spc="-95" dirty="0">
                <a:latin typeface="Arial"/>
                <a:cs typeface="Arial"/>
              </a:rPr>
              <a:t>coronoid </a:t>
            </a:r>
            <a:r>
              <a:rPr sz="2800" spc="-145" dirty="0">
                <a:latin typeface="Arial"/>
                <a:cs typeface="Arial"/>
              </a:rPr>
              <a:t>approach </a:t>
            </a:r>
            <a:r>
              <a:rPr sz="2800" spc="-70" dirty="0">
                <a:latin typeface="Arial"/>
                <a:cs typeface="Arial"/>
              </a:rPr>
              <a:t>through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an  </a:t>
            </a:r>
            <a:r>
              <a:rPr sz="2800" spc="-105" dirty="0">
                <a:latin typeface="Arial"/>
                <a:cs typeface="Arial"/>
              </a:rPr>
              <a:t>incision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85" dirty="0">
                <a:latin typeface="Arial"/>
                <a:cs typeface="Arial"/>
              </a:rPr>
              <a:t>situated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over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anterior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border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8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ramus.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74919" y="524256"/>
            <a:ext cx="3634740" cy="3611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106" y="377952"/>
            <a:ext cx="6804279" cy="459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560" y="5322823"/>
            <a:ext cx="68010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0" dirty="0">
                <a:latin typeface="Trebuchet MS"/>
                <a:cs typeface="Trebuchet MS"/>
              </a:rPr>
              <a:t>Intra oral </a:t>
            </a:r>
            <a:r>
              <a:rPr sz="2800" b="1" spc="-155" dirty="0">
                <a:latin typeface="Trebuchet MS"/>
                <a:cs typeface="Trebuchet MS"/>
              </a:rPr>
              <a:t>approach </a:t>
            </a:r>
            <a:r>
              <a:rPr sz="2800" b="1" spc="-125" dirty="0">
                <a:latin typeface="Trebuchet MS"/>
                <a:cs typeface="Trebuchet MS"/>
              </a:rPr>
              <a:t>to </a:t>
            </a:r>
            <a:r>
              <a:rPr sz="2800" b="1" spc="-175" dirty="0">
                <a:latin typeface="Trebuchet MS"/>
                <a:cs typeface="Trebuchet MS"/>
              </a:rPr>
              <a:t>reduction </a:t>
            </a:r>
            <a:r>
              <a:rPr sz="2800" b="1" spc="-120" dirty="0">
                <a:latin typeface="Trebuchet MS"/>
                <a:cs typeface="Trebuchet MS"/>
              </a:rPr>
              <a:t>of</a:t>
            </a:r>
            <a:r>
              <a:rPr sz="2800" b="1" spc="-445" dirty="0">
                <a:latin typeface="Trebuchet MS"/>
                <a:cs typeface="Trebuchet MS"/>
              </a:rPr>
              <a:t> </a:t>
            </a:r>
            <a:r>
              <a:rPr sz="2800" b="1" spc="-45" dirty="0">
                <a:latin typeface="Trebuchet MS"/>
                <a:cs typeface="Trebuchet MS"/>
              </a:rPr>
              <a:t>ZMC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-76200"/>
            <a:ext cx="8458200" cy="698524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75" dirty="0">
                <a:solidFill>
                  <a:srgbClr val="77923B"/>
                </a:solidFill>
                <a:latin typeface="Trebuchet MS"/>
                <a:cs typeface="Trebuchet MS"/>
              </a:rPr>
              <a:t>Percutaneous </a:t>
            </a:r>
            <a:r>
              <a:rPr sz="2800" b="1" spc="-170" dirty="0">
                <a:solidFill>
                  <a:srgbClr val="77923B"/>
                </a:solidFill>
                <a:latin typeface="Trebuchet MS"/>
                <a:cs typeface="Trebuchet MS"/>
              </a:rPr>
              <a:t>approach: </a:t>
            </a:r>
            <a:r>
              <a:rPr sz="2800" b="1" spc="-175" dirty="0">
                <a:solidFill>
                  <a:srgbClr val="77923B"/>
                </a:solidFill>
                <a:latin typeface="Trebuchet MS"/>
                <a:cs typeface="Trebuchet MS"/>
              </a:rPr>
              <a:t>(Stroymeyer</a:t>
            </a:r>
            <a:r>
              <a:rPr sz="2800" b="1" spc="-195" dirty="0">
                <a:solidFill>
                  <a:srgbClr val="77923B"/>
                </a:solidFill>
                <a:latin typeface="Trebuchet MS"/>
                <a:cs typeface="Trebuchet MS"/>
              </a:rPr>
              <a:t> </a:t>
            </a:r>
            <a:r>
              <a:rPr sz="2800" b="1" spc="-220" dirty="0">
                <a:solidFill>
                  <a:srgbClr val="77923B"/>
                </a:solidFill>
                <a:latin typeface="Trebuchet MS"/>
                <a:cs typeface="Trebuchet MS"/>
              </a:rPr>
              <a:t>1844)</a:t>
            </a:r>
            <a:endParaRPr sz="2800">
              <a:latin typeface="Trebuchet MS"/>
              <a:cs typeface="Trebuchet MS"/>
            </a:endParaRPr>
          </a:p>
          <a:p>
            <a:pPr marL="355600" indent="-343535">
              <a:lnSpc>
                <a:spcPct val="200000"/>
              </a:lnSpc>
              <a:spcBef>
                <a:spcPts val="37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55" dirty="0">
                <a:latin typeface="Arial"/>
                <a:cs typeface="Arial"/>
              </a:rPr>
              <a:t>Simplest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65" dirty="0">
                <a:latin typeface="Arial"/>
                <a:cs typeface="Arial"/>
              </a:rPr>
              <a:t>all </a:t>
            </a:r>
            <a:r>
              <a:rPr sz="2000" spc="-210" dirty="0">
                <a:latin typeface="Arial"/>
                <a:cs typeface="Arial"/>
              </a:rPr>
              <a:t>because </a:t>
            </a:r>
            <a:r>
              <a:rPr sz="2000" spc="-95" dirty="0">
                <a:latin typeface="Arial"/>
                <a:cs typeface="Arial"/>
              </a:rPr>
              <a:t>no </a:t>
            </a:r>
            <a:r>
              <a:rPr sz="2000" spc="-45" dirty="0">
                <a:latin typeface="Arial"/>
                <a:cs typeface="Arial"/>
              </a:rPr>
              <a:t>soft </a:t>
            </a:r>
            <a:r>
              <a:rPr sz="2000" spc="-135" dirty="0">
                <a:latin typeface="Arial"/>
                <a:cs typeface="Arial"/>
              </a:rPr>
              <a:t>tissue </a:t>
            </a:r>
            <a:r>
              <a:rPr sz="2000" spc="-125" dirty="0">
                <a:latin typeface="Arial"/>
                <a:cs typeface="Arial"/>
              </a:rPr>
              <a:t>dissection </a:t>
            </a:r>
            <a:r>
              <a:rPr sz="2000" spc="-165" dirty="0">
                <a:latin typeface="Arial"/>
                <a:cs typeface="Arial"/>
              </a:rPr>
              <a:t>is</a:t>
            </a:r>
            <a:r>
              <a:rPr sz="2000" spc="-645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necessary.</a:t>
            </a:r>
            <a:endParaRPr sz="2000">
              <a:latin typeface="Arial"/>
              <a:cs typeface="Arial"/>
            </a:endParaRPr>
          </a:p>
          <a:p>
            <a:pPr marL="355600" marR="702945" indent="-343535">
              <a:lnSpc>
                <a:spcPct val="200000"/>
              </a:lnSpc>
              <a:spcBef>
                <a:spcPts val="82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210" dirty="0">
                <a:latin typeface="Arial"/>
                <a:cs typeface="Arial"/>
              </a:rPr>
              <a:t>Several </a:t>
            </a:r>
            <a:r>
              <a:rPr sz="2000" spc="-85" dirty="0">
                <a:latin typeface="Arial"/>
                <a:cs typeface="Arial"/>
              </a:rPr>
              <a:t>instruments </a:t>
            </a:r>
            <a:r>
              <a:rPr sz="2000" spc="-185" dirty="0">
                <a:latin typeface="Arial"/>
                <a:cs typeface="Arial"/>
              </a:rPr>
              <a:t>– </a:t>
            </a:r>
            <a:r>
              <a:rPr sz="2000" spc="-125" dirty="0">
                <a:latin typeface="Arial"/>
                <a:cs typeface="Arial"/>
              </a:rPr>
              <a:t>bone </a:t>
            </a:r>
            <a:r>
              <a:rPr sz="2000" spc="-110" dirty="0">
                <a:latin typeface="Arial"/>
                <a:cs typeface="Arial"/>
              </a:rPr>
              <a:t>hook </a:t>
            </a:r>
            <a:r>
              <a:rPr sz="2000" spc="-90" dirty="0">
                <a:latin typeface="Arial"/>
                <a:cs typeface="Arial"/>
              </a:rPr>
              <a:t>, </a:t>
            </a:r>
            <a:r>
              <a:rPr sz="2000" spc="-75" dirty="0">
                <a:latin typeface="Arial"/>
                <a:cs typeface="Arial"/>
              </a:rPr>
              <a:t>carroll </a:t>
            </a:r>
            <a:r>
              <a:rPr sz="2000" spc="-145" dirty="0">
                <a:latin typeface="Arial"/>
                <a:cs typeface="Arial"/>
              </a:rPr>
              <a:t>–Girard</a:t>
            </a:r>
            <a:r>
              <a:rPr sz="2000" spc="-44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screw(  </a:t>
            </a:r>
            <a:r>
              <a:rPr sz="2000" spc="-145" dirty="0">
                <a:latin typeface="Arial"/>
                <a:cs typeface="Arial"/>
              </a:rPr>
              <a:t>large </a:t>
            </a:r>
            <a:r>
              <a:rPr sz="2000" spc="-125" dirty="0">
                <a:latin typeface="Arial"/>
                <a:cs typeface="Arial"/>
              </a:rPr>
              <a:t>bone </a:t>
            </a:r>
            <a:r>
              <a:rPr sz="2000" spc="-165" dirty="0">
                <a:latin typeface="Arial"/>
                <a:cs typeface="Arial"/>
              </a:rPr>
              <a:t>screw </a:t>
            </a:r>
            <a:r>
              <a:rPr sz="2000" spc="-95" dirty="0">
                <a:latin typeface="Arial"/>
                <a:cs typeface="Arial"/>
              </a:rPr>
              <a:t>) </a:t>
            </a:r>
            <a:r>
              <a:rPr sz="2000" spc="-15" dirty="0">
                <a:latin typeface="Arial"/>
                <a:cs typeface="Arial"/>
              </a:rPr>
              <a:t>for </a:t>
            </a:r>
            <a:r>
              <a:rPr sz="2000" spc="-114" dirty="0">
                <a:latin typeface="Arial"/>
                <a:cs typeface="Arial"/>
              </a:rPr>
              <a:t>elevating</a:t>
            </a:r>
            <a:r>
              <a:rPr sz="2000" spc="-49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zygomas.</a:t>
            </a:r>
            <a:endParaRPr sz="2000">
              <a:latin typeface="Arial"/>
              <a:cs typeface="Arial"/>
            </a:endParaRPr>
          </a:p>
          <a:p>
            <a:pPr marL="355600" marR="65405" indent="-343535">
              <a:lnSpc>
                <a:spcPct val="200000"/>
              </a:lnSpc>
              <a:spcBef>
                <a:spcPts val="71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210" dirty="0">
                <a:latin typeface="Arial"/>
                <a:cs typeface="Arial"/>
              </a:rPr>
              <a:t>This </a:t>
            </a:r>
            <a:r>
              <a:rPr sz="2000" spc="-70" dirty="0">
                <a:latin typeface="Arial"/>
                <a:cs typeface="Arial"/>
              </a:rPr>
              <a:t>method </a:t>
            </a:r>
            <a:r>
              <a:rPr sz="2000" spc="-170" dirty="0">
                <a:latin typeface="Arial"/>
                <a:cs typeface="Arial"/>
              </a:rPr>
              <a:t>consists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85" dirty="0">
                <a:latin typeface="Arial"/>
                <a:cs typeface="Arial"/>
              </a:rPr>
              <a:t>inserting </a:t>
            </a:r>
            <a:r>
              <a:rPr sz="2000" spc="-245" dirty="0">
                <a:latin typeface="Arial"/>
                <a:cs typeface="Arial"/>
              </a:rPr>
              <a:t>a </a:t>
            </a:r>
            <a:r>
              <a:rPr sz="2000" spc="-110" dirty="0">
                <a:latin typeface="Arial"/>
                <a:cs typeface="Arial"/>
              </a:rPr>
              <a:t>hook </a:t>
            </a:r>
            <a:r>
              <a:rPr sz="2000" spc="-75" dirty="0">
                <a:latin typeface="Arial"/>
                <a:cs typeface="Arial"/>
              </a:rPr>
              <a:t>through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50" dirty="0">
                <a:latin typeface="Arial"/>
                <a:cs typeface="Arial"/>
              </a:rPr>
              <a:t>soft  </a:t>
            </a:r>
            <a:r>
              <a:rPr sz="2000" spc="-135" dirty="0">
                <a:latin typeface="Arial"/>
                <a:cs typeface="Arial"/>
              </a:rPr>
              <a:t>tissue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malar</a:t>
            </a:r>
            <a:r>
              <a:rPr sz="2000" spc="-165" dirty="0">
                <a:latin typeface="Arial"/>
                <a:cs typeface="Arial"/>
              </a:rPr>
              <a:t> area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245" dirty="0">
                <a:latin typeface="Arial"/>
                <a:cs typeface="Arial"/>
              </a:rPr>
              <a:t>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point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just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inferior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and </a:t>
            </a:r>
            <a:r>
              <a:rPr sz="2000" spc="-70" dirty="0">
                <a:latin typeface="Arial"/>
                <a:cs typeface="Arial"/>
              </a:rPr>
              <a:t>posterior  </a:t>
            </a:r>
            <a:r>
              <a:rPr sz="2000" spc="20" dirty="0">
                <a:latin typeface="Arial"/>
                <a:cs typeface="Arial"/>
              </a:rPr>
              <a:t>to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114" dirty="0">
                <a:latin typeface="Arial"/>
                <a:cs typeface="Arial"/>
              </a:rPr>
              <a:t>prominence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220" dirty="0">
                <a:latin typeface="Arial"/>
                <a:cs typeface="Arial"/>
              </a:rPr>
              <a:t>zygoma </a:t>
            </a:r>
            <a:r>
              <a:rPr sz="2000" spc="-225" dirty="0">
                <a:latin typeface="Arial"/>
                <a:cs typeface="Arial"/>
              </a:rPr>
              <a:t>so </a:t>
            </a:r>
            <a:r>
              <a:rPr sz="2000" spc="-10" dirty="0">
                <a:latin typeface="Arial"/>
                <a:cs typeface="Arial"/>
              </a:rPr>
              <a:t>that </a:t>
            </a:r>
            <a:r>
              <a:rPr sz="2000" spc="100" dirty="0">
                <a:latin typeface="Arial"/>
                <a:cs typeface="Arial"/>
              </a:rPr>
              <a:t>it </a:t>
            </a:r>
            <a:r>
              <a:rPr sz="2000" spc="-240" dirty="0">
                <a:latin typeface="Arial"/>
                <a:cs typeface="Arial"/>
              </a:rPr>
              <a:t>engages </a:t>
            </a:r>
            <a:r>
              <a:rPr sz="2000" spc="-45" dirty="0">
                <a:latin typeface="Arial"/>
                <a:cs typeface="Arial"/>
              </a:rPr>
              <a:t>the  </a:t>
            </a:r>
            <a:r>
              <a:rPr sz="2000" spc="-70" dirty="0">
                <a:latin typeface="Arial"/>
                <a:cs typeface="Arial"/>
              </a:rPr>
              <a:t>infratemporal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aspect.</a:t>
            </a:r>
            <a:endParaRPr sz="2000">
              <a:latin typeface="Arial"/>
              <a:cs typeface="Arial"/>
            </a:endParaRPr>
          </a:p>
          <a:p>
            <a:pPr marL="355600" marR="149225" indent="-343535">
              <a:lnSpc>
                <a:spcPct val="2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  <a:tab pos="5216525" algn="l"/>
              </a:tabLst>
            </a:pPr>
            <a:r>
              <a:rPr sz="2000" spc="-135" dirty="0">
                <a:latin typeface="Arial"/>
                <a:cs typeface="Arial"/>
              </a:rPr>
              <a:t>Poswillo </a:t>
            </a:r>
            <a:r>
              <a:rPr sz="2000" spc="-195" dirty="0">
                <a:latin typeface="Arial"/>
                <a:cs typeface="Arial"/>
              </a:rPr>
              <a:t>advises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165" dirty="0">
                <a:latin typeface="Arial"/>
                <a:cs typeface="Arial"/>
              </a:rPr>
              <a:t>exact </a:t>
            </a:r>
            <a:r>
              <a:rPr sz="2000" spc="-80" dirty="0">
                <a:latin typeface="Arial"/>
                <a:cs typeface="Arial"/>
              </a:rPr>
              <a:t>location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40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initial </a:t>
            </a:r>
            <a:r>
              <a:rPr sz="2000" spc="-150" dirty="0">
                <a:latin typeface="Arial"/>
                <a:cs typeface="Arial"/>
              </a:rPr>
              <a:t>stab  </a:t>
            </a:r>
            <a:r>
              <a:rPr sz="2000" spc="-90" dirty="0">
                <a:latin typeface="Arial"/>
                <a:cs typeface="Arial"/>
              </a:rPr>
              <a:t>wound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spc="-65" dirty="0">
                <a:latin typeface="Arial"/>
                <a:cs typeface="Arial"/>
              </a:rPr>
              <a:t>insertion</a:t>
            </a:r>
            <a:r>
              <a:rPr sz="2000" spc="-335" dirty="0">
                <a:latin typeface="Arial"/>
                <a:cs typeface="Arial"/>
              </a:rPr>
              <a:t> </a:t>
            </a:r>
            <a:r>
              <a:rPr sz="2000" spc="-165">
                <a:latin typeface="Arial"/>
                <a:cs typeface="Arial"/>
              </a:rPr>
              <a:t>is</a:t>
            </a:r>
            <a:r>
              <a:rPr sz="2000" spc="-120">
                <a:latin typeface="Arial"/>
                <a:cs typeface="Arial"/>
              </a:rPr>
              <a:t> </a:t>
            </a:r>
            <a:r>
              <a:rPr sz="2000" spc="-80" smtClean="0">
                <a:latin typeface="Arial"/>
                <a:cs typeface="Arial"/>
              </a:rPr>
              <a:t>found</a:t>
            </a:r>
            <a:r>
              <a:rPr lang="en-US" sz="2000" spc="-80" dirty="0" smtClean="0">
                <a:latin typeface="Arial"/>
                <a:cs typeface="Arial"/>
              </a:rPr>
              <a:t> </a:t>
            </a:r>
            <a:r>
              <a:rPr sz="2000" spc="-45" smtClean="0">
                <a:latin typeface="Arial"/>
                <a:cs typeface="Arial"/>
              </a:rPr>
              <a:t>at </a:t>
            </a:r>
            <a:r>
              <a:rPr sz="2000" spc="-45" dirty="0">
                <a:latin typeface="Arial"/>
                <a:cs typeface="Arial"/>
              </a:rPr>
              <a:t>the </a:t>
            </a:r>
            <a:r>
              <a:rPr sz="2000" spc="-80" dirty="0">
                <a:latin typeface="Arial"/>
                <a:cs typeface="Arial"/>
              </a:rPr>
              <a:t>intersection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245" dirty="0">
                <a:latin typeface="Arial"/>
                <a:cs typeface="Arial"/>
              </a:rPr>
              <a:t>a  </a:t>
            </a:r>
            <a:r>
              <a:rPr sz="2000" spc="-100" dirty="0">
                <a:latin typeface="Arial"/>
                <a:cs typeface="Arial"/>
              </a:rPr>
              <a:t>perpendicular </a:t>
            </a:r>
            <a:r>
              <a:rPr sz="2000" spc="-65" dirty="0">
                <a:latin typeface="Arial"/>
                <a:cs typeface="Arial"/>
              </a:rPr>
              <a:t>line </a:t>
            </a:r>
            <a:r>
              <a:rPr sz="2000" spc="-100" dirty="0">
                <a:latin typeface="Arial"/>
                <a:cs typeface="Arial"/>
              </a:rPr>
              <a:t>dropped </a:t>
            </a:r>
            <a:r>
              <a:rPr sz="2000" spc="-35" dirty="0">
                <a:latin typeface="Arial"/>
                <a:cs typeface="Arial"/>
              </a:rPr>
              <a:t>from </a:t>
            </a:r>
            <a:r>
              <a:rPr sz="2000" spc="-40" dirty="0">
                <a:latin typeface="Arial"/>
                <a:cs typeface="Arial"/>
              </a:rPr>
              <a:t>the outer </a:t>
            </a:r>
            <a:r>
              <a:rPr sz="2000" spc="-145" dirty="0">
                <a:latin typeface="Arial"/>
                <a:cs typeface="Arial"/>
              </a:rPr>
              <a:t>canthus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40" dirty="0">
                <a:latin typeface="Arial"/>
                <a:cs typeface="Arial"/>
              </a:rPr>
              <a:t>the  </a:t>
            </a:r>
            <a:r>
              <a:rPr sz="2000" spc="-195" dirty="0">
                <a:latin typeface="Arial"/>
                <a:cs typeface="Arial"/>
              </a:rPr>
              <a:t>eye </a:t>
            </a:r>
            <a:r>
              <a:rPr sz="2000" spc="-145" dirty="0">
                <a:latin typeface="Arial"/>
                <a:cs typeface="Arial"/>
              </a:rPr>
              <a:t>and </a:t>
            </a:r>
            <a:r>
              <a:rPr sz="2000" spc="-245" dirty="0">
                <a:latin typeface="Arial"/>
                <a:cs typeface="Arial"/>
              </a:rPr>
              <a:t>a </a:t>
            </a:r>
            <a:r>
              <a:rPr sz="2000" spc="-85" dirty="0">
                <a:latin typeface="Arial"/>
                <a:cs typeface="Arial"/>
              </a:rPr>
              <a:t>horizontal </a:t>
            </a:r>
            <a:r>
              <a:rPr sz="2000" spc="-65" dirty="0">
                <a:latin typeface="Arial"/>
                <a:cs typeface="Arial"/>
              </a:rPr>
              <a:t>line </a:t>
            </a:r>
            <a:r>
              <a:rPr sz="2000" spc="-120" dirty="0">
                <a:latin typeface="Arial"/>
                <a:cs typeface="Arial"/>
              </a:rPr>
              <a:t>extended </a:t>
            </a:r>
            <a:r>
              <a:rPr sz="2000" spc="-70" dirty="0">
                <a:latin typeface="Arial"/>
                <a:cs typeface="Arial"/>
              </a:rPr>
              <a:t>posteriorly </a:t>
            </a:r>
            <a:r>
              <a:rPr sz="2000" spc="-35" dirty="0">
                <a:latin typeface="Arial"/>
                <a:cs typeface="Arial"/>
              </a:rPr>
              <a:t>from </a:t>
            </a:r>
            <a:r>
              <a:rPr sz="2000" spc="-40" dirty="0">
                <a:latin typeface="Arial"/>
                <a:cs typeface="Arial"/>
              </a:rPr>
              <a:t>the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alar  </a:t>
            </a:r>
            <a:r>
              <a:rPr sz="2000" spc="-120" dirty="0">
                <a:latin typeface="Arial"/>
                <a:cs typeface="Arial"/>
              </a:rPr>
              <a:t>margin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5" dirty="0">
                <a:latin typeface="Arial"/>
                <a:cs typeface="Arial"/>
              </a:rPr>
              <a:t>the</a:t>
            </a:r>
            <a:r>
              <a:rPr sz="2000" spc="-3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nostril.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9726" y="214885"/>
            <a:ext cx="3186683" cy="567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484" y="214883"/>
            <a:ext cx="1780794" cy="5553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0857" y="214884"/>
            <a:ext cx="4457700" cy="4200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2310" y="6011976"/>
            <a:ext cx="3687128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latin typeface="Trebuchet MS"/>
                <a:cs typeface="Trebuchet MS"/>
              </a:rPr>
              <a:t>Anterior </a:t>
            </a:r>
            <a:r>
              <a:rPr sz="2400" b="1" spc="-110" dirty="0">
                <a:latin typeface="Trebuchet MS"/>
                <a:cs typeface="Trebuchet MS"/>
              </a:rPr>
              <a:t>and </a:t>
            </a:r>
            <a:r>
              <a:rPr sz="2400" b="1" spc="-145" dirty="0">
                <a:latin typeface="Trebuchet MS"/>
                <a:cs typeface="Trebuchet MS"/>
              </a:rPr>
              <a:t>lateral </a:t>
            </a:r>
            <a:r>
              <a:rPr sz="2400" b="1" spc="-140" dirty="0">
                <a:latin typeface="Trebuchet MS"/>
                <a:cs typeface="Trebuchet MS"/>
              </a:rPr>
              <a:t>traction </a:t>
            </a:r>
            <a:r>
              <a:rPr sz="2400" b="1" spc="-125" dirty="0">
                <a:latin typeface="Trebuchet MS"/>
                <a:cs typeface="Trebuchet MS"/>
              </a:rPr>
              <a:t>with</a:t>
            </a:r>
            <a:r>
              <a:rPr sz="2400" b="1" spc="-430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bone  </a:t>
            </a:r>
            <a:r>
              <a:rPr sz="2400" b="1" spc="-110" dirty="0">
                <a:latin typeface="Trebuchet MS"/>
                <a:cs typeface="Trebuchet MS"/>
              </a:rPr>
              <a:t>hook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6418" y="4434333"/>
            <a:ext cx="3252311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Arial"/>
                <a:cs typeface="Arial"/>
              </a:rPr>
              <a:t>Carroll-Girard </a:t>
            </a:r>
            <a:r>
              <a:rPr sz="1800" spc="-100" dirty="0">
                <a:latin typeface="Arial"/>
                <a:cs typeface="Arial"/>
              </a:rPr>
              <a:t>screw </a:t>
            </a:r>
            <a:r>
              <a:rPr sz="1800" spc="-105" dirty="0">
                <a:latin typeface="Arial"/>
                <a:cs typeface="Arial"/>
              </a:rPr>
              <a:t>– </a:t>
            </a:r>
            <a:r>
              <a:rPr sz="1800" spc="-70" dirty="0">
                <a:latin typeface="Arial"/>
                <a:cs typeface="Arial"/>
              </a:rPr>
              <a:t>elongated cork </a:t>
            </a:r>
            <a:r>
              <a:rPr sz="1800" spc="-100" dirty="0">
                <a:latin typeface="Arial"/>
                <a:cs typeface="Arial"/>
              </a:rPr>
              <a:t>screw  </a:t>
            </a:r>
            <a:r>
              <a:rPr sz="1800" spc="5" dirty="0">
                <a:latin typeface="Arial"/>
                <a:cs typeface="Arial"/>
              </a:rPr>
              <a:t>with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225" dirty="0">
                <a:latin typeface="Arial"/>
                <a:cs typeface="Arial"/>
              </a:rPr>
              <a:t>T </a:t>
            </a:r>
            <a:r>
              <a:rPr sz="1800" spc="-60" dirty="0">
                <a:latin typeface="Arial"/>
                <a:cs typeface="Arial"/>
              </a:rPr>
              <a:t>bar </a:t>
            </a:r>
            <a:r>
              <a:rPr sz="1800" spc="-70" dirty="0">
                <a:latin typeface="Arial"/>
                <a:cs typeface="Arial"/>
              </a:rPr>
              <a:t>handle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5" dirty="0">
                <a:latin typeface="Arial"/>
                <a:cs typeface="Arial"/>
              </a:rPr>
              <a:t>threads </a:t>
            </a:r>
            <a:r>
              <a:rPr sz="1800" spc="-60" dirty="0">
                <a:latin typeface="Arial"/>
                <a:cs typeface="Arial"/>
              </a:rPr>
              <a:t>on </a:t>
            </a:r>
            <a:r>
              <a:rPr sz="1800" spc="-30" dirty="0">
                <a:latin typeface="Arial"/>
                <a:cs typeface="Arial"/>
              </a:rPr>
              <a:t>its </a:t>
            </a:r>
            <a:r>
              <a:rPr sz="1800" spc="-55" dirty="0">
                <a:latin typeface="Arial"/>
                <a:cs typeface="Arial"/>
              </a:rPr>
              <a:t>working  </a:t>
            </a:r>
            <a:r>
              <a:rPr sz="1800" spc="-70" dirty="0">
                <a:latin typeface="Arial"/>
                <a:cs typeface="Arial"/>
              </a:rPr>
              <a:t>end. </a:t>
            </a:r>
            <a:r>
              <a:rPr sz="1800" spc="-120" dirty="0">
                <a:latin typeface="Arial"/>
                <a:cs typeface="Arial"/>
              </a:rPr>
              <a:t>This </a:t>
            </a:r>
            <a:r>
              <a:rPr sz="1800" spc="-95" dirty="0">
                <a:latin typeface="Arial"/>
                <a:cs typeface="Arial"/>
              </a:rPr>
              <a:t>screw </a:t>
            </a:r>
            <a:r>
              <a:rPr sz="1800" spc="-120" dirty="0">
                <a:latin typeface="Arial"/>
                <a:cs typeface="Arial"/>
              </a:rPr>
              <a:t>can </a:t>
            </a:r>
            <a:r>
              <a:rPr sz="1800" spc="-85" dirty="0">
                <a:latin typeface="Arial"/>
                <a:cs typeface="Arial"/>
              </a:rPr>
              <a:t>be </a:t>
            </a:r>
            <a:r>
              <a:rPr sz="1800" spc="-55" dirty="0">
                <a:latin typeface="Arial"/>
                <a:cs typeface="Arial"/>
              </a:rPr>
              <a:t>threaded </a:t>
            </a:r>
            <a:r>
              <a:rPr sz="1800" spc="-10" dirty="0">
                <a:latin typeface="Arial"/>
                <a:cs typeface="Arial"/>
              </a:rPr>
              <a:t>into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70" dirty="0">
                <a:latin typeface="Arial"/>
                <a:cs typeface="Arial"/>
              </a:rPr>
              <a:t>body 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25" dirty="0">
                <a:latin typeface="Arial"/>
                <a:cs typeface="Arial"/>
              </a:rPr>
              <a:t>zygoma </a:t>
            </a:r>
            <a:r>
              <a:rPr sz="1800" spc="-40" dirty="0">
                <a:latin typeface="Arial"/>
                <a:cs typeface="Arial"/>
              </a:rPr>
              <a:t>following </a:t>
            </a:r>
            <a:r>
              <a:rPr sz="1800" spc="-65" dirty="0">
                <a:latin typeface="Arial"/>
                <a:cs typeface="Arial"/>
              </a:rPr>
              <a:t>placement </a:t>
            </a: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hole</a:t>
            </a:r>
            <a:endParaRPr sz="1800">
              <a:latin typeface="Arial"/>
              <a:cs typeface="Arial"/>
            </a:endParaRPr>
          </a:p>
          <a:p>
            <a:pPr marL="12700" marR="242570">
              <a:lnSpc>
                <a:spcPct val="100000"/>
              </a:lnSpc>
            </a:pPr>
            <a:r>
              <a:rPr sz="1800" spc="-105" dirty="0">
                <a:latin typeface="Arial"/>
                <a:cs typeface="Arial"/>
              </a:rPr>
              <a:t>Adv – </a:t>
            </a:r>
            <a:r>
              <a:rPr sz="1800" spc="-35" dirty="0">
                <a:latin typeface="Arial"/>
                <a:cs typeface="Arial"/>
              </a:rPr>
              <a:t>control </a:t>
            </a:r>
            <a:r>
              <a:rPr sz="1800" spc="-195" dirty="0">
                <a:latin typeface="Arial"/>
                <a:cs typeface="Arial"/>
              </a:rPr>
              <a:t>ZMC </a:t>
            </a:r>
            <a:r>
              <a:rPr sz="1800" spc="-40" dirty="0">
                <a:latin typeface="Arial"/>
                <a:cs typeface="Arial"/>
              </a:rPr>
              <a:t>position </a:t>
            </a:r>
            <a:r>
              <a:rPr sz="1800" spc="-25" dirty="0">
                <a:latin typeface="Arial"/>
                <a:cs typeface="Arial"/>
              </a:rPr>
              <a:t>in </a:t>
            </a:r>
            <a:r>
              <a:rPr sz="1800" spc="-40" dirty="0">
                <a:latin typeface="Arial"/>
                <a:cs typeface="Arial"/>
              </a:rPr>
              <a:t>all </a:t>
            </a:r>
            <a:r>
              <a:rPr sz="1800" spc="-90" dirty="0">
                <a:latin typeface="Arial"/>
                <a:cs typeface="Arial"/>
              </a:rPr>
              <a:t>3 </a:t>
            </a:r>
            <a:r>
              <a:rPr sz="1800" spc="-95" dirty="0">
                <a:latin typeface="Arial"/>
                <a:cs typeface="Arial"/>
              </a:rPr>
              <a:t>planes </a:t>
            </a:r>
            <a:r>
              <a:rPr sz="1800" spc="-10" dirty="0">
                <a:latin typeface="Arial"/>
                <a:cs typeface="Arial"/>
              </a:rPr>
              <a:t>of  </a:t>
            </a:r>
            <a:r>
              <a:rPr sz="1800" spc="-114" dirty="0">
                <a:latin typeface="Arial"/>
                <a:cs typeface="Arial"/>
              </a:rPr>
              <a:t>space.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5259" y="529488"/>
            <a:ext cx="7277576" cy="4156266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35" dirty="0">
                <a:solidFill>
                  <a:srgbClr val="77923B"/>
                </a:solidFill>
                <a:latin typeface="Trebuchet MS"/>
                <a:cs typeface="Trebuchet MS"/>
              </a:rPr>
              <a:t>Intranasal </a:t>
            </a:r>
            <a:r>
              <a:rPr sz="2800" b="1" spc="-155" dirty="0">
                <a:solidFill>
                  <a:srgbClr val="77923B"/>
                </a:solidFill>
                <a:latin typeface="Trebuchet MS"/>
                <a:cs typeface="Trebuchet MS"/>
              </a:rPr>
              <a:t>transantral </a:t>
            </a:r>
            <a:r>
              <a:rPr sz="2800" b="1" spc="-170" dirty="0">
                <a:solidFill>
                  <a:srgbClr val="77923B"/>
                </a:solidFill>
                <a:latin typeface="Trebuchet MS"/>
                <a:cs typeface="Trebuchet MS"/>
              </a:rPr>
              <a:t>approach: </a:t>
            </a:r>
            <a:r>
              <a:rPr sz="2800" b="1" spc="-195" dirty="0">
                <a:solidFill>
                  <a:srgbClr val="77923B"/>
                </a:solidFill>
                <a:latin typeface="Trebuchet MS"/>
                <a:cs typeface="Trebuchet MS"/>
              </a:rPr>
              <a:t>(Lothrop’s </a:t>
            </a:r>
            <a:r>
              <a:rPr sz="2800" b="1" spc="-155" dirty="0">
                <a:solidFill>
                  <a:srgbClr val="77923B"/>
                </a:solidFill>
                <a:latin typeface="Trebuchet MS"/>
                <a:cs typeface="Trebuchet MS"/>
              </a:rPr>
              <a:t>approach</a:t>
            </a:r>
            <a:r>
              <a:rPr sz="2800" b="1" spc="-265" dirty="0">
                <a:solidFill>
                  <a:srgbClr val="77923B"/>
                </a:solidFill>
                <a:latin typeface="Trebuchet MS"/>
                <a:cs typeface="Trebuchet MS"/>
              </a:rPr>
              <a:t> </a:t>
            </a:r>
            <a:r>
              <a:rPr sz="2800" b="1" spc="-215" dirty="0">
                <a:solidFill>
                  <a:srgbClr val="77923B"/>
                </a:solidFill>
                <a:latin typeface="Trebuchet MS"/>
                <a:cs typeface="Trebuchet MS"/>
              </a:rPr>
              <a:t>1906)</a:t>
            </a:r>
            <a:endParaRPr sz="2800">
              <a:latin typeface="Trebuchet MS"/>
              <a:cs typeface="Trebuchet MS"/>
            </a:endParaRPr>
          </a:p>
          <a:p>
            <a:pPr marL="35496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Arial"/>
                <a:cs typeface="Arial"/>
              </a:rPr>
              <a:t>Not </a:t>
            </a:r>
            <a:r>
              <a:rPr sz="2800" spc="-120" dirty="0">
                <a:latin typeface="Arial"/>
                <a:cs typeface="Arial"/>
              </a:rPr>
              <a:t>common </a:t>
            </a:r>
            <a:r>
              <a:rPr sz="2800" spc="-35" dirty="0">
                <a:latin typeface="Arial"/>
                <a:cs typeface="Arial"/>
              </a:rPr>
              <a:t>in</a:t>
            </a:r>
            <a:r>
              <a:rPr sz="2800" spc="-245" dirty="0">
                <a:latin typeface="Arial"/>
                <a:cs typeface="Arial"/>
              </a:rPr>
              <a:t> </a:t>
            </a:r>
            <a:r>
              <a:rPr sz="2800" spc="-165" dirty="0">
                <a:latin typeface="Arial"/>
                <a:cs typeface="Arial"/>
              </a:rPr>
              <a:t>use.</a:t>
            </a:r>
            <a:endParaRPr sz="2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70" dirty="0">
                <a:latin typeface="Arial"/>
                <a:cs typeface="Arial"/>
              </a:rPr>
              <a:t>An </a:t>
            </a:r>
            <a:r>
              <a:rPr sz="2800" spc="-114" dirty="0">
                <a:latin typeface="Arial"/>
                <a:cs typeface="Arial"/>
              </a:rPr>
              <a:t>opening </a:t>
            </a:r>
            <a:r>
              <a:rPr sz="2800" spc="-145" dirty="0">
                <a:latin typeface="Arial"/>
                <a:cs typeface="Arial"/>
              </a:rPr>
              <a:t>is made </a:t>
            </a:r>
            <a:r>
              <a:rPr sz="2800" spc="-15" dirty="0">
                <a:latin typeface="Arial"/>
                <a:cs typeface="Arial"/>
              </a:rPr>
              <a:t>into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55" dirty="0">
                <a:latin typeface="Arial"/>
                <a:cs typeface="Arial"/>
              </a:rPr>
              <a:t>antrum </a:t>
            </a:r>
            <a:r>
              <a:rPr sz="2800" spc="-80" dirty="0">
                <a:latin typeface="Arial"/>
                <a:cs typeface="Arial"/>
              </a:rPr>
              <a:t>below </a:t>
            </a:r>
            <a:r>
              <a:rPr sz="2800" spc="-35" dirty="0">
                <a:latin typeface="Arial"/>
                <a:cs typeface="Arial"/>
              </a:rPr>
              <a:t>the inferior </a:t>
            </a:r>
            <a:r>
              <a:rPr sz="2800" spc="-120" dirty="0">
                <a:latin typeface="Arial"/>
                <a:cs typeface="Arial"/>
              </a:rPr>
              <a:t>meatus, 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114" dirty="0">
                <a:latin typeface="Arial"/>
                <a:cs typeface="Arial"/>
              </a:rPr>
              <a:t>curved </a:t>
            </a:r>
            <a:r>
              <a:rPr sz="2800" spc="-55" dirty="0">
                <a:latin typeface="Arial"/>
                <a:cs typeface="Arial"/>
              </a:rPr>
              <a:t>urethral </a:t>
            </a:r>
            <a:r>
              <a:rPr sz="2800" spc="-135" dirty="0">
                <a:latin typeface="Arial"/>
                <a:cs typeface="Arial"/>
              </a:rPr>
              <a:t>sound </a:t>
            </a:r>
            <a:r>
              <a:rPr sz="2800" spc="-75" dirty="0">
                <a:latin typeface="Arial"/>
                <a:cs typeface="Arial"/>
              </a:rPr>
              <a:t>introduced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90" dirty="0">
                <a:latin typeface="Arial"/>
                <a:cs typeface="Arial"/>
              </a:rPr>
              <a:t>manipulated </a:t>
            </a:r>
            <a:r>
              <a:rPr sz="2800" spc="-200" dirty="0">
                <a:latin typeface="Arial"/>
                <a:cs typeface="Arial"/>
              </a:rPr>
              <a:t>so </a:t>
            </a:r>
            <a:r>
              <a:rPr sz="2800" spc="-5" dirty="0">
                <a:latin typeface="Arial"/>
                <a:cs typeface="Arial"/>
              </a:rPr>
              <a:t>that  </a:t>
            </a:r>
            <a:r>
              <a:rPr sz="2800" spc="-45" dirty="0">
                <a:latin typeface="Arial"/>
                <a:cs typeface="Arial"/>
              </a:rPr>
              <a:t>its </a:t>
            </a:r>
            <a:r>
              <a:rPr sz="2800" spc="30" dirty="0">
                <a:latin typeface="Arial"/>
                <a:cs typeface="Arial"/>
              </a:rPr>
              <a:t>tip </a:t>
            </a:r>
            <a:r>
              <a:rPr sz="2800" spc="-114" dirty="0">
                <a:latin typeface="Arial"/>
                <a:cs typeface="Arial"/>
              </a:rPr>
              <a:t>lies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antral </a:t>
            </a:r>
            <a:r>
              <a:rPr sz="2800" spc="-140" dirty="0">
                <a:latin typeface="Arial"/>
                <a:cs typeface="Arial"/>
              </a:rPr>
              <a:t>aspect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40" dirty="0">
                <a:latin typeface="Arial"/>
                <a:cs typeface="Arial"/>
              </a:rPr>
              <a:t>zygomatic </a:t>
            </a:r>
            <a:r>
              <a:rPr sz="2800" spc="-105" dirty="0">
                <a:latin typeface="Arial"/>
                <a:cs typeface="Arial"/>
              </a:rPr>
              <a:t>bone. </a:t>
            </a:r>
            <a:r>
              <a:rPr sz="2800" spc="-125" dirty="0">
                <a:latin typeface="Arial"/>
                <a:cs typeface="Arial"/>
              </a:rPr>
              <a:t>Firm  </a:t>
            </a:r>
            <a:r>
              <a:rPr sz="2800" spc="-60" dirty="0">
                <a:latin typeface="Arial"/>
                <a:cs typeface="Arial"/>
              </a:rPr>
              <a:t>outward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95" dirty="0">
                <a:latin typeface="Arial"/>
                <a:cs typeface="Arial"/>
              </a:rPr>
              <a:t>upward </a:t>
            </a:r>
            <a:r>
              <a:rPr sz="2800" spc="-145" dirty="0">
                <a:latin typeface="Arial"/>
                <a:cs typeface="Arial"/>
              </a:rPr>
              <a:t>pressure is </a:t>
            </a:r>
            <a:r>
              <a:rPr sz="2800" spc="-90" dirty="0">
                <a:latin typeface="Arial"/>
                <a:cs typeface="Arial"/>
              </a:rPr>
              <a:t>applied </a:t>
            </a:r>
            <a:r>
              <a:rPr sz="2800" spc="20" dirty="0">
                <a:latin typeface="Arial"/>
                <a:cs typeface="Arial"/>
              </a:rPr>
              <a:t>to </a:t>
            </a:r>
            <a:r>
              <a:rPr sz="2800" spc="-65" dirty="0">
                <a:latin typeface="Arial"/>
                <a:cs typeface="Arial"/>
              </a:rPr>
              <a:t>reposition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46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bone.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174" y="237334"/>
            <a:ext cx="7705725" cy="634853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3200" b="1" spc="-114" dirty="0">
                <a:latin typeface="Trebuchet MS"/>
                <a:cs typeface="Trebuchet MS"/>
              </a:rPr>
              <a:t>ASSESSMENT </a:t>
            </a:r>
            <a:r>
              <a:rPr sz="3200" b="1" spc="-245" dirty="0">
                <a:latin typeface="Trebuchet MS"/>
                <a:cs typeface="Trebuchet MS"/>
              </a:rPr>
              <a:t>OF</a:t>
            </a:r>
            <a:r>
              <a:rPr sz="3200" b="1" spc="-370" dirty="0">
                <a:latin typeface="Trebuchet MS"/>
                <a:cs typeface="Trebuchet MS"/>
              </a:rPr>
              <a:t> </a:t>
            </a:r>
            <a:r>
              <a:rPr sz="3200" b="1" spc="-150" dirty="0">
                <a:latin typeface="Trebuchet MS"/>
                <a:cs typeface="Trebuchet MS"/>
              </a:rPr>
              <a:t>REDUCTION</a:t>
            </a:r>
            <a:endParaRPr sz="3200">
              <a:latin typeface="Trebuchet MS"/>
              <a:cs typeface="Trebuchet MS"/>
            </a:endParaRPr>
          </a:p>
          <a:p>
            <a:pPr marL="355600" marR="30480" indent="-343535">
              <a:lnSpc>
                <a:spcPct val="200000"/>
              </a:lnSpc>
              <a:spcBef>
                <a:spcPts val="765"/>
              </a:spcBef>
              <a:buFont typeface="Arial"/>
              <a:buChar char="•"/>
              <a:tabLst>
                <a:tab pos="446405" algn="l"/>
                <a:tab pos="447675" algn="l"/>
              </a:tabLst>
            </a:pPr>
            <a:r>
              <a:rPr dirty="0"/>
              <a:t>	</a:t>
            </a:r>
            <a:r>
              <a:rPr sz="2000" spc="-229" dirty="0">
                <a:latin typeface="Arial"/>
                <a:cs typeface="Arial"/>
              </a:rPr>
              <a:t>The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265" dirty="0">
                <a:latin typeface="Arial"/>
                <a:cs typeface="Arial"/>
              </a:rPr>
              <a:t>success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or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failure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reduction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10" dirty="0">
                <a:latin typeface="Arial"/>
                <a:cs typeface="Arial"/>
              </a:rPr>
              <a:t>will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be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25" dirty="0">
                <a:latin typeface="Arial"/>
                <a:cs typeface="Arial"/>
              </a:rPr>
              <a:t>obvious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for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those  </a:t>
            </a:r>
            <a:r>
              <a:rPr sz="2000" spc="-70" dirty="0">
                <a:latin typeface="Arial"/>
                <a:cs typeface="Arial"/>
              </a:rPr>
              <a:t>who </a:t>
            </a:r>
            <a:r>
              <a:rPr sz="2000" spc="-195" dirty="0">
                <a:latin typeface="Arial"/>
                <a:cs typeface="Arial"/>
              </a:rPr>
              <a:t>have </a:t>
            </a:r>
            <a:r>
              <a:rPr sz="2000" spc="-130" dirty="0">
                <a:latin typeface="Arial"/>
                <a:cs typeface="Arial"/>
              </a:rPr>
              <a:t>opened </a:t>
            </a:r>
            <a:r>
              <a:rPr sz="2000" spc="-45" dirty="0">
                <a:latin typeface="Arial"/>
                <a:cs typeface="Arial"/>
              </a:rPr>
              <a:t>the </a:t>
            </a:r>
            <a:r>
              <a:rPr sz="2000" spc="-65" dirty="0">
                <a:latin typeface="Arial"/>
                <a:cs typeface="Arial"/>
              </a:rPr>
              <a:t>fracture </a:t>
            </a:r>
            <a:r>
              <a:rPr sz="2000" spc="-45" dirty="0">
                <a:latin typeface="Arial"/>
                <a:cs typeface="Arial"/>
              </a:rPr>
              <a:t>at </a:t>
            </a:r>
            <a:r>
              <a:rPr sz="2000" spc="-60" dirty="0">
                <a:latin typeface="Arial"/>
                <a:cs typeface="Arial"/>
              </a:rPr>
              <a:t>three </a:t>
            </a:r>
            <a:r>
              <a:rPr sz="2000" spc="-140" dirty="0">
                <a:latin typeface="Arial"/>
                <a:cs typeface="Arial"/>
              </a:rPr>
              <a:t>sites. </a:t>
            </a:r>
            <a:r>
              <a:rPr sz="2000" dirty="0">
                <a:latin typeface="Arial"/>
                <a:cs typeface="Arial"/>
              </a:rPr>
              <a:t>If </a:t>
            </a:r>
            <a:r>
              <a:rPr sz="2000" spc="-160" dirty="0">
                <a:latin typeface="Arial"/>
                <a:cs typeface="Arial"/>
              </a:rPr>
              <a:t>exposure </a:t>
            </a:r>
            <a:r>
              <a:rPr sz="2000" spc="-45" dirty="0">
                <a:latin typeface="Arial"/>
                <a:cs typeface="Arial"/>
              </a:rPr>
              <a:t>at  </a:t>
            </a:r>
            <a:r>
              <a:rPr sz="2000" spc="-60" dirty="0">
                <a:latin typeface="Arial"/>
                <a:cs typeface="Arial"/>
              </a:rPr>
              <a:t>three </a:t>
            </a:r>
            <a:r>
              <a:rPr sz="2000" spc="-150" dirty="0">
                <a:latin typeface="Arial"/>
                <a:cs typeface="Arial"/>
              </a:rPr>
              <a:t>sites </a:t>
            </a:r>
            <a:r>
              <a:rPr sz="2000" spc="-235" dirty="0">
                <a:latin typeface="Arial"/>
                <a:cs typeface="Arial"/>
              </a:rPr>
              <a:t>has </a:t>
            </a:r>
            <a:r>
              <a:rPr sz="2000" spc="-5" dirty="0">
                <a:latin typeface="Arial"/>
                <a:cs typeface="Arial"/>
              </a:rPr>
              <a:t>not </a:t>
            </a:r>
            <a:r>
              <a:rPr sz="2000" spc="-145" dirty="0">
                <a:latin typeface="Arial"/>
                <a:cs typeface="Arial"/>
              </a:rPr>
              <a:t>been </a:t>
            </a:r>
            <a:r>
              <a:rPr sz="2000" spc="-80" dirty="0">
                <a:latin typeface="Arial"/>
                <a:cs typeface="Arial"/>
              </a:rPr>
              <a:t>performed,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30" dirty="0">
                <a:latin typeface="Arial"/>
                <a:cs typeface="Arial"/>
              </a:rPr>
              <a:t>orbital </a:t>
            </a:r>
            <a:r>
              <a:rPr sz="2000" spc="-150" dirty="0">
                <a:latin typeface="Arial"/>
                <a:cs typeface="Arial"/>
              </a:rPr>
              <a:t>margins </a:t>
            </a:r>
            <a:r>
              <a:rPr sz="2000" spc="-140" dirty="0">
                <a:latin typeface="Arial"/>
                <a:cs typeface="Arial"/>
              </a:rPr>
              <a:t>are 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204" dirty="0">
                <a:latin typeface="Arial"/>
                <a:cs typeface="Arial"/>
              </a:rPr>
              <a:t>areas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spc="-120" dirty="0">
                <a:latin typeface="Arial"/>
                <a:cs typeface="Arial"/>
              </a:rPr>
              <a:t>should </a:t>
            </a:r>
            <a:r>
              <a:rPr sz="2000" spc="-145" dirty="0">
                <a:latin typeface="Arial"/>
                <a:cs typeface="Arial"/>
              </a:rPr>
              <a:t>be </a:t>
            </a:r>
            <a:r>
              <a:rPr sz="2000" spc="-110" dirty="0">
                <a:latin typeface="Arial"/>
                <a:cs typeface="Arial"/>
              </a:rPr>
              <a:t>palpated </a:t>
            </a:r>
            <a:r>
              <a:rPr sz="2000" spc="-25" dirty="0">
                <a:latin typeface="Arial"/>
                <a:cs typeface="Arial"/>
              </a:rPr>
              <a:t>first </a:t>
            </a:r>
            <a:r>
              <a:rPr sz="2000" spc="25" dirty="0">
                <a:latin typeface="Arial"/>
                <a:cs typeface="Arial"/>
              </a:rPr>
              <a:t>to </a:t>
            </a:r>
            <a:r>
              <a:rPr sz="2000" spc="-75" dirty="0">
                <a:latin typeface="Arial"/>
                <a:cs typeface="Arial"/>
              </a:rPr>
              <a:t>determine  </a:t>
            </a:r>
            <a:r>
              <a:rPr sz="2000" spc="-70" dirty="0">
                <a:latin typeface="Arial"/>
                <a:cs typeface="Arial"/>
              </a:rPr>
              <a:t>reduction.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200000"/>
              </a:lnSpc>
              <a:spcBef>
                <a:spcPts val="775"/>
              </a:spcBef>
              <a:buFont typeface="Arial"/>
              <a:buChar char="•"/>
              <a:tabLst>
                <a:tab pos="446405" algn="l"/>
                <a:tab pos="447675" algn="l"/>
              </a:tabLst>
            </a:pPr>
            <a:r>
              <a:rPr sz="2000" dirty="0"/>
              <a:t>	</a:t>
            </a:r>
            <a:r>
              <a:rPr sz="2000" dirty="0">
                <a:latin typeface="Arial"/>
                <a:cs typeface="Arial"/>
              </a:rPr>
              <a:t>If </a:t>
            </a:r>
            <a:r>
              <a:rPr sz="2000" spc="-70" dirty="0">
                <a:latin typeface="Arial"/>
                <a:cs typeface="Arial"/>
              </a:rPr>
              <a:t>reduction </a:t>
            </a:r>
            <a:r>
              <a:rPr sz="2000" spc="-235" dirty="0">
                <a:latin typeface="Arial"/>
                <a:cs typeface="Arial"/>
              </a:rPr>
              <a:t>has </a:t>
            </a:r>
            <a:r>
              <a:rPr sz="2000" spc="-145" dirty="0">
                <a:latin typeface="Arial"/>
                <a:cs typeface="Arial"/>
              </a:rPr>
              <a:t>been </a:t>
            </a:r>
            <a:r>
              <a:rPr sz="2000" spc="-130" dirty="0">
                <a:latin typeface="Arial"/>
                <a:cs typeface="Arial"/>
              </a:rPr>
              <a:t>satisfactory, these </a:t>
            </a:r>
            <a:r>
              <a:rPr sz="2000" spc="-150" dirty="0">
                <a:latin typeface="Arial"/>
                <a:cs typeface="Arial"/>
              </a:rPr>
              <a:t>margins </a:t>
            </a:r>
            <a:r>
              <a:rPr sz="2000" spc="10" dirty="0">
                <a:latin typeface="Arial"/>
                <a:cs typeface="Arial"/>
              </a:rPr>
              <a:t>will </a:t>
            </a:r>
            <a:r>
              <a:rPr sz="2000" spc="-150" dirty="0">
                <a:latin typeface="Arial"/>
                <a:cs typeface="Arial"/>
              </a:rPr>
              <a:t>be  </a:t>
            </a:r>
            <a:r>
              <a:rPr sz="2000" spc="-100" dirty="0">
                <a:latin typeface="Arial"/>
                <a:cs typeface="Arial"/>
              </a:rPr>
              <a:t>smooth </a:t>
            </a:r>
            <a:r>
              <a:rPr sz="2000" spc="-145" dirty="0">
                <a:latin typeface="Arial"/>
                <a:cs typeface="Arial"/>
              </a:rPr>
              <a:t>and </a:t>
            </a:r>
            <a:r>
              <a:rPr sz="2000" spc="-105" dirty="0">
                <a:latin typeface="Arial"/>
                <a:cs typeface="Arial"/>
              </a:rPr>
              <a:t>continuous. </a:t>
            </a:r>
            <a:r>
              <a:rPr sz="2000" spc="-210" dirty="0">
                <a:latin typeface="Arial"/>
                <a:cs typeface="Arial"/>
              </a:rPr>
              <a:t>This </a:t>
            </a:r>
            <a:r>
              <a:rPr sz="2000" spc="-70" dirty="0">
                <a:latin typeface="Arial"/>
                <a:cs typeface="Arial"/>
              </a:rPr>
              <a:t>finding </a:t>
            </a:r>
            <a:r>
              <a:rPr sz="2000" spc="-135" dirty="0">
                <a:latin typeface="Arial"/>
                <a:cs typeface="Arial"/>
              </a:rPr>
              <a:t>by </a:t>
            </a:r>
            <a:r>
              <a:rPr sz="2000" spc="-75" dirty="0">
                <a:latin typeface="Arial"/>
                <a:cs typeface="Arial"/>
              </a:rPr>
              <a:t>itself, </a:t>
            </a:r>
            <a:r>
              <a:rPr sz="2000" spc="-145" dirty="0">
                <a:latin typeface="Arial"/>
                <a:cs typeface="Arial"/>
              </a:rPr>
              <a:t>however, </a:t>
            </a:r>
            <a:r>
              <a:rPr sz="2000" spc="-165" dirty="0">
                <a:latin typeface="Arial"/>
                <a:cs typeface="Arial"/>
              </a:rPr>
              <a:t>is  </a:t>
            </a:r>
            <a:r>
              <a:rPr sz="2000" spc="-114" dirty="0">
                <a:latin typeface="Arial"/>
                <a:cs typeface="Arial"/>
              </a:rPr>
              <a:t>inadequate </a:t>
            </a:r>
            <a:r>
              <a:rPr sz="2000" spc="-65" dirty="0">
                <a:latin typeface="Arial"/>
                <a:cs typeface="Arial"/>
              </a:rPr>
              <a:t>verification </a:t>
            </a:r>
            <a:r>
              <a:rPr sz="2000" spc="-85" dirty="0">
                <a:latin typeface="Arial"/>
                <a:cs typeface="Arial"/>
              </a:rPr>
              <a:t>. </a:t>
            </a:r>
            <a:r>
              <a:rPr sz="2000" spc="-95" dirty="0">
                <a:latin typeface="Arial"/>
                <a:cs typeface="Arial"/>
              </a:rPr>
              <a:t>Although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105" dirty="0">
                <a:latin typeface="Arial"/>
                <a:cs typeface="Arial"/>
              </a:rPr>
              <a:t>zygomaticofrontal  </a:t>
            </a:r>
            <a:r>
              <a:rPr sz="2000" spc="-95" dirty="0">
                <a:latin typeface="Arial"/>
                <a:cs typeface="Arial"/>
              </a:rPr>
              <a:t>suture </a:t>
            </a:r>
            <a:r>
              <a:rPr sz="2000" spc="-165" dirty="0">
                <a:latin typeface="Arial"/>
                <a:cs typeface="Arial"/>
              </a:rPr>
              <a:t>area </a:t>
            </a:r>
            <a:r>
              <a:rPr sz="2000" spc="-125" dirty="0">
                <a:latin typeface="Arial"/>
                <a:cs typeface="Arial"/>
              </a:rPr>
              <a:t>provides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125" dirty="0">
                <a:latin typeface="Arial"/>
                <a:cs typeface="Arial"/>
              </a:rPr>
              <a:t>strongest </a:t>
            </a:r>
            <a:r>
              <a:rPr sz="2000" spc="-45" dirty="0">
                <a:latin typeface="Arial"/>
                <a:cs typeface="Arial"/>
              </a:rPr>
              <a:t>pillar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spc="-35" dirty="0">
                <a:latin typeface="Arial"/>
                <a:cs typeface="Arial"/>
              </a:rPr>
              <a:t>the </a:t>
            </a:r>
            <a:r>
              <a:rPr sz="2000" spc="-204" dirty="0">
                <a:latin typeface="Arial"/>
                <a:cs typeface="Arial"/>
              </a:rPr>
              <a:t>zygoma, </a:t>
            </a:r>
            <a:r>
              <a:rPr sz="2000" spc="100" dirty="0">
                <a:latin typeface="Arial"/>
                <a:cs typeface="Arial"/>
              </a:rPr>
              <a:t>it </a:t>
            </a:r>
            <a:r>
              <a:rPr sz="2000" spc="-165" dirty="0">
                <a:latin typeface="Arial"/>
                <a:cs typeface="Arial"/>
              </a:rPr>
              <a:t>is  </a:t>
            </a:r>
            <a:r>
              <a:rPr sz="2000" spc="-130" dirty="0">
                <a:latin typeface="Arial"/>
                <a:cs typeface="Arial"/>
              </a:rPr>
              <a:t>one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the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worst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indicators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proper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reduction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the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entire  </a:t>
            </a:r>
            <a:r>
              <a:rPr sz="2000" spc="-140" dirty="0">
                <a:latin typeface="Arial"/>
                <a:cs typeface="Arial"/>
              </a:rPr>
              <a:t>complex, </a:t>
            </a:r>
            <a:r>
              <a:rPr sz="2000" spc="-170" dirty="0">
                <a:latin typeface="Arial"/>
                <a:cs typeface="Arial"/>
              </a:rPr>
              <a:t>even </a:t>
            </a:r>
            <a:r>
              <a:rPr sz="2000" spc="-100" dirty="0">
                <a:latin typeface="Arial"/>
                <a:cs typeface="Arial"/>
              </a:rPr>
              <a:t>when </a:t>
            </a:r>
            <a:r>
              <a:rPr sz="2000" spc="-135" dirty="0">
                <a:latin typeface="Arial"/>
                <a:cs typeface="Arial"/>
              </a:rPr>
              <a:t>surgically </a:t>
            </a:r>
            <a:r>
              <a:rPr sz="2000" spc="-185" dirty="0">
                <a:latin typeface="Arial"/>
                <a:cs typeface="Arial"/>
              </a:rPr>
              <a:t>exposed </a:t>
            </a:r>
            <a:r>
              <a:rPr sz="2000" spc="-150" dirty="0">
                <a:latin typeface="Arial"/>
                <a:cs typeface="Arial"/>
              </a:rPr>
              <a:t>and </a:t>
            </a:r>
            <a:r>
              <a:rPr sz="2000" spc="-130" dirty="0">
                <a:latin typeface="Arial"/>
                <a:cs typeface="Arial"/>
              </a:rPr>
              <a:t>evaluated  </a:t>
            </a:r>
            <a:r>
              <a:rPr sz="2000" spc="-85" dirty="0">
                <a:latin typeface="Arial"/>
                <a:cs typeface="Arial"/>
              </a:rPr>
              <a:t>directly.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255" y="1607262"/>
            <a:ext cx="8038624" cy="43308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2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220" dirty="0">
                <a:latin typeface="Arial"/>
                <a:cs typeface="Arial"/>
              </a:rPr>
              <a:t>One </a:t>
            </a:r>
            <a:r>
              <a:rPr sz="2400" spc="-120" dirty="0">
                <a:latin typeface="Arial"/>
                <a:cs typeface="Arial"/>
              </a:rPr>
              <a:t>should </a:t>
            </a:r>
            <a:r>
              <a:rPr sz="2400" spc="-165" dirty="0">
                <a:latin typeface="Arial"/>
                <a:cs typeface="Arial"/>
              </a:rPr>
              <a:t>also </a:t>
            </a:r>
            <a:r>
              <a:rPr sz="2400" spc="-110" dirty="0">
                <a:latin typeface="Arial"/>
                <a:cs typeface="Arial"/>
              </a:rPr>
              <a:t>palpate </a:t>
            </a:r>
            <a:r>
              <a:rPr sz="2400" spc="-40" dirty="0">
                <a:latin typeface="Arial"/>
                <a:cs typeface="Arial"/>
              </a:rPr>
              <a:t>in </a:t>
            </a:r>
            <a:r>
              <a:rPr sz="2400" spc="-35" dirty="0">
                <a:latin typeface="Arial"/>
                <a:cs typeface="Arial"/>
              </a:rPr>
              <a:t>the </a:t>
            </a:r>
            <a:r>
              <a:rPr sz="2400" spc="-100" dirty="0">
                <a:latin typeface="Arial"/>
                <a:cs typeface="Arial"/>
              </a:rPr>
              <a:t>maxillary </a:t>
            </a:r>
            <a:r>
              <a:rPr sz="2400" spc="-105" dirty="0">
                <a:latin typeface="Arial"/>
                <a:cs typeface="Arial"/>
              </a:rPr>
              <a:t>vestibule.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5" dirty="0">
                <a:latin typeface="Arial"/>
                <a:cs typeface="Arial"/>
              </a:rPr>
              <a:t>there </a:t>
            </a:r>
            <a:r>
              <a:rPr sz="2400" spc="-165" dirty="0">
                <a:latin typeface="Arial"/>
                <a:cs typeface="Arial"/>
              </a:rPr>
              <a:t>is  </a:t>
            </a:r>
            <a:r>
              <a:rPr sz="2400" spc="-185" dirty="0">
                <a:latin typeface="Arial"/>
                <a:cs typeface="Arial"/>
              </a:rPr>
              <a:t>any </a:t>
            </a:r>
            <a:r>
              <a:rPr sz="2400" spc="-125" dirty="0">
                <a:latin typeface="Arial"/>
                <a:cs typeface="Arial"/>
              </a:rPr>
              <a:t>flatness </a:t>
            </a:r>
            <a:r>
              <a:rPr sz="2400" spc="-30" dirty="0">
                <a:latin typeface="Arial"/>
                <a:cs typeface="Arial"/>
              </a:rPr>
              <a:t>still </a:t>
            </a:r>
            <a:r>
              <a:rPr sz="2400" spc="-105" dirty="0">
                <a:latin typeface="Arial"/>
                <a:cs typeface="Arial"/>
              </a:rPr>
              <a:t>visible, </a:t>
            </a:r>
            <a:r>
              <a:rPr sz="2400" spc="-50" dirty="0">
                <a:latin typeface="Arial"/>
                <a:cs typeface="Arial"/>
              </a:rPr>
              <a:t>then </a:t>
            </a:r>
            <a:r>
              <a:rPr sz="2400" spc="-215" dirty="0">
                <a:latin typeface="Arial"/>
                <a:cs typeface="Arial"/>
              </a:rPr>
              <a:t>zygoma </a:t>
            </a:r>
            <a:r>
              <a:rPr sz="2400" spc="-235" dirty="0">
                <a:latin typeface="Arial"/>
                <a:cs typeface="Arial"/>
              </a:rPr>
              <a:t>has </a:t>
            </a:r>
            <a:r>
              <a:rPr sz="2400" spc="-5" dirty="0">
                <a:latin typeface="Arial"/>
                <a:cs typeface="Arial"/>
              </a:rPr>
              <a:t>not </a:t>
            </a:r>
            <a:r>
              <a:rPr sz="2400" spc="-145" dirty="0">
                <a:latin typeface="Arial"/>
                <a:cs typeface="Arial"/>
              </a:rPr>
              <a:t>been </a:t>
            </a:r>
            <a:r>
              <a:rPr sz="2400" spc="-75" dirty="0">
                <a:latin typeface="Arial"/>
                <a:cs typeface="Arial"/>
              </a:rPr>
              <a:t>properly  </a:t>
            </a:r>
            <a:r>
              <a:rPr sz="2400" spc="-120" dirty="0">
                <a:latin typeface="Arial"/>
                <a:cs typeface="Arial"/>
              </a:rPr>
              <a:t>elevated.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5" dirty="0">
                <a:latin typeface="Arial"/>
                <a:cs typeface="Arial"/>
              </a:rPr>
              <a:t>there </a:t>
            </a:r>
            <a:r>
              <a:rPr sz="2400" spc="-165" dirty="0">
                <a:latin typeface="Arial"/>
                <a:cs typeface="Arial"/>
              </a:rPr>
              <a:t>is </a:t>
            </a:r>
            <a:r>
              <a:rPr sz="2400" spc="-185" dirty="0">
                <a:latin typeface="Arial"/>
                <a:cs typeface="Arial"/>
              </a:rPr>
              <a:t>any </a:t>
            </a:r>
            <a:r>
              <a:rPr sz="2400" spc="-45" dirty="0">
                <a:latin typeface="Arial"/>
                <a:cs typeface="Arial"/>
              </a:rPr>
              <a:t>doubt </a:t>
            </a:r>
            <a:r>
              <a:rPr sz="2400" spc="-70" dirty="0">
                <a:latin typeface="Arial"/>
                <a:cs typeface="Arial"/>
              </a:rPr>
              <a:t>about </a:t>
            </a:r>
            <a:r>
              <a:rPr sz="2400" spc="-75" dirty="0">
                <a:latin typeface="Arial"/>
                <a:cs typeface="Arial"/>
              </a:rPr>
              <a:t>proper </a:t>
            </a:r>
            <a:r>
              <a:rPr sz="2400" spc="-70" dirty="0">
                <a:latin typeface="Arial"/>
                <a:cs typeface="Arial"/>
              </a:rPr>
              <a:t>reduction,  </a:t>
            </a:r>
            <a:r>
              <a:rPr sz="2400" spc="-160" dirty="0">
                <a:latin typeface="Arial"/>
                <a:cs typeface="Arial"/>
              </a:rPr>
              <a:t>exposure </a:t>
            </a:r>
            <a:r>
              <a:rPr sz="2400" spc="-165" dirty="0">
                <a:latin typeface="Arial"/>
                <a:cs typeface="Arial"/>
              </a:rPr>
              <a:t>is </a:t>
            </a:r>
            <a:r>
              <a:rPr sz="2400" spc="-120" dirty="0">
                <a:latin typeface="Arial"/>
                <a:cs typeface="Arial"/>
              </a:rPr>
              <a:t>mandatory. </a:t>
            </a:r>
            <a:r>
              <a:rPr sz="2400" spc="-90" dirty="0">
                <a:latin typeface="Arial"/>
                <a:cs typeface="Arial"/>
              </a:rPr>
              <a:t>In </a:t>
            </a:r>
            <a:r>
              <a:rPr sz="2400" spc="-65" dirty="0">
                <a:latin typeface="Arial"/>
                <a:cs typeface="Arial"/>
              </a:rPr>
              <a:t>this </a:t>
            </a:r>
            <a:r>
              <a:rPr sz="2400" spc="-229" dirty="0">
                <a:latin typeface="Arial"/>
                <a:cs typeface="Arial"/>
              </a:rPr>
              <a:t>case, </a:t>
            </a:r>
            <a:r>
              <a:rPr sz="2400" spc="-170" dirty="0">
                <a:latin typeface="Arial"/>
                <a:cs typeface="Arial"/>
              </a:rPr>
              <a:t>an </a:t>
            </a:r>
            <a:r>
              <a:rPr sz="2400" spc="-105" dirty="0">
                <a:latin typeface="Arial"/>
                <a:cs typeface="Arial"/>
              </a:rPr>
              <a:t>incision </a:t>
            </a:r>
            <a:r>
              <a:rPr sz="2400" spc="-40" dirty="0">
                <a:latin typeface="Arial"/>
                <a:cs typeface="Arial"/>
              </a:rPr>
              <a:t>in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39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maxillary  </a:t>
            </a:r>
            <a:r>
              <a:rPr sz="2400" spc="-105" dirty="0">
                <a:latin typeface="Arial"/>
                <a:cs typeface="Arial"/>
              </a:rPr>
              <a:t>vestibule </a:t>
            </a:r>
            <a:r>
              <a:rPr sz="2400" spc="-100" dirty="0">
                <a:latin typeface="Arial"/>
                <a:cs typeface="Arial"/>
              </a:rPr>
              <a:t>offers </a:t>
            </a:r>
            <a:r>
              <a:rPr sz="2400" spc="-114" dirty="0">
                <a:latin typeface="Arial"/>
                <a:cs typeface="Arial"/>
              </a:rPr>
              <a:t>excellent </a:t>
            </a:r>
            <a:r>
              <a:rPr sz="2400" spc="-160" dirty="0">
                <a:latin typeface="Arial"/>
                <a:cs typeface="Arial"/>
              </a:rPr>
              <a:t>exposure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zygomaticomaxillary  </a:t>
            </a:r>
            <a:r>
              <a:rPr sz="2400" spc="-100" dirty="0">
                <a:latin typeface="Arial"/>
                <a:cs typeface="Arial"/>
              </a:rPr>
              <a:t>buttress </a:t>
            </a:r>
            <a:r>
              <a:rPr sz="2400" spc="-150" dirty="0">
                <a:latin typeface="Arial"/>
                <a:cs typeface="Arial"/>
              </a:rPr>
              <a:t>and </a:t>
            </a:r>
            <a:r>
              <a:rPr sz="2400" spc="-35" dirty="0">
                <a:latin typeface="Arial"/>
                <a:cs typeface="Arial"/>
              </a:rPr>
              <a:t>the </a:t>
            </a:r>
            <a:r>
              <a:rPr sz="2400" spc="-40" dirty="0">
                <a:latin typeface="Arial"/>
                <a:cs typeface="Arial"/>
              </a:rPr>
              <a:t>infraorbital</a:t>
            </a:r>
            <a:r>
              <a:rPr sz="2400" spc="-33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rim.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35" dirty="0"/>
              <a:t>Fi</a:t>
            </a:r>
            <a:r>
              <a:rPr spc="-350" dirty="0"/>
              <a:t>x</a:t>
            </a:r>
            <a:r>
              <a:rPr spc="-140" dirty="0"/>
              <a:t>a</a:t>
            </a:r>
            <a:r>
              <a:rPr spc="-160" dirty="0"/>
              <a:t>tion: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0167" y="582900"/>
            <a:ext cx="2184559" cy="435824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latin typeface="Arial"/>
                <a:cs typeface="Arial"/>
              </a:rPr>
              <a:t>1 </a:t>
            </a:r>
            <a:r>
              <a:rPr sz="3200" spc="-114" dirty="0">
                <a:latin typeface="Arial"/>
                <a:cs typeface="Arial"/>
              </a:rPr>
              <a:t>Point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Fixation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55" dirty="0">
                <a:latin typeface="Arial"/>
                <a:cs typeface="Arial"/>
              </a:rPr>
              <a:t>2 </a:t>
            </a:r>
            <a:r>
              <a:rPr sz="3200" spc="-114" dirty="0">
                <a:latin typeface="Arial"/>
                <a:cs typeface="Arial"/>
              </a:rPr>
              <a:t>Point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fixation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latin typeface="Arial"/>
                <a:cs typeface="Arial"/>
              </a:rPr>
              <a:t>3 </a:t>
            </a:r>
            <a:r>
              <a:rPr sz="3200" spc="-25" dirty="0">
                <a:latin typeface="Arial"/>
                <a:cs typeface="Arial"/>
              </a:rPr>
              <a:t>point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fixation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60" dirty="0">
                <a:latin typeface="Arial"/>
                <a:cs typeface="Arial"/>
              </a:rPr>
              <a:t>4 </a:t>
            </a:r>
            <a:r>
              <a:rPr sz="3200" spc="-25" dirty="0">
                <a:latin typeface="Arial"/>
                <a:cs typeface="Arial"/>
              </a:rPr>
              <a:t>point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fixation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03854" y="1179575"/>
            <a:ext cx="2163698" cy="2272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97007" y="1179575"/>
            <a:ext cx="1942346" cy="2142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8442" y="4168140"/>
            <a:ext cx="2104549" cy="224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3516" y="4184903"/>
            <a:ext cx="2223002" cy="2212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1558244"/>
            <a:ext cx="6856095" cy="3209852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220" dirty="0">
                <a:solidFill>
                  <a:srgbClr val="FF0000"/>
                </a:solidFill>
                <a:latin typeface="Arial"/>
                <a:cs typeface="Arial"/>
              </a:rPr>
              <a:t>One 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24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fixation: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2400" spc="-80" dirty="0">
                <a:latin typeface="Arial"/>
                <a:cs typeface="Arial"/>
              </a:rPr>
              <a:t>Indication:</a:t>
            </a:r>
            <a:endParaRPr sz="2400">
              <a:latin typeface="Arial"/>
              <a:cs typeface="Arial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Char char="•"/>
              <a:tabLst>
                <a:tab pos="446405" algn="l"/>
                <a:tab pos="447675" algn="l"/>
              </a:tabLst>
            </a:pPr>
            <a:r>
              <a:rPr sz="2400" spc="-155" dirty="0">
                <a:latin typeface="Arial"/>
                <a:cs typeface="Arial"/>
              </a:rPr>
              <a:t>Undisplaced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fracture.</a:t>
            </a:r>
            <a:endParaRPr sz="2400">
              <a:latin typeface="Arial"/>
              <a:cs typeface="Arial"/>
            </a:endParaRPr>
          </a:p>
          <a:p>
            <a:pPr marL="447040" indent="-434975">
              <a:lnSpc>
                <a:spcPct val="100000"/>
              </a:lnSpc>
              <a:spcBef>
                <a:spcPts val="765"/>
              </a:spcBef>
              <a:buChar char="•"/>
              <a:tabLst>
                <a:tab pos="446405" algn="l"/>
                <a:tab pos="447675" algn="l"/>
              </a:tabLst>
            </a:pPr>
            <a:r>
              <a:rPr sz="2400" spc="-175" dirty="0">
                <a:latin typeface="Arial"/>
                <a:cs typeface="Arial"/>
              </a:rPr>
              <a:t>Simple </a:t>
            </a:r>
            <a:r>
              <a:rPr sz="2400" spc="-100" dirty="0">
                <a:latin typeface="Arial"/>
                <a:cs typeface="Arial"/>
              </a:rPr>
              <a:t>non </a:t>
            </a:r>
            <a:r>
              <a:rPr sz="2400" spc="-95" dirty="0">
                <a:latin typeface="Arial"/>
                <a:cs typeface="Arial"/>
              </a:rPr>
              <a:t>comminuted </a:t>
            </a:r>
            <a:r>
              <a:rPr sz="2400" spc="-155" dirty="0">
                <a:latin typeface="Arial"/>
                <a:cs typeface="Arial"/>
              </a:rPr>
              <a:t>zygomatic </a:t>
            </a:r>
            <a:r>
              <a:rPr sz="2400" spc="-145" dirty="0">
                <a:latin typeface="Arial"/>
                <a:cs typeface="Arial"/>
              </a:rPr>
              <a:t>complex</a:t>
            </a:r>
            <a:r>
              <a:rPr sz="2400" spc="-27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fracture</a:t>
            </a:r>
            <a:endParaRPr sz="2400">
              <a:latin typeface="Arial"/>
              <a:cs typeface="Arial"/>
            </a:endParaRPr>
          </a:p>
          <a:p>
            <a:pPr marL="447040" indent="-434975">
              <a:lnSpc>
                <a:spcPct val="100000"/>
              </a:lnSpc>
              <a:spcBef>
                <a:spcPts val="770"/>
              </a:spcBef>
              <a:buChar char="•"/>
              <a:tabLst>
                <a:tab pos="446405" algn="l"/>
                <a:tab pos="447675" algn="l"/>
              </a:tabLst>
            </a:pPr>
            <a:r>
              <a:rPr sz="2400" spc="-150">
                <a:latin typeface="Arial"/>
                <a:cs typeface="Arial"/>
              </a:rPr>
              <a:t>Approach</a:t>
            </a:r>
            <a:r>
              <a:rPr sz="2400" spc="-155">
                <a:latin typeface="Arial"/>
                <a:cs typeface="Arial"/>
              </a:rPr>
              <a:t> </a:t>
            </a:r>
            <a:r>
              <a:rPr sz="2400" spc="-35" smtClean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5600" marR="8763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6405" algn="l"/>
                <a:tab pos="447675" algn="l"/>
              </a:tabLst>
            </a:pPr>
            <a:r>
              <a:rPr sz="2400"/>
              <a:t>	</a:t>
            </a:r>
            <a:r>
              <a:rPr sz="2400" spc="-135" smtClean="0">
                <a:latin typeface="Arial"/>
                <a:cs typeface="Arial"/>
              </a:rPr>
              <a:t>Zygomaticomaxillary </a:t>
            </a:r>
            <a:r>
              <a:rPr sz="2400" spc="-100" dirty="0">
                <a:latin typeface="Arial"/>
                <a:cs typeface="Arial"/>
              </a:rPr>
              <a:t>buttress </a:t>
            </a:r>
            <a:r>
              <a:rPr sz="2400" spc="-145" dirty="0">
                <a:latin typeface="Arial"/>
                <a:cs typeface="Arial"/>
              </a:rPr>
              <a:t>approached </a:t>
            </a:r>
            <a:r>
              <a:rPr sz="2400" spc="-70">
                <a:latin typeface="Arial"/>
                <a:cs typeface="Arial"/>
              </a:rPr>
              <a:t>through  </a:t>
            </a:r>
            <a:r>
              <a:rPr sz="2400" spc="-100" smtClean="0">
                <a:latin typeface="Arial"/>
                <a:cs typeface="Arial"/>
              </a:rPr>
              <a:t>maxillary</a:t>
            </a:r>
            <a:r>
              <a:rPr lang="en-US" sz="2400" spc="-100" dirty="0" smtClean="0">
                <a:latin typeface="Arial"/>
                <a:cs typeface="Arial"/>
              </a:rPr>
              <a:t> </a:t>
            </a:r>
            <a:r>
              <a:rPr sz="2400" spc="-95" smtClean="0">
                <a:latin typeface="Arial"/>
                <a:cs typeface="Arial"/>
              </a:rPr>
              <a:t>vestibular</a:t>
            </a:r>
            <a:r>
              <a:rPr sz="2400" spc="-155" smtClean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approach.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07633" y="842773"/>
            <a:ext cx="2163698" cy="2272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0"/>
            <a:ext cx="6560344" cy="50263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200" dirty="0">
                <a:solidFill>
                  <a:srgbClr val="FF0000"/>
                </a:solidFill>
                <a:latin typeface="Arial"/>
                <a:cs typeface="Arial"/>
              </a:rPr>
              <a:t>Two 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2800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fixation:</a:t>
            </a:r>
            <a:endParaRPr sz="280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70" dirty="0">
                <a:latin typeface="Arial"/>
                <a:cs typeface="Arial"/>
              </a:rPr>
              <a:t>Indication:</a:t>
            </a:r>
            <a:endParaRPr sz="2800">
              <a:latin typeface="Arial"/>
              <a:cs typeface="Arial"/>
            </a:endParaRPr>
          </a:p>
          <a:p>
            <a:pPr marL="436245" indent="-424180">
              <a:lnSpc>
                <a:spcPct val="100000"/>
              </a:lnSpc>
              <a:spcBef>
                <a:spcPts val="335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409" dirty="0">
                <a:latin typeface="Arial"/>
                <a:cs typeface="Arial"/>
              </a:rPr>
              <a:t>•</a:t>
            </a:r>
            <a:r>
              <a:rPr sz="2800" spc="-315" dirty="0">
                <a:latin typeface="Arial"/>
                <a:cs typeface="Arial"/>
              </a:rPr>
              <a:t> </a:t>
            </a:r>
            <a:r>
              <a:rPr sz="2800" spc="-155" dirty="0">
                <a:latin typeface="Arial"/>
                <a:cs typeface="Arial"/>
              </a:rPr>
              <a:t>Displaced </a:t>
            </a:r>
            <a:r>
              <a:rPr sz="2800" spc="-60" dirty="0">
                <a:latin typeface="Arial"/>
                <a:cs typeface="Arial"/>
              </a:rPr>
              <a:t>fracture </a:t>
            </a:r>
            <a:r>
              <a:rPr sz="2800" spc="-110" dirty="0">
                <a:latin typeface="Arial"/>
                <a:cs typeface="Arial"/>
              </a:rPr>
              <a:t>unstable </a:t>
            </a:r>
            <a:r>
              <a:rPr sz="2800" spc="-30" dirty="0">
                <a:latin typeface="Arial"/>
                <a:cs typeface="Arial"/>
              </a:rPr>
              <a:t>after </a:t>
            </a:r>
            <a:r>
              <a:rPr sz="2800" spc="-65" dirty="0">
                <a:latin typeface="Arial"/>
                <a:cs typeface="Arial"/>
              </a:rPr>
              <a:t>reduction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40"/>
              </a:spcBef>
              <a:buChar char="•"/>
              <a:tabLst>
                <a:tab pos="354965" algn="l"/>
                <a:tab pos="356235" algn="l"/>
                <a:tab pos="694055" algn="l"/>
              </a:tabLst>
            </a:pPr>
            <a:r>
              <a:rPr sz="2800" spc="409" dirty="0">
                <a:latin typeface="Arial"/>
                <a:cs typeface="Arial"/>
              </a:rPr>
              <a:t>•	</a:t>
            </a:r>
            <a:r>
              <a:rPr sz="2800" spc="-125" dirty="0">
                <a:latin typeface="Arial"/>
                <a:cs typeface="Arial"/>
              </a:rPr>
              <a:t>Fracture </a:t>
            </a:r>
            <a:r>
              <a:rPr sz="2800" spc="-40" dirty="0">
                <a:latin typeface="Arial"/>
                <a:cs typeface="Arial"/>
              </a:rPr>
              <a:t>at </a:t>
            </a:r>
            <a:r>
              <a:rPr sz="2800" spc="-125" dirty="0">
                <a:latin typeface="Arial"/>
                <a:cs typeface="Arial"/>
              </a:rPr>
              <a:t>Frontozygomatic </a:t>
            </a:r>
            <a:r>
              <a:rPr sz="2800" spc="-85" dirty="0">
                <a:latin typeface="Arial"/>
                <a:cs typeface="Arial"/>
              </a:rPr>
              <a:t>suture, </a:t>
            </a:r>
            <a:r>
              <a:rPr sz="2800" spc="-50" dirty="0">
                <a:latin typeface="Arial"/>
                <a:cs typeface="Arial"/>
              </a:rPr>
              <a:t>Infraorbital </a:t>
            </a:r>
            <a:r>
              <a:rPr sz="2800" spc="-20">
                <a:latin typeface="Arial"/>
                <a:cs typeface="Arial"/>
              </a:rPr>
              <a:t>rim</a:t>
            </a:r>
            <a:r>
              <a:rPr sz="2800" spc="-365">
                <a:latin typeface="Arial"/>
                <a:cs typeface="Arial"/>
              </a:rPr>
              <a:t> </a:t>
            </a:r>
            <a:r>
              <a:rPr sz="2800" spc="-135" smtClean="0">
                <a:latin typeface="Arial"/>
                <a:cs typeface="Arial"/>
              </a:rPr>
              <a:t>and</a:t>
            </a:r>
            <a:r>
              <a:rPr lang="en-US" sz="2800" spc="-135" dirty="0" smtClean="0">
                <a:latin typeface="Arial"/>
                <a:cs typeface="Arial"/>
              </a:rPr>
              <a:t> </a:t>
            </a:r>
            <a:r>
              <a:rPr sz="2800" spc="-90" smtClean="0">
                <a:latin typeface="Arial"/>
                <a:cs typeface="Arial"/>
              </a:rPr>
              <a:t>buttress</a:t>
            </a:r>
            <a:r>
              <a:rPr sz="2800" spc="-9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120" dirty="0">
                <a:latin typeface="Arial"/>
                <a:cs typeface="Arial"/>
              </a:rPr>
              <a:t>Approach:</a:t>
            </a:r>
            <a:endParaRPr sz="2800">
              <a:latin typeface="Arial"/>
              <a:cs typeface="Arial"/>
            </a:endParaRPr>
          </a:p>
          <a:p>
            <a:pPr marL="436245" indent="-424180">
              <a:lnSpc>
                <a:spcPct val="100000"/>
              </a:lnSpc>
              <a:spcBef>
                <a:spcPts val="340"/>
              </a:spcBef>
              <a:buChar char="•"/>
              <a:tabLst>
                <a:tab pos="436245" algn="l"/>
                <a:tab pos="436880" algn="l"/>
              </a:tabLst>
            </a:pPr>
            <a:r>
              <a:rPr sz="2800" spc="-265" smtClean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Exposure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95" dirty="0">
                <a:latin typeface="Arial"/>
                <a:cs typeface="Arial"/>
              </a:rPr>
              <a:t>frontozygomatic </a:t>
            </a:r>
            <a:r>
              <a:rPr sz="2800" spc="-90" dirty="0">
                <a:latin typeface="Arial"/>
                <a:cs typeface="Arial"/>
              </a:rPr>
              <a:t>suture</a:t>
            </a:r>
            <a:endParaRPr sz="28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335"/>
              </a:spcBef>
              <a:buChar char="•"/>
              <a:tabLst>
                <a:tab pos="354965" algn="l"/>
                <a:tab pos="356235" algn="l"/>
              </a:tabLst>
            </a:pPr>
            <a:r>
              <a:rPr sz="2800" spc="-440" smtClean="0">
                <a:latin typeface="Arial"/>
                <a:cs typeface="Arial"/>
              </a:rPr>
              <a:t> </a:t>
            </a:r>
            <a:r>
              <a:rPr sz="2800" spc="-250">
                <a:latin typeface="Arial"/>
                <a:cs typeface="Arial"/>
              </a:rPr>
              <a:t>A </a:t>
            </a:r>
            <a:r>
              <a:rPr lang="en-US" sz="2800" spc="-250" dirty="0" smtClean="0">
                <a:latin typeface="Arial"/>
                <a:cs typeface="Arial"/>
              </a:rPr>
              <a:t> </a:t>
            </a:r>
            <a:r>
              <a:rPr sz="2800" spc="-145" smtClean="0">
                <a:latin typeface="Arial"/>
                <a:cs typeface="Arial"/>
              </a:rPr>
              <a:t>2 </a:t>
            </a:r>
            <a:r>
              <a:rPr sz="2800" spc="-30" dirty="0">
                <a:latin typeface="Arial"/>
                <a:cs typeface="Arial"/>
              </a:rPr>
              <a:t>point </a:t>
            </a:r>
            <a:r>
              <a:rPr sz="2800" spc="-50" dirty="0">
                <a:latin typeface="Arial"/>
                <a:cs typeface="Arial"/>
              </a:rPr>
              <a:t>fixation </a:t>
            </a:r>
            <a:r>
              <a:rPr sz="2800" spc="-150" dirty="0">
                <a:latin typeface="Arial"/>
                <a:cs typeface="Arial"/>
              </a:rPr>
              <a:t>using </a:t>
            </a:r>
            <a:r>
              <a:rPr sz="2800" spc="-35" dirty="0">
                <a:latin typeface="Arial"/>
                <a:cs typeface="Arial"/>
              </a:rPr>
              <a:t>low </a:t>
            </a:r>
            <a:r>
              <a:rPr sz="2800" spc="-40" dirty="0">
                <a:latin typeface="Arial"/>
                <a:cs typeface="Arial"/>
              </a:rPr>
              <a:t>profile </a:t>
            </a:r>
            <a:r>
              <a:rPr sz="2800" spc="-75">
                <a:latin typeface="Arial"/>
                <a:cs typeface="Arial"/>
              </a:rPr>
              <a:t>plate </a:t>
            </a:r>
            <a:r>
              <a:rPr sz="2800" spc="-45" smtClean="0">
                <a:latin typeface="Arial"/>
                <a:cs typeface="Arial"/>
              </a:rPr>
              <a:t>at</a:t>
            </a:r>
            <a:r>
              <a:rPr lang="en-US" sz="2800" spc="-45" dirty="0" smtClean="0">
                <a:latin typeface="Arial"/>
                <a:cs typeface="Arial"/>
              </a:rPr>
              <a:t> </a:t>
            </a:r>
            <a:r>
              <a:rPr sz="2800" spc="-114" smtClean="0">
                <a:latin typeface="Arial"/>
                <a:cs typeface="Arial"/>
              </a:rPr>
              <a:t>zygomaticomaxillary </a:t>
            </a:r>
            <a:r>
              <a:rPr sz="2800" spc="-90" dirty="0">
                <a:latin typeface="Arial"/>
                <a:cs typeface="Arial"/>
              </a:rPr>
              <a:t>buttress </a:t>
            </a:r>
            <a:r>
              <a:rPr sz="2800" spc="-25" dirty="0">
                <a:latin typeface="Arial"/>
                <a:cs typeface="Arial"/>
              </a:rPr>
              <a:t>or </a:t>
            </a:r>
            <a:r>
              <a:rPr sz="2800" spc="-40" dirty="0">
                <a:latin typeface="Arial"/>
                <a:cs typeface="Arial"/>
              </a:rPr>
              <a:t>at </a:t>
            </a:r>
            <a:r>
              <a:rPr sz="2800" spc="-35">
                <a:latin typeface="Arial"/>
                <a:cs typeface="Arial"/>
              </a:rPr>
              <a:t>the</a:t>
            </a:r>
            <a:r>
              <a:rPr sz="2800" spc="-430">
                <a:latin typeface="Arial"/>
                <a:cs typeface="Arial"/>
              </a:rPr>
              <a:t> </a:t>
            </a:r>
            <a:r>
              <a:rPr lang="en-US" sz="2800" spc="-55" dirty="0" smtClean="0">
                <a:latin typeface="Arial"/>
                <a:cs typeface="Arial"/>
              </a:rPr>
              <a:t>and FZ suture 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73054" y="1371600"/>
            <a:ext cx="1942346" cy="214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spc="-155" dirty="0" err="1" smtClean="0">
                <a:latin typeface="Arial"/>
                <a:cs typeface="Arial"/>
              </a:rPr>
              <a:t>Zygomatic</a:t>
            </a:r>
            <a:r>
              <a:rPr lang="en-US" sz="2400" spc="-155" dirty="0" smtClean="0">
                <a:latin typeface="Arial"/>
                <a:cs typeface="Arial"/>
              </a:rPr>
              <a:t> </a:t>
            </a:r>
            <a:r>
              <a:rPr lang="en-US" sz="2400" spc="-90" dirty="0" smtClean="0">
                <a:latin typeface="Arial"/>
                <a:cs typeface="Arial"/>
              </a:rPr>
              <a:t>fractures </a:t>
            </a:r>
            <a:r>
              <a:rPr lang="en-US" sz="2400" spc="-130" dirty="0" smtClean="0">
                <a:latin typeface="Arial"/>
                <a:cs typeface="Arial"/>
              </a:rPr>
              <a:t>are </a:t>
            </a:r>
            <a:r>
              <a:rPr lang="en-US" sz="2400" spc="-120" dirty="0" smtClean="0">
                <a:latin typeface="Arial"/>
                <a:cs typeface="Arial"/>
              </a:rPr>
              <a:t>common </a:t>
            </a:r>
            <a:r>
              <a:rPr lang="en-US" sz="2400" spc="-100" dirty="0" smtClean="0">
                <a:latin typeface="Arial"/>
                <a:cs typeface="Arial"/>
              </a:rPr>
              <a:t>facial </a:t>
            </a:r>
            <a:r>
              <a:rPr lang="en-US" sz="2400" spc="-75" dirty="0" smtClean="0">
                <a:latin typeface="Arial"/>
                <a:cs typeface="Arial"/>
              </a:rPr>
              <a:t>injuries, </a:t>
            </a:r>
            <a:r>
              <a:rPr lang="en-US" sz="2400" spc="-100" dirty="0" smtClean="0">
                <a:latin typeface="Arial"/>
                <a:cs typeface="Arial"/>
              </a:rPr>
              <a:t>representing </a:t>
            </a:r>
            <a:r>
              <a:rPr lang="en-US" sz="2400" spc="-35" dirty="0" smtClean="0">
                <a:latin typeface="Arial"/>
                <a:cs typeface="Arial"/>
              </a:rPr>
              <a:t>the </a:t>
            </a:r>
            <a:r>
              <a:rPr lang="en-US" sz="2400" b="1" spc="-155" dirty="0" smtClean="0">
                <a:latin typeface="Trebuchet MS"/>
                <a:cs typeface="Trebuchet MS"/>
              </a:rPr>
              <a:t>second </a:t>
            </a:r>
            <a:r>
              <a:rPr lang="en-US" sz="2000" spc="-155" dirty="0" smtClean="0">
                <a:latin typeface="Trebuchet MS"/>
                <a:cs typeface="Trebuchet MS"/>
              </a:rPr>
              <a:t>most</a:t>
            </a:r>
            <a:r>
              <a:rPr lang="en-US" sz="2400" b="1" spc="-155" dirty="0" smtClean="0">
                <a:latin typeface="Trebuchet MS"/>
                <a:cs typeface="Trebuchet MS"/>
              </a:rPr>
              <a:t> </a:t>
            </a:r>
            <a:r>
              <a:rPr lang="en-US" sz="2400" spc="-35" dirty="0" smtClean="0">
                <a:latin typeface="Arial"/>
                <a:cs typeface="Arial"/>
              </a:rPr>
              <a:t>in </a:t>
            </a:r>
            <a:r>
              <a:rPr lang="en-US" sz="2400" spc="-105" dirty="0" smtClean="0">
                <a:latin typeface="Arial"/>
                <a:cs typeface="Arial"/>
              </a:rPr>
              <a:t>frequency </a:t>
            </a:r>
            <a:r>
              <a:rPr lang="en-US" sz="2400" spc="-30" dirty="0" smtClean="0">
                <a:latin typeface="Arial"/>
                <a:cs typeface="Arial"/>
              </a:rPr>
              <a:t>after</a:t>
            </a:r>
            <a:r>
              <a:rPr lang="en-US" sz="2400" spc="-595" dirty="0" smtClean="0">
                <a:latin typeface="Arial"/>
                <a:cs typeface="Arial"/>
              </a:rPr>
              <a:t> </a:t>
            </a:r>
            <a:r>
              <a:rPr lang="en-US" sz="2400" spc="-170" dirty="0" smtClean="0">
                <a:latin typeface="Arial"/>
                <a:cs typeface="Arial"/>
              </a:rPr>
              <a:t>nasal </a:t>
            </a:r>
            <a:r>
              <a:rPr lang="en-US" sz="2400" spc="-65" dirty="0" smtClean="0">
                <a:latin typeface="Arial"/>
                <a:cs typeface="Arial"/>
              </a:rPr>
              <a:t>fracture.</a:t>
            </a: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400" spc="-204" dirty="0" smtClean="0">
                <a:latin typeface="Arial"/>
                <a:cs typeface="Arial"/>
              </a:rPr>
              <a:t>The </a:t>
            </a:r>
            <a:r>
              <a:rPr lang="en-US" sz="2400" spc="-105" dirty="0" smtClean="0">
                <a:latin typeface="Arial"/>
                <a:cs typeface="Arial"/>
              </a:rPr>
              <a:t>high </a:t>
            </a:r>
            <a:r>
              <a:rPr lang="en-US" sz="2400" spc="-114" dirty="0" smtClean="0">
                <a:latin typeface="Arial"/>
                <a:cs typeface="Arial"/>
              </a:rPr>
              <a:t>incidence </a:t>
            </a:r>
            <a:r>
              <a:rPr lang="en-US" sz="2400" spc="-10" dirty="0" smtClean="0">
                <a:latin typeface="Arial"/>
                <a:cs typeface="Arial"/>
              </a:rPr>
              <a:t>of </a:t>
            </a:r>
            <a:r>
              <a:rPr lang="en-US" sz="2400" spc="-114" dirty="0" smtClean="0">
                <a:latin typeface="Arial"/>
                <a:cs typeface="Arial"/>
              </a:rPr>
              <a:t>these</a:t>
            </a:r>
            <a:r>
              <a:rPr lang="en-US" sz="2400" spc="-140" dirty="0" smtClean="0">
                <a:latin typeface="Arial"/>
                <a:cs typeface="Arial"/>
              </a:rPr>
              <a:t> </a:t>
            </a:r>
            <a:r>
              <a:rPr lang="en-US" sz="2400" spc="-65" dirty="0" smtClean="0">
                <a:latin typeface="Arial"/>
                <a:cs typeface="Arial"/>
              </a:rPr>
              <a:t>fracture</a:t>
            </a:r>
            <a:r>
              <a:rPr lang="en-US" sz="2400" spc="-80" dirty="0" smtClean="0">
                <a:latin typeface="Arial"/>
                <a:cs typeface="Arial"/>
              </a:rPr>
              <a:t> -</a:t>
            </a:r>
            <a:r>
              <a:rPr lang="en-US" sz="2400" spc="-35" dirty="0" smtClean="0">
                <a:latin typeface="Arial"/>
                <a:cs typeface="Arial"/>
              </a:rPr>
              <a:t>the </a:t>
            </a:r>
            <a:r>
              <a:rPr lang="en-US" sz="2400" spc="-200" dirty="0" err="1" smtClean="0">
                <a:latin typeface="Arial"/>
                <a:cs typeface="Arial"/>
              </a:rPr>
              <a:t>zygoma’s</a:t>
            </a:r>
            <a:r>
              <a:rPr lang="en-US" sz="2400" spc="-200" dirty="0" smtClean="0">
                <a:latin typeface="Arial"/>
                <a:cs typeface="Arial"/>
              </a:rPr>
              <a:t> </a:t>
            </a:r>
            <a:r>
              <a:rPr lang="en-US" sz="2400" spc="-60" dirty="0" smtClean="0">
                <a:latin typeface="Arial"/>
                <a:cs typeface="Arial"/>
              </a:rPr>
              <a:t>prominent</a:t>
            </a:r>
            <a:r>
              <a:rPr lang="en-US" sz="2400" spc="-170" dirty="0" smtClean="0">
                <a:latin typeface="Arial"/>
                <a:cs typeface="Arial"/>
              </a:rPr>
              <a:t> </a:t>
            </a:r>
            <a:r>
              <a:rPr lang="en-US" sz="2400" spc="-65" dirty="0" smtClean="0">
                <a:latin typeface="Arial"/>
                <a:cs typeface="Arial"/>
              </a:rPr>
              <a:t>position.</a:t>
            </a:r>
          </a:p>
          <a:p>
            <a:pPr>
              <a:lnSpc>
                <a:spcPct val="150000"/>
              </a:lnSpc>
            </a:pPr>
            <a:r>
              <a:rPr lang="en-US" sz="2400" spc="-80" dirty="0" err="1" smtClean="0">
                <a:latin typeface="Arial"/>
                <a:cs typeface="Arial"/>
              </a:rPr>
              <a:t>Male:</a:t>
            </a:r>
            <a:r>
              <a:rPr lang="en-US" sz="2400" spc="-105" dirty="0" err="1" smtClean="0">
                <a:latin typeface="Arial"/>
                <a:cs typeface="Arial"/>
              </a:rPr>
              <a:t>female</a:t>
            </a:r>
            <a:r>
              <a:rPr lang="en-US" sz="2400" spc="-105" dirty="0" smtClean="0">
                <a:latin typeface="Arial"/>
                <a:cs typeface="Arial"/>
              </a:rPr>
              <a:t> </a:t>
            </a:r>
            <a:r>
              <a:rPr lang="en-US" sz="2400" spc="-35" dirty="0" smtClean="0">
                <a:latin typeface="Arial"/>
                <a:cs typeface="Arial"/>
              </a:rPr>
              <a:t>ratio </a:t>
            </a:r>
            <a:r>
              <a:rPr lang="en-US" sz="2400" spc="-80" dirty="0" smtClean="0">
                <a:latin typeface="Arial"/>
                <a:cs typeface="Arial"/>
              </a:rPr>
              <a:t>- </a:t>
            </a:r>
            <a:r>
              <a:rPr lang="en-US" sz="2400" spc="-145" dirty="0" smtClean="0">
                <a:latin typeface="Arial"/>
                <a:cs typeface="Arial"/>
              </a:rPr>
              <a:t>4 </a:t>
            </a:r>
            <a:r>
              <a:rPr lang="en-US" sz="2400" spc="-30" dirty="0" smtClean="0">
                <a:latin typeface="Arial"/>
                <a:cs typeface="Arial"/>
              </a:rPr>
              <a:t>:</a:t>
            </a:r>
            <a:r>
              <a:rPr lang="en-US" sz="2400" spc="-470" dirty="0" smtClean="0">
                <a:latin typeface="Arial"/>
                <a:cs typeface="Arial"/>
              </a:rPr>
              <a:t> </a:t>
            </a:r>
            <a:r>
              <a:rPr lang="en-US" sz="2400" spc="-110" dirty="0" smtClean="0">
                <a:latin typeface="Arial"/>
                <a:cs typeface="Arial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400" spc="-155" dirty="0" smtClean="0">
                <a:latin typeface="Arial"/>
                <a:cs typeface="Arial"/>
              </a:rPr>
              <a:t>Peak </a:t>
            </a:r>
            <a:r>
              <a:rPr lang="en-US" sz="2400" spc="-114" dirty="0" smtClean="0">
                <a:latin typeface="Arial"/>
                <a:cs typeface="Arial"/>
              </a:rPr>
              <a:t>incidence </a:t>
            </a:r>
            <a:r>
              <a:rPr lang="en-US" sz="2400" spc="-80" dirty="0" smtClean="0">
                <a:latin typeface="Arial"/>
                <a:cs typeface="Arial"/>
              </a:rPr>
              <a:t>- </a:t>
            </a:r>
            <a:r>
              <a:rPr lang="en-US" sz="2400" spc="-165" dirty="0" smtClean="0">
                <a:latin typeface="Arial"/>
                <a:cs typeface="Arial"/>
              </a:rPr>
              <a:t>second </a:t>
            </a:r>
            <a:r>
              <a:rPr lang="en-US" sz="2400" spc="-135" dirty="0" smtClean="0">
                <a:latin typeface="Arial"/>
                <a:cs typeface="Arial"/>
              </a:rPr>
              <a:t>and </a:t>
            </a:r>
            <a:r>
              <a:rPr lang="en-US" sz="2400" spc="-5" dirty="0" smtClean="0">
                <a:latin typeface="Arial"/>
                <a:cs typeface="Arial"/>
              </a:rPr>
              <a:t>third </a:t>
            </a:r>
            <a:r>
              <a:rPr lang="en-US" sz="2400" spc="-185" dirty="0" smtClean="0">
                <a:latin typeface="Arial"/>
                <a:cs typeface="Arial"/>
              </a:rPr>
              <a:t>decades </a:t>
            </a:r>
            <a:r>
              <a:rPr lang="en-US" sz="2400" spc="-10" dirty="0" smtClean="0">
                <a:latin typeface="Arial"/>
                <a:cs typeface="Arial"/>
              </a:rPr>
              <a:t>of</a:t>
            </a:r>
            <a:r>
              <a:rPr lang="en-US" sz="2400" spc="-140" dirty="0" smtClean="0">
                <a:latin typeface="Arial"/>
                <a:cs typeface="Arial"/>
              </a:rPr>
              <a:t> </a:t>
            </a:r>
            <a:r>
              <a:rPr lang="en-US" sz="2400" spc="-45" dirty="0" smtClean="0">
                <a:latin typeface="Arial"/>
                <a:cs typeface="Arial"/>
              </a:rPr>
              <a:t>life</a:t>
            </a:r>
          </a:p>
          <a:p>
            <a:pPr>
              <a:lnSpc>
                <a:spcPct val="150000"/>
              </a:lnSpc>
            </a:pPr>
            <a:r>
              <a:rPr lang="en-US" sz="2400" spc="-260" dirty="0" smtClean="0">
                <a:latin typeface="Arial"/>
                <a:cs typeface="Arial"/>
              </a:rPr>
              <a:t>80% </a:t>
            </a:r>
            <a:r>
              <a:rPr lang="en-US" sz="2400" spc="-80" dirty="0" smtClean="0">
                <a:latin typeface="Arial"/>
                <a:cs typeface="Arial"/>
              </a:rPr>
              <a:t>- </a:t>
            </a:r>
            <a:r>
              <a:rPr lang="en-US" sz="2400" spc="-20" dirty="0" smtClean="0">
                <a:latin typeface="Arial"/>
                <a:cs typeface="Arial"/>
              </a:rPr>
              <a:t>motor</a:t>
            </a:r>
            <a:r>
              <a:rPr lang="en-US" sz="2400" spc="-105" dirty="0" smtClean="0">
                <a:latin typeface="Arial"/>
                <a:cs typeface="Arial"/>
              </a:rPr>
              <a:t> </a:t>
            </a:r>
            <a:r>
              <a:rPr lang="en-US" sz="2400" spc="-110" dirty="0" smtClean="0">
                <a:latin typeface="Arial"/>
                <a:cs typeface="Arial"/>
              </a:rPr>
              <a:t>vehicle  </a:t>
            </a:r>
            <a:r>
              <a:rPr lang="en-US" sz="2400" spc="-105" dirty="0" smtClean="0">
                <a:latin typeface="Arial"/>
                <a:cs typeface="Arial"/>
              </a:rPr>
              <a:t>accident.</a:t>
            </a:r>
          </a:p>
          <a:p>
            <a:pPr>
              <a:lnSpc>
                <a:spcPct val="150000"/>
              </a:lnSpc>
            </a:pPr>
            <a:r>
              <a:rPr lang="en-US" sz="2400" spc="-204" dirty="0" smtClean="0">
                <a:latin typeface="Arial"/>
                <a:cs typeface="Arial"/>
              </a:rPr>
              <a:t>The </a:t>
            </a:r>
            <a:r>
              <a:rPr lang="en-US" sz="2400" spc="10" dirty="0" smtClean="0">
                <a:latin typeface="Arial"/>
                <a:cs typeface="Arial"/>
              </a:rPr>
              <a:t>left </a:t>
            </a:r>
            <a:r>
              <a:rPr lang="en-US" sz="2400" spc="-200" dirty="0" err="1" smtClean="0">
                <a:latin typeface="Arial"/>
                <a:cs typeface="Arial"/>
              </a:rPr>
              <a:t>zygoma</a:t>
            </a:r>
            <a:r>
              <a:rPr lang="en-US" sz="2400" spc="-200" dirty="0" smtClean="0">
                <a:latin typeface="Arial"/>
                <a:cs typeface="Arial"/>
              </a:rPr>
              <a:t> </a:t>
            </a:r>
            <a:r>
              <a:rPr lang="en-US" sz="2400" spc="-145" dirty="0" smtClean="0">
                <a:latin typeface="Arial"/>
                <a:cs typeface="Arial"/>
              </a:rPr>
              <a:t>is </a:t>
            </a:r>
            <a:r>
              <a:rPr lang="en-US" sz="2400" spc="-90" dirty="0" smtClean="0">
                <a:latin typeface="Arial"/>
                <a:cs typeface="Arial"/>
              </a:rPr>
              <a:t>most </a:t>
            </a:r>
            <a:r>
              <a:rPr lang="en-US" sz="2400" spc="-110" dirty="0" smtClean="0">
                <a:latin typeface="Arial"/>
                <a:cs typeface="Arial"/>
              </a:rPr>
              <a:t>commonly</a:t>
            </a:r>
            <a:r>
              <a:rPr lang="en-US" sz="2400" spc="-210" dirty="0" smtClean="0">
                <a:latin typeface="Arial"/>
                <a:cs typeface="Arial"/>
              </a:rPr>
              <a:t> </a:t>
            </a:r>
            <a:r>
              <a:rPr lang="en-US" sz="2400" spc="-85" dirty="0" smtClean="0">
                <a:latin typeface="Arial"/>
                <a:cs typeface="Arial"/>
              </a:rPr>
              <a:t>affected</a:t>
            </a:r>
            <a:endParaRPr lang="en-US" sz="24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954" y="1493012"/>
            <a:ext cx="7294245" cy="43351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75" dirty="0">
                <a:solidFill>
                  <a:srgbClr val="FF0000"/>
                </a:solidFill>
                <a:latin typeface="Arial"/>
                <a:cs typeface="Arial"/>
              </a:rPr>
              <a:t>Three </a:t>
            </a:r>
            <a:r>
              <a:rPr sz="3200" spc="-25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3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0000"/>
                </a:solidFill>
                <a:latin typeface="Arial"/>
                <a:cs typeface="Arial"/>
              </a:rPr>
              <a:t>fixation</a:t>
            </a:r>
            <a:endParaRPr sz="3200">
              <a:latin typeface="Arial"/>
              <a:cs typeface="Arial"/>
            </a:endParaRPr>
          </a:p>
          <a:p>
            <a:pPr marL="436245" indent="-424180">
              <a:lnSpc>
                <a:spcPct val="100000"/>
              </a:lnSpc>
              <a:spcBef>
                <a:spcPts val="2450"/>
              </a:spcBef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sz="2800" spc="-114" dirty="0">
                <a:latin typeface="Arial"/>
                <a:cs typeface="Arial"/>
              </a:rPr>
              <a:t>Fixation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14" dirty="0">
                <a:latin typeface="Arial"/>
                <a:cs typeface="Arial"/>
              </a:rPr>
              <a:t>done </a:t>
            </a:r>
            <a:r>
              <a:rPr sz="2800" spc="-40" dirty="0">
                <a:latin typeface="Arial"/>
                <a:cs typeface="Arial"/>
              </a:rPr>
              <a:t>at </a:t>
            </a:r>
            <a:r>
              <a:rPr sz="2800" spc="-130" dirty="0">
                <a:solidFill>
                  <a:srgbClr val="006FC0"/>
                </a:solidFill>
                <a:latin typeface="Arial"/>
                <a:cs typeface="Arial"/>
              </a:rPr>
              <a:t>Frontozygomatic </a:t>
            </a:r>
            <a:r>
              <a:rPr sz="2800" spc="-85" dirty="0">
                <a:solidFill>
                  <a:srgbClr val="006FC0"/>
                </a:solidFill>
                <a:latin typeface="Arial"/>
                <a:cs typeface="Arial"/>
              </a:rPr>
              <a:t>suture,</a:t>
            </a:r>
            <a:r>
              <a:rPr sz="2800" spc="-1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125" dirty="0">
                <a:solidFill>
                  <a:srgbClr val="006FC0"/>
                </a:solidFill>
                <a:latin typeface="Arial"/>
                <a:cs typeface="Arial"/>
              </a:rPr>
              <a:t>Zygomaticomaxillary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2355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90" dirty="0">
                <a:solidFill>
                  <a:srgbClr val="006FC0"/>
                </a:solidFill>
                <a:latin typeface="Arial"/>
                <a:cs typeface="Arial"/>
              </a:rPr>
              <a:t>buttress </a:t>
            </a:r>
            <a:r>
              <a:rPr sz="2800" spc="-135" dirty="0">
                <a:latin typeface="Arial"/>
                <a:cs typeface="Arial"/>
              </a:rPr>
              <a:t>and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50" dirty="0">
                <a:solidFill>
                  <a:srgbClr val="006FC0"/>
                </a:solidFill>
                <a:latin typeface="Arial"/>
                <a:cs typeface="Arial"/>
              </a:rPr>
              <a:t>Infraorbital</a:t>
            </a:r>
            <a:r>
              <a:rPr sz="2800" spc="-2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006FC0"/>
                </a:solidFill>
                <a:latin typeface="Arial"/>
                <a:cs typeface="Arial"/>
              </a:rPr>
              <a:t>rim</a:t>
            </a:r>
            <a:r>
              <a:rPr sz="2800" spc="-3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436245" indent="-424180">
              <a:lnSpc>
                <a:spcPct val="100000"/>
              </a:lnSpc>
              <a:spcBef>
                <a:spcPts val="2350"/>
              </a:spcBef>
              <a:buFont typeface="Wingdings"/>
              <a:buChar char=""/>
              <a:tabLst>
                <a:tab pos="436245" algn="l"/>
                <a:tab pos="436880" algn="l"/>
              </a:tabLst>
            </a:pPr>
            <a:r>
              <a:rPr sz="2800" spc="-170" dirty="0">
                <a:latin typeface="Arial"/>
                <a:cs typeface="Arial"/>
              </a:rPr>
              <a:t>Good </a:t>
            </a:r>
            <a:r>
              <a:rPr sz="2800" spc="-65" dirty="0">
                <a:latin typeface="Arial"/>
                <a:cs typeface="Arial"/>
              </a:rPr>
              <a:t>reduction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114" dirty="0">
                <a:latin typeface="Arial"/>
                <a:cs typeface="Arial"/>
              </a:rPr>
              <a:t>these </a:t>
            </a:r>
            <a:r>
              <a:rPr sz="2800" spc="-145" dirty="0">
                <a:latin typeface="Arial"/>
                <a:cs typeface="Arial"/>
              </a:rPr>
              <a:t>3 </a:t>
            </a:r>
            <a:r>
              <a:rPr sz="2800" spc="-130" dirty="0">
                <a:latin typeface="Arial"/>
                <a:cs typeface="Arial"/>
              </a:rPr>
              <a:t>sites </a:t>
            </a:r>
            <a:r>
              <a:rPr sz="2800" spc="-80" dirty="0">
                <a:latin typeface="Arial"/>
                <a:cs typeface="Arial"/>
              </a:rPr>
              <a:t>mostly </a:t>
            </a:r>
            <a:r>
              <a:rPr sz="2800" spc="-150" dirty="0">
                <a:latin typeface="Arial"/>
                <a:cs typeface="Arial"/>
              </a:rPr>
              <a:t>reduces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35" dirty="0">
                <a:latin typeface="Arial"/>
                <a:cs typeface="Arial"/>
              </a:rPr>
              <a:t>arch</a:t>
            </a:r>
            <a:r>
              <a:rPr sz="2800" spc="-459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fracture</a:t>
            </a:r>
            <a:endParaRPr sz="2800">
              <a:latin typeface="Arial"/>
              <a:cs typeface="Arial"/>
            </a:endParaRPr>
          </a:p>
          <a:p>
            <a:pPr marL="597535" indent="-585470">
              <a:lnSpc>
                <a:spcPct val="100000"/>
              </a:lnSpc>
              <a:spcBef>
                <a:spcPts val="2355"/>
              </a:spcBef>
              <a:buChar char="•"/>
              <a:tabLst>
                <a:tab pos="597535" algn="l"/>
                <a:tab pos="598170" algn="l"/>
              </a:tabLst>
            </a:pPr>
            <a:r>
              <a:rPr sz="2800" spc="-80" dirty="0">
                <a:latin typeface="Arial"/>
                <a:cs typeface="Arial"/>
              </a:rPr>
              <a:t>which </a:t>
            </a:r>
            <a:r>
              <a:rPr sz="2800" spc="-145" dirty="0">
                <a:latin typeface="Arial"/>
                <a:cs typeface="Arial"/>
              </a:rPr>
              <a:t>is </a:t>
            </a:r>
            <a:r>
              <a:rPr sz="2800" spc="-10" dirty="0">
                <a:latin typeface="Arial"/>
                <a:cs typeface="Arial"/>
              </a:rPr>
              <a:t>not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fixed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81058" y="4437888"/>
            <a:ext cx="2104549" cy="224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7267" y="574929"/>
            <a:ext cx="7175183" cy="3567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95"/>
              </a:spcBef>
            </a:pPr>
            <a:r>
              <a:rPr sz="2800" spc="-155" dirty="0">
                <a:solidFill>
                  <a:srgbClr val="FF0000"/>
                </a:solidFill>
                <a:latin typeface="Arial"/>
                <a:cs typeface="Arial"/>
              </a:rPr>
              <a:t>Four </a:t>
            </a:r>
            <a:r>
              <a:rPr sz="2800" spc="-3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28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Arial"/>
                <a:cs typeface="Arial"/>
              </a:rPr>
              <a:t>fixation:</a:t>
            </a:r>
            <a:endParaRPr sz="2800">
              <a:latin typeface="Arial"/>
              <a:cs typeface="Arial"/>
            </a:endParaRPr>
          </a:p>
          <a:p>
            <a:pPr marL="354965" marR="777875" indent="-342900">
              <a:lnSpc>
                <a:spcPct val="150000"/>
              </a:lnSpc>
              <a:spcBef>
                <a:spcPts val="670"/>
              </a:spcBef>
              <a:buFont typeface="Wingdings"/>
              <a:buChar char=""/>
              <a:tabLst>
                <a:tab pos="446405" algn="l"/>
                <a:tab pos="447040" algn="l"/>
              </a:tabLst>
            </a:pPr>
            <a:r>
              <a:rPr sz="1400" dirty="0"/>
              <a:t>	</a:t>
            </a:r>
            <a:r>
              <a:rPr sz="2400" spc="-125" dirty="0">
                <a:latin typeface="Arial"/>
                <a:cs typeface="Arial"/>
              </a:rPr>
              <a:t>Unique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from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3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point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technique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in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15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the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65">
                <a:latin typeface="Arial"/>
                <a:cs typeface="Arial"/>
              </a:rPr>
              <a:t>surgeon  </a:t>
            </a:r>
            <a:r>
              <a:rPr sz="2400" spc="-175" smtClean="0">
                <a:latin typeface="Arial"/>
                <a:cs typeface="Arial"/>
              </a:rPr>
              <a:t>visualizes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sz="2400" spc="-35" smtClean="0">
                <a:latin typeface="Arial"/>
                <a:cs typeface="Arial"/>
              </a:rPr>
              <a:t>the </a:t>
            </a:r>
            <a:r>
              <a:rPr sz="2400" spc="-170" dirty="0">
                <a:solidFill>
                  <a:srgbClr val="FF0000"/>
                </a:solidFill>
                <a:latin typeface="Arial"/>
                <a:cs typeface="Arial"/>
              </a:rPr>
              <a:t>Zygomatic</a:t>
            </a:r>
            <a:r>
              <a:rPr sz="2400" spc="-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35" dirty="0">
                <a:solidFill>
                  <a:srgbClr val="FF0000"/>
                </a:solidFill>
                <a:latin typeface="Arial"/>
                <a:cs typeface="Arial"/>
              </a:rPr>
              <a:t>arch.</a:t>
            </a:r>
            <a:endParaRPr sz="2400">
              <a:latin typeface="Arial"/>
              <a:cs typeface="Arial"/>
            </a:endParaRPr>
          </a:p>
          <a:p>
            <a:pPr marL="354965" marR="5080" indent="-342900">
              <a:lnSpc>
                <a:spcPct val="150100"/>
              </a:lnSpc>
              <a:spcBef>
                <a:spcPts val="765"/>
              </a:spcBef>
              <a:buFont typeface="Wingdings"/>
              <a:buChar char=""/>
              <a:tabLst>
                <a:tab pos="446405" algn="l"/>
                <a:tab pos="447040" algn="l"/>
              </a:tabLst>
            </a:pPr>
            <a:r>
              <a:rPr sz="1400" dirty="0"/>
              <a:t>	</a:t>
            </a:r>
            <a:r>
              <a:rPr sz="2400" spc="-229" dirty="0">
                <a:latin typeface="Arial"/>
                <a:cs typeface="Arial"/>
              </a:rPr>
              <a:t>The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order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placement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the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plates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will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be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spc="-110">
                <a:latin typeface="Arial"/>
                <a:cs typeface="Arial"/>
              </a:rPr>
              <a:t>dependant  </a:t>
            </a:r>
            <a:r>
              <a:rPr sz="2400" spc="-100" smtClean="0">
                <a:latin typeface="Arial"/>
                <a:cs typeface="Arial"/>
              </a:rPr>
              <a:t>on</a:t>
            </a:r>
            <a:r>
              <a:rPr lang="en-US" sz="2400" spc="-100" dirty="0" smtClean="0">
                <a:latin typeface="Arial"/>
                <a:cs typeface="Arial"/>
              </a:rPr>
              <a:t> </a:t>
            </a:r>
            <a:r>
              <a:rPr sz="2400" spc="-35" smtClean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least </a:t>
            </a:r>
            <a:r>
              <a:rPr sz="2400" spc="-185" dirty="0">
                <a:latin typeface="Arial"/>
                <a:cs typeface="Arial"/>
              </a:rPr>
              <a:t>damaged</a:t>
            </a:r>
            <a:r>
              <a:rPr sz="2400" spc="-33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landmarks.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6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229" dirty="0">
                <a:latin typeface="Arial"/>
                <a:cs typeface="Arial"/>
              </a:rPr>
              <a:t>The </a:t>
            </a:r>
            <a:r>
              <a:rPr sz="2400" spc="-155" dirty="0">
                <a:latin typeface="Arial"/>
                <a:cs typeface="Arial"/>
              </a:rPr>
              <a:t>zygomatic </a:t>
            </a:r>
            <a:r>
              <a:rPr sz="2400" spc="-150" dirty="0">
                <a:latin typeface="Arial"/>
                <a:cs typeface="Arial"/>
              </a:rPr>
              <a:t>arch </a:t>
            </a:r>
            <a:r>
              <a:rPr sz="2400" spc="-170" dirty="0">
                <a:latin typeface="Arial"/>
                <a:cs typeface="Arial"/>
              </a:rPr>
              <a:t>is </a:t>
            </a:r>
            <a:r>
              <a:rPr sz="2400" spc="-175" dirty="0">
                <a:latin typeface="Arial"/>
                <a:cs typeface="Arial"/>
              </a:rPr>
              <a:t>an </a:t>
            </a:r>
            <a:r>
              <a:rPr sz="2400" spc="-114" dirty="0">
                <a:latin typeface="Arial"/>
                <a:cs typeface="Arial"/>
              </a:rPr>
              <a:t>excellent </a:t>
            </a:r>
            <a:r>
              <a:rPr sz="2400" spc="-125" dirty="0">
                <a:latin typeface="Arial"/>
                <a:cs typeface="Arial"/>
              </a:rPr>
              <a:t>reference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restore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67400" y="4343400"/>
            <a:ext cx="2451734" cy="2270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248" y="516763"/>
            <a:ext cx="4308634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20" dirty="0">
                <a:solidFill>
                  <a:srgbClr val="9BBA58"/>
                </a:solidFill>
                <a:latin typeface="Arial"/>
                <a:cs typeface="Arial"/>
              </a:rPr>
              <a:t>Other </a:t>
            </a:r>
            <a:r>
              <a:rPr sz="4400" b="0" spc="-229" dirty="0">
                <a:solidFill>
                  <a:srgbClr val="9BBA58"/>
                </a:solidFill>
                <a:latin typeface="Arial"/>
                <a:cs typeface="Arial"/>
              </a:rPr>
              <a:t>approaches </a:t>
            </a:r>
            <a:r>
              <a:rPr sz="4400" b="0" spc="35" dirty="0">
                <a:solidFill>
                  <a:srgbClr val="9BBA58"/>
                </a:solidFill>
                <a:latin typeface="Arial"/>
                <a:cs typeface="Arial"/>
              </a:rPr>
              <a:t>to</a:t>
            </a:r>
            <a:r>
              <a:rPr sz="4400" b="0" spc="-375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4400" b="0" spc="-325" dirty="0">
                <a:solidFill>
                  <a:srgbClr val="9BBA58"/>
                </a:solidFill>
                <a:latin typeface="Arial"/>
                <a:cs typeface="Arial"/>
              </a:rPr>
              <a:t>zmc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621" y="1523531"/>
            <a:ext cx="6277451" cy="285559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14" dirty="0">
                <a:latin typeface="Arial"/>
                <a:cs typeface="Arial"/>
              </a:rPr>
              <a:t>Supraorbital eyebrow</a:t>
            </a:r>
            <a:r>
              <a:rPr sz="3200" spc="-240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approach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20" dirty="0">
                <a:latin typeface="Arial"/>
                <a:cs typeface="Arial"/>
              </a:rPr>
              <a:t>Upper </a:t>
            </a:r>
            <a:r>
              <a:rPr sz="3200" spc="-200" dirty="0">
                <a:latin typeface="Arial"/>
                <a:cs typeface="Arial"/>
              </a:rPr>
              <a:t>eye </a:t>
            </a:r>
            <a:r>
              <a:rPr sz="3200" spc="-20" dirty="0">
                <a:latin typeface="Arial"/>
                <a:cs typeface="Arial"/>
              </a:rPr>
              <a:t>lid</a:t>
            </a:r>
            <a:r>
              <a:rPr sz="3200" spc="-19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approach</a:t>
            </a:r>
            <a:endParaRPr sz="3200">
              <a:latin typeface="Arial"/>
              <a:cs typeface="Arial"/>
            </a:endParaRP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  <a:tab pos="4850130" algn="l"/>
              </a:tabLst>
            </a:pPr>
            <a:r>
              <a:rPr sz="3200" spc="-145" dirty="0">
                <a:latin typeface="Arial"/>
                <a:cs typeface="Arial"/>
              </a:rPr>
              <a:t>Lower </a:t>
            </a:r>
            <a:r>
              <a:rPr sz="3200" spc="-195" dirty="0">
                <a:latin typeface="Arial"/>
                <a:cs typeface="Arial"/>
              </a:rPr>
              <a:t>eye</a:t>
            </a:r>
            <a:r>
              <a:rPr sz="3200" spc="-204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lid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160" dirty="0">
                <a:latin typeface="Arial"/>
                <a:cs typeface="Arial"/>
              </a:rPr>
              <a:t>approaches-	</a:t>
            </a:r>
            <a:r>
              <a:rPr sz="3200" spc="-185" dirty="0">
                <a:latin typeface="Arial"/>
                <a:cs typeface="Arial"/>
              </a:rPr>
              <a:t>sub </a:t>
            </a:r>
            <a:r>
              <a:rPr sz="3200" spc="-120" dirty="0">
                <a:latin typeface="Arial"/>
                <a:cs typeface="Arial"/>
              </a:rPr>
              <a:t>tarsal </a:t>
            </a:r>
            <a:r>
              <a:rPr sz="3200" spc="-90" dirty="0">
                <a:latin typeface="Arial"/>
                <a:cs typeface="Arial"/>
              </a:rPr>
              <a:t>,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subciliary,  </a:t>
            </a:r>
            <a:r>
              <a:rPr sz="3200" spc="-100" dirty="0">
                <a:latin typeface="Arial"/>
                <a:cs typeface="Arial"/>
              </a:rPr>
              <a:t>transconjunctival</a:t>
            </a:r>
            <a:endParaRPr sz="32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6235" algn="l"/>
              </a:tabLst>
            </a:pPr>
            <a:r>
              <a:rPr sz="3200" spc="-165" dirty="0">
                <a:latin typeface="Arial"/>
                <a:cs typeface="Arial"/>
              </a:rPr>
              <a:t>Coronal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approach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DIFFERENT TERMINOLOGIES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fracture.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fracture.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Zygomaticomaxillary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complex fracture.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Zygomaticomaxillary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compound fracture.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Zygomaticoorbital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fracture.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Zygomatic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complex fracture.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Trimalar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fracture.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Tripod fracture (</a:t>
            </a:r>
            <a:r>
              <a:rPr lang="en-US" sz="2400" dirty="0" err="1" smtClean="0"/>
              <a:t>Ungley</a:t>
            </a:r>
            <a:r>
              <a:rPr lang="en-US" sz="2400" dirty="0" smtClean="0"/>
              <a:t> and </a:t>
            </a:r>
            <a:r>
              <a:rPr lang="en-US" sz="2400" dirty="0" err="1" smtClean="0"/>
              <a:t>Suggit</a:t>
            </a:r>
            <a:r>
              <a:rPr lang="en-US" sz="2400" dirty="0" smtClean="0"/>
              <a:t>, 1944).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Tetrapod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fracture.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IN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(FONSECA et al. FRACTURES OF ZYGOMATIC COMPLEX AND ARCH. ORAL &amp; MAXILLOFACIAL TRAUMA: WB SAUNDERS. 3</a:t>
            </a:r>
            <a:r>
              <a:rPr lang="en-IN" sz="17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IN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ed. </a:t>
            </a:r>
            <a:r>
              <a:rPr lang="en-IN" sz="1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en-IN" sz="1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Knight &amp; North</a:t>
            </a:r>
            <a:endParaRPr lang="en-US" dirty="0"/>
          </a:p>
        </p:txBody>
      </p:sp>
      <p:sp>
        <p:nvSpPr>
          <p:cNvPr id="4" name="object 4"/>
          <p:cNvSpPr>
            <a:spLocks noGrp="1"/>
          </p:cNvSpPr>
          <p:nvPr>
            <p:ph idx="1"/>
          </p:nvPr>
        </p:nvSpPr>
        <p:spPr>
          <a:xfrm>
            <a:off x="5257800" y="76200"/>
            <a:ext cx="38862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5029200" y="3581400"/>
            <a:ext cx="4114799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381000" y="12192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Group I fractures:</a:t>
            </a:r>
          </a:p>
          <a:p>
            <a:pPr>
              <a:buNone/>
            </a:pPr>
            <a:r>
              <a:rPr lang="en-US" dirty="0" smtClean="0"/>
              <a:t>       In these patients fracture lines in </a:t>
            </a:r>
            <a:r>
              <a:rPr lang="en-US" dirty="0" err="1" smtClean="0"/>
              <a:t>zygoma</a:t>
            </a:r>
            <a:r>
              <a:rPr lang="en-US" dirty="0" smtClean="0"/>
              <a:t> could be seen only in imaging. There is absolutely </a:t>
            </a:r>
            <a:r>
              <a:rPr lang="en-US" b="1" i="1" dirty="0" smtClean="0"/>
              <a:t>no displacement.</a:t>
            </a:r>
            <a:r>
              <a:rPr lang="en-US" dirty="0" smtClean="0"/>
              <a:t> These patients could ideally be managed conservatively by observation and by asking the patient to eat soft diet.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Group II fractures:</a:t>
            </a:r>
          </a:p>
          <a:p>
            <a:pPr>
              <a:buNone/>
            </a:pPr>
            <a:r>
              <a:rPr lang="en-US" dirty="0" smtClean="0"/>
              <a:t>      This group includes </a:t>
            </a:r>
            <a:r>
              <a:rPr lang="en-US" b="1" i="1" dirty="0" smtClean="0"/>
              <a:t>isolated fractures of the arch</a:t>
            </a:r>
            <a:r>
              <a:rPr lang="en-US" dirty="0" smtClean="0"/>
              <a:t> </a:t>
            </a:r>
            <a:r>
              <a:rPr lang="en-US" b="1" dirty="0" smtClean="0"/>
              <a:t>of </a:t>
            </a:r>
            <a:r>
              <a:rPr lang="en-US" b="1" dirty="0" err="1" smtClean="0"/>
              <a:t>zygoma</a:t>
            </a:r>
            <a:r>
              <a:rPr lang="en-US" dirty="0" smtClean="0"/>
              <a:t>. These patients present with </a:t>
            </a:r>
            <a:r>
              <a:rPr lang="en-US" dirty="0" err="1" smtClean="0"/>
              <a:t>trismus</a:t>
            </a:r>
            <a:r>
              <a:rPr lang="en-US" dirty="0" smtClean="0"/>
              <a:t> and cosmetic deformities.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Group III fractures:</a:t>
            </a:r>
          </a:p>
          <a:p>
            <a:pPr>
              <a:buNone/>
            </a:pPr>
            <a:r>
              <a:rPr lang="en-US" dirty="0" smtClean="0"/>
              <a:t>       This include </a:t>
            </a:r>
            <a:r>
              <a:rPr lang="en-US" b="1" i="1" dirty="0" err="1" smtClean="0"/>
              <a:t>unrotated</a:t>
            </a:r>
            <a:r>
              <a:rPr lang="en-US" b="1" i="1" dirty="0" smtClean="0"/>
              <a:t> fractures</a:t>
            </a:r>
            <a:r>
              <a:rPr lang="en-US" dirty="0" smtClean="0"/>
              <a:t> involving</a:t>
            </a:r>
            <a:r>
              <a:rPr lang="en-US" b="1" dirty="0" smtClean="0"/>
              <a:t> body of </a:t>
            </a:r>
            <a:r>
              <a:rPr lang="en-US" b="1" dirty="0" err="1" smtClean="0"/>
              <a:t>zygoma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Group IV fractures:</a:t>
            </a:r>
          </a:p>
          <a:p>
            <a:pPr>
              <a:buNone/>
            </a:pPr>
            <a:r>
              <a:rPr lang="en-US" dirty="0" smtClean="0"/>
              <a:t>       This involves </a:t>
            </a:r>
            <a:r>
              <a:rPr lang="en-US" b="1" i="1" dirty="0" smtClean="0"/>
              <a:t>medially rotated </a:t>
            </a:r>
            <a:r>
              <a:rPr lang="en-US" dirty="0" smtClean="0"/>
              <a:t>fractures of body of </a:t>
            </a:r>
            <a:r>
              <a:rPr lang="en-US" dirty="0" err="1" smtClean="0"/>
              <a:t>zygoma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V fractures:</a:t>
            </a: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This involves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laterally rotated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fractures of body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zygoma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This type of fracture is very unstable and cannot be managed by closed reduction. Open reduction will have to be resorted to.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VI fractures:</a:t>
            </a: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 This is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complex fracture.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It has multiple fracture lines over the body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zygoma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This condition is difficult to manage by closed reduction. Open reduction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microplate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fixation is indicated in these patients. This type of fracture should not be managed by closed reduction alone because the presence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haematoma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would mask the cosmetic deformity giving an impression that reduction has occurred. After reduction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oedema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followed by the action of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masseter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fractured fragment may distract making the cosmetic deformity well noticeable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sp>
        <p:nvSpPr>
          <p:cNvPr id="7" name="object 5"/>
          <p:cNvSpPr/>
          <p:nvPr/>
        </p:nvSpPr>
        <p:spPr>
          <a:xfrm>
            <a:off x="5029200" y="3581400"/>
            <a:ext cx="4114799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/>
          <p:cNvSpPr/>
          <p:nvPr/>
        </p:nvSpPr>
        <p:spPr>
          <a:xfrm>
            <a:off x="4953000" y="381000"/>
            <a:ext cx="3831801" cy="2882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716279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69745" algn="l"/>
              </a:tabLst>
            </a:pPr>
            <a:r>
              <a:rPr spc="-105" dirty="0">
                <a:solidFill>
                  <a:srgbClr val="9BBA58"/>
                </a:solidFill>
              </a:rPr>
              <a:t>ZINGG</a:t>
            </a:r>
            <a:r>
              <a:rPr spc="-165" dirty="0">
                <a:solidFill>
                  <a:srgbClr val="9BBA58"/>
                </a:solidFill>
              </a:rPr>
              <a:t> etal	</a:t>
            </a:r>
            <a:r>
              <a:rPr spc="-155" dirty="0">
                <a:solidFill>
                  <a:srgbClr val="9BBA58"/>
                </a:solidFill>
              </a:rPr>
              <a:t>classification</a:t>
            </a:r>
            <a:r>
              <a:rPr spc="-229" dirty="0">
                <a:solidFill>
                  <a:srgbClr val="9BBA58"/>
                </a:solidFill>
              </a:rPr>
              <a:t> </a:t>
            </a:r>
            <a:r>
              <a:rPr spc="-204" dirty="0">
                <a:solidFill>
                  <a:srgbClr val="9BBA58"/>
                </a:solidFill>
              </a:rPr>
              <a:t>(1992)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3983" y="1328039"/>
            <a:ext cx="7260908" cy="248196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2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245" dirty="0">
                <a:solidFill>
                  <a:srgbClr val="FFC000"/>
                </a:solidFill>
                <a:latin typeface="Arial"/>
                <a:cs typeface="Arial"/>
              </a:rPr>
              <a:t>Type </a:t>
            </a:r>
            <a:r>
              <a:rPr sz="2800" spc="-165" dirty="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sz="2800" spc="-165" dirty="0">
                <a:latin typeface="Arial"/>
                <a:cs typeface="Arial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Incomplete zygomatic fracture. Isolated fractures  involving only one zygomatic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pillar:</a:t>
            </a:r>
            <a:endParaRPr sz="2800">
              <a:latin typeface="Times New Roman"/>
              <a:cs typeface="Times New Roman"/>
            </a:endParaRPr>
          </a:p>
          <a:p>
            <a:pPr marL="457200" indent="-445134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57200" algn="l"/>
                <a:tab pos="457834" algn="l"/>
              </a:tabLst>
            </a:pPr>
            <a:r>
              <a:rPr sz="2800" i="1" spc="-60" dirty="0">
                <a:latin typeface="Times New Roman"/>
                <a:cs typeface="Times New Roman"/>
              </a:rPr>
              <a:t>Type </a:t>
            </a:r>
            <a:r>
              <a:rPr sz="2800" i="1" spc="5" dirty="0">
                <a:latin typeface="Times New Roman"/>
                <a:cs typeface="Times New Roman"/>
              </a:rPr>
              <a:t>A1</a:t>
            </a:r>
            <a:r>
              <a:rPr sz="2800" spc="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Isolated ZA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fracture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60" dirty="0">
                <a:latin typeface="Times New Roman"/>
                <a:cs typeface="Times New Roman"/>
              </a:rPr>
              <a:t>Type </a:t>
            </a:r>
            <a:r>
              <a:rPr sz="2800" i="1" spc="5" dirty="0">
                <a:latin typeface="Times New Roman"/>
                <a:cs typeface="Times New Roman"/>
              </a:rPr>
              <a:t>A2</a:t>
            </a:r>
            <a:r>
              <a:rPr sz="2800" spc="5" dirty="0">
                <a:latin typeface="Times New Roman"/>
                <a:cs typeface="Times New Roman"/>
              </a:rPr>
              <a:t>: </a:t>
            </a:r>
            <a:r>
              <a:rPr sz="2800" dirty="0">
                <a:latin typeface="Times New Roman"/>
                <a:cs typeface="Times New Roman"/>
              </a:rPr>
              <a:t>Lateral orbital wall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fracture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60" dirty="0">
                <a:latin typeface="Times New Roman"/>
                <a:cs typeface="Times New Roman"/>
              </a:rPr>
              <a:t>Type </a:t>
            </a:r>
            <a:r>
              <a:rPr sz="2800" dirty="0">
                <a:latin typeface="Times New Roman"/>
                <a:cs typeface="Times New Roman"/>
              </a:rPr>
              <a:t>A3: Infra orbital Rim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fracture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5700" y="4776217"/>
            <a:ext cx="2831265" cy="1776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3833" y="4853940"/>
            <a:ext cx="2958084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9185" y="4852417"/>
            <a:ext cx="2733092" cy="1776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1752</Words>
  <Application>Microsoft Office PowerPoint</Application>
  <PresentationFormat>On-screen Show (4:3)</PresentationFormat>
  <Paragraphs>189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Zygomaticomaxillary Complex Fractures (ZMC Fracture)</vt:lpstr>
      <vt:lpstr>ANATOMY OF ZYGOMA BONE</vt:lpstr>
      <vt:lpstr>Slide 3</vt:lpstr>
      <vt:lpstr>Muscle attachment</vt:lpstr>
      <vt:lpstr>Introduction</vt:lpstr>
      <vt:lpstr>DIFFERENT TERMINOLOGIES</vt:lpstr>
      <vt:lpstr>Classification Knight &amp; North</vt:lpstr>
      <vt:lpstr>Slide 8</vt:lpstr>
      <vt:lpstr>ZINGG etal classification (1992)</vt:lpstr>
      <vt:lpstr>Slide 10</vt:lpstr>
      <vt:lpstr>Slide 11</vt:lpstr>
      <vt:lpstr>Manson's (1990) classification of fracture zygoma</vt:lpstr>
      <vt:lpstr>SIGNS AND SYMTOMS OF ZMC #</vt:lpstr>
      <vt:lpstr>SIGNS AND SYMPTOMS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IMAGING</vt:lpstr>
      <vt:lpstr>WATER’S PROJECTION</vt:lpstr>
      <vt:lpstr>Slide 31</vt:lpstr>
      <vt:lpstr>NO TREATMENT</vt:lpstr>
      <vt:lpstr>INDIRECT REDUCTION</vt:lpstr>
      <vt:lpstr>Slide 34</vt:lpstr>
      <vt:lpstr>Slide 35</vt:lpstr>
      <vt:lpstr>Slide 36</vt:lpstr>
      <vt:lpstr>Slide 37</vt:lpstr>
      <vt:lpstr>Dingman zygomatic elevator is placed along the temporal surface of zygoma for  anterior , lateral and superior elevation</vt:lpstr>
      <vt:lpstr>Upper buccal sulcus: (keen’s approach)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Fixation:</vt:lpstr>
      <vt:lpstr>Slide 48</vt:lpstr>
      <vt:lpstr>Slide 49</vt:lpstr>
      <vt:lpstr>Slide 50</vt:lpstr>
      <vt:lpstr>Slide 51</vt:lpstr>
      <vt:lpstr>Other approaches to zmc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Zygomaticomaxillary Complex Fractures (ZMC Fracture)</dc:title>
  <dc:creator>Dr GOPAL NAGARGOJE</dc:creator>
  <cp:lastModifiedBy>Good Day</cp:lastModifiedBy>
  <cp:revision>6</cp:revision>
  <dcterms:created xsi:type="dcterms:W3CDTF">2006-08-16T00:00:00Z</dcterms:created>
  <dcterms:modified xsi:type="dcterms:W3CDTF">2021-09-30T10:00:14Z</dcterms:modified>
</cp:coreProperties>
</file>