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2" r:id="rId13"/>
    <p:sldId id="273" r:id="rId14"/>
    <p:sldId id="276" r:id="rId15"/>
    <p:sldId id="279" r:id="rId16"/>
    <p:sldId id="280" r:id="rId17"/>
    <p:sldId id="281" r:id="rId18"/>
    <p:sldId id="283" r:id="rId19"/>
    <p:sldId id="285" r:id="rId20"/>
    <p:sldId id="430" r:id="rId21"/>
    <p:sldId id="431" r:id="rId22"/>
    <p:sldId id="286" r:id="rId23"/>
    <p:sldId id="287" r:id="rId24"/>
    <p:sldId id="288" r:id="rId25"/>
    <p:sldId id="289" r:id="rId26"/>
    <p:sldId id="291" r:id="rId27"/>
    <p:sldId id="294" r:id="rId28"/>
    <p:sldId id="297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302" r:id="rId38"/>
    <p:sldId id="303" r:id="rId39"/>
    <p:sldId id="318" r:id="rId40"/>
    <p:sldId id="319" r:id="rId41"/>
    <p:sldId id="401" r:id="rId42"/>
    <p:sldId id="441" r:id="rId43"/>
    <p:sldId id="403" r:id="rId44"/>
    <p:sldId id="404" r:id="rId45"/>
    <p:sldId id="405" r:id="rId46"/>
    <p:sldId id="417" r:id="rId47"/>
    <p:sldId id="418" r:id="rId48"/>
    <p:sldId id="419" r:id="rId49"/>
    <p:sldId id="440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07" r:id="rId58"/>
    <p:sldId id="429" r:id="rId59"/>
    <p:sldId id="408" r:id="rId60"/>
    <p:sldId id="427" r:id="rId61"/>
    <p:sldId id="428" r:id="rId62"/>
    <p:sldId id="409" r:id="rId63"/>
    <p:sldId id="410" r:id="rId64"/>
    <p:sldId id="411" r:id="rId65"/>
    <p:sldId id="413" r:id="rId66"/>
    <p:sldId id="414" r:id="rId67"/>
    <p:sldId id="359" r:id="rId68"/>
    <p:sldId id="360" r:id="rId69"/>
    <p:sldId id="362" r:id="rId70"/>
    <p:sldId id="363" r:id="rId71"/>
    <p:sldId id="378" r:id="rId72"/>
    <p:sldId id="380" r:id="rId73"/>
    <p:sldId id="381" r:id="rId74"/>
    <p:sldId id="382" r:id="rId75"/>
    <p:sldId id="383" r:id="rId76"/>
    <p:sldId id="384" r:id="rId77"/>
    <p:sldId id="386" r:id="rId78"/>
    <p:sldId id="387" r:id="rId79"/>
    <p:sldId id="388" r:id="rId80"/>
    <p:sldId id="389" r:id="rId8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2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17707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40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870692" y="152400"/>
            <a:ext cx="160019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94719" y="152400"/>
            <a:ext cx="160020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318747" y="152400"/>
            <a:ext cx="160020" cy="120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70692" y="320040"/>
            <a:ext cx="160019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320040"/>
            <a:ext cx="160020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318747" y="320040"/>
            <a:ext cx="160020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542776" y="320040"/>
            <a:ext cx="160020" cy="1203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870692" y="487680"/>
            <a:ext cx="160019" cy="120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094719" y="487680"/>
            <a:ext cx="160020" cy="120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318747" y="487680"/>
            <a:ext cx="160020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542776" y="487680"/>
            <a:ext cx="160020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766804" y="487680"/>
            <a:ext cx="160020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870692" y="656844"/>
            <a:ext cx="160019" cy="118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094719" y="656844"/>
            <a:ext cx="160020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318747" y="656844"/>
            <a:ext cx="160020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542776" y="656844"/>
            <a:ext cx="160020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870692" y="824483"/>
            <a:ext cx="160019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094719" y="824483"/>
            <a:ext cx="160020" cy="118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318747" y="824483"/>
            <a:ext cx="160020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1542776" y="824483"/>
            <a:ext cx="160020" cy="118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1766804" y="824483"/>
            <a:ext cx="160020" cy="118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870692" y="992124"/>
            <a:ext cx="1600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1094719" y="992124"/>
            <a:ext cx="160020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1318747" y="992124"/>
            <a:ext cx="160020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1542776" y="992124"/>
            <a:ext cx="160020" cy="1203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0870692" y="1159763"/>
            <a:ext cx="160019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1094719" y="1159763"/>
            <a:ext cx="160020" cy="1203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318747" y="1159763"/>
            <a:ext cx="160020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542776" y="1159763"/>
            <a:ext cx="160020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094719" y="1327403"/>
            <a:ext cx="160020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542776" y="1327403"/>
            <a:ext cx="160020" cy="1203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5175" y="1856613"/>
            <a:ext cx="658164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3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2360" y="1372362"/>
            <a:ext cx="6148705" cy="3226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25606" y="6291573"/>
            <a:ext cx="191134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etu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jpeg"/><Relationship Id="rId3" Type="http://schemas.openxmlformats.org/officeDocument/2006/relationships/image" Target="../media/image186.jpeg"/><Relationship Id="rId7" Type="http://schemas.openxmlformats.org/officeDocument/2006/relationships/image" Target="../media/image190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9.jpeg"/><Relationship Id="rId11" Type="http://schemas.openxmlformats.org/officeDocument/2006/relationships/image" Target="../media/image194.jpeg"/><Relationship Id="rId5" Type="http://schemas.openxmlformats.org/officeDocument/2006/relationships/image" Target="../media/image188.jpeg"/><Relationship Id="rId10" Type="http://schemas.openxmlformats.org/officeDocument/2006/relationships/image" Target="../media/image193.jpeg"/><Relationship Id="rId4" Type="http://schemas.openxmlformats.org/officeDocument/2006/relationships/image" Target="../media/image187.png"/><Relationship Id="rId9" Type="http://schemas.openxmlformats.org/officeDocument/2006/relationships/image" Target="../media/image19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4690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840226" y="957199"/>
            <a:ext cx="57397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000000"/>
                </a:solidFill>
              </a:rPr>
              <a:t>CLEFT </a:t>
            </a:r>
            <a:r>
              <a:rPr sz="6000" dirty="0">
                <a:solidFill>
                  <a:srgbClr val="000000"/>
                </a:solidFill>
              </a:rPr>
              <a:t>LIP</a:t>
            </a:r>
            <a:r>
              <a:rPr sz="6000" spc="-75" dirty="0">
                <a:solidFill>
                  <a:srgbClr val="000000"/>
                </a:solidFill>
              </a:rPr>
              <a:t> </a:t>
            </a:r>
            <a:r>
              <a:rPr sz="6000" spc="-5" dirty="0">
                <a:solidFill>
                  <a:srgbClr val="000000"/>
                </a:solidFill>
              </a:rPr>
              <a:t>AND</a:t>
            </a:r>
            <a:endParaRPr sz="6000"/>
          </a:p>
          <a:p>
            <a:pPr marL="2679700">
              <a:lnSpc>
                <a:spcPct val="100000"/>
              </a:lnSpc>
            </a:pPr>
            <a:r>
              <a:rPr sz="6000" dirty="0">
                <a:solidFill>
                  <a:srgbClr val="000000"/>
                </a:solidFill>
              </a:rPr>
              <a:t>PAL</a:t>
            </a:r>
            <a:r>
              <a:rPr sz="6000" spc="-20" dirty="0">
                <a:solidFill>
                  <a:srgbClr val="000000"/>
                </a:solidFill>
              </a:rPr>
              <a:t>A</a:t>
            </a:r>
            <a:r>
              <a:rPr sz="6000" dirty="0">
                <a:solidFill>
                  <a:srgbClr val="000000"/>
                </a:solidFill>
              </a:rPr>
              <a:t>TE</a:t>
            </a:r>
            <a:endParaRPr sz="6000"/>
          </a:p>
        </p:txBody>
      </p:sp>
      <p:sp>
        <p:nvSpPr>
          <p:cNvPr id="37" name="object 37"/>
          <p:cNvSpPr/>
          <p:nvPr/>
        </p:nvSpPr>
        <p:spPr>
          <a:xfrm>
            <a:off x="5321808" y="2997707"/>
            <a:ext cx="4334255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938022"/>
            <a:ext cx="8431530" cy="176339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following 2 weeks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144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2 medial nasal processes </a:t>
            </a:r>
            <a:r>
              <a:rPr sz="2400" dirty="0">
                <a:latin typeface="Arial"/>
                <a:cs typeface="Arial"/>
              </a:rPr>
              <a:t>fuse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midline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upper</a:t>
            </a:r>
            <a:r>
              <a:rPr sz="2400" b="1" spc="1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lip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Mandibular processes </a:t>
            </a:r>
            <a:r>
              <a:rPr sz="2400" dirty="0">
                <a:latin typeface="Arial"/>
                <a:cs typeface="Arial"/>
              </a:rPr>
              <a:t>fuse in </a:t>
            </a:r>
            <a:r>
              <a:rPr sz="2400" spc="-5" dirty="0">
                <a:latin typeface="Arial"/>
                <a:cs typeface="Arial"/>
              </a:rPr>
              <a:t>midline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lower</a:t>
            </a:r>
            <a:r>
              <a:rPr sz="2400" b="1" spc="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lip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3555" y="3645408"/>
            <a:ext cx="5201411" cy="207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8984" y="3640835"/>
            <a:ext cx="5210810" cy="2085339"/>
          </a:xfrm>
          <a:custGeom>
            <a:avLst/>
            <a:gdLst/>
            <a:ahLst/>
            <a:cxnLst/>
            <a:rect l="l" t="t" r="r" b="b"/>
            <a:pathLst>
              <a:path w="5210809" h="2085339">
                <a:moveTo>
                  <a:pt x="0" y="2084832"/>
                </a:moveTo>
                <a:lnTo>
                  <a:pt x="5210556" y="2084832"/>
                </a:lnTo>
                <a:lnTo>
                  <a:pt x="5210556" y="0"/>
                </a:lnTo>
                <a:lnTo>
                  <a:pt x="0" y="0"/>
                </a:lnTo>
                <a:lnTo>
                  <a:pt x="0" y="2084832"/>
                </a:lnTo>
                <a:close/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316" y="3645408"/>
            <a:ext cx="4997196" cy="2075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8744" y="3640835"/>
            <a:ext cx="5006340" cy="2085339"/>
          </a:xfrm>
          <a:custGeom>
            <a:avLst/>
            <a:gdLst/>
            <a:ahLst/>
            <a:cxnLst/>
            <a:rect l="l" t="t" r="r" b="b"/>
            <a:pathLst>
              <a:path w="5006340" h="2085339">
                <a:moveTo>
                  <a:pt x="0" y="2084832"/>
                </a:moveTo>
                <a:lnTo>
                  <a:pt x="5006339" y="2084832"/>
                </a:lnTo>
                <a:lnTo>
                  <a:pt x="5006339" y="0"/>
                </a:lnTo>
                <a:lnTo>
                  <a:pt x="0" y="0"/>
                </a:lnTo>
                <a:lnTo>
                  <a:pt x="0" y="2084832"/>
                </a:lnTo>
                <a:close/>
              </a:path>
            </a:pathLst>
          </a:custGeom>
          <a:ln w="9144">
            <a:solidFill>
              <a:srgbClr val="00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10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563750" y="6611324"/>
            <a:ext cx="9093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Thronton </a:t>
            </a:r>
            <a:r>
              <a:rPr sz="1200" dirty="0">
                <a:latin typeface="Arial"/>
                <a:cs typeface="Arial"/>
              </a:rPr>
              <a:t>JB, </a:t>
            </a:r>
            <a:r>
              <a:rPr sz="1200" spc="-5" dirty="0">
                <a:latin typeface="Arial"/>
                <a:cs typeface="Arial"/>
              </a:rPr>
              <a:t>Nimer S and Howrd </a:t>
            </a:r>
            <a:r>
              <a:rPr sz="1200" spc="-8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2800" y="685800"/>
            <a:ext cx="9093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Primary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palate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maxillary and medial nasal </a:t>
            </a:r>
            <a:r>
              <a:rPr sz="2400" spc="-5">
                <a:latin typeface="Arial"/>
                <a:cs typeface="Arial"/>
              </a:rPr>
              <a:t>process</a:t>
            </a:r>
            <a:r>
              <a:rPr sz="2400" spc="114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merge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5667" y="3048000"/>
            <a:ext cx="8010525" cy="3091180"/>
          </a:xfrm>
          <a:custGeom>
            <a:avLst/>
            <a:gdLst/>
            <a:ahLst/>
            <a:cxnLst/>
            <a:rect l="l" t="t" r="r" b="b"/>
            <a:pathLst>
              <a:path w="8010525" h="3091179">
                <a:moveTo>
                  <a:pt x="0" y="3090672"/>
                </a:moveTo>
                <a:lnTo>
                  <a:pt x="8010144" y="3090672"/>
                </a:lnTo>
                <a:lnTo>
                  <a:pt x="8010144" y="0"/>
                </a:lnTo>
                <a:lnTo>
                  <a:pt x="0" y="0"/>
                </a:lnTo>
                <a:lnTo>
                  <a:pt x="0" y="30906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563750" y="6611324"/>
            <a:ext cx="9093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Thronton </a:t>
            </a:r>
            <a:r>
              <a:rPr sz="1200" dirty="0">
                <a:latin typeface="Arial"/>
                <a:cs typeface="Arial"/>
              </a:rPr>
              <a:t>JB, </a:t>
            </a:r>
            <a:r>
              <a:rPr sz="1200" spc="-5" dirty="0">
                <a:latin typeface="Arial"/>
                <a:cs typeface="Arial"/>
              </a:rPr>
              <a:t>Nimer S and Howrd </a:t>
            </a:r>
            <a:r>
              <a:rPr sz="1200" spc="-8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11"/>
          <p:cNvSpPr/>
          <p:nvPr/>
        </p:nvSpPr>
        <p:spPr>
          <a:xfrm>
            <a:off x="914400" y="1066800"/>
            <a:ext cx="8991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938022"/>
            <a:ext cx="96577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30935" indent="-342900">
              <a:lnSpc>
                <a:spcPct val="150000"/>
              </a:lnSpc>
              <a:spcBef>
                <a:spcPts val="10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Secondary palate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formed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2 outgrowths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maxillary  prominences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palatine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shelves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Fuse </a:t>
            </a:r>
            <a:r>
              <a:rPr sz="240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midline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7</a:t>
            </a:r>
            <a:r>
              <a:rPr sz="2400" spc="-7" baseline="24305" dirty="0">
                <a:latin typeface="Arial"/>
                <a:cs typeface="Arial"/>
              </a:rPr>
              <a:t>th</a:t>
            </a:r>
            <a:r>
              <a:rPr sz="2400" spc="352" baseline="24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72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Incisive foramen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midline landmark between primary and secondary  palate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60976" y="4293108"/>
            <a:ext cx="2807207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56403" y="4288535"/>
            <a:ext cx="2816860" cy="2200910"/>
          </a:xfrm>
          <a:custGeom>
            <a:avLst/>
            <a:gdLst/>
            <a:ahLst/>
            <a:cxnLst/>
            <a:rect l="l" t="t" r="r" b="b"/>
            <a:pathLst>
              <a:path w="2816859" h="2200910">
                <a:moveTo>
                  <a:pt x="0" y="2200656"/>
                </a:moveTo>
                <a:lnTo>
                  <a:pt x="2816352" y="2200656"/>
                </a:lnTo>
                <a:lnTo>
                  <a:pt x="2816352" y="0"/>
                </a:lnTo>
                <a:lnTo>
                  <a:pt x="0" y="0"/>
                </a:lnTo>
                <a:lnTo>
                  <a:pt x="0" y="22006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" y="4315967"/>
            <a:ext cx="3238500" cy="2168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527" y="4311396"/>
            <a:ext cx="3248025" cy="2178050"/>
          </a:xfrm>
          <a:custGeom>
            <a:avLst/>
            <a:gdLst/>
            <a:ahLst/>
            <a:cxnLst/>
            <a:rect l="l" t="t" r="r" b="b"/>
            <a:pathLst>
              <a:path w="3248025" h="2178050">
                <a:moveTo>
                  <a:pt x="0" y="2177796"/>
                </a:moveTo>
                <a:lnTo>
                  <a:pt x="3247644" y="2177796"/>
                </a:lnTo>
                <a:lnTo>
                  <a:pt x="3247644" y="0"/>
                </a:lnTo>
                <a:lnTo>
                  <a:pt x="0" y="0"/>
                </a:lnTo>
                <a:lnTo>
                  <a:pt x="0" y="21777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91500" y="4315967"/>
            <a:ext cx="3232404" cy="2168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6928" y="4311396"/>
            <a:ext cx="3241675" cy="2178050"/>
          </a:xfrm>
          <a:custGeom>
            <a:avLst/>
            <a:gdLst/>
            <a:ahLst/>
            <a:cxnLst/>
            <a:rect l="l" t="t" r="r" b="b"/>
            <a:pathLst>
              <a:path w="3241675" h="2178050">
                <a:moveTo>
                  <a:pt x="0" y="2177796"/>
                </a:moveTo>
                <a:lnTo>
                  <a:pt x="3241548" y="2177796"/>
                </a:lnTo>
                <a:lnTo>
                  <a:pt x="3241548" y="0"/>
                </a:lnTo>
                <a:lnTo>
                  <a:pt x="0" y="0"/>
                </a:lnTo>
                <a:lnTo>
                  <a:pt x="0" y="21777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12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563750" y="6611324"/>
            <a:ext cx="9093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Thronton </a:t>
            </a:r>
            <a:r>
              <a:rPr sz="1200" dirty="0">
                <a:latin typeface="Arial"/>
                <a:cs typeface="Arial"/>
              </a:rPr>
              <a:t>JB, </a:t>
            </a:r>
            <a:r>
              <a:rPr sz="1200" spc="-5" dirty="0">
                <a:latin typeface="Arial"/>
                <a:cs typeface="Arial"/>
              </a:rPr>
              <a:t>Nimer S and Howrd </a:t>
            </a:r>
            <a:r>
              <a:rPr sz="1200" spc="-8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8308" y="1042416"/>
            <a:ext cx="3147060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6742" y="1120902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solidFill>
                  <a:srgbClr val="FF0000"/>
                </a:solidFill>
              </a:rPr>
              <a:t>Formation of</a:t>
            </a:r>
            <a:r>
              <a:rPr sz="2400" u="heavy" spc="-90" dirty="0">
                <a:solidFill>
                  <a:srgbClr val="FF0000"/>
                </a:solidFill>
              </a:rPr>
              <a:t> </a:t>
            </a:r>
            <a:r>
              <a:rPr sz="2400" u="heavy" spc="-5" dirty="0">
                <a:solidFill>
                  <a:srgbClr val="FF0000"/>
                </a:solidFill>
              </a:rPr>
              <a:t>clefts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171188" y="1463039"/>
            <a:ext cx="2781300" cy="71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2360" y="2217501"/>
            <a:ext cx="9405620" cy="24041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Failure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maxillary and medial nasal processes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2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anterior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incisive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foramen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Failure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fusion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palatine shelves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posterior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incisive</a:t>
            </a:r>
            <a:r>
              <a:rPr sz="2400" spc="1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foramen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Cleft lip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failure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proliferation </a:t>
            </a:r>
            <a:r>
              <a:rPr sz="2400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AF50"/>
                </a:solidFill>
                <a:latin typeface="Arial"/>
                <a:cs typeface="Arial"/>
              </a:rPr>
              <a:t>mesodermal cells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midline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13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1563750" y="6611324"/>
            <a:ext cx="9093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Thronton </a:t>
            </a:r>
            <a:r>
              <a:rPr sz="1200" dirty="0">
                <a:latin typeface="Arial"/>
                <a:cs typeface="Arial"/>
              </a:rPr>
              <a:t>JB, </a:t>
            </a:r>
            <a:r>
              <a:rPr sz="1200" spc="-5" dirty="0">
                <a:latin typeface="Arial"/>
                <a:cs typeface="Arial"/>
              </a:rPr>
              <a:t>Nimer S and Howrd </a:t>
            </a:r>
            <a:r>
              <a:rPr sz="1200" spc="-8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471920" y="1856613"/>
            <a:ext cx="29140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ETIOL</a:t>
            </a:r>
            <a:r>
              <a:rPr spc="-20" dirty="0"/>
              <a:t>O</a:t>
            </a:r>
            <a:r>
              <a:rPr dirty="0"/>
              <a:t>GY</a:t>
            </a:r>
          </a:p>
        </p:txBody>
      </p:sp>
      <p:sp>
        <p:nvSpPr>
          <p:cNvPr id="36" name="object 36"/>
          <p:cNvSpPr/>
          <p:nvPr/>
        </p:nvSpPr>
        <p:spPr>
          <a:xfrm>
            <a:off x="2208276" y="3174492"/>
            <a:ext cx="3608832" cy="1746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4371" y="3174492"/>
            <a:ext cx="3608831" cy="1767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6670" y="4158234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1760981" y="0"/>
                </a:moveTo>
                <a:lnTo>
                  <a:pt x="483869" y="0"/>
                </a:lnTo>
                <a:lnTo>
                  <a:pt x="0" y="967740"/>
                </a:lnTo>
                <a:lnTo>
                  <a:pt x="483869" y="1935480"/>
                </a:lnTo>
                <a:lnTo>
                  <a:pt x="1760981" y="1935480"/>
                </a:lnTo>
                <a:lnTo>
                  <a:pt x="2244852" y="967740"/>
                </a:lnTo>
                <a:lnTo>
                  <a:pt x="1760981" y="0"/>
                </a:lnTo>
                <a:close/>
              </a:path>
            </a:pathLst>
          </a:custGeom>
          <a:solidFill>
            <a:srgbClr val="F3B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6670" y="4158234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0" y="967740"/>
                </a:moveTo>
                <a:lnTo>
                  <a:pt x="483869" y="0"/>
                </a:lnTo>
                <a:lnTo>
                  <a:pt x="1760981" y="0"/>
                </a:lnTo>
                <a:lnTo>
                  <a:pt x="2244852" y="967740"/>
                </a:lnTo>
                <a:lnTo>
                  <a:pt x="1760981" y="1935480"/>
                </a:lnTo>
                <a:lnTo>
                  <a:pt x="483869" y="1935480"/>
                </a:lnTo>
                <a:lnTo>
                  <a:pt x="0" y="967740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90238" y="4401464"/>
            <a:ext cx="1536700" cy="126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0355">
              <a:lnSpc>
                <a:spcPct val="119700"/>
              </a:lnSpc>
              <a:spcBef>
                <a:spcPts val="100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Multi  fa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torial</a:t>
            </a:r>
            <a:endParaRPr sz="3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94582" y="5013197"/>
            <a:ext cx="264160" cy="227329"/>
          </a:xfrm>
          <a:custGeom>
            <a:avLst/>
            <a:gdLst/>
            <a:ahLst/>
            <a:cxnLst/>
            <a:rect l="l" t="t" r="r" b="b"/>
            <a:pathLst>
              <a:path w="264160" h="227329">
                <a:moveTo>
                  <a:pt x="206882" y="0"/>
                </a:moveTo>
                <a:lnTo>
                  <a:pt x="56768" y="0"/>
                </a:lnTo>
                <a:lnTo>
                  <a:pt x="0" y="113537"/>
                </a:lnTo>
                <a:lnTo>
                  <a:pt x="56768" y="227075"/>
                </a:lnTo>
                <a:lnTo>
                  <a:pt x="206882" y="227075"/>
                </a:lnTo>
                <a:lnTo>
                  <a:pt x="263651" y="113537"/>
                </a:lnTo>
                <a:lnTo>
                  <a:pt x="206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4582" y="5013197"/>
            <a:ext cx="264160" cy="227329"/>
          </a:xfrm>
          <a:custGeom>
            <a:avLst/>
            <a:gdLst/>
            <a:ahLst/>
            <a:cxnLst/>
            <a:rect l="l" t="t" r="r" b="b"/>
            <a:pathLst>
              <a:path w="264160" h="227329">
                <a:moveTo>
                  <a:pt x="0" y="113537"/>
                </a:moveTo>
                <a:lnTo>
                  <a:pt x="56768" y="0"/>
                </a:lnTo>
                <a:lnTo>
                  <a:pt x="206882" y="0"/>
                </a:lnTo>
                <a:lnTo>
                  <a:pt x="263651" y="113537"/>
                </a:lnTo>
                <a:lnTo>
                  <a:pt x="206882" y="227075"/>
                </a:lnTo>
                <a:lnTo>
                  <a:pt x="56768" y="227075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7954" y="3118866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1760982" y="0"/>
                </a:moveTo>
                <a:lnTo>
                  <a:pt x="483869" y="0"/>
                </a:lnTo>
                <a:lnTo>
                  <a:pt x="0" y="967740"/>
                </a:lnTo>
                <a:lnTo>
                  <a:pt x="483869" y="1935480"/>
                </a:lnTo>
                <a:lnTo>
                  <a:pt x="1760982" y="1935480"/>
                </a:lnTo>
                <a:lnTo>
                  <a:pt x="2244851" y="967740"/>
                </a:lnTo>
                <a:lnTo>
                  <a:pt x="176098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7954" y="3118866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0" y="967740"/>
                </a:moveTo>
                <a:lnTo>
                  <a:pt x="483869" y="0"/>
                </a:lnTo>
                <a:lnTo>
                  <a:pt x="1760982" y="0"/>
                </a:lnTo>
                <a:lnTo>
                  <a:pt x="2244851" y="967740"/>
                </a:lnTo>
                <a:lnTo>
                  <a:pt x="1760982" y="1935480"/>
                </a:lnTo>
                <a:lnTo>
                  <a:pt x="483869" y="1935480"/>
                </a:lnTo>
                <a:lnTo>
                  <a:pt x="0" y="967740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6526" y="4798314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205359" y="0"/>
                </a:moveTo>
                <a:lnTo>
                  <a:pt x="56769" y="0"/>
                </a:lnTo>
                <a:lnTo>
                  <a:pt x="0" y="113537"/>
                </a:lnTo>
                <a:lnTo>
                  <a:pt x="56769" y="227075"/>
                </a:lnTo>
                <a:lnTo>
                  <a:pt x="205359" y="227075"/>
                </a:lnTo>
                <a:lnTo>
                  <a:pt x="262127" y="113537"/>
                </a:lnTo>
                <a:lnTo>
                  <a:pt x="20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6526" y="4798314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0" y="113537"/>
                </a:moveTo>
                <a:lnTo>
                  <a:pt x="56769" y="0"/>
                </a:lnTo>
                <a:lnTo>
                  <a:pt x="205359" y="0"/>
                </a:lnTo>
                <a:lnTo>
                  <a:pt x="262127" y="113537"/>
                </a:lnTo>
                <a:lnTo>
                  <a:pt x="205359" y="227075"/>
                </a:lnTo>
                <a:lnTo>
                  <a:pt x="56769" y="227075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9290" y="3096005"/>
            <a:ext cx="2243455" cy="1935480"/>
          </a:xfrm>
          <a:custGeom>
            <a:avLst/>
            <a:gdLst/>
            <a:ahLst/>
            <a:cxnLst/>
            <a:rect l="l" t="t" r="r" b="b"/>
            <a:pathLst>
              <a:path w="2243454" h="1935479">
                <a:moveTo>
                  <a:pt x="1759458" y="0"/>
                </a:moveTo>
                <a:lnTo>
                  <a:pt x="483870" y="0"/>
                </a:lnTo>
                <a:lnTo>
                  <a:pt x="0" y="967740"/>
                </a:lnTo>
                <a:lnTo>
                  <a:pt x="483870" y="1935480"/>
                </a:lnTo>
                <a:lnTo>
                  <a:pt x="1759458" y="1935480"/>
                </a:lnTo>
                <a:lnTo>
                  <a:pt x="2243328" y="967740"/>
                </a:lnTo>
                <a:lnTo>
                  <a:pt x="175945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49290" y="3096005"/>
            <a:ext cx="2243455" cy="1935480"/>
          </a:xfrm>
          <a:custGeom>
            <a:avLst/>
            <a:gdLst/>
            <a:ahLst/>
            <a:cxnLst/>
            <a:rect l="l" t="t" r="r" b="b"/>
            <a:pathLst>
              <a:path w="2243454" h="1935479">
                <a:moveTo>
                  <a:pt x="0" y="967740"/>
                </a:moveTo>
                <a:lnTo>
                  <a:pt x="483870" y="0"/>
                </a:lnTo>
                <a:lnTo>
                  <a:pt x="1759458" y="0"/>
                </a:lnTo>
                <a:lnTo>
                  <a:pt x="2243328" y="967740"/>
                </a:lnTo>
                <a:lnTo>
                  <a:pt x="1759458" y="1935480"/>
                </a:lnTo>
                <a:lnTo>
                  <a:pt x="483870" y="1935480"/>
                </a:lnTo>
                <a:lnTo>
                  <a:pt x="0" y="967740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27241" y="3528440"/>
            <a:ext cx="1487805" cy="9899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96520" marR="5080" indent="-83820">
              <a:lnSpc>
                <a:spcPts val="3520"/>
              </a:lnSpc>
              <a:spcBef>
                <a:spcPts val="680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Environ  mental</a:t>
            </a:r>
            <a:endParaRPr sz="3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83957" y="4773929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205359" y="0"/>
                </a:moveTo>
                <a:lnTo>
                  <a:pt x="56769" y="0"/>
                </a:lnTo>
                <a:lnTo>
                  <a:pt x="0" y="113538"/>
                </a:lnTo>
                <a:lnTo>
                  <a:pt x="56769" y="227076"/>
                </a:lnTo>
                <a:lnTo>
                  <a:pt x="205359" y="227076"/>
                </a:lnTo>
                <a:lnTo>
                  <a:pt x="262127" y="113538"/>
                </a:lnTo>
                <a:lnTo>
                  <a:pt x="20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83957" y="4773929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0" y="113538"/>
                </a:moveTo>
                <a:lnTo>
                  <a:pt x="56769" y="0"/>
                </a:lnTo>
                <a:lnTo>
                  <a:pt x="205359" y="0"/>
                </a:lnTo>
                <a:lnTo>
                  <a:pt x="262127" y="113538"/>
                </a:lnTo>
                <a:lnTo>
                  <a:pt x="205359" y="227076"/>
                </a:lnTo>
                <a:lnTo>
                  <a:pt x="56769" y="227076"/>
                </a:lnTo>
                <a:lnTo>
                  <a:pt x="0" y="113538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0385" y="4158234"/>
            <a:ext cx="2244852" cy="19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0385" y="4158234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59" h="1935479">
                <a:moveTo>
                  <a:pt x="0" y="967740"/>
                </a:moveTo>
                <a:lnTo>
                  <a:pt x="483870" y="0"/>
                </a:lnTo>
                <a:lnTo>
                  <a:pt x="1760982" y="0"/>
                </a:lnTo>
                <a:lnTo>
                  <a:pt x="2244852" y="967740"/>
                </a:lnTo>
                <a:lnTo>
                  <a:pt x="1760982" y="1935480"/>
                </a:lnTo>
                <a:lnTo>
                  <a:pt x="483870" y="1935480"/>
                </a:lnTo>
                <a:lnTo>
                  <a:pt x="0" y="967740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9821" y="5013197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205358" y="0"/>
                </a:moveTo>
                <a:lnTo>
                  <a:pt x="56769" y="0"/>
                </a:lnTo>
                <a:lnTo>
                  <a:pt x="0" y="113537"/>
                </a:lnTo>
                <a:lnTo>
                  <a:pt x="56769" y="227075"/>
                </a:lnTo>
                <a:lnTo>
                  <a:pt x="205358" y="227075"/>
                </a:lnTo>
                <a:lnTo>
                  <a:pt x="262127" y="113537"/>
                </a:lnTo>
                <a:lnTo>
                  <a:pt x="205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821" y="5013197"/>
            <a:ext cx="262255" cy="227329"/>
          </a:xfrm>
          <a:custGeom>
            <a:avLst/>
            <a:gdLst/>
            <a:ahLst/>
            <a:cxnLst/>
            <a:rect l="l" t="t" r="r" b="b"/>
            <a:pathLst>
              <a:path w="262254" h="227329">
                <a:moveTo>
                  <a:pt x="0" y="113537"/>
                </a:moveTo>
                <a:lnTo>
                  <a:pt x="56769" y="0"/>
                </a:lnTo>
                <a:lnTo>
                  <a:pt x="205358" y="0"/>
                </a:lnTo>
                <a:lnTo>
                  <a:pt x="262127" y="113537"/>
                </a:lnTo>
                <a:lnTo>
                  <a:pt x="205358" y="227075"/>
                </a:lnTo>
                <a:lnTo>
                  <a:pt x="56769" y="227075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6670" y="2038350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1760981" y="0"/>
                </a:moveTo>
                <a:lnTo>
                  <a:pt x="483869" y="0"/>
                </a:lnTo>
                <a:lnTo>
                  <a:pt x="0" y="967739"/>
                </a:lnTo>
                <a:lnTo>
                  <a:pt x="483869" y="1935480"/>
                </a:lnTo>
                <a:lnTo>
                  <a:pt x="1760981" y="1935480"/>
                </a:lnTo>
                <a:lnTo>
                  <a:pt x="2244852" y="967739"/>
                </a:lnTo>
                <a:lnTo>
                  <a:pt x="1760981" y="0"/>
                </a:lnTo>
                <a:close/>
              </a:path>
            </a:pathLst>
          </a:custGeom>
          <a:solidFill>
            <a:srgbClr val="C4E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36670" y="2038350"/>
            <a:ext cx="2245360" cy="1935480"/>
          </a:xfrm>
          <a:custGeom>
            <a:avLst/>
            <a:gdLst/>
            <a:ahLst/>
            <a:cxnLst/>
            <a:rect l="l" t="t" r="r" b="b"/>
            <a:pathLst>
              <a:path w="2245360" h="1935479">
                <a:moveTo>
                  <a:pt x="0" y="967739"/>
                </a:moveTo>
                <a:lnTo>
                  <a:pt x="483869" y="0"/>
                </a:lnTo>
                <a:lnTo>
                  <a:pt x="1760981" y="0"/>
                </a:lnTo>
                <a:lnTo>
                  <a:pt x="2244852" y="967739"/>
                </a:lnTo>
                <a:lnTo>
                  <a:pt x="1760981" y="1935480"/>
                </a:lnTo>
                <a:lnTo>
                  <a:pt x="483869" y="1935480"/>
                </a:lnTo>
                <a:lnTo>
                  <a:pt x="0" y="967739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202684" y="2693923"/>
            <a:ext cx="15106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5" dirty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3400" b="0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400" b="0" spc="-5" dirty="0">
                <a:solidFill>
                  <a:srgbClr val="FFFFFF"/>
                </a:solidFill>
                <a:latin typeface="Arial"/>
                <a:cs typeface="Arial"/>
              </a:rPr>
              <a:t>etic</a:t>
            </a:r>
            <a:endParaRPr sz="3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57621" y="2081022"/>
            <a:ext cx="264160" cy="226060"/>
          </a:xfrm>
          <a:custGeom>
            <a:avLst/>
            <a:gdLst/>
            <a:ahLst/>
            <a:cxnLst/>
            <a:rect l="l" t="t" r="r" b="b"/>
            <a:pathLst>
              <a:path w="264160" h="226060">
                <a:moveTo>
                  <a:pt x="207263" y="0"/>
                </a:moveTo>
                <a:lnTo>
                  <a:pt x="56387" y="0"/>
                </a:lnTo>
                <a:lnTo>
                  <a:pt x="0" y="112775"/>
                </a:lnTo>
                <a:lnTo>
                  <a:pt x="56387" y="225551"/>
                </a:lnTo>
                <a:lnTo>
                  <a:pt x="207263" y="225551"/>
                </a:lnTo>
                <a:lnTo>
                  <a:pt x="263651" y="112775"/>
                </a:lnTo>
                <a:lnTo>
                  <a:pt x="207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57621" y="2081022"/>
            <a:ext cx="264160" cy="226060"/>
          </a:xfrm>
          <a:custGeom>
            <a:avLst/>
            <a:gdLst/>
            <a:ahLst/>
            <a:cxnLst/>
            <a:rect l="l" t="t" r="r" b="b"/>
            <a:pathLst>
              <a:path w="264160" h="226060">
                <a:moveTo>
                  <a:pt x="0" y="112775"/>
                </a:moveTo>
                <a:lnTo>
                  <a:pt x="56387" y="0"/>
                </a:lnTo>
                <a:lnTo>
                  <a:pt x="207263" y="0"/>
                </a:lnTo>
                <a:lnTo>
                  <a:pt x="263651" y="112775"/>
                </a:lnTo>
                <a:lnTo>
                  <a:pt x="207263" y="225551"/>
                </a:lnTo>
                <a:lnTo>
                  <a:pt x="56387" y="225551"/>
                </a:lnTo>
                <a:lnTo>
                  <a:pt x="0" y="112775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9290" y="982217"/>
            <a:ext cx="2243328" cy="1933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9290" y="982217"/>
            <a:ext cx="2243455" cy="1934210"/>
          </a:xfrm>
          <a:custGeom>
            <a:avLst/>
            <a:gdLst/>
            <a:ahLst/>
            <a:cxnLst/>
            <a:rect l="l" t="t" r="r" b="b"/>
            <a:pathLst>
              <a:path w="2243454" h="1934210">
                <a:moveTo>
                  <a:pt x="0" y="966978"/>
                </a:moveTo>
                <a:lnTo>
                  <a:pt x="483488" y="0"/>
                </a:lnTo>
                <a:lnTo>
                  <a:pt x="1759839" y="0"/>
                </a:lnTo>
                <a:lnTo>
                  <a:pt x="2243328" y="966978"/>
                </a:lnTo>
                <a:lnTo>
                  <a:pt x="1759839" y="1933956"/>
                </a:lnTo>
                <a:lnTo>
                  <a:pt x="483488" y="1933956"/>
                </a:lnTo>
                <a:lnTo>
                  <a:pt x="0" y="966978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14821" y="1831085"/>
            <a:ext cx="264160" cy="227329"/>
          </a:xfrm>
          <a:custGeom>
            <a:avLst/>
            <a:gdLst/>
            <a:ahLst/>
            <a:cxnLst/>
            <a:rect l="l" t="t" r="r" b="b"/>
            <a:pathLst>
              <a:path w="264160" h="227330">
                <a:moveTo>
                  <a:pt x="206882" y="0"/>
                </a:moveTo>
                <a:lnTo>
                  <a:pt x="56768" y="0"/>
                </a:lnTo>
                <a:lnTo>
                  <a:pt x="0" y="113537"/>
                </a:lnTo>
                <a:lnTo>
                  <a:pt x="56768" y="227075"/>
                </a:lnTo>
                <a:lnTo>
                  <a:pt x="206882" y="227075"/>
                </a:lnTo>
                <a:lnTo>
                  <a:pt x="263651" y="113537"/>
                </a:lnTo>
                <a:lnTo>
                  <a:pt x="2068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14821" y="1831085"/>
            <a:ext cx="264160" cy="227329"/>
          </a:xfrm>
          <a:custGeom>
            <a:avLst/>
            <a:gdLst/>
            <a:ahLst/>
            <a:cxnLst/>
            <a:rect l="l" t="t" r="r" b="b"/>
            <a:pathLst>
              <a:path w="264160" h="227330">
                <a:moveTo>
                  <a:pt x="0" y="113537"/>
                </a:moveTo>
                <a:lnTo>
                  <a:pt x="56768" y="0"/>
                </a:lnTo>
                <a:lnTo>
                  <a:pt x="206882" y="0"/>
                </a:lnTo>
                <a:lnTo>
                  <a:pt x="263651" y="113537"/>
                </a:lnTo>
                <a:lnTo>
                  <a:pt x="206882" y="227075"/>
                </a:lnTo>
                <a:lnTo>
                  <a:pt x="56768" y="227075"/>
                </a:lnTo>
                <a:lnTo>
                  <a:pt x="0" y="113537"/>
                </a:lnTo>
                <a:close/>
              </a:path>
            </a:pathLst>
          </a:custGeom>
          <a:ln w="25908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15</a:t>
            </a:fld>
            <a:endParaRPr spc="-5" dirty="0"/>
          </a:p>
        </p:txBody>
      </p:sp>
      <p:sp>
        <p:nvSpPr>
          <p:cNvPr id="30" name="Rectangle 29"/>
          <p:cNvSpPr/>
          <p:nvPr/>
        </p:nvSpPr>
        <p:spPr>
          <a:xfrm>
            <a:off x="3657600" y="228600"/>
            <a:ext cx="183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-5" dirty="0" smtClean="0"/>
              <a:t>AETIOLOGY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778891"/>
            <a:ext cx="1744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1]</a:t>
            </a:r>
            <a:r>
              <a:rPr sz="2800" spc="-6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Genetic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16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266571" y="6580539"/>
            <a:ext cx="96589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John </a:t>
            </a:r>
            <a:r>
              <a:rPr sz="1200" dirty="0">
                <a:latin typeface="Arial"/>
                <a:cs typeface="Arial"/>
              </a:rPr>
              <a:t>B. </a:t>
            </a:r>
            <a:r>
              <a:rPr sz="1200" spc="-5" dirty="0">
                <a:latin typeface="Arial"/>
                <a:cs typeface="Arial"/>
              </a:rPr>
              <a:t>Thornton, Sue Nim Paul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Howard. 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950064"/>
            <a:ext cx="6470015" cy="1766509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Genetic </a:t>
            </a:r>
            <a:r>
              <a:rPr sz="2400" spc="-5" dirty="0">
                <a:latin typeface="Arial"/>
                <a:cs typeface="Arial"/>
              </a:rPr>
              <a:t>disorders are </a:t>
            </a:r>
            <a:r>
              <a:rPr sz="2400" spc="-5">
                <a:latin typeface="Arial"/>
                <a:cs typeface="Arial"/>
              </a:rPr>
              <a:t>classified </a:t>
            </a:r>
            <a:r>
              <a:rPr sz="2400" spc="-5" smtClean="0">
                <a:latin typeface="Arial"/>
                <a:cs typeface="Arial"/>
              </a:rPr>
              <a:t>into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1435"/>
              </a:spcBef>
              <a:buClr>
                <a:srgbClr val="669999"/>
              </a:buClr>
              <a:buSzPct val="54166"/>
              <a:buAutoNum type="arabicPeriod"/>
              <a:tabLst>
                <a:tab pos="704215" algn="l"/>
                <a:tab pos="704850" algn="l"/>
              </a:tabLst>
            </a:pPr>
            <a:r>
              <a:rPr sz="2400" dirty="0">
                <a:latin typeface="Arial"/>
                <a:cs typeface="Arial"/>
              </a:rPr>
              <a:t>Chromosomal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AutoNum type="arabicPeriod"/>
              <a:tabLst>
                <a:tab pos="704215" algn="l"/>
                <a:tab pos="704850" algn="l"/>
              </a:tabLst>
            </a:pPr>
            <a:r>
              <a:rPr sz="2400" spc="-5">
                <a:latin typeface="Arial"/>
                <a:cs typeface="Arial"/>
              </a:rPr>
              <a:t>Single</a:t>
            </a:r>
            <a:r>
              <a:rPr sz="2400" spc="10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1139189"/>
            <a:ext cx="427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2] </a:t>
            </a:r>
            <a:r>
              <a:rPr sz="2800" spc="-5">
                <a:solidFill>
                  <a:srgbClr val="FF0000"/>
                </a:solidFill>
              </a:rPr>
              <a:t>Multifactorial</a:t>
            </a:r>
            <a:r>
              <a:rPr sz="2800" spc="35">
                <a:solidFill>
                  <a:srgbClr val="FF0000"/>
                </a:solidFill>
              </a:rPr>
              <a:t> </a:t>
            </a:r>
            <a:r>
              <a:rPr sz="2800" b="0" spc="-5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356" y="2387345"/>
            <a:ext cx="7569200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1)   </a:t>
            </a:r>
            <a:r>
              <a:rPr sz="2100" spc="-5" dirty="0">
                <a:latin typeface="Arial"/>
                <a:cs typeface="Arial"/>
              </a:rPr>
              <a:t>Chances increases </a:t>
            </a:r>
            <a:r>
              <a:rPr sz="2100" dirty="0">
                <a:latin typeface="Arial"/>
                <a:cs typeface="Arial"/>
              </a:rPr>
              <a:t>if </a:t>
            </a:r>
            <a:r>
              <a:rPr sz="2100" spc="-5" dirty="0">
                <a:latin typeface="Arial"/>
                <a:cs typeface="Arial"/>
              </a:rPr>
              <a:t>more than one family member </a:t>
            </a:r>
            <a:r>
              <a:rPr sz="2100" dirty="0">
                <a:latin typeface="Arial"/>
                <a:cs typeface="Arial"/>
              </a:rPr>
              <a:t>if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affected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2)   </a:t>
            </a:r>
            <a:r>
              <a:rPr sz="2100" spc="-5" dirty="0">
                <a:latin typeface="Arial"/>
                <a:cs typeface="Arial"/>
              </a:rPr>
              <a:t>More the severity, greater </a:t>
            </a:r>
            <a:r>
              <a:rPr sz="2100" dirty="0">
                <a:latin typeface="Arial"/>
                <a:cs typeface="Arial"/>
              </a:rPr>
              <a:t>the </a:t>
            </a:r>
            <a:r>
              <a:rPr sz="2100" spc="-5" dirty="0">
                <a:latin typeface="Arial"/>
                <a:cs typeface="Arial"/>
              </a:rPr>
              <a:t>chances </a:t>
            </a:r>
            <a:r>
              <a:rPr sz="2100" dirty="0">
                <a:latin typeface="Arial"/>
                <a:cs typeface="Arial"/>
              </a:rPr>
              <a:t>of </a:t>
            </a:r>
            <a:r>
              <a:rPr sz="2100" spc="-5" dirty="0">
                <a:latin typeface="Arial"/>
                <a:cs typeface="Arial"/>
              </a:rPr>
              <a:t>recurrence in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sibling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0"/>
              </a:spcBef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3) </a:t>
            </a:r>
            <a:r>
              <a:rPr sz="2100" spc="-5" dirty="0">
                <a:latin typeface="Arial"/>
                <a:cs typeface="Arial"/>
              </a:rPr>
              <a:t>Higher risk </a:t>
            </a:r>
            <a:r>
              <a:rPr sz="2100" dirty="0">
                <a:latin typeface="Arial"/>
                <a:cs typeface="Arial"/>
              </a:rPr>
              <a:t>if affected </a:t>
            </a:r>
            <a:r>
              <a:rPr sz="2100" spc="-5" dirty="0">
                <a:latin typeface="Arial"/>
                <a:cs typeface="Arial"/>
              </a:rPr>
              <a:t>individual is </a:t>
            </a:r>
            <a:r>
              <a:rPr sz="2100" dirty="0">
                <a:latin typeface="Arial"/>
                <a:cs typeface="Arial"/>
              </a:rPr>
              <a:t>of </a:t>
            </a:r>
            <a:r>
              <a:rPr sz="2100" spc="-5" dirty="0">
                <a:latin typeface="Arial"/>
                <a:cs typeface="Arial"/>
              </a:rPr>
              <a:t>less </a:t>
            </a:r>
            <a:r>
              <a:rPr sz="2100" dirty="0">
                <a:latin typeface="Arial"/>
                <a:cs typeface="Arial"/>
              </a:rPr>
              <a:t>affected</a:t>
            </a:r>
            <a:r>
              <a:rPr sz="2100" spc="-2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sex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4) </a:t>
            </a:r>
            <a:r>
              <a:rPr sz="2100" dirty="0">
                <a:latin typeface="Arial"/>
                <a:cs typeface="Arial"/>
              </a:rPr>
              <a:t>Risk </a:t>
            </a:r>
            <a:r>
              <a:rPr sz="2100" spc="-5" dirty="0">
                <a:latin typeface="Arial"/>
                <a:cs typeface="Arial"/>
              </a:rPr>
              <a:t>decreases </a:t>
            </a:r>
            <a:r>
              <a:rPr sz="2100" dirty="0">
                <a:latin typeface="Arial"/>
                <a:cs typeface="Arial"/>
              </a:rPr>
              <a:t>in </a:t>
            </a:r>
            <a:r>
              <a:rPr sz="2100" spc="-5" dirty="0">
                <a:latin typeface="Arial"/>
                <a:cs typeface="Arial"/>
              </a:rPr>
              <a:t>remotely related</a:t>
            </a:r>
            <a:r>
              <a:rPr sz="2100" spc="-2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individuals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77628" y="96011"/>
            <a:ext cx="20955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266571" y="6580539"/>
            <a:ext cx="96589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John </a:t>
            </a:r>
            <a:r>
              <a:rPr sz="1200" dirty="0">
                <a:latin typeface="Arial"/>
                <a:cs typeface="Arial"/>
              </a:rPr>
              <a:t>B. </a:t>
            </a:r>
            <a:r>
              <a:rPr sz="1200" spc="-5" dirty="0">
                <a:latin typeface="Arial"/>
                <a:cs typeface="Arial"/>
              </a:rPr>
              <a:t>Thornton, Sue Nim Paul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5" dirty="0">
                <a:latin typeface="Arial"/>
                <a:cs typeface="Arial"/>
              </a:rPr>
              <a:t>Howard. 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644779"/>
            <a:ext cx="419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3] Environmental</a:t>
            </a:r>
            <a:r>
              <a:rPr sz="2800" spc="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factors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02360" y="1736217"/>
            <a:ext cx="7565390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Maternal smoking or tobacco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exposure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Viral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infections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Poor nutrition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Certain Medicinal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drugs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Teratogens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like: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1435"/>
              </a:spcBef>
              <a:buClr>
                <a:srgbClr val="669999"/>
              </a:buClr>
              <a:buSzPct val="54166"/>
              <a:buFont typeface="Wingdings"/>
              <a:buChar char="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Rubella </a:t>
            </a:r>
            <a:r>
              <a:rPr sz="2400" dirty="0">
                <a:latin typeface="Arial"/>
                <a:cs typeface="Arial"/>
              </a:rPr>
              <a:t>virus, </a:t>
            </a:r>
            <a:r>
              <a:rPr sz="2400" spc="-5" dirty="0">
                <a:latin typeface="Arial"/>
                <a:cs typeface="Arial"/>
              </a:rPr>
              <a:t>Cortisone/ steroids,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Mercaptopurine,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2155"/>
              </a:spcBef>
            </a:pPr>
            <a:r>
              <a:rPr sz="2400" spc="-5" dirty="0">
                <a:latin typeface="Arial"/>
                <a:cs typeface="Arial"/>
              </a:rPr>
              <a:t>Methotrexate, Valium,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Dilantin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51006" y="6304273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68740" y="3686555"/>
            <a:ext cx="3019044" cy="301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16477" y="6580539"/>
            <a:ext cx="45618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Peter Mosby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Cleft Lip and Palate. Lancet 2009; 374: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1773–85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5789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CLASSIFICATION</a:t>
            </a:r>
          </a:p>
        </p:txBody>
      </p:sp>
      <p:sp>
        <p:nvSpPr>
          <p:cNvPr id="36" name="object 36"/>
          <p:cNvSpPr/>
          <p:nvPr/>
        </p:nvSpPr>
        <p:spPr>
          <a:xfrm>
            <a:off x="5945123" y="2997707"/>
            <a:ext cx="3518916" cy="264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28600"/>
            <a:ext cx="254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CONTENTS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278382" y="762000"/>
            <a:ext cx="4613275" cy="3434273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Introduction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Incidence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Embryology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smtClean="0">
                <a:latin typeface="Arial"/>
                <a:cs typeface="Arial"/>
              </a:rPr>
              <a:t>Aetiology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55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Classification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Diagnosis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Problems associated with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clefts</a:t>
            </a:r>
            <a:endParaRPr sz="22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200" spc="-5" dirty="0">
                <a:latin typeface="Arial"/>
                <a:cs typeface="Arial"/>
              </a:rPr>
              <a:t>Syndromes associated with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clefts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77628" y="96011"/>
            <a:ext cx="20955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6091" y="6291573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191000"/>
            <a:ext cx="6096000" cy="272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8515" marR="5080" indent="-805815">
              <a:lnSpc>
                <a:spcPct val="122700"/>
              </a:lnSpc>
              <a:spcBef>
                <a:spcPts val="25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Management of Cleft lip and palate  </a:t>
            </a:r>
          </a:p>
          <a:p>
            <a:pPr marL="818515" marR="5080" indent="-805815">
              <a:lnSpc>
                <a:spcPct val="122700"/>
              </a:lnSpc>
              <a:spcBef>
                <a:spcPts val="25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en-US" dirty="0" smtClean="0">
                <a:latin typeface="Arial"/>
                <a:cs typeface="Arial"/>
              </a:rPr>
              <a:t>Timing of treatment sequence</a:t>
            </a:r>
          </a:p>
          <a:p>
            <a:pPr marL="818515" marR="1350645">
              <a:lnSpc>
                <a:spcPct val="125000"/>
              </a:lnSpc>
            </a:pPr>
            <a:r>
              <a:rPr lang="en-US" spc="-5" dirty="0" smtClean="0">
                <a:latin typeface="Arial"/>
                <a:cs typeface="Arial"/>
              </a:rPr>
              <a:t>Alveolar Bone </a:t>
            </a:r>
            <a:r>
              <a:rPr lang="en-US" dirty="0" smtClean="0">
                <a:latin typeface="Arial"/>
                <a:cs typeface="Arial"/>
              </a:rPr>
              <a:t>grafting          Prosthetic</a:t>
            </a:r>
            <a:r>
              <a:rPr lang="en-US" spc="-11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rehabilitation                     Recent advances  </a:t>
            </a:r>
          </a:p>
          <a:p>
            <a:pPr marL="818515" indent="-805815">
              <a:lnSpc>
                <a:spcPct val="100000"/>
              </a:lnSpc>
              <a:spcBef>
                <a:spcPts val="1255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Conclusion</a:t>
            </a:r>
            <a:endParaRPr lang="en-US" sz="2000" dirty="0" smtClean="0">
              <a:latin typeface="Arial"/>
              <a:cs typeface="Arial"/>
            </a:endParaRPr>
          </a:p>
          <a:p>
            <a:pPr marL="818515" indent="-805815">
              <a:lnSpc>
                <a:spcPct val="100000"/>
              </a:lnSpc>
              <a:spcBef>
                <a:spcPts val="655"/>
              </a:spcBef>
              <a:buClr>
                <a:srgbClr val="330066"/>
              </a:buClr>
              <a:buSzPct val="59090"/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lang="en-US" sz="2000" spc="-5" dirty="0" smtClean="0">
                <a:latin typeface="Arial"/>
                <a:cs typeface="Arial"/>
              </a:rPr>
              <a:t>References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407822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3293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SYNDROMES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20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3408045" y="6580539"/>
            <a:ext cx="53733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*Sommerland </a:t>
            </a:r>
            <a:r>
              <a:rPr sz="1200" dirty="0">
                <a:latin typeface="Arial"/>
                <a:cs typeface="Arial"/>
              </a:rPr>
              <a:t>BC. </a:t>
            </a:r>
            <a:r>
              <a:rPr sz="1200" spc="-5" dirty="0">
                <a:latin typeface="Arial"/>
                <a:cs typeface="Arial"/>
              </a:rPr>
              <a:t>Management </a:t>
            </a:r>
            <a:r>
              <a:rPr sz="1200" dirty="0">
                <a:latin typeface="Arial"/>
                <a:cs typeface="Arial"/>
              </a:rPr>
              <a:t>of cleft </a:t>
            </a:r>
            <a:r>
              <a:rPr sz="1200" spc="-5" dirty="0">
                <a:latin typeface="Arial"/>
                <a:cs typeface="Arial"/>
              </a:rPr>
              <a:t>lip and palate. Current Paediatrics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105" y="1985010"/>
            <a:ext cx="658368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Around 400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Chromosomal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anomalies</a:t>
            </a:r>
            <a:endParaRPr sz="2400">
              <a:latin typeface="Arial"/>
              <a:cs typeface="Arial"/>
            </a:endParaRPr>
          </a:p>
          <a:p>
            <a:pPr marL="704850" lvl="1" indent="-347980">
              <a:lnSpc>
                <a:spcPct val="100000"/>
              </a:lnSpc>
              <a:spcBef>
                <a:spcPts val="144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5485" algn="l"/>
              </a:tabLst>
            </a:pPr>
            <a:r>
              <a:rPr sz="2400" dirty="0">
                <a:latin typeface="Arial"/>
                <a:cs typeface="Arial"/>
              </a:rPr>
              <a:t>Trisomy </a:t>
            </a:r>
            <a:r>
              <a:rPr sz="2400" spc="-5" dirty="0">
                <a:latin typeface="Arial"/>
                <a:cs typeface="Arial"/>
              </a:rPr>
              <a:t>13 (Patau)</a:t>
            </a:r>
            <a:endParaRPr sz="2400">
              <a:latin typeface="Arial"/>
              <a:cs typeface="Arial"/>
            </a:endParaRPr>
          </a:p>
          <a:p>
            <a:pPr marL="704850" lvl="1" indent="-347980">
              <a:lnSpc>
                <a:spcPct val="100000"/>
              </a:lnSpc>
              <a:spcBef>
                <a:spcPts val="2155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5485" algn="l"/>
              </a:tabLst>
            </a:pPr>
            <a:r>
              <a:rPr sz="2400" dirty="0">
                <a:latin typeface="Arial"/>
                <a:cs typeface="Arial"/>
              </a:rPr>
              <a:t>Trisomy </a:t>
            </a:r>
            <a:r>
              <a:rPr sz="2400" spc="-5" dirty="0">
                <a:latin typeface="Arial"/>
                <a:cs typeface="Arial"/>
              </a:rPr>
              <a:t>18 (Edward)</a:t>
            </a:r>
            <a:endParaRPr sz="2400">
              <a:latin typeface="Arial"/>
              <a:cs typeface="Arial"/>
            </a:endParaRPr>
          </a:p>
          <a:p>
            <a:pPr marL="704850" lvl="1" indent="-347980">
              <a:lnSpc>
                <a:spcPct val="100000"/>
              </a:lnSpc>
              <a:spcBef>
                <a:spcPts val="2155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5485" algn="l"/>
              </a:tabLst>
            </a:pPr>
            <a:r>
              <a:rPr sz="2400" dirty="0">
                <a:latin typeface="Arial"/>
                <a:cs typeface="Arial"/>
              </a:rPr>
              <a:t>Trisomy </a:t>
            </a:r>
            <a:r>
              <a:rPr sz="2400" spc="-5" dirty="0">
                <a:latin typeface="Arial"/>
                <a:cs typeface="Arial"/>
              </a:rPr>
              <a:t>21</a:t>
            </a:r>
            <a:r>
              <a:rPr sz="2400" spc="-10" dirty="0">
                <a:latin typeface="Arial"/>
                <a:cs typeface="Arial"/>
              </a:rPr>
              <a:t> (Down’s)</a:t>
            </a:r>
            <a:endParaRPr sz="2400">
              <a:latin typeface="Arial"/>
              <a:cs typeface="Arial"/>
            </a:endParaRPr>
          </a:p>
          <a:p>
            <a:pPr marL="704850" lvl="1" indent="-347980">
              <a:lnSpc>
                <a:spcPct val="100000"/>
              </a:lnSpc>
              <a:spcBef>
                <a:spcPts val="2155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5485" algn="l"/>
              </a:tabLst>
            </a:pPr>
            <a:r>
              <a:rPr sz="2400" spc="-5" dirty="0">
                <a:latin typeface="Arial"/>
                <a:cs typeface="Arial"/>
              </a:rPr>
              <a:t>Velocardiofacial syndrome (22q11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deletion)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938022"/>
            <a:ext cx="5801995" cy="487235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54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b="1" dirty="0">
                <a:solidFill>
                  <a:srgbClr val="00AF50"/>
                </a:solidFill>
                <a:latin typeface="Arial"/>
                <a:cs typeface="Arial"/>
              </a:rPr>
              <a:t>Inherited</a:t>
            </a:r>
            <a:r>
              <a:rPr sz="2400" b="1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144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Sticklers (Autosomal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dominant)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Treacher Collins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(AD)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Van der Woude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(AD)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6699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30066"/>
              </a:buClr>
              <a:buSzPct val="58333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Non-inherited</a:t>
            </a:r>
            <a:r>
              <a:rPr sz="2400" b="1" spc="-6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  <a:p>
            <a:pPr marL="704215" marR="5080" lvl="1" indent="-342900">
              <a:lnSpc>
                <a:spcPct val="150000"/>
              </a:lnSpc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Pierre Robin Syndrome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triad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cleft  palate, glossoptosis,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retrognathia</a:t>
            </a:r>
            <a:endParaRPr sz="2400">
              <a:latin typeface="Arial"/>
              <a:cs typeface="Arial"/>
            </a:endParaRPr>
          </a:p>
          <a:p>
            <a:pPr marL="704215" lvl="1" indent="-342900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Char char="•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Goldenhar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syndrome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87383" y="1824227"/>
            <a:ext cx="2965704" cy="19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7571" y="3944111"/>
            <a:ext cx="3003804" cy="1876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3408045" y="6580539"/>
            <a:ext cx="53733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*Sommerland </a:t>
            </a:r>
            <a:r>
              <a:rPr sz="1200" dirty="0">
                <a:latin typeface="Arial"/>
                <a:cs typeface="Arial"/>
              </a:rPr>
              <a:t>BC. </a:t>
            </a:r>
            <a:r>
              <a:rPr sz="1200" spc="-5" dirty="0">
                <a:latin typeface="Arial"/>
                <a:cs typeface="Arial"/>
              </a:rPr>
              <a:t>Management </a:t>
            </a:r>
            <a:r>
              <a:rPr sz="1200" dirty="0">
                <a:latin typeface="Arial"/>
                <a:cs typeface="Arial"/>
              </a:rPr>
              <a:t>of cleft </a:t>
            </a:r>
            <a:r>
              <a:rPr sz="1200" spc="-5" dirty="0">
                <a:latin typeface="Arial"/>
                <a:cs typeface="Arial"/>
              </a:rPr>
              <a:t>lip and palate. Current Paediatrics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996" y="2682241"/>
            <a:ext cx="10547604" cy="166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4000" spc="-5" dirty="0" smtClean="0"/>
              <a:t>                        </a:t>
            </a:r>
          </a:p>
          <a:p>
            <a:r>
              <a:rPr lang="en-US" sz="4000" spc="-5" dirty="0" smtClean="0"/>
              <a:t>                             CLASSIFICATION    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22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3767" y="912875"/>
            <a:ext cx="7219188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2301" y="1005077"/>
            <a:ext cx="6769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Davis and </a:t>
            </a:r>
            <a:r>
              <a:rPr sz="2800" spc="-5" dirty="0">
                <a:solidFill>
                  <a:srgbClr val="FF0000"/>
                </a:solidFill>
              </a:rPr>
              <a:t>Ritchie’s classification</a:t>
            </a:r>
            <a:r>
              <a:rPr sz="2800" spc="9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(1922)</a:t>
            </a:r>
            <a:endParaRPr sz="28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2360" y="1981961"/>
            <a:ext cx="842645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Group </a:t>
            </a:r>
            <a:r>
              <a:rPr sz="2400" dirty="0">
                <a:latin typeface="Arial"/>
                <a:cs typeface="Arial"/>
              </a:rPr>
              <a:t>I: </a:t>
            </a:r>
            <a:r>
              <a:rPr sz="2400" spc="-5" dirty="0">
                <a:latin typeface="Arial"/>
                <a:cs typeface="Arial"/>
              </a:rPr>
              <a:t>Prealveolar process </a:t>
            </a:r>
            <a:r>
              <a:rPr sz="2400" dirty="0">
                <a:latin typeface="Arial"/>
                <a:cs typeface="Arial"/>
              </a:rPr>
              <a:t>cleft (clefts </a:t>
            </a:r>
            <a:r>
              <a:rPr sz="2400" spc="-5" dirty="0">
                <a:latin typeface="Arial"/>
                <a:cs typeface="Arial"/>
              </a:rPr>
              <a:t>affecting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lip)</a:t>
            </a:r>
            <a:endParaRPr sz="2400">
              <a:latin typeface="Arial"/>
              <a:cs typeface="Arial"/>
            </a:endParaRPr>
          </a:p>
          <a:p>
            <a:pPr marL="654050" indent="-297180">
              <a:lnSpc>
                <a:spcPct val="100000"/>
              </a:lnSpc>
              <a:buAutoNum type="arabicPeriod"/>
              <a:tabLst>
                <a:tab pos="654685" algn="l"/>
              </a:tabLst>
            </a:pPr>
            <a:r>
              <a:rPr sz="2100" spc="-5" dirty="0">
                <a:latin typeface="Arial"/>
                <a:cs typeface="Arial"/>
              </a:rPr>
              <a:t>Unilateral (right/left: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complete/incomplete)</a:t>
            </a:r>
            <a:endParaRPr sz="2100">
              <a:latin typeface="Arial"/>
              <a:cs typeface="Arial"/>
            </a:endParaRPr>
          </a:p>
          <a:p>
            <a:pPr marL="653415" indent="-2965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654050" algn="l"/>
              </a:tabLst>
            </a:pPr>
            <a:r>
              <a:rPr sz="2100" spc="-5" dirty="0">
                <a:latin typeface="Arial"/>
                <a:cs typeface="Arial"/>
              </a:rPr>
              <a:t>Bilateral (right: complete/incomplete; </a:t>
            </a:r>
            <a:r>
              <a:rPr sz="2100" dirty="0">
                <a:latin typeface="Arial"/>
                <a:cs typeface="Arial"/>
              </a:rPr>
              <a:t>left: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complete/incomplete)</a:t>
            </a:r>
            <a:endParaRPr sz="2100">
              <a:latin typeface="Arial"/>
              <a:cs typeface="Arial"/>
            </a:endParaRPr>
          </a:p>
          <a:p>
            <a:pPr marL="653415" indent="-296545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654050" algn="l"/>
              </a:tabLst>
            </a:pPr>
            <a:r>
              <a:rPr sz="2100" spc="-5" dirty="0">
                <a:latin typeface="Arial"/>
                <a:cs typeface="Arial"/>
              </a:rPr>
              <a:t>Median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(complete/incomplete)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Group II: </a:t>
            </a:r>
            <a:r>
              <a:rPr sz="2400" spc="-5" dirty="0">
                <a:latin typeface="Arial"/>
                <a:cs typeface="Arial"/>
              </a:rPr>
              <a:t>Postalveolar process cleft </a:t>
            </a:r>
            <a:r>
              <a:rPr sz="2400" dirty="0">
                <a:latin typeface="Arial"/>
                <a:cs typeface="Arial"/>
              </a:rPr>
              <a:t>(clefts affecting the </a:t>
            </a:r>
            <a:r>
              <a:rPr sz="2400" spc="-5" dirty="0">
                <a:latin typeface="Arial"/>
                <a:cs typeface="Arial"/>
              </a:rPr>
              <a:t>palate)</a:t>
            </a:r>
            <a:endParaRPr sz="2400">
              <a:latin typeface="Arial"/>
              <a:cs typeface="Arial"/>
            </a:endParaRPr>
          </a:p>
          <a:p>
            <a:pPr marL="653415" indent="-296545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654050" algn="l"/>
              </a:tabLst>
            </a:pPr>
            <a:r>
              <a:rPr sz="2100" dirty="0">
                <a:latin typeface="Arial"/>
                <a:cs typeface="Arial"/>
              </a:rPr>
              <a:t>Soft</a:t>
            </a:r>
            <a:r>
              <a:rPr sz="2100" spc="-5" dirty="0">
                <a:latin typeface="Arial"/>
                <a:cs typeface="Arial"/>
              </a:rPr>
              <a:t> palate</a:t>
            </a:r>
            <a:endParaRPr sz="2100">
              <a:latin typeface="Arial"/>
              <a:cs typeface="Arial"/>
            </a:endParaRPr>
          </a:p>
          <a:p>
            <a:pPr marL="654050" indent="-297180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654685" algn="l"/>
              </a:tabLst>
            </a:pPr>
            <a:r>
              <a:rPr sz="2100" spc="-5" dirty="0">
                <a:latin typeface="Arial"/>
                <a:cs typeface="Arial"/>
              </a:rPr>
              <a:t>Hard palate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1005916"/>
            <a:ext cx="852805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Group III: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Alveolar process cleft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(any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cleft involving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b="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alveolar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process)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24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6784" y="1657349"/>
            <a:ext cx="7739380" cy="12268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09245" indent="-296545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309880" algn="l"/>
              </a:tabLst>
            </a:pPr>
            <a:r>
              <a:rPr sz="2100" spc="-5" dirty="0">
                <a:latin typeface="Arial"/>
                <a:cs typeface="Arial"/>
              </a:rPr>
              <a:t>Unilateral (right/left: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complete/incomplete)</a:t>
            </a:r>
            <a:endParaRPr sz="2100">
              <a:latin typeface="Arial"/>
              <a:cs typeface="Arial"/>
            </a:endParaRPr>
          </a:p>
          <a:p>
            <a:pPr marL="309245" indent="-296545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309880" algn="l"/>
              </a:tabLst>
            </a:pPr>
            <a:r>
              <a:rPr sz="2100" spc="-5" dirty="0">
                <a:latin typeface="Arial"/>
                <a:cs typeface="Arial"/>
              </a:rPr>
              <a:t>Bilateral (right: complete/incomplete; </a:t>
            </a:r>
            <a:r>
              <a:rPr sz="2100" dirty="0">
                <a:latin typeface="Arial"/>
                <a:cs typeface="Arial"/>
              </a:rPr>
              <a:t>left: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complete/incomplete)</a:t>
            </a:r>
            <a:endParaRPr sz="2100">
              <a:latin typeface="Arial"/>
              <a:cs typeface="Arial"/>
            </a:endParaRPr>
          </a:p>
          <a:p>
            <a:pPr marL="309245" indent="-296545">
              <a:lnSpc>
                <a:spcPct val="100000"/>
              </a:lnSpc>
              <a:spcBef>
                <a:spcPts val="620"/>
              </a:spcBef>
              <a:buAutoNum type="arabicPeriod"/>
              <a:tabLst>
                <a:tab pos="309880" algn="l"/>
              </a:tabLst>
            </a:pPr>
            <a:r>
              <a:rPr sz="2100" spc="-5" dirty="0">
                <a:latin typeface="Arial"/>
                <a:cs typeface="Arial"/>
              </a:rPr>
              <a:t>Median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(complete/incomplete)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0716" y="551687"/>
            <a:ext cx="1575816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7140" y="551687"/>
            <a:ext cx="1615439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3771" y="551687"/>
            <a:ext cx="2944368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8747" y="551687"/>
            <a:ext cx="1380744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9630" y="644779"/>
            <a:ext cx="5765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Victor Veau’s classification</a:t>
            </a:r>
            <a:r>
              <a:rPr sz="2800" spc="10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(1931)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702360" y="1621916"/>
            <a:ext cx="9985375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A] </a:t>
            </a:r>
            <a:r>
              <a:rPr sz="2400" spc="-5" dirty="0">
                <a:latin typeface="Arial"/>
                <a:cs typeface="Arial"/>
              </a:rPr>
              <a:t>Cleft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lip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25099"/>
              </a:lnSpc>
              <a:tabLst>
                <a:tab pos="1113790" algn="l"/>
              </a:tabLst>
            </a:pPr>
            <a:r>
              <a:rPr sz="2400" spc="-5" dirty="0">
                <a:latin typeface="Arial"/>
                <a:cs typeface="Arial"/>
              </a:rPr>
              <a:t>Class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	: U/L </a:t>
            </a:r>
            <a:r>
              <a:rPr sz="2400" spc="-5" dirty="0">
                <a:latin typeface="Arial"/>
                <a:cs typeface="Arial"/>
              </a:rPr>
              <a:t>notching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vermillion border,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extending into the lip.  Class </a:t>
            </a:r>
            <a:r>
              <a:rPr sz="2400" dirty="0">
                <a:latin typeface="Arial"/>
                <a:cs typeface="Arial"/>
              </a:rPr>
              <a:t>II : </a:t>
            </a:r>
            <a:r>
              <a:rPr sz="2400" spc="-5" dirty="0">
                <a:latin typeface="Arial"/>
                <a:cs typeface="Arial"/>
              </a:rPr>
              <a:t>cleft extending into the lip, </a:t>
            </a:r>
            <a:r>
              <a:rPr sz="2400" dirty="0">
                <a:latin typeface="Arial"/>
                <a:cs typeface="Arial"/>
              </a:rPr>
              <a:t>but </a:t>
            </a:r>
            <a:r>
              <a:rPr sz="2400" spc="-5" dirty="0">
                <a:latin typeface="Arial"/>
                <a:cs typeface="Arial"/>
              </a:rPr>
              <a:t>not including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floor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nose.  Class </a:t>
            </a:r>
            <a:r>
              <a:rPr sz="2400" dirty="0">
                <a:latin typeface="Arial"/>
                <a:cs typeface="Arial"/>
              </a:rPr>
              <a:t>III: </a:t>
            </a:r>
            <a:r>
              <a:rPr sz="2400" spc="-5" dirty="0">
                <a:latin typeface="Arial"/>
                <a:cs typeface="Arial"/>
              </a:rPr>
              <a:t>extending into the floor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nose.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IV: </a:t>
            </a:r>
            <a:r>
              <a:rPr sz="2400" spc="-5" dirty="0">
                <a:latin typeface="Arial"/>
                <a:cs typeface="Arial"/>
              </a:rPr>
              <a:t>any b/l cleft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lip, whether incomplete or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complete.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88480" y="4794503"/>
            <a:ext cx="2232660" cy="178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4759452"/>
            <a:ext cx="2438400" cy="18425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7140" y="4794503"/>
            <a:ext cx="2438400" cy="1837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82556" y="4715255"/>
            <a:ext cx="1687068" cy="18882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25</a:t>
            </a:fld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1247647"/>
            <a:ext cx="1936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B] Cleft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993818"/>
            <a:ext cx="9683115" cy="25869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1113790" algn="l"/>
              </a:tabLst>
            </a:pPr>
            <a:r>
              <a:rPr sz="2400" spc="-5" dirty="0">
                <a:latin typeface="Arial"/>
                <a:cs typeface="Arial"/>
              </a:rPr>
              <a:t>Class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	: soft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II : </a:t>
            </a:r>
            <a:r>
              <a:rPr sz="2400" spc="-5" dirty="0">
                <a:latin typeface="Arial"/>
                <a:cs typeface="Arial"/>
              </a:rPr>
              <a:t>soft/hard palate extending no </a:t>
            </a:r>
            <a:r>
              <a:rPr sz="2400" dirty="0">
                <a:latin typeface="Arial"/>
                <a:cs typeface="Arial"/>
              </a:rPr>
              <a:t>further </a:t>
            </a:r>
            <a:r>
              <a:rPr sz="2400" spc="-5" dirty="0">
                <a:latin typeface="Arial"/>
                <a:cs typeface="Arial"/>
              </a:rPr>
              <a:t>than incisive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foramen.</a:t>
            </a:r>
            <a:endParaRPr sz="2400">
              <a:latin typeface="Arial"/>
              <a:cs typeface="Arial"/>
            </a:endParaRPr>
          </a:p>
          <a:p>
            <a:pPr marL="355600" marR="768985" indent="-342900">
              <a:lnSpc>
                <a:spcPct val="100000"/>
              </a:lnSpc>
              <a:spcBef>
                <a:spcPts val="715"/>
              </a:spcBef>
            </a:pP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III: </a:t>
            </a:r>
            <a:r>
              <a:rPr sz="2400" spc="-5" dirty="0">
                <a:latin typeface="Arial"/>
                <a:cs typeface="Arial"/>
              </a:rPr>
              <a:t>complete unilateral cleft, extending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uvula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incisive  foramen, then deviating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side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IV: two clefts </a:t>
            </a:r>
            <a:r>
              <a:rPr sz="2400" spc="-5" dirty="0">
                <a:latin typeface="Arial"/>
                <a:cs typeface="Arial"/>
              </a:rPr>
              <a:t>extending forward </a:t>
            </a:r>
            <a:r>
              <a:rPr sz="2400" dirty="0">
                <a:latin typeface="Arial"/>
                <a:cs typeface="Arial"/>
              </a:rPr>
              <a:t>from the </a:t>
            </a:r>
            <a:r>
              <a:rPr sz="2400" spc="-5" dirty="0">
                <a:latin typeface="Arial"/>
                <a:cs typeface="Arial"/>
              </a:rPr>
              <a:t>incisive foramen into the  alveolus.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447" y="4911852"/>
            <a:ext cx="1836419" cy="1623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4720" y="4864608"/>
            <a:ext cx="2112264" cy="1670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6311" y="4864608"/>
            <a:ext cx="2208276" cy="1670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35440" y="4911852"/>
            <a:ext cx="2159507" cy="1623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26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5648" y="912875"/>
            <a:ext cx="210769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7579" y="912875"/>
            <a:ext cx="120091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29100" y="912875"/>
            <a:ext cx="4111752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1459" y="912875"/>
            <a:ext cx="138074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82811" y="912875"/>
            <a:ext cx="58826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64182" y="1005077"/>
            <a:ext cx="7172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Kernahan and Stark’s classification</a:t>
            </a:r>
            <a:r>
              <a:rPr sz="2800" spc="114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(1958)</a:t>
            </a:r>
            <a:endParaRPr sz="2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27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60" y="2096261"/>
            <a:ext cx="87153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indent="-33845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Clefts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structures anterior to the incisive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foramen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Clefts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structures posterior to the incisive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foramen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2155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Clefts affecting structures anterior and posterior to the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incisive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35"/>
              </a:spcBef>
            </a:pPr>
            <a:r>
              <a:rPr sz="2400" dirty="0">
                <a:latin typeface="Arial"/>
                <a:cs typeface="Arial"/>
              </a:rPr>
              <a:t>foramen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12875"/>
            <a:ext cx="210769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0132" y="912875"/>
            <a:ext cx="248716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908" y="912875"/>
            <a:ext cx="4663440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91956" y="912875"/>
            <a:ext cx="588264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0828" y="912875"/>
            <a:ext cx="138074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5870" y="1005077"/>
            <a:ext cx="9010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Kernahan </a:t>
            </a:r>
            <a:r>
              <a:rPr sz="2800" spc="-10" dirty="0">
                <a:solidFill>
                  <a:srgbClr val="FF0000"/>
                </a:solidFill>
              </a:rPr>
              <a:t>and </a:t>
            </a:r>
            <a:r>
              <a:rPr sz="2800" spc="-5" dirty="0">
                <a:solidFill>
                  <a:srgbClr val="FF0000"/>
                </a:solidFill>
              </a:rPr>
              <a:t>Stark’s stripped Y classification</a:t>
            </a:r>
            <a:r>
              <a:rPr sz="2800" spc="22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(1971)</a:t>
            </a:r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1929383" y="1859279"/>
            <a:ext cx="7043928" cy="4579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28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902332" y="6580539"/>
            <a:ext cx="729805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Allori AC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Classification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Lip/Palate: Then and </a:t>
            </a:r>
            <a:r>
              <a:rPr sz="1200" spc="-20" dirty="0">
                <a:latin typeface="Arial"/>
                <a:cs typeface="Arial"/>
              </a:rPr>
              <a:t>Now. </a:t>
            </a:r>
            <a:r>
              <a:rPr sz="1200" spc="-5" dirty="0">
                <a:latin typeface="Arial"/>
                <a:cs typeface="Arial"/>
              </a:rPr>
              <a:t>Cleft Palate–Craniofacial Journal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2016;53(1)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516381"/>
            <a:ext cx="71484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Unilateral </a:t>
            </a:r>
            <a:r>
              <a:rPr spc="-85" dirty="0"/>
              <a:t>cleft</a:t>
            </a:r>
            <a:r>
              <a:rPr spc="-355" dirty="0"/>
              <a:t> </a:t>
            </a:r>
            <a:r>
              <a:rPr spc="-105" dirty="0"/>
              <a:t>lip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09600" y="1577340"/>
            <a:ext cx="5303520" cy="48750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4100" dirty="0" smtClean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/>
          </a:p>
          <a:p>
            <a:pPr marL="355600" marR="17272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pc="-50" dirty="0"/>
              <a:t>Varying </a:t>
            </a:r>
            <a:r>
              <a:rPr spc="-5" dirty="0"/>
              <a:t>degrees of  clefting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6107" y="1592402"/>
            <a:ext cx="6574367" cy="46031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smtClean="0">
                <a:latin typeface="Times New Roman"/>
                <a:cs typeface="Times New Roman"/>
              </a:rPr>
              <a:t>Orbicularis </a:t>
            </a:r>
            <a:r>
              <a:rPr sz="2800" spc="-5" dirty="0">
                <a:latin typeface="Times New Roman"/>
                <a:cs typeface="Times New Roman"/>
              </a:rPr>
              <a:t>oris inserts at the  columella medially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ala  laterally on the cleft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side</a:t>
            </a:r>
            <a:endParaRPr sz="2800">
              <a:latin typeface="Times New Roman"/>
              <a:cs typeface="Times New Roman"/>
            </a:endParaRPr>
          </a:p>
          <a:p>
            <a:pPr marL="355600" marR="446405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Columella is displaced 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 </a:t>
            </a:r>
            <a:r>
              <a:rPr sz="2800" spc="-5">
                <a:latin typeface="Times New Roman"/>
                <a:cs typeface="Times New Roman"/>
              </a:rPr>
              <a:t>normal</a:t>
            </a:r>
            <a:r>
              <a:rPr sz="2800" spc="-1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side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800" spc="-5" dirty="0" smtClean="0">
                <a:latin typeface="Times New Roman"/>
                <a:cs typeface="Times New Roman"/>
              </a:rPr>
              <a:t>Nasal tip is deflected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towards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lang="en-US" sz="2800" spc="-5" dirty="0" smtClean="0">
                <a:latin typeface="Times New Roman"/>
                <a:cs typeface="Times New Roman"/>
              </a:rPr>
              <a:t>the non cleft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latin typeface="Times New Roman"/>
                <a:cs typeface="Times New Roman"/>
              </a:rPr>
              <a:t>side.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Nasal ala on the side of </a:t>
            </a:r>
            <a:r>
              <a:rPr sz="2800" spc="-5">
                <a:latin typeface="Times New Roman"/>
                <a:cs typeface="Times New Roman"/>
              </a:rPr>
              <a:t>the</a:t>
            </a:r>
            <a:r>
              <a:rPr sz="2800" spc="-4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cleft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displaced </a:t>
            </a:r>
            <a:r>
              <a:rPr sz="2800" spc="-20" dirty="0">
                <a:latin typeface="Times New Roman"/>
                <a:cs typeface="Times New Roman"/>
              </a:rPr>
              <a:t>laterally, inferiorly,  </a:t>
            </a:r>
            <a:r>
              <a:rPr sz="2800" spc="-5">
                <a:latin typeface="Times New Roman"/>
                <a:cs typeface="Times New Roman"/>
              </a:rPr>
              <a:t>and </a:t>
            </a:r>
            <a:r>
              <a:rPr sz="2800" spc="-5" smtClean="0">
                <a:latin typeface="Times New Roman"/>
                <a:cs typeface="Times New Roman"/>
              </a:rPr>
              <a:t>posteriorly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42514"/>
            <a:ext cx="3886200" cy="346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2162301"/>
            <a:ext cx="6315710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3520" indent="-342900">
              <a:lnSpc>
                <a:spcPct val="150000"/>
              </a:lnSpc>
              <a:spcBef>
                <a:spcPts val="10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Cleft lip and palate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second </a:t>
            </a:r>
            <a:r>
              <a:rPr sz="2400" dirty="0">
                <a:latin typeface="Arial"/>
                <a:cs typeface="Arial"/>
              </a:rPr>
              <a:t>most  </a:t>
            </a:r>
            <a:r>
              <a:rPr sz="2400" spc="-5" dirty="0">
                <a:latin typeface="Arial"/>
                <a:cs typeface="Arial"/>
              </a:rPr>
              <a:t>common congenital anamoly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clubfoot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30066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30066"/>
              </a:buClr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000"/>
              </a:lnSpc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smtClean="0">
                <a:latin typeface="Arial"/>
                <a:cs typeface="Arial"/>
              </a:rPr>
              <a:t>Among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15 </a:t>
            </a:r>
            <a:r>
              <a:rPr sz="2400" dirty="0">
                <a:latin typeface="Arial"/>
                <a:cs typeface="Arial"/>
              </a:rPr>
              <a:t>types </a:t>
            </a:r>
            <a:r>
              <a:rPr sz="2400" spc="-5" dirty="0">
                <a:latin typeface="Arial"/>
                <a:cs typeface="Arial"/>
              </a:rPr>
              <a:t>of orofacial clefting,  cleft </a:t>
            </a:r>
            <a:r>
              <a:rPr sz="2400" spc="-10" dirty="0">
                <a:latin typeface="Arial"/>
                <a:cs typeface="Arial"/>
              </a:rPr>
              <a:t>lip </a:t>
            </a:r>
            <a:r>
              <a:rPr sz="2400" spc="-5" dirty="0">
                <a:latin typeface="Arial"/>
                <a:cs typeface="Arial"/>
              </a:rPr>
              <a:t>and palate is </a:t>
            </a:r>
            <a:r>
              <a:rPr sz="2400" dirty="0">
                <a:latin typeface="Arial"/>
                <a:cs typeface="Arial"/>
              </a:rPr>
              <a:t>the most </a:t>
            </a:r>
            <a:r>
              <a:rPr sz="2400" spc="-5" dirty="0">
                <a:latin typeface="Arial"/>
                <a:cs typeface="Arial"/>
              </a:rPr>
              <a:t>common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55507" y="2208276"/>
            <a:ext cx="1839468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0935" y="2203704"/>
            <a:ext cx="1849120" cy="1847214"/>
          </a:xfrm>
          <a:custGeom>
            <a:avLst/>
            <a:gdLst/>
            <a:ahLst/>
            <a:cxnLst/>
            <a:rect l="l" t="t" r="r" b="b"/>
            <a:pathLst>
              <a:path w="1849120" h="1847214">
                <a:moveTo>
                  <a:pt x="0" y="1847088"/>
                </a:moveTo>
                <a:lnTo>
                  <a:pt x="1848612" y="1847088"/>
                </a:lnTo>
                <a:lnTo>
                  <a:pt x="1848612" y="0"/>
                </a:lnTo>
                <a:lnTo>
                  <a:pt x="0" y="0"/>
                </a:lnTo>
                <a:lnTo>
                  <a:pt x="0" y="1847088"/>
                </a:lnTo>
                <a:close/>
              </a:path>
            </a:pathLst>
          </a:custGeom>
          <a:ln w="9144">
            <a:solidFill>
              <a:srgbClr val="000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2752" y="4730496"/>
            <a:ext cx="1792224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8180" y="4725923"/>
            <a:ext cx="1801495" cy="1564005"/>
          </a:xfrm>
          <a:custGeom>
            <a:avLst/>
            <a:gdLst/>
            <a:ahLst/>
            <a:cxnLst/>
            <a:rect l="l" t="t" r="r" b="b"/>
            <a:pathLst>
              <a:path w="1801495" h="1564004">
                <a:moveTo>
                  <a:pt x="0" y="1563624"/>
                </a:moveTo>
                <a:lnTo>
                  <a:pt x="1801368" y="1563624"/>
                </a:lnTo>
                <a:lnTo>
                  <a:pt x="1801368" y="0"/>
                </a:lnTo>
                <a:lnTo>
                  <a:pt x="0" y="0"/>
                </a:lnTo>
                <a:lnTo>
                  <a:pt x="0" y="1563624"/>
                </a:lnTo>
                <a:close/>
              </a:path>
            </a:pathLst>
          </a:custGeom>
          <a:ln w="9144">
            <a:solidFill>
              <a:srgbClr val="000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53" y="208788"/>
            <a:ext cx="10541508" cy="1621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3540" y="905002"/>
            <a:ext cx="353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INTRODUCTION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11396091" y="6291573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8768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144" y="504748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44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375" y="4543044"/>
            <a:ext cx="98213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34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76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4593" y="516381"/>
            <a:ext cx="71484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47035" algn="l"/>
              </a:tabLst>
            </a:pPr>
            <a:r>
              <a:rPr spc="-95" smtClean="0"/>
              <a:t>Bilateral</a:t>
            </a:r>
            <a:r>
              <a:rPr lang="en-US" spc="-95" dirty="0" smtClean="0"/>
              <a:t> </a:t>
            </a:r>
            <a:r>
              <a:rPr spc="-85" smtClean="0"/>
              <a:t>cleft</a:t>
            </a:r>
            <a:r>
              <a:rPr spc="-275" smtClean="0"/>
              <a:t> </a:t>
            </a:r>
            <a:r>
              <a:rPr spc="-105" dirty="0"/>
              <a:t>lip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2727" y="1762125"/>
            <a:ext cx="10140527" cy="434734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Orbicularis oris attaches at the lateral cleft </a:t>
            </a:r>
            <a:r>
              <a:rPr sz="2800" spc="-15" dirty="0">
                <a:latin typeface="Times New Roman"/>
                <a:cs typeface="Times New Roman"/>
              </a:rPr>
              <a:t>margins  </a:t>
            </a:r>
            <a:r>
              <a:rPr sz="2800" spc="-5" dirty="0">
                <a:latin typeface="Times New Roman"/>
                <a:cs typeface="Times New Roman"/>
              </a:rPr>
              <a:t>bilaterally at the nasal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ala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D5EB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Premaxilla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protrusion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Symmetrical </a:t>
            </a:r>
            <a:r>
              <a:rPr sz="2800" spc="-5" dirty="0">
                <a:latin typeface="Times New Roman"/>
                <a:cs typeface="Times New Roman"/>
              </a:rPr>
              <a:t>nasal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deformities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Laterally displaced ala – widely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flared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5EBFF"/>
              </a:buClr>
              <a:buFont typeface="Wingdings"/>
              <a:buChar char="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Extremely </a:t>
            </a:r>
            <a:r>
              <a:rPr sz="2800" dirty="0">
                <a:latin typeface="Times New Roman"/>
                <a:cs typeface="Times New Roman"/>
              </a:rPr>
              <a:t>short </a:t>
            </a:r>
            <a:r>
              <a:rPr sz="2800" spc="-5" dirty="0">
                <a:latin typeface="Times New Roman"/>
                <a:cs typeface="Times New Roman"/>
              </a:rPr>
              <a:t>columella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6553200" y="2438400"/>
            <a:ext cx="5334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603375" y="1288541"/>
            <a:ext cx="80575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PROBLEMS</a:t>
            </a:r>
            <a:r>
              <a:rPr sz="4800" spc="-90" dirty="0"/>
              <a:t> </a:t>
            </a:r>
            <a:r>
              <a:rPr sz="4800" dirty="0"/>
              <a:t>ASSOCIATED</a:t>
            </a:r>
            <a:endParaRPr sz="4800"/>
          </a:p>
          <a:p>
            <a:pPr marL="12700">
              <a:lnSpc>
                <a:spcPct val="100000"/>
              </a:lnSpc>
            </a:pPr>
            <a:r>
              <a:rPr sz="4800" dirty="0"/>
              <a:t>WITH </a:t>
            </a:r>
            <a:r>
              <a:rPr sz="4800" spc="-5" dirty="0"/>
              <a:t>CLEFT </a:t>
            </a:r>
            <a:r>
              <a:rPr sz="4800" dirty="0"/>
              <a:t>LIP &amp;</a:t>
            </a:r>
            <a:r>
              <a:rPr sz="4800" spc="-40" dirty="0"/>
              <a:t> </a:t>
            </a:r>
            <a:r>
              <a:rPr sz="4800" dirty="0"/>
              <a:t>PALATE</a:t>
            </a:r>
            <a:endParaRPr sz="4800"/>
          </a:p>
        </p:txBody>
      </p:sp>
      <p:sp>
        <p:nvSpPr>
          <p:cNvPr id="36" name="object 36"/>
          <p:cNvSpPr/>
          <p:nvPr/>
        </p:nvSpPr>
        <p:spPr>
          <a:xfrm>
            <a:off x="4512564" y="3043427"/>
            <a:ext cx="2548128" cy="177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03832" y="3108960"/>
            <a:ext cx="2569464" cy="1712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9959" y="3089148"/>
            <a:ext cx="2246376" cy="1687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307" y="806195"/>
            <a:ext cx="1117092" cy="5190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7483" y="848867"/>
            <a:ext cx="7763256" cy="778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0013" y="934034"/>
            <a:ext cx="10160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700" b="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b="0" dirty="0">
                <a:solidFill>
                  <a:srgbClr val="FFFFFF"/>
                </a:solidFill>
                <a:latin typeface="Arial"/>
                <a:cs typeface="Arial"/>
              </a:rPr>
              <a:t>ntal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3539" y="850391"/>
            <a:ext cx="716280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4016" y="1588008"/>
            <a:ext cx="7316724" cy="778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0072" y="1589532"/>
            <a:ext cx="716280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7855" y="2327148"/>
            <a:ext cx="7072883" cy="7772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43911" y="2327148"/>
            <a:ext cx="716280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5579" y="3064764"/>
            <a:ext cx="6995159" cy="7787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1635" y="3066288"/>
            <a:ext cx="716280" cy="716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7855" y="3803903"/>
            <a:ext cx="7072883" cy="7787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3911" y="3805428"/>
            <a:ext cx="716280" cy="71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4016" y="4543044"/>
            <a:ext cx="7316724" cy="7787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0072" y="4544567"/>
            <a:ext cx="716280" cy="716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67483" y="5282184"/>
            <a:ext cx="7763256" cy="7787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390013" y="1673732"/>
            <a:ext cx="3359150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Skeletal</a:t>
            </a:r>
            <a:endParaRPr sz="2700">
              <a:latin typeface="Arial"/>
              <a:cs typeface="Arial"/>
            </a:endParaRPr>
          </a:p>
          <a:p>
            <a:pPr marL="702945">
              <a:lnSpc>
                <a:spcPct val="100000"/>
              </a:lnSpc>
              <a:spcBef>
                <a:spcPts val="2575"/>
              </a:spcBef>
            </a:pP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endParaRPr sz="2700">
              <a:latin typeface="Arial"/>
              <a:cs typeface="Arial"/>
            </a:endParaRPr>
          </a:p>
          <a:p>
            <a:pPr marL="781050">
              <a:lnSpc>
                <a:spcPct val="100000"/>
              </a:lnSpc>
              <a:spcBef>
                <a:spcPts val="258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Feeding</a:t>
            </a:r>
            <a:endParaRPr sz="2700">
              <a:latin typeface="Arial"/>
              <a:cs typeface="Arial"/>
            </a:endParaRPr>
          </a:p>
          <a:p>
            <a:pPr marL="458470" marR="608330" indent="243840">
              <a:lnSpc>
                <a:spcPct val="17950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Ear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problems  Speech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27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53539" y="5283708"/>
            <a:ext cx="716280" cy="7162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32</a:t>
            </a:fld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1034897" y="6580539"/>
            <a:ext cx="101231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*Jamal </a:t>
            </a:r>
            <a:r>
              <a:rPr sz="1200" dirty="0">
                <a:latin typeface="Arial"/>
                <a:cs typeface="Arial"/>
              </a:rPr>
              <a:t>GA et </a:t>
            </a:r>
            <a:r>
              <a:rPr sz="1200" spc="-5" dirty="0">
                <a:latin typeface="Arial"/>
                <a:cs typeface="Arial"/>
              </a:rPr>
              <a:t>al. Prevalence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Dental Anomalies in a Population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 and Palate Patients. Cleft Palate–Craniofacial Journal,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2010;47(4):413-20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0100" y="614172"/>
            <a:ext cx="1906524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9015" y="706881"/>
            <a:ext cx="1464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FF0000"/>
                </a:solidFill>
              </a:rPr>
              <a:t>DE</a:t>
            </a:r>
            <a:r>
              <a:rPr sz="2800" u="heavy" spc="-20" dirty="0">
                <a:solidFill>
                  <a:srgbClr val="FF0000"/>
                </a:solidFill>
              </a:rPr>
              <a:t>N</a:t>
            </a:r>
            <a:r>
              <a:rPr sz="2800" u="heavy" spc="-5" dirty="0">
                <a:solidFill>
                  <a:srgbClr val="FF0000"/>
                </a:solidFill>
              </a:rPr>
              <a:t>TAL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823459" y="1104900"/>
            <a:ext cx="1479803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2360" y="2167254"/>
            <a:ext cx="643255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Tooth agenesis, hypodontia </a:t>
            </a:r>
            <a:r>
              <a:rPr sz="2400" dirty="0">
                <a:latin typeface="Arial"/>
                <a:cs typeface="Arial"/>
              </a:rPr>
              <a:t>(most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common)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Supernumerary </a:t>
            </a:r>
            <a:r>
              <a:rPr sz="2400" dirty="0">
                <a:latin typeface="Arial"/>
                <a:cs typeface="Arial"/>
              </a:rPr>
              <a:t>teeth </a:t>
            </a:r>
            <a:r>
              <a:rPr sz="2400" spc="-5" dirty="0">
                <a:latin typeface="Arial"/>
                <a:cs typeface="Arial"/>
              </a:rPr>
              <a:t>(2</a:t>
            </a:r>
            <a:r>
              <a:rPr sz="2400" spc="-7" baseline="24305" dirty="0">
                <a:latin typeface="Arial"/>
                <a:cs typeface="Arial"/>
              </a:rPr>
              <a:t>nd  </a:t>
            </a:r>
            <a:r>
              <a:rPr sz="2400" dirty="0">
                <a:latin typeface="Arial"/>
                <a:cs typeface="Arial"/>
              </a:rPr>
              <a:t>most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common)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Enamel hypoplasia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(CI)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Crossbites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Ectopic eruption,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transposition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Taurodontism,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dilacerations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06968" y="2852927"/>
            <a:ext cx="2549652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6968" y="4736591"/>
            <a:ext cx="2548128" cy="1684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6968" y="1001267"/>
            <a:ext cx="2548128" cy="1778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33</a:t>
            </a:fld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1034897" y="6580539"/>
            <a:ext cx="1012317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*Jamal </a:t>
            </a:r>
            <a:r>
              <a:rPr sz="1200" dirty="0">
                <a:latin typeface="Arial"/>
                <a:cs typeface="Arial"/>
              </a:rPr>
              <a:t>GA et </a:t>
            </a:r>
            <a:r>
              <a:rPr sz="1200" spc="-5" dirty="0">
                <a:latin typeface="Arial"/>
                <a:cs typeface="Arial"/>
              </a:rPr>
              <a:t>al. Prevalence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Dental Anomalies in a Population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Cleft Lip and Palate Patients. Cleft Palate–Craniofacial Journal,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2010;47(4):413-20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3691" y="830580"/>
            <a:ext cx="2339340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3241" y="923036"/>
            <a:ext cx="189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FF0000"/>
                </a:solidFill>
              </a:rPr>
              <a:t>SKELETAL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607052" y="1321308"/>
            <a:ext cx="1912620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2665" y="2276601"/>
            <a:ext cx="375412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Maxillary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deficiency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Mandibular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prognathism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Class </a:t>
            </a:r>
            <a:r>
              <a:rPr sz="2400" dirty="0">
                <a:latin typeface="Arial"/>
                <a:cs typeface="Arial"/>
              </a:rPr>
              <a:t>III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malocclusion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Concave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91400" y="2313432"/>
            <a:ext cx="3810000" cy="2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5337" y="6279591"/>
            <a:ext cx="10758805" cy="52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113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57</a:t>
            </a:r>
            <a:endParaRPr sz="1000">
              <a:latin typeface="Arial"/>
              <a:cs typeface="Arial"/>
            </a:endParaRPr>
          </a:p>
          <a:p>
            <a:pPr marR="38735" algn="r">
              <a:lnSpc>
                <a:spcPts val="1370"/>
              </a:lnSpc>
            </a:pPr>
            <a:r>
              <a:rPr sz="1200" spc="-5" dirty="0">
                <a:latin typeface="Arial"/>
                <a:cs typeface="Arial"/>
              </a:rPr>
              <a:t>*Ana Paula Ramos Bernardes da Silva, Beatriz </a:t>
            </a:r>
            <a:r>
              <a:rPr sz="1200" dirty="0">
                <a:latin typeface="Arial"/>
                <a:cs typeface="Arial"/>
              </a:rPr>
              <a:t>Costa, </a:t>
            </a:r>
            <a:r>
              <a:rPr sz="1200" spc="-5" dirty="0">
                <a:latin typeface="Arial"/>
                <a:cs typeface="Arial"/>
              </a:rPr>
              <a:t>Cleide Felício de Carvalho Carrara, Dental Anomalies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Number in The Permanent Dentition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Patients</a:t>
            </a:r>
            <a:endParaRPr sz="1200">
              <a:latin typeface="Arial"/>
              <a:cs typeface="Arial"/>
            </a:endParaRPr>
          </a:p>
          <a:p>
            <a:pPr marR="20955" algn="ctr">
              <a:lnSpc>
                <a:spcPct val="100000"/>
              </a:lnSpc>
            </a:pPr>
            <a:r>
              <a:rPr sz="1200" spc="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Bilateral Cleft Lip: Radiographic </a:t>
            </a:r>
            <a:r>
              <a:rPr sz="1200" spc="-20" dirty="0">
                <a:latin typeface="Arial"/>
                <a:cs typeface="Arial"/>
              </a:rPr>
              <a:t>Study, </a:t>
            </a:r>
            <a:r>
              <a:rPr sz="1200" spc="-5" dirty="0">
                <a:latin typeface="Arial"/>
                <a:cs typeface="Arial"/>
              </a:rPr>
              <a:t>The Cleft Palate-Craniofacial Journal.</a:t>
            </a:r>
            <a:r>
              <a:rPr sz="1200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2008;45(5):473-476.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51006" y="6304273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58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85388" y="614172"/>
            <a:ext cx="4155948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4557" y="706881"/>
            <a:ext cx="3716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solidFill>
                  <a:srgbClr val="FF0000"/>
                </a:solidFill>
              </a:rPr>
              <a:t>FEEDING</a:t>
            </a:r>
            <a:r>
              <a:rPr sz="2800" u="heavy" spc="-55" dirty="0">
                <a:solidFill>
                  <a:srgbClr val="FF0000"/>
                </a:solidFill>
              </a:rPr>
              <a:t> </a:t>
            </a:r>
            <a:r>
              <a:rPr sz="2800" u="heavy" spc="-5" dirty="0">
                <a:solidFill>
                  <a:srgbClr val="FF0000"/>
                </a:solidFill>
              </a:rPr>
              <a:t>PROBLEMS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3698747" y="1104900"/>
            <a:ext cx="3729228" cy="79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665" y="1447800"/>
            <a:ext cx="7399020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Oronasal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fistulas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Draining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oral fluids in nasal </a:t>
            </a:r>
            <a:r>
              <a:rPr sz="2400" dirty="0">
                <a:latin typeface="Arial"/>
                <a:cs typeface="Arial"/>
              </a:rPr>
              <a:t>cavity </a:t>
            </a:r>
            <a:r>
              <a:rPr sz="2400" spc="-5" dirty="0">
                <a:latin typeface="Arial"/>
                <a:cs typeface="Arial"/>
              </a:rPr>
              <a:t>and vice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versa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Bottle, cup and spoon, </a:t>
            </a:r>
            <a:r>
              <a:rPr sz="2400" spc="-5">
                <a:latin typeface="Arial"/>
                <a:cs typeface="Arial"/>
              </a:rPr>
              <a:t>tube</a:t>
            </a:r>
            <a:r>
              <a:rPr sz="2400" spc="25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feeding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(Mead-Johnsons bottle, Pigeon nipple with one way valve, </a:t>
            </a:r>
            <a:r>
              <a:rPr lang="en-US" sz="2000" spc="-5" dirty="0" err="1" smtClean="0">
                <a:latin typeface="Arial"/>
                <a:cs typeface="Arial"/>
              </a:rPr>
              <a:t>Haberman</a:t>
            </a:r>
            <a:r>
              <a:rPr lang="en-US" sz="2000" spc="-5" dirty="0" smtClean="0">
                <a:latin typeface="Arial"/>
                <a:cs typeface="Arial"/>
              </a:rPr>
              <a:t> feeder)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Infant </a:t>
            </a:r>
            <a:r>
              <a:rPr sz="2400" spc="-5" dirty="0">
                <a:latin typeface="Arial"/>
                <a:cs typeface="Arial"/>
              </a:rPr>
              <a:t>held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30-45</a:t>
            </a:r>
            <a:r>
              <a:rPr sz="2400" spc="-7" baseline="24305" dirty="0">
                <a:latin typeface="Arial"/>
                <a:cs typeface="Arial"/>
              </a:rPr>
              <a:t>0 </a:t>
            </a:r>
            <a:r>
              <a:rPr sz="2400" spc="-5" dirty="0">
                <a:latin typeface="Arial"/>
                <a:cs typeface="Arial"/>
              </a:rPr>
              <a:t>angle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aid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swallowing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7492" y="5230367"/>
            <a:ext cx="3729228" cy="1427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" y="5241035"/>
            <a:ext cx="2796540" cy="1417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3176" y="4631434"/>
            <a:ext cx="4475987" cy="2180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0" y="1143000"/>
            <a:ext cx="9432240" cy="6617196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spc="-10" dirty="0" smtClean="0"/>
              <a:t>Babies </a:t>
            </a:r>
            <a:r>
              <a:rPr lang="en-US" sz="2000" spc="-5" dirty="0" smtClean="0"/>
              <a:t>with cleft </a:t>
            </a:r>
            <a:r>
              <a:rPr lang="en-US" sz="2000" spc="-10" dirty="0" smtClean="0"/>
              <a:t>palate </a:t>
            </a:r>
            <a:r>
              <a:rPr lang="en-US" sz="2000" spc="-5" dirty="0" smtClean="0"/>
              <a:t>are especially susceptible </a:t>
            </a:r>
            <a:r>
              <a:rPr lang="en-US" sz="2000" dirty="0" smtClean="0"/>
              <a:t>to </a:t>
            </a:r>
            <a:r>
              <a:rPr lang="en-US" sz="2000" i="1" spc="-10" dirty="0" smtClean="0"/>
              <a:t>middle </a:t>
            </a:r>
            <a:r>
              <a:rPr lang="en-US" sz="2000" i="1" spc="-5" dirty="0" smtClean="0"/>
              <a:t>ear infections</a:t>
            </a:r>
            <a:r>
              <a:rPr lang="en-US" sz="2000" spc="-5" dirty="0" smtClean="0"/>
              <a:t>. Ear infections are often due </a:t>
            </a:r>
            <a:r>
              <a:rPr lang="en-US" sz="2000" dirty="0" smtClean="0"/>
              <a:t>to a  </a:t>
            </a:r>
            <a:r>
              <a:rPr lang="en-US" sz="2000" spc="-5" dirty="0" smtClean="0"/>
              <a:t>dysfunction of the tube that connects the middle ear and  the</a:t>
            </a:r>
            <a:r>
              <a:rPr lang="en-US" sz="2000" dirty="0" smtClean="0"/>
              <a:t> </a:t>
            </a:r>
            <a:r>
              <a:rPr lang="en-US" sz="2000" spc="-5" dirty="0" smtClean="0"/>
              <a:t>throat.</a:t>
            </a:r>
          </a:p>
          <a:p>
            <a:pPr>
              <a:lnSpc>
                <a:spcPct val="150000"/>
              </a:lnSpc>
            </a:pPr>
            <a:endParaRPr lang="en-US" sz="2000" spc="-5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pc="-5" dirty="0" smtClean="0"/>
              <a:t>Over time, repeated </a:t>
            </a:r>
            <a:r>
              <a:rPr lang="en-US" sz="2000" spc="-10" dirty="0" smtClean="0"/>
              <a:t>ear </a:t>
            </a:r>
            <a:r>
              <a:rPr lang="en-US" sz="2000" spc="-5" dirty="0" smtClean="0"/>
              <a:t>infections can </a:t>
            </a:r>
            <a:r>
              <a:rPr lang="en-US" sz="2000" i="1" spc="-10" dirty="0" smtClean="0"/>
              <a:t>damage hearing</a:t>
            </a:r>
            <a:r>
              <a:rPr lang="en-US" sz="2000" spc="-10" dirty="0" smtClean="0"/>
              <a:t>,  but hearing </a:t>
            </a:r>
            <a:r>
              <a:rPr lang="en-US" sz="2000" spc="-5" dirty="0" smtClean="0"/>
              <a:t>loss may resolve with</a:t>
            </a:r>
            <a:r>
              <a:rPr lang="en-US" sz="2000" spc="40" dirty="0" smtClean="0"/>
              <a:t> </a:t>
            </a:r>
            <a:r>
              <a:rPr lang="en-US" sz="2000" spc="-5" dirty="0" smtClean="0"/>
              <a:t>treatment.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It's </a:t>
            </a:r>
            <a:r>
              <a:rPr lang="en-US" sz="2000" spc="-5" dirty="0" smtClean="0"/>
              <a:t>important for children with cleft </a:t>
            </a:r>
            <a:r>
              <a:rPr lang="en-US" sz="2000" spc="-10" dirty="0" smtClean="0"/>
              <a:t>palate </a:t>
            </a:r>
            <a:r>
              <a:rPr lang="en-US" sz="2000" dirty="0" smtClean="0"/>
              <a:t>to </a:t>
            </a:r>
            <a:r>
              <a:rPr lang="en-US" sz="2000" spc="-5" dirty="0" smtClean="0"/>
              <a:t>be </a:t>
            </a:r>
            <a:r>
              <a:rPr lang="en-US" sz="2000" i="1" spc="-5" dirty="0" smtClean="0"/>
              <a:t>evaluated  regularly </a:t>
            </a:r>
            <a:r>
              <a:rPr lang="en-US" sz="2000" spc="-5" dirty="0" smtClean="0"/>
              <a:t>by </a:t>
            </a:r>
            <a:r>
              <a:rPr lang="en-US" sz="2000" dirty="0" smtClean="0"/>
              <a:t>an </a:t>
            </a:r>
            <a:r>
              <a:rPr lang="en-US" sz="2000" spc="-10" dirty="0" smtClean="0"/>
              <a:t>audiologist.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spc="-5" dirty="0" smtClean="0"/>
              <a:t>Most children with clefts have </a:t>
            </a:r>
            <a:r>
              <a:rPr lang="en-US" sz="2000" spc="-10" dirty="0" smtClean="0"/>
              <a:t>tubes </a:t>
            </a:r>
            <a:r>
              <a:rPr lang="en-US" sz="2000" spc="-5" dirty="0" smtClean="0"/>
              <a:t>inserted in</a:t>
            </a:r>
            <a:r>
              <a:rPr lang="en-US" sz="2000" spc="30" dirty="0" smtClean="0"/>
              <a:t> </a:t>
            </a:r>
            <a:r>
              <a:rPr lang="en-US" sz="2000" spc="-5" dirty="0" smtClean="0"/>
              <a:t>their </a:t>
            </a:r>
            <a:r>
              <a:rPr lang="en-US" sz="2000" spc="-10" dirty="0" smtClean="0"/>
              <a:t>ears </a:t>
            </a:r>
            <a:r>
              <a:rPr lang="en-US" sz="2000" dirty="0" smtClean="0"/>
              <a:t>to </a:t>
            </a:r>
            <a:r>
              <a:rPr lang="en-US" sz="2000" spc="-5" dirty="0" smtClean="0"/>
              <a:t>drain fluids </a:t>
            </a:r>
            <a:r>
              <a:rPr lang="en-US" sz="2000" spc="-10" dirty="0" smtClean="0"/>
              <a:t>and </a:t>
            </a:r>
            <a:r>
              <a:rPr lang="en-US" sz="2000" spc="-5" dirty="0" smtClean="0"/>
              <a:t>help prevent</a:t>
            </a:r>
            <a:r>
              <a:rPr lang="en-US" sz="2000" spc="5" dirty="0" smtClean="0"/>
              <a:t> </a:t>
            </a:r>
            <a:r>
              <a:rPr lang="en-US" sz="2000" spc="-5" dirty="0" smtClean="0"/>
              <a:t>infections.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5" dirty="0" smtClean="0">
                <a:solidFill>
                  <a:srgbClr val="FF0000"/>
                </a:solidFill>
              </a:rPr>
              <a:t>Ear </a:t>
            </a:r>
            <a:r>
              <a:rPr lang="en-US" sz="3200" b="1" spc="-10" dirty="0" smtClean="0">
                <a:solidFill>
                  <a:srgbClr val="FF0000"/>
                </a:solidFill>
              </a:rPr>
              <a:t>infections </a:t>
            </a:r>
            <a:r>
              <a:rPr lang="en-US" sz="3200" b="1" spc="-5" dirty="0" smtClean="0">
                <a:solidFill>
                  <a:srgbClr val="FF0000"/>
                </a:solidFill>
              </a:rPr>
              <a:t>and hearing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spc="-5" dirty="0" smtClean="0">
                <a:solidFill>
                  <a:srgbClr val="FF0000"/>
                </a:solidFill>
              </a:rPr>
              <a:t>loss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0">
              <a:lnSpc>
                <a:spcPct val="100000"/>
              </a:lnSpc>
              <a:spcBef>
                <a:spcPts val="105"/>
              </a:spcBef>
            </a:pPr>
            <a:r>
              <a:rPr dirty="0"/>
              <a:t>DIAGNOSIS</a:t>
            </a:r>
          </a:p>
        </p:txBody>
      </p:sp>
      <p:sp>
        <p:nvSpPr>
          <p:cNvPr id="36" name="object 36"/>
          <p:cNvSpPr/>
          <p:nvPr/>
        </p:nvSpPr>
        <p:spPr>
          <a:xfrm>
            <a:off x="6527292" y="3212592"/>
            <a:ext cx="2936748" cy="2136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6311" y="3240023"/>
            <a:ext cx="3701796" cy="194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379628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287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DIAGN</a:t>
            </a:r>
            <a:r>
              <a:rPr sz="4000" spc="-20" dirty="0"/>
              <a:t>O</a:t>
            </a:r>
            <a:r>
              <a:rPr sz="4000" spc="-5" dirty="0"/>
              <a:t>SIS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38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3019425" y="6580539"/>
            <a:ext cx="61531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Graber </a:t>
            </a:r>
            <a:r>
              <a:rPr sz="1200" spc="-15" dirty="0">
                <a:latin typeface="Arial"/>
                <a:cs typeface="Arial"/>
              </a:rPr>
              <a:t>Vanarsdall </a:t>
            </a:r>
            <a:r>
              <a:rPr sz="1200" spc="-5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Vig. </a:t>
            </a:r>
            <a:r>
              <a:rPr sz="1200" spc="-5" dirty="0">
                <a:latin typeface="Arial"/>
                <a:cs typeface="Arial"/>
              </a:rPr>
              <a:t>Orthodontics: Current Principles and </a:t>
            </a:r>
            <a:r>
              <a:rPr sz="1200" spc="-15" dirty="0">
                <a:latin typeface="Arial"/>
                <a:cs typeface="Arial"/>
              </a:rPr>
              <a:t>Techniques. </a:t>
            </a:r>
            <a:r>
              <a:rPr sz="1200" spc="-5" dirty="0">
                <a:latin typeface="Arial"/>
                <a:cs typeface="Arial"/>
              </a:rPr>
              <a:t>Elsevier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3651" y="4419600"/>
            <a:ext cx="370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Arial"/>
                <a:cs typeface="Arial"/>
              </a:rPr>
              <a:t>Prenatal ultrasound </a:t>
            </a:r>
            <a:r>
              <a:rPr lang="en-US" dirty="0" smtClean="0">
                <a:latin typeface="Arial"/>
                <a:cs typeface="Arial"/>
              </a:rPr>
              <a:t>– </a:t>
            </a:r>
            <a:r>
              <a:rPr lang="en-US" spc="-5" dirty="0" smtClean="0">
                <a:latin typeface="Arial"/>
                <a:cs typeface="Arial"/>
              </a:rPr>
              <a:t>2D or</a:t>
            </a:r>
            <a:r>
              <a:rPr lang="en-US" spc="30" dirty="0" smtClean="0">
                <a:latin typeface="Arial"/>
                <a:cs typeface="Arial"/>
              </a:rPr>
              <a:t> </a:t>
            </a:r>
            <a:r>
              <a:rPr lang="en-US" spc="-10" dirty="0" smtClean="0">
                <a:latin typeface="Arial"/>
                <a:cs typeface="Arial"/>
              </a:rPr>
              <a:t>3D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524000" y="1752600"/>
            <a:ext cx="3462528" cy="259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5029200" y="1752600"/>
            <a:ext cx="3581400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16448" y="4431268"/>
            <a:ext cx="220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" dirty="0" err="1" smtClean="0">
                <a:solidFill>
                  <a:srgbClr val="000000"/>
                </a:solidFill>
                <a:latin typeface="Arial"/>
                <a:cs typeface="Arial"/>
              </a:rPr>
              <a:t>Transabdominal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pc="-10" dirty="0" smtClean="0">
                <a:solidFill>
                  <a:srgbClr val="000000"/>
                </a:solidFill>
                <a:latin typeface="Arial"/>
                <a:cs typeface="Arial"/>
              </a:rPr>
              <a:t>US</a:t>
            </a:r>
            <a:endParaRPr lang="en-US" dirty="0"/>
          </a:p>
        </p:txBody>
      </p:sp>
      <p:sp>
        <p:nvSpPr>
          <p:cNvPr id="13" name="object 4"/>
          <p:cNvSpPr/>
          <p:nvPr/>
        </p:nvSpPr>
        <p:spPr>
          <a:xfrm>
            <a:off x="8686801" y="1752600"/>
            <a:ext cx="2971800" cy="2590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331376" y="4431268"/>
            <a:ext cx="179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5" dirty="0" err="1" smtClean="0"/>
              <a:t>Transvaginal</a:t>
            </a:r>
            <a:r>
              <a:rPr lang="en-US" spc="25" dirty="0" smtClean="0"/>
              <a:t> </a:t>
            </a:r>
            <a:r>
              <a:rPr lang="en-US" spc="-5" dirty="0" smtClean="0"/>
              <a:t>USG</a:t>
            </a:r>
            <a:endParaRPr lang="en-US"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926693" y="1288541"/>
            <a:ext cx="87344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MANAGEMENT </a:t>
            </a:r>
            <a:r>
              <a:rPr sz="4800" dirty="0"/>
              <a:t>OF CLEFT</a:t>
            </a:r>
            <a:r>
              <a:rPr sz="4800" spc="-35" dirty="0"/>
              <a:t> </a:t>
            </a:r>
            <a:r>
              <a:rPr sz="4800" dirty="0"/>
              <a:t>LIP</a:t>
            </a:r>
            <a:endParaRPr sz="4800"/>
          </a:p>
          <a:p>
            <a:pPr marL="5671820">
              <a:lnSpc>
                <a:spcPct val="100000"/>
              </a:lnSpc>
            </a:pPr>
            <a:r>
              <a:rPr sz="4800" dirty="0"/>
              <a:t>&amp;</a:t>
            </a:r>
            <a:r>
              <a:rPr sz="4800" spc="-90" dirty="0"/>
              <a:t> </a:t>
            </a:r>
            <a:r>
              <a:rPr sz="4800" dirty="0"/>
              <a:t>PALATE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4105" y="1153114"/>
            <a:ext cx="9695815" cy="1690847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4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Hippocrates</a:t>
            </a:r>
            <a:r>
              <a:rPr sz="240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(400</a:t>
            </a:r>
            <a:r>
              <a:rPr sz="240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BC)</a:t>
            </a:r>
            <a:r>
              <a:rPr sz="2400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Galen</a:t>
            </a:r>
            <a:r>
              <a:rPr sz="2400" spc="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(150</a:t>
            </a:r>
            <a:r>
              <a:rPr sz="240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AD)</a:t>
            </a:r>
            <a:r>
              <a:rPr sz="2400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>
                <a:latin typeface="Arial"/>
                <a:cs typeface="Arial"/>
              </a:rPr>
              <a:t>mention</a:t>
            </a:r>
            <a:r>
              <a:rPr sz="2400" spc="210">
                <a:latin typeface="Arial"/>
                <a:cs typeface="Arial"/>
              </a:rPr>
              <a:t> </a:t>
            </a:r>
            <a:r>
              <a:rPr sz="2400" smtClean="0">
                <a:latin typeface="Arial"/>
                <a:cs typeface="Arial"/>
              </a:rPr>
              <a:t>cleft</a:t>
            </a:r>
            <a:r>
              <a:rPr sz="2400" spc="210" smtClean="0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lip,</a:t>
            </a:r>
            <a:r>
              <a:rPr sz="2400" spc="215" smtClean="0">
                <a:latin typeface="Arial"/>
                <a:cs typeface="Arial"/>
              </a:rPr>
              <a:t> </a:t>
            </a:r>
            <a:endParaRPr lang="en-US" sz="2400" spc="21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4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endParaRPr lang="en-US" sz="2400" spc="21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4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smtClean="0">
                <a:latin typeface="Arial"/>
                <a:cs typeface="Arial"/>
              </a:rPr>
              <a:t>Cleft </a:t>
            </a:r>
            <a:r>
              <a:rPr sz="2400" spc="-5" dirty="0">
                <a:latin typeface="Arial"/>
                <a:cs typeface="Arial"/>
              </a:rPr>
              <a:t>palate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Fanco</a:t>
            </a:r>
            <a:r>
              <a:rPr sz="24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(1556)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5892" y="117347"/>
            <a:ext cx="1450848" cy="1935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96091" y="6291573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38306" y="6279591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64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5" y="169163"/>
            <a:ext cx="10511028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757" y="926083"/>
            <a:ext cx="72085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MULTIDISCIPLINARY</a:t>
            </a:r>
            <a:r>
              <a:rPr sz="32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66"/>
                </a:solidFill>
                <a:latin typeface="Arial"/>
                <a:cs typeface="Arial"/>
              </a:rPr>
              <a:t>MANAGEMENT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5047" y="3378708"/>
            <a:ext cx="2110740" cy="1705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2746" y="3691509"/>
            <a:ext cx="1353185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90"/>
              </a:lnSpc>
              <a:spcBef>
                <a:spcPts val="100"/>
              </a:spcBef>
            </a:pPr>
            <a:r>
              <a:rPr sz="3300" dirty="0">
                <a:latin typeface="Arial"/>
                <a:cs typeface="Arial"/>
              </a:rPr>
              <a:t>CLEFT</a:t>
            </a:r>
            <a:endParaRPr sz="3300">
              <a:latin typeface="Arial"/>
              <a:cs typeface="Arial"/>
            </a:endParaRPr>
          </a:p>
          <a:p>
            <a:pPr algn="ctr">
              <a:lnSpc>
                <a:spcPts val="3690"/>
              </a:lnSpc>
            </a:pPr>
            <a:r>
              <a:rPr sz="3300" dirty="0">
                <a:latin typeface="Arial"/>
                <a:cs typeface="Arial"/>
              </a:rPr>
              <a:t>TEAM</a:t>
            </a:r>
            <a:endParaRPr sz="3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25338" y="2661666"/>
            <a:ext cx="0" cy="742315"/>
          </a:xfrm>
          <a:custGeom>
            <a:avLst/>
            <a:gdLst/>
            <a:ahLst/>
            <a:cxnLst/>
            <a:rect l="l" t="t" r="r" b="b"/>
            <a:pathLst>
              <a:path h="742314">
                <a:moveTo>
                  <a:pt x="0" y="742188"/>
                </a:moveTo>
                <a:lnTo>
                  <a:pt x="0" y="0"/>
                </a:lnTo>
              </a:path>
            </a:pathLst>
          </a:custGeom>
          <a:ln w="25908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4588" y="1685544"/>
            <a:ext cx="1840991" cy="1039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8180" y="2013585"/>
            <a:ext cx="735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8028" y="2987420"/>
            <a:ext cx="783590" cy="645795"/>
          </a:xfrm>
          <a:custGeom>
            <a:avLst/>
            <a:gdLst/>
            <a:ahLst/>
            <a:cxnLst/>
            <a:rect l="l" t="t" r="r" b="b"/>
            <a:pathLst>
              <a:path w="783590" h="645795">
                <a:moveTo>
                  <a:pt x="0" y="645413"/>
                </a:moveTo>
                <a:lnTo>
                  <a:pt x="783081" y="0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3595" y="2089404"/>
            <a:ext cx="1839468" cy="10408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50100" y="2418714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rg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2255" y="3727958"/>
            <a:ext cx="2013585" cy="325120"/>
          </a:xfrm>
          <a:custGeom>
            <a:avLst/>
            <a:gdLst/>
            <a:ahLst/>
            <a:cxnLst/>
            <a:rect l="l" t="t" r="r" b="b"/>
            <a:pathLst>
              <a:path w="2013584" h="325120">
                <a:moveTo>
                  <a:pt x="0" y="324739"/>
                </a:moveTo>
                <a:lnTo>
                  <a:pt x="2013203" y="0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45068" y="3092195"/>
            <a:ext cx="1840992" cy="1039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60560" y="3421126"/>
            <a:ext cx="810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rsi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2255" y="4371085"/>
            <a:ext cx="2013585" cy="325120"/>
          </a:xfrm>
          <a:custGeom>
            <a:avLst/>
            <a:gdLst/>
            <a:ahLst/>
            <a:cxnLst/>
            <a:rect l="l" t="t" r="r" b="b"/>
            <a:pathLst>
              <a:path w="2013584" h="325120">
                <a:moveTo>
                  <a:pt x="0" y="0"/>
                </a:moveTo>
                <a:lnTo>
                  <a:pt x="2013203" y="324738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45068" y="4331208"/>
            <a:ext cx="1840992" cy="1039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946260" y="4660138"/>
            <a:ext cx="1040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Ge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ec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328028" y="4790947"/>
            <a:ext cx="783590" cy="645795"/>
          </a:xfrm>
          <a:custGeom>
            <a:avLst/>
            <a:gdLst/>
            <a:ahLst/>
            <a:cxnLst/>
            <a:rect l="l" t="t" r="r" b="b"/>
            <a:pathLst>
              <a:path w="783590" h="645795">
                <a:moveTo>
                  <a:pt x="0" y="0"/>
                </a:moveTo>
                <a:lnTo>
                  <a:pt x="783081" y="645413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73595" y="5334000"/>
            <a:ext cx="1839468" cy="10393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41540" y="5544413"/>
            <a:ext cx="705485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28575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latin typeface="Arial"/>
                <a:cs typeface="Arial"/>
              </a:rPr>
              <a:t>Social  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ork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26353" y="5020817"/>
            <a:ext cx="0" cy="720725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0"/>
                </a:moveTo>
                <a:lnTo>
                  <a:pt x="0" y="720102"/>
                </a:lnTo>
              </a:path>
            </a:pathLst>
          </a:custGeom>
          <a:ln w="25908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4588" y="5716523"/>
            <a:ext cx="1840991" cy="10393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29580" y="5927242"/>
            <a:ext cx="1192530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marR="5080" indent="-342900">
              <a:lnSpc>
                <a:spcPts val="1870"/>
              </a:lnSpc>
              <a:spcBef>
                <a:spcPts val="405"/>
              </a:spcBef>
            </a:pPr>
            <a:r>
              <a:rPr sz="1800" spc="-5" dirty="0">
                <a:latin typeface="Arial"/>
                <a:cs typeface="Arial"/>
              </a:rPr>
              <a:t>Op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  ogist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8365" y="4801361"/>
            <a:ext cx="737870" cy="631190"/>
          </a:xfrm>
          <a:custGeom>
            <a:avLst/>
            <a:gdLst/>
            <a:ahLst/>
            <a:cxnLst/>
            <a:rect l="l" t="t" r="r" b="b"/>
            <a:pathLst>
              <a:path w="737870" h="631189">
                <a:moveTo>
                  <a:pt x="737743" y="0"/>
                </a:moveTo>
                <a:lnTo>
                  <a:pt x="0" y="630682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8732" y="5334000"/>
            <a:ext cx="1840992" cy="10393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166364" y="5544413"/>
            <a:ext cx="1125220" cy="5378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72440" marR="5080" indent="-460375">
              <a:lnSpc>
                <a:spcPts val="1870"/>
              </a:lnSpc>
              <a:spcBef>
                <a:spcPts val="405"/>
              </a:spcBef>
            </a:pPr>
            <a:r>
              <a:rPr sz="1800" dirty="0">
                <a:latin typeface="Arial"/>
                <a:cs typeface="Arial"/>
              </a:rPr>
              <a:t>Ps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ch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gi  </a:t>
            </a:r>
            <a:r>
              <a:rPr sz="1800" dirty="0"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43580" y="4371085"/>
            <a:ext cx="1894839" cy="306070"/>
          </a:xfrm>
          <a:custGeom>
            <a:avLst/>
            <a:gdLst/>
            <a:ahLst/>
            <a:cxnLst/>
            <a:rect l="l" t="t" r="r" b="b"/>
            <a:pathLst>
              <a:path w="1894839" h="306070">
                <a:moveTo>
                  <a:pt x="1894840" y="0"/>
                </a:moveTo>
                <a:lnTo>
                  <a:pt x="0" y="305562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6948" y="4331208"/>
            <a:ext cx="2115312" cy="1039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13536" y="4660138"/>
            <a:ext cx="134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trici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24327" y="3727958"/>
            <a:ext cx="2014220" cy="325120"/>
          </a:xfrm>
          <a:custGeom>
            <a:avLst/>
            <a:gdLst/>
            <a:ahLst/>
            <a:cxnLst/>
            <a:rect l="l" t="t" r="r" b="b"/>
            <a:pathLst>
              <a:path w="2014220" h="325120">
                <a:moveTo>
                  <a:pt x="2014093" y="324739"/>
                </a:moveTo>
                <a:lnTo>
                  <a:pt x="0" y="0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4108" y="3092195"/>
            <a:ext cx="1840991" cy="10393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334516" y="3302330"/>
            <a:ext cx="900430" cy="53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ts val="2014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Speech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14"/>
              </a:lnSpc>
            </a:pPr>
            <a:r>
              <a:rPr sz="1800" spc="-5" dirty="0">
                <a:latin typeface="Arial"/>
                <a:cs typeface="Arial"/>
              </a:rPr>
              <a:t>th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ra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98365" y="2991739"/>
            <a:ext cx="737870" cy="631190"/>
          </a:xfrm>
          <a:custGeom>
            <a:avLst/>
            <a:gdLst/>
            <a:ahLst/>
            <a:cxnLst/>
            <a:rect l="l" t="t" r="r" b="b"/>
            <a:pathLst>
              <a:path w="737870" h="631189">
                <a:moveTo>
                  <a:pt x="737743" y="630809"/>
                </a:moveTo>
                <a:lnTo>
                  <a:pt x="0" y="0"/>
                </a:lnTo>
              </a:path>
            </a:pathLst>
          </a:custGeom>
          <a:ln w="25400">
            <a:solidFill>
              <a:srgbClr val="5C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08732" y="2089404"/>
            <a:ext cx="1840992" cy="10408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72460" y="2300097"/>
            <a:ext cx="1114425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14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ENT/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14"/>
              </a:lnSpc>
            </a:pPr>
            <a:r>
              <a:rPr sz="1800" spc="-10" dirty="0">
                <a:latin typeface="Arial"/>
                <a:cs typeface="Arial"/>
              </a:rPr>
              <a:t>audiologist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/>
          <p:nvPr/>
        </p:nvSpPr>
        <p:spPr>
          <a:xfrm>
            <a:off x="144780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8768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144" y="504748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44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375" y="4543044"/>
            <a:ext cx="98213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34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76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4592" y="516381"/>
            <a:ext cx="57251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spc="-85" dirty="0"/>
              <a:t>Cleft </a:t>
            </a:r>
            <a:r>
              <a:rPr sz="3600" spc="-70" dirty="0"/>
              <a:t>lip</a:t>
            </a:r>
            <a:r>
              <a:rPr sz="3600" spc="-380" dirty="0"/>
              <a:t> </a:t>
            </a:r>
            <a:r>
              <a:rPr sz="3600" spc="-105" dirty="0"/>
              <a:t>repair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6025" y="1619454"/>
            <a:ext cx="10372512" cy="347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Typically </a:t>
            </a:r>
            <a:r>
              <a:rPr sz="2400" spc="-5" dirty="0">
                <a:latin typeface="Times New Roman"/>
                <a:cs typeface="Times New Roman"/>
              </a:rPr>
              <a:t>performed </a:t>
            </a:r>
            <a:r>
              <a:rPr sz="2400" dirty="0">
                <a:latin typeface="Times New Roman"/>
                <a:cs typeface="Times New Roman"/>
              </a:rPr>
              <a:t>at 3 months of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“Rule of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40">
                <a:latin typeface="Times New Roman"/>
                <a:cs typeface="Times New Roman"/>
              </a:rPr>
              <a:t>Tens</a:t>
            </a:r>
            <a:r>
              <a:rPr sz="2400" spc="-40" smtClean="0">
                <a:latin typeface="Times New Roman"/>
                <a:cs typeface="Times New Roman"/>
              </a:rPr>
              <a:t>”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Font typeface="Wingdings"/>
              <a:buChar char=""/>
            </a:pP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10 </a:t>
            </a:r>
            <a:r>
              <a:rPr sz="2400" spc="-5" dirty="0">
                <a:latin typeface="Times New Roman"/>
                <a:cs typeface="Times New Roman"/>
              </a:rPr>
              <a:t>weeks </a:t>
            </a:r>
            <a:r>
              <a:rPr sz="2400" dirty="0">
                <a:latin typeface="Times New Roman"/>
                <a:cs typeface="Times New Roman"/>
              </a:rPr>
              <a:t>old, 10 </a:t>
            </a:r>
            <a:r>
              <a:rPr sz="2400" spc="-5" dirty="0">
                <a:latin typeface="Times New Roman"/>
                <a:cs typeface="Times New Roman"/>
              </a:rPr>
              <a:t>lbs,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hemoglobin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5EBFF"/>
              </a:buClr>
              <a:buFont typeface="Wingdings"/>
              <a:buChar char=""/>
            </a:pP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Wide </a:t>
            </a:r>
            <a:r>
              <a:rPr sz="2400" spc="-5" dirty="0">
                <a:latin typeface="Times New Roman"/>
                <a:cs typeface="Times New Roman"/>
              </a:rPr>
              <a:t>clefts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clefts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premaxilla protrusion  </a:t>
            </a:r>
            <a:r>
              <a:rPr sz="2400" dirty="0">
                <a:latin typeface="Times New Roman"/>
                <a:cs typeface="Times New Roman"/>
              </a:rPr>
              <a:t>that require </a:t>
            </a:r>
            <a:r>
              <a:rPr sz="2400" spc="-5" dirty="0">
                <a:latin typeface="Times New Roman"/>
                <a:cs typeface="Times New Roman"/>
              </a:rPr>
              <a:t>lip adhesions will </a:t>
            </a:r>
            <a:r>
              <a:rPr sz="2400" dirty="0">
                <a:latin typeface="Times New Roman"/>
                <a:cs typeface="Times New Roman"/>
              </a:rPr>
              <a:t>have </a:t>
            </a:r>
            <a:r>
              <a:rPr sz="2400" spc="-5" dirty="0">
                <a:latin typeface="Times New Roman"/>
                <a:cs typeface="Times New Roman"/>
              </a:rPr>
              <a:t>definitive lip  </a:t>
            </a:r>
            <a:r>
              <a:rPr sz="2400" dirty="0">
                <a:latin typeface="Times New Roman"/>
                <a:cs typeface="Times New Roman"/>
              </a:rPr>
              <a:t>repair at </a:t>
            </a:r>
            <a:r>
              <a:rPr sz="2400" spc="-5" dirty="0">
                <a:latin typeface="Times New Roman"/>
                <a:cs typeface="Times New Roman"/>
              </a:rPr>
              <a:t>5-6 months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6" y="516381"/>
            <a:ext cx="68292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/>
              <a:t>Pre</a:t>
            </a:r>
            <a:r>
              <a:rPr spc="-270"/>
              <a:t> </a:t>
            </a:r>
            <a:r>
              <a:rPr spc="-105" smtClean="0"/>
              <a:t>surgical</a:t>
            </a:r>
            <a:r>
              <a:rPr lang="en-US" spc="-105" dirty="0" smtClean="0"/>
              <a:t> Orthopedics</a:t>
            </a:r>
            <a:endParaRPr spc="-105" dirty="0"/>
          </a:p>
        </p:txBody>
      </p:sp>
      <p:sp>
        <p:nvSpPr>
          <p:cNvPr id="3" name="object 3"/>
          <p:cNvSpPr txBox="1"/>
          <p:nvPr/>
        </p:nvSpPr>
        <p:spPr>
          <a:xfrm>
            <a:off x="196428" y="1622805"/>
            <a:ext cx="6755553" cy="479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Wide </a:t>
            </a:r>
            <a:r>
              <a:rPr sz="2400" dirty="0">
                <a:latin typeface="Times New Roman"/>
                <a:cs typeface="Times New Roman"/>
              </a:rPr>
              <a:t>cleft lip or </a:t>
            </a:r>
            <a:r>
              <a:rPr sz="2400" spc="-5" dirty="0">
                <a:latin typeface="Times New Roman"/>
                <a:cs typeface="Times New Roman"/>
              </a:rPr>
              <a:t>premaxilla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protrusion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5EBFF"/>
              </a:buClr>
              <a:buFont typeface="Wingdings"/>
              <a:buChar char=""/>
            </a:pPr>
            <a:endParaRPr sz="3700">
              <a:latin typeface="Times New Roman"/>
              <a:cs typeface="Times New Roman"/>
            </a:endParaRPr>
          </a:p>
          <a:p>
            <a:pPr marL="355600" marR="127635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Advantageous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narrow </a:t>
            </a:r>
            <a:r>
              <a:rPr sz="2400" dirty="0">
                <a:latin typeface="Times New Roman"/>
                <a:cs typeface="Times New Roman"/>
              </a:rPr>
              <a:t>the cleft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mold</a:t>
            </a:r>
            <a:r>
              <a:rPr sz="2400" dirty="0">
                <a:latin typeface="Times New Roman"/>
                <a:cs typeface="Times New Roman"/>
              </a:rPr>
              <a:t> the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premaxilla before </a:t>
            </a:r>
            <a:r>
              <a:rPr sz="2400" dirty="0">
                <a:latin typeface="Times New Roman"/>
                <a:cs typeface="Times New Roman"/>
              </a:rPr>
              <a:t>proceeding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Taping</a:t>
            </a:r>
            <a:endParaRPr sz="32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EBFF"/>
              </a:buClr>
              <a:buFont typeface="Wingdings"/>
              <a:buChar char=""/>
            </a:pPr>
            <a:endParaRPr sz="3700">
              <a:latin typeface="Times New Roman"/>
              <a:cs typeface="Times New Roman"/>
            </a:endParaRPr>
          </a:p>
          <a:p>
            <a:pPr marL="355600" marR="144145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Effective </a:t>
            </a:r>
            <a:r>
              <a:rPr sz="2400" dirty="0">
                <a:latin typeface="Times New Roman"/>
                <a:cs typeface="Times New Roman"/>
              </a:rPr>
              <a:t>in reducing the </a:t>
            </a:r>
            <a:r>
              <a:rPr sz="2400" spc="-5" dirty="0">
                <a:latin typeface="Times New Roman"/>
                <a:cs typeface="Times New Roman"/>
              </a:rPr>
              <a:t>width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cleft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95440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	</a:t>
            </a:r>
            <a:r>
              <a:rPr sz="2400" dirty="0">
                <a:latin typeface="Times New Roman"/>
                <a:cs typeface="Times New Roman"/>
              </a:rPr>
              <a:t>placed with tension </a:t>
            </a:r>
            <a:r>
              <a:rPr sz="2400" spc="-5" dirty="0">
                <a:latin typeface="Times New Roman"/>
                <a:cs typeface="Times New Roman"/>
              </a:rPr>
              <a:t>across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cleft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5200" y="1714500"/>
            <a:ext cx="4876797" cy="3793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385" y="3759"/>
            <a:ext cx="430699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Pre</a:t>
            </a:r>
            <a:r>
              <a:rPr spc="-254" dirty="0"/>
              <a:t> </a:t>
            </a:r>
            <a:r>
              <a:rPr spc="-105" dirty="0"/>
              <a:t>surgical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27" y="878206"/>
            <a:ext cx="6543887" cy="47365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Nasoalveolar molding devices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D5EBFF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Custom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devices which  utilize wiring and nasal stenting  to mold the nasal cartilage,  premaxilla, and </a:t>
            </a:r>
            <a:r>
              <a:rPr sz="2800" spc="-5">
                <a:latin typeface="Times New Roman"/>
                <a:cs typeface="Times New Roman"/>
              </a:rPr>
              <a:t>alveolar</a:t>
            </a:r>
            <a:r>
              <a:rPr sz="2800" spc="-1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Times New Roman"/>
                <a:cs typeface="Times New Roman"/>
              </a:rPr>
              <a:t>ridge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D5EBFF"/>
              </a:buClr>
              <a:buSzPct val="94642"/>
              <a:tabLst>
                <a:tab pos="354965" algn="l"/>
                <a:tab pos="355600" algn="l"/>
              </a:tabLst>
            </a:pPr>
            <a:endParaRPr sz="4100">
              <a:latin typeface="Times New Roman"/>
              <a:cs typeface="Times New Roman"/>
            </a:endParaRPr>
          </a:p>
          <a:p>
            <a:pPr marL="355600" marR="4699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Nasal stenting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elongated  and adjusted to lengthen the  columella and </a:t>
            </a:r>
            <a:r>
              <a:rPr sz="2800" spc="-10" dirty="0">
                <a:latin typeface="Times New Roman"/>
                <a:cs typeface="Times New Roman"/>
              </a:rPr>
              <a:t>mold </a:t>
            </a:r>
            <a:r>
              <a:rPr sz="2800" spc="-5" dirty="0">
                <a:latin typeface="Times New Roman"/>
                <a:cs typeface="Times New Roman"/>
              </a:rPr>
              <a:t>the nasal  cartilage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5EBFF"/>
              </a:buClr>
              <a:buFont typeface="Wingdings"/>
              <a:buChar char=""/>
            </a:pPr>
            <a:endParaRPr sz="3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4512" y="0"/>
            <a:ext cx="5047488" cy="3214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4993" y="3182112"/>
            <a:ext cx="5017007" cy="3675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385" y="3759"/>
            <a:ext cx="430699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70" dirty="0"/>
              <a:t>Pre</a:t>
            </a:r>
            <a:r>
              <a:rPr sz="3600" spc="-254" dirty="0"/>
              <a:t> </a:t>
            </a:r>
            <a:r>
              <a:rPr sz="3600" spc="-105" dirty="0"/>
              <a:t>surgical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27" y="609600"/>
            <a:ext cx="6432973" cy="54983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Lip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adhesion</a:t>
            </a:r>
            <a:endParaRPr sz="24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marR="29019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Considered when adhesive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tapes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moulds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ineffective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EBFF"/>
              </a:buClr>
              <a:buFont typeface="Wingdings"/>
              <a:buChar char=""/>
            </a:pPr>
            <a:endParaRPr sz="3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Surgically </a:t>
            </a:r>
            <a:r>
              <a:rPr sz="2400" dirty="0">
                <a:latin typeface="Times New Roman"/>
                <a:cs typeface="Times New Roman"/>
              </a:rPr>
              <a:t>convert a </a:t>
            </a:r>
            <a:r>
              <a:rPr sz="2400" spc="-5" dirty="0">
                <a:latin typeface="Times New Roman"/>
                <a:cs typeface="Times New Roman"/>
              </a:rPr>
              <a:t>complete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cleft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to an </a:t>
            </a:r>
            <a:r>
              <a:rPr sz="2400" spc="-5" dirty="0">
                <a:latin typeface="Times New Roman"/>
                <a:cs typeface="Times New Roman"/>
              </a:rPr>
              <a:t>incomplete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cleft</a:t>
            </a:r>
            <a:endParaRPr sz="2400">
              <a:latin typeface="Times New Roman"/>
              <a:cs typeface="Times New Roman"/>
            </a:endParaRPr>
          </a:p>
          <a:p>
            <a:pPr marL="355600" marR="738505" indent="-342900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Performed </a:t>
            </a:r>
            <a:r>
              <a:rPr sz="2400" dirty="0">
                <a:latin typeface="Times New Roman"/>
                <a:cs typeface="Times New Roman"/>
              </a:rPr>
              <a:t>at 2-4 </a:t>
            </a:r>
            <a:r>
              <a:rPr sz="2400" spc="-5" dirty="0">
                <a:latin typeface="Times New Roman"/>
                <a:cs typeface="Times New Roman"/>
              </a:rPr>
              <a:t>weeks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with  </a:t>
            </a:r>
            <a:r>
              <a:rPr sz="2400" dirty="0">
                <a:latin typeface="Times New Roman"/>
                <a:cs typeface="Times New Roman"/>
              </a:rPr>
              <a:t>definitive </a:t>
            </a:r>
            <a:r>
              <a:rPr sz="2400">
                <a:latin typeface="Times New Roman"/>
                <a:cs typeface="Times New Roman"/>
              </a:rPr>
              <a:t>repair</a:t>
            </a:r>
            <a:r>
              <a:rPr sz="2400" spc="-7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at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5-6 </a:t>
            </a:r>
            <a:r>
              <a:rPr sz="2400" spc="-5" dirty="0">
                <a:latin typeface="Times New Roman"/>
                <a:cs typeface="Times New Roman"/>
              </a:rPr>
              <a:t>months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Indications</a:t>
            </a:r>
            <a:endParaRPr lang="en-US" sz="24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Wide </a:t>
            </a:r>
            <a:r>
              <a:rPr sz="2400" spc="-5" dirty="0">
                <a:latin typeface="Times New Roman"/>
                <a:cs typeface="Times New Roman"/>
              </a:rPr>
              <a:t>unilateral </a:t>
            </a:r>
            <a:r>
              <a:rPr sz="2400">
                <a:latin typeface="Times New Roman"/>
                <a:cs typeface="Times New Roman"/>
              </a:rPr>
              <a:t>cleft</a:t>
            </a:r>
            <a:r>
              <a:rPr sz="2400" spc="-2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where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conventional</a:t>
            </a:r>
            <a:r>
              <a:rPr sz="2400" spc="-45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repair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might </a:t>
            </a:r>
            <a:r>
              <a:rPr sz="2400" dirty="0">
                <a:latin typeface="Times New Roman"/>
                <a:cs typeface="Times New Roman"/>
              </a:rPr>
              <a:t>produce excessive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7760" y="3002279"/>
            <a:ext cx="5384800" cy="2061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557" y="953769"/>
            <a:ext cx="572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SURGERIES </a:t>
            </a:r>
            <a:r>
              <a:rPr sz="2800" spc="-5" dirty="0">
                <a:solidFill>
                  <a:srgbClr val="FF0000"/>
                </a:solidFill>
              </a:rPr>
              <a:t>FOR </a:t>
            </a:r>
            <a:r>
              <a:rPr sz="2800" spc="-10" dirty="0">
                <a:solidFill>
                  <a:srgbClr val="FF0000"/>
                </a:solidFill>
              </a:rPr>
              <a:t>CLEFT</a:t>
            </a:r>
            <a:r>
              <a:rPr sz="2800" spc="4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PALATE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46784" y="2182494"/>
            <a:ext cx="4896816" cy="2944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sz="2400" spc="-5">
                <a:latin typeface="Arial"/>
                <a:cs typeface="Arial"/>
              </a:rPr>
              <a:t>Von </a:t>
            </a:r>
            <a:r>
              <a:rPr sz="2400" spc="-10" smtClean="0">
                <a:latin typeface="Arial"/>
                <a:cs typeface="Arial"/>
              </a:rPr>
              <a:t>Langenback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</a:p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endParaRPr lang="en-US" sz="2400" spc="-10" dirty="0" smtClean="0">
              <a:latin typeface="Arial"/>
              <a:cs typeface="Arial"/>
            </a:endParaRPr>
          </a:p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i="1" dirty="0" err="1" smtClean="0"/>
              <a:t>Bardach</a:t>
            </a:r>
            <a:r>
              <a:rPr lang="en-US" sz="2400" i="1" dirty="0" smtClean="0"/>
              <a:t> Two-flap </a:t>
            </a:r>
            <a:r>
              <a:rPr lang="en-US" sz="2400" i="1" dirty="0" err="1" smtClean="0"/>
              <a:t>Palatoplast</a:t>
            </a:r>
            <a:r>
              <a:rPr lang="en-US" sz="2400" dirty="0" err="1" smtClean="0"/>
              <a:t>y</a:t>
            </a:r>
            <a:endParaRPr lang="en-US" sz="2400" dirty="0" smtClean="0"/>
          </a:p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endParaRPr lang="en-US" sz="2400" dirty="0" smtClean="0"/>
          </a:p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en-US" sz="2400" spc="-5" dirty="0" err="1" smtClean="0">
                <a:latin typeface="Arial"/>
                <a:cs typeface="Arial"/>
              </a:rPr>
              <a:t>Wardill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lang="en-US" sz="2400" spc="-5" dirty="0" err="1" smtClean="0">
                <a:latin typeface="Arial"/>
                <a:cs typeface="Arial"/>
              </a:rPr>
              <a:t>Kilner’s</a:t>
            </a:r>
            <a:r>
              <a:rPr lang="en-US" sz="2400" spc="-5" dirty="0" smtClean="0">
                <a:latin typeface="Arial"/>
                <a:cs typeface="Arial"/>
              </a:rPr>
              <a:t> push</a:t>
            </a:r>
            <a:r>
              <a:rPr lang="en-US" sz="2400" spc="15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back (V-Y)</a:t>
            </a:r>
          </a:p>
          <a:p>
            <a:pPr marL="469265" indent="-456565">
              <a:spcBef>
                <a:spcPts val="100"/>
              </a:spcBef>
              <a:buClr>
                <a:srgbClr val="669999"/>
              </a:buClr>
              <a:buSzPct val="54166"/>
              <a:buFontTx/>
              <a:buAutoNum type="arabicPeriod"/>
              <a:tabLst>
                <a:tab pos="469265" algn="l"/>
                <a:tab pos="469900" algn="l"/>
              </a:tabLst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69265" indent="-456565">
              <a:lnSpc>
                <a:spcPct val="100000"/>
              </a:lnSpc>
              <a:spcBef>
                <a:spcPts val="2160"/>
              </a:spcBef>
              <a:buClr>
                <a:srgbClr val="669999"/>
              </a:buClr>
              <a:buSzPct val="54166"/>
              <a:buAutoNum type="arabicPeriod"/>
              <a:tabLst>
                <a:tab pos="469265" algn="l"/>
                <a:tab pos="469900" algn="l"/>
              </a:tabLst>
            </a:pPr>
            <a:r>
              <a:rPr sz="2400" spc="-5" smtClean="0">
                <a:latin typeface="Arial"/>
                <a:cs typeface="Arial"/>
              </a:rPr>
              <a:t>Furlow’s</a:t>
            </a:r>
            <a:r>
              <a:rPr sz="2400" spc="10" smtClean="0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technique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80902" y="6304273"/>
            <a:ext cx="21082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103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3880" y="3166872"/>
            <a:ext cx="3685031" cy="3538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158875" y="990600"/>
            <a:ext cx="11033125" cy="452431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Bernard von </a:t>
            </a:r>
            <a:r>
              <a:rPr lang="en-US" sz="2800" dirty="0" err="1" smtClean="0">
                <a:latin typeface="Tw Cen MT" pitchFamily="34" charset="0"/>
              </a:rPr>
              <a:t>Langenbeck</a:t>
            </a:r>
            <a:r>
              <a:rPr lang="en-US" sz="2800" dirty="0" smtClean="0">
                <a:latin typeface="Tw Cen MT" pitchFamily="34" charset="0"/>
              </a:rPr>
              <a:t> (1861) described a method of </a:t>
            </a:r>
            <a:r>
              <a:rPr lang="en-US" sz="2800" dirty="0" err="1" smtClean="0">
                <a:latin typeface="Tw Cen MT" pitchFamily="34" charset="0"/>
              </a:rPr>
              <a:t>palatoplasty</a:t>
            </a:r>
            <a:r>
              <a:rPr lang="en-US" sz="2800" dirty="0" smtClean="0">
                <a:latin typeface="Tw Cen MT" pitchFamily="34" charset="0"/>
              </a:rPr>
              <a:t> using </a:t>
            </a:r>
            <a:r>
              <a:rPr lang="en-US" sz="2800" dirty="0" err="1" smtClean="0">
                <a:latin typeface="Tw Cen MT" pitchFamily="34" charset="0"/>
              </a:rPr>
              <a:t>mucoperiosteal</a:t>
            </a:r>
            <a:r>
              <a:rPr lang="en-US" sz="2800" dirty="0" smtClean="0">
                <a:latin typeface="Tw Cen MT" pitchFamily="34" charset="0"/>
              </a:rPr>
              <a:t> flaps for the repair of the hard palate region.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He maintained the anterior attachment of the </a:t>
            </a:r>
            <a:r>
              <a:rPr lang="en-US" sz="2800" dirty="0" err="1" smtClean="0">
                <a:latin typeface="Tw Cen MT" pitchFamily="34" charset="0"/>
              </a:rPr>
              <a:t>mucoperiosteal</a:t>
            </a:r>
            <a:r>
              <a:rPr lang="en-US" sz="2800" dirty="0" smtClean="0">
                <a:latin typeface="Tw Cen MT" pitchFamily="34" charset="0"/>
              </a:rPr>
              <a:t> flap to the alveolar margin to make it a </a:t>
            </a:r>
            <a:r>
              <a:rPr lang="en-US" sz="2800" dirty="0" err="1" smtClean="0">
                <a:latin typeface="Tw Cen MT" pitchFamily="34" charset="0"/>
              </a:rPr>
              <a:t>bipedicle</a:t>
            </a:r>
            <a:r>
              <a:rPr lang="en-US" sz="2800" dirty="0" smtClean="0">
                <a:latin typeface="Tw Cen MT" pitchFamily="34" charset="0"/>
              </a:rPr>
              <a:t> flap.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Originally only the cleft edges were incised, a lateral incision was made, the flap was elevated from the hard palate, the palatine musculature was divided and finally the sutures were applied.</a:t>
            </a:r>
            <a:endParaRPr lang="en-US" sz="2800" dirty="0"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268069"/>
            <a:ext cx="539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von </a:t>
            </a:r>
            <a:r>
              <a:rPr lang="en-US" sz="3600" b="1" dirty="0" err="1" smtClean="0">
                <a:solidFill>
                  <a:srgbClr val="FF0000"/>
                </a:solidFill>
              </a:rPr>
              <a:t>Langenbeck</a:t>
            </a:r>
            <a:r>
              <a:rPr lang="en-US" sz="3600" b="1" dirty="0" smtClean="0">
                <a:solidFill>
                  <a:srgbClr val="FF0000"/>
                </a:solidFill>
              </a:rPr>
              <a:t> technique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9111258" y="4158258"/>
            <a:ext cx="2142099" cy="32573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778560" y="685800"/>
            <a:ext cx="10880040" cy="3693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This technique is still used in isolated cleft palate repair.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049" y="1397445"/>
            <a:ext cx="2688951" cy="408895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369658"/>
            <a:ext cx="3429000" cy="40405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523" y="1371600"/>
            <a:ext cx="3408926" cy="4038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95600" y="5562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diagram of von </a:t>
            </a:r>
            <a:r>
              <a:rPr lang="en-US" dirty="0" err="1" smtClean="0"/>
              <a:t>Langenbeck</a:t>
            </a:r>
            <a:r>
              <a:rPr lang="en-US" dirty="0" smtClean="0"/>
              <a:t> </a:t>
            </a:r>
            <a:r>
              <a:rPr lang="en-US" dirty="0" err="1" smtClean="0"/>
              <a:t>palatoplasty</a:t>
            </a:r>
            <a:r>
              <a:rPr lang="en-US" dirty="0" smtClean="0"/>
              <a:t> for an isolated complete cleft palate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1143"/>
          <p:cNvSpPr>
            <a:spLocks noGrp="1"/>
          </p:cNvSpPr>
          <p:nvPr>
            <p:ph type="body" idx="1"/>
          </p:nvPr>
        </p:nvSpPr>
        <p:spPr>
          <a:xfrm>
            <a:off x="381000" y="381001"/>
            <a:ext cx="4724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1144"/>
          <p:cNvSpPr/>
          <p:nvPr/>
        </p:nvSpPr>
        <p:spPr>
          <a:xfrm>
            <a:off x="6096000" y="304800"/>
            <a:ext cx="45339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282944" y="1856613"/>
            <a:ext cx="3101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INCIDENCE</a:t>
            </a:r>
          </a:p>
        </p:txBody>
      </p:sp>
      <p:sp>
        <p:nvSpPr>
          <p:cNvPr id="36" name="object 36"/>
          <p:cNvSpPr/>
          <p:nvPr/>
        </p:nvSpPr>
        <p:spPr>
          <a:xfrm>
            <a:off x="5160264" y="2924555"/>
            <a:ext cx="4319016" cy="3345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11353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Bardach</a:t>
            </a:r>
            <a:r>
              <a:rPr lang="en-US" sz="3200" b="1" i="1" dirty="0" smtClean="0">
                <a:solidFill>
                  <a:srgbClr val="FF0000"/>
                </a:solidFill>
              </a:rPr>
              <a:t> Two-flap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Palatoplasty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This is a modification of the von </a:t>
            </a:r>
            <a:r>
              <a:rPr lang="en-US" sz="2800" dirty="0" err="1" smtClean="0">
                <a:latin typeface="Tw Cen MT" pitchFamily="34" charset="0"/>
              </a:rPr>
              <a:t>Langenbeck</a:t>
            </a:r>
            <a:r>
              <a:rPr lang="en-US" sz="2800" dirty="0" smtClean="0">
                <a:latin typeface="Tw Cen MT" pitchFamily="34" charset="0"/>
              </a:rPr>
              <a:t> technique in which the incision is made along the cleft margin and the alveolar margin.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These are joined </a:t>
            </a:r>
            <a:r>
              <a:rPr lang="en-US" sz="2800" dirty="0" err="1" smtClean="0">
                <a:latin typeface="Tw Cen MT" pitchFamily="34" charset="0"/>
              </a:rPr>
              <a:t>anteriorly</a:t>
            </a:r>
            <a:r>
              <a:rPr lang="en-US" sz="2800" dirty="0" smtClean="0">
                <a:latin typeface="Tw Cen MT" pitchFamily="34" charset="0"/>
              </a:rPr>
              <a:t> to free the </a:t>
            </a:r>
            <a:r>
              <a:rPr lang="en-US" sz="2800" dirty="0" err="1" smtClean="0">
                <a:latin typeface="Tw Cen MT" pitchFamily="34" charset="0"/>
              </a:rPr>
              <a:t>mucoperiosteal</a:t>
            </a:r>
            <a:r>
              <a:rPr lang="en-US" sz="2800" dirty="0" smtClean="0">
                <a:latin typeface="Tw Cen MT" pitchFamily="34" charset="0"/>
              </a:rPr>
              <a:t> flaps.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These flaps are based on the greater palatine vessels.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 soft palate is repaired in a straight line.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 </a:t>
            </a:r>
            <a:r>
              <a:rPr lang="en-US" sz="2800" dirty="0" err="1" smtClean="0">
                <a:latin typeface="Tw Cen MT" pitchFamily="34" charset="0"/>
              </a:rPr>
              <a:t>levator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palati</a:t>
            </a:r>
            <a:r>
              <a:rPr lang="en-US" sz="2800" dirty="0" smtClean="0">
                <a:latin typeface="Tw Cen MT" pitchFamily="34" charset="0"/>
              </a:rPr>
              <a:t> muscle dissection and reconstruction of the muscle sling is performed as in </a:t>
            </a:r>
            <a:r>
              <a:rPr lang="en-US" sz="2800" dirty="0" err="1" smtClean="0">
                <a:latin typeface="Tw Cen MT" pitchFamily="34" charset="0"/>
              </a:rPr>
              <a:t>intravelar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veloplasty</a:t>
            </a:r>
            <a:r>
              <a:rPr lang="en-US" sz="2800" dirty="0" smtClean="0">
                <a:latin typeface="Tw Cen MT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This is a technique commonly followed presently</a:t>
            </a:r>
            <a:r>
              <a:rPr lang="en-US" sz="2400" dirty="0" smtClean="0">
                <a:latin typeface="Tw Cen MT" pitchFamily="34" charset="0"/>
              </a:rPr>
              <a:t>.</a:t>
            </a:r>
            <a:endParaRPr lang="en-US" sz="2400" dirty="0">
              <a:latin typeface="Tw Cen M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1613877"/>
            <a:ext cx="2507974" cy="29581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887046"/>
            <a:ext cx="2971799" cy="35051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512" y="914401"/>
            <a:ext cx="3051289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9999" y="914401"/>
            <a:ext cx="3279755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4648200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Line diagram showing </a:t>
            </a:r>
            <a:r>
              <a:rPr lang="en-US" dirty="0" err="1" smtClean="0"/>
              <a:t>Bardach</a:t>
            </a:r>
            <a:r>
              <a:rPr lang="en-US" dirty="0" smtClean="0"/>
              <a:t> two-ß </a:t>
            </a:r>
            <a:r>
              <a:rPr lang="en-US" dirty="0" err="1" smtClean="0"/>
              <a:t>ap</a:t>
            </a:r>
            <a:r>
              <a:rPr lang="en-US" dirty="0" smtClean="0"/>
              <a:t> technique of </a:t>
            </a:r>
            <a:r>
              <a:rPr lang="en-US" dirty="0" err="1" smtClean="0"/>
              <a:t>palatoplasty</a:t>
            </a:r>
            <a:r>
              <a:rPr lang="en-US" dirty="0" smtClean="0"/>
              <a:t> in a bilateral cleft lip and palate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11582400" cy="2831544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Veau-Wardill-Kilner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Palatoplasty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Tw Cen MT" pitchFamily="34" charset="0"/>
              </a:rPr>
              <a:t>Till a few years back this procedure was the commonest technique of </a:t>
            </a:r>
            <a:r>
              <a:rPr lang="en-US" sz="2600" dirty="0" err="1" smtClean="0">
                <a:latin typeface="Tw Cen MT" pitchFamily="34" charset="0"/>
              </a:rPr>
              <a:t>palatoplasty</a:t>
            </a:r>
            <a:r>
              <a:rPr lang="en-US" sz="2600" dirty="0" smtClean="0">
                <a:latin typeface="Tw Cen MT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Tw Cen MT" pitchFamily="34" charset="0"/>
              </a:rPr>
              <a:t>In this technique V-Y procedure is performed so that the whole </a:t>
            </a:r>
            <a:r>
              <a:rPr lang="en-US" sz="2600" dirty="0" err="1" smtClean="0">
                <a:latin typeface="Tw Cen MT" pitchFamily="34" charset="0"/>
              </a:rPr>
              <a:t>mucoperiosteal</a:t>
            </a:r>
            <a:r>
              <a:rPr lang="en-US" sz="2600" dirty="0" smtClean="0">
                <a:latin typeface="Tw Cen MT" pitchFamily="34" charset="0"/>
              </a:rPr>
              <a:t> flap and the soft palate are </a:t>
            </a:r>
            <a:r>
              <a:rPr lang="en-US" sz="2600" dirty="0" err="1" smtClean="0">
                <a:latin typeface="Tw Cen MT" pitchFamily="34" charset="0"/>
              </a:rPr>
              <a:t>retroposed</a:t>
            </a:r>
            <a:r>
              <a:rPr lang="en-US" sz="2600" dirty="0" smtClean="0">
                <a:latin typeface="Tw Cen MT" pitchFamily="34" charset="0"/>
              </a:rPr>
              <a:t> and the palate is lengthened.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600" dirty="0" smtClean="0">
              <a:latin typeface="Tw Cen M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6999"/>
            <a:ext cx="3227917" cy="38100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2667000"/>
            <a:ext cx="3238500" cy="38224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6283" y="2667000"/>
            <a:ext cx="3227917" cy="3809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6400800"/>
            <a:ext cx="998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Line diagram showing the </a:t>
            </a:r>
            <a:r>
              <a:rPr lang="en-US" dirty="0" err="1" smtClean="0"/>
              <a:t>Veau-Wardill-Kilner</a:t>
            </a:r>
            <a:r>
              <a:rPr lang="en-US" dirty="0" smtClean="0"/>
              <a:t> technique of palate repair in a unilateral cleft lip and palate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0" y="304801"/>
            <a:ext cx="9889440" cy="652486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w Cen MT" pitchFamily="34" charset="0"/>
              </a:rPr>
              <a:t>Drawbacks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However, it leaves an extensive raw area </a:t>
            </a:r>
            <a:r>
              <a:rPr lang="en-US" sz="2800" dirty="0" err="1" smtClean="0">
                <a:latin typeface="Tw Cen MT" pitchFamily="34" charset="0"/>
              </a:rPr>
              <a:t>anteriorly</a:t>
            </a:r>
            <a:r>
              <a:rPr lang="en-US" sz="2800" dirty="0" smtClean="0">
                <a:latin typeface="Tw Cen MT" pitchFamily="34" charset="0"/>
              </a:rPr>
              <a:t> and laterally along the alveolar margin with exposed bare membranous bone.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 raw area heals with secondary intention. This causes shortening of the palate and results in </a:t>
            </a:r>
            <a:r>
              <a:rPr lang="en-US" sz="2800" dirty="0" err="1" smtClean="0">
                <a:latin typeface="Tw Cen MT" pitchFamily="34" charset="0"/>
              </a:rPr>
              <a:t>velopharyngeal</a:t>
            </a:r>
            <a:r>
              <a:rPr lang="en-US" sz="2800" dirty="0" smtClean="0">
                <a:latin typeface="Tw Cen MT" pitchFamily="34" charset="0"/>
              </a:rPr>
              <a:t> incompetence.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The raw area adjacent to the alveolar margin also results in alveolar arch deformity and dental </a:t>
            </a:r>
            <a:r>
              <a:rPr lang="en-US" sz="2800" dirty="0" err="1" smtClean="0">
                <a:latin typeface="Tw Cen MT" pitchFamily="34" charset="0"/>
              </a:rPr>
              <a:t>malalignment</a:t>
            </a:r>
            <a:r>
              <a:rPr lang="en-US" sz="2800" dirty="0" smtClean="0">
                <a:latin typeface="Tw Cen MT" pitchFamily="34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w Cen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Tw Cen MT" pitchFamily="34" charset="0"/>
              </a:rPr>
              <a:t>Because of these drawbacks pushback and V-Y techniques have fallen into disrepute and now less and less </a:t>
            </a:r>
            <a:r>
              <a:rPr lang="en-US" sz="2800" dirty="0" err="1" smtClean="0">
                <a:latin typeface="Tw Cen MT" pitchFamily="34" charset="0"/>
              </a:rPr>
              <a:t>centres</a:t>
            </a:r>
            <a:r>
              <a:rPr lang="en-US" sz="2800" dirty="0" smtClean="0">
                <a:latin typeface="Tw Cen MT" pitchFamily="34" charset="0"/>
              </a:rPr>
              <a:t> </a:t>
            </a:r>
            <a:r>
              <a:rPr lang="en-US" sz="2800" dirty="0" err="1" smtClean="0">
                <a:latin typeface="Tw Cen MT" pitchFamily="34" charset="0"/>
              </a:rPr>
              <a:t>practise</a:t>
            </a:r>
            <a:r>
              <a:rPr lang="en-US" sz="2800" dirty="0" smtClean="0">
                <a:latin typeface="Tw Cen MT" pitchFamily="34" charset="0"/>
              </a:rPr>
              <a:t> this technique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Tw Cen MT" pitchFamily="34" charset="0"/>
            </a:endParaRPr>
          </a:p>
          <a:p>
            <a:endParaRPr lang="en-US" sz="28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"/>
            <a:ext cx="111252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Furlow</a:t>
            </a:r>
            <a:r>
              <a:rPr lang="en-US" sz="2800" b="1" i="1" dirty="0" smtClean="0">
                <a:solidFill>
                  <a:srgbClr val="FF0000"/>
                </a:solidFill>
              </a:rPr>
              <a:t> Double Opposing Z-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Plasty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Tw Cen MT" pitchFamily="34" charset="0"/>
              </a:rPr>
              <a:t>Furlow</a:t>
            </a:r>
            <a:r>
              <a:rPr lang="en-US" sz="2400" dirty="0" smtClean="0">
                <a:latin typeface="Tw Cen MT" pitchFamily="34" charset="0"/>
              </a:rPr>
              <a:t> adopted a double reverse Z-</a:t>
            </a:r>
            <a:r>
              <a:rPr lang="en-US" sz="2400" dirty="0" err="1" smtClean="0">
                <a:latin typeface="Tw Cen MT" pitchFamily="34" charset="0"/>
              </a:rPr>
              <a:t>plasty</a:t>
            </a:r>
            <a:r>
              <a:rPr lang="en-US" sz="2400" dirty="0" smtClean="0">
                <a:latin typeface="Tw Cen MT" pitchFamily="34" charset="0"/>
              </a:rPr>
              <a:t> for the oral and nasal surfaces of the soft palate.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w Cen MT" pitchFamily="34" charset="0"/>
              </a:rPr>
              <a:t>The cleft margin forms the central limb.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w Cen MT" pitchFamily="34" charset="0"/>
              </a:rPr>
              <a:t>The muscle is incorporated into the </a:t>
            </a:r>
            <a:r>
              <a:rPr lang="en-US" sz="2400" dirty="0" err="1" smtClean="0">
                <a:latin typeface="Tw Cen MT" pitchFamily="34" charset="0"/>
              </a:rPr>
              <a:t>posteriorly</a:t>
            </a:r>
            <a:r>
              <a:rPr lang="en-US" sz="2400" dirty="0" smtClean="0">
                <a:latin typeface="Tw Cen MT" pitchFamily="34" charset="0"/>
              </a:rPr>
              <a:t> based triangular flap on the left side for ease of dissection.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w Cen MT" pitchFamily="34" charset="0"/>
              </a:rPr>
              <a:t> The hard palate region is closed by making an incision along the cleft margin, elevating the </a:t>
            </a:r>
            <a:r>
              <a:rPr lang="en-US" sz="2400" dirty="0" err="1" smtClean="0">
                <a:latin typeface="Tw Cen MT" pitchFamily="34" charset="0"/>
              </a:rPr>
              <a:t>mucoperiosteum</a:t>
            </a:r>
            <a:r>
              <a:rPr lang="en-US" sz="2400" dirty="0" smtClean="0">
                <a:latin typeface="Tw Cen MT" pitchFamily="34" charset="0"/>
              </a:rPr>
              <a:t> from the medial side and taking advantage of the high arch, the cleft is closed in two layers without making a lateral incision.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 smtClean="0">
                <a:latin typeface="Tw Cen MT" pitchFamily="34" charset="0"/>
              </a:rPr>
              <a:t>Furlow</a:t>
            </a:r>
            <a:r>
              <a:rPr lang="en-US" sz="2400" dirty="0" smtClean="0">
                <a:latin typeface="Tw Cen MT" pitchFamily="34" charset="0"/>
              </a:rPr>
              <a:t> described the use of the lateral relaxing incision only when necessary.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w Cen MT" pitchFamily="34" charset="0"/>
              </a:rPr>
              <a:t>On transposition of the triangles there is an effective lengthening of the soft palate, the suture line is horizontal and there is good overlap of the </a:t>
            </a:r>
            <a:r>
              <a:rPr lang="en-US" sz="2400" dirty="0" err="1" smtClean="0">
                <a:latin typeface="Tw Cen MT" pitchFamily="34" charset="0"/>
              </a:rPr>
              <a:t>levator</a:t>
            </a:r>
            <a:r>
              <a:rPr lang="en-US" sz="2400" dirty="0" smtClean="0">
                <a:latin typeface="Tw Cen MT" pitchFamily="34" charset="0"/>
              </a:rPr>
              <a:t> muscle. </a:t>
            </a:r>
            <a:endParaRPr lang="en-US" sz="24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9525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Many surgeons claim to have better speech outcome with </a:t>
            </a:r>
            <a:r>
              <a:rPr lang="en-US" dirty="0" err="1" smtClean="0"/>
              <a:t>Furlow</a:t>
            </a:r>
            <a:r>
              <a:rPr lang="en-US" dirty="0" smtClean="0"/>
              <a:t> repair technique.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However, the studies have not proved this objectively.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The major objection to the technique is the non-anatomic placement of the muscle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017" y="2120172"/>
            <a:ext cx="3004754" cy="33662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5748" y="2139403"/>
            <a:ext cx="2866052" cy="32995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274" y="2133600"/>
            <a:ext cx="2921726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600200" y="5525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Line diagram showing </a:t>
            </a:r>
            <a:r>
              <a:rPr lang="en-US" dirty="0" err="1" smtClean="0"/>
              <a:t>Furlow</a:t>
            </a:r>
            <a:r>
              <a:rPr lang="en-US" dirty="0" smtClean="0"/>
              <a:t> Z-</a:t>
            </a:r>
            <a:r>
              <a:rPr lang="en-US" dirty="0" err="1" smtClean="0"/>
              <a:t>plasty</a:t>
            </a:r>
            <a:r>
              <a:rPr lang="en-US" dirty="0" smtClean="0"/>
              <a:t> technique of </a:t>
            </a:r>
            <a:r>
              <a:rPr lang="en-US" dirty="0" err="1" smtClean="0"/>
              <a:t>palatoplasty</a:t>
            </a:r>
            <a:r>
              <a:rPr lang="en-US" dirty="0" smtClean="0"/>
              <a:t> in a unilateral cleft lip and palate patient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1112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Other techniques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Two-stage palatal repair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Hole in one repair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Raw area free </a:t>
            </a:r>
            <a:r>
              <a:rPr lang="en-US" sz="2400" dirty="0" err="1" smtClean="0"/>
              <a:t>palatoplasty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• Alveolar extension </a:t>
            </a:r>
            <a:r>
              <a:rPr lang="en-US" sz="2400" dirty="0" err="1" smtClean="0"/>
              <a:t>palatoplasty</a:t>
            </a:r>
            <a:r>
              <a:rPr lang="en-US" sz="2400" dirty="0" smtClean="0"/>
              <a:t> (AEP)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Primary pharyngeal flap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</a:t>
            </a:r>
            <a:r>
              <a:rPr lang="en-US" sz="2400" dirty="0" err="1" smtClean="0"/>
              <a:t>Intravelar</a:t>
            </a:r>
            <a:r>
              <a:rPr lang="en-US" sz="2400" dirty="0" smtClean="0"/>
              <a:t> </a:t>
            </a:r>
            <a:r>
              <a:rPr lang="en-US" sz="2400" dirty="0" err="1" smtClean="0"/>
              <a:t>veloplasty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• </a:t>
            </a:r>
            <a:r>
              <a:rPr lang="en-US" sz="2400" dirty="0" err="1" smtClean="0"/>
              <a:t>Vomer</a:t>
            </a:r>
            <a:r>
              <a:rPr lang="en-US" sz="2400" dirty="0" smtClean="0"/>
              <a:t> flap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• </a:t>
            </a:r>
            <a:r>
              <a:rPr lang="en-US" sz="2400" dirty="0" err="1" smtClean="0"/>
              <a:t>Buccal</a:t>
            </a:r>
            <a:r>
              <a:rPr lang="en-US" sz="2400" dirty="0" smtClean="0"/>
              <a:t> </a:t>
            </a:r>
            <a:r>
              <a:rPr lang="en-US" sz="2400" dirty="0" err="1" smtClean="0"/>
              <a:t>myomucosal</a:t>
            </a:r>
            <a:r>
              <a:rPr lang="en-US" sz="2400" dirty="0" smtClean="0"/>
              <a:t> flap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888" y="3759"/>
            <a:ext cx="572516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200" spc="-85" dirty="0" smtClean="0"/>
              <a:t/>
            </a:r>
            <a:br>
              <a:rPr lang="en-US" sz="3200" spc="-85" dirty="0" smtClean="0"/>
            </a:br>
            <a:r>
              <a:rPr sz="3200" spc="-85" smtClean="0"/>
              <a:t>Cleft </a:t>
            </a:r>
            <a:r>
              <a:rPr sz="3200" spc="-70" dirty="0"/>
              <a:t>lip</a:t>
            </a:r>
            <a:r>
              <a:rPr sz="3200" spc="-365" dirty="0"/>
              <a:t> </a:t>
            </a:r>
            <a:r>
              <a:rPr sz="3200" spc="-105" dirty="0"/>
              <a:t>repair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126" y="735025"/>
            <a:ext cx="6788573" cy="54162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tabLst>
                <a:tab pos="354965" algn="l"/>
                <a:tab pos="355600" algn="l"/>
              </a:tabLst>
            </a:pPr>
            <a:r>
              <a:rPr sz="28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Milliard</a:t>
            </a:r>
            <a:r>
              <a:rPr sz="2800" b="1" spc="-15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rotation-advancement</a:t>
            </a:r>
            <a:r>
              <a:rPr lang="en-US" sz="2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technique</a:t>
            </a:r>
            <a:endParaRPr sz="28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443865" algn="l"/>
                <a:tab pos="444500" algn="l"/>
              </a:tabLst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443865" indent="-43116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sz="2400" spc="-5" smtClean="0">
                <a:latin typeface="Times New Roman"/>
                <a:cs typeface="Times New Roman"/>
              </a:rPr>
              <a:t>widely</a:t>
            </a:r>
            <a:r>
              <a:rPr sz="2400" spc="-1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tabLst>
                <a:tab pos="423545" algn="l"/>
                <a:tab pos="424180" algn="l"/>
              </a:tabLst>
            </a:pPr>
            <a:endParaRPr lang="en-US" sz="2800" spc="-5" dirty="0" smtClean="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tabLst>
                <a:tab pos="423545" algn="l"/>
                <a:tab pos="424180" algn="l"/>
              </a:tabLst>
            </a:pPr>
            <a:r>
              <a:rPr sz="24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Advantages</a:t>
            </a:r>
            <a:endParaRPr sz="24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spc="-5" dirty="0" smtClean="0">
                <a:latin typeface="Times New Roman"/>
                <a:cs typeface="Times New Roman"/>
              </a:rPr>
              <a:t>Flexible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Minimal tissue discarded</a:t>
            </a: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Good nasal access</a:t>
            </a:r>
          </a:p>
          <a:p>
            <a:pPr marL="355600" marR="508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200">
              <a:latin typeface="Times New Roman"/>
              <a:cs typeface="Times New Roman"/>
            </a:endParaRPr>
          </a:p>
          <a:p>
            <a:pPr marL="355600" marR="536575" indent="-34290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200" spc="-5" smtClean="0">
                <a:latin typeface="Times New Roman"/>
                <a:cs typeface="Times New Roman"/>
              </a:rPr>
              <a:t>Minimi</a:t>
            </a:r>
            <a:r>
              <a:rPr lang="en-US" sz="2200" spc="-5" dirty="0" smtClean="0">
                <a:latin typeface="Times New Roman"/>
                <a:cs typeface="Times New Roman"/>
              </a:rPr>
              <a:t>zed suture line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6801" y="1499616"/>
            <a:ext cx="4775199" cy="4430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457200"/>
            <a:ext cx="27432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0" y="1372362"/>
            <a:ext cx="6148705" cy="33239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Disadvantages-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Requires experienced surgeon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Possible excessive tension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Excessive undermining required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Tendency towards small nostril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210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600" spc="-90" dirty="0"/>
              <a:t>Millard rotation</a:t>
            </a:r>
            <a:r>
              <a:rPr sz="3600" spc="-385" dirty="0"/>
              <a:t> </a:t>
            </a:r>
            <a:r>
              <a:rPr sz="3600" spc="-105" dirty="0"/>
              <a:t>and  advancement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258314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3190" y="2133600"/>
            <a:ext cx="783881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1066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Landmarks for </a:t>
            </a:r>
            <a:r>
              <a:rPr lang="en-US" sz="2800" b="1" dirty="0" err="1" smtClean="0"/>
              <a:t>millard</a:t>
            </a:r>
            <a:r>
              <a:rPr lang="en-US" sz="2800" b="1" dirty="0" smtClean="0"/>
              <a:t> procedure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359816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2814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INCIDEN</a:t>
            </a:r>
            <a:r>
              <a:rPr sz="4000" spc="-25" dirty="0"/>
              <a:t>C</a:t>
            </a:r>
            <a:r>
              <a:rPr sz="4000" spc="-5" dirty="0"/>
              <a:t>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1396091" y="6291573"/>
            <a:ext cx="12128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2478" y="6580539"/>
            <a:ext cx="96075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Reddy </a:t>
            </a:r>
            <a:r>
              <a:rPr sz="1200" dirty="0">
                <a:latin typeface="Arial"/>
                <a:cs typeface="Arial"/>
              </a:rPr>
              <a:t>S et </a:t>
            </a:r>
            <a:r>
              <a:rPr sz="1200" spc="-5" dirty="0">
                <a:latin typeface="Arial"/>
                <a:cs typeface="Arial"/>
              </a:rPr>
              <a:t>al. Incidence </a:t>
            </a:r>
            <a:r>
              <a:rPr sz="1200" dirty="0">
                <a:latin typeface="Arial"/>
                <a:cs typeface="Arial"/>
              </a:rPr>
              <a:t>of cleft </a:t>
            </a:r>
            <a:r>
              <a:rPr sz="1200" spc="-5" dirty="0">
                <a:latin typeface="Arial"/>
                <a:cs typeface="Arial"/>
              </a:rPr>
              <a:t>Lip and palate in the </a:t>
            </a:r>
            <a:r>
              <a:rPr sz="1200" dirty="0">
                <a:latin typeface="Arial"/>
                <a:cs typeface="Arial"/>
              </a:rPr>
              <a:t>state of </a:t>
            </a:r>
            <a:r>
              <a:rPr sz="1200" spc="-5" dirty="0">
                <a:latin typeface="Arial"/>
                <a:cs typeface="Arial"/>
              </a:rPr>
              <a:t>Andhra Pradesh, South India. Indian </a:t>
            </a:r>
            <a:r>
              <a:rPr sz="1200" dirty="0">
                <a:latin typeface="Arial"/>
                <a:cs typeface="Arial"/>
              </a:rPr>
              <a:t>J Plast </a:t>
            </a:r>
            <a:r>
              <a:rPr sz="1200" spc="-5" dirty="0">
                <a:latin typeface="Arial"/>
                <a:cs typeface="Arial"/>
              </a:rPr>
              <a:t>Surg. 2010 Jul-Dec; 43(2):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184–189.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143" y="1913001"/>
            <a:ext cx="9573260" cy="42344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Worldwide one in 600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(1:600)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smtClean="0">
                <a:latin typeface="Arial"/>
                <a:cs typeface="Arial"/>
              </a:rPr>
              <a:t>Birth </a:t>
            </a:r>
            <a:r>
              <a:rPr sz="2400" spc="-5" dirty="0">
                <a:latin typeface="Arial"/>
                <a:cs typeface="Arial"/>
              </a:rPr>
              <a:t>prevalence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clefts between 27,000 and 33,000 clefts per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830705" marR="226060" indent="-1472565">
              <a:lnSpc>
                <a:spcPct val="150000"/>
              </a:lnSpc>
            </a:pPr>
            <a:endParaRPr lang="en-US" sz="2400" i="1" u="heavy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30705" marR="226060" indent="-1472565">
              <a:lnSpc>
                <a:spcPct val="150000"/>
              </a:lnSpc>
            </a:pPr>
            <a:endParaRPr lang="en-US" sz="2400" i="1" u="heavy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30705" marR="226060" indent="-1472565">
              <a:lnSpc>
                <a:spcPct val="150000"/>
              </a:lnSpc>
            </a:pPr>
            <a:endParaRPr lang="en-US" sz="2400" i="1" u="heavy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30705" marR="226060" indent="-1472565">
              <a:lnSpc>
                <a:spcPct val="150000"/>
              </a:lnSpc>
            </a:pPr>
            <a:r>
              <a:rPr sz="2400" i="1" u="heavy" smtClean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child is born with a </a:t>
            </a:r>
            <a:r>
              <a:rPr sz="2400" i="1" u="heavy" dirty="0">
                <a:solidFill>
                  <a:srgbClr val="FF0000"/>
                </a:solidFill>
                <a:latin typeface="Arial"/>
                <a:cs typeface="Arial"/>
              </a:rPr>
              <a:t>cleft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somewhere in the world every 2 minutes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according </a:t>
            </a:r>
            <a:r>
              <a:rPr sz="2400" i="1" u="heavy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i="1" u="heavy" dirty="0">
                <a:solidFill>
                  <a:srgbClr val="FF0000"/>
                </a:solidFill>
                <a:latin typeface="Arial"/>
                <a:cs typeface="Arial"/>
              </a:rPr>
              <a:t>WHO study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published in</a:t>
            </a:r>
            <a:r>
              <a:rPr sz="2400" i="1" u="heavy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2001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6934200" cy="479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828800" y="6096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Marking of Incisions (3+5+X=Rotation incision and 8+9= Advancement incision)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341" t="2083" r="15934" b="22917"/>
          <a:stretch>
            <a:fillRect/>
          </a:stretch>
        </p:blipFill>
        <p:spPr bwMode="auto">
          <a:xfrm>
            <a:off x="2971800" y="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A-Rotation flap         B- </a:t>
            </a:r>
            <a:r>
              <a:rPr lang="en-US" dirty="0" err="1" smtClean="0"/>
              <a:t>Advancment</a:t>
            </a:r>
            <a:r>
              <a:rPr lang="en-US" dirty="0" smtClean="0"/>
              <a:t> flap                       C-</a:t>
            </a:r>
            <a:r>
              <a:rPr lang="en-US" dirty="0" err="1" smtClean="0"/>
              <a:t>Columellar</a:t>
            </a:r>
            <a:r>
              <a:rPr lang="en-US" dirty="0" smtClean="0"/>
              <a:t> base soft tissue</a:t>
            </a:r>
          </a:p>
          <a:p>
            <a:endParaRPr lang="en-US" dirty="0" smtClean="0"/>
          </a:p>
          <a:p>
            <a:r>
              <a:rPr lang="en-US" dirty="0" smtClean="0"/>
              <a:t>D- </a:t>
            </a:r>
            <a:r>
              <a:rPr lang="en-US" dirty="0" err="1" smtClean="0"/>
              <a:t>Alar</a:t>
            </a:r>
            <a:r>
              <a:rPr lang="en-US" dirty="0" smtClean="0"/>
              <a:t> rim                  m- medial mucosal flap                l- lateral mucosal flap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86" y="218693"/>
            <a:ext cx="117712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Millards rotation </a:t>
            </a:r>
            <a:r>
              <a:rPr spc="-70" dirty="0"/>
              <a:t>and</a:t>
            </a:r>
            <a:r>
              <a:rPr spc="-475" dirty="0"/>
              <a:t> </a:t>
            </a:r>
            <a:r>
              <a:rPr spc="-105" dirty="0"/>
              <a:t>advancement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21410"/>
            <a:ext cx="6324600" cy="5126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Goals</a:t>
            </a:r>
            <a:endParaRPr lang="en-US" sz="28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8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0" smtClean="0">
                <a:latin typeface="Times New Roman"/>
                <a:cs typeface="Times New Roman"/>
              </a:rPr>
              <a:t>Tensionless</a:t>
            </a:r>
            <a:r>
              <a:rPr lang="en-US" sz="2400" spc="-20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closure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Reapproximation</a:t>
            </a:r>
            <a:r>
              <a:rPr sz="2400" spc="-50" smtClean="0">
                <a:latin typeface="Times New Roman"/>
                <a:cs typeface="Times New Roman"/>
              </a:rPr>
              <a:t> </a:t>
            </a:r>
            <a:r>
              <a:rPr lang="en-US" sz="2400" spc="-50" dirty="0" smtClean="0">
                <a:latin typeface="Times New Roman"/>
                <a:cs typeface="Times New Roman"/>
              </a:rPr>
              <a:t>     </a:t>
            </a:r>
            <a:r>
              <a:rPr sz="2400" spc="-5" smtClean="0">
                <a:latin typeface="Times New Roman"/>
                <a:cs typeface="Times New Roman"/>
              </a:rPr>
              <a:t>of orbicularis</a:t>
            </a:r>
            <a:r>
              <a:rPr sz="2400" spc="-15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oris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smtClean="0">
                <a:latin typeface="Times New Roman"/>
                <a:cs typeface="Times New Roman"/>
              </a:rPr>
              <a:t>Formation </a:t>
            </a:r>
            <a:r>
              <a:rPr sz="2400" spc="-5" dirty="0">
                <a:latin typeface="Times New Roman"/>
                <a:cs typeface="Times New Roman"/>
              </a:rPr>
              <a:t>of </a:t>
            </a:r>
            <a:r>
              <a:rPr sz="2400" spc="-25" dirty="0">
                <a:latin typeface="Times New Roman"/>
                <a:cs typeface="Times New Roman"/>
              </a:rPr>
              <a:t>Cupid’s </a:t>
            </a:r>
            <a:r>
              <a:rPr sz="2400" spc="-5" dirty="0">
                <a:latin typeface="Times New Roman"/>
                <a:cs typeface="Times New Roman"/>
              </a:rPr>
              <a:t>bow  Creation of a philtrum  Repositioning of nasal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ala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902969" indent="-342900">
              <a:lnSpc>
                <a:spcPts val="302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b="1" spc="-5" smtClean="0">
                <a:solidFill>
                  <a:srgbClr val="FF0000"/>
                </a:solidFill>
                <a:latin typeface="Times New Roman"/>
                <a:cs typeface="Times New Roman"/>
              </a:rPr>
              <a:t>Complications</a:t>
            </a:r>
            <a:r>
              <a:rPr sz="2400" spc="-5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- </a:t>
            </a:r>
            <a:r>
              <a:rPr sz="2400" spc="-5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Hypertrophic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scarring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Font typeface="Wingdings"/>
              <a:buChar char="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ts val="319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  </a:t>
            </a:r>
            <a:r>
              <a:rPr sz="2400" spc="-5" smtClean="0">
                <a:latin typeface="Times New Roman"/>
                <a:cs typeface="Times New Roman"/>
              </a:rPr>
              <a:t>Aggressive</a:t>
            </a:r>
            <a:r>
              <a:rPr sz="2400" spc="-2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massage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Nostril </a:t>
            </a:r>
            <a:r>
              <a:rPr sz="2400" spc="-5" dirty="0">
                <a:latin typeface="Times New Roman"/>
                <a:cs typeface="Times New Roman"/>
              </a:rPr>
              <a:t>stenosis on </a:t>
            </a:r>
            <a:r>
              <a:rPr sz="2400" spc="-5">
                <a:latin typeface="Times New Roman"/>
                <a:cs typeface="Times New Roman"/>
              </a:rPr>
              <a:t>cleft </a:t>
            </a:r>
            <a:r>
              <a:rPr sz="2400" spc="-5" smtClean="0">
                <a:latin typeface="Times New Roman"/>
                <a:cs typeface="Times New Roman"/>
              </a:rPr>
              <a:t>side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1295400"/>
            <a:ext cx="4800601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8015" y="4428744"/>
            <a:ext cx="5238496" cy="2429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381000"/>
            <a:ext cx="928116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90" dirty="0"/>
              <a:t>Modified </a:t>
            </a:r>
            <a:r>
              <a:rPr sz="3600" spc="-85" dirty="0"/>
              <a:t>delaire</a:t>
            </a:r>
            <a:r>
              <a:rPr sz="3600" spc="-385" dirty="0"/>
              <a:t> </a:t>
            </a:r>
            <a:r>
              <a:rPr sz="3600" spc="-105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27" y="1450086"/>
            <a:ext cx="6407573" cy="43903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7804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2805430" algn="l"/>
              </a:tabLst>
            </a:pPr>
            <a:r>
              <a:rPr sz="2400" spc="-21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cro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" dirty="0">
                <a:latin typeface="Times New Roman"/>
                <a:cs typeface="Times New Roman"/>
              </a:rPr>
              <a:t>si</a:t>
            </a:r>
            <a:r>
              <a:rPr sz="2400" spc="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st</a:t>
            </a:r>
            <a:r>
              <a:rPr sz="2400" spc="0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etic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lly  sensitive areas, such as the  columella base </a:t>
            </a:r>
            <a:r>
              <a:rPr sz="2400" spc="-1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alar rim  unlike </a:t>
            </a:r>
            <a:r>
              <a:rPr sz="2400" spc="-5">
                <a:latin typeface="Times New Roman"/>
                <a:cs typeface="Times New Roman"/>
              </a:rPr>
              <a:t>Millards</a:t>
            </a:r>
            <a:r>
              <a:rPr sz="2400" spc="-2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procedure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217804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  <a:tab pos="2805430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355600" marR="41592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Incorporation of </a:t>
            </a:r>
            <a:r>
              <a:rPr sz="2400" spc="-10" dirty="0">
                <a:latin typeface="Times New Roman"/>
                <a:cs typeface="Times New Roman"/>
              </a:rPr>
              <a:t>wavy </a:t>
            </a:r>
            <a:r>
              <a:rPr sz="2400" spc="-5" dirty="0">
                <a:latin typeface="Times New Roman"/>
                <a:cs typeface="Times New Roman"/>
              </a:rPr>
              <a:t>lines  and small triangular flaps  above the vermillion allow  </a:t>
            </a:r>
            <a:r>
              <a:rPr sz="2400" spc="-10" dirty="0">
                <a:latin typeface="Times New Roman"/>
                <a:cs typeface="Times New Roman"/>
              </a:rPr>
              <a:t>some </a:t>
            </a:r>
            <a:r>
              <a:rPr sz="2400" spc="-5" dirty="0">
                <a:latin typeface="Times New Roman"/>
                <a:cs typeface="Times New Roman"/>
              </a:rPr>
              <a:t>degree </a:t>
            </a:r>
            <a:r>
              <a:rPr sz="2400" spc="-5">
                <a:latin typeface="Times New Roman"/>
                <a:cs typeface="Times New Roman"/>
              </a:rPr>
              <a:t>of</a:t>
            </a:r>
            <a:r>
              <a:rPr sz="2400" spc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lengthening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415925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D5EBFF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sz="2400" spc="-5" dirty="0">
                <a:latin typeface="Times New Roman"/>
                <a:cs typeface="Times New Roman"/>
              </a:rPr>
              <a:t>important contribution that the  restoration of labiomaxillary  muscle fnction </a:t>
            </a:r>
            <a:r>
              <a:rPr sz="2400" spc="-10" dirty="0">
                <a:latin typeface="Times New Roman"/>
                <a:cs typeface="Times New Roman"/>
              </a:rPr>
              <a:t>makes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towards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1" y="1066800"/>
            <a:ext cx="5257799" cy="5791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8768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144" y="504748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44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375" y="4543044"/>
            <a:ext cx="98213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34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76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6385" y="3759"/>
            <a:ext cx="9293012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spc="-90" dirty="0" smtClean="0"/>
              <a:t/>
            </a:r>
            <a:br>
              <a:rPr lang="en-US" sz="3600" spc="-90" dirty="0" smtClean="0"/>
            </a:br>
            <a:r>
              <a:rPr sz="3600" spc="-90" smtClean="0"/>
              <a:t>Bilateral </a:t>
            </a:r>
            <a:r>
              <a:rPr sz="3600" spc="-85" dirty="0"/>
              <a:t>cleft </a:t>
            </a:r>
            <a:r>
              <a:rPr sz="3600" spc="-70" dirty="0"/>
              <a:t>lip</a:t>
            </a:r>
            <a:r>
              <a:rPr sz="3600" spc="-455" dirty="0"/>
              <a:t> </a:t>
            </a:r>
            <a:r>
              <a:rPr sz="3600" spc="-105" dirty="0"/>
              <a:t>repair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6025" y="1305560"/>
            <a:ext cx="5359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spc="-20" dirty="0">
                <a:latin typeface="Times New Roman"/>
                <a:cs typeface="Times New Roman"/>
              </a:rPr>
              <a:t>Technically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challenging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2438400"/>
            <a:ext cx="1089660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tabLst>
                <a:tab pos="354965" algn="l"/>
                <a:tab pos="355600" algn="l"/>
              </a:tabLst>
            </a:pPr>
            <a:r>
              <a:rPr sz="3200" b="1" spc="-5">
                <a:solidFill>
                  <a:srgbClr val="FF0000"/>
                </a:solidFill>
                <a:latin typeface="Times New Roman"/>
                <a:cs typeface="Times New Roman"/>
              </a:rPr>
              <a:t>Goals</a:t>
            </a:r>
            <a:r>
              <a:rPr sz="2400" spc="-5">
                <a:latin typeface="Times New Roman"/>
                <a:cs typeface="Times New Roman"/>
              </a:rPr>
              <a:t> 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smtClean="0">
                <a:latin typeface="Times New Roman"/>
                <a:cs typeface="Times New Roman"/>
              </a:rPr>
              <a:t>Symmet</a:t>
            </a:r>
            <a:r>
              <a:rPr sz="2400" spc="-15" smtClean="0">
                <a:latin typeface="Times New Roman"/>
                <a:cs typeface="Times New Roman"/>
              </a:rPr>
              <a:t>r</a:t>
            </a:r>
            <a:r>
              <a:rPr sz="2400" spc="-5" smtClean="0">
                <a:latin typeface="Times New Roman"/>
                <a:cs typeface="Times New Roman"/>
              </a:rPr>
              <a:t>y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smtClean="0">
                <a:latin typeface="Times New Roman"/>
                <a:cs typeface="Times New Roman"/>
              </a:rPr>
              <a:t>Orbicularis </a:t>
            </a:r>
            <a:r>
              <a:rPr sz="2400" spc="-5" dirty="0">
                <a:latin typeface="Times New Roman"/>
                <a:cs typeface="Times New Roman"/>
              </a:rPr>
              <a:t>oris </a:t>
            </a:r>
            <a:r>
              <a:rPr sz="2400" spc="-5">
                <a:latin typeface="Times New Roman"/>
                <a:cs typeface="Times New Roman"/>
              </a:rPr>
              <a:t>closure  </a:t>
            </a:r>
            <a:r>
              <a:rPr sz="2400" spc="-5" smtClean="0">
                <a:latin typeface="Times New Roman"/>
                <a:cs typeface="Times New Roman"/>
              </a:rPr>
              <a:t>Proper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philtral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size </a:t>
            </a:r>
            <a:r>
              <a:rPr sz="2400" dirty="0">
                <a:latin typeface="Times New Roman"/>
                <a:cs typeface="Times New Roman"/>
              </a:rPr>
              <a:t>and shape  </a:t>
            </a:r>
            <a:r>
              <a:rPr sz="2400" spc="-15">
                <a:latin typeface="Times New Roman"/>
                <a:cs typeface="Times New Roman"/>
              </a:rPr>
              <a:t>Tubercle</a:t>
            </a:r>
            <a:r>
              <a:rPr sz="2400" spc="25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formation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marR="524192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smtClean="0">
                <a:latin typeface="Times New Roman"/>
                <a:cs typeface="Times New Roman"/>
              </a:rPr>
              <a:t>Positioning </a:t>
            </a:r>
            <a:r>
              <a:rPr sz="2400" dirty="0">
                <a:latin typeface="Times New Roman"/>
                <a:cs typeface="Times New Roman"/>
              </a:rPr>
              <a:t>of alar </a:t>
            </a:r>
            <a:r>
              <a:rPr sz="2400" spc="-5" dirty="0">
                <a:latin typeface="Times New Roman"/>
                <a:cs typeface="Times New Roman"/>
              </a:rPr>
              <a:t>cartilages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>
                <a:latin typeface="Times New Roman"/>
                <a:cs typeface="Times New Roman"/>
              </a:rPr>
              <a:t>construct</a:t>
            </a:r>
            <a:r>
              <a:rPr sz="2400" spc="10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the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nasal </a:t>
            </a:r>
            <a:r>
              <a:rPr sz="2400" spc="-5" dirty="0">
                <a:latin typeface="Times New Roman"/>
                <a:cs typeface="Times New Roman"/>
              </a:rPr>
              <a:t>tipand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columella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287" y="3759"/>
            <a:ext cx="67928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Bilateral </a:t>
            </a:r>
            <a:r>
              <a:rPr spc="-85" dirty="0"/>
              <a:t>cleft</a:t>
            </a:r>
            <a:r>
              <a:rPr spc="-375" dirty="0"/>
              <a:t> </a:t>
            </a:r>
            <a:r>
              <a:rPr spc="-105" dirty="0"/>
              <a:t>lip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780" y="764287"/>
            <a:ext cx="9924627" cy="3018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443865" algn="l"/>
                <a:tab pos="444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more </a:t>
            </a:r>
            <a:r>
              <a:rPr sz="2400" spc="-5" dirty="0">
                <a:latin typeface="Times New Roman"/>
                <a:cs typeface="Times New Roman"/>
              </a:rPr>
              <a:t>severe deformity than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unilateral.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Font typeface="Wingdings"/>
              <a:buChar char=""/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ts val="3195"/>
              </a:lnSpc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Signifcant degree of hypoplasia in 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midline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ts val="3195"/>
              </a:lnSpc>
            </a:pPr>
            <a:r>
              <a:rPr sz="2400" spc="-5" dirty="0">
                <a:latin typeface="Times New Roman"/>
                <a:cs typeface="Times New Roman"/>
              </a:rPr>
              <a:t>prolabium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030"/>
              </a:lnSpc>
              <a:spcBef>
                <a:spcPts val="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characteristic feature of complete bilateral clefs is  the marked projection of the prolabium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14" y="3861110"/>
            <a:ext cx="2142913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axil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6496" y="3857244"/>
            <a:ext cx="10859008" cy="235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487680" cy="6855459"/>
          </a:xfrm>
          <a:custGeom>
            <a:avLst/>
            <a:gdLst/>
            <a:ahLst/>
            <a:cxnLst/>
            <a:rect l="l" t="t" r="r" b="b"/>
            <a:pathLst>
              <a:path w="365760" h="6855459">
                <a:moveTo>
                  <a:pt x="0" y="6854952"/>
                </a:moveTo>
                <a:lnTo>
                  <a:pt x="365760" y="6854952"/>
                </a:lnTo>
                <a:lnTo>
                  <a:pt x="365760" y="0"/>
                </a:lnTo>
                <a:lnTo>
                  <a:pt x="0" y="0"/>
                </a:lnTo>
                <a:lnTo>
                  <a:pt x="0" y="6854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144" y="5047489"/>
            <a:ext cx="0" cy="1691639"/>
          </a:xfrm>
          <a:custGeom>
            <a:avLst/>
            <a:gdLst/>
            <a:ahLst/>
            <a:cxnLst/>
            <a:rect l="l" t="t" r="r" b="b"/>
            <a:pathLst>
              <a:path h="1691640">
                <a:moveTo>
                  <a:pt x="0" y="0"/>
                </a:moveTo>
                <a:lnTo>
                  <a:pt x="0" y="1691639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0144" y="4797552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144" y="4637532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375" y="4543044"/>
            <a:ext cx="98213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975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1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344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767" y="68122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4593" y="516381"/>
            <a:ext cx="750400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Alveolar </a:t>
            </a:r>
            <a:r>
              <a:rPr spc="-85" dirty="0"/>
              <a:t>cleft</a:t>
            </a:r>
            <a:r>
              <a:rPr spc="-375" dirty="0"/>
              <a:t> </a:t>
            </a:r>
            <a:r>
              <a:rPr spc="-105" dirty="0"/>
              <a:t>repair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7029" y="1619453"/>
            <a:ext cx="11217487" cy="41601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There are two </a:t>
            </a:r>
            <a:r>
              <a:rPr sz="2400" spc="-5" dirty="0">
                <a:latin typeface="Times New Roman"/>
                <a:cs typeface="Times New Roman"/>
              </a:rPr>
              <a:t>main </a:t>
            </a:r>
            <a:r>
              <a:rPr sz="2400" dirty="0">
                <a:latin typeface="Times New Roman"/>
                <a:cs typeface="Times New Roman"/>
              </a:rPr>
              <a:t>ways </a:t>
            </a:r>
            <a:r>
              <a:rPr sz="2400" spc="-10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which </a:t>
            </a:r>
            <a:r>
              <a:rPr sz="2400" spc="-5" dirty="0">
                <a:latin typeface="Times New Roman"/>
                <a:cs typeface="Times New Roman"/>
              </a:rPr>
              <a:t>this </a:t>
            </a:r>
            <a:r>
              <a:rPr sz="2400">
                <a:latin typeface="Times New Roman"/>
                <a:cs typeface="Times New Roman"/>
              </a:rPr>
              <a:t>can</a:t>
            </a:r>
            <a:r>
              <a:rPr sz="2400" spc="25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be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achieved.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Secondary </a:t>
            </a:r>
            <a:r>
              <a:rPr sz="2400" spc="-5" dirty="0">
                <a:latin typeface="Times New Roman"/>
                <a:cs typeface="Times New Roman"/>
              </a:rPr>
              <a:t>alveolar </a:t>
            </a:r>
            <a:r>
              <a:rPr sz="2400">
                <a:latin typeface="Times New Roman"/>
                <a:cs typeface="Times New Roman"/>
              </a:rPr>
              <a:t>bone</a:t>
            </a:r>
            <a:r>
              <a:rPr sz="2400" spc="4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Times New Roman"/>
                <a:cs typeface="Times New Roman"/>
              </a:rPr>
              <a:t>grafting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9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49580" algn="l"/>
                <a:tab pos="450215" algn="l"/>
                <a:tab pos="3581400" algn="l"/>
              </a:tabLst>
            </a:pPr>
            <a:r>
              <a:rPr sz="2400" dirty="0">
                <a:latin typeface="Times New Roman"/>
                <a:cs typeface="Times New Roman"/>
              </a:rPr>
              <a:t>at age 9 </a:t>
            </a:r>
            <a:r>
              <a:rPr sz="2400" spc="-10" dirty="0">
                <a:latin typeface="Times New Roman"/>
                <a:cs typeface="Times New Roman"/>
              </a:rPr>
              <a:t>to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5">
                <a:latin typeface="Times New Roman"/>
                <a:cs typeface="Times New Roman"/>
              </a:rPr>
              <a:t>11</a:t>
            </a:r>
            <a:r>
              <a:rPr sz="240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years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Times New Roman"/>
                <a:cs typeface="Times New Roman"/>
              </a:rPr>
              <a:t>preceded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primary soft-tissue  closure with a vomer flap at the time of primary </a:t>
            </a:r>
            <a:r>
              <a:rPr sz="2400" spc="-10" dirty="0">
                <a:latin typeface="Times New Roman"/>
                <a:cs typeface="Times New Roman"/>
              </a:rPr>
              <a:t>lip  </a:t>
            </a:r>
            <a:r>
              <a:rPr sz="2400" spc="-20" dirty="0">
                <a:latin typeface="Times New Roman"/>
                <a:cs typeface="Times New Roman"/>
              </a:rPr>
              <a:t>repair, </a:t>
            </a:r>
            <a:r>
              <a:rPr sz="2400" spc="-5" dirty="0">
                <a:latin typeface="Times New Roman"/>
                <a:cs typeface="Times New Roman"/>
              </a:rPr>
              <a:t>although the alveolar cleft may be </a:t>
            </a:r>
            <a:r>
              <a:rPr sz="2400" dirty="0">
                <a:latin typeface="Times New Roman"/>
                <a:cs typeface="Times New Roman"/>
              </a:rPr>
              <a:t>left  </a:t>
            </a:r>
            <a:r>
              <a:rPr sz="2400" spc="-5" dirty="0">
                <a:latin typeface="Times New Roman"/>
                <a:cs typeface="Times New Roman"/>
              </a:rPr>
              <a:t>unrepaired at the time of primary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surgery.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D5EBFF"/>
              </a:buClr>
              <a:buFont typeface="Wingdings"/>
              <a:buChar char=""/>
            </a:pPr>
            <a:endParaRPr sz="3600">
              <a:latin typeface="Times New Roman"/>
              <a:cs typeface="Times New Roman"/>
            </a:endParaRPr>
          </a:p>
          <a:p>
            <a:pPr marL="355600" marR="179705" indent="-342900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Primary gingivo-periosteoplasty (GPP) </a:t>
            </a:r>
            <a:r>
              <a:rPr sz="2400" dirty="0">
                <a:latin typeface="Times New Roman"/>
                <a:cs typeface="Times New Roman"/>
              </a:rPr>
              <a:t>at </a:t>
            </a:r>
            <a:r>
              <a:rPr sz="2400" spc="-5" dirty="0">
                <a:latin typeface="Times New Roman"/>
                <a:cs typeface="Times New Roman"/>
              </a:rPr>
              <a:t>either </a:t>
            </a:r>
            <a:r>
              <a:rPr sz="2400" dirty="0">
                <a:latin typeface="Times New Roman"/>
                <a:cs typeface="Times New Roman"/>
              </a:rPr>
              <a:t>the 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palate closure </a:t>
            </a:r>
            <a:r>
              <a:rPr sz="2400" dirty="0">
                <a:latin typeface="Times New Roman"/>
                <a:cs typeface="Times New Roman"/>
              </a:rPr>
              <a:t>or delayed </a:t>
            </a:r>
            <a:r>
              <a:rPr sz="2400" spc="-5" dirty="0">
                <a:latin typeface="Times New Roman"/>
                <a:cs typeface="Times New Roman"/>
              </a:rPr>
              <a:t>until </a:t>
            </a:r>
            <a:r>
              <a:rPr sz="2400" dirty="0">
                <a:latin typeface="Times New Roman"/>
                <a:cs typeface="Times New Roman"/>
              </a:rPr>
              <a:t>the age of  </a:t>
            </a:r>
            <a:r>
              <a:rPr sz="2400" spc="-5" dirty="0">
                <a:latin typeface="Times New Roman"/>
                <a:cs typeface="Times New Roman"/>
              </a:rPr>
              <a:t>three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five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years.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33" y="208788"/>
            <a:ext cx="10511027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478281"/>
            <a:ext cx="81768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66"/>
                </a:solidFill>
              </a:rPr>
              <a:t>BONE GRAFTING FOR ALVEOLAR</a:t>
            </a:r>
            <a:r>
              <a:rPr sz="3200" spc="-10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CLEFT  DEFECTS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216396" y="4567428"/>
            <a:ext cx="2753867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7688" y="4578096"/>
            <a:ext cx="33527" cy="490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37688" y="3055620"/>
            <a:ext cx="4695444" cy="504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9684" y="2013204"/>
            <a:ext cx="1703832" cy="1114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3420" y="2177795"/>
            <a:ext cx="1714500" cy="1126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90109" y="2396744"/>
            <a:ext cx="1340485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29718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Arial"/>
                <a:cs typeface="Arial"/>
              </a:rPr>
              <a:t>BONE  GRAFTING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02535" y="3532632"/>
            <a:ext cx="1703832" cy="1114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6272" y="3700271"/>
            <a:ext cx="1714500" cy="1146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2417" y="3787902"/>
            <a:ext cx="902335" cy="857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Primary  bone  graf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7548" y="5027676"/>
            <a:ext cx="2272283" cy="1114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1283" y="5195315"/>
            <a:ext cx="2284475" cy="1124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80335" y="5414264"/>
            <a:ext cx="170561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First 2 years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ts val="2240"/>
              </a:lnSpc>
            </a:pPr>
            <a:r>
              <a:rPr sz="2000" spc="-5" dirty="0"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64452" y="3521964"/>
            <a:ext cx="1703831" cy="1114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8188" y="3689603"/>
            <a:ext cx="1722120" cy="1146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3900" y="3777741"/>
            <a:ext cx="1243330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dirty="0">
                <a:latin typeface="Arial"/>
                <a:cs typeface="Arial"/>
              </a:rPr>
              <a:t>Seconda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y  bone  grafting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07864" y="5027676"/>
            <a:ext cx="2450591" cy="1114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1600" y="5195315"/>
            <a:ext cx="2461259" cy="11262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52261" y="5415483"/>
            <a:ext cx="152273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11760" marR="5080" indent="-9906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Arial"/>
                <a:cs typeface="Arial"/>
              </a:rPr>
              <a:t>Early – 2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  years 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28204" y="5027676"/>
            <a:ext cx="2449068" cy="11140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1940" y="5195315"/>
            <a:ext cx="2461259" cy="1126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82685" y="5415483"/>
            <a:ext cx="1701800" cy="594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01295" marR="5080" indent="-189230">
              <a:lnSpc>
                <a:spcPts val="2080"/>
              </a:lnSpc>
              <a:spcBef>
                <a:spcPts val="440"/>
              </a:spcBef>
            </a:pPr>
            <a:r>
              <a:rPr sz="2000" dirty="0">
                <a:latin typeface="Arial"/>
                <a:cs typeface="Arial"/>
              </a:rPr>
              <a:t>Late – </a:t>
            </a:r>
            <a:r>
              <a:rPr sz="2000" spc="-75" dirty="0">
                <a:latin typeface="Arial"/>
                <a:cs typeface="Arial"/>
              </a:rPr>
              <a:t>11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14  years 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67532" y="6639766"/>
            <a:ext cx="553085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*Waite P, </a:t>
            </a:r>
            <a:r>
              <a:rPr sz="1050" spc="0" dirty="0">
                <a:latin typeface="Arial"/>
                <a:cs typeface="Arial"/>
              </a:rPr>
              <a:t>Waite </a:t>
            </a:r>
            <a:r>
              <a:rPr sz="1050" dirty="0">
                <a:latin typeface="Arial"/>
                <a:cs typeface="Arial"/>
              </a:rPr>
              <a:t>D. Bone </a:t>
            </a:r>
            <a:r>
              <a:rPr sz="1050" spc="-5" dirty="0">
                <a:latin typeface="Arial"/>
                <a:cs typeface="Arial"/>
              </a:rPr>
              <a:t>Grafting </a:t>
            </a:r>
            <a:r>
              <a:rPr sz="1050" dirty="0">
                <a:latin typeface="Arial"/>
                <a:cs typeface="Arial"/>
              </a:rPr>
              <a:t>for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Alveolar Cleft Defect. Semin </a:t>
            </a:r>
            <a:r>
              <a:rPr sz="1050" spc="-5" dirty="0">
                <a:latin typeface="Arial"/>
                <a:cs typeface="Arial"/>
              </a:rPr>
              <a:t>Orthod</a:t>
            </a:r>
            <a:r>
              <a:rPr sz="1050" spc="-1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1996;2:192-196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9961" y="574294"/>
            <a:ext cx="6118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AF50"/>
                </a:solidFill>
              </a:rPr>
              <a:t>OBJEVTIVES </a:t>
            </a:r>
            <a:r>
              <a:rPr sz="2400" u="heavy" dirty="0">
                <a:solidFill>
                  <a:srgbClr val="00AF50"/>
                </a:solidFill>
              </a:rPr>
              <a:t>FOR </a:t>
            </a:r>
            <a:r>
              <a:rPr sz="2400" u="heavy" spc="-5" dirty="0">
                <a:solidFill>
                  <a:srgbClr val="00AF50"/>
                </a:solidFill>
              </a:rPr>
              <a:t>SURGICAL</a:t>
            </a:r>
            <a:r>
              <a:rPr sz="2400" u="heavy" dirty="0">
                <a:solidFill>
                  <a:srgbClr val="00AF50"/>
                </a:solidFill>
              </a:rPr>
              <a:t> </a:t>
            </a:r>
            <a:r>
              <a:rPr sz="2400" u="heavy" spc="-5" dirty="0">
                <a:solidFill>
                  <a:srgbClr val="00AF50"/>
                </a:solidFill>
              </a:rPr>
              <a:t>GRAFTING: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7532" y="6639766"/>
            <a:ext cx="553085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*Waite P, </a:t>
            </a:r>
            <a:r>
              <a:rPr sz="1050" spc="0" dirty="0">
                <a:latin typeface="Arial"/>
                <a:cs typeface="Arial"/>
              </a:rPr>
              <a:t>Waite </a:t>
            </a:r>
            <a:r>
              <a:rPr sz="1050" dirty="0">
                <a:latin typeface="Arial"/>
                <a:cs typeface="Arial"/>
              </a:rPr>
              <a:t>D. Bone </a:t>
            </a:r>
            <a:r>
              <a:rPr sz="1050" spc="-5" dirty="0">
                <a:latin typeface="Arial"/>
                <a:cs typeface="Arial"/>
              </a:rPr>
              <a:t>Grafting </a:t>
            </a:r>
            <a:r>
              <a:rPr sz="1050" dirty="0">
                <a:latin typeface="Arial"/>
                <a:cs typeface="Arial"/>
              </a:rPr>
              <a:t>for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Alveolar Cleft Defect. Semin </a:t>
            </a:r>
            <a:r>
              <a:rPr sz="1050" spc="-5" dirty="0">
                <a:latin typeface="Arial"/>
                <a:cs typeface="Arial"/>
              </a:rPr>
              <a:t>Orthod</a:t>
            </a:r>
            <a:r>
              <a:rPr sz="1050" spc="-1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1996;2:192-196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526489"/>
            <a:ext cx="8432800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0416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Stabilization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segments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Improved oral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hygiene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Nasal secretions prevented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draining into the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mouth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Unites maxilla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better withstand occlusal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forces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Bony base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teeth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eruption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60416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Improves </a:t>
            </a:r>
            <a:r>
              <a:rPr sz="2400" spc="-5" dirty="0">
                <a:latin typeface="Arial"/>
                <a:cs typeface="Arial"/>
              </a:rPr>
              <a:t>nasal</a:t>
            </a:r>
            <a:r>
              <a:rPr sz="2400" dirty="0">
                <a:latin typeface="Arial"/>
                <a:cs typeface="Arial"/>
              </a:rPr>
              <a:t> symmetry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Provide feeling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normalcy and improve social</a:t>
            </a:r>
            <a:r>
              <a:rPr sz="2400" spc="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acceptance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5142" y="688594"/>
            <a:ext cx="7050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00AF50"/>
                </a:solidFill>
              </a:rPr>
              <a:t>SURGICAL MANAGEMNT </a:t>
            </a:r>
            <a:r>
              <a:rPr sz="2400" u="heavy" dirty="0">
                <a:solidFill>
                  <a:srgbClr val="00AF50"/>
                </a:solidFill>
              </a:rPr>
              <a:t>OF </a:t>
            </a:r>
            <a:r>
              <a:rPr sz="2400" u="heavy" spc="-5" dirty="0">
                <a:solidFill>
                  <a:srgbClr val="00AF50"/>
                </a:solidFill>
              </a:rPr>
              <a:t>ALVEOLAR</a:t>
            </a:r>
            <a:r>
              <a:rPr sz="2400" u="heavy" spc="10" dirty="0">
                <a:solidFill>
                  <a:srgbClr val="00AF50"/>
                </a:solidFill>
              </a:rPr>
              <a:t> </a:t>
            </a:r>
            <a:r>
              <a:rPr sz="2400" u="heavy" spc="-5" dirty="0">
                <a:solidFill>
                  <a:srgbClr val="00AF50"/>
                </a:solidFill>
              </a:rPr>
              <a:t>CLEFT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7532" y="6639766"/>
            <a:ext cx="553085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*Waite P, </a:t>
            </a:r>
            <a:r>
              <a:rPr sz="1050" spc="0" dirty="0">
                <a:latin typeface="Arial"/>
                <a:cs typeface="Arial"/>
              </a:rPr>
              <a:t>Waite </a:t>
            </a:r>
            <a:r>
              <a:rPr sz="1050" dirty="0">
                <a:latin typeface="Arial"/>
                <a:cs typeface="Arial"/>
              </a:rPr>
              <a:t>D. Bone </a:t>
            </a:r>
            <a:r>
              <a:rPr sz="1050" spc="-5" dirty="0">
                <a:latin typeface="Arial"/>
                <a:cs typeface="Arial"/>
              </a:rPr>
              <a:t>Grafting </a:t>
            </a:r>
            <a:r>
              <a:rPr sz="1050" dirty="0">
                <a:latin typeface="Arial"/>
                <a:cs typeface="Arial"/>
              </a:rPr>
              <a:t>for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Alveolar Cleft Defect. Semin </a:t>
            </a:r>
            <a:r>
              <a:rPr sz="1050" spc="-5" dirty="0">
                <a:latin typeface="Arial"/>
                <a:cs typeface="Arial"/>
              </a:rPr>
              <a:t>Orthod</a:t>
            </a:r>
            <a:r>
              <a:rPr sz="1050" spc="-14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1996;2:192-196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360" y="1900554"/>
            <a:ext cx="9662795" cy="382079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4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Ideal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timing: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540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9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11 years of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720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Before canine eruption, canine </a:t>
            </a:r>
            <a:r>
              <a:rPr sz="2400" dirty="0">
                <a:latin typeface="Arial"/>
                <a:cs typeface="Arial"/>
              </a:rPr>
              <a:t>root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1/3</a:t>
            </a:r>
            <a:r>
              <a:rPr sz="2400" spc="-7" baseline="24305" dirty="0">
                <a:latin typeface="Arial"/>
                <a:cs typeface="Arial"/>
              </a:rPr>
              <a:t>rd </a:t>
            </a:r>
            <a:r>
              <a:rPr sz="2400" spc="-5" dirty="0">
                <a:latin typeface="Arial"/>
                <a:cs typeface="Arial"/>
              </a:rPr>
              <a:t>formed (Bergland </a:t>
            </a:r>
            <a:r>
              <a:rPr sz="2400" dirty="0">
                <a:latin typeface="Arial"/>
                <a:cs typeface="Arial"/>
              </a:rPr>
              <a:t>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al)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4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Best source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bone </a:t>
            </a:r>
            <a:r>
              <a:rPr sz="2400" dirty="0">
                <a:latin typeface="Arial"/>
                <a:cs typeface="Arial"/>
              </a:rPr>
              <a:t>graft: </a:t>
            </a:r>
            <a:r>
              <a:rPr sz="2400" spc="-5" dirty="0">
                <a:latin typeface="Arial"/>
                <a:cs typeface="Arial"/>
              </a:rPr>
              <a:t>(autologous cancellous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bone)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535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Anterior portion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iliac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crest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715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rib,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tibia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715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cranium</a:t>
            </a:r>
            <a:endParaRPr sz="240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720"/>
              </a:spcBef>
              <a:buClr>
                <a:srgbClr val="669999"/>
              </a:buClr>
              <a:buSzPct val="54166"/>
              <a:buChar char="-"/>
              <a:tabLst>
                <a:tab pos="704215" algn="l"/>
                <a:tab pos="70485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mandible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152400"/>
            <a:ext cx="9585325" cy="5698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2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More common clefts are</a:t>
            </a:r>
            <a:r>
              <a:rPr lang="en-US" sz="2400" dirty="0" smtClean="0">
                <a:latin typeface="Arial"/>
                <a:cs typeface="Arial"/>
              </a:rPr>
              <a:t> –</a:t>
            </a:r>
          </a:p>
          <a:p>
            <a:pPr marL="704215" lvl="1" indent="-347345">
              <a:lnSpc>
                <a:spcPct val="100000"/>
              </a:lnSpc>
              <a:spcBef>
                <a:spcPts val="1330"/>
              </a:spcBef>
              <a:buClr>
                <a:srgbClr val="669999"/>
              </a:buClr>
              <a:buSzPct val="54761"/>
              <a:buChar char="•"/>
              <a:tabLst>
                <a:tab pos="704215" algn="l"/>
                <a:tab pos="704850" algn="l"/>
              </a:tabLst>
            </a:pPr>
            <a:r>
              <a:rPr lang="en-US" sz="2100" spc="-5" dirty="0" smtClean="0">
                <a:latin typeface="Arial"/>
                <a:cs typeface="Arial"/>
              </a:rPr>
              <a:t>Unilateral</a:t>
            </a:r>
            <a:r>
              <a:rPr lang="en-US" sz="2100" spc="-25" dirty="0" smtClean="0">
                <a:latin typeface="Arial"/>
                <a:cs typeface="Arial"/>
              </a:rPr>
              <a:t> </a:t>
            </a:r>
            <a:r>
              <a:rPr lang="en-US" sz="2100" dirty="0" smtClean="0">
                <a:latin typeface="Arial"/>
                <a:cs typeface="Arial"/>
              </a:rPr>
              <a:t>clefts</a:t>
            </a:r>
          </a:p>
          <a:p>
            <a:pPr marL="704215" lvl="1" indent="-347345">
              <a:lnSpc>
                <a:spcPct val="100000"/>
              </a:lnSpc>
              <a:spcBef>
                <a:spcPts val="1330"/>
              </a:spcBef>
              <a:buClr>
                <a:srgbClr val="669999"/>
              </a:buClr>
              <a:buSzPct val="54761"/>
              <a:buChar char="•"/>
              <a:tabLst>
                <a:tab pos="704215" algn="l"/>
                <a:tab pos="704850" algn="l"/>
              </a:tabLst>
            </a:pPr>
            <a:r>
              <a:rPr lang="en-US" sz="2100" spc="-5" dirty="0" smtClean="0">
                <a:latin typeface="Arial"/>
                <a:cs typeface="Arial"/>
              </a:rPr>
              <a:t>Males female ratio is 2:1 </a:t>
            </a:r>
          </a:p>
          <a:p>
            <a:pPr marL="704215" lvl="1" indent="-347345">
              <a:lnSpc>
                <a:spcPct val="100000"/>
              </a:lnSpc>
              <a:spcBef>
                <a:spcPts val="1330"/>
              </a:spcBef>
              <a:buClr>
                <a:srgbClr val="669999"/>
              </a:buClr>
              <a:buSzPct val="54761"/>
              <a:buChar char="•"/>
              <a:tabLst>
                <a:tab pos="704215" algn="l"/>
                <a:tab pos="704850" algn="l"/>
              </a:tabLst>
            </a:pPr>
            <a:r>
              <a:rPr lang="en-US" sz="2100" spc="-5" dirty="0" smtClean="0">
                <a:latin typeface="Arial"/>
                <a:cs typeface="Arial"/>
              </a:rPr>
              <a:t>Left</a:t>
            </a:r>
            <a:r>
              <a:rPr lang="en-US" sz="2100" dirty="0" smtClean="0">
                <a:latin typeface="Arial"/>
                <a:cs typeface="Arial"/>
              </a:rPr>
              <a:t> </a:t>
            </a:r>
            <a:r>
              <a:rPr lang="en-US" sz="2100" spc="-5" dirty="0" smtClean="0">
                <a:latin typeface="Arial"/>
                <a:cs typeface="Arial"/>
              </a:rPr>
              <a:t>side common</a:t>
            </a:r>
          </a:p>
          <a:p>
            <a:pPr marL="704215" lvl="1" indent="-347345">
              <a:lnSpc>
                <a:spcPct val="100000"/>
              </a:lnSpc>
              <a:spcBef>
                <a:spcPts val="1330"/>
              </a:spcBef>
              <a:buClr>
                <a:srgbClr val="669999"/>
              </a:buClr>
              <a:buSzPct val="54761"/>
              <a:buChar char="•"/>
              <a:tabLst>
                <a:tab pos="704215" algn="l"/>
                <a:tab pos="704850" algn="l"/>
              </a:tabLst>
            </a:pPr>
            <a:endParaRPr lang="en-US" sz="2100" spc="-5" dirty="0" smtClean="0">
              <a:latin typeface="Arial"/>
              <a:cs typeface="Arial"/>
            </a:endParaRPr>
          </a:p>
          <a:p>
            <a:pPr marL="704215" lvl="1" indent="-347345">
              <a:lnSpc>
                <a:spcPct val="100000"/>
              </a:lnSpc>
              <a:spcBef>
                <a:spcPts val="1330"/>
              </a:spcBef>
              <a:buClr>
                <a:srgbClr val="669999"/>
              </a:buClr>
              <a:buSzPct val="54761"/>
              <a:buChar char="•"/>
              <a:tabLst>
                <a:tab pos="704215" algn="l"/>
                <a:tab pos="7048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Males more affected by cleft</a:t>
            </a:r>
            <a:r>
              <a:rPr lang="en-US" sz="2400" spc="5" dirty="0" smtClean="0">
                <a:latin typeface="Arial"/>
                <a:cs typeface="Arial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lip and </a:t>
            </a:r>
            <a:r>
              <a:rPr lang="en-US" sz="2400" spc="-5" dirty="0" smtClean="0">
                <a:latin typeface="Arial"/>
                <a:cs typeface="Arial"/>
              </a:rPr>
              <a:t>Females </a:t>
            </a:r>
            <a:r>
              <a:rPr lang="en-US" sz="2400" dirty="0" smtClean="0">
                <a:latin typeface="Arial"/>
                <a:cs typeface="Arial"/>
              </a:rPr>
              <a:t>by </a:t>
            </a:r>
            <a:r>
              <a:rPr lang="en-US" sz="2400" spc="-5" dirty="0" smtClean="0">
                <a:latin typeface="Arial"/>
                <a:cs typeface="Arial"/>
              </a:rPr>
              <a:t>cleft</a:t>
            </a:r>
            <a:r>
              <a:rPr lang="en-US" sz="2400" spc="-40" dirty="0" smtClean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palate</a:t>
            </a:r>
            <a:endParaRPr lang="en-US" sz="2400" dirty="0" smtClean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35"/>
              </a:spcBef>
            </a:pPr>
            <a:endParaRPr lang="en-US" sz="2400" spc="-5" dirty="0" smtClean="0"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75"/>
              </a:spcBef>
            </a:pPr>
            <a:endParaRPr lang="en-US" sz="2400" i="1" u="heavy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09220" algn="ctr">
              <a:lnSpc>
                <a:spcPct val="100000"/>
              </a:lnSpc>
              <a:spcBef>
                <a:spcPts val="1575"/>
              </a:spcBef>
            </a:pPr>
            <a:r>
              <a:rPr sz="2400" i="1" u="heavy" spc="-5" smtClean="0">
                <a:solidFill>
                  <a:srgbClr val="FF0000"/>
                </a:solidFill>
                <a:latin typeface="Arial"/>
                <a:cs typeface="Arial"/>
              </a:rPr>
              <a:t>78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affected infants are born every day, or 3 infants with clefts</a:t>
            </a:r>
            <a:r>
              <a:rPr sz="2400" i="1" u="heavy" spc="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born</a:t>
            </a:r>
            <a:endParaRPr sz="2400">
              <a:latin typeface="Arial"/>
              <a:cs typeface="Arial"/>
            </a:endParaRPr>
          </a:p>
          <a:p>
            <a:pPr marL="109855" algn="ctr">
              <a:lnSpc>
                <a:spcPct val="100000"/>
              </a:lnSpc>
              <a:spcBef>
                <a:spcPts val="1440"/>
              </a:spcBef>
            </a:pP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every</a:t>
            </a:r>
            <a:r>
              <a:rPr sz="2400" i="1" u="heavy" spc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F0000"/>
                </a:solidFill>
                <a:latin typeface="Arial"/>
                <a:cs typeface="Arial"/>
              </a:rPr>
              <a:t>hour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2478" y="6580539"/>
            <a:ext cx="960755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Reddy </a:t>
            </a:r>
            <a:r>
              <a:rPr sz="1200" dirty="0">
                <a:latin typeface="Arial"/>
                <a:cs typeface="Arial"/>
              </a:rPr>
              <a:t>S et </a:t>
            </a:r>
            <a:r>
              <a:rPr sz="1200" spc="-5" dirty="0">
                <a:latin typeface="Arial"/>
                <a:cs typeface="Arial"/>
              </a:rPr>
              <a:t>al. Incidence </a:t>
            </a:r>
            <a:r>
              <a:rPr sz="1200" dirty="0">
                <a:latin typeface="Arial"/>
                <a:cs typeface="Arial"/>
              </a:rPr>
              <a:t>of cleft </a:t>
            </a:r>
            <a:r>
              <a:rPr sz="1200" spc="-5" dirty="0">
                <a:latin typeface="Arial"/>
                <a:cs typeface="Arial"/>
              </a:rPr>
              <a:t>Lip and palate in the </a:t>
            </a:r>
            <a:r>
              <a:rPr sz="1200" dirty="0">
                <a:latin typeface="Arial"/>
                <a:cs typeface="Arial"/>
              </a:rPr>
              <a:t>state of </a:t>
            </a:r>
            <a:r>
              <a:rPr sz="1200" spc="-5" dirty="0">
                <a:latin typeface="Arial"/>
                <a:cs typeface="Arial"/>
              </a:rPr>
              <a:t>Andhra Pradesh, South India. Indian </a:t>
            </a:r>
            <a:r>
              <a:rPr sz="1200" dirty="0">
                <a:latin typeface="Arial"/>
                <a:cs typeface="Arial"/>
              </a:rPr>
              <a:t>J Plast </a:t>
            </a:r>
            <a:r>
              <a:rPr sz="1200" spc="-5" dirty="0">
                <a:latin typeface="Arial"/>
                <a:cs typeface="Arial"/>
              </a:rPr>
              <a:t>Surg. 2010 Jul-Dec; 43(2):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184–189.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8791" y="6279591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10128504" y="4509515"/>
            <a:ext cx="1824227" cy="219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59" y="693343"/>
            <a:ext cx="7192593" cy="536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68202" y="6279591"/>
            <a:ext cx="2362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108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0692" y="152400"/>
            <a:ext cx="160019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4719" y="152400"/>
            <a:ext cx="16002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18747" y="152400"/>
            <a:ext cx="16002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70692" y="320040"/>
            <a:ext cx="160019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94719" y="320040"/>
            <a:ext cx="16002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18747" y="320040"/>
            <a:ext cx="16002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2776" y="320040"/>
            <a:ext cx="16002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0692" y="487680"/>
            <a:ext cx="160019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94719" y="487680"/>
            <a:ext cx="160020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18747" y="487680"/>
            <a:ext cx="160020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2776" y="487680"/>
            <a:ext cx="160020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6804" y="487680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70692" y="656844"/>
            <a:ext cx="160019" cy="118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94719" y="656844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18747" y="656844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42776" y="656844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0692" y="824483"/>
            <a:ext cx="160019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94719" y="824483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18747" y="824483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2776" y="824483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6804" y="824483"/>
            <a:ext cx="160020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70692" y="992124"/>
            <a:ext cx="160019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94719" y="992124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18747" y="992124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42776" y="992124"/>
            <a:ext cx="160020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0692" y="1159763"/>
            <a:ext cx="160019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4719" y="1159763"/>
            <a:ext cx="160020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18747" y="115976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42776" y="115976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4719" y="132740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42776" y="132740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2360" y="2502865"/>
            <a:ext cx="83953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60416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Ambrose Pare (1565)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prosthesis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obturate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palate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50000"/>
              </a:lnSpc>
              <a:spcBef>
                <a:spcPts val="72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Obturators using sponges, </a:t>
            </a:r>
            <a:r>
              <a:rPr sz="2400" spc="-10" dirty="0">
                <a:latin typeface="Arial"/>
                <a:cs typeface="Arial"/>
              </a:rPr>
              <a:t>wax, </a:t>
            </a:r>
            <a:r>
              <a:rPr sz="2400" spc="-5" dirty="0">
                <a:latin typeface="Arial"/>
                <a:cs typeface="Arial"/>
              </a:rPr>
              <a:t>and silver to more modern  materials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Latham appliance (1980)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unilateral or bilateral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clefts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280902" y="6304273"/>
            <a:ext cx="21082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4112" y="152400"/>
            <a:ext cx="10488168" cy="1615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83540" y="603250"/>
            <a:ext cx="9028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66"/>
                </a:solidFill>
              </a:rPr>
              <a:t>PROSTHETIC </a:t>
            </a:r>
            <a:r>
              <a:rPr sz="2800" spc="-5" dirty="0">
                <a:solidFill>
                  <a:srgbClr val="000066"/>
                </a:solidFill>
              </a:rPr>
              <a:t>REHABILITATION FOR </a:t>
            </a:r>
            <a:r>
              <a:rPr sz="2800" spc="-10" dirty="0">
                <a:solidFill>
                  <a:srgbClr val="000066"/>
                </a:solidFill>
              </a:rPr>
              <a:t>CLEFT PALATE  PATIENTS</a:t>
            </a:r>
            <a:endParaRPr sz="2800"/>
          </a:p>
        </p:txBody>
      </p:sp>
      <p:sp>
        <p:nvSpPr>
          <p:cNvPr id="37" name="object 37"/>
          <p:cNvSpPr/>
          <p:nvPr/>
        </p:nvSpPr>
        <p:spPr>
          <a:xfrm>
            <a:off x="9584435" y="1872995"/>
            <a:ext cx="1789176" cy="2202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80804" y="4146803"/>
            <a:ext cx="1996440" cy="23042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998723" y="6639766"/>
            <a:ext cx="626872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*Gardener LK, Parr GR. Prosthetic Rehabilitation of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Cleft Palate Patient. Semin </a:t>
            </a:r>
            <a:r>
              <a:rPr sz="1050" spc="-5" dirty="0">
                <a:latin typeface="Arial"/>
                <a:cs typeface="Arial"/>
              </a:rPr>
              <a:t>Orthod</a:t>
            </a:r>
            <a:r>
              <a:rPr sz="1050" spc="-1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1996;2:215-19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0692" y="152400"/>
            <a:ext cx="160019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94719" y="152400"/>
            <a:ext cx="16002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18747" y="152400"/>
            <a:ext cx="160020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70692" y="320040"/>
            <a:ext cx="160019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94719" y="320040"/>
            <a:ext cx="16002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18747" y="320040"/>
            <a:ext cx="160020" cy="1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2776" y="320040"/>
            <a:ext cx="160020" cy="120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0692" y="487680"/>
            <a:ext cx="160019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94719" y="487680"/>
            <a:ext cx="160020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18747" y="487680"/>
            <a:ext cx="160020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42776" y="487680"/>
            <a:ext cx="160020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66804" y="487680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70692" y="656844"/>
            <a:ext cx="160019" cy="118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94719" y="656844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318747" y="656844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42776" y="656844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70692" y="824483"/>
            <a:ext cx="160019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94719" y="824483"/>
            <a:ext cx="160020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318747" y="824483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2776" y="824483"/>
            <a:ext cx="160020" cy="118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66804" y="824483"/>
            <a:ext cx="160020" cy="118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70692" y="992124"/>
            <a:ext cx="160019" cy="120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94719" y="992124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18747" y="992124"/>
            <a:ext cx="160020" cy="12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42776" y="992124"/>
            <a:ext cx="160020" cy="1203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70692" y="1159763"/>
            <a:ext cx="160019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94719" y="1159763"/>
            <a:ext cx="160020" cy="120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18747" y="115976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42776" y="115976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094719" y="132740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42776" y="1327403"/>
            <a:ext cx="160020" cy="120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2360" y="2319609"/>
            <a:ext cx="704024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50000"/>
              </a:lnSpc>
              <a:spcBef>
                <a:spcPts val="105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Velopharyngeal impairment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10" dirty="0">
                <a:latin typeface="Arial"/>
                <a:cs typeface="Arial"/>
              </a:rPr>
              <a:t>insufficient </a:t>
            </a:r>
            <a:r>
              <a:rPr sz="2400" spc="-5" dirty="0">
                <a:latin typeface="Arial"/>
                <a:cs typeface="Arial"/>
              </a:rPr>
              <a:t>contact  between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velum 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posterior and lateral  pharyngeal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walls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Velopharyngeal insufficiency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deficiency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Velopharyngeal incompetence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neuromuscular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4112" y="152400"/>
            <a:ext cx="10488168" cy="1615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383540" y="1029969"/>
            <a:ext cx="5826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66"/>
                </a:solidFill>
              </a:rPr>
              <a:t>VELOPHARYNGEAL</a:t>
            </a:r>
            <a:r>
              <a:rPr sz="2800" spc="5" dirty="0">
                <a:solidFill>
                  <a:srgbClr val="000066"/>
                </a:solidFill>
              </a:rPr>
              <a:t> </a:t>
            </a:r>
            <a:r>
              <a:rPr sz="2800" spc="-5" dirty="0">
                <a:solidFill>
                  <a:srgbClr val="000066"/>
                </a:solidFill>
              </a:rPr>
              <a:t>IMPAIRMENT</a:t>
            </a:r>
            <a:endParaRPr sz="2800"/>
          </a:p>
        </p:txBody>
      </p:sp>
      <p:sp>
        <p:nvSpPr>
          <p:cNvPr id="36" name="object 36"/>
          <p:cNvSpPr/>
          <p:nvPr/>
        </p:nvSpPr>
        <p:spPr>
          <a:xfrm>
            <a:off x="9243059" y="2503932"/>
            <a:ext cx="2203704" cy="1697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58883" y="4422647"/>
            <a:ext cx="1972055" cy="16962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268202" y="6291573"/>
            <a:ext cx="2362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34689" y="6616265"/>
            <a:ext cx="59537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*Dalston R. Velopharyngeal Impairment in </a:t>
            </a:r>
            <a:r>
              <a:rPr sz="1100" dirty="0">
                <a:latin typeface="Arial"/>
                <a:cs typeface="Arial"/>
              </a:rPr>
              <a:t>the orthodontic </a:t>
            </a:r>
            <a:r>
              <a:rPr sz="1100" spc="-5" dirty="0">
                <a:latin typeface="Arial"/>
                <a:cs typeface="Arial"/>
              </a:rPr>
              <a:t>patients. </a:t>
            </a:r>
            <a:r>
              <a:rPr sz="1100" dirty="0">
                <a:latin typeface="Arial"/>
                <a:cs typeface="Arial"/>
              </a:rPr>
              <a:t>Semin Orthod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1996;2:220-7.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688594"/>
            <a:ext cx="149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</a:rPr>
              <a:t>Treatment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2360" y="1755089"/>
            <a:ext cx="6080760" cy="359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Speech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351155" indent="-33845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51790" algn="l"/>
              </a:tabLst>
            </a:pPr>
            <a:r>
              <a:rPr sz="2400" spc="-5" dirty="0">
                <a:latin typeface="Arial"/>
                <a:cs typeface="Arial"/>
              </a:rPr>
              <a:t>Non-surgical or speech aid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prosthesis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Obturators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Transitional appliance in growing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sz="2400" dirty="0">
                <a:latin typeface="Arial"/>
                <a:cs typeface="Arial"/>
              </a:rPr>
              <a:t>3.</a:t>
            </a:r>
            <a:r>
              <a:rPr sz="2400" spc="-5" dirty="0">
                <a:latin typeface="Arial"/>
                <a:cs typeface="Arial"/>
              </a:rPr>
              <a:t> Surgical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Palatoplasty, Sphincter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pharyngeoplasty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40368" y="3701796"/>
            <a:ext cx="1790700" cy="2319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788" y="1411224"/>
            <a:ext cx="2689859" cy="201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68202" y="6291573"/>
            <a:ext cx="2362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126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8723" y="6639766"/>
            <a:ext cx="626872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*Gardener LK, Parr GR. Prosthetic Rehabilitation of </a:t>
            </a:r>
            <a:r>
              <a:rPr sz="1050" spc="-5" dirty="0">
                <a:latin typeface="Arial"/>
                <a:cs typeface="Arial"/>
              </a:rPr>
              <a:t>the </a:t>
            </a:r>
            <a:r>
              <a:rPr sz="1050" dirty="0">
                <a:latin typeface="Arial"/>
                <a:cs typeface="Arial"/>
              </a:rPr>
              <a:t>Cleft Palate Patient. Semin </a:t>
            </a:r>
            <a:r>
              <a:rPr sz="1050" spc="-5" dirty="0">
                <a:latin typeface="Arial"/>
                <a:cs typeface="Arial"/>
              </a:rPr>
              <a:t>Orthod</a:t>
            </a:r>
            <a:r>
              <a:rPr sz="1050" spc="-1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1996;2:215-19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360" y="2201036"/>
            <a:ext cx="9180195" cy="286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Fetal </a:t>
            </a:r>
            <a:r>
              <a:rPr sz="2400" spc="-5" dirty="0">
                <a:latin typeface="Arial"/>
                <a:cs typeface="Arial"/>
              </a:rPr>
              <a:t>surgery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done in intrauterine life (prior to 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weeks)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Non-life threatening defects like cleft lip, cleft palate, Pierre</a:t>
            </a:r>
            <a:r>
              <a:rPr sz="2400" spc="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Robin</a:t>
            </a:r>
            <a:endParaRPr sz="2400">
              <a:latin typeface="Arial"/>
              <a:cs typeface="Arial"/>
            </a:endParaRPr>
          </a:p>
          <a:p>
            <a:pPr marL="59055" algn="ctr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Arial"/>
                <a:cs typeface="Arial"/>
              </a:rPr>
              <a:t>syndrome, Treacher-Collins </a:t>
            </a:r>
            <a:r>
              <a:rPr sz="2400" dirty="0">
                <a:latin typeface="Arial"/>
                <a:cs typeface="Arial"/>
              </a:rPr>
              <a:t>syndrome, </a:t>
            </a:r>
            <a:r>
              <a:rPr sz="2400" spc="-5" dirty="0">
                <a:latin typeface="Arial"/>
                <a:cs typeface="Arial"/>
              </a:rPr>
              <a:t>craniofacial</a:t>
            </a:r>
            <a:r>
              <a:rPr sz="2400" spc="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microsomia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Open fetal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surgery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Feto-endoscopic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approach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0902" y="6304273"/>
            <a:ext cx="21082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127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633" y="208788"/>
            <a:ext cx="10511027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965961"/>
            <a:ext cx="409447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66"/>
                </a:solidFill>
              </a:rPr>
              <a:t>RECENT</a:t>
            </a:r>
            <a:r>
              <a:rPr sz="3200" spc="-65" dirty="0">
                <a:solidFill>
                  <a:srgbClr val="000066"/>
                </a:solidFill>
              </a:rPr>
              <a:t> </a:t>
            </a:r>
            <a:r>
              <a:rPr sz="3200" dirty="0">
                <a:solidFill>
                  <a:srgbClr val="000066"/>
                </a:solidFill>
              </a:rPr>
              <a:t>ADVANCES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9336023" y="4114800"/>
            <a:ext cx="2697479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3948" y="6639766"/>
            <a:ext cx="801687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*Papadopulos NA. Foetal surgery and cleft lip and palate: current status and new perspectives. Br J Plast Surg. 2005</a:t>
            </a:r>
            <a:r>
              <a:rPr sz="1050" spc="-1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Jul;58(5):593-607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8891" y="480059"/>
            <a:ext cx="3253740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7807" y="572769"/>
            <a:ext cx="2507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ADVANTAGES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02360" y="1663649"/>
            <a:ext cx="7562850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Provide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scarless repair, “ripple effect” 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eliminated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Correct the primary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deformity,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Prevent </a:t>
            </a:r>
            <a:r>
              <a:rPr sz="2400" spc="-5" dirty="0">
                <a:latin typeface="Arial"/>
                <a:cs typeface="Arial"/>
              </a:rPr>
              <a:t>secondary deformities,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Give </a:t>
            </a:r>
            <a:r>
              <a:rPr sz="2400" spc="-5" dirty="0">
                <a:latin typeface="Arial"/>
                <a:cs typeface="Arial"/>
              </a:rPr>
              <a:t>the parents </a:t>
            </a:r>
            <a:r>
              <a:rPr sz="2400" dirty="0">
                <a:latin typeface="Arial"/>
                <a:cs typeface="Arial"/>
              </a:rPr>
              <a:t>a "normal“ - </a:t>
            </a:r>
            <a:r>
              <a:rPr sz="2400" spc="-5" dirty="0">
                <a:latin typeface="Arial"/>
                <a:cs typeface="Arial"/>
              </a:rPr>
              <a:t>appearing child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birth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80902" y="6304273"/>
            <a:ext cx="21082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62416" y="3915155"/>
            <a:ext cx="3240024" cy="2790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3948" y="6639766"/>
            <a:ext cx="8016875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*Papadopulos NA. Foetal surgery and cleft lip and palate: current status and new perspectives. Br J Plast Surg. 2005</a:t>
            </a:r>
            <a:r>
              <a:rPr sz="1050" spc="-1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Jul;58(5):593-607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4218432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3433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CONCLUSION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482340" y="1906523"/>
            <a:ext cx="1386839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6759" y="1906523"/>
            <a:ext cx="1066800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1140" y="1906523"/>
            <a:ext cx="1574291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3011" y="1906523"/>
            <a:ext cx="1796796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7388" y="1906523"/>
            <a:ext cx="1559052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8420" y="3095244"/>
            <a:ext cx="1455420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32192" y="3095244"/>
            <a:ext cx="914400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14943" y="3095244"/>
            <a:ext cx="1984248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7167" y="4832603"/>
            <a:ext cx="1083563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49167" y="4832603"/>
            <a:ext cx="1674876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94105" y="1802617"/>
            <a:ext cx="9698355" cy="3500754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Oral clefts 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second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most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common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congenital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anamoly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having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435"/>
              </a:spcBef>
            </a:pPr>
            <a:r>
              <a:rPr sz="2400" dirty="0">
                <a:latin typeface="Arial"/>
                <a:cs typeface="Arial"/>
              </a:rPr>
              <a:t>multifactorial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origin</a:t>
            </a:r>
            <a:endParaRPr sz="2400">
              <a:latin typeface="Arial"/>
              <a:cs typeface="Arial"/>
            </a:endParaRPr>
          </a:p>
          <a:p>
            <a:pPr marL="355600" marR="6985" indent="-342900">
              <a:lnSpc>
                <a:spcPct val="150000"/>
              </a:lnSpc>
              <a:spcBef>
                <a:spcPts val="715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  <a:tab pos="732155" algn="l"/>
                <a:tab pos="2635250" algn="l"/>
                <a:tab pos="4269740" algn="l"/>
                <a:tab pos="5207000" algn="l"/>
                <a:tab pos="5804535" algn="l"/>
                <a:tab pos="7028180" algn="l"/>
                <a:tab pos="7711440" algn="l"/>
                <a:tab pos="9464040" algn="l"/>
              </a:tabLst>
            </a:pPr>
            <a:r>
              <a:rPr sz="2400" dirty="0">
                <a:latin typeface="Arial"/>
                <a:cs typeface="Arial"/>
              </a:rPr>
              <a:t>A	</a:t>
            </a:r>
            <a:r>
              <a:rPr sz="2400" spc="-5" dirty="0">
                <a:latin typeface="Arial"/>
                <a:cs typeface="Arial"/>
              </a:rPr>
              <a:t>consi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able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ow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edge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abou</a:t>
            </a:r>
            <a:r>
              <a:rPr sz="2400" dirty="0">
                <a:latin typeface="Arial"/>
                <a:cs typeface="Arial"/>
              </a:rPr>
              <a:t>t	the	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etiology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	e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mbryology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required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proper diagnosis and treatment planning of such</a:t>
            </a:r>
            <a:r>
              <a:rPr sz="2400" spc="2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355600" marR="6350" indent="-342900">
              <a:lnSpc>
                <a:spcPct val="150000"/>
              </a:lnSpc>
              <a:spcBef>
                <a:spcPts val="715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  <a:tab pos="1960245" algn="l"/>
                <a:tab pos="3074670" algn="l"/>
                <a:tab pos="3952240" algn="l"/>
                <a:tab pos="4780280" algn="l"/>
                <a:tab pos="5589270" algn="l"/>
                <a:tab pos="6315075" algn="l"/>
                <a:tab pos="7837805" algn="l"/>
                <a:tab pos="8341995" algn="l"/>
              </a:tabLst>
            </a:pPr>
            <a:r>
              <a:rPr sz="2400" dirty="0">
                <a:latin typeface="Arial"/>
                <a:cs typeface="Arial"/>
              </a:rPr>
              <a:t>Trea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ment	</a:t>
            </a:r>
            <a:r>
              <a:rPr sz="2400" spc="-5" dirty="0">
                <a:latin typeface="Arial"/>
                <a:cs typeface="Arial"/>
              </a:rPr>
              <a:t>begins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oon</a:t>
            </a:r>
            <a:r>
              <a:rPr sz="2400" dirty="0">
                <a:latin typeface="Arial"/>
                <a:cs typeface="Arial"/>
              </a:rPr>
              <a:t>	aft</a:t>
            </a:r>
            <a:r>
              <a:rPr sz="2400" spc="-5" dirty="0">
                <a:latin typeface="Arial"/>
                <a:cs typeface="Arial"/>
              </a:rPr>
              <a:t>er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continues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till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adu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od  requiring a </a:t>
            </a:r>
            <a:r>
              <a:rPr sz="2400" dirty="0">
                <a:solidFill>
                  <a:srgbClr val="6F2F9F"/>
                </a:solidFill>
                <a:latin typeface="Arial"/>
                <a:cs typeface="Arial"/>
              </a:rPr>
              <a:t>team</a:t>
            </a:r>
            <a:r>
              <a:rPr sz="2400" spc="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approach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776204" y="129539"/>
            <a:ext cx="1231392" cy="1642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76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427329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3490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REFERENCES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143" y="2014854"/>
            <a:ext cx="9696450" cy="3797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>
              <a:lnSpc>
                <a:spcPct val="100000"/>
              </a:lnSpc>
              <a:spcBef>
                <a:spcPts val="95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  <a:tab pos="1298575" algn="l"/>
                <a:tab pos="1621790" algn="l"/>
                <a:tab pos="1991995" algn="l"/>
                <a:tab pos="2425065" algn="l"/>
                <a:tab pos="3758565" algn="l"/>
                <a:tab pos="4128770" algn="l"/>
                <a:tab pos="4777105" algn="l"/>
                <a:tab pos="5287645" algn="l"/>
                <a:tab pos="5890895" algn="l"/>
                <a:tab pos="6788784" algn="l"/>
                <a:tab pos="7143750" algn="l"/>
                <a:tab pos="7669530" algn="l"/>
                <a:tab pos="8411845" algn="l"/>
                <a:tab pos="8782050" algn="l"/>
              </a:tabLst>
            </a:pPr>
            <a:r>
              <a:rPr sz="2200" spc="-5" dirty="0">
                <a:latin typeface="Arial"/>
                <a:cs typeface="Arial"/>
              </a:rPr>
              <a:t>Reddy	S	et	al.	Incid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cleft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Lip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palate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in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the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state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5" dirty="0">
                <a:latin typeface="Arial"/>
                <a:cs typeface="Arial"/>
              </a:rPr>
              <a:t>ra  Pradesh, South India. Indian J Plast Surg. 2010 Jul-Dec; 43(2):</a:t>
            </a:r>
            <a:r>
              <a:rPr sz="2200" spc="1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184–9.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  <a:tab pos="1122045" algn="l"/>
                <a:tab pos="1653539" algn="l"/>
                <a:tab pos="2030095" algn="l"/>
                <a:tab pos="2470785" algn="l"/>
                <a:tab pos="3188335" algn="l"/>
                <a:tab pos="3612515" algn="l"/>
                <a:tab pos="4223385" algn="l"/>
                <a:tab pos="5128895" algn="l"/>
                <a:tab pos="6935470" algn="l"/>
                <a:tab pos="7717155" algn="l"/>
                <a:tab pos="8328025" algn="l"/>
                <a:tab pos="9108440" algn="l"/>
              </a:tabLst>
            </a:pPr>
            <a:r>
              <a:rPr sz="2200" spc="-5" dirty="0">
                <a:latin typeface="Arial"/>
                <a:cs typeface="Arial"/>
              </a:rPr>
              <a:t>Al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ori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et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al.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Cleft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lip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assifica</a:t>
            </a:r>
            <a:r>
              <a:rPr sz="2200" spc="-15" dirty="0">
                <a:latin typeface="Arial"/>
                <a:cs typeface="Arial"/>
              </a:rPr>
              <a:t>t</a:t>
            </a:r>
            <a:r>
              <a:rPr sz="2200" spc="-5" dirty="0">
                <a:latin typeface="Arial"/>
                <a:cs typeface="Arial"/>
              </a:rPr>
              <a:t>io</a:t>
            </a:r>
            <a:r>
              <a:rPr sz="2200" spc="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: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Then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Now.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Cleft  Palate–Craniofacial Journal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2016;53(1)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  <a:tab pos="1497965" algn="l"/>
                <a:tab pos="3094355" algn="l"/>
                <a:tab pos="3833495" algn="l"/>
                <a:tab pos="4587875" algn="l"/>
                <a:tab pos="6524625" algn="l"/>
                <a:tab pos="7732395" algn="l"/>
                <a:tab pos="9217025" algn="l"/>
              </a:tabLst>
            </a:pPr>
            <a:r>
              <a:rPr sz="2200" spc="-5" dirty="0">
                <a:latin typeface="Arial"/>
                <a:cs typeface="Arial"/>
              </a:rPr>
              <a:t>Grab</a:t>
            </a:r>
            <a:r>
              <a:rPr sz="2200" spc="5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V</a:t>
            </a:r>
            <a:r>
              <a:rPr sz="2200" spc="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nars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all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Vi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-5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Orth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do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ti</a:t>
            </a:r>
            <a:r>
              <a:rPr sz="2200" dirty="0">
                <a:latin typeface="Arial"/>
                <a:cs typeface="Arial"/>
              </a:rPr>
              <a:t>c</a:t>
            </a:r>
            <a:r>
              <a:rPr sz="2200" spc="5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: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Cu</a:t>
            </a:r>
            <a:r>
              <a:rPr sz="2200" spc="5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re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Princ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ples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and  Techniques. Elsevier</a:t>
            </a:r>
            <a:r>
              <a:rPr sz="2200" spc="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2012.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55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John B. Thornton, Sue Nim Paul S. Howard. The incidence, classification,  etiology and embryology of oral clefts. Semin Orthod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1996;2:162-168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60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Inderbir Singh. Human embryology. Macmillan India. Seventh edition</a:t>
            </a:r>
            <a:r>
              <a:rPr sz="2200" spc="25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2001.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330066"/>
              </a:buClr>
              <a:buSzPct val="59090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Peter Mosby et al. Cleft Lip and Palate. Lancet 2009; 374:</a:t>
            </a:r>
            <a:r>
              <a:rPr sz="2200" spc="1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1773–85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427329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3490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REFERENCES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78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143" y="1947798"/>
            <a:ext cx="9698990" cy="40036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354965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1.	</a:t>
            </a:r>
            <a:r>
              <a:rPr sz="1800" spc="-5" dirty="0">
                <a:latin typeface="Arial"/>
                <a:cs typeface="Arial"/>
              </a:rPr>
              <a:t>Graber Vanarsdall and Vig. Orthodontics: Current Principles and Techniques. Elsevier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2012</a:t>
            </a:r>
            <a:endParaRPr sz="180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2. </a:t>
            </a:r>
            <a:r>
              <a:rPr sz="1800" spc="-5" dirty="0">
                <a:latin typeface="Arial"/>
                <a:cs typeface="Arial"/>
              </a:rPr>
              <a:t>Jamal </a:t>
            </a:r>
            <a:r>
              <a:rPr sz="1800" dirty="0">
                <a:latin typeface="Arial"/>
                <a:cs typeface="Arial"/>
              </a:rPr>
              <a:t>GA </a:t>
            </a:r>
            <a:r>
              <a:rPr sz="1800" spc="-5" dirty="0">
                <a:latin typeface="Arial"/>
                <a:cs typeface="Arial"/>
              </a:rPr>
              <a:t>et al. Prevalence of Dental Anomalies in a Population of </a:t>
            </a:r>
            <a:r>
              <a:rPr sz="1800" dirty="0">
                <a:latin typeface="Arial"/>
                <a:cs typeface="Arial"/>
              </a:rPr>
              <a:t>Cleft </a:t>
            </a:r>
            <a:r>
              <a:rPr sz="1800" spc="-5" dirty="0">
                <a:latin typeface="Arial"/>
                <a:cs typeface="Arial"/>
              </a:rPr>
              <a:t>Lip and Palate  Patients. Cleft Palate–Craniofacial Journal,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2010;47(4):413-20</a:t>
            </a:r>
            <a:endParaRPr sz="1800">
              <a:latin typeface="Arial"/>
              <a:cs typeface="Arial"/>
            </a:endParaRPr>
          </a:p>
          <a:p>
            <a:pPr marL="354965" marR="7620" indent="-342900" algn="just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3. </a:t>
            </a:r>
            <a:r>
              <a:rPr sz="1800" spc="-5" dirty="0">
                <a:latin typeface="Arial"/>
                <a:cs typeface="Arial"/>
              </a:rPr>
              <a:t>Ana Paula Ramos Bernardes da Silva, Beatriz Costa, Cleide Felício de Carvalho Carrara,  Dental Anomalies of Number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Permanent Dentition of Patients </a:t>
            </a:r>
            <a:r>
              <a:rPr sz="1800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Bilateral </a:t>
            </a:r>
            <a:r>
              <a:rPr sz="1800" dirty="0">
                <a:latin typeface="Arial"/>
                <a:cs typeface="Arial"/>
              </a:rPr>
              <a:t>Cleft </a:t>
            </a:r>
            <a:r>
              <a:rPr sz="1800" spc="-5" dirty="0">
                <a:latin typeface="Arial"/>
                <a:cs typeface="Arial"/>
              </a:rPr>
              <a:t>Lip:  Radiographic Study,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Cleft Palate-Craniofacial Journal.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2008;45(5):473-476.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4.	</a:t>
            </a:r>
            <a:r>
              <a:rPr sz="1800" spc="-5" dirty="0">
                <a:latin typeface="Arial"/>
                <a:cs typeface="Arial"/>
              </a:rPr>
              <a:t>Sommerland BC. Management of cleft lip and palate. Current Paediatrics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1994</a:t>
            </a:r>
            <a:endParaRPr sz="1800">
              <a:latin typeface="Arial"/>
              <a:cs typeface="Arial"/>
            </a:endParaRPr>
          </a:p>
          <a:p>
            <a:pPr marL="354965" marR="6350" indent="-342900" algn="just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5. </a:t>
            </a:r>
            <a:r>
              <a:rPr sz="1800" spc="-5" dirty="0">
                <a:latin typeface="Arial"/>
                <a:cs typeface="Arial"/>
              </a:rPr>
              <a:t>Berkowitz S.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Comparison of Treatment Results in Complete Bilateral </a:t>
            </a:r>
            <a:r>
              <a:rPr sz="1800" dirty="0">
                <a:latin typeface="Arial"/>
                <a:cs typeface="Arial"/>
              </a:rPr>
              <a:t>Cleft </a:t>
            </a:r>
            <a:r>
              <a:rPr sz="1800" spc="-5" dirty="0">
                <a:latin typeface="Arial"/>
                <a:cs typeface="Arial"/>
              </a:rPr>
              <a:t>Lip and Palate  Using a Conservative Approach Versus Millard-Latham PSOT Procedure. Semin Orthod  1996;2:169-184</a:t>
            </a:r>
            <a:endParaRPr sz="1800">
              <a:latin typeface="Arial"/>
              <a:cs typeface="Arial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40"/>
              </a:spcBef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6. </a:t>
            </a:r>
            <a:r>
              <a:rPr sz="1800" spc="-5" dirty="0">
                <a:latin typeface="Arial"/>
                <a:cs typeface="Arial"/>
              </a:rPr>
              <a:t>Peterson S.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Relationship Between Timing of Cleft Palate Surgery and Speech  Outcome: </a:t>
            </a:r>
            <a:r>
              <a:rPr sz="1800" dirty="0">
                <a:latin typeface="Arial"/>
                <a:cs typeface="Arial"/>
              </a:rPr>
              <a:t>What </a:t>
            </a:r>
            <a:r>
              <a:rPr sz="1800" spc="-5" dirty="0">
                <a:latin typeface="Arial"/>
                <a:cs typeface="Arial"/>
              </a:rPr>
              <a:t>Have </a:t>
            </a:r>
            <a:r>
              <a:rPr sz="180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Learned, and </a:t>
            </a:r>
            <a:r>
              <a:rPr sz="1800" dirty="0">
                <a:latin typeface="Arial"/>
                <a:cs typeface="Arial"/>
              </a:rPr>
              <a:t>Where </a:t>
            </a:r>
            <a:r>
              <a:rPr sz="1800" spc="-5" dirty="0">
                <a:latin typeface="Arial"/>
                <a:cs typeface="Arial"/>
              </a:rPr>
              <a:t>Do </a:t>
            </a:r>
            <a:r>
              <a:rPr sz="1800" dirty="0">
                <a:latin typeface="Arial"/>
                <a:cs typeface="Arial"/>
              </a:rPr>
              <a:t>We </a:t>
            </a:r>
            <a:r>
              <a:rPr sz="1800" spc="-5" dirty="0">
                <a:latin typeface="Arial"/>
                <a:cs typeface="Arial"/>
              </a:rPr>
              <a:t>Stand in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1990s? Semin Orthod  1996;2:185-191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143" y="431673"/>
            <a:ext cx="831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sz="1050" b="0" spc="5" dirty="0">
                <a:latin typeface="Arial"/>
                <a:cs typeface="Arial"/>
              </a:rPr>
              <a:t>7.	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Samuel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Berkowitz.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Celft Lip and Palate. 2006. 2</a:t>
            </a:r>
            <a:r>
              <a:rPr sz="1800" b="0" spc="-7" baseline="25462" dirty="0">
                <a:solidFill>
                  <a:srgbClr val="000000"/>
                </a:solidFill>
                <a:latin typeface="Arial"/>
                <a:cs typeface="Arial"/>
              </a:rPr>
              <a:t>nd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edition Page number</a:t>
            </a:r>
            <a:r>
              <a:rPr sz="1800" b="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451-8.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79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143" y="774573"/>
            <a:ext cx="9701530" cy="400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8.	</a:t>
            </a:r>
            <a:r>
              <a:rPr sz="1800" dirty="0">
                <a:latin typeface="Arial"/>
                <a:cs typeface="Arial"/>
              </a:rPr>
              <a:t>Waite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P,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Waite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D.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Bone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Grafting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Alveolar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Cleft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Defect.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Semin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Orthod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1996;2:192-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196</a:t>
            </a:r>
            <a:endParaRPr sz="1800">
              <a:latin typeface="Arial"/>
              <a:cs typeface="Arial"/>
            </a:endParaRPr>
          </a:p>
          <a:p>
            <a:pPr marL="413384" marR="9525" indent="-401320">
              <a:lnSpc>
                <a:spcPct val="100000"/>
              </a:lnSpc>
              <a:spcBef>
                <a:spcPts val="540"/>
              </a:spcBef>
              <a:tabLst>
                <a:tab pos="413384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9.	</a:t>
            </a:r>
            <a:r>
              <a:rPr sz="1800" spc="-5" dirty="0">
                <a:latin typeface="Arial"/>
                <a:cs typeface="Arial"/>
              </a:rPr>
              <a:t>Vlachos C. Orthodontic Treatment </a:t>
            </a:r>
            <a:r>
              <a:rPr sz="1800" dirty="0">
                <a:latin typeface="Arial"/>
                <a:cs typeface="Arial"/>
              </a:rPr>
              <a:t>for the </a:t>
            </a:r>
            <a:r>
              <a:rPr sz="1800" spc="-5" dirty="0">
                <a:latin typeface="Arial"/>
                <a:cs typeface="Arial"/>
              </a:rPr>
              <a:t>Cleft Palate Patient. Semin Orthod 1996;2:197-  </a:t>
            </a:r>
            <a:r>
              <a:rPr sz="1800" spc="-10" dirty="0">
                <a:latin typeface="Arial"/>
                <a:cs typeface="Arial"/>
              </a:rPr>
              <a:t>204</a:t>
            </a:r>
            <a:endParaRPr sz="1800">
              <a:latin typeface="Arial"/>
              <a:cs typeface="Arial"/>
            </a:endParaRPr>
          </a:p>
          <a:p>
            <a:pPr marL="413384" marR="7620" indent="-401320">
              <a:lnSpc>
                <a:spcPct val="100000"/>
              </a:lnSpc>
              <a:spcBef>
                <a:spcPts val="535"/>
              </a:spcBef>
              <a:tabLst>
                <a:tab pos="413384" algn="l"/>
                <a:tab pos="1351915" algn="l"/>
                <a:tab pos="1670685" algn="l"/>
                <a:tab pos="3118485" algn="l"/>
                <a:tab pos="4057015" algn="l"/>
                <a:tab pos="4464685" algn="l"/>
                <a:tab pos="4923155" algn="l"/>
                <a:tab pos="5532755" algn="l"/>
                <a:tab pos="5975985" algn="l"/>
                <a:tab pos="6499225" algn="l"/>
                <a:tab pos="7285990" algn="l"/>
                <a:tab pos="8201659" algn="l"/>
                <a:tab pos="8987790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10</a:t>
            </a:r>
            <a:r>
              <a:rPr sz="1050" spc="0" dirty="0">
                <a:solidFill>
                  <a:srgbClr val="330066"/>
                </a:solidFill>
                <a:latin typeface="Arial"/>
                <a:cs typeface="Arial"/>
              </a:rPr>
              <a:t>.</a:t>
            </a:r>
            <a:r>
              <a:rPr sz="1050" dirty="0">
                <a:solidFill>
                  <a:srgbClr val="330066"/>
                </a:solidFill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sn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ck	J.	Or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athic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y	for	the	C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eft	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Pa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ate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ti</a:t>
            </a:r>
            <a:r>
              <a:rPr sz="1800" dirty="0">
                <a:latin typeface="Arial"/>
                <a:cs typeface="Arial"/>
              </a:rPr>
              <a:t>ent.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min</a:t>
            </a:r>
            <a:r>
              <a:rPr sz="1800" dirty="0">
                <a:latin typeface="Arial"/>
                <a:cs typeface="Arial"/>
              </a:rPr>
              <a:t>	Or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d  1996;2:205-14</a:t>
            </a:r>
            <a:endParaRPr sz="1800">
              <a:latin typeface="Arial"/>
              <a:cs typeface="Arial"/>
            </a:endParaRPr>
          </a:p>
          <a:p>
            <a:pPr marL="413384" marR="9525" indent="-401320">
              <a:lnSpc>
                <a:spcPct val="100000"/>
              </a:lnSpc>
              <a:spcBef>
                <a:spcPts val="540"/>
              </a:spcBef>
              <a:tabLst>
                <a:tab pos="413384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11.	</a:t>
            </a:r>
            <a:r>
              <a:rPr sz="1800" spc="-5" dirty="0">
                <a:latin typeface="Arial"/>
                <a:cs typeface="Arial"/>
              </a:rPr>
              <a:t>Gardener LK, </a:t>
            </a:r>
            <a:r>
              <a:rPr sz="1800" dirty="0">
                <a:latin typeface="Arial"/>
                <a:cs typeface="Arial"/>
              </a:rPr>
              <a:t>Parr </a:t>
            </a:r>
            <a:r>
              <a:rPr sz="1800" spc="-5" dirty="0">
                <a:latin typeface="Arial"/>
                <a:cs typeface="Arial"/>
              </a:rPr>
              <a:t>GR. Prosthetic Rehabilitation of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Cleft Palate Patient. Semin Orthod  1996;2:215-19</a:t>
            </a:r>
            <a:endParaRPr sz="1800">
              <a:latin typeface="Arial"/>
              <a:cs typeface="Arial"/>
            </a:endParaRPr>
          </a:p>
          <a:p>
            <a:pPr marL="413384" marR="8890" indent="-401320">
              <a:lnSpc>
                <a:spcPct val="100000"/>
              </a:lnSpc>
              <a:spcBef>
                <a:spcPts val="540"/>
              </a:spcBef>
              <a:tabLst>
                <a:tab pos="413384" algn="l"/>
                <a:tab pos="1376045" algn="l"/>
                <a:tab pos="1793875" algn="l"/>
                <a:tab pos="3571240" algn="l"/>
                <a:tab pos="4903470" algn="l"/>
                <a:tab pos="5269230" algn="l"/>
                <a:tab pos="5775325" algn="l"/>
                <a:tab pos="7095490" algn="l"/>
                <a:tab pos="8148320" algn="l"/>
                <a:tab pos="8983345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12</a:t>
            </a:r>
            <a:r>
              <a:rPr sz="1050" spc="0" dirty="0">
                <a:solidFill>
                  <a:srgbClr val="330066"/>
                </a:solidFill>
                <a:latin typeface="Arial"/>
                <a:cs typeface="Arial"/>
              </a:rPr>
              <a:t>.</a:t>
            </a:r>
            <a:r>
              <a:rPr sz="1050" dirty="0">
                <a:solidFill>
                  <a:srgbClr val="330066"/>
                </a:solidFill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lston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.	</a:t>
            </a:r>
            <a:r>
              <a:rPr sz="1800" spc="-5" dirty="0">
                <a:latin typeface="Arial"/>
                <a:cs typeface="Arial"/>
              </a:rPr>
              <a:t>Ve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oph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	Imp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irm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	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	the	ort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odo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tic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ts.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min</a:t>
            </a:r>
            <a:r>
              <a:rPr sz="1800" dirty="0">
                <a:latin typeface="Arial"/>
                <a:cs typeface="Arial"/>
              </a:rPr>
              <a:t>	Ort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od  1996;2:220-7.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413384" algn="l"/>
                <a:tab pos="1908175" algn="l"/>
                <a:tab pos="2452370" algn="l"/>
                <a:tab pos="3249295" algn="l"/>
                <a:tab pos="4171315" algn="l"/>
                <a:tab pos="4714240" algn="l"/>
                <a:tab pos="5297805" algn="l"/>
                <a:tab pos="5688330" algn="l"/>
                <a:tab pos="6230620" algn="l"/>
                <a:tab pos="7078345" algn="l"/>
                <a:tab pos="7953375" algn="l"/>
                <a:tab pos="8724265" algn="l"/>
                <a:tab pos="9267190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13</a:t>
            </a:r>
            <a:r>
              <a:rPr sz="1050" spc="0" dirty="0">
                <a:solidFill>
                  <a:srgbClr val="330066"/>
                </a:solidFill>
                <a:latin typeface="Arial"/>
                <a:cs typeface="Arial"/>
              </a:rPr>
              <a:t>.</a:t>
            </a:r>
            <a:r>
              <a:rPr sz="1050" dirty="0">
                <a:solidFill>
                  <a:srgbClr val="330066"/>
                </a:solidFill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-1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	</a:t>
            </a:r>
            <a:r>
              <a:rPr sz="1800" spc="-10" dirty="0">
                <a:latin typeface="Arial"/>
                <a:cs typeface="Arial"/>
              </a:rPr>
              <a:t>NA</a:t>
            </a:r>
            <a:r>
              <a:rPr sz="1800" dirty="0">
                <a:latin typeface="Arial"/>
                <a:cs typeface="Arial"/>
              </a:rPr>
              <a:t>.	Fo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tal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5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ur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ry	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left	</a:t>
            </a:r>
            <a:r>
              <a:rPr sz="1800" spc="-10" dirty="0">
                <a:latin typeface="Arial"/>
                <a:cs typeface="Arial"/>
              </a:rPr>
              <a:t>li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te:	</a:t>
            </a:r>
            <a:r>
              <a:rPr sz="1800" spc="-5" dirty="0">
                <a:latin typeface="Arial"/>
                <a:cs typeface="Arial"/>
              </a:rPr>
              <a:t>curr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	status	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w</a:t>
            </a:r>
            <a:endParaRPr sz="18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perspectives. </a:t>
            </a:r>
            <a:r>
              <a:rPr sz="1800" dirty="0">
                <a:latin typeface="Arial"/>
                <a:cs typeface="Arial"/>
              </a:rPr>
              <a:t>Br J </a:t>
            </a:r>
            <a:r>
              <a:rPr sz="1800" spc="-5" dirty="0">
                <a:latin typeface="Arial"/>
                <a:cs typeface="Arial"/>
              </a:rPr>
              <a:t>Plast Surg. </a:t>
            </a:r>
            <a:r>
              <a:rPr sz="1800" spc="-10" dirty="0">
                <a:latin typeface="Arial"/>
                <a:cs typeface="Arial"/>
              </a:rPr>
              <a:t>2005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Jul;58(5):593-607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413384" algn="l"/>
              </a:tabLst>
            </a:pPr>
            <a:r>
              <a:rPr sz="1050" spc="5" dirty="0">
                <a:solidFill>
                  <a:srgbClr val="330066"/>
                </a:solidFill>
                <a:latin typeface="Arial"/>
                <a:cs typeface="Arial"/>
              </a:rPr>
              <a:t>14.	</a:t>
            </a:r>
            <a:r>
              <a:rPr sz="1800" spc="-5" dirty="0">
                <a:latin typeface="Arial"/>
                <a:cs typeface="Arial"/>
              </a:rPr>
              <a:t>Chang </a:t>
            </a:r>
            <a:r>
              <a:rPr sz="1800" dirty="0">
                <a:latin typeface="Arial"/>
                <a:cs typeface="Arial"/>
              </a:rPr>
              <a:t>J. Fetal </a:t>
            </a:r>
            <a:r>
              <a:rPr sz="1800" spc="-5" dirty="0">
                <a:latin typeface="Arial"/>
                <a:cs typeface="Arial"/>
              </a:rPr>
              <a:t>plastic </a:t>
            </a:r>
            <a:r>
              <a:rPr sz="1800" spc="-10" dirty="0">
                <a:latin typeface="Arial"/>
                <a:cs typeface="Arial"/>
              </a:rPr>
              <a:t>surgery: </a:t>
            </a:r>
            <a:r>
              <a:rPr sz="1800" spc="-5" dirty="0">
                <a:latin typeface="Arial"/>
                <a:cs typeface="Arial"/>
              </a:rPr>
              <a:t>a review and </a:t>
            </a:r>
            <a:r>
              <a:rPr sz="1800" spc="-10" dirty="0">
                <a:latin typeface="Arial"/>
                <a:cs typeface="Arial"/>
              </a:rPr>
              <a:t>preview. </a:t>
            </a:r>
            <a:r>
              <a:rPr sz="1800" dirty="0">
                <a:latin typeface="Arial"/>
                <a:cs typeface="Arial"/>
              </a:rPr>
              <a:t>© </a:t>
            </a:r>
            <a:r>
              <a:rPr sz="1800" spc="-5" dirty="0">
                <a:latin typeface="Arial"/>
                <a:cs typeface="Arial"/>
              </a:rPr>
              <a:t>Chang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u="heavy" spc="-10" dirty="0">
                <a:solidFill>
                  <a:srgbClr val="7D9CE8"/>
                </a:solidFill>
                <a:latin typeface="Arial"/>
                <a:cs typeface="Arial"/>
                <a:hlinkClick r:id="rId2"/>
              </a:rPr>
              <a:t>www.thefetus.net/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0" y="1066800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91343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69295" y="2993135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4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8771" y="2993135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4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91343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9295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48771" y="3276600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7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26723" y="3276600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7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1343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9295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48771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723" y="356006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06200" y="356006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91343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33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9295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48771" y="3843528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6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2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6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26723" y="3843528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6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2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6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91343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69295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48771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126723" y="4126991"/>
            <a:ext cx="269875" cy="204470"/>
          </a:xfrm>
          <a:custGeom>
            <a:avLst/>
            <a:gdLst/>
            <a:ahLst/>
            <a:cxnLst/>
            <a:rect l="l" t="t" r="r" b="b"/>
            <a:pathLst>
              <a:path w="269875" h="204470">
                <a:moveTo>
                  <a:pt x="134874" y="0"/>
                </a:moveTo>
                <a:lnTo>
                  <a:pt x="82349" y="8024"/>
                </a:lnTo>
                <a:lnTo>
                  <a:pt x="39481" y="29908"/>
                </a:lnTo>
                <a:lnTo>
                  <a:pt x="10590" y="62364"/>
                </a:lnTo>
                <a:lnTo>
                  <a:pt x="0" y="102107"/>
                </a:lnTo>
                <a:lnTo>
                  <a:pt x="10590" y="141851"/>
                </a:lnTo>
                <a:lnTo>
                  <a:pt x="39481" y="174307"/>
                </a:lnTo>
                <a:lnTo>
                  <a:pt x="82349" y="196191"/>
                </a:lnTo>
                <a:lnTo>
                  <a:pt x="134874" y="204215"/>
                </a:lnTo>
                <a:lnTo>
                  <a:pt x="187398" y="196191"/>
                </a:lnTo>
                <a:lnTo>
                  <a:pt x="230266" y="174307"/>
                </a:lnTo>
                <a:lnTo>
                  <a:pt x="259157" y="141851"/>
                </a:lnTo>
                <a:lnTo>
                  <a:pt x="269748" y="102107"/>
                </a:lnTo>
                <a:lnTo>
                  <a:pt x="259157" y="62364"/>
                </a:lnTo>
                <a:lnTo>
                  <a:pt x="230266" y="29908"/>
                </a:lnTo>
                <a:lnTo>
                  <a:pt x="187398" y="8024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06200" y="4126991"/>
            <a:ext cx="268605" cy="204470"/>
          </a:xfrm>
          <a:custGeom>
            <a:avLst/>
            <a:gdLst/>
            <a:ahLst/>
            <a:cxnLst/>
            <a:rect l="l" t="t" r="r" b="b"/>
            <a:pathLst>
              <a:path w="268604" h="204470">
                <a:moveTo>
                  <a:pt x="134111" y="0"/>
                </a:moveTo>
                <a:lnTo>
                  <a:pt x="81920" y="8024"/>
                </a:lnTo>
                <a:lnTo>
                  <a:pt x="39290" y="29908"/>
                </a:lnTo>
                <a:lnTo>
                  <a:pt x="10542" y="62364"/>
                </a:lnTo>
                <a:lnTo>
                  <a:pt x="0" y="102107"/>
                </a:lnTo>
                <a:lnTo>
                  <a:pt x="10542" y="141851"/>
                </a:lnTo>
                <a:lnTo>
                  <a:pt x="39290" y="174307"/>
                </a:lnTo>
                <a:lnTo>
                  <a:pt x="81920" y="196191"/>
                </a:lnTo>
                <a:lnTo>
                  <a:pt x="134111" y="204215"/>
                </a:lnTo>
                <a:lnTo>
                  <a:pt x="186303" y="196191"/>
                </a:lnTo>
                <a:lnTo>
                  <a:pt x="228933" y="174307"/>
                </a:lnTo>
                <a:lnTo>
                  <a:pt x="257681" y="141851"/>
                </a:lnTo>
                <a:lnTo>
                  <a:pt x="268224" y="102107"/>
                </a:lnTo>
                <a:lnTo>
                  <a:pt x="257681" y="62364"/>
                </a:lnTo>
                <a:lnTo>
                  <a:pt x="228933" y="29908"/>
                </a:lnTo>
                <a:lnTo>
                  <a:pt x="186303" y="8024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1343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66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69295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748771" y="4411979"/>
            <a:ext cx="268605" cy="201295"/>
          </a:xfrm>
          <a:custGeom>
            <a:avLst/>
            <a:gdLst/>
            <a:ahLst/>
            <a:cxnLst/>
            <a:rect l="l" t="t" r="r" b="b"/>
            <a:pathLst>
              <a:path w="268604" h="201295">
                <a:moveTo>
                  <a:pt x="134111" y="0"/>
                </a:moveTo>
                <a:lnTo>
                  <a:pt x="81920" y="7911"/>
                </a:lnTo>
                <a:lnTo>
                  <a:pt x="39290" y="29479"/>
                </a:lnTo>
                <a:lnTo>
                  <a:pt x="10542" y="61454"/>
                </a:lnTo>
                <a:lnTo>
                  <a:pt x="0" y="100584"/>
                </a:lnTo>
                <a:lnTo>
                  <a:pt x="10542" y="139713"/>
                </a:lnTo>
                <a:lnTo>
                  <a:pt x="39290" y="171688"/>
                </a:lnTo>
                <a:lnTo>
                  <a:pt x="81920" y="193256"/>
                </a:lnTo>
                <a:lnTo>
                  <a:pt x="134111" y="201168"/>
                </a:lnTo>
                <a:lnTo>
                  <a:pt x="186303" y="193256"/>
                </a:lnTo>
                <a:lnTo>
                  <a:pt x="228933" y="171688"/>
                </a:lnTo>
                <a:lnTo>
                  <a:pt x="257681" y="139713"/>
                </a:lnTo>
                <a:lnTo>
                  <a:pt x="268224" y="100584"/>
                </a:lnTo>
                <a:lnTo>
                  <a:pt x="257681" y="61454"/>
                </a:lnTo>
                <a:lnTo>
                  <a:pt x="228933" y="29479"/>
                </a:lnTo>
                <a:lnTo>
                  <a:pt x="186303" y="7911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26723" y="4411979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91343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69295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748771" y="4695444"/>
            <a:ext cx="268605" cy="203200"/>
          </a:xfrm>
          <a:custGeom>
            <a:avLst/>
            <a:gdLst/>
            <a:ahLst/>
            <a:cxnLst/>
            <a:rect l="l" t="t" r="r" b="b"/>
            <a:pathLst>
              <a:path w="268604" h="203200">
                <a:moveTo>
                  <a:pt x="134111" y="0"/>
                </a:moveTo>
                <a:lnTo>
                  <a:pt x="81920" y="7959"/>
                </a:lnTo>
                <a:lnTo>
                  <a:pt x="39290" y="29670"/>
                </a:lnTo>
                <a:lnTo>
                  <a:pt x="10542" y="61882"/>
                </a:lnTo>
                <a:lnTo>
                  <a:pt x="0" y="101345"/>
                </a:lnTo>
                <a:lnTo>
                  <a:pt x="10542" y="140809"/>
                </a:lnTo>
                <a:lnTo>
                  <a:pt x="39290" y="173021"/>
                </a:lnTo>
                <a:lnTo>
                  <a:pt x="81920" y="194732"/>
                </a:lnTo>
                <a:lnTo>
                  <a:pt x="134111" y="202691"/>
                </a:lnTo>
                <a:lnTo>
                  <a:pt x="186303" y="194732"/>
                </a:lnTo>
                <a:lnTo>
                  <a:pt x="228933" y="173021"/>
                </a:lnTo>
                <a:lnTo>
                  <a:pt x="257681" y="140809"/>
                </a:lnTo>
                <a:lnTo>
                  <a:pt x="268224" y="101345"/>
                </a:lnTo>
                <a:lnTo>
                  <a:pt x="257681" y="61882"/>
                </a:lnTo>
                <a:lnTo>
                  <a:pt x="228933" y="29670"/>
                </a:lnTo>
                <a:lnTo>
                  <a:pt x="186303" y="7959"/>
                </a:lnTo>
                <a:lnTo>
                  <a:pt x="134111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26723" y="4695444"/>
            <a:ext cx="269875" cy="203200"/>
          </a:xfrm>
          <a:custGeom>
            <a:avLst/>
            <a:gdLst/>
            <a:ahLst/>
            <a:cxnLst/>
            <a:rect l="l" t="t" r="r" b="b"/>
            <a:pathLst>
              <a:path w="269875" h="203200">
                <a:moveTo>
                  <a:pt x="134874" y="0"/>
                </a:moveTo>
                <a:lnTo>
                  <a:pt x="82349" y="7959"/>
                </a:lnTo>
                <a:lnTo>
                  <a:pt x="39481" y="29670"/>
                </a:lnTo>
                <a:lnTo>
                  <a:pt x="10590" y="61882"/>
                </a:lnTo>
                <a:lnTo>
                  <a:pt x="0" y="101345"/>
                </a:lnTo>
                <a:lnTo>
                  <a:pt x="10590" y="140809"/>
                </a:lnTo>
                <a:lnTo>
                  <a:pt x="39481" y="173021"/>
                </a:lnTo>
                <a:lnTo>
                  <a:pt x="82349" y="194732"/>
                </a:lnTo>
                <a:lnTo>
                  <a:pt x="134874" y="202691"/>
                </a:lnTo>
                <a:lnTo>
                  <a:pt x="187398" y="194732"/>
                </a:lnTo>
                <a:lnTo>
                  <a:pt x="230266" y="173021"/>
                </a:lnTo>
                <a:lnTo>
                  <a:pt x="259157" y="140809"/>
                </a:lnTo>
                <a:lnTo>
                  <a:pt x="269748" y="101345"/>
                </a:lnTo>
                <a:lnTo>
                  <a:pt x="259157" y="61882"/>
                </a:lnTo>
                <a:lnTo>
                  <a:pt x="230266" y="29670"/>
                </a:lnTo>
                <a:lnTo>
                  <a:pt x="187398" y="7959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69295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26723" y="4980432"/>
            <a:ext cx="269875" cy="201295"/>
          </a:xfrm>
          <a:custGeom>
            <a:avLst/>
            <a:gdLst/>
            <a:ahLst/>
            <a:cxnLst/>
            <a:rect l="l" t="t" r="r" b="b"/>
            <a:pathLst>
              <a:path w="269875" h="201295">
                <a:moveTo>
                  <a:pt x="134874" y="0"/>
                </a:moveTo>
                <a:lnTo>
                  <a:pt x="82349" y="7911"/>
                </a:lnTo>
                <a:lnTo>
                  <a:pt x="39481" y="29479"/>
                </a:lnTo>
                <a:lnTo>
                  <a:pt x="10590" y="61454"/>
                </a:lnTo>
                <a:lnTo>
                  <a:pt x="0" y="100584"/>
                </a:lnTo>
                <a:lnTo>
                  <a:pt x="10590" y="139713"/>
                </a:lnTo>
                <a:lnTo>
                  <a:pt x="39481" y="171688"/>
                </a:lnTo>
                <a:lnTo>
                  <a:pt x="82349" y="193256"/>
                </a:lnTo>
                <a:lnTo>
                  <a:pt x="134874" y="201168"/>
                </a:lnTo>
                <a:lnTo>
                  <a:pt x="187398" y="193256"/>
                </a:lnTo>
                <a:lnTo>
                  <a:pt x="230266" y="171688"/>
                </a:lnTo>
                <a:lnTo>
                  <a:pt x="259157" y="139713"/>
                </a:lnTo>
                <a:lnTo>
                  <a:pt x="269748" y="100584"/>
                </a:lnTo>
                <a:lnTo>
                  <a:pt x="259157" y="61454"/>
                </a:lnTo>
                <a:lnTo>
                  <a:pt x="230266" y="29479"/>
                </a:lnTo>
                <a:lnTo>
                  <a:pt x="187398" y="7911"/>
                </a:lnTo>
                <a:lnTo>
                  <a:pt x="134874" y="0"/>
                </a:lnTo>
                <a:close/>
              </a:path>
            </a:pathLst>
          </a:custGeom>
          <a:solidFill>
            <a:srgbClr val="D7D7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6908" y="2819400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28570">
              <a:lnSpc>
                <a:spcPct val="100000"/>
              </a:lnSpc>
              <a:spcBef>
                <a:spcPts val="105"/>
              </a:spcBef>
            </a:pPr>
            <a:r>
              <a:rPr dirty="0"/>
              <a:t>EMBRYOLOGY</a:t>
            </a:r>
          </a:p>
        </p:txBody>
      </p:sp>
      <p:sp>
        <p:nvSpPr>
          <p:cNvPr id="36" name="object 36"/>
          <p:cNvSpPr/>
          <p:nvPr/>
        </p:nvSpPr>
        <p:spPr>
          <a:xfrm>
            <a:off x="2965704" y="3140964"/>
            <a:ext cx="6512052" cy="279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3068" y="4364735"/>
            <a:ext cx="4408932" cy="2493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1276" y="1455419"/>
            <a:ext cx="5030723" cy="2924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02992" y="3049523"/>
            <a:ext cx="6063996" cy="1836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9882" y="3369693"/>
            <a:ext cx="4984115" cy="93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95"/>
              </a:lnSpc>
            </a:pP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THANK</a:t>
            </a:r>
            <a:r>
              <a:rPr sz="66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endParaRPr sz="6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3511" y="0"/>
            <a:ext cx="7086600" cy="4442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8543" y="0"/>
            <a:ext cx="5553455" cy="3717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3788" y="1990344"/>
            <a:ext cx="2458211" cy="2461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2920" y="4218430"/>
            <a:ext cx="2272283" cy="26395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134866"/>
            <a:ext cx="5609844" cy="37231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2035" y="3069334"/>
            <a:ext cx="2535936" cy="37886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3134868" cy="3160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38932" y="2604338"/>
            <a:ext cx="50095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0000"/>
                </a:solidFill>
              </a:rPr>
              <a:t>THANK</a:t>
            </a:r>
            <a:r>
              <a:rPr sz="6600" spc="-90" dirty="0">
                <a:solidFill>
                  <a:srgbClr val="FF0000"/>
                </a:solidFill>
              </a:rPr>
              <a:t> </a:t>
            </a:r>
            <a:r>
              <a:rPr sz="6600" dirty="0">
                <a:solidFill>
                  <a:srgbClr val="FF0000"/>
                </a:solidFill>
              </a:rPr>
              <a:t>YOU</a:t>
            </a:r>
            <a:endParaRPr sz="6600"/>
          </a:p>
        </p:txBody>
      </p:sp>
      <p:sp>
        <p:nvSpPr>
          <p:cNvPr id="14" name="object 14"/>
          <p:cNvSpPr txBox="1"/>
          <p:nvPr/>
        </p:nvSpPr>
        <p:spPr>
          <a:xfrm>
            <a:off x="11255502" y="6291573"/>
            <a:ext cx="26162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5" dirty="0"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80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7" y="208788"/>
            <a:ext cx="10578084" cy="1693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296" y="707136"/>
            <a:ext cx="447294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540" y="842517"/>
            <a:ext cx="368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EMB</a:t>
            </a:r>
            <a:r>
              <a:rPr sz="4000" spc="-25" dirty="0"/>
              <a:t>R</a:t>
            </a:r>
            <a:r>
              <a:rPr sz="4000" spc="-5" dirty="0"/>
              <a:t>YOLOGY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94105" y="1985010"/>
            <a:ext cx="8550910" cy="3790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330066"/>
              </a:buClr>
              <a:buSzPct val="58333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Development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facial structures </a:t>
            </a:r>
            <a:r>
              <a:rPr sz="2400" dirty="0">
                <a:latin typeface="Arial"/>
                <a:cs typeface="Arial"/>
              </a:rPr>
              <a:t>starts at the </a:t>
            </a:r>
            <a:r>
              <a:rPr sz="2400" spc="-5" dirty="0">
                <a:latin typeface="Arial"/>
                <a:cs typeface="Arial"/>
              </a:rPr>
              <a:t>end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20" dirty="0">
                <a:latin typeface="Arial"/>
                <a:cs typeface="Arial"/>
              </a:rPr>
              <a:t>4</a:t>
            </a:r>
            <a:r>
              <a:rPr sz="2400" spc="-30" baseline="24305" dirty="0">
                <a:latin typeface="Arial"/>
                <a:cs typeface="Arial"/>
              </a:rPr>
              <a:t>th</a:t>
            </a:r>
            <a:r>
              <a:rPr sz="2400" spc="487" baseline="243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week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lr>
                <a:srgbClr val="330066"/>
              </a:buClr>
              <a:buSzPct val="60416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5 facial prominences around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stomatodeum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330"/>
              </a:spcBef>
              <a:tabLst>
                <a:tab pos="814069" algn="l"/>
              </a:tabLst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1.	</a:t>
            </a:r>
            <a:r>
              <a:rPr sz="2100" spc="-5" dirty="0">
                <a:latin typeface="Arial"/>
                <a:cs typeface="Arial"/>
              </a:rPr>
              <a:t>Unpaired frontonasal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process</a:t>
            </a:r>
            <a:endParaRPr sz="21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889"/>
              </a:spcBef>
              <a:tabLst>
                <a:tab pos="814069" algn="l"/>
              </a:tabLst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2.	</a:t>
            </a:r>
            <a:r>
              <a:rPr sz="2100" spc="-5" dirty="0">
                <a:latin typeface="Arial"/>
                <a:cs typeface="Arial"/>
              </a:rPr>
              <a:t>Paireed maxillary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prominences</a:t>
            </a:r>
            <a:endParaRPr sz="21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880"/>
              </a:spcBef>
              <a:tabLst>
                <a:tab pos="814069" algn="l"/>
              </a:tabLst>
            </a:pPr>
            <a:r>
              <a:rPr sz="1150" spc="-5" dirty="0">
                <a:solidFill>
                  <a:srgbClr val="669999"/>
                </a:solidFill>
                <a:latin typeface="Arial"/>
                <a:cs typeface="Arial"/>
              </a:rPr>
              <a:t>3.	</a:t>
            </a:r>
            <a:r>
              <a:rPr sz="2100" spc="-5" dirty="0">
                <a:latin typeface="Arial"/>
                <a:cs typeface="Arial"/>
              </a:rPr>
              <a:t>Paired </a:t>
            </a:r>
            <a:r>
              <a:rPr sz="2100" spc="-5">
                <a:latin typeface="Arial"/>
                <a:cs typeface="Arial"/>
              </a:rPr>
              <a:t>mandibular</a:t>
            </a:r>
            <a:r>
              <a:rPr sz="2100" spc="-35">
                <a:latin typeface="Arial"/>
                <a:cs typeface="Arial"/>
              </a:rPr>
              <a:t> </a:t>
            </a:r>
            <a:r>
              <a:rPr sz="2100" spc="-5" smtClean="0">
                <a:latin typeface="Arial"/>
                <a:cs typeface="Arial"/>
              </a:rPr>
              <a:t>prominences</a:t>
            </a:r>
            <a:endParaRPr lang="en-US" sz="2100" spc="-5" dirty="0" smtClean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  <a:spcBef>
                <a:spcPts val="1880"/>
              </a:spcBef>
              <a:tabLst>
                <a:tab pos="814069" algn="l"/>
              </a:tabLst>
            </a:pPr>
            <a:r>
              <a:rPr lang="en-US" sz="1400" spc="-5" dirty="0" smtClean="0">
                <a:latin typeface="Arial"/>
                <a:cs typeface="Arial"/>
              </a:rPr>
              <a:t>4.</a:t>
            </a:r>
            <a:r>
              <a:rPr lang="en-US" sz="2100" spc="-5" dirty="0" smtClean="0">
                <a:latin typeface="Arial"/>
                <a:cs typeface="Arial"/>
              </a:rPr>
              <a:t>    Medial nasal process</a:t>
            </a:r>
          </a:p>
          <a:p>
            <a:pPr marL="356870">
              <a:lnSpc>
                <a:spcPct val="100000"/>
              </a:lnSpc>
              <a:spcBef>
                <a:spcPts val="1880"/>
              </a:spcBef>
              <a:tabLst>
                <a:tab pos="814069" algn="l"/>
              </a:tabLst>
            </a:pPr>
            <a:r>
              <a:rPr lang="en-US" sz="1400" spc="-5" dirty="0" smtClean="0">
                <a:latin typeface="Arial"/>
                <a:cs typeface="Arial"/>
              </a:rPr>
              <a:t>5.</a:t>
            </a:r>
            <a:r>
              <a:rPr lang="en-US" sz="2100" spc="-5" dirty="0" smtClean="0">
                <a:latin typeface="Arial"/>
                <a:cs typeface="Arial"/>
              </a:rPr>
              <a:t>    Lateral nasal process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51006" y="6304273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53143" y="2817876"/>
            <a:ext cx="2827020" cy="388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63750" y="6611324"/>
            <a:ext cx="9093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Thronton </a:t>
            </a:r>
            <a:r>
              <a:rPr sz="1200" dirty="0">
                <a:latin typeface="Arial"/>
                <a:cs typeface="Arial"/>
              </a:rPr>
              <a:t>JB, </a:t>
            </a:r>
            <a:r>
              <a:rPr sz="1200" spc="-5" dirty="0">
                <a:latin typeface="Arial"/>
                <a:cs typeface="Arial"/>
              </a:rPr>
              <a:t>Nimer S and Howrd </a:t>
            </a:r>
            <a:r>
              <a:rPr sz="1200" spc="-80" dirty="0">
                <a:latin typeface="Arial"/>
                <a:cs typeface="Arial"/>
              </a:rPr>
              <a:t>P. </a:t>
            </a:r>
            <a:r>
              <a:rPr sz="1200" spc="-5" dirty="0">
                <a:latin typeface="Arial"/>
                <a:cs typeface="Arial"/>
              </a:rPr>
              <a:t>The incidence, classification, etiology and embryology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oral </a:t>
            </a:r>
            <a:r>
              <a:rPr sz="1200" dirty="0">
                <a:latin typeface="Arial"/>
                <a:cs typeface="Arial"/>
              </a:rPr>
              <a:t>clefts. </a:t>
            </a:r>
            <a:r>
              <a:rPr sz="1200" spc="-5" dirty="0">
                <a:latin typeface="Arial"/>
                <a:cs typeface="Arial"/>
              </a:rPr>
              <a:t>Semin Orthod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1996;2:162-168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9CE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2962</Words>
  <Application>Microsoft Office PowerPoint</Application>
  <PresentationFormat>Custom</PresentationFormat>
  <Paragraphs>537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CLEFT LIP AND PALATE</vt:lpstr>
      <vt:lpstr>CONTENTS</vt:lpstr>
      <vt:lpstr>INTRODUCTION</vt:lpstr>
      <vt:lpstr>Slide 4</vt:lpstr>
      <vt:lpstr>INCIDENCE</vt:lpstr>
      <vt:lpstr>INCIDENCE</vt:lpstr>
      <vt:lpstr>Slide 7</vt:lpstr>
      <vt:lpstr>EMBRYOLOGY</vt:lpstr>
      <vt:lpstr>EMBRYOLOGY</vt:lpstr>
      <vt:lpstr>Slide 10</vt:lpstr>
      <vt:lpstr>Slide 11</vt:lpstr>
      <vt:lpstr>Slide 12</vt:lpstr>
      <vt:lpstr>Formation of clefts</vt:lpstr>
      <vt:lpstr>ETIOLOGY</vt:lpstr>
      <vt:lpstr>Genetic</vt:lpstr>
      <vt:lpstr>1] Genetic</vt:lpstr>
      <vt:lpstr>2] Multifactorial :</vt:lpstr>
      <vt:lpstr>3] Environmental factors</vt:lpstr>
      <vt:lpstr>CLASSIFICATION</vt:lpstr>
      <vt:lpstr>SYNDROMES</vt:lpstr>
      <vt:lpstr>Slide 21</vt:lpstr>
      <vt:lpstr>Slide 22</vt:lpstr>
      <vt:lpstr>Davis and Ritchie’s classification (1922)</vt:lpstr>
      <vt:lpstr>Group III: Alveolar process cleft (any cleft involving the alveolar process)</vt:lpstr>
      <vt:lpstr>Victor Veau’s classification (1931)</vt:lpstr>
      <vt:lpstr>B] Cleft palate</vt:lpstr>
      <vt:lpstr>Kernahan and Stark’s classification (1958)</vt:lpstr>
      <vt:lpstr>Kernahan and Stark’s stripped Y classification (1971)</vt:lpstr>
      <vt:lpstr>Unilateral cleft lip</vt:lpstr>
      <vt:lpstr>Bilateral cleft lip</vt:lpstr>
      <vt:lpstr>PROBLEMS ASSOCIATED WITH CLEFT LIP &amp; PALATE</vt:lpstr>
      <vt:lpstr>Dental</vt:lpstr>
      <vt:lpstr>DENTAL</vt:lpstr>
      <vt:lpstr>SKELETAL</vt:lpstr>
      <vt:lpstr>FEEDING PROBLEMS</vt:lpstr>
      <vt:lpstr>Slide 36</vt:lpstr>
      <vt:lpstr>DIAGNOSIS</vt:lpstr>
      <vt:lpstr>DIAGNOSIS</vt:lpstr>
      <vt:lpstr>MANAGEMENT OF CLEFT LIP &amp; PALATE</vt:lpstr>
      <vt:lpstr>Slide 40</vt:lpstr>
      <vt:lpstr>Slide 41</vt:lpstr>
      <vt:lpstr>Cleft lip repair</vt:lpstr>
      <vt:lpstr>Pre surgical Orthopedics</vt:lpstr>
      <vt:lpstr>Pre surgical</vt:lpstr>
      <vt:lpstr>Pre surgical</vt:lpstr>
      <vt:lpstr>SURGERIES FOR CLEFT PALATE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 Cleft lip repair</vt:lpstr>
      <vt:lpstr>Slide 58</vt:lpstr>
      <vt:lpstr>Millard rotation and  advancement</vt:lpstr>
      <vt:lpstr>Slide 60</vt:lpstr>
      <vt:lpstr>Slide 61</vt:lpstr>
      <vt:lpstr>Millards rotation and advancement</vt:lpstr>
      <vt:lpstr>Modified delaire procedure</vt:lpstr>
      <vt:lpstr> Bilateral cleft lip repair</vt:lpstr>
      <vt:lpstr>Bilateral cleft lip</vt:lpstr>
      <vt:lpstr>Alveolar cleft repair</vt:lpstr>
      <vt:lpstr>BONE GRAFTING FOR ALVEOLAR CLEFT  DEFECTS</vt:lpstr>
      <vt:lpstr>OBJEVTIVES FOR SURGICAL GRAFTING:</vt:lpstr>
      <vt:lpstr>SURGICAL MANAGEMNT OF ALVEOLAR CLEFT</vt:lpstr>
      <vt:lpstr>Slide 70</vt:lpstr>
      <vt:lpstr>PROSTHETIC REHABILITATION FOR CLEFT PALATE  PATIENTS</vt:lpstr>
      <vt:lpstr>VELOPHARYNGEAL IMPAIRMENT</vt:lpstr>
      <vt:lpstr>Treatment</vt:lpstr>
      <vt:lpstr>RECENT ADVANCES</vt:lpstr>
      <vt:lpstr>ADVANTAGES</vt:lpstr>
      <vt:lpstr>CONCLUSION</vt:lpstr>
      <vt:lpstr>REFERENCES</vt:lpstr>
      <vt:lpstr>REFERENCES</vt:lpstr>
      <vt:lpstr>7. Samuel Berkowitz. Celft Lip and Palate. 2006. 2nd edition Page number 451-8.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CLEFT LIP AND PALATE</dc:title>
  <cp:lastModifiedBy>Good Day</cp:lastModifiedBy>
  <cp:revision>23</cp:revision>
  <dcterms:created xsi:type="dcterms:W3CDTF">2018-03-08T08:54:47Z</dcterms:created>
  <dcterms:modified xsi:type="dcterms:W3CDTF">2019-09-12T06:54:43Z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2017-08-11T00:00:00Z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2018-03-08T00:00:00Z</vt:filetime>
  </property>
</Properties>
</file>