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7" r:id="rId3"/>
    <p:sldId id="258" r:id="rId4"/>
    <p:sldId id="259" r:id="rId5"/>
    <p:sldId id="356" r:id="rId6"/>
    <p:sldId id="261" r:id="rId7"/>
    <p:sldId id="262" r:id="rId8"/>
    <p:sldId id="263" r:id="rId9"/>
    <p:sldId id="357" r:id="rId10"/>
    <p:sldId id="264" r:id="rId11"/>
    <p:sldId id="265" r:id="rId12"/>
    <p:sldId id="266" r:id="rId13"/>
    <p:sldId id="267" r:id="rId14"/>
    <p:sldId id="268" r:id="rId15"/>
    <p:sldId id="269" r:id="rId16"/>
    <p:sldId id="270" r:id="rId17"/>
    <p:sldId id="358" r:id="rId18"/>
    <p:sldId id="359" r:id="rId19"/>
    <p:sldId id="373" r:id="rId20"/>
    <p:sldId id="374" r:id="rId21"/>
    <p:sldId id="361" r:id="rId22"/>
    <p:sldId id="369" r:id="rId23"/>
    <p:sldId id="362" r:id="rId24"/>
    <p:sldId id="370" r:id="rId25"/>
    <p:sldId id="363" r:id="rId26"/>
    <p:sldId id="365" r:id="rId27"/>
    <p:sldId id="377" r:id="rId28"/>
    <p:sldId id="366" r:id="rId29"/>
    <p:sldId id="367" r:id="rId30"/>
    <p:sldId id="371" r:id="rId31"/>
    <p:sldId id="372" r:id="rId32"/>
    <p:sldId id="378" r:id="rId33"/>
    <p:sldId id="375" r:id="rId34"/>
    <p:sldId id="368" r:id="rId35"/>
    <p:sldId id="271" r:id="rId36"/>
    <p:sldId id="272" r:id="rId37"/>
    <p:sldId id="273" r:id="rId38"/>
    <p:sldId id="274" r:id="rId39"/>
    <p:sldId id="379" r:id="rId40"/>
    <p:sldId id="275" r:id="rId41"/>
    <p:sldId id="276" r:id="rId42"/>
    <p:sldId id="277" r:id="rId43"/>
    <p:sldId id="278" r:id="rId44"/>
    <p:sldId id="279" r:id="rId45"/>
    <p:sldId id="391" r:id="rId46"/>
    <p:sldId id="380" r:id="rId47"/>
    <p:sldId id="381" r:id="rId48"/>
    <p:sldId id="382" r:id="rId49"/>
    <p:sldId id="383" r:id="rId50"/>
    <p:sldId id="384" r:id="rId51"/>
    <p:sldId id="385" r:id="rId52"/>
    <p:sldId id="386" r:id="rId53"/>
    <p:sldId id="387" r:id="rId54"/>
    <p:sldId id="388" r:id="rId55"/>
    <p:sldId id="389" r:id="rId56"/>
    <p:sldId id="3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55" r:id="rId10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60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236E17B-6DCC-4894-8F55-363430B47AF2}" type="datetimeFigureOut">
              <a:rPr lang="en-US" smtClean="0"/>
              <a:pPr/>
              <a:t>9/23/2020</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91563AE7-A0AB-48F3-A0E1-9D847996A8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563AE7-A0AB-48F3-A0E1-9D847996A867}"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59155" y="870591"/>
            <a:ext cx="9473692" cy="769441"/>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Holder 5"/>
          <p:cNvSpPr>
            <a:spLocks noGrp="1"/>
          </p:cNvSpPr>
          <p:nvPr>
            <p:ph type="dt" sz="half" idx="6"/>
          </p:nvPr>
        </p:nvSpPr>
        <p:spPr/>
        <p:txBody>
          <a:bodyPr lIns="0" tIns="0" rIns="0" bIns="0"/>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Holder 6"/>
          <p:cNvSpPr>
            <a:spLocks noGrp="1"/>
          </p:cNvSpPr>
          <p:nvPr>
            <p:ph type="sldNum" sz="quarter" idx="7"/>
          </p:nvPr>
        </p:nvSpPr>
        <p:spPr/>
        <p:txBody>
          <a:bodyPr lIns="0" tIns="0" rIns="0" bIns="0"/>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3B4643"/>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rgbClr val="3B464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Holder 5"/>
          <p:cNvSpPr>
            <a:spLocks noGrp="1"/>
          </p:cNvSpPr>
          <p:nvPr>
            <p:ph type="dt" sz="half" idx="6"/>
          </p:nvPr>
        </p:nvSpPr>
        <p:spPr/>
        <p:txBody>
          <a:bodyPr lIns="0" tIns="0" rIns="0" bIns="0"/>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Holder 6"/>
          <p:cNvSpPr>
            <a:spLocks noGrp="1"/>
          </p:cNvSpPr>
          <p:nvPr>
            <p:ph type="sldNum" sz="quarter" idx="7"/>
          </p:nvPr>
        </p:nvSpPr>
        <p:spPr/>
        <p:txBody>
          <a:bodyPr lIns="0" tIns="0" rIns="0" bIns="0"/>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3B4643"/>
                </a:solidFill>
                <a:latin typeface="Trebuchet MS"/>
                <a:cs typeface="Trebuchet MS"/>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Holder 6"/>
          <p:cNvSpPr>
            <a:spLocks noGrp="1"/>
          </p:cNvSpPr>
          <p:nvPr>
            <p:ph type="dt" sz="half" idx="6"/>
          </p:nvPr>
        </p:nvSpPr>
        <p:spPr/>
        <p:txBody>
          <a:bodyPr lIns="0" tIns="0" rIns="0" bIns="0"/>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Holder 7"/>
          <p:cNvSpPr>
            <a:spLocks noGrp="1"/>
          </p:cNvSpPr>
          <p:nvPr>
            <p:ph type="sldNum" sz="quarter" idx="7"/>
          </p:nvPr>
        </p:nvSpPr>
        <p:spPr/>
        <p:txBody>
          <a:bodyPr lIns="0" tIns="0" rIns="0" bIns="0"/>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502152" y="8"/>
            <a:ext cx="7315200" cy="4322445"/>
          </a:xfrm>
          <a:custGeom>
            <a:avLst/>
            <a:gdLst/>
            <a:ahLst/>
            <a:cxnLst/>
            <a:rect l="l" t="t" r="r" b="b"/>
            <a:pathLst>
              <a:path w="7315200" h="4322445">
                <a:moveTo>
                  <a:pt x="0" y="4322064"/>
                </a:moveTo>
                <a:lnTo>
                  <a:pt x="7315200" y="4322064"/>
                </a:lnTo>
                <a:lnTo>
                  <a:pt x="7315200" y="0"/>
                </a:lnTo>
                <a:lnTo>
                  <a:pt x="0" y="0"/>
                </a:lnTo>
                <a:lnTo>
                  <a:pt x="0" y="4322064"/>
                </a:lnTo>
                <a:close/>
              </a:path>
            </a:pathLst>
          </a:custGeom>
          <a:solidFill>
            <a:srgbClr val="E4E6DA"/>
          </a:solidFill>
        </p:spPr>
        <p:txBody>
          <a:bodyPr wrap="square" lIns="0" tIns="0" rIns="0" bIns="0" rtlCol="0"/>
          <a:lstStyle/>
          <a:p>
            <a:endParaRPr/>
          </a:p>
        </p:txBody>
      </p:sp>
      <p:sp>
        <p:nvSpPr>
          <p:cNvPr id="18" name="bk object 18"/>
          <p:cNvSpPr/>
          <p:nvPr/>
        </p:nvSpPr>
        <p:spPr>
          <a:xfrm>
            <a:off x="3502152" y="4462271"/>
            <a:ext cx="7315200" cy="1719580"/>
          </a:xfrm>
          <a:custGeom>
            <a:avLst/>
            <a:gdLst/>
            <a:ahLst/>
            <a:cxnLst/>
            <a:rect l="l" t="t" r="r" b="b"/>
            <a:pathLst>
              <a:path w="7315200" h="1719579">
                <a:moveTo>
                  <a:pt x="0" y="1719071"/>
                </a:moveTo>
                <a:lnTo>
                  <a:pt x="7315200" y="1719071"/>
                </a:lnTo>
                <a:lnTo>
                  <a:pt x="7315200" y="0"/>
                </a:lnTo>
                <a:lnTo>
                  <a:pt x="0" y="0"/>
                </a:lnTo>
                <a:lnTo>
                  <a:pt x="0" y="1719071"/>
                </a:lnTo>
                <a:close/>
              </a:path>
            </a:pathLst>
          </a:custGeom>
          <a:solidFill>
            <a:srgbClr val="DDC23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rgbClr val="3B4643"/>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4" name="Holder 4"/>
          <p:cNvSpPr>
            <a:spLocks noGrp="1"/>
          </p:cNvSpPr>
          <p:nvPr>
            <p:ph type="dt" sz="half" idx="6"/>
          </p:nvPr>
        </p:nvSpPr>
        <p:spPr/>
        <p:txBody>
          <a:bodyPr lIns="0" tIns="0" rIns="0" bIns="0"/>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Holder 5"/>
          <p:cNvSpPr>
            <a:spLocks noGrp="1"/>
          </p:cNvSpPr>
          <p:nvPr>
            <p:ph type="sldNum" sz="quarter" idx="7"/>
          </p:nvPr>
        </p:nvSpPr>
        <p:spPr/>
        <p:txBody>
          <a:bodyPr lIns="0" tIns="0" rIns="0" bIns="0"/>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3" name="Holder 3"/>
          <p:cNvSpPr>
            <a:spLocks noGrp="1"/>
          </p:cNvSpPr>
          <p:nvPr>
            <p:ph type="dt" sz="half" idx="6"/>
          </p:nvPr>
        </p:nvSpPr>
        <p:spPr/>
        <p:txBody>
          <a:bodyPr lIns="0" tIns="0" rIns="0" bIns="0"/>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Holder 4"/>
          <p:cNvSpPr>
            <a:spLocks noGrp="1"/>
          </p:cNvSpPr>
          <p:nvPr>
            <p:ph type="sldNum" sz="quarter" idx="7"/>
          </p:nvPr>
        </p:nvSpPr>
        <p:spPr/>
        <p:txBody>
          <a:bodyPr lIns="0" tIns="0" rIns="0" bIns="0"/>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347980"/>
          </a:xfrm>
          <a:custGeom>
            <a:avLst/>
            <a:gdLst/>
            <a:ahLst/>
            <a:cxnLst/>
            <a:rect l="l" t="t" r="r" b="b"/>
            <a:pathLst>
              <a:path w="12192000" h="347980">
                <a:moveTo>
                  <a:pt x="0" y="347472"/>
                </a:moveTo>
                <a:lnTo>
                  <a:pt x="12192000" y="347472"/>
                </a:lnTo>
                <a:lnTo>
                  <a:pt x="12192000" y="0"/>
                </a:lnTo>
                <a:lnTo>
                  <a:pt x="0" y="0"/>
                </a:lnTo>
                <a:lnTo>
                  <a:pt x="0" y="347472"/>
                </a:lnTo>
                <a:close/>
              </a:path>
            </a:pathLst>
          </a:custGeom>
          <a:solidFill>
            <a:srgbClr val="E4E6DA"/>
          </a:solidFill>
        </p:spPr>
        <p:txBody>
          <a:bodyPr wrap="square" lIns="0" tIns="0" rIns="0" bIns="0" rtlCol="0"/>
          <a:lstStyle/>
          <a:p>
            <a:endParaRPr/>
          </a:p>
        </p:txBody>
      </p:sp>
      <p:sp>
        <p:nvSpPr>
          <p:cNvPr id="17" name="bk object 17"/>
          <p:cNvSpPr/>
          <p:nvPr/>
        </p:nvSpPr>
        <p:spPr>
          <a:xfrm>
            <a:off x="0" y="466344"/>
            <a:ext cx="12192000" cy="6391910"/>
          </a:xfrm>
          <a:custGeom>
            <a:avLst/>
            <a:gdLst/>
            <a:ahLst/>
            <a:cxnLst/>
            <a:rect l="l" t="t" r="r" b="b"/>
            <a:pathLst>
              <a:path w="12192000" h="6391909">
                <a:moveTo>
                  <a:pt x="0" y="6391655"/>
                </a:moveTo>
                <a:lnTo>
                  <a:pt x="12192000" y="6391655"/>
                </a:lnTo>
                <a:lnTo>
                  <a:pt x="12192000" y="0"/>
                </a:lnTo>
                <a:lnTo>
                  <a:pt x="0" y="0"/>
                </a:lnTo>
                <a:lnTo>
                  <a:pt x="0" y="6391655"/>
                </a:lnTo>
                <a:close/>
              </a:path>
            </a:pathLst>
          </a:custGeom>
          <a:solidFill>
            <a:srgbClr val="E4E6DA"/>
          </a:solidFill>
        </p:spPr>
        <p:txBody>
          <a:bodyPr wrap="square" lIns="0" tIns="0" rIns="0" bIns="0" rtlCol="0"/>
          <a:lstStyle/>
          <a:p>
            <a:endParaRPr/>
          </a:p>
        </p:txBody>
      </p:sp>
      <p:sp>
        <p:nvSpPr>
          <p:cNvPr id="18" name="bk object 18"/>
          <p:cNvSpPr/>
          <p:nvPr/>
        </p:nvSpPr>
        <p:spPr>
          <a:xfrm>
            <a:off x="3" y="347472"/>
            <a:ext cx="12189460" cy="119380"/>
          </a:xfrm>
          <a:custGeom>
            <a:avLst/>
            <a:gdLst/>
            <a:ahLst/>
            <a:cxnLst/>
            <a:rect l="l" t="t" r="r" b="b"/>
            <a:pathLst>
              <a:path w="12189460" h="119379">
                <a:moveTo>
                  <a:pt x="0" y="118872"/>
                </a:moveTo>
                <a:lnTo>
                  <a:pt x="12188952" y="118872"/>
                </a:lnTo>
                <a:lnTo>
                  <a:pt x="12188952" y="0"/>
                </a:lnTo>
                <a:lnTo>
                  <a:pt x="0" y="0"/>
                </a:lnTo>
                <a:lnTo>
                  <a:pt x="0" y="118872"/>
                </a:lnTo>
                <a:close/>
              </a:path>
            </a:pathLst>
          </a:custGeom>
          <a:solidFill>
            <a:srgbClr val="DDC237"/>
          </a:solidFill>
        </p:spPr>
        <p:txBody>
          <a:bodyPr wrap="square" lIns="0" tIns="0" rIns="0" bIns="0" rtlCol="0"/>
          <a:lstStyle/>
          <a:p>
            <a:endParaRPr/>
          </a:p>
        </p:txBody>
      </p:sp>
      <p:sp>
        <p:nvSpPr>
          <p:cNvPr id="19" name="bk object 19"/>
          <p:cNvSpPr/>
          <p:nvPr/>
        </p:nvSpPr>
        <p:spPr>
          <a:xfrm>
            <a:off x="0" y="457200"/>
            <a:ext cx="12188952" cy="13716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226189" y="2776228"/>
            <a:ext cx="7739633" cy="769441"/>
          </a:xfrm>
          <a:prstGeom prst="rect">
            <a:avLst/>
          </a:prstGeom>
        </p:spPr>
        <p:txBody>
          <a:bodyPr wrap="square" lIns="0" tIns="0" rIns="0" bIns="0">
            <a:spAutoFit/>
          </a:bodyPr>
          <a:lstStyle>
            <a:lvl1pPr>
              <a:defRPr sz="5000" b="1" i="0">
                <a:solidFill>
                  <a:srgbClr val="3B4643"/>
                </a:solidFill>
                <a:latin typeface="Trebuchet MS"/>
                <a:cs typeface="Trebuchet MS"/>
              </a:defRPr>
            </a:lvl1pPr>
          </a:lstStyle>
          <a:p>
            <a:endParaRPr/>
          </a:p>
        </p:txBody>
      </p:sp>
      <p:sp>
        <p:nvSpPr>
          <p:cNvPr id="3" name="Holder 3"/>
          <p:cNvSpPr>
            <a:spLocks noGrp="1"/>
          </p:cNvSpPr>
          <p:nvPr>
            <p:ph type="body" idx="1"/>
          </p:nvPr>
        </p:nvSpPr>
        <p:spPr>
          <a:xfrm>
            <a:off x="2060193" y="1998090"/>
            <a:ext cx="7258051" cy="369332"/>
          </a:xfrm>
          <a:prstGeom prst="rect">
            <a:avLst/>
          </a:prstGeom>
        </p:spPr>
        <p:txBody>
          <a:bodyPr wrap="square" lIns="0" tIns="0" rIns="0" bIns="0">
            <a:spAutoFit/>
          </a:bodyPr>
          <a:lstStyle>
            <a:lvl1pPr>
              <a:defRPr sz="2400" b="0" i="0">
                <a:solidFill>
                  <a:srgbClr val="3B4643"/>
                </a:solidFill>
                <a:latin typeface="Arial"/>
                <a:cs typeface="Arial"/>
              </a:defRPr>
            </a:lvl1pPr>
          </a:lstStyle>
          <a:p>
            <a:endParaRPr/>
          </a:p>
        </p:txBody>
      </p:sp>
      <p:sp>
        <p:nvSpPr>
          <p:cNvPr id="4" name="Holder 4"/>
          <p:cNvSpPr>
            <a:spLocks noGrp="1"/>
          </p:cNvSpPr>
          <p:nvPr>
            <p:ph type="ftr" sz="quarter" idx="5"/>
          </p:nvPr>
        </p:nvSpPr>
        <p:spPr>
          <a:xfrm>
            <a:off x="4927477" y="6464913"/>
            <a:ext cx="2335529" cy="153888"/>
          </a:xfrm>
          <a:prstGeom prst="rect">
            <a:avLst/>
          </a:prstGeom>
        </p:spPr>
        <p:txBody>
          <a:bodyPr wrap="square" lIns="0" tIns="0" rIns="0" bIns="0">
            <a:spAutoFit/>
          </a:bodyPr>
          <a:lstStyle>
            <a:lvl1pPr>
              <a:defRPr sz="1200" b="0" i="0">
                <a:solidFill>
                  <a:srgbClr val="919392"/>
                </a:solidFill>
                <a:latin typeface="Arial"/>
                <a:cs typeface="Arial"/>
              </a:defRPr>
            </a:lvl1p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Holder 5"/>
          <p:cNvSpPr>
            <a:spLocks noGrp="1"/>
          </p:cNvSpPr>
          <p:nvPr>
            <p:ph type="dt" sz="half" idx="6"/>
          </p:nvPr>
        </p:nvSpPr>
        <p:spPr>
          <a:xfrm>
            <a:off x="1359153" y="6464913"/>
            <a:ext cx="609600" cy="153888"/>
          </a:xfrm>
          <a:prstGeom prst="rect">
            <a:avLst/>
          </a:prstGeom>
        </p:spPr>
        <p:txBody>
          <a:bodyPr wrap="square" lIns="0" tIns="0" rIns="0" bIns="0">
            <a:spAutoFit/>
          </a:bodyPr>
          <a:lstStyle>
            <a:lvl1pPr>
              <a:defRPr sz="1200" b="0" i="0">
                <a:solidFill>
                  <a:srgbClr val="919392"/>
                </a:solidFill>
                <a:latin typeface="Arial"/>
                <a:cs typeface="Arial"/>
              </a:defRPr>
            </a:lvl1p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Holder 6"/>
          <p:cNvSpPr>
            <a:spLocks noGrp="1"/>
          </p:cNvSpPr>
          <p:nvPr>
            <p:ph type="sldNum" sz="quarter" idx="7"/>
          </p:nvPr>
        </p:nvSpPr>
        <p:spPr>
          <a:xfrm>
            <a:off x="10638034" y="6464913"/>
            <a:ext cx="206375" cy="153888"/>
          </a:xfrm>
          <a:prstGeom prst="rect">
            <a:avLst/>
          </a:prstGeom>
        </p:spPr>
        <p:txBody>
          <a:bodyPr wrap="square" lIns="0" tIns="0" rIns="0" bIns="0">
            <a:spAutoFit/>
          </a:bodyPr>
          <a:lstStyle>
            <a:lvl1pPr>
              <a:defRPr sz="1200" b="0" i="0">
                <a:solidFill>
                  <a:srgbClr val="919392"/>
                </a:solidFill>
                <a:latin typeface="Arial"/>
                <a:cs typeface="Arial"/>
              </a:defRPr>
            </a:lvl1pPr>
          </a:lstStyle>
          <a:p>
            <a:pPr marL="25400">
              <a:lnSpc>
                <a:spcPts val="1240"/>
              </a:lnSpc>
            </a:pPr>
            <a:fld id="{81D60167-4931-47E6-BA6A-407CBD079E47}" type="slidenum">
              <a:rPr spc="-60" dirty="0"/>
              <a:pPr marL="25400">
                <a:lnSpc>
                  <a:spcPts val="1240"/>
                </a:lnSpc>
              </a:pPr>
              <a:t>‹#›</a:t>
            </a:fld>
            <a:endParaRPr spc="-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200" y="1524000"/>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33121" y="1371600"/>
            <a:ext cx="9359265" cy="2971800"/>
          </a:xfrm>
          <a:custGeom>
            <a:avLst/>
            <a:gdLst/>
            <a:ahLst/>
            <a:cxnLst/>
            <a:rect l="l" t="t" r="r" b="b"/>
            <a:pathLst>
              <a:path w="9359265" h="2971800">
                <a:moveTo>
                  <a:pt x="0" y="2971800"/>
                </a:moveTo>
                <a:lnTo>
                  <a:pt x="9358884" y="2971800"/>
                </a:lnTo>
                <a:lnTo>
                  <a:pt x="9358884" y="0"/>
                </a:lnTo>
                <a:lnTo>
                  <a:pt x="0" y="0"/>
                </a:lnTo>
                <a:lnTo>
                  <a:pt x="0" y="2971800"/>
                </a:lnTo>
                <a:close/>
              </a:path>
            </a:pathLst>
          </a:custGeom>
          <a:solidFill>
            <a:srgbClr val="E4E6DA"/>
          </a:solidFill>
        </p:spPr>
        <p:txBody>
          <a:bodyPr wrap="square" lIns="0" tIns="0" rIns="0" bIns="0" rtlCol="0"/>
          <a:lstStyle/>
          <a:p>
            <a:endParaRPr/>
          </a:p>
        </p:txBody>
      </p:sp>
      <p:sp>
        <p:nvSpPr>
          <p:cNvPr id="4" name="object 4"/>
          <p:cNvSpPr/>
          <p:nvPr/>
        </p:nvSpPr>
        <p:spPr>
          <a:xfrm>
            <a:off x="2833121" y="4462271"/>
            <a:ext cx="9359265" cy="1033780"/>
          </a:xfrm>
          <a:custGeom>
            <a:avLst/>
            <a:gdLst/>
            <a:ahLst/>
            <a:cxnLst/>
            <a:rect l="l" t="t" r="r" b="b"/>
            <a:pathLst>
              <a:path w="9359265" h="1033779">
                <a:moveTo>
                  <a:pt x="0" y="1033271"/>
                </a:moveTo>
                <a:lnTo>
                  <a:pt x="9358884" y="1033271"/>
                </a:lnTo>
                <a:lnTo>
                  <a:pt x="9358884" y="0"/>
                </a:lnTo>
                <a:lnTo>
                  <a:pt x="0" y="0"/>
                </a:lnTo>
                <a:lnTo>
                  <a:pt x="0" y="1033271"/>
                </a:lnTo>
                <a:close/>
              </a:path>
            </a:pathLst>
          </a:custGeom>
          <a:solidFill>
            <a:srgbClr val="DDC237"/>
          </a:solidFill>
        </p:spPr>
        <p:txBody>
          <a:bodyPr wrap="square" lIns="0" tIns="0" rIns="0" bIns="0" rtlCol="0"/>
          <a:lstStyle/>
          <a:p>
            <a:endParaRPr/>
          </a:p>
        </p:txBody>
      </p:sp>
      <p:sp>
        <p:nvSpPr>
          <p:cNvPr id="5" name="object 5"/>
          <p:cNvSpPr txBox="1"/>
          <p:nvPr/>
        </p:nvSpPr>
        <p:spPr>
          <a:xfrm>
            <a:off x="2981325" y="2136731"/>
            <a:ext cx="5212715" cy="843821"/>
          </a:xfrm>
          <a:prstGeom prst="rect">
            <a:avLst/>
          </a:prstGeom>
        </p:spPr>
        <p:txBody>
          <a:bodyPr vert="horz" wrap="square" lIns="0" tIns="12700" rIns="0" bIns="0" rtlCol="0">
            <a:spAutoFit/>
          </a:bodyPr>
          <a:lstStyle/>
          <a:p>
            <a:pPr marL="12700">
              <a:lnSpc>
                <a:spcPct val="100000"/>
              </a:lnSpc>
              <a:spcBef>
                <a:spcPts val="100"/>
              </a:spcBef>
            </a:pPr>
            <a:r>
              <a:rPr sz="5400" b="1" spc="-280" dirty="0">
                <a:solidFill>
                  <a:srgbClr val="3B4643"/>
                </a:solidFill>
                <a:latin typeface="Trebuchet MS"/>
                <a:cs typeface="Trebuchet MS"/>
              </a:rPr>
              <a:t>Odontogenic</a:t>
            </a:r>
            <a:r>
              <a:rPr sz="5400" b="1" spc="-495" dirty="0">
                <a:solidFill>
                  <a:srgbClr val="3B4643"/>
                </a:solidFill>
                <a:latin typeface="Trebuchet MS"/>
                <a:cs typeface="Trebuchet MS"/>
              </a:rPr>
              <a:t> </a:t>
            </a:r>
            <a:r>
              <a:rPr sz="5400" b="1" spc="-305" dirty="0">
                <a:solidFill>
                  <a:srgbClr val="3B4643"/>
                </a:solidFill>
                <a:latin typeface="Trebuchet MS"/>
                <a:cs typeface="Trebuchet MS"/>
              </a:rPr>
              <a:t>cysts</a:t>
            </a:r>
            <a:endParaRPr sz="5400">
              <a:latin typeface="Trebuchet MS"/>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8" y="2034670"/>
            <a:ext cx="2774951" cy="2344231"/>
          </a:xfrm>
          <a:prstGeom prst="rect">
            <a:avLst/>
          </a:prstGeom>
        </p:spPr>
        <p:txBody>
          <a:bodyPr vert="horz" wrap="square" lIns="0" tIns="12700" rIns="0" bIns="0" rtlCol="0">
            <a:spAutoFit/>
          </a:bodyPr>
          <a:lstStyle/>
          <a:p>
            <a:pPr marL="546100" indent="-533400">
              <a:lnSpc>
                <a:spcPct val="100000"/>
              </a:lnSpc>
              <a:spcBef>
                <a:spcPts val="100"/>
              </a:spcBef>
              <a:buFont typeface="Wingdings"/>
              <a:buChar char=""/>
              <a:tabLst>
                <a:tab pos="545465" algn="l"/>
                <a:tab pos="546100" algn="l"/>
              </a:tabLst>
            </a:pPr>
            <a:r>
              <a:rPr sz="2400" b="1" u="heavy" spc="-110" dirty="0">
                <a:solidFill>
                  <a:srgbClr val="3B4643"/>
                </a:solidFill>
                <a:uFill>
                  <a:solidFill>
                    <a:srgbClr val="3B4643"/>
                  </a:solidFill>
                </a:uFill>
                <a:latin typeface="Trebuchet MS"/>
                <a:cs typeface="Trebuchet MS"/>
              </a:rPr>
              <a:t>TWO</a:t>
            </a:r>
            <a:r>
              <a:rPr sz="2400" b="1" u="heavy" spc="-195" dirty="0">
                <a:solidFill>
                  <a:srgbClr val="3B4643"/>
                </a:solidFill>
                <a:uFill>
                  <a:solidFill>
                    <a:srgbClr val="3B4643"/>
                  </a:solidFill>
                </a:uFill>
                <a:latin typeface="Trebuchet MS"/>
                <a:cs typeface="Trebuchet MS"/>
              </a:rPr>
              <a:t> </a:t>
            </a:r>
            <a:r>
              <a:rPr sz="2400" b="1" u="heavy" spc="-185" dirty="0">
                <a:solidFill>
                  <a:srgbClr val="3B4643"/>
                </a:solidFill>
                <a:uFill>
                  <a:solidFill>
                    <a:srgbClr val="3B4643"/>
                  </a:solidFill>
                </a:uFill>
                <a:latin typeface="Trebuchet MS"/>
                <a:cs typeface="Trebuchet MS"/>
              </a:rPr>
              <a:t>STAGES</a:t>
            </a:r>
            <a:endParaRPr sz="2400">
              <a:latin typeface="Trebuchet MS"/>
              <a:cs typeface="Trebuchet MS"/>
            </a:endParaRPr>
          </a:p>
          <a:p>
            <a:pPr>
              <a:lnSpc>
                <a:spcPct val="100000"/>
              </a:lnSpc>
            </a:pPr>
            <a:endParaRPr sz="2700">
              <a:latin typeface="Times New Roman"/>
              <a:cs typeface="Times New Roman"/>
            </a:endParaRPr>
          </a:p>
          <a:p>
            <a:pPr>
              <a:lnSpc>
                <a:spcPct val="100000"/>
              </a:lnSpc>
              <a:spcBef>
                <a:spcPts val="25"/>
              </a:spcBef>
            </a:pPr>
            <a:endParaRPr sz="2200">
              <a:latin typeface="Times New Roman"/>
              <a:cs typeface="Times New Roman"/>
            </a:endParaRPr>
          </a:p>
          <a:p>
            <a:pPr marL="469900" indent="-457200">
              <a:lnSpc>
                <a:spcPct val="100000"/>
              </a:lnSpc>
              <a:buAutoNum type="arabicPeriod"/>
              <a:tabLst>
                <a:tab pos="469265" algn="l"/>
                <a:tab pos="469900" algn="l"/>
              </a:tabLst>
            </a:pPr>
            <a:r>
              <a:rPr sz="2200" spc="-175" dirty="0">
                <a:solidFill>
                  <a:srgbClr val="3B4643"/>
                </a:solidFill>
                <a:latin typeface="Arial"/>
                <a:cs typeface="Arial"/>
              </a:rPr>
              <a:t>Cyst</a:t>
            </a:r>
            <a:r>
              <a:rPr sz="2200" spc="-125" dirty="0">
                <a:solidFill>
                  <a:srgbClr val="3B4643"/>
                </a:solidFill>
                <a:latin typeface="Arial"/>
                <a:cs typeface="Arial"/>
              </a:rPr>
              <a:t> </a:t>
            </a:r>
            <a:r>
              <a:rPr sz="2200" spc="-10" dirty="0">
                <a:solidFill>
                  <a:srgbClr val="3B4643"/>
                </a:solidFill>
                <a:latin typeface="Arial"/>
                <a:cs typeface="Arial"/>
              </a:rPr>
              <a:t>initiation</a:t>
            </a:r>
            <a:endParaRPr sz="2200">
              <a:latin typeface="Arial"/>
              <a:cs typeface="Arial"/>
            </a:endParaRPr>
          </a:p>
          <a:p>
            <a:pPr marL="469900" marR="5080" indent="-457200">
              <a:lnSpc>
                <a:spcPct val="100000"/>
              </a:lnSpc>
              <a:spcBef>
                <a:spcPts val="1500"/>
              </a:spcBef>
              <a:buAutoNum type="arabicPeriod"/>
              <a:tabLst>
                <a:tab pos="469265" algn="l"/>
                <a:tab pos="469900" algn="l"/>
              </a:tabLst>
            </a:pPr>
            <a:r>
              <a:rPr sz="2200" spc="-175" dirty="0">
                <a:solidFill>
                  <a:srgbClr val="3B4643"/>
                </a:solidFill>
                <a:latin typeface="Arial"/>
                <a:cs typeface="Arial"/>
              </a:rPr>
              <a:t>Cyst </a:t>
            </a:r>
            <a:r>
              <a:rPr sz="2200" spc="-85" dirty="0">
                <a:solidFill>
                  <a:srgbClr val="3B4643"/>
                </a:solidFill>
                <a:latin typeface="Arial"/>
                <a:cs typeface="Arial"/>
              </a:rPr>
              <a:t>enlargement </a:t>
            </a:r>
            <a:r>
              <a:rPr sz="2200" spc="-20" dirty="0">
                <a:solidFill>
                  <a:srgbClr val="3B4643"/>
                </a:solidFill>
                <a:latin typeface="Arial"/>
                <a:cs typeface="Arial"/>
              </a:rPr>
              <a:t>or  </a:t>
            </a:r>
            <a:r>
              <a:rPr sz="2200" spc="-114" dirty="0">
                <a:solidFill>
                  <a:srgbClr val="3B4643"/>
                </a:solidFill>
                <a:latin typeface="Arial"/>
                <a:cs typeface="Arial"/>
              </a:rPr>
              <a:t>expansion</a:t>
            </a:r>
            <a:endParaRPr sz="2200">
              <a:latin typeface="Arial"/>
              <a:cs typeface="Arial"/>
            </a:endParaRPr>
          </a:p>
        </p:txBody>
      </p:sp>
      <p:sp>
        <p:nvSpPr>
          <p:cNvPr id="3" name="object 3"/>
          <p:cNvSpPr txBox="1">
            <a:spLocks noGrp="1"/>
          </p:cNvSpPr>
          <p:nvPr>
            <p:ph type="title"/>
          </p:nvPr>
        </p:nvSpPr>
        <p:spPr>
          <a:xfrm>
            <a:off x="1359155" y="887988"/>
            <a:ext cx="2202180" cy="443070"/>
          </a:xfrm>
          <a:prstGeom prst="rect">
            <a:avLst/>
          </a:prstGeom>
        </p:spPr>
        <p:txBody>
          <a:bodyPr vert="horz" wrap="square" lIns="0" tIns="12065" rIns="0" bIns="0" rtlCol="0">
            <a:spAutoFit/>
          </a:bodyPr>
          <a:lstStyle/>
          <a:p>
            <a:pPr marL="12700">
              <a:lnSpc>
                <a:spcPct val="100000"/>
              </a:lnSpc>
              <a:spcBef>
                <a:spcPts val="95"/>
              </a:spcBef>
            </a:pPr>
            <a:r>
              <a:rPr sz="2800" b="0" spc="-420" dirty="0">
                <a:solidFill>
                  <a:srgbClr val="E4E6DA"/>
                </a:solidFill>
                <a:latin typeface="Arial"/>
                <a:cs typeface="Arial"/>
              </a:rPr>
              <a:t>PATHOGENESIS</a:t>
            </a:r>
            <a:endParaRPr sz="2800">
              <a:latin typeface="Arial"/>
              <a:cs typeface="Arial"/>
            </a:endParaRPr>
          </a:p>
        </p:txBody>
      </p:sp>
      <p:sp>
        <p:nvSpPr>
          <p:cNvPr id="4" name="object 4"/>
          <p:cNvSpPr/>
          <p:nvPr/>
        </p:nvSpPr>
        <p:spPr>
          <a:xfrm>
            <a:off x="6187446" y="1988819"/>
            <a:ext cx="4023359" cy="345643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274185" y="5464257"/>
            <a:ext cx="1551305" cy="843821"/>
          </a:xfrm>
          <a:prstGeom prst="rect">
            <a:avLst/>
          </a:prstGeom>
        </p:spPr>
        <p:txBody>
          <a:bodyPr vert="horz" wrap="square" lIns="0" tIns="12700" rIns="0" bIns="0" rtlCol="0">
            <a:spAutoFit/>
          </a:bodyPr>
          <a:lstStyle/>
          <a:p>
            <a:pPr marL="355600" indent="-342900">
              <a:lnSpc>
                <a:spcPct val="100000"/>
              </a:lnSpc>
              <a:spcBef>
                <a:spcPts val="100"/>
              </a:spcBef>
              <a:buAutoNum type="alphaLcPeriod"/>
              <a:tabLst>
                <a:tab pos="354965" algn="l"/>
                <a:tab pos="355600" algn="l"/>
              </a:tabLst>
            </a:pPr>
            <a:r>
              <a:rPr sz="1800" spc="-20" dirty="0">
                <a:solidFill>
                  <a:srgbClr val="3B4643"/>
                </a:solidFill>
                <a:latin typeface="Arial"/>
                <a:cs typeface="Arial"/>
              </a:rPr>
              <a:t>Initiation</a:t>
            </a:r>
            <a:endParaRPr sz="1800">
              <a:latin typeface="Arial"/>
              <a:cs typeface="Arial"/>
            </a:endParaRPr>
          </a:p>
          <a:p>
            <a:pPr marL="355600" indent="-342900">
              <a:lnSpc>
                <a:spcPct val="100000"/>
              </a:lnSpc>
              <a:buAutoNum type="alphaLcPeriod"/>
              <a:tabLst>
                <a:tab pos="354965" algn="l"/>
                <a:tab pos="355600" algn="l"/>
              </a:tabLst>
            </a:pPr>
            <a:r>
              <a:rPr sz="1800" spc="-65" dirty="0">
                <a:solidFill>
                  <a:srgbClr val="3B4643"/>
                </a:solidFill>
                <a:latin typeface="Arial"/>
                <a:cs typeface="Arial"/>
              </a:rPr>
              <a:t>Formation</a:t>
            </a:r>
            <a:endParaRPr sz="1800">
              <a:latin typeface="Arial"/>
              <a:cs typeface="Arial"/>
            </a:endParaRPr>
          </a:p>
          <a:p>
            <a:pPr marL="355600" indent="-342900">
              <a:lnSpc>
                <a:spcPct val="100000"/>
              </a:lnSpc>
              <a:buAutoNum type="alphaLcPeriod"/>
              <a:tabLst>
                <a:tab pos="354965" algn="l"/>
                <a:tab pos="355600" algn="l"/>
              </a:tabLst>
            </a:pPr>
            <a:r>
              <a:rPr sz="1800" spc="-85" dirty="0">
                <a:solidFill>
                  <a:srgbClr val="3B4643"/>
                </a:solidFill>
                <a:latin typeface="Arial"/>
                <a:cs typeface="Arial"/>
              </a:rPr>
              <a:t>Enlargement</a:t>
            </a:r>
            <a:endParaRPr sz="1800">
              <a:latin typeface="Arial"/>
              <a:cs typeface="Arial"/>
            </a:endParaRPr>
          </a:p>
        </p:txBody>
      </p:sp>
      <p:sp>
        <p:nvSpPr>
          <p:cNvPr id="6" name="object 6"/>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9" name="object 9"/>
          <p:cNvSpPr txBox="1">
            <a:spLocks noGrp="1"/>
          </p:cNvSpPr>
          <p:nvPr>
            <p:ph type="sldNum" sz="quarter" idx="7"/>
          </p:nvPr>
        </p:nvSpPr>
        <p:spPr>
          <a:xfrm>
            <a:off x="10638034" y="6464912"/>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10</a:t>
            </a:fld>
            <a:endParaRPr spc="-6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33121" y="1371600"/>
            <a:ext cx="9359265" cy="2971800"/>
          </a:xfrm>
          <a:custGeom>
            <a:avLst/>
            <a:gdLst/>
            <a:ahLst/>
            <a:cxnLst/>
            <a:rect l="l" t="t" r="r" b="b"/>
            <a:pathLst>
              <a:path w="9359265" h="2971800">
                <a:moveTo>
                  <a:pt x="0" y="2971800"/>
                </a:moveTo>
                <a:lnTo>
                  <a:pt x="9358884" y="2971800"/>
                </a:lnTo>
                <a:lnTo>
                  <a:pt x="9358884" y="0"/>
                </a:lnTo>
                <a:lnTo>
                  <a:pt x="0" y="0"/>
                </a:lnTo>
                <a:lnTo>
                  <a:pt x="0" y="2971800"/>
                </a:lnTo>
                <a:close/>
              </a:path>
            </a:pathLst>
          </a:custGeom>
          <a:solidFill>
            <a:srgbClr val="E4E6DA"/>
          </a:solidFill>
        </p:spPr>
        <p:txBody>
          <a:bodyPr wrap="square" lIns="0" tIns="0" rIns="0" bIns="0" rtlCol="0"/>
          <a:lstStyle/>
          <a:p>
            <a:endParaRPr/>
          </a:p>
        </p:txBody>
      </p:sp>
      <p:sp>
        <p:nvSpPr>
          <p:cNvPr id="4" name="object 4"/>
          <p:cNvSpPr/>
          <p:nvPr/>
        </p:nvSpPr>
        <p:spPr>
          <a:xfrm>
            <a:off x="2833121" y="4462271"/>
            <a:ext cx="9359265" cy="1033780"/>
          </a:xfrm>
          <a:custGeom>
            <a:avLst/>
            <a:gdLst/>
            <a:ahLst/>
            <a:cxnLst/>
            <a:rect l="l" t="t" r="r" b="b"/>
            <a:pathLst>
              <a:path w="9359265" h="1033779">
                <a:moveTo>
                  <a:pt x="0" y="1033271"/>
                </a:moveTo>
                <a:lnTo>
                  <a:pt x="9358884" y="1033271"/>
                </a:lnTo>
                <a:lnTo>
                  <a:pt x="9358884" y="0"/>
                </a:lnTo>
                <a:lnTo>
                  <a:pt x="0" y="0"/>
                </a:lnTo>
                <a:lnTo>
                  <a:pt x="0" y="1033271"/>
                </a:lnTo>
                <a:close/>
              </a:path>
            </a:pathLst>
          </a:custGeom>
          <a:solidFill>
            <a:srgbClr val="DDC237"/>
          </a:solidFill>
        </p:spPr>
        <p:txBody>
          <a:bodyPr wrap="square" lIns="0" tIns="0" rIns="0" bIns="0" rtlCol="0"/>
          <a:lstStyle/>
          <a:p>
            <a:endParaRPr/>
          </a:p>
        </p:txBody>
      </p:sp>
      <p:sp>
        <p:nvSpPr>
          <p:cNvPr id="5" name="object 5"/>
          <p:cNvSpPr txBox="1">
            <a:spLocks noGrp="1"/>
          </p:cNvSpPr>
          <p:nvPr>
            <p:ph type="title"/>
          </p:nvPr>
        </p:nvSpPr>
        <p:spPr>
          <a:xfrm>
            <a:off x="4168526" y="2629027"/>
            <a:ext cx="2807335" cy="505908"/>
          </a:xfrm>
          <a:prstGeom prst="rect">
            <a:avLst/>
          </a:prstGeom>
        </p:spPr>
        <p:txBody>
          <a:bodyPr vert="horz" wrap="square" lIns="0" tIns="13335" rIns="0" bIns="0" rtlCol="0">
            <a:spAutoFit/>
          </a:bodyPr>
          <a:lstStyle/>
          <a:p>
            <a:pPr marL="12700">
              <a:lnSpc>
                <a:spcPct val="100000"/>
              </a:lnSpc>
              <a:spcBef>
                <a:spcPts val="105"/>
              </a:spcBef>
            </a:pPr>
            <a:r>
              <a:rPr sz="3200" spc="-185" dirty="0"/>
              <a:t>Paradental</a:t>
            </a:r>
            <a:r>
              <a:rPr sz="3200" spc="-280" dirty="0"/>
              <a:t> </a:t>
            </a:r>
            <a:r>
              <a:rPr sz="3200" spc="-180" dirty="0"/>
              <a:t>Cysts</a:t>
            </a:r>
            <a:endParaRPr sz="32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5" y="2000453"/>
            <a:ext cx="3672840" cy="3916456"/>
          </a:xfrm>
          <a:prstGeom prst="rect">
            <a:avLst/>
          </a:prstGeom>
        </p:spPr>
        <p:txBody>
          <a:bodyPr vert="horz" wrap="square" lIns="0" tIns="58419" rIns="0" bIns="0" rtlCol="0">
            <a:spAutoFit/>
          </a:bodyPr>
          <a:lstStyle/>
          <a:p>
            <a:pPr marL="355600" marR="5080" indent="-342900">
              <a:lnSpc>
                <a:spcPct val="80100"/>
              </a:lnSpc>
              <a:spcBef>
                <a:spcPts val="459"/>
              </a:spcBef>
              <a:buChar char="•"/>
              <a:tabLst>
                <a:tab pos="354965" algn="l"/>
                <a:tab pos="355600" algn="l"/>
              </a:tabLst>
            </a:pPr>
            <a:r>
              <a:rPr sz="1500" spc="-135" dirty="0">
                <a:solidFill>
                  <a:srgbClr val="3B4643"/>
                </a:solidFill>
                <a:latin typeface="Arial"/>
                <a:cs typeface="Arial"/>
              </a:rPr>
              <a:t>A </a:t>
            </a:r>
            <a:r>
              <a:rPr sz="1500" spc="-75" dirty="0">
                <a:solidFill>
                  <a:srgbClr val="3B4643"/>
                </a:solidFill>
                <a:latin typeface="Arial"/>
                <a:cs typeface="Arial"/>
              </a:rPr>
              <a:t>cyst </a:t>
            </a:r>
            <a:r>
              <a:rPr sz="1500" spc="-5" dirty="0">
                <a:solidFill>
                  <a:srgbClr val="3B4643"/>
                </a:solidFill>
                <a:latin typeface="Arial"/>
                <a:cs typeface="Arial"/>
              </a:rPr>
              <a:t>of </a:t>
            </a:r>
            <a:r>
              <a:rPr sz="1500" spc="-35" dirty="0">
                <a:solidFill>
                  <a:srgbClr val="3B4643"/>
                </a:solidFill>
                <a:latin typeface="Arial"/>
                <a:cs typeface="Arial"/>
              </a:rPr>
              <a:t>inflammatory </a:t>
            </a:r>
            <a:r>
              <a:rPr sz="1500" spc="-30" dirty="0">
                <a:solidFill>
                  <a:srgbClr val="3B4643"/>
                </a:solidFill>
                <a:latin typeface="Arial"/>
                <a:cs typeface="Arial"/>
              </a:rPr>
              <a:t>origin- </a:t>
            </a:r>
            <a:r>
              <a:rPr sz="1500" spc="-50" dirty="0">
                <a:solidFill>
                  <a:srgbClr val="3B4643"/>
                </a:solidFill>
                <a:latin typeface="Arial"/>
                <a:cs typeface="Arial"/>
              </a:rPr>
              <a:t>occurring</a:t>
            </a:r>
            <a:r>
              <a:rPr sz="1500" spc="-310" dirty="0">
                <a:solidFill>
                  <a:srgbClr val="3B4643"/>
                </a:solidFill>
                <a:latin typeface="Arial"/>
                <a:cs typeface="Arial"/>
              </a:rPr>
              <a:t> </a:t>
            </a:r>
            <a:r>
              <a:rPr sz="1500" spc="-50" dirty="0">
                <a:solidFill>
                  <a:srgbClr val="3B4643"/>
                </a:solidFill>
                <a:latin typeface="Arial"/>
                <a:cs typeface="Arial"/>
              </a:rPr>
              <a:t>on  </a:t>
            </a:r>
            <a:r>
              <a:rPr sz="1500" spc="-40" dirty="0">
                <a:solidFill>
                  <a:srgbClr val="3B4643"/>
                </a:solidFill>
                <a:latin typeface="Arial"/>
                <a:cs typeface="Arial"/>
              </a:rPr>
              <a:t>lateral </a:t>
            </a:r>
            <a:r>
              <a:rPr sz="1500" spc="-75" dirty="0">
                <a:solidFill>
                  <a:srgbClr val="3B4643"/>
                </a:solidFill>
                <a:latin typeface="Arial"/>
                <a:cs typeface="Arial"/>
              </a:rPr>
              <a:t>aspect </a:t>
            </a:r>
            <a:r>
              <a:rPr sz="1500" spc="-5" dirty="0">
                <a:solidFill>
                  <a:srgbClr val="3B4643"/>
                </a:solidFill>
                <a:latin typeface="Arial"/>
                <a:cs typeface="Arial"/>
              </a:rPr>
              <a:t>of root of </a:t>
            </a:r>
            <a:r>
              <a:rPr sz="1500" spc="-25" dirty="0">
                <a:solidFill>
                  <a:srgbClr val="3B4643"/>
                </a:solidFill>
                <a:latin typeface="Arial"/>
                <a:cs typeface="Arial"/>
              </a:rPr>
              <a:t>partially </a:t>
            </a:r>
            <a:r>
              <a:rPr sz="1500" spc="-35" dirty="0">
                <a:solidFill>
                  <a:srgbClr val="3B4643"/>
                </a:solidFill>
                <a:latin typeface="Arial"/>
                <a:cs typeface="Arial"/>
              </a:rPr>
              <a:t>erupted  </a:t>
            </a:r>
            <a:r>
              <a:rPr sz="1500" spc="-45" dirty="0">
                <a:solidFill>
                  <a:srgbClr val="3B4643"/>
                </a:solidFill>
                <a:latin typeface="Arial"/>
                <a:cs typeface="Arial"/>
              </a:rPr>
              <a:t>mandibular </a:t>
            </a:r>
            <a:r>
              <a:rPr sz="1500" spc="-40" dirty="0">
                <a:solidFill>
                  <a:srgbClr val="3B4643"/>
                </a:solidFill>
                <a:latin typeface="Arial"/>
                <a:cs typeface="Arial"/>
              </a:rPr>
              <a:t>3</a:t>
            </a:r>
            <a:r>
              <a:rPr sz="1500" spc="-60" baseline="25000" dirty="0">
                <a:solidFill>
                  <a:srgbClr val="3B4643"/>
                </a:solidFill>
                <a:latin typeface="Arial"/>
                <a:cs typeface="Arial"/>
              </a:rPr>
              <a:t>rd </a:t>
            </a:r>
            <a:r>
              <a:rPr sz="1500" spc="-40" dirty="0">
                <a:solidFill>
                  <a:srgbClr val="3B4643"/>
                </a:solidFill>
                <a:latin typeface="Arial"/>
                <a:cs typeface="Arial"/>
              </a:rPr>
              <a:t>molar </a:t>
            </a:r>
            <a:r>
              <a:rPr sz="1500" spc="5" dirty="0">
                <a:solidFill>
                  <a:srgbClr val="3B4643"/>
                </a:solidFill>
                <a:latin typeface="Arial"/>
                <a:cs typeface="Arial"/>
              </a:rPr>
              <a:t>with </a:t>
            </a:r>
            <a:r>
              <a:rPr sz="1500" spc="-85" dirty="0">
                <a:solidFill>
                  <a:srgbClr val="3B4643"/>
                </a:solidFill>
                <a:latin typeface="Arial"/>
                <a:cs typeface="Arial"/>
              </a:rPr>
              <a:t>an </a:t>
            </a:r>
            <a:r>
              <a:rPr sz="1500" spc="-80" dirty="0">
                <a:solidFill>
                  <a:srgbClr val="3B4643"/>
                </a:solidFill>
                <a:latin typeface="Arial"/>
                <a:cs typeface="Arial"/>
              </a:rPr>
              <a:t>associated  </a:t>
            </a:r>
            <a:r>
              <a:rPr sz="1500" spc="-35" dirty="0">
                <a:solidFill>
                  <a:srgbClr val="3B4643"/>
                </a:solidFill>
                <a:latin typeface="Arial"/>
                <a:cs typeface="Arial"/>
              </a:rPr>
              <a:t>history </a:t>
            </a:r>
            <a:r>
              <a:rPr sz="1500" spc="-5" dirty="0">
                <a:solidFill>
                  <a:srgbClr val="3B4643"/>
                </a:solidFill>
                <a:latin typeface="Arial"/>
                <a:cs typeface="Arial"/>
              </a:rPr>
              <a:t>of</a:t>
            </a:r>
            <a:r>
              <a:rPr sz="1500" spc="-165" dirty="0">
                <a:solidFill>
                  <a:srgbClr val="3B4643"/>
                </a:solidFill>
                <a:latin typeface="Arial"/>
                <a:cs typeface="Arial"/>
              </a:rPr>
              <a:t> </a:t>
            </a:r>
            <a:r>
              <a:rPr sz="1500" spc="-35" dirty="0">
                <a:solidFill>
                  <a:srgbClr val="95A0AA"/>
                </a:solidFill>
                <a:latin typeface="Arial"/>
                <a:cs typeface="Arial"/>
              </a:rPr>
              <a:t>pericoronitis</a:t>
            </a:r>
            <a:endParaRPr sz="1500">
              <a:latin typeface="Arial"/>
              <a:cs typeface="Arial"/>
            </a:endParaRPr>
          </a:p>
          <a:p>
            <a:pPr>
              <a:lnSpc>
                <a:spcPct val="100000"/>
              </a:lnSpc>
              <a:buClr>
                <a:srgbClr val="3B4643"/>
              </a:buClr>
              <a:buFont typeface="Arial"/>
              <a:buChar char="•"/>
            </a:pPr>
            <a:endParaRPr sz="1500">
              <a:latin typeface="Times New Roman"/>
              <a:cs typeface="Times New Roman"/>
            </a:endParaRPr>
          </a:p>
          <a:p>
            <a:pPr>
              <a:lnSpc>
                <a:spcPct val="100000"/>
              </a:lnSpc>
              <a:spcBef>
                <a:spcPts val="55"/>
              </a:spcBef>
              <a:buClr>
                <a:srgbClr val="3B4643"/>
              </a:buClr>
              <a:buFont typeface="Arial"/>
              <a:buChar char="•"/>
            </a:pPr>
            <a:endParaRPr sz="2000">
              <a:latin typeface="Times New Roman"/>
              <a:cs typeface="Times New Roman"/>
            </a:endParaRPr>
          </a:p>
          <a:p>
            <a:pPr marL="398145" indent="-385445">
              <a:lnSpc>
                <a:spcPct val="100000"/>
              </a:lnSpc>
              <a:buClr>
                <a:srgbClr val="3B4643"/>
              </a:buClr>
              <a:buChar char="•"/>
              <a:tabLst>
                <a:tab pos="398145" algn="l"/>
                <a:tab pos="398780" algn="l"/>
              </a:tabLst>
            </a:pPr>
            <a:r>
              <a:rPr sz="1500" spc="-125" dirty="0">
                <a:solidFill>
                  <a:srgbClr val="95A0AA"/>
                </a:solidFill>
                <a:latin typeface="Arial"/>
                <a:cs typeface="Arial"/>
              </a:rPr>
              <a:t>Age </a:t>
            </a:r>
            <a:r>
              <a:rPr sz="1500" spc="-20" dirty="0">
                <a:solidFill>
                  <a:srgbClr val="3B4643"/>
                </a:solidFill>
                <a:latin typeface="Arial"/>
                <a:cs typeface="Arial"/>
              </a:rPr>
              <a:t>: </a:t>
            </a:r>
            <a:r>
              <a:rPr sz="1500" spc="-75" dirty="0">
                <a:solidFill>
                  <a:srgbClr val="3B4643"/>
                </a:solidFill>
                <a:latin typeface="Arial"/>
                <a:cs typeface="Arial"/>
              </a:rPr>
              <a:t>20-40</a:t>
            </a:r>
            <a:r>
              <a:rPr sz="1500" spc="-85" dirty="0">
                <a:solidFill>
                  <a:srgbClr val="3B4643"/>
                </a:solidFill>
                <a:latin typeface="Arial"/>
                <a:cs typeface="Arial"/>
              </a:rPr>
              <a:t> </a:t>
            </a:r>
            <a:r>
              <a:rPr sz="1500" spc="-95" dirty="0">
                <a:solidFill>
                  <a:srgbClr val="3B4643"/>
                </a:solidFill>
                <a:latin typeface="Arial"/>
                <a:cs typeface="Arial"/>
              </a:rPr>
              <a:t>years</a:t>
            </a:r>
            <a:endParaRPr sz="1500">
              <a:latin typeface="Arial"/>
              <a:cs typeface="Arial"/>
            </a:endParaRPr>
          </a:p>
          <a:p>
            <a:pPr>
              <a:lnSpc>
                <a:spcPct val="100000"/>
              </a:lnSpc>
              <a:buClr>
                <a:srgbClr val="3B4643"/>
              </a:buClr>
              <a:buFont typeface="Arial"/>
              <a:buChar char="•"/>
            </a:pPr>
            <a:endParaRPr sz="1700">
              <a:latin typeface="Times New Roman"/>
              <a:cs typeface="Times New Roman"/>
            </a:endParaRPr>
          </a:p>
          <a:p>
            <a:pPr>
              <a:lnSpc>
                <a:spcPct val="100000"/>
              </a:lnSpc>
              <a:buClr>
                <a:srgbClr val="3B4643"/>
              </a:buClr>
              <a:buFont typeface="Arial"/>
              <a:buChar char="•"/>
            </a:pPr>
            <a:endParaRPr sz="1850">
              <a:latin typeface="Times New Roman"/>
              <a:cs typeface="Times New Roman"/>
            </a:endParaRPr>
          </a:p>
          <a:p>
            <a:pPr marL="398145" indent="-385445">
              <a:lnSpc>
                <a:spcPct val="100000"/>
              </a:lnSpc>
              <a:buChar char="•"/>
              <a:tabLst>
                <a:tab pos="398145" algn="l"/>
                <a:tab pos="398780" algn="l"/>
              </a:tabLst>
            </a:pPr>
            <a:r>
              <a:rPr sz="1500" spc="-80" dirty="0">
                <a:solidFill>
                  <a:srgbClr val="3B4643"/>
                </a:solidFill>
                <a:latin typeface="Arial"/>
                <a:cs typeface="Arial"/>
              </a:rPr>
              <a:t>Tooth is</a:t>
            </a:r>
            <a:r>
              <a:rPr sz="1500" spc="-100" dirty="0">
                <a:solidFill>
                  <a:srgbClr val="3B4643"/>
                </a:solidFill>
                <a:latin typeface="Arial"/>
                <a:cs typeface="Arial"/>
              </a:rPr>
              <a:t> </a:t>
            </a:r>
            <a:r>
              <a:rPr sz="1500" spc="-25" dirty="0">
                <a:solidFill>
                  <a:srgbClr val="95A0AA"/>
                </a:solidFill>
                <a:latin typeface="Arial"/>
                <a:cs typeface="Arial"/>
              </a:rPr>
              <a:t>vital</a:t>
            </a:r>
            <a:endParaRPr sz="1500">
              <a:latin typeface="Arial"/>
              <a:cs typeface="Arial"/>
            </a:endParaRPr>
          </a:p>
          <a:p>
            <a:pPr>
              <a:lnSpc>
                <a:spcPct val="100000"/>
              </a:lnSpc>
              <a:buClr>
                <a:srgbClr val="3B4643"/>
              </a:buClr>
              <a:buFont typeface="Arial"/>
              <a:buChar char="•"/>
            </a:pPr>
            <a:endParaRPr sz="1700">
              <a:latin typeface="Times New Roman"/>
              <a:cs typeface="Times New Roman"/>
            </a:endParaRPr>
          </a:p>
          <a:p>
            <a:pPr>
              <a:lnSpc>
                <a:spcPct val="100000"/>
              </a:lnSpc>
              <a:spcBef>
                <a:spcPts val="55"/>
              </a:spcBef>
              <a:buClr>
                <a:srgbClr val="3B4643"/>
              </a:buClr>
              <a:buFont typeface="Arial"/>
              <a:buChar char="•"/>
            </a:pPr>
            <a:endParaRPr sz="1800">
              <a:latin typeface="Times New Roman"/>
              <a:cs typeface="Times New Roman"/>
            </a:endParaRPr>
          </a:p>
          <a:p>
            <a:pPr marL="398145" indent="-385445">
              <a:lnSpc>
                <a:spcPct val="100000"/>
              </a:lnSpc>
              <a:buChar char="•"/>
              <a:tabLst>
                <a:tab pos="398145" algn="l"/>
                <a:tab pos="398780" algn="l"/>
              </a:tabLst>
            </a:pPr>
            <a:r>
              <a:rPr sz="1500" spc="-100" dirty="0">
                <a:solidFill>
                  <a:srgbClr val="3B4643"/>
                </a:solidFill>
                <a:latin typeface="Arial"/>
                <a:cs typeface="Arial"/>
              </a:rPr>
              <a:t>Facial</a:t>
            </a:r>
            <a:r>
              <a:rPr sz="1500" spc="-95" dirty="0">
                <a:solidFill>
                  <a:srgbClr val="3B4643"/>
                </a:solidFill>
                <a:latin typeface="Arial"/>
                <a:cs typeface="Arial"/>
              </a:rPr>
              <a:t> </a:t>
            </a:r>
            <a:r>
              <a:rPr sz="1500" spc="-55" dirty="0">
                <a:solidFill>
                  <a:srgbClr val="3B4643"/>
                </a:solidFill>
                <a:latin typeface="Arial"/>
                <a:cs typeface="Arial"/>
              </a:rPr>
              <a:t>swelling</a:t>
            </a:r>
            <a:endParaRPr sz="1500">
              <a:latin typeface="Arial"/>
              <a:cs typeface="Arial"/>
            </a:endParaRPr>
          </a:p>
          <a:p>
            <a:pPr>
              <a:lnSpc>
                <a:spcPct val="100000"/>
              </a:lnSpc>
              <a:buClr>
                <a:srgbClr val="3B4643"/>
              </a:buClr>
              <a:buFont typeface="Arial"/>
              <a:buChar char="•"/>
            </a:pPr>
            <a:endParaRPr sz="1700">
              <a:latin typeface="Times New Roman"/>
              <a:cs typeface="Times New Roman"/>
            </a:endParaRPr>
          </a:p>
          <a:p>
            <a:pPr>
              <a:lnSpc>
                <a:spcPct val="100000"/>
              </a:lnSpc>
              <a:buClr>
                <a:srgbClr val="3B4643"/>
              </a:buClr>
              <a:buFont typeface="Arial"/>
              <a:buChar char="•"/>
            </a:pPr>
            <a:endParaRPr sz="1850">
              <a:latin typeface="Times New Roman"/>
              <a:cs typeface="Times New Roman"/>
            </a:endParaRPr>
          </a:p>
          <a:p>
            <a:pPr marL="398145" indent="-385445">
              <a:lnSpc>
                <a:spcPct val="100000"/>
              </a:lnSpc>
              <a:buChar char="•"/>
              <a:tabLst>
                <a:tab pos="398145" algn="l"/>
                <a:tab pos="398780" algn="l"/>
              </a:tabLst>
            </a:pPr>
            <a:r>
              <a:rPr sz="1500" spc="-100" dirty="0">
                <a:solidFill>
                  <a:srgbClr val="3B4643"/>
                </a:solidFill>
                <a:latin typeface="Arial"/>
                <a:cs typeface="Arial"/>
              </a:rPr>
              <a:t>Facial </a:t>
            </a:r>
            <a:r>
              <a:rPr sz="1500" spc="-85" dirty="0">
                <a:solidFill>
                  <a:srgbClr val="95A0AA"/>
                </a:solidFill>
                <a:latin typeface="Arial"/>
                <a:cs typeface="Arial"/>
              </a:rPr>
              <a:t>sinus </a:t>
            </a:r>
            <a:r>
              <a:rPr sz="1500" spc="-20" dirty="0">
                <a:solidFill>
                  <a:srgbClr val="3B4643"/>
                </a:solidFill>
                <a:latin typeface="Arial"/>
                <a:cs typeface="Arial"/>
              </a:rPr>
              <a:t>in </a:t>
            </a:r>
            <a:r>
              <a:rPr sz="1500" spc="-95" dirty="0">
                <a:solidFill>
                  <a:srgbClr val="3B4643"/>
                </a:solidFill>
                <a:latin typeface="Arial"/>
                <a:cs typeface="Arial"/>
              </a:rPr>
              <a:t>some</a:t>
            </a:r>
            <a:r>
              <a:rPr sz="1500" spc="-120" dirty="0">
                <a:solidFill>
                  <a:srgbClr val="3B4643"/>
                </a:solidFill>
                <a:latin typeface="Arial"/>
                <a:cs typeface="Arial"/>
              </a:rPr>
              <a:t> </a:t>
            </a:r>
            <a:r>
              <a:rPr sz="1500" spc="-135" dirty="0">
                <a:solidFill>
                  <a:srgbClr val="3B4643"/>
                </a:solidFill>
                <a:latin typeface="Arial"/>
                <a:cs typeface="Arial"/>
              </a:rPr>
              <a:t>cases</a:t>
            </a:r>
            <a:endParaRPr sz="1500">
              <a:latin typeface="Arial"/>
              <a:cs typeface="Arial"/>
            </a:endParaRPr>
          </a:p>
        </p:txBody>
      </p:sp>
      <p:sp>
        <p:nvSpPr>
          <p:cNvPr id="3" name="object 3"/>
          <p:cNvSpPr txBox="1">
            <a:spLocks noGrp="1"/>
          </p:cNvSpPr>
          <p:nvPr>
            <p:ph type="title"/>
          </p:nvPr>
        </p:nvSpPr>
        <p:spPr>
          <a:xfrm>
            <a:off x="1359158" y="887988"/>
            <a:ext cx="2390775" cy="443070"/>
          </a:xfrm>
          <a:prstGeom prst="rect">
            <a:avLst/>
          </a:prstGeom>
        </p:spPr>
        <p:txBody>
          <a:bodyPr vert="horz" wrap="square" lIns="0" tIns="12065" rIns="0" bIns="0" rtlCol="0">
            <a:spAutoFit/>
          </a:bodyPr>
          <a:lstStyle/>
          <a:p>
            <a:pPr marL="12700">
              <a:lnSpc>
                <a:spcPct val="100000"/>
              </a:lnSpc>
              <a:spcBef>
                <a:spcPts val="95"/>
              </a:spcBef>
            </a:pPr>
            <a:r>
              <a:rPr sz="2800" b="0" spc="-140" dirty="0">
                <a:solidFill>
                  <a:srgbClr val="E4E6DA"/>
                </a:solidFill>
                <a:latin typeface="Arial"/>
                <a:cs typeface="Arial"/>
              </a:rPr>
              <a:t>Paradental</a:t>
            </a:r>
            <a:r>
              <a:rPr sz="2800" b="0" spc="-204" dirty="0">
                <a:solidFill>
                  <a:srgbClr val="E4E6DA"/>
                </a:solidFill>
                <a:latin typeface="Arial"/>
                <a:cs typeface="Arial"/>
              </a:rPr>
              <a:t> </a:t>
            </a:r>
            <a:r>
              <a:rPr sz="2800" b="0" spc="-240" dirty="0">
                <a:solidFill>
                  <a:srgbClr val="E4E6DA"/>
                </a:solidFill>
                <a:latin typeface="Arial"/>
                <a:cs typeface="Arial"/>
              </a:rPr>
              <a:t>Cysts</a:t>
            </a:r>
            <a:endParaRPr sz="2800">
              <a:latin typeface="Arial"/>
              <a:cs typeface="Arial"/>
            </a:endParaRPr>
          </a:p>
        </p:txBody>
      </p:sp>
      <p:sp>
        <p:nvSpPr>
          <p:cNvPr id="4" name="object 4"/>
          <p:cNvSpPr/>
          <p:nvPr/>
        </p:nvSpPr>
        <p:spPr>
          <a:xfrm>
            <a:off x="6400800" y="1888235"/>
            <a:ext cx="3733800" cy="22265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00801" y="4253543"/>
            <a:ext cx="3770147" cy="229965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7" name="object 7"/>
          <p:cNvSpPr txBox="1"/>
          <p:nvPr/>
        </p:nvSpPr>
        <p:spPr>
          <a:xfrm>
            <a:off x="4927473" y="6426810"/>
            <a:ext cx="2335531" cy="197490"/>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8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8" name="object 8"/>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86</a:t>
            </a:r>
            <a:endParaRPr sz="1200">
              <a:latin typeface="Arial"/>
              <a:cs typeface="Arial"/>
            </a:endParaRPr>
          </a:p>
        </p:txBody>
      </p:sp>
      <p:sp>
        <p:nvSpPr>
          <p:cNvPr id="9" name="object 9"/>
          <p:cNvSpPr/>
          <p:nvPr/>
        </p:nvSpPr>
        <p:spPr>
          <a:xfrm>
            <a:off x="9361931" y="490727"/>
            <a:ext cx="2648712" cy="17693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5" y="2037718"/>
            <a:ext cx="3481704" cy="2459006"/>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4965" algn="l"/>
                <a:tab pos="355600" algn="l"/>
              </a:tabLst>
            </a:pPr>
            <a:r>
              <a:rPr sz="2200" spc="-75" dirty="0">
                <a:solidFill>
                  <a:srgbClr val="3B4643"/>
                </a:solidFill>
                <a:latin typeface="Arial"/>
                <a:cs typeface="Arial"/>
              </a:rPr>
              <a:t>Affected </a:t>
            </a:r>
            <a:r>
              <a:rPr sz="2200" dirty="0">
                <a:solidFill>
                  <a:srgbClr val="3B4643"/>
                </a:solidFill>
                <a:latin typeface="Arial"/>
                <a:cs typeface="Arial"/>
              </a:rPr>
              <a:t>tooth </a:t>
            </a:r>
            <a:r>
              <a:rPr sz="2200" spc="-114" dirty="0">
                <a:solidFill>
                  <a:srgbClr val="3B4643"/>
                </a:solidFill>
                <a:latin typeface="Arial"/>
                <a:cs typeface="Arial"/>
              </a:rPr>
              <a:t>is </a:t>
            </a:r>
            <a:r>
              <a:rPr sz="2200" spc="5" dirty="0">
                <a:solidFill>
                  <a:srgbClr val="3B4643"/>
                </a:solidFill>
                <a:latin typeface="Arial"/>
                <a:cs typeface="Arial"/>
              </a:rPr>
              <a:t>tilted</a:t>
            </a:r>
            <a:r>
              <a:rPr sz="2200" spc="-240" dirty="0">
                <a:solidFill>
                  <a:srgbClr val="3B4643"/>
                </a:solidFill>
                <a:latin typeface="Arial"/>
                <a:cs typeface="Arial"/>
              </a:rPr>
              <a:t> </a:t>
            </a:r>
            <a:r>
              <a:rPr sz="2200" spc="-80" dirty="0">
                <a:solidFill>
                  <a:srgbClr val="3B4643"/>
                </a:solidFill>
                <a:latin typeface="Arial"/>
                <a:cs typeface="Arial"/>
              </a:rPr>
              <a:t>Well  </a:t>
            </a:r>
            <a:r>
              <a:rPr sz="2200" spc="-100" dirty="0">
                <a:solidFill>
                  <a:srgbClr val="3B4643"/>
                </a:solidFill>
                <a:latin typeface="Arial"/>
                <a:cs typeface="Arial"/>
              </a:rPr>
              <a:t>demarcated </a:t>
            </a:r>
            <a:r>
              <a:rPr sz="2200" spc="-145" dirty="0">
                <a:solidFill>
                  <a:srgbClr val="3B4643"/>
                </a:solidFill>
                <a:latin typeface="Arial"/>
                <a:cs typeface="Arial"/>
              </a:rPr>
              <a:t>RadioLucency  </a:t>
            </a:r>
            <a:r>
              <a:rPr sz="2200" spc="-95" dirty="0">
                <a:solidFill>
                  <a:srgbClr val="3B4643"/>
                </a:solidFill>
                <a:latin typeface="Arial"/>
                <a:cs typeface="Arial"/>
              </a:rPr>
              <a:t>Distal </a:t>
            </a:r>
            <a:r>
              <a:rPr sz="2200" spc="10" dirty="0">
                <a:solidFill>
                  <a:srgbClr val="3B4643"/>
                </a:solidFill>
                <a:latin typeface="Arial"/>
                <a:cs typeface="Arial"/>
              </a:rPr>
              <a:t>to </a:t>
            </a:r>
            <a:r>
              <a:rPr sz="2200" spc="-40" dirty="0">
                <a:solidFill>
                  <a:srgbClr val="3B4643"/>
                </a:solidFill>
                <a:latin typeface="Arial"/>
                <a:cs typeface="Arial"/>
              </a:rPr>
              <a:t>partially </a:t>
            </a:r>
            <a:r>
              <a:rPr sz="2200" spc="-55" dirty="0">
                <a:solidFill>
                  <a:srgbClr val="3B4643"/>
                </a:solidFill>
                <a:latin typeface="Arial"/>
                <a:cs typeface="Arial"/>
              </a:rPr>
              <a:t>erupted  </a:t>
            </a:r>
            <a:r>
              <a:rPr sz="2200" dirty="0">
                <a:solidFill>
                  <a:srgbClr val="3B4643"/>
                </a:solidFill>
                <a:latin typeface="Arial"/>
                <a:cs typeface="Arial"/>
              </a:rPr>
              <a:t>tooth</a:t>
            </a:r>
            <a:endParaRPr sz="2200">
              <a:latin typeface="Arial"/>
              <a:cs typeface="Arial"/>
            </a:endParaRPr>
          </a:p>
          <a:p>
            <a:pPr>
              <a:lnSpc>
                <a:spcPct val="100000"/>
              </a:lnSpc>
              <a:buClr>
                <a:srgbClr val="3B4643"/>
              </a:buClr>
              <a:buFont typeface="Arial"/>
              <a:buChar char="•"/>
            </a:pPr>
            <a:endParaRPr sz="2200">
              <a:latin typeface="Times New Roman"/>
              <a:cs typeface="Times New Roman"/>
            </a:endParaRPr>
          </a:p>
          <a:p>
            <a:pPr>
              <a:lnSpc>
                <a:spcPct val="100000"/>
              </a:lnSpc>
              <a:spcBef>
                <a:spcPts val="5"/>
              </a:spcBef>
              <a:buClr>
                <a:srgbClr val="3B4643"/>
              </a:buClr>
              <a:buFont typeface="Arial"/>
              <a:buChar char="•"/>
            </a:pPr>
            <a:endParaRPr sz="2700">
              <a:latin typeface="Times New Roman"/>
              <a:cs typeface="Times New Roman"/>
            </a:endParaRPr>
          </a:p>
          <a:p>
            <a:pPr marL="355600" indent="-342900">
              <a:lnSpc>
                <a:spcPct val="100000"/>
              </a:lnSpc>
              <a:buChar char="•"/>
              <a:tabLst>
                <a:tab pos="354965" algn="l"/>
                <a:tab pos="355600" algn="l"/>
              </a:tabLst>
            </a:pPr>
            <a:r>
              <a:rPr sz="2200" spc="-135" dirty="0">
                <a:solidFill>
                  <a:srgbClr val="3B4643"/>
                </a:solidFill>
                <a:latin typeface="Arial"/>
                <a:cs typeface="Arial"/>
              </a:rPr>
              <a:t>Lamina </a:t>
            </a:r>
            <a:r>
              <a:rPr sz="2200" spc="-130" dirty="0">
                <a:solidFill>
                  <a:srgbClr val="3B4643"/>
                </a:solidFill>
                <a:latin typeface="Arial"/>
                <a:cs typeface="Arial"/>
              </a:rPr>
              <a:t>Dura </a:t>
            </a:r>
            <a:r>
              <a:rPr sz="2200" spc="-114" dirty="0">
                <a:solidFill>
                  <a:srgbClr val="3B4643"/>
                </a:solidFill>
                <a:latin typeface="Arial"/>
                <a:cs typeface="Arial"/>
              </a:rPr>
              <a:t>is</a:t>
            </a:r>
            <a:r>
              <a:rPr sz="2200" spc="-90" dirty="0">
                <a:solidFill>
                  <a:srgbClr val="3B4643"/>
                </a:solidFill>
                <a:latin typeface="Arial"/>
                <a:cs typeface="Arial"/>
              </a:rPr>
              <a:t> </a:t>
            </a:r>
            <a:r>
              <a:rPr sz="2200" spc="-35" dirty="0">
                <a:solidFill>
                  <a:srgbClr val="3B4643"/>
                </a:solidFill>
                <a:latin typeface="Arial"/>
                <a:cs typeface="Arial"/>
              </a:rPr>
              <a:t>intact</a:t>
            </a:r>
            <a:endParaRPr sz="2200">
              <a:latin typeface="Arial"/>
              <a:cs typeface="Arial"/>
            </a:endParaRPr>
          </a:p>
        </p:txBody>
      </p:sp>
      <p:sp>
        <p:nvSpPr>
          <p:cNvPr id="3" name="object 3"/>
          <p:cNvSpPr txBox="1">
            <a:spLocks noGrp="1"/>
          </p:cNvSpPr>
          <p:nvPr>
            <p:ph type="title"/>
          </p:nvPr>
        </p:nvSpPr>
        <p:spPr>
          <a:xfrm>
            <a:off x="1359158" y="923035"/>
            <a:ext cx="2719071" cy="382156"/>
          </a:xfrm>
          <a:prstGeom prst="rect">
            <a:avLst/>
          </a:prstGeom>
        </p:spPr>
        <p:txBody>
          <a:bodyPr vert="horz" wrap="square" lIns="0" tIns="12700" rIns="0" bIns="0" rtlCol="0">
            <a:spAutoFit/>
          </a:bodyPr>
          <a:lstStyle/>
          <a:p>
            <a:pPr marL="12700">
              <a:lnSpc>
                <a:spcPct val="100000"/>
              </a:lnSpc>
              <a:spcBef>
                <a:spcPts val="100"/>
              </a:spcBef>
            </a:pPr>
            <a:r>
              <a:rPr sz="2400" b="0" spc="-125" dirty="0">
                <a:solidFill>
                  <a:srgbClr val="E4E6DA"/>
                </a:solidFill>
                <a:latin typeface="Arial"/>
                <a:cs typeface="Arial"/>
              </a:rPr>
              <a:t>Radiographic</a:t>
            </a:r>
            <a:r>
              <a:rPr sz="2400" b="0" spc="-185" dirty="0">
                <a:solidFill>
                  <a:srgbClr val="E4E6DA"/>
                </a:solidFill>
                <a:latin typeface="Arial"/>
                <a:cs typeface="Arial"/>
              </a:rPr>
              <a:t> </a:t>
            </a:r>
            <a:r>
              <a:rPr sz="2400" b="0" spc="-90" dirty="0">
                <a:solidFill>
                  <a:srgbClr val="E4E6DA"/>
                </a:solidFill>
                <a:latin typeface="Arial"/>
                <a:cs typeface="Arial"/>
              </a:rPr>
              <a:t>features</a:t>
            </a:r>
            <a:endParaRPr sz="2400">
              <a:latin typeface="Arial"/>
              <a:cs typeface="Arial"/>
            </a:endParaRPr>
          </a:p>
        </p:txBody>
      </p:sp>
      <p:sp>
        <p:nvSpPr>
          <p:cNvPr id="4" name="object 4"/>
          <p:cNvSpPr/>
          <p:nvPr/>
        </p:nvSpPr>
        <p:spPr>
          <a:xfrm>
            <a:off x="5943600" y="1981200"/>
            <a:ext cx="4572000" cy="1676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603" y="3733800"/>
            <a:ext cx="4600956" cy="173126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16758" y="2011679"/>
            <a:ext cx="164591" cy="19659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044440" y="2039620"/>
            <a:ext cx="110109" cy="1412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018276" y="3806952"/>
            <a:ext cx="176784" cy="2499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045713" y="3835025"/>
            <a:ext cx="121159" cy="193801"/>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11" name="object 11"/>
          <p:cNvSpPr txBox="1"/>
          <p:nvPr/>
        </p:nvSpPr>
        <p:spPr>
          <a:xfrm>
            <a:off x="2060198" y="5030592"/>
            <a:ext cx="8510271" cy="1622880"/>
          </a:xfrm>
          <a:prstGeom prst="rect">
            <a:avLst/>
          </a:prstGeom>
        </p:spPr>
        <p:txBody>
          <a:bodyPr vert="horz" wrap="square" lIns="0" tIns="128905" rIns="0" bIns="0" rtlCol="0">
            <a:spAutoFit/>
          </a:bodyPr>
          <a:lstStyle/>
          <a:p>
            <a:pPr marL="355600" indent="-342900">
              <a:lnSpc>
                <a:spcPct val="100000"/>
              </a:lnSpc>
              <a:spcBef>
                <a:spcPts val="1015"/>
              </a:spcBef>
              <a:buChar char="•"/>
              <a:tabLst>
                <a:tab pos="354965" algn="l"/>
                <a:tab pos="355600" algn="l"/>
              </a:tabLst>
            </a:pPr>
            <a:r>
              <a:rPr sz="2200" spc="-114" dirty="0">
                <a:solidFill>
                  <a:srgbClr val="3B4643"/>
                </a:solidFill>
                <a:latin typeface="Arial"/>
                <a:cs typeface="Arial"/>
              </a:rPr>
              <a:t>New </a:t>
            </a:r>
            <a:r>
              <a:rPr sz="2200" spc="-90" dirty="0">
                <a:solidFill>
                  <a:srgbClr val="3B4643"/>
                </a:solidFill>
                <a:latin typeface="Arial"/>
                <a:cs typeface="Arial"/>
              </a:rPr>
              <a:t>bone </a:t>
            </a:r>
            <a:r>
              <a:rPr sz="2200" spc="-135" dirty="0">
                <a:solidFill>
                  <a:srgbClr val="3B4643"/>
                </a:solidFill>
                <a:latin typeface="Arial"/>
                <a:cs typeface="Arial"/>
              </a:rPr>
              <a:t>may </a:t>
            </a:r>
            <a:r>
              <a:rPr sz="2200" spc="-105" dirty="0">
                <a:solidFill>
                  <a:srgbClr val="3B4643"/>
                </a:solidFill>
                <a:latin typeface="Arial"/>
                <a:cs typeface="Arial"/>
              </a:rPr>
              <a:t>be </a:t>
            </a:r>
            <a:r>
              <a:rPr sz="2200" spc="-55" dirty="0">
                <a:solidFill>
                  <a:srgbClr val="3B4643"/>
                </a:solidFill>
                <a:latin typeface="Arial"/>
                <a:cs typeface="Arial"/>
              </a:rPr>
              <a:t>laid</a:t>
            </a:r>
            <a:r>
              <a:rPr sz="2200" spc="-110" dirty="0">
                <a:solidFill>
                  <a:srgbClr val="3B4643"/>
                </a:solidFill>
                <a:latin typeface="Arial"/>
                <a:cs typeface="Arial"/>
              </a:rPr>
              <a:t> </a:t>
            </a:r>
            <a:r>
              <a:rPr sz="2200" spc="-65" dirty="0">
                <a:solidFill>
                  <a:srgbClr val="3B4643"/>
                </a:solidFill>
                <a:latin typeface="Arial"/>
                <a:cs typeface="Arial"/>
              </a:rPr>
              <a:t>down</a:t>
            </a:r>
            <a:endParaRPr sz="2200">
              <a:latin typeface="Arial"/>
              <a:cs typeface="Arial"/>
            </a:endParaRPr>
          </a:p>
          <a:p>
            <a:pPr marL="3289300" marR="5080">
              <a:lnSpc>
                <a:spcPct val="100000"/>
              </a:lnSpc>
              <a:spcBef>
                <a:spcPts val="590"/>
              </a:spcBef>
            </a:pPr>
            <a:r>
              <a:rPr sz="1400" spc="-60" dirty="0">
                <a:solidFill>
                  <a:srgbClr val="3B4643"/>
                </a:solidFill>
                <a:latin typeface="Arial"/>
                <a:cs typeface="Arial"/>
              </a:rPr>
              <a:t>(a,b) </a:t>
            </a:r>
            <a:r>
              <a:rPr sz="1400" spc="-100" dirty="0">
                <a:solidFill>
                  <a:srgbClr val="3B4643"/>
                </a:solidFill>
                <a:latin typeface="Arial"/>
                <a:cs typeface="Arial"/>
              </a:rPr>
              <a:t>Two </a:t>
            </a:r>
            <a:r>
              <a:rPr sz="1400" spc="-125" dirty="0">
                <a:solidFill>
                  <a:srgbClr val="3B4643"/>
                </a:solidFill>
                <a:latin typeface="Arial"/>
                <a:cs typeface="Arial"/>
              </a:rPr>
              <a:t>cases </a:t>
            </a:r>
            <a:r>
              <a:rPr sz="1400" spc="-5" dirty="0">
                <a:solidFill>
                  <a:srgbClr val="3B4643"/>
                </a:solidFill>
                <a:latin typeface="Arial"/>
                <a:cs typeface="Arial"/>
              </a:rPr>
              <a:t>of </a:t>
            </a:r>
            <a:r>
              <a:rPr sz="1400" spc="-30" dirty="0">
                <a:solidFill>
                  <a:srgbClr val="3B4643"/>
                </a:solidFill>
                <a:latin typeface="Arial"/>
                <a:cs typeface="Arial"/>
              </a:rPr>
              <a:t>bilateral </a:t>
            </a:r>
            <a:r>
              <a:rPr sz="1400" spc="-50" dirty="0">
                <a:solidFill>
                  <a:srgbClr val="3B4643"/>
                </a:solidFill>
                <a:latin typeface="Arial"/>
                <a:cs typeface="Arial"/>
              </a:rPr>
              <a:t>paradental </a:t>
            </a:r>
            <a:r>
              <a:rPr sz="1400" spc="-90" dirty="0">
                <a:solidFill>
                  <a:srgbClr val="3B4643"/>
                </a:solidFill>
                <a:latin typeface="Arial"/>
                <a:cs typeface="Arial"/>
              </a:rPr>
              <a:t>cysts </a:t>
            </a:r>
            <a:r>
              <a:rPr sz="1400" spc="-75" dirty="0">
                <a:solidFill>
                  <a:srgbClr val="3B4643"/>
                </a:solidFill>
                <a:latin typeface="Arial"/>
                <a:cs typeface="Arial"/>
              </a:rPr>
              <a:t>associated </a:t>
            </a:r>
            <a:r>
              <a:rPr sz="1400" spc="10" dirty="0">
                <a:solidFill>
                  <a:srgbClr val="3B4643"/>
                </a:solidFill>
                <a:latin typeface="Arial"/>
                <a:cs typeface="Arial"/>
              </a:rPr>
              <a:t>with </a:t>
            </a:r>
            <a:r>
              <a:rPr sz="1400" spc="-30" dirty="0">
                <a:solidFill>
                  <a:srgbClr val="3B4643"/>
                </a:solidFill>
                <a:latin typeface="Arial"/>
                <a:cs typeface="Arial"/>
              </a:rPr>
              <a:t>erupting  </a:t>
            </a:r>
            <a:r>
              <a:rPr sz="1400" spc="-45" dirty="0">
                <a:solidFill>
                  <a:srgbClr val="3B4643"/>
                </a:solidFill>
                <a:latin typeface="Arial"/>
                <a:cs typeface="Arial"/>
              </a:rPr>
              <a:t>mandibular </a:t>
            </a:r>
            <a:r>
              <a:rPr sz="1400" spc="-5" dirty="0">
                <a:solidFill>
                  <a:srgbClr val="3B4643"/>
                </a:solidFill>
                <a:latin typeface="Arial"/>
                <a:cs typeface="Arial"/>
              </a:rPr>
              <a:t>third </a:t>
            </a:r>
            <a:r>
              <a:rPr sz="1400" spc="-35" dirty="0">
                <a:solidFill>
                  <a:srgbClr val="3B4643"/>
                </a:solidFill>
                <a:latin typeface="Arial"/>
                <a:cs typeface="Arial"/>
              </a:rPr>
              <a:t>molar </a:t>
            </a:r>
            <a:r>
              <a:rPr sz="1400" spc="-20" dirty="0">
                <a:solidFill>
                  <a:srgbClr val="3B4643"/>
                </a:solidFill>
                <a:latin typeface="Arial"/>
                <a:cs typeface="Arial"/>
              </a:rPr>
              <a:t>teeth. </a:t>
            </a:r>
            <a:r>
              <a:rPr sz="1400" spc="-105" dirty="0">
                <a:solidFill>
                  <a:srgbClr val="3B4643"/>
                </a:solidFill>
                <a:latin typeface="Arial"/>
                <a:cs typeface="Arial"/>
              </a:rPr>
              <a:t>The </a:t>
            </a:r>
            <a:r>
              <a:rPr sz="1400" spc="-85" dirty="0">
                <a:solidFill>
                  <a:srgbClr val="3B4643"/>
                </a:solidFill>
                <a:latin typeface="Arial"/>
                <a:cs typeface="Arial"/>
              </a:rPr>
              <a:t>cysts </a:t>
            </a:r>
            <a:r>
              <a:rPr sz="1400" spc="-65" dirty="0">
                <a:solidFill>
                  <a:srgbClr val="3B4643"/>
                </a:solidFill>
                <a:latin typeface="Arial"/>
                <a:cs typeface="Arial"/>
              </a:rPr>
              <a:t>are </a:t>
            </a:r>
            <a:r>
              <a:rPr sz="1400" spc="-40" dirty="0">
                <a:solidFill>
                  <a:srgbClr val="3B4643"/>
                </a:solidFill>
                <a:latin typeface="Arial"/>
                <a:cs typeface="Arial"/>
              </a:rPr>
              <a:t>distal </a:t>
            </a:r>
            <a:r>
              <a:rPr sz="1400" spc="-70" dirty="0">
                <a:solidFill>
                  <a:srgbClr val="3B4643"/>
                </a:solidFill>
                <a:latin typeface="Arial"/>
                <a:cs typeface="Arial"/>
              </a:rPr>
              <a:t>and </a:t>
            </a:r>
            <a:r>
              <a:rPr sz="1400" spc="-75" dirty="0">
                <a:solidFill>
                  <a:srgbClr val="3B4643"/>
                </a:solidFill>
                <a:latin typeface="Arial"/>
                <a:cs typeface="Arial"/>
              </a:rPr>
              <a:t>buccal </a:t>
            </a:r>
            <a:r>
              <a:rPr sz="1400" spc="10" dirty="0">
                <a:solidFill>
                  <a:srgbClr val="3B4643"/>
                </a:solidFill>
                <a:latin typeface="Arial"/>
                <a:cs typeface="Arial"/>
              </a:rPr>
              <a:t>to </a:t>
            </a:r>
            <a:r>
              <a:rPr sz="1400" spc="-20" dirty="0">
                <a:solidFill>
                  <a:srgbClr val="3B4643"/>
                </a:solidFill>
                <a:latin typeface="Arial"/>
                <a:cs typeface="Arial"/>
              </a:rPr>
              <a:t>the  </a:t>
            </a:r>
            <a:r>
              <a:rPr sz="1400" spc="-50" dirty="0">
                <a:solidFill>
                  <a:srgbClr val="3B4643"/>
                </a:solidFill>
                <a:latin typeface="Arial"/>
                <a:cs typeface="Arial"/>
              </a:rPr>
              <a:t>involved </a:t>
            </a:r>
            <a:r>
              <a:rPr sz="1400" spc="-20" dirty="0">
                <a:solidFill>
                  <a:srgbClr val="3B4643"/>
                </a:solidFill>
                <a:latin typeface="Arial"/>
                <a:cs typeface="Arial"/>
              </a:rPr>
              <a:t>teeth. </a:t>
            </a:r>
            <a:r>
              <a:rPr sz="1400" spc="-45" dirty="0">
                <a:solidFill>
                  <a:srgbClr val="3B4643"/>
                </a:solidFill>
                <a:latin typeface="Arial"/>
                <a:cs typeface="Arial"/>
              </a:rPr>
              <a:t>Note </a:t>
            </a:r>
            <a:r>
              <a:rPr sz="1400" spc="-5" dirty="0">
                <a:solidFill>
                  <a:srgbClr val="3B4643"/>
                </a:solidFill>
                <a:latin typeface="Arial"/>
                <a:cs typeface="Arial"/>
              </a:rPr>
              <a:t>that </a:t>
            </a:r>
            <a:r>
              <a:rPr sz="1400" spc="-20" dirty="0">
                <a:solidFill>
                  <a:srgbClr val="3B4643"/>
                </a:solidFill>
                <a:latin typeface="Arial"/>
                <a:cs typeface="Arial"/>
              </a:rPr>
              <a:t>the </a:t>
            </a:r>
            <a:r>
              <a:rPr sz="1400" spc="-30" dirty="0">
                <a:solidFill>
                  <a:srgbClr val="3B4643"/>
                </a:solidFill>
                <a:latin typeface="Arial"/>
                <a:cs typeface="Arial"/>
              </a:rPr>
              <a:t>periodontal </a:t>
            </a:r>
            <a:r>
              <a:rPr sz="1400" spc="-45" dirty="0">
                <a:solidFill>
                  <a:srgbClr val="3B4643"/>
                </a:solidFill>
                <a:latin typeface="Arial"/>
                <a:cs typeface="Arial"/>
              </a:rPr>
              <a:t>ligament </a:t>
            </a:r>
            <a:r>
              <a:rPr sz="1400" spc="-105" dirty="0">
                <a:solidFill>
                  <a:srgbClr val="3B4643"/>
                </a:solidFill>
                <a:latin typeface="Arial"/>
                <a:cs typeface="Arial"/>
              </a:rPr>
              <a:t>space </a:t>
            </a:r>
            <a:r>
              <a:rPr sz="1400" spc="-70" dirty="0">
                <a:solidFill>
                  <a:srgbClr val="3B4643"/>
                </a:solidFill>
                <a:latin typeface="Arial"/>
                <a:cs typeface="Arial"/>
              </a:rPr>
              <a:t>is </a:t>
            </a:r>
            <a:r>
              <a:rPr sz="1400" spc="-5" dirty="0">
                <a:solidFill>
                  <a:srgbClr val="3B4643"/>
                </a:solidFill>
                <a:latin typeface="Arial"/>
                <a:cs typeface="Arial"/>
              </a:rPr>
              <a:t>not</a:t>
            </a:r>
            <a:r>
              <a:rPr sz="1400" spc="-295" dirty="0">
                <a:solidFill>
                  <a:srgbClr val="3B4643"/>
                </a:solidFill>
                <a:latin typeface="Arial"/>
                <a:cs typeface="Arial"/>
              </a:rPr>
              <a:t> </a:t>
            </a:r>
            <a:r>
              <a:rPr sz="1400" spc="-45" dirty="0">
                <a:solidFill>
                  <a:srgbClr val="3B4643"/>
                </a:solidFill>
                <a:latin typeface="Arial"/>
                <a:cs typeface="Arial"/>
              </a:rPr>
              <a:t>widened  </a:t>
            </a:r>
            <a:r>
              <a:rPr sz="1400" spc="-70" dirty="0">
                <a:solidFill>
                  <a:srgbClr val="3B4643"/>
                </a:solidFill>
                <a:latin typeface="Arial"/>
                <a:cs typeface="Arial"/>
              </a:rPr>
              <a:t>and</a:t>
            </a:r>
            <a:r>
              <a:rPr sz="1400" spc="-75" dirty="0">
                <a:solidFill>
                  <a:srgbClr val="3B4643"/>
                </a:solidFill>
                <a:latin typeface="Arial"/>
                <a:cs typeface="Arial"/>
              </a:rPr>
              <a:t> </a:t>
            </a:r>
            <a:r>
              <a:rPr sz="1400" spc="-5" dirty="0">
                <a:solidFill>
                  <a:srgbClr val="3B4643"/>
                </a:solidFill>
                <a:latin typeface="Arial"/>
                <a:cs typeface="Arial"/>
              </a:rPr>
              <a:t>that</a:t>
            </a:r>
            <a:r>
              <a:rPr sz="1400" spc="-60" dirty="0">
                <a:solidFill>
                  <a:srgbClr val="3B4643"/>
                </a:solidFill>
                <a:latin typeface="Arial"/>
                <a:cs typeface="Arial"/>
              </a:rPr>
              <a:t> </a:t>
            </a:r>
            <a:r>
              <a:rPr sz="1400" spc="-20" dirty="0">
                <a:solidFill>
                  <a:srgbClr val="3B4643"/>
                </a:solidFill>
                <a:latin typeface="Arial"/>
                <a:cs typeface="Arial"/>
              </a:rPr>
              <a:t>the</a:t>
            </a:r>
            <a:r>
              <a:rPr sz="1400" spc="-70" dirty="0">
                <a:solidFill>
                  <a:srgbClr val="3B4643"/>
                </a:solidFill>
                <a:latin typeface="Arial"/>
                <a:cs typeface="Arial"/>
              </a:rPr>
              <a:t> </a:t>
            </a:r>
            <a:r>
              <a:rPr sz="1400" spc="-40" dirty="0">
                <a:solidFill>
                  <a:srgbClr val="3B4643"/>
                </a:solidFill>
                <a:latin typeface="Arial"/>
                <a:cs typeface="Arial"/>
              </a:rPr>
              <a:t>distal</a:t>
            </a:r>
            <a:r>
              <a:rPr sz="1400" spc="-70" dirty="0">
                <a:solidFill>
                  <a:srgbClr val="3B4643"/>
                </a:solidFill>
                <a:latin typeface="Arial"/>
                <a:cs typeface="Arial"/>
              </a:rPr>
              <a:t> </a:t>
            </a:r>
            <a:r>
              <a:rPr sz="1400" spc="-15" dirty="0">
                <a:solidFill>
                  <a:srgbClr val="3B4643"/>
                </a:solidFill>
                <a:latin typeface="Arial"/>
                <a:cs typeface="Arial"/>
              </a:rPr>
              <a:t>part</a:t>
            </a:r>
            <a:r>
              <a:rPr sz="1400" spc="-65" dirty="0">
                <a:solidFill>
                  <a:srgbClr val="3B4643"/>
                </a:solidFill>
                <a:latin typeface="Arial"/>
                <a:cs typeface="Arial"/>
              </a:rPr>
              <a:t> </a:t>
            </a:r>
            <a:r>
              <a:rPr sz="1400" spc="-5" dirty="0">
                <a:solidFill>
                  <a:srgbClr val="3B4643"/>
                </a:solidFill>
                <a:latin typeface="Arial"/>
                <a:cs typeface="Arial"/>
              </a:rPr>
              <a:t>of</a:t>
            </a:r>
            <a:r>
              <a:rPr sz="1400" spc="-85" dirty="0">
                <a:solidFill>
                  <a:srgbClr val="3B4643"/>
                </a:solidFill>
                <a:latin typeface="Arial"/>
                <a:cs typeface="Arial"/>
              </a:rPr>
              <a:t> </a:t>
            </a:r>
            <a:r>
              <a:rPr sz="1400" spc="-20" dirty="0">
                <a:solidFill>
                  <a:srgbClr val="3B4643"/>
                </a:solidFill>
                <a:latin typeface="Arial"/>
                <a:cs typeface="Arial"/>
              </a:rPr>
              <a:t>the</a:t>
            </a:r>
            <a:r>
              <a:rPr sz="1400" spc="-75" dirty="0">
                <a:solidFill>
                  <a:srgbClr val="3B4643"/>
                </a:solidFill>
                <a:latin typeface="Arial"/>
                <a:cs typeface="Arial"/>
              </a:rPr>
              <a:t> </a:t>
            </a:r>
            <a:r>
              <a:rPr sz="1400" spc="-70" dirty="0">
                <a:solidFill>
                  <a:srgbClr val="3B4643"/>
                </a:solidFill>
                <a:latin typeface="Arial"/>
                <a:cs typeface="Arial"/>
              </a:rPr>
              <a:t>cyst</a:t>
            </a:r>
            <a:r>
              <a:rPr sz="1400" spc="-65" dirty="0">
                <a:solidFill>
                  <a:srgbClr val="3B4643"/>
                </a:solidFill>
                <a:latin typeface="Arial"/>
                <a:cs typeface="Arial"/>
              </a:rPr>
              <a:t> </a:t>
            </a:r>
            <a:r>
              <a:rPr sz="1400" spc="-70" dirty="0">
                <a:solidFill>
                  <a:srgbClr val="3B4643"/>
                </a:solidFill>
                <a:latin typeface="Arial"/>
                <a:cs typeface="Arial"/>
              </a:rPr>
              <a:t>is</a:t>
            </a:r>
            <a:r>
              <a:rPr sz="1400" spc="-75" dirty="0">
                <a:solidFill>
                  <a:srgbClr val="3B4643"/>
                </a:solidFill>
                <a:latin typeface="Arial"/>
                <a:cs typeface="Arial"/>
              </a:rPr>
              <a:t> </a:t>
            </a:r>
            <a:r>
              <a:rPr sz="1400" spc="-70" dirty="0">
                <a:solidFill>
                  <a:srgbClr val="3B4643"/>
                </a:solidFill>
                <a:latin typeface="Arial"/>
                <a:cs typeface="Arial"/>
              </a:rPr>
              <a:t>separate</a:t>
            </a:r>
            <a:r>
              <a:rPr sz="1400" spc="-75" dirty="0">
                <a:solidFill>
                  <a:srgbClr val="3B4643"/>
                </a:solidFill>
                <a:latin typeface="Arial"/>
                <a:cs typeface="Arial"/>
              </a:rPr>
              <a:t> </a:t>
            </a:r>
            <a:r>
              <a:rPr sz="1400" spc="-15" dirty="0">
                <a:solidFill>
                  <a:srgbClr val="3B4643"/>
                </a:solidFill>
                <a:latin typeface="Arial"/>
                <a:cs typeface="Arial"/>
              </a:rPr>
              <a:t>from</a:t>
            </a:r>
            <a:r>
              <a:rPr sz="1400" spc="-100" dirty="0">
                <a:solidFill>
                  <a:srgbClr val="3B4643"/>
                </a:solidFill>
                <a:latin typeface="Arial"/>
                <a:cs typeface="Arial"/>
              </a:rPr>
              <a:t> </a:t>
            </a:r>
            <a:r>
              <a:rPr sz="1400" spc="-20" dirty="0">
                <a:solidFill>
                  <a:srgbClr val="3B4643"/>
                </a:solidFill>
                <a:latin typeface="Arial"/>
                <a:cs typeface="Arial"/>
              </a:rPr>
              <a:t>the</a:t>
            </a:r>
            <a:r>
              <a:rPr sz="1400" spc="-75" dirty="0">
                <a:solidFill>
                  <a:srgbClr val="3B4643"/>
                </a:solidFill>
                <a:latin typeface="Arial"/>
                <a:cs typeface="Arial"/>
              </a:rPr>
              <a:t> </a:t>
            </a:r>
            <a:r>
              <a:rPr sz="1400" spc="-25" dirty="0">
                <a:solidFill>
                  <a:srgbClr val="3B4643"/>
                </a:solidFill>
                <a:latin typeface="Arial"/>
                <a:cs typeface="Arial"/>
              </a:rPr>
              <a:t>distinct</a:t>
            </a:r>
            <a:r>
              <a:rPr sz="1400" spc="-55" dirty="0">
                <a:solidFill>
                  <a:srgbClr val="3B4643"/>
                </a:solidFill>
                <a:latin typeface="Arial"/>
                <a:cs typeface="Arial"/>
              </a:rPr>
              <a:t> </a:t>
            </a:r>
            <a:r>
              <a:rPr sz="1400" spc="-40" dirty="0">
                <a:solidFill>
                  <a:srgbClr val="3B4643"/>
                </a:solidFill>
                <a:latin typeface="Arial"/>
                <a:cs typeface="Arial"/>
              </a:rPr>
              <a:t>distal</a:t>
            </a:r>
            <a:endParaRPr sz="1400">
              <a:latin typeface="Arial"/>
              <a:cs typeface="Arial"/>
            </a:endParaRPr>
          </a:p>
          <a:p>
            <a:pPr marR="431800" algn="ctr">
              <a:lnSpc>
                <a:spcPct val="100000"/>
              </a:lnSpc>
            </a:pPr>
            <a:r>
              <a:rPr sz="1800" spc="-390" baseline="2314" dirty="0">
                <a:solidFill>
                  <a:srgbClr val="919392"/>
                </a:solidFill>
                <a:latin typeface="Arial"/>
                <a:cs typeface="Arial"/>
              </a:rPr>
              <a:t>odonto</a:t>
            </a:r>
            <a:r>
              <a:rPr sz="1400" spc="-260" dirty="0">
                <a:solidFill>
                  <a:srgbClr val="3B4643"/>
                </a:solidFill>
                <a:latin typeface="Arial"/>
                <a:cs typeface="Arial"/>
              </a:rPr>
              <a:t>f</a:t>
            </a:r>
            <a:r>
              <a:rPr sz="1800" spc="-390" baseline="2314" dirty="0">
                <a:solidFill>
                  <a:srgbClr val="919392"/>
                </a:solidFill>
                <a:latin typeface="Arial"/>
                <a:cs typeface="Arial"/>
              </a:rPr>
              <a:t>g</a:t>
            </a:r>
            <a:r>
              <a:rPr sz="1400" spc="-260" dirty="0">
                <a:solidFill>
                  <a:srgbClr val="3B4643"/>
                </a:solidFill>
                <a:latin typeface="Arial"/>
                <a:cs typeface="Arial"/>
              </a:rPr>
              <a:t>o</a:t>
            </a:r>
            <a:r>
              <a:rPr sz="1800" spc="-390" baseline="2314" dirty="0">
                <a:solidFill>
                  <a:srgbClr val="919392"/>
                </a:solidFill>
                <a:latin typeface="Arial"/>
                <a:cs typeface="Arial"/>
              </a:rPr>
              <a:t>e</a:t>
            </a:r>
            <a:r>
              <a:rPr sz="1400" spc="-260" dirty="0">
                <a:solidFill>
                  <a:srgbClr val="3B4643"/>
                </a:solidFill>
                <a:latin typeface="Arial"/>
                <a:cs typeface="Arial"/>
              </a:rPr>
              <a:t>ll</a:t>
            </a:r>
            <a:r>
              <a:rPr sz="1800" spc="-390" baseline="2314" dirty="0">
                <a:solidFill>
                  <a:srgbClr val="919392"/>
                </a:solidFill>
                <a:latin typeface="Arial"/>
                <a:cs typeface="Arial"/>
              </a:rPr>
              <a:t>n</a:t>
            </a:r>
            <a:r>
              <a:rPr sz="1400" spc="-260" dirty="0">
                <a:solidFill>
                  <a:srgbClr val="3B4643"/>
                </a:solidFill>
                <a:latin typeface="Arial"/>
                <a:cs typeface="Arial"/>
              </a:rPr>
              <a:t>ic</a:t>
            </a:r>
            <a:r>
              <a:rPr sz="1800" spc="-390" baseline="2314" dirty="0">
                <a:solidFill>
                  <a:srgbClr val="919392"/>
                </a:solidFill>
                <a:latin typeface="Arial"/>
                <a:cs typeface="Arial"/>
              </a:rPr>
              <a:t>ic</a:t>
            </a:r>
            <a:r>
              <a:rPr sz="1400" spc="-260" dirty="0">
                <a:solidFill>
                  <a:srgbClr val="3B4643"/>
                </a:solidFill>
                <a:latin typeface="Arial"/>
                <a:cs typeface="Arial"/>
              </a:rPr>
              <a:t>u</a:t>
            </a:r>
            <a:r>
              <a:rPr sz="1800" spc="-390" baseline="2314" dirty="0">
                <a:solidFill>
                  <a:srgbClr val="919392"/>
                </a:solidFill>
                <a:latin typeface="Arial"/>
                <a:cs typeface="Arial"/>
              </a:rPr>
              <a:t>c</a:t>
            </a:r>
            <a:r>
              <a:rPr sz="1400" spc="-260" dirty="0">
                <a:solidFill>
                  <a:srgbClr val="3B4643"/>
                </a:solidFill>
                <a:latin typeface="Arial"/>
                <a:cs typeface="Arial"/>
              </a:rPr>
              <a:t>l</a:t>
            </a:r>
            <a:r>
              <a:rPr sz="1800" spc="-390" baseline="2314" dirty="0">
                <a:solidFill>
                  <a:srgbClr val="919392"/>
                </a:solidFill>
                <a:latin typeface="Arial"/>
                <a:cs typeface="Arial"/>
              </a:rPr>
              <a:t>y</a:t>
            </a:r>
            <a:r>
              <a:rPr sz="1400" spc="-260" dirty="0">
                <a:solidFill>
                  <a:srgbClr val="3B4643"/>
                </a:solidFill>
                <a:latin typeface="Arial"/>
                <a:cs typeface="Arial"/>
              </a:rPr>
              <a:t>a</a:t>
            </a:r>
            <a:r>
              <a:rPr sz="1800" spc="-390" baseline="2314" dirty="0">
                <a:solidFill>
                  <a:srgbClr val="919392"/>
                </a:solidFill>
                <a:latin typeface="Arial"/>
                <a:cs typeface="Arial"/>
              </a:rPr>
              <a:t>s</a:t>
            </a:r>
            <a:r>
              <a:rPr sz="1400" spc="-260" dirty="0">
                <a:solidFill>
                  <a:srgbClr val="3B4643"/>
                </a:solidFill>
                <a:latin typeface="Arial"/>
                <a:cs typeface="Arial"/>
              </a:rPr>
              <a:t>r</a:t>
            </a:r>
            <a:r>
              <a:rPr sz="1800" spc="-390" baseline="2314" dirty="0">
                <a:solidFill>
                  <a:srgbClr val="919392"/>
                </a:solidFill>
                <a:latin typeface="Arial"/>
                <a:cs typeface="Arial"/>
              </a:rPr>
              <a:t>ts</a:t>
            </a:r>
            <a:r>
              <a:rPr sz="1400" spc="-260" dirty="0">
                <a:solidFill>
                  <a:srgbClr val="3B4643"/>
                </a:solidFill>
                <a:latin typeface="Arial"/>
                <a:cs typeface="Arial"/>
              </a:rPr>
              <a:t>s</a:t>
            </a:r>
            <a:r>
              <a:rPr sz="1800" spc="-390" baseline="2314" dirty="0">
                <a:solidFill>
                  <a:srgbClr val="919392"/>
                </a:solidFill>
                <a:latin typeface="Arial"/>
                <a:cs typeface="Arial"/>
              </a:rPr>
              <a:t>/</a:t>
            </a:r>
            <a:r>
              <a:rPr sz="1400" spc="-260" dirty="0">
                <a:solidFill>
                  <a:srgbClr val="3B4643"/>
                </a:solidFill>
                <a:latin typeface="Arial"/>
                <a:cs typeface="Arial"/>
              </a:rPr>
              <a:t>p</a:t>
            </a:r>
            <a:r>
              <a:rPr sz="1800" spc="-390" baseline="2314" dirty="0">
                <a:solidFill>
                  <a:srgbClr val="919392"/>
                </a:solidFill>
                <a:latin typeface="Arial"/>
                <a:cs typeface="Arial"/>
              </a:rPr>
              <a:t>G</a:t>
            </a:r>
            <a:r>
              <a:rPr sz="1400" spc="-260" dirty="0">
                <a:solidFill>
                  <a:srgbClr val="3B4643"/>
                </a:solidFill>
                <a:latin typeface="Arial"/>
                <a:cs typeface="Arial"/>
              </a:rPr>
              <a:t>a</a:t>
            </a:r>
            <a:r>
              <a:rPr sz="1800" spc="-390" baseline="2314" dirty="0">
                <a:solidFill>
                  <a:srgbClr val="919392"/>
                </a:solidFill>
                <a:latin typeface="Arial"/>
                <a:cs typeface="Arial"/>
              </a:rPr>
              <a:t>u</a:t>
            </a:r>
            <a:r>
              <a:rPr sz="1400" spc="-260" dirty="0">
                <a:solidFill>
                  <a:srgbClr val="3B4643"/>
                </a:solidFill>
                <a:latin typeface="Arial"/>
                <a:cs typeface="Arial"/>
              </a:rPr>
              <a:t>c</a:t>
            </a:r>
            <a:r>
              <a:rPr sz="1800" spc="-390" baseline="2314" dirty="0">
                <a:solidFill>
                  <a:srgbClr val="919392"/>
                </a:solidFill>
                <a:latin typeface="Arial"/>
                <a:cs typeface="Arial"/>
              </a:rPr>
              <a:t>r</a:t>
            </a:r>
            <a:r>
              <a:rPr sz="1400" spc="-260" dirty="0">
                <a:solidFill>
                  <a:srgbClr val="3B4643"/>
                </a:solidFill>
                <a:latin typeface="Arial"/>
                <a:cs typeface="Arial"/>
              </a:rPr>
              <a:t>e</a:t>
            </a:r>
            <a:r>
              <a:rPr sz="1800" spc="-390" baseline="2314" dirty="0">
                <a:solidFill>
                  <a:srgbClr val="919392"/>
                </a:solidFill>
                <a:latin typeface="Arial"/>
                <a:cs typeface="Arial"/>
              </a:rPr>
              <a:t>u</a:t>
            </a:r>
            <a:r>
              <a:rPr sz="1400" spc="-260" dirty="0">
                <a:solidFill>
                  <a:srgbClr val="3B4643"/>
                </a:solidFill>
                <a:latin typeface="Arial"/>
                <a:cs typeface="Arial"/>
              </a:rPr>
              <a:t>. </a:t>
            </a:r>
            <a:r>
              <a:rPr sz="1800" spc="-37" baseline="2314" dirty="0">
                <a:solidFill>
                  <a:srgbClr val="919392"/>
                </a:solidFill>
                <a:latin typeface="Arial"/>
                <a:cs typeface="Arial"/>
              </a:rPr>
              <a:t>Karthik/</a:t>
            </a:r>
            <a:r>
              <a:rPr sz="1800" spc="-135" baseline="2314" dirty="0">
                <a:solidFill>
                  <a:srgbClr val="919392"/>
                </a:solidFill>
                <a:latin typeface="Arial"/>
                <a:cs typeface="Arial"/>
              </a:rPr>
              <a:t> </a:t>
            </a:r>
            <a:r>
              <a:rPr sz="1800" spc="-89" baseline="2314" dirty="0">
                <a:solidFill>
                  <a:srgbClr val="919392"/>
                </a:solidFill>
                <a:latin typeface="Arial"/>
                <a:cs typeface="Arial"/>
              </a:rPr>
              <a:t>104</a:t>
            </a:r>
            <a:endParaRPr sz="1800" baseline="2314">
              <a:latin typeface="Arial"/>
              <a:cs typeface="Arial"/>
            </a:endParaRPr>
          </a:p>
        </p:txBody>
      </p:sp>
      <p:sp>
        <p:nvSpPr>
          <p:cNvPr id="12" name="object 12"/>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87</a:t>
            </a:r>
            <a:endParaRPr sz="1200">
              <a:latin typeface="Arial"/>
              <a:cs typeface="Arial"/>
            </a:endParaRPr>
          </a:p>
        </p:txBody>
      </p:sp>
      <p:sp>
        <p:nvSpPr>
          <p:cNvPr id="13" name="object 13"/>
          <p:cNvSpPr/>
          <p:nvPr/>
        </p:nvSpPr>
        <p:spPr>
          <a:xfrm>
            <a:off x="9361931" y="490727"/>
            <a:ext cx="2648712" cy="176936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7441" y="1345771"/>
            <a:ext cx="2767331" cy="782907"/>
          </a:xfrm>
          <a:prstGeom prst="rect">
            <a:avLst/>
          </a:prstGeom>
        </p:spPr>
        <p:txBody>
          <a:bodyPr vert="horz" wrap="square" lIns="0" tIns="13335" rIns="0" bIns="0" rtlCol="0">
            <a:spAutoFit/>
          </a:bodyPr>
          <a:lstStyle/>
          <a:p>
            <a:pPr marL="12700">
              <a:lnSpc>
                <a:spcPct val="100000"/>
              </a:lnSpc>
              <a:spcBef>
                <a:spcPts val="105"/>
              </a:spcBef>
            </a:pPr>
            <a:r>
              <a:rPr spc="-365" dirty="0"/>
              <a:t>Treatment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88</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4E6DA"/>
          </a:solidFill>
        </p:spPr>
        <p:txBody>
          <a:bodyPr wrap="square" lIns="0" tIns="0" rIns="0" bIns="0" rtlCol="0"/>
          <a:lstStyle/>
          <a:p>
            <a:endParaRPr/>
          </a:p>
        </p:txBody>
      </p:sp>
      <p:sp>
        <p:nvSpPr>
          <p:cNvPr id="3" name="object 3"/>
          <p:cNvSpPr/>
          <p:nvPr/>
        </p:nvSpPr>
        <p:spPr>
          <a:xfrm>
            <a:off x="6" y="641604"/>
            <a:ext cx="12191999" cy="532942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p:nvPr/>
        </p:nvSpPr>
        <p:spPr>
          <a:xfrm>
            <a:off x="10560304" y="6464913"/>
            <a:ext cx="284480" cy="153888"/>
          </a:xfrm>
          <a:prstGeom prst="rect">
            <a:avLst/>
          </a:prstGeom>
        </p:spPr>
        <p:txBody>
          <a:bodyPr vert="horz" wrap="square" lIns="0" tIns="0" rIns="0" bIns="0" rtlCol="0">
            <a:spAutoFit/>
          </a:bodyPr>
          <a:lstStyle/>
          <a:p>
            <a:pPr marL="25400">
              <a:lnSpc>
                <a:spcPts val="1240"/>
              </a:lnSpc>
            </a:pPr>
            <a:r>
              <a:rPr sz="1200" spc="-60" dirty="0">
                <a:solidFill>
                  <a:srgbClr val="919392"/>
                </a:solidFill>
                <a:latin typeface="Arial"/>
                <a:cs typeface="Arial"/>
              </a:rPr>
              <a:t>106</a:t>
            </a:r>
            <a:endParaRPr sz="12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7491" y="2086614"/>
            <a:ext cx="600711" cy="269304"/>
          </a:xfrm>
          <a:prstGeom prst="rect">
            <a:avLst/>
          </a:prstGeom>
        </p:spPr>
        <p:txBody>
          <a:bodyPr vert="horz" wrap="square" lIns="0" tIns="0" rIns="0" bIns="0" rtlCol="0">
            <a:spAutoFit/>
          </a:bodyPr>
          <a:lstStyle/>
          <a:p>
            <a:pPr>
              <a:lnSpc>
                <a:spcPts val="2085"/>
              </a:lnSpc>
            </a:pPr>
            <a:r>
              <a:rPr sz="2200" b="1" spc="-100" dirty="0">
                <a:solidFill>
                  <a:srgbClr val="3B4643"/>
                </a:solidFill>
                <a:latin typeface="Trebuchet MS"/>
                <a:cs typeface="Trebuchet MS"/>
              </a:rPr>
              <a:t>d</a:t>
            </a:r>
            <a:r>
              <a:rPr sz="2200" b="1" spc="-254" dirty="0">
                <a:solidFill>
                  <a:srgbClr val="3B4643"/>
                </a:solidFill>
                <a:latin typeface="Trebuchet MS"/>
                <a:cs typeface="Trebuchet MS"/>
              </a:rPr>
              <a:t> </a:t>
            </a:r>
            <a:r>
              <a:rPr sz="2200" b="1" spc="-135" dirty="0">
                <a:solidFill>
                  <a:srgbClr val="3B4643"/>
                </a:solidFill>
                <a:latin typeface="Trebuchet MS"/>
                <a:cs typeface="Trebuchet MS"/>
              </a:rPr>
              <a:t>the</a:t>
            </a:r>
            <a:endParaRPr sz="2200">
              <a:latin typeface="Trebuchet MS"/>
              <a:cs typeface="Trebuchet MS"/>
            </a:endParaRPr>
          </a:p>
        </p:txBody>
      </p:sp>
      <p:sp>
        <p:nvSpPr>
          <p:cNvPr id="3" name="object 3"/>
          <p:cNvSpPr txBox="1"/>
          <p:nvPr/>
        </p:nvSpPr>
        <p:spPr>
          <a:xfrm>
            <a:off x="2060199" y="2004190"/>
            <a:ext cx="8004175" cy="3950056"/>
          </a:xfrm>
          <a:prstGeom prst="rect">
            <a:avLst/>
          </a:prstGeom>
        </p:spPr>
        <p:txBody>
          <a:bodyPr vert="horz" wrap="square" lIns="0" tIns="49530" rIns="0" bIns="0" rtlCol="0">
            <a:spAutoFit/>
          </a:bodyPr>
          <a:lstStyle/>
          <a:p>
            <a:pPr marL="355600" marR="668020" indent="-342900">
              <a:lnSpc>
                <a:spcPts val="2380"/>
              </a:lnSpc>
              <a:spcBef>
                <a:spcPts val="390"/>
              </a:spcBef>
              <a:buFont typeface="Arial"/>
              <a:buChar char="•"/>
              <a:tabLst>
                <a:tab pos="354965" algn="l"/>
                <a:tab pos="355600" algn="l"/>
              </a:tabLst>
            </a:pPr>
            <a:r>
              <a:rPr sz="2200" b="1" spc="-105" dirty="0">
                <a:solidFill>
                  <a:srgbClr val="3B4643"/>
                </a:solidFill>
                <a:latin typeface="Trebuchet MS"/>
                <a:cs typeface="Trebuchet MS"/>
              </a:rPr>
              <a:t>Initiation </a:t>
            </a:r>
            <a:r>
              <a:rPr sz="2200" b="1" spc="-125" dirty="0">
                <a:solidFill>
                  <a:srgbClr val="3B4643"/>
                </a:solidFill>
                <a:latin typeface="Trebuchet MS"/>
                <a:cs typeface="Trebuchet MS"/>
              </a:rPr>
              <a:t>results </a:t>
            </a:r>
            <a:r>
              <a:rPr sz="2200" b="1" spc="-120" dirty="0">
                <a:solidFill>
                  <a:srgbClr val="3B4643"/>
                </a:solidFill>
                <a:latin typeface="Trebuchet MS"/>
                <a:cs typeface="Trebuchet MS"/>
              </a:rPr>
              <a:t>in </a:t>
            </a:r>
            <a:r>
              <a:rPr sz="2200" b="1" spc="-140" dirty="0">
                <a:solidFill>
                  <a:srgbClr val="3B4643"/>
                </a:solidFill>
                <a:latin typeface="Trebuchet MS"/>
                <a:cs typeface="Trebuchet MS"/>
              </a:rPr>
              <a:t>the </a:t>
            </a:r>
            <a:r>
              <a:rPr sz="2200" b="1" spc="-130" dirty="0">
                <a:solidFill>
                  <a:srgbClr val="3B4643"/>
                </a:solidFill>
                <a:latin typeface="Trebuchet MS"/>
                <a:cs typeface="Trebuchet MS"/>
              </a:rPr>
              <a:t>proliferation </a:t>
            </a:r>
            <a:r>
              <a:rPr sz="2200" b="1" spc="-95" dirty="0">
                <a:solidFill>
                  <a:srgbClr val="3B4643"/>
                </a:solidFill>
                <a:latin typeface="Trebuchet MS"/>
                <a:cs typeface="Trebuchet MS"/>
              </a:rPr>
              <a:t>of </a:t>
            </a:r>
            <a:r>
              <a:rPr sz="2200" b="1" spc="-140" dirty="0">
                <a:solidFill>
                  <a:srgbClr val="3B4643"/>
                </a:solidFill>
                <a:latin typeface="Trebuchet MS"/>
                <a:cs typeface="Trebuchet MS"/>
              </a:rPr>
              <a:t>the </a:t>
            </a:r>
            <a:r>
              <a:rPr sz="2200" b="1" spc="-125" dirty="0">
                <a:solidFill>
                  <a:srgbClr val="3B4643"/>
                </a:solidFill>
                <a:latin typeface="Trebuchet MS"/>
                <a:cs typeface="Trebuchet MS"/>
              </a:rPr>
              <a:t>epithelial </a:t>
            </a:r>
            <a:r>
              <a:rPr sz="2200" b="1" spc="-140" dirty="0">
                <a:solidFill>
                  <a:srgbClr val="3B4643"/>
                </a:solidFill>
                <a:latin typeface="Trebuchet MS"/>
                <a:cs typeface="Trebuchet MS"/>
              </a:rPr>
              <a:t>cells</a:t>
            </a:r>
            <a:r>
              <a:rPr sz="2200" b="1" spc="-330" dirty="0">
                <a:solidFill>
                  <a:srgbClr val="3B4643"/>
                </a:solidFill>
                <a:latin typeface="Trebuchet MS"/>
                <a:cs typeface="Trebuchet MS"/>
              </a:rPr>
              <a:t> </a:t>
            </a:r>
            <a:r>
              <a:rPr sz="2200" b="1" spc="-105" dirty="0">
                <a:solidFill>
                  <a:srgbClr val="3B4643"/>
                </a:solidFill>
                <a:latin typeface="Trebuchet MS"/>
                <a:cs typeface="Trebuchet MS"/>
              </a:rPr>
              <a:t>an  </a:t>
            </a:r>
            <a:r>
              <a:rPr sz="2200" b="1" spc="-114" dirty="0">
                <a:solidFill>
                  <a:srgbClr val="3B4643"/>
                </a:solidFill>
                <a:latin typeface="Trebuchet MS"/>
                <a:cs typeface="Trebuchet MS"/>
              </a:rPr>
              <a:t>formation </a:t>
            </a:r>
            <a:r>
              <a:rPr sz="2200" b="1" spc="-95" dirty="0">
                <a:solidFill>
                  <a:srgbClr val="3B4643"/>
                </a:solidFill>
                <a:latin typeface="Trebuchet MS"/>
                <a:cs typeface="Trebuchet MS"/>
              </a:rPr>
              <a:t>of </a:t>
            </a:r>
            <a:r>
              <a:rPr sz="2200" b="1" spc="-100" dirty="0">
                <a:solidFill>
                  <a:srgbClr val="3B4643"/>
                </a:solidFill>
                <a:latin typeface="Trebuchet MS"/>
                <a:cs typeface="Trebuchet MS"/>
              </a:rPr>
              <a:t>small</a:t>
            </a:r>
            <a:r>
              <a:rPr sz="2200" b="1" spc="-235" dirty="0">
                <a:solidFill>
                  <a:srgbClr val="3B4643"/>
                </a:solidFill>
                <a:latin typeface="Trebuchet MS"/>
                <a:cs typeface="Trebuchet MS"/>
              </a:rPr>
              <a:t> </a:t>
            </a:r>
            <a:r>
              <a:rPr sz="2200" b="1" spc="-175" dirty="0">
                <a:solidFill>
                  <a:srgbClr val="3B4643"/>
                </a:solidFill>
                <a:latin typeface="Trebuchet MS"/>
                <a:cs typeface="Trebuchet MS"/>
              </a:rPr>
              <a:t>cavity.</a:t>
            </a:r>
            <a:endParaRPr sz="2200">
              <a:latin typeface="Trebuchet MS"/>
              <a:cs typeface="Trebuchet MS"/>
            </a:endParaRPr>
          </a:p>
          <a:p>
            <a:pPr marL="469900" indent="-457200">
              <a:lnSpc>
                <a:spcPct val="100000"/>
              </a:lnSpc>
              <a:spcBef>
                <a:spcPts val="790"/>
              </a:spcBef>
              <a:buClr>
                <a:srgbClr val="3B4643"/>
              </a:buClr>
              <a:buAutoNum type="alphaLcPeriod"/>
              <a:tabLst>
                <a:tab pos="469265" algn="l"/>
                <a:tab pos="469900" algn="l"/>
              </a:tabLst>
            </a:pPr>
            <a:r>
              <a:rPr sz="2200" b="1" spc="-145" dirty="0">
                <a:solidFill>
                  <a:srgbClr val="95A0AA"/>
                </a:solidFill>
                <a:latin typeface="Trebuchet MS"/>
                <a:cs typeface="Trebuchet MS"/>
              </a:rPr>
              <a:t>Cell </a:t>
            </a:r>
            <a:r>
              <a:rPr sz="2200" b="1" spc="-120" dirty="0">
                <a:solidFill>
                  <a:srgbClr val="95A0AA"/>
                </a:solidFill>
                <a:latin typeface="Trebuchet MS"/>
                <a:cs typeface="Trebuchet MS"/>
              </a:rPr>
              <a:t>Rests </a:t>
            </a:r>
            <a:r>
              <a:rPr sz="2200" b="1" spc="-95" dirty="0">
                <a:solidFill>
                  <a:srgbClr val="95A0AA"/>
                </a:solidFill>
                <a:latin typeface="Trebuchet MS"/>
                <a:cs typeface="Trebuchet MS"/>
              </a:rPr>
              <a:t>of </a:t>
            </a:r>
            <a:r>
              <a:rPr sz="2200" b="1" spc="-85" dirty="0">
                <a:solidFill>
                  <a:srgbClr val="95A0AA"/>
                </a:solidFill>
                <a:latin typeface="Trebuchet MS"/>
                <a:cs typeface="Trebuchet MS"/>
              </a:rPr>
              <a:t>Malassez</a:t>
            </a:r>
            <a:r>
              <a:rPr sz="2200" b="1" spc="-250" dirty="0">
                <a:solidFill>
                  <a:srgbClr val="95A0AA"/>
                </a:solidFill>
                <a:latin typeface="Trebuchet MS"/>
                <a:cs typeface="Trebuchet MS"/>
              </a:rPr>
              <a:t> </a:t>
            </a:r>
            <a:r>
              <a:rPr sz="2200" b="1" spc="-204" dirty="0">
                <a:solidFill>
                  <a:srgbClr val="95A0AA"/>
                </a:solidFill>
                <a:latin typeface="Trebuchet MS"/>
                <a:cs typeface="Trebuchet MS"/>
              </a:rPr>
              <a:t>:</a:t>
            </a:r>
            <a:endParaRPr sz="2200">
              <a:latin typeface="Trebuchet MS"/>
              <a:cs typeface="Trebuchet MS"/>
            </a:endParaRPr>
          </a:p>
          <a:p>
            <a:pPr marL="12700">
              <a:lnSpc>
                <a:spcPts val="2245"/>
              </a:lnSpc>
              <a:spcBef>
                <a:spcPts val="705"/>
              </a:spcBef>
            </a:pPr>
            <a:r>
              <a:rPr sz="2200" spc="-145" dirty="0">
                <a:solidFill>
                  <a:srgbClr val="3B4643"/>
                </a:solidFill>
                <a:latin typeface="Arial"/>
                <a:cs typeface="Arial"/>
              </a:rPr>
              <a:t>Remanants </a:t>
            </a:r>
            <a:r>
              <a:rPr sz="2200" spc="-5" dirty="0">
                <a:solidFill>
                  <a:srgbClr val="3B4643"/>
                </a:solidFill>
                <a:latin typeface="Arial"/>
                <a:cs typeface="Arial"/>
              </a:rPr>
              <a:t>of </a:t>
            </a:r>
            <a:r>
              <a:rPr sz="2200" spc="-85" dirty="0">
                <a:solidFill>
                  <a:srgbClr val="3B4643"/>
                </a:solidFill>
                <a:latin typeface="Arial"/>
                <a:cs typeface="Arial"/>
              </a:rPr>
              <a:t>Hertwigs </a:t>
            </a:r>
            <a:r>
              <a:rPr sz="2200" spc="-45" dirty="0">
                <a:solidFill>
                  <a:srgbClr val="3B4643"/>
                </a:solidFill>
                <a:latin typeface="Arial"/>
                <a:cs typeface="Arial"/>
              </a:rPr>
              <a:t>epithelial </a:t>
            </a:r>
            <a:r>
              <a:rPr sz="2200" spc="-5" dirty="0">
                <a:solidFill>
                  <a:srgbClr val="3B4643"/>
                </a:solidFill>
                <a:latin typeface="Arial"/>
                <a:cs typeface="Arial"/>
              </a:rPr>
              <a:t>root </a:t>
            </a:r>
            <a:r>
              <a:rPr sz="2200" spc="-100" dirty="0">
                <a:solidFill>
                  <a:srgbClr val="3B4643"/>
                </a:solidFill>
                <a:latin typeface="Arial"/>
                <a:cs typeface="Arial"/>
              </a:rPr>
              <a:t>sheath </a:t>
            </a:r>
            <a:r>
              <a:rPr sz="2200" spc="-30" dirty="0">
                <a:solidFill>
                  <a:srgbClr val="3B4643"/>
                </a:solidFill>
                <a:latin typeface="Arial"/>
                <a:cs typeface="Arial"/>
              </a:rPr>
              <a:t>in the </a:t>
            </a:r>
            <a:r>
              <a:rPr sz="2200" spc="-290" dirty="0">
                <a:solidFill>
                  <a:srgbClr val="3B4643"/>
                </a:solidFill>
                <a:latin typeface="Arial"/>
                <a:cs typeface="Arial"/>
              </a:rPr>
              <a:t>PDL </a:t>
            </a:r>
            <a:r>
              <a:rPr sz="2200" spc="-30" dirty="0">
                <a:solidFill>
                  <a:srgbClr val="3B4643"/>
                </a:solidFill>
                <a:latin typeface="Arial"/>
                <a:cs typeface="Arial"/>
              </a:rPr>
              <a:t>after the</a:t>
            </a:r>
            <a:r>
              <a:rPr sz="2200" spc="-385" dirty="0">
                <a:solidFill>
                  <a:srgbClr val="3B4643"/>
                </a:solidFill>
                <a:latin typeface="Arial"/>
                <a:cs typeface="Arial"/>
              </a:rPr>
              <a:t> </a:t>
            </a:r>
            <a:r>
              <a:rPr sz="2200" spc="-5" dirty="0">
                <a:solidFill>
                  <a:srgbClr val="3B4643"/>
                </a:solidFill>
                <a:latin typeface="Arial"/>
                <a:cs typeface="Arial"/>
              </a:rPr>
              <a:t>root</a:t>
            </a:r>
            <a:endParaRPr sz="2200">
              <a:latin typeface="Arial"/>
              <a:cs typeface="Arial"/>
            </a:endParaRPr>
          </a:p>
          <a:p>
            <a:pPr marL="12700">
              <a:lnSpc>
                <a:spcPts val="2245"/>
              </a:lnSpc>
            </a:pPr>
            <a:r>
              <a:rPr sz="2200" spc="-35" dirty="0">
                <a:solidFill>
                  <a:srgbClr val="3B4643"/>
                </a:solidFill>
                <a:latin typeface="Arial"/>
                <a:cs typeface="Arial"/>
              </a:rPr>
              <a:t>formation </a:t>
            </a:r>
            <a:r>
              <a:rPr sz="2200" spc="-114" dirty="0">
                <a:solidFill>
                  <a:srgbClr val="3B4643"/>
                </a:solidFill>
                <a:latin typeface="Arial"/>
                <a:cs typeface="Arial"/>
              </a:rPr>
              <a:t>is</a:t>
            </a:r>
            <a:r>
              <a:rPr sz="2200" spc="-195" dirty="0">
                <a:solidFill>
                  <a:srgbClr val="3B4643"/>
                </a:solidFill>
                <a:latin typeface="Arial"/>
                <a:cs typeface="Arial"/>
              </a:rPr>
              <a:t> </a:t>
            </a:r>
            <a:r>
              <a:rPr sz="2200" spc="-75" dirty="0">
                <a:solidFill>
                  <a:srgbClr val="3B4643"/>
                </a:solidFill>
                <a:latin typeface="Arial"/>
                <a:cs typeface="Arial"/>
              </a:rPr>
              <a:t>completed.</a:t>
            </a:r>
            <a:endParaRPr sz="2200">
              <a:latin typeface="Arial"/>
              <a:cs typeface="Arial"/>
            </a:endParaRPr>
          </a:p>
          <a:p>
            <a:pPr marL="299720" indent="-287020">
              <a:lnSpc>
                <a:spcPct val="100000"/>
              </a:lnSpc>
              <a:spcBef>
                <a:spcPts val="710"/>
              </a:spcBef>
              <a:buAutoNum type="alphaLcPeriod" startAt="2"/>
              <a:tabLst>
                <a:tab pos="300355" algn="l"/>
              </a:tabLst>
            </a:pPr>
            <a:r>
              <a:rPr sz="2200" b="1" spc="-150" dirty="0">
                <a:solidFill>
                  <a:srgbClr val="95A0AA"/>
                </a:solidFill>
                <a:latin typeface="Trebuchet MS"/>
                <a:cs typeface="Trebuchet MS"/>
              </a:rPr>
              <a:t>Reduced </a:t>
            </a:r>
            <a:r>
              <a:rPr sz="2200" b="1" spc="-130" dirty="0">
                <a:solidFill>
                  <a:srgbClr val="95A0AA"/>
                </a:solidFill>
                <a:latin typeface="Trebuchet MS"/>
                <a:cs typeface="Trebuchet MS"/>
              </a:rPr>
              <a:t>Enamel Epithelium</a:t>
            </a:r>
            <a:r>
              <a:rPr sz="2200" b="1" spc="-180" dirty="0">
                <a:solidFill>
                  <a:srgbClr val="95A0AA"/>
                </a:solidFill>
                <a:latin typeface="Trebuchet MS"/>
                <a:cs typeface="Trebuchet MS"/>
              </a:rPr>
              <a:t> </a:t>
            </a:r>
            <a:r>
              <a:rPr sz="2200" b="1" spc="-204" dirty="0">
                <a:solidFill>
                  <a:srgbClr val="95A0AA"/>
                </a:solidFill>
                <a:latin typeface="Trebuchet MS"/>
                <a:cs typeface="Trebuchet MS"/>
              </a:rPr>
              <a:t>:</a:t>
            </a:r>
            <a:endParaRPr sz="2200">
              <a:latin typeface="Trebuchet MS"/>
              <a:cs typeface="Trebuchet MS"/>
            </a:endParaRPr>
          </a:p>
          <a:p>
            <a:pPr marL="12700" marR="5080">
              <a:lnSpc>
                <a:spcPct val="70000"/>
              </a:lnSpc>
              <a:spcBef>
                <a:spcPts val="1500"/>
              </a:spcBef>
            </a:pPr>
            <a:r>
              <a:rPr sz="2200" spc="-140" dirty="0">
                <a:solidFill>
                  <a:srgbClr val="3B4643"/>
                </a:solidFill>
                <a:latin typeface="Arial"/>
                <a:cs typeface="Arial"/>
              </a:rPr>
              <a:t>Residual</a:t>
            </a:r>
            <a:r>
              <a:rPr sz="2200" spc="-110" dirty="0">
                <a:solidFill>
                  <a:srgbClr val="3B4643"/>
                </a:solidFill>
                <a:latin typeface="Arial"/>
                <a:cs typeface="Arial"/>
              </a:rPr>
              <a:t> </a:t>
            </a:r>
            <a:r>
              <a:rPr sz="2200" spc="-45" dirty="0">
                <a:solidFill>
                  <a:srgbClr val="3B4643"/>
                </a:solidFill>
                <a:latin typeface="Arial"/>
                <a:cs typeface="Arial"/>
              </a:rPr>
              <a:t>epithelial</a:t>
            </a:r>
            <a:r>
              <a:rPr sz="2200" spc="-114" dirty="0">
                <a:solidFill>
                  <a:srgbClr val="3B4643"/>
                </a:solidFill>
                <a:latin typeface="Arial"/>
                <a:cs typeface="Arial"/>
              </a:rPr>
              <a:t> </a:t>
            </a:r>
            <a:r>
              <a:rPr sz="2200" spc="-105" dirty="0">
                <a:solidFill>
                  <a:srgbClr val="3B4643"/>
                </a:solidFill>
                <a:latin typeface="Arial"/>
                <a:cs typeface="Arial"/>
              </a:rPr>
              <a:t>cells</a:t>
            </a:r>
            <a:r>
              <a:rPr sz="2200" spc="-114" dirty="0">
                <a:solidFill>
                  <a:srgbClr val="3B4643"/>
                </a:solidFill>
                <a:latin typeface="Arial"/>
                <a:cs typeface="Arial"/>
              </a:rPr>
              <a:t> </a:t>
            </a:r>
            <a:r>
              <a:rPr sz="2200" spc="-95" dirty="0">
                <a:solidFill>
                  <a:srgbClr val="3B4643"/>
                </a:solidFill>
                <a:latin typeface="Arial"/>
                <a:cs typeface="Arial"/>
              </a:rPr>
              <a:t>surrounds</a:t>
            </a:r>
            <a:r>
              <a:rPr sz="2200" spc="-120" dirty="0">
                <a:solidFill>
                  <a:srgbClr val="3B4643"/>
                </a:solidFill>
                <a:latin typeface="Arial"/>
                <a:cs typeface="Arial"/>
              </a:rPr>
              <a:t> </a:t>
            </a:r>
            <a:r>
              <a:rPr sz="2200" spc="-30" dirty="0">
                <a:solidFill>
                  <a:srgbClr val="3B4643"/>
                </a:solidFill>
                <a:latin typeface="Arial"/>
                <a:cs typeface="Arial"/>
              </a:rPr>
              <a:t>the</a:t>
            </a:r>
            <a:r>
              <a:rPr sz="2200" spc="-100" dirty="0">
                <a:solidFill>
                  <a:srgbClr val="3B4643"/>
                </a:solidFill>
                <a:latin typeface="Arial"/>
                <a:cs typeface="Arial"/>
              </a:rPr>
              <a:t> </a:t>
            </a:r>
            <a:r>
              <a:rPr sz="2200" spc="-70" dirty="0">
                <a:solidFill>
                  <a:srgbClr val="3B4643"/>
                </a:solidFill>
                <a:latin typeface="Arial"/>
                <a:cs typeface="Arial"/>
              </a:rPr>
              <a:t>crown</a:t>
            </a:r>
            <a:r>
              <a:rPr sz="2200" spc="-125" dirty="0">
                <a:solidFill>
                  <a:srgbClr val="3B4643"/>
                </a:solidFill>
                <a:latin typeface="Arial"/>
                <a:cs typeface="Arial"/>
              </a:rPr>
              <a:t> </a:t>
            </a:r>
            <a:r>
              <a:rPr sz="2200" spc="-5" dirty="0">
                <a:solidFill>
                  <a:srgbClr val="3B4643"/>
                </a:solidFill>
                <a:latin typeface="Arial"/>
                <a:cs typeface="Arial"/>
              </a:rPr>
              <a:t>of</a:t>
            </a:r>
            <a:r>
              <a:rPr sz="2200" spc="-100" dirty="0">
                <a:solidFill>
                  <a:srgbClr val="3B4643"/>
                </a:solidFill>
                <a:latin typeface="Arial"/>
                <a:cs typeface="Arial"/>
              </a:rPr>
              <a:t> </a:t>
            </a:r>
            <a:r>
              <a:rPr sz="2200" spc="-30" dirty="0">
                <a:solidFill>
                  <a:srgbClr val="3B4643"/>
                </a:solidFill>
                <a:latin typeface="Arial"/>
                <a:cs typeface="Arial"/>
              </a:rPr>
              <a:t>the</a:t>
            </a:r>
            <a:r>
              <a:rPr sz="2200" spc="-100" dirty="0">
                <a:solidFill>
                  <a:srgbClr val="3B4643"/>
                </a:solidFill>
                <a:latin typeface="Arial"/>
                <a:cs typeface="Arial"/>
              </a:rPr>
              <a:t> </a:t>
            </a:r>
            <a:r>
              <a:rPr sz="2200" dirty="0">
                <a:solidFill>
                  <a:srgbClr val="3B4643"/>
                </a:solidFill>
                <a:latin typeface="Arial"/>
                <a:cs typeface="Arial"/>
              </a:rPr>
              <a:t>tooth</a:t>
            </a:r>
            <a:r>
              <a:rPr sz="2200" spc="-110" dirty="0">
                <a:solidFill>
                  <a:srgbClr val="3B4643"/>
                </a:solidFill>
                <a:latin typeface="Arial"/>
                <a:cs typeface="Arial"/>
              </a:rPr>
              <a:t> </a:t>
            </a:r>
            <a:r>
              <a:rPr sz="2200" spc="-25" dirty="0">
                <a:solidFill>
                  <a:srgbClr val="3B4643"/>
                </a:solidFill>
                <a:latin typeface="Arial"/>
                <a:cs typeface="Arial"/>
              </a:rPr>
              <a:t>after</a:t>
            </a:r>
            <a:r>
              <a:rPr sz="2200" spc="-100" dirty="0">
                <a:solidFill>
                  <a:srgbClr val="3B4643"/>
                </a:solidFill>
                <a:latin typeface="Arial"/>
                <a:cs typeface="Arial"/>
              </a:rPr>
              <a:t> </a:t>
            </a:r>
            <a:r>
              <a:rPr sz="2200" spc="-95" dirty="0">
                <a:solidFill>
                  <a:srgbClr val="3B4643"/>
                </a:solidFill>
                <a:latin typeface="Arial"/>
                <a:cs typeface="Arial"/>
              </a:rPr>
              <a:t>enamel  </a:t>
            </a:r>
            <a:r>
              <a:rPr sz="2200" spc="-35" dirty="0">
                <a:solidFill>
                  <a:srgbClr val="3B4643"/>
                </a:solidFill>
                <a:latin typeface="Arial"/>
                <a:cs typeface="Arial"/>
              </a:rPr>
              <a:t>formation </a:t>
            </a:r>
            <a:r>
              <a:rPr sz="2200" spc="-114" dirty="0">
                <a:solidFill>
                  <a:srgbClr val="3B4643"/>
                </a:solidFill>
                <a:latin typeface="Arial"/>
                <a:cs typeface="Arial"/>
              </a:rPr>
              <a:t>is</a:t>
            </a:r>
            <a:r>
              <a:rPr sz="2200" spc="-195" dirty="0">
                <a:solidFill>
                  <a:srgbClr val="3B4643"/>
                </a:solidFill>
                <a:latin typeface="Arial"/>
                <a:cs typeface="Arial"/>
              </a:rPr>
              <a:t> </a:t>
            </a:r>
            <a:r>
              <a:rPr sz="2200" spc="-75" dirty="0">
                <a:solidFill>
                  <a:srgbClr val="3B4643"/>
                </a:solidFill>
                <a:latin typeface="Arial"/>
                <a:cs typeface="Arial"/>
              </a:rPr>
              <a:t>complete.</a:t>
            </a:r>
            <a:endParaRPr sz="2200">
              <a:latin typeface="Arial"/>
              <a:cs typeface="Arial"/>
            </a:endParaRPr>
          </a:p>
          <a:p>
            <a:pPr marL="267970" indent="-255270">
              <a:lnSpc>
                <a:spcPct val="100000"/>
              </a:lnSpc>
              <a:spcBef>
                <a:spcPts val="710"/>
              </a:spcBef>
              <a:buAutoNum type="alphaLcPeriod" startAt="3"/>
              <a:tabLst>
                <a:tab pos="268605" algn="l"/>
              </a:tabLst>
            </a:pPr>
            <a:r>
              <a:rPr sz="2200" b="1" spc="-145" dirty="0">
                <a:solidFill>
                  <a:srgbClr val="95A0AA"/>
                </a:solidFill>
                <a:latin typeface="Trebuchet MS"/>
                <a:cs typeface="Trebuchet MS"/>
              </a:rPr>
              <a:t>Cell </a:t>
            </a:r>
            <a:r>
              <a:rPr sz="2200" b="1" spc="-120" dirty="0">
                <a:solidFill>
                  <a:srgbClr val="95A0AA"/>
                </a:solidFill>
                <a:latin typeface="Trebuchet MS"/>
                <a:cs typeface="Trebuchet MS"/>
              </a:rPr>
              <a:t>Rests </a:t>
            </a:r>
            <a:r>
              <a:rPr sz="2200" b="1" spc="-100" dirty="0">
                <a:solidFill>
                  <a:srgbClr val="95A0AA"/>
                </a:solidFill>
                <a:latin typeface="Trebuchet MS"/>
                <a:cs typeface="Trebuchet MS"/>
              </a:rPr>
              <a:t>of </a:t>
            </a:r>
            <a:r>
              <a:rPr sz="2200" b="1" spc="-140" dirty="0">
                <a:solidFill>
                  <a:srgbClr val="95A0AA"/>
                </a:solidFill>
                <a:latin typeface="Trebuchet MS"/>
                <a:cs typeface="Trebuchet MS"/>
              </a:rPr>
              <a:t>Serres </a:t>
            </a:r>
            <a:r>
              <a:rPr sz="2200" b="1" spc="-120" dirty="0">
                <a:solidFill>
                  <a:srgbClr val="95A0AA"/>
                </a:solidFill>
                <a:latin typeface="Trebuchet MS"/>
                <a:cs typeface="Trebuchet MS"/>
              </a:rPr>
              <a:t>(Dental </a:t>
            </a:r>
            <a:r>
              <a:rPr sz="2200" b="1" spc="-140" dirty="0">
                <a:solidFill>
                  <a:srgbClr val="95A0AA"/>
                </a:solidFill>
                <a:latin typeface="Trebuchet MS"/>
                <a:cs typeface="Trebuchet MS"/>
              </a:rPr>
              <a:t>Lamina)</a:t>
            </a:r>
            <a:r>
              <a:rPr sz="2200" b="1" spc="-265" dirty="0">
                <a:solidFill>
                  <a:srgbClr val="95A0AA"/>
                </a:solidFill>
                <a:latin typeface="Trebuchet MS"/>
                <a:cs typeface="Trebuchet MS"/>
              </a:rPr>
              <a:t> </a:t>
            </a:r>
            <a:r>
              <a:rPr sz="2200" b="1" spc="-204" dirty="0">
                <a:solidFill>
                  <a:srgbClr val="95A0AA"/>
                </a:solidFill>
                <a:latin typeface="Trebuchet MS"/>
                <a:cs typeface="Trebuchet MS"/>
              </a:rPr>
              <a:t>:</a:t>
            </a:r>
            <a:endParaRPr sz="2200">
              <a:latin typeface="Trebuchet MS"/>
              <a:cs typeface="Trebuchet MS"/>
            </a:endParaRPr>
          </a:p>
          <a:p>
            <a:pPr marL="12700" marR="300990">
              <a:lnSpc>
                <a:spcPct val="70000"/>
              </a:lnSpc>
              <a:spcBef>
                <a:spcPts val="1500"/>
              </a:spcBef>
            </a:pPr>
            <a:r>
              <a:rPr sz="2200" spc="-125" dirty="0">
                <a:solidFill>
                  <a:srgbClr val="3B4643"/>
                </a:solidFill>
                <a:latin typeface="Arial"/>
                <a:cs typeface="Arial"/>
              </a:rPr>
              <a:t>Islands</a:t>
            </a:r>
            <a:r>
              <a:rPr sz="2200" spc="-120" dirty="0">
                <a:solidFill>
                  <a:srgbClr val="3B4643"/>
                </a:solidFill>
                <a:latin typeface="Arial"/>
                <a:cs typeface="Arial"/>
              </a:rPr>
              <a:t> </a:t>
            </a:r>
            <a:r>
              <a:rPr sz="2200" spc="-5" dirty="0">
                <a:solidFill>
                  <a:srgbClr val="3B4643"/>
                </a:solidFill>
                <a:latin typeface="Arial"/>
                <a:cs typeface="Arial"/>
              </a:rPr>
              <a:t>of</a:t>
            </a:r>
            <a:r>
              <a:rPr sz="2200" spc="-100" dirty="0">
                <a:solidFill>
                  <a:srgbClr val="3B4643"/>
                </a:solidFill>
                <a:latin typeface="Arial"/>
                <a:cs typeface="Arial"/>
              </a:rPr>
              <a:t> </a:t>
            </a:r>
            <a:r>
              <a:rPr sz="2200" spc="-45" dirty="0">
                <a:solidFill>
                  <a:srgbClr val="3B4643"/>
                </a:solidFill>
                <a:latin typeface="Arial"/>
                <a:cs typeface="Arial"/>
              </a:rPr>
              <a:t>epithelial</a:t>
            </a:r>
            <a:r>
              <a:rPr sz="2200" spc="-114" dirty="0">
                <a:solidFill>
                  <a:srgbClr val="3B4643"/>
                </a:solidFill>
                <a:latin typeface="Arial"/>
                <a:cs typeface="Arial"/>
              </a:rPr>
              <a:t> </a:t>
            </a:r>
            <a:r>
              <a:rPr sz="2200" spc="-110" dirty="0">
                <a:solidFill>
                  <a:srgbClr val="3B4643"/>
                </a:solidFill>
                <a:latin typeface="Arial"/>
                <a:cs typeface="Arial"/>
              </a:rPr>
              <a:t>cells</a:t>
            </a:r>
            <a:r>
              <a:rPr sz="2200" spc="-90" dirty="0">
                <a:solidFill>
                  <a:srgbClr val="3B4643"/>
                </a:solidFill>
                <a:latin typeface="Arial"/>
                <a:cs typeface="Arial"/>
              </a:rPr>
              <a:t> </a:t>
            </a:r>
            <a:r>
              <a:rPr sz="2200" spc="-5" dirty="0">
                <a:solidFill>
                  <a:srgbClr val="3B4643"/>
                </a:solidFill>
                <a:latin typeface="Arial"/>
                <a:cs typeface="Arial"/>
              </a:rPr>
              <a:t>that</a:t>
            </a:r>
            <a:r>
              <a:rPr sz="2200" spc="-110" dirty="0">
                <a:solidFill>
                  <a:srgbClr val="3B4643"/>
                </a:solidFill>
                <a:latin typeface="Arial"/>
                <a:cs typeface="Arial"/>
              </a:rPr>
              <a:t> </a:t>
            </a:r>
            <a:r>
              <a:rPr sz="2200" spc="-55" dirty="0">
                <a:solidFill>
                  <a:srgbClr val="3B4643"/>
                </a:solidFill>
                <a:latin typeface="Arial"/>
                <a:cs typeface="Arial"/>
              </a:rPr>
              <a:t>originate</a:t>
            </a:r>
            <a:r>
              <a:rPr sz="2200" spc="-105" dirty="0">
                <a:solidFill>
                  <a:srgbClr val="3B4643"/>
                </a:solidFill>
                <a:latin typeface="Arial"/>
                <a:cs typeface="Arial"/>
              </a:rPr>
              <a:t> </a:t>
            </a:r>
            <a:r>
              <a:rPr sz="2200" spc="-25" dirty="0">
                <a:solidFill>
                  <a:srgbClr val="3B4643"/>
                </a:solidFill>
                <a:latin typeface="Arial"/>
                <a:cs typeface="Arial"/>
              </a:rPr>
              <a:t>from</a:t>
            </a:r>
            <a:r>
              <a:rPr sz="2200" spc="-110" dirty="0">
                <a:solidFill>
                  <a:srgbClr val="3B4643"/>
                </a:solidFill>
                <a:latin typeface="Arial"/>
                <a:cs typeface="Arial"/>
              </a:rPr>
              <a:t> </a:t>
            </a:r>
            <a:r>
              <a:rPr sz="2200" spc="-30" dirty="0">
                <a:solidFill>
                  <a:srgbClr val="3B4643"/>
                </a:solidFill>
                <a:latin typeface="Arial"/>
                <a:cs typeface="Arial"/>
              </a:rPr>
              <a:t>the</a:t>
            </a:r>
            <a:r>
              <a:rPr sz="2200" spc="-95" dirty="0">
                <a:solidFill>
                  <a:srgbClr val="3B4643"/>
                </a:solidFill>
                <a:latin typeface="Arial"/>
                <a:cs typeface="Arial"/>
              </a:rPr>
              <a:t> </a:t>
            </a:r>
            <a:r>
              <a:rPr sz="2200" spc="-60" dirty="0">
                <a:solidFill>
                  <a:srgbClr val="3B4643"/>
                </a:solidFill>
                <a:latin typeface="Arial"/>
                <a:cs typeface="Arial"/>
              </a:rPr>
              <a:t>oral</a:t>
            </a:r>
            <a:r>
              <a:rPr sz="2200" spc="-125" dirty="0">
                <a:solidFill>
                  <a:srgbClr val="3B4643"/>
                </a:solidFill>
                <a:latin typeface="Arial"/>
                <a:cs typeface="Arial"/>
              </a:rPr>
              <a:t> </a:t>
            </a:r>
            <a:r>
              <a:rPr sz="2200" spc="-45" dirty="0">
                <a:solidFill>
                  <a:srgbClr val="3B4643"/>
                </a:solidFill>
                <a:latin typeface="Arial"/>
                <a:cs typeface="Arial"/>
              </a:rPr>
              <a:t>epithelium</a:t>
            </a:r>
            <a:r>
              <a:rPr sz="2200" spc="-105" dirty="0">
                <a:solidFill>
                  <a:srgbClr val="3B4643"/>
                </a:solidFill>
                <a:latin typeface="Arial"/>
                <a:cs typeface="Arial"/>
              </a:rPr>
              <a:t> and  </a:t>
            </a:r>
            <a:r>
              <a:rPr sz="2200" spc="-75" dirty="0">
                <a:solidFill>
                  <a:srgbClr val="3B4643"/>
                </a:solidFill>
                <a:latin typeface="Arial"/>
                <a:cs typeface="Arial"/>
              </a:rPr>
              <a:t>remain </a:t>
            </a:r>
            <a:r>
              <a:rPr sz="2200" spc="-35" dirty="0">
                <a:solidFill>
                  <a:srgbClr val="3B4643"/>
                </a:solidFill>
                <a:latin typeface="Arial"/>
                <a:cs typeface="Arial"/>
              </a:rPr>
              <a:t>in the </a:t>
            </a:r>
            <a:r>
              <a:rPr sz="2200" spc="-95" dirty="0">
                <a:solidFill>
                  <a:srgbClr val="3B4643"/>
                </a:solidFill>
                <a:latin typeface="Arial"/>
                <a:cs typeface="Arial"/>
              </a:rPr>
              <a:t>tissue </a:t>
            </a:r>
            <a:r>
              <a:rPr sz="2200" spc="-30" dirty="0">
                <a:solidFill>
                  <a:srgbClr val="3B4643"/>
                </a:solidFill>
                <a:latin typeface="Arial"/>
                <a:cs typeface="Arial"/>
              </a:rPr>
              <a:t>after </a:t>
            </a:r>
            <a:r>
              <a:rPr sz="2200" spc="-80" dirty="0">
                <a:solidFill>
                  <a:srgbClr val="3B4643"/>
                </a:solidFill>
                <a:latin typeface="Arial"/>
                <a:cs typeface="Arial"/>
              </a:rPr>
              <a:t>inducing </a:t>
            </a:r>
            <a:r>
              <a:rPr sz="2200" dirty="0">
                <a:solidFill>
                  <a:srgbClr val="3B4643"/>
                </a:solidFill>
                <a:latin typeface="Arial"/>
                <a:cs typeface="Arial"/>
              </a:rPr>
              <a:t>tooth</a:t>
            </a:r>
            <a:r>
              <a:rPr sz="2200" spc="-434" dirty="0">
                <a:solidFill>
                  <a:srgbClr val="3B4643"/>
                </a:solidFill>
                <a:latin typeface="Arial"/>
                <a:cs typeface="Arial"/>
              </a:rPr>
              <a:t> </a:t>
            </a:r>
            <a:r>
              <a:rPr sz="2200" spc="-75" dirty="0">
                <a:solidFill>
                  <a:srgbClr val="3B4643"/>
                </a:solidFill>
                <a:latin typeface="Arial"/>
                <a:cs typeface="Arial"/>
              </a:rPr>
              <a:t>development.</a:t>
            </a:r>
            <a:endParaRPr sz="2200">
              <a:latin typeface="Arial"/>
              <a:cs typeface="Arial"/>
            </a:endParaRPr>
          </a:p>
        </p:txBody>
      </p:sp>
      <p:sp>
        <p:nvSpPr>
          <p:cNvPr id="4" name="object 4"/>
          <p:cNvSpPr txBox="1">
            <a:spLocks noGrp="1"/>
          </p:cNvSpPr>
          <p:nvPr>
            <p:ph type="title"/>
          </p:nvPr>
        </p:nvSpPr>
        <p:spPr>
          <a:xfrm>
            <a:off x="1359156" y="887988"/>
            <a:ext cx="2376805" cy="443070"/>
          </a:xfrm>
          <a:prstGeom prst="rect">
            <a:avLst/>
          </a:prstGeom>
        </p:spPr>
        <p:txBody>
          <a:bodyPr vert="horz" wrap="square" lIns="0" tIns="12065" rIns="0" bIns="0" rtlCol="0">
            <a:spAutoFit/>
          </a:bodyPr>
          <a:lstStyle/>
          <a:p>
            <a:pPr marL="12700">
              <a:lnSpc>
                <a:spcPct val="100000"/>
              </a:lnSpc>
              <a:spcBef>
                <a:spcPts val="95"/>
              </a:spcBef>
            </a:pPr>
            <a:r>
              <a:rPr sz="2800" b="0" spc="-509" dirty="0">
                <a:solidFill>
                  <a:srgbClr val="E4E6DA"/>
                </a:solidFill>
                <a:latin typeface="Arial"/>
                <a:cs typeface="Arial"/>
              </a:rPr>
              <a:t>CYST</a:t>
            </a:r>
            <a:r>
              <a:rPr sz="2800" b="0" spc="-459" dirty="0">
                <a:solidFill>
                  <a:srgbClr val="E4E6DA"/>
                </a:solidFill>
                <a:latin typeface="Arial"/>
                <a:cs typeface="Arial"/>
              </a:rPr>
              <a:t> </a:t>
            </a:r>
            <a:r>
              <a:rPr sz="2800" b="0" spc="-225" dirty="0">
                <a:solidFill>
                  <a:srgbClr val="E4E6DA"/>
                </a:solidFill>
                <a:latin typeface="Arial"/>
                <a:cs typeface="Arial"/>
              </a:rPr>
              <a:t>INITIATION</a:t>
            </a:r>
            <a:endParaRPr sz="2800">
              <a:latin typeface="Arial"/>
              <a:cs typeface="Arial"/>
            </a:endParaRPr>
          </a:p>
        </p:txBody>
      </p:sp>
      <p:sp>
        <p:nvSpPr>
          <p:cNvPr id="5" name="object 5"/>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11</a:t>
            </a:fld>
            <a:endParaRPr spc="-6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8" y="1819493"/>
            <a:ext cx="3714751" cy="4004943"/>
          </a:xfrm>
          <a:prstGeom prst="rect">
            <a:avLst/>
          </a:prstGeom>
        </p:spPr>
        <p:txBody>
          <a:bodyPr vert="horz" wrap="square" lIns="0" tIns="168910" rIns="0" bIns="0" rtlCol="0">
            <a:spAutoFit/>
          </a:bodyPr>
          <a:lstStyle/>
          <a:p>
            <a:pPr marL="12700">
              <a:lnSpc>
                <a:spcPct val="100000"/>
              </a:lnSpc>
              <a:spcBef>
                <a:spcPts val="1330"/>
              </a:spcBef>
            </a:pPr>
            <a:r>
              <a:rPr sz="2200" b="1" u="heavy" spc="-175" dirty="0">
                <a:solidFill>
                  <a:srgbClr val="95A0AA"/>
                </a:solidFill>
                <a:uFill>
                  <a:solidFill>
                    <a:srgbClr val="95A0AA"/>
                  </a:solidFill>
                </a:uFill>
                <a:latin typeface="Trebuchet MS"/>
                <a:cs typeface="Trebuchet MS"/>
              </a:rPr>
              <a:t>THEORY</a:t>
            </a:r>
            <a:endParaRPr sz="2200">
              <a:latin typeface="Trebuchet MS"/>
              <a:cs typeface="Trebuchet MS"/>
            </a:endParaRPr>
          </a:p>
          <a:p>
            <a:pPr marL="12700">
              <a:lnSpc>
                <a:spcPct val="100000"/>
              </a:lnSpc>
              <a:spcBef>
                <a:spcPts val="1060"/>
              </a:spcBef>
            </a:pPr>
            <a:r>
              <a:rPr sz="1900" b="1" spc="-105" dirty="0">
                <a:solidFill>
                  <a:srgbClr val="3B4643"/>
                </a:solidFill>
                <a:latin typeface="Trebuchet MS"/>
                <a:cs typeface="Trebuchet MS"/>
              </a:rPr>
              <a:t>Harris </a:t>
            </a:r>
            <a:r>
              <a:rPr sz="1900" b="1" spc="-140" dirty="0">
                <a:solidFill>
                  <a:srgbClr val="3B4643"/>
                </a:solidFill>
                <a:latin typeface="Trebuchet MS"/>
                <a:cs typeface="Trebuchet MS"/>
              </a:rPr>
              <a:t>(1974) </a:t>
            </a:r>
            <a:r>
              <a:rPr sz="1900" b="1" spc="-105" dirty="0">
                <a:solidFill>
                  <a:srgbClr val="3B4643"/>
                </a:solidFill>
                <a:latin typeface="Trebuchet MS"/>
                <a:cs typeface="Trebuchet MS"/>
              </a:rPr>
              <a:t>Postulated </a:t>
            </a:r>
            <a:r>
              <a:rPr sz="1900" b="1" spc="-114" dirty="0">
                <a:solidFill>
                  <a:srgbClr val="3B4643"/>
                </a:solidFill>
                <a:latin typeface="Trebuchet MS"/>
                <a:cs typeface="Trebuchet MS"/>
              </a:rPr>
              <a:t>the</a:t>
            </a:r>
            <a:r>
              <a:rPr sz="1900" b="1" spc="-210" dirty="0">
                <a:solidFill>
                  <a:srgbClr val="3B4643"/>
                </a:solidFill>
                <a:latin typeface="Trebuchet MS"/>
                <a:cs typeface="Trebuchet MS"/>
              </a:rPr>
              <a:t> </a:t>
            </a:r>
            <a:r>
              <a:rPr sz="1900" b="1" spc="-105" dirty="0">
                <a:solidFill>
                  <a:srgbClr val="3B4643"/>
                </a:solidFill>
                <a:latin typeface="Trebuchet MS"/>
                <a:cs typeface="Trebuchet MS"/>
              </a:rPr>
              <a:t>theories</a:t>
            </a:r>
            <a:endParaRPr sz="1900">
              <a:latin typeface="Trebuchet MS"/>
              <a:cs typeface="Trebuchet MS"/>
            </a:endParaRPr>
          </a:p>
          <a:p>
            <a:pPr marL="622300" indent="-609600">
              <a:lnSpc>
                <a:spcPct val="100000"/>
              </a:lnSpc>
              <a:spcBef>
                <a:spcPts val="960"/>
              </a:spcBef>
              <a:buAutoNum type="arabicParenR"/>
              <a:tabLst>
                <a:tab pos="621665" algn="l"/>
                <a:tab pos="622300" algn="l"/>
              </a:tabLst>
            </a:pPr>
            <a:r>
              <a:rPr sz="2200" b="1" spc="-55" dirty="0">
                <a:solidFill>
                  <a:srgbClr val="95A0AA"/>
                </a:solidFill>
                <a:latin typeface="Trebuchet MS"/>
                <a:cs typeface="Trebuchet MS"/>
              </a:rPr>
              <a:t>Mural</a:t>
            </a:r>
            <a:r>
              <a:rPr sz="2200" b="1" spc="-160" dirty="0">
                <a:solidFill>
                  <a:srgbClr val="95A0AA"/>
                </a:solidFill>
                <a:latin typeface="Trebuchet MS"/>
                <a:cs typeface="Trebuchet MS"/>
              </a:rPr>
              <a:t> </a:t>
            </a:r>
            <a:r>
              <a:rPr sz="2200" b="1" spc="-110" dirty="0">
                <a:solidFill>
                  <a:srgbClr val="95A0AA"/>
                </a:solidFill>
                <a:latin typeface="Trebuchet MS"/>
                <a:cs typeface="Trebuchet MS"/>
              </a:rPr>
              <a:t>growth</a:t>
            </a:r>
            <a:endParaRPr sz="2200">
              <a:latin typeface="Trebuchet MS"/>
              <a:cs typeface="Trebuchet MS"/>
            </a:endParaRPr>
          </a:p>
          <a:p>
            <a:pPr marL="745490" lvl="1" indent="-247015">
              <a:lnSpc>
                <a:spcPct val="100000"/>
              </a:lnSpc>
              <a:spcBef>
                <a:spcPts val="1055"/>
              </a:spcBef>
              <a:buAutoNum type="alphaLcParenR"/>
              <a:tabLst>
                <a:tab pos="746125" algn="l"/>
              </a:tabLst>
            </a:pPr>
            <a:r>
              <a:rPr sz="1900" b="1" spc="-125" dirty="0">
                <a:solidFill>
                  <a:srgbClr val="3B4643"/>
                </a:solidFill>
                <a:latin typeface="Trebuchet MS"/>
                <a:cs typeface="Trebuchet MS"/>
              </a:rPr>
              <a:t>Peripheral </a:t>
            </a:r>
            <a:r>
              <a:rPr sz="1900" b="1" spc="-130" dirty="0">
                <a:solidFill>
                  <a:srgbClr val="3B4643"/>
                </a:solidFill>
                <a:latin typeface="Trebuchet MS"/>
                <a:cs typeface="Trebuchet MS"/>
              </a:rPr>
              <a:t>cell</a:t>
            </a:r>
            <a:r>
              <a:rPr sz="1900" b="1" spc="-155" dirty="0">
                <a:solidFill>
                  <a:srgbClr val="3B4643"/>
                </a:solidFill>
                <a:latin typeface="Trebuchet MS"/>
                <a:cs typeface="Trebuchet MS"/>
              </a:rPr>
              <a:t> </a:t>
            </a:r>
            <a:r>
              <a:rPr sz="1900" b="1" spc="-90" dirty="0">
                <a:solidFill>
                  <a:srgbClr val="3B4643"/>
                </a:solidFill>
                <a:latin typeface="Trebuchet MS"/>
                <a:cs typeface="Trebuchet MS"/>
              </a:rPr>
              <a:t>division</a:t>
            </a:r>
            <a:endParaRPr sz="1900">
              <a:latin typeface="Trebuchet MS"/>
              <a:cs typeface="Trebuchet MS"/>
            </a:endParaRPr>
          </a:p>
          <a:p>
            <a:pPr marL="757555" lvl="1" indent="-259079">
              <a:lnSpc>
                <a:spcPct val="100000"/>
              </a:lnSpc>
              <a:spcBef>
                <a:spcPts val="1045"/>
              </a:spcBef>
              <a:buAutoNum type="alphaLcParenR"/>
              <a:tabLst>
                <a:tab pos="758190" algn="l"/>
              </a:tabLst>
            </a:pPr>
            <a:r>
              <a:rPr sz="1900" b="1" spc="-114" dirty="0">
                <a:solidFill>
                  <a:srgbClr val="3B4643"/>
                </a:solidFill>
                <a:latin typeface="Trebuchet MS"/>
                <a:cs typeface="Trebuchet MS"/>
              </a:rPr>
              <a:t>Accumulated</a:t>
            </a:r>
            <a:r>
              <a:rPr sz="1900" b="1" spc="-135" dirty="0">
                <a:solidFill>
                  <a:srgbClr val="3B4643"/>
                </a:solidFill>
                <a:latin typeface="Trebuchet MS"/>
                <a:cs typeface="Trebuchet MS"/>
              </a:rPr>
              <a:t> </a:t>
            </a:r>
            <a:r>
              <a:rPr sz="1900" b="1" spc="-114" dirty="0">
                <a:solidFill>
                  <a:srgbClr val="3B4643"/>
                </a:solidFill>
                <a:latin typeface="Trebuchet MS"/>
                <a:cs typeface="Trebuchet MS"/>
              </a:rPr>
              <a:t>contents</a:t>
            </a:r>
            <a:endParaRPr sz="1900">
              <a:latin typeface="Trebuchet MS"/>
              <a:cs typeface="Trebuchet MS"/>
            </a:endParaRPr>
          </a:p>
          <a:p>
            <a:pPr marL="622300" indent="-609600">
              <a:lnSpc>
                <a:spcPct val="100000"/>
              </a:lnSpc>
              <a:spcBef>
                <a:spcPts val="960"/>
              </a:spcBef>
              <a:buAutoNum type="arabicParenR"/>
              <a:tabLst>
                <a:tab pos="621665" algn="l"/>
                <a:tab pos="622300" algn="l"/>
              </a:tabLst>
            </a:pPr>
            <a:r>
              <a:rPr sz="2200" b="1" spc="-130" dirty="0">
                <a:solidFill>
                  <a:srgbClr val="95A0AA"/>
                </a:solidFill>
                <a:latin typeface="Trebuchet MS"/>
                <a:cs typeface="Trebuchet MS"/>
              </a:rPr>
              <a:t>Hydrostatic</a:t>
            </a:r>
            <a:endParaRPr sz="2200">
              <a:latin typeface="Trebuchet MS"/>
              <a:cs typeface="Trebuchet MS"/>
            </a:endParaRPr>
          </a:p>
          <a:p>
            <a:pPr marL="800100" lvl="1" indent="-301625">
              <a:lnSpc>
                <a:spcPct val="100000"/>
              </a:lnSpc>
              <a:spcBef>
                <a:spcPts val="1055"/>
              </a:spcBef>
              <a:buAutoNum type="alphaLcParenR"/>
              <a:tabLst>
                <a:tab pos="800735" algn="l"/>
              </a:tabLst>
            </a:pPr>
            <a:r>
              <a:rPr sz="1900" b="1" spc="-120" dirty="0">
                <a:solidFill>
                  <a:srgbClr val="3B4643"/>
                </a:solidFill>
                <a:latin typeface="Trebuchet MS"/>
                <a:cs typeface="Trebuchet MS"/>
              </a:rPr>
              <a:t>Secretion</a:t>
            </a:r>
            <a:endParaRPr sz="1900">
              <a:latin typeface="Trebuchet MS"/>
              <a:cs typeface="Trebuchet MS"/>
            </a:endParaRPr>
          </a:p>
          <a:p>
            <a:pPr marL="758190" lvl="1" indent="-259715">
              <a:lnSpc>
                <a:spcPct val="100000"/>
              </a:lnSpc>
              <a:spcBef>
                <a:spcPts val="1045"/>
              </a:spcBef>
              <a:buAutoNum type="alphaLcParenR"/>
              <a:tabLst>
                <a:tab pos="758190" algn="l"/>
              </a:tabLst>
            </a:pPr>
            <a:r>
              <a:rPr sz="1900" b="1" spc="-114" dirty="0">
                <a:solidFill>
                  <a:srgbClr val="3B4643"/>
                </a:solidFill>
                <a:latin typeface="Trebuchet MS"/>
                <a:cs typeface="Trebuchet MS"/>
              </a:rPr>
              <a:t>Transuduation </a:t>
            </a:r>
            <a:r>
              <a:rPr sz="1900" b="1" spc="-5" dirty="0">
                <a:solidFill>
                  <a:srgbClr val="3B4643"/>
                </a:solidFill>
                <a:latin typeface="Trebuchet MS"/>
                <a:cs typeface="Trebuchet MS"/>
              </a:rPr>
              <a:t>&amp;</a:t>
            </a:r>
            <a:r>
              <a:rPr sz="1900" b="1" spc="-190" dirty="0">
                <a:solidFill>
                  <a:srgbClr val="3B4643"/>
                </a:solidFill>
                <a:latin typeface="Trebuchet MS"/>
                <a:cs typeface="Trebuchet MS"/>
              </a:rPr>
              <a:t> </a:t>
            </a:r>
            <a:r>
              <a:rPr sz="1900" b="1" spc="-110" dirty="0">
                <a:solidFill>
                  <a:srgbClr val="3B4643"/>
                </a:solidFill>
                <a:latin typeface="Trebuchet MS"/>
                <a:cs typeface="Trebuchet MS"/>
              </a:rPr>
              <a:t>exudation</a:t>
            </a:r>
            <a:endParaRPr sz="1900">
              <a:latin typeface="Trebuchet MS"/>
              <a:cs typeface="Trebuchet MS"/>
            </a:endParaRPr>
          </a:p>
          <a:p>
            <a:pPr marL="781685" lvl="1" indent="-283210">
              <a:lnSpc>
                <a:spcPct val="100000"/>
              </a:lnSpc>
              <a:spcBef>
                <a:spcPts val="1045"/>
              </a:spcBef>
              <a:buAutoNum type="alphaLcParenR"/>
              <a:tabLst>
                <a:tab pos="782320" algn="l"/>
              </a:tabLst>
            </a:pPr>
            <a:r>
              <a:rPr sz="1900" b="1" spc="-85" dirty="0">
                <a:solidFill>
                  <a:srgbClr val="3B4643"/>
                </a:solidFill>
                <a:latin typeface="Trebuchet MS"/>
                <a:cs typeface="Trebuchet MS"/>
              </a:rPr>
              <a:t>Dialysis</a:t>
            </a:r>
            <a:endParaRPr sz="1900">
              <a:latin typeface="Trebuchet MS"/>
              <a:cs typeface="Trebuchet MS"/>
            </a:endParaRPr>
          </a:p>
        </p:txBody>
      </p:sp>
      <p:sp>
        <p:nvSpPr>
          <p:cNvPr id="3" name="object 3"/>
          <p:cNvSpPr txBox="1">
            <a:spLocks noGrp="1"/>
          </p:cNvSpPr>
          <p:nvPr>
            <p:ph type="title"/>
          </p:nvPr>
        </p:nvSpPr>
        <p:spPr>
          <a:xfrm>
            <a:off x="1359158" y="887988"/>
            <a:ext cx="3024505" cy="443070"/>
          </a:xfrm>
          <a:prstGeom prst="rect">
            <a:avLst/>
          </a:prstGeom>
        </p:spPr>
        <p:txBody>
          <a:bodyPr vert="horz" wrap="square" lIns="0" tIns="12065" rIns="0" bIns="0" rtlCol="0">
            <a:spAutoFit/>
          </a:bodyPr>
          <a:lstStyle/>
          <a:p>
            <a:pPr marL="12700">
              <a:lnSpc>
                <a:spcPct val="100000"/>
              </a:lnSpc>
              <a:spcBef>
                <a:spcPts val="95"/>
              </a:spcBef>
            </a:pPr>
            <a:r>
              <a:rPr sz="2800" b="0" spc="-509" dirty="0">
                <a:solidFill>
                  <a:srgbClr val="E4E6DA"/>
                </a:solidFill>
                <a:latin typeface="Arial"/>
                <a:cs typeface="Arial"/>
              </a:rPr>
              <a:t>CYST</a:t>
            </a:r>
            <a:r>
              <a:rPr sz="2800" b="0" spc="-455" dirty="0">
                <a:solidFill>
                  <a:srgbClr val="E4E6DA"/>
                </a:solidFill>
                <a:latin typeface="Arial"/>
                <a:cs typeface="Arial"/>
              </a:rPr>
              <a:t> </a:t>
            </a:r>
            <a:r>
              <a:rPr sz="2800" b="0" spc="-350" dirty="0">
                <a:solidFill>
                  <a:srgbClr val="E4E6DA"/>
                </a:solidFill>
                <a:latin typeface="Arial"/>
                <a:cs typeface="Arial"/>
              </a:rPr>
              <a:t>ENLARGEMENT</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12</a:t>
            </a:fld>
            <a:endParaRPr spc="-6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18388"/>
            <a:ext cx="12192000" cy="47975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 y="882396"/>
            <a:ext cx="12155423" cy="46146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 y="863346"/>
            <a:ext cx="12174855" cy="4653280"/>
          </a:xfrm>
          <a:custGeom>
            <a:avLst/>
            <a:gdLst/>
            <a:ahLst/>
            <a:cxnLst/>
            <a:rect l="l" t="t" r="r" b="b"/>
            <a:pathLst>
              <a:path w="12174855" h="4653280">
                <a:moveTo>
                  <a:pt x="0" y="4652772"/>
                </a:moveTo>
                <a:lnTo>
                  <a:pt x="12174474" y="4652772"/>
                </a:lnTo>
                <a:lnTo>
                  <a:pt x="12174474" y="0"/>
                </a:lnTo>
                <a:lnTo>
                  <a:pt x="0" y="0"/>
                </a:lnTo>
              </a:path>
            </a:pathLst>
          </a:custGeom>
          <a:ln w="38100">
            <a:solidFill>
              <a:srgbClr val="000000"/>
            </a:solidFill>
          </a:ln>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13</a:t>
            </a:fld>
            <a:endParaRPr spc="-6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8" y="1844170"/>
            <a:ext cx="6838951" cy="2067233"/>
          </a:xfrm>
          <a:prstGeom prst="rect">
            <a:avLst/>
          </a:prstGeom>
        </p:spPr>
        <p:txBody>
          <a:bodyPr vert="horz" wrap="square" lIns="0" tIns="203200" rIns="0" bIns="0" rtlCol="0">
            <a:spAutoFit/>
          </a:bodyPr>
          <a:lstStyle/>
          <a:p>
            <a:pPr marL="469900" indent="-457200">
              <a:lnSpc>
                <a:spcPct val="100000"/>
              </a:lnSpc>
              <a:spcBef>
                <a:spcPts val="1600"/>
              </a:spcBef>
              <a:buAutoNum type="arabicPeriod"/>
              <a:tabLst>
                <a:tab pos="469265" algn="l"/>
                <a:tab pos="469900" algn="l"/>
              </a:tabLst>
            </a:pPr>
            <a:r>
              <a:rPr sz="2400" b="1" spc="-140" dirty="0">
                <a:solidFill>
                  <a:srgbClr val="3B4643"/>
                </a:solidFill>
                <a:latin typeface="Trebuchet MS"/>
                <a:cs typeface="Trebuchet MS"/>
              </a:rPr>
              <a:t>Increase </a:t>
            </a:r>
            <a:r>
              <a:rPr sz="2400" b="1" spc="-130" dirty="0">
                <a:solidFill>
                  <a:srgbClr val="3B4643"/>
                </a:solidFill>
                <a:latin typeface="Trebuchet MS"/>
                <a:cs typeface="Trebuchet MS"/>
              </a:rPr>
              <a:t>in </a:t>
            </a:r>
            <a:r>
              <a:rPr sz="2400" b="1" spc="-150" dirty="0">
                <a:solidFill>
                  <a:srgbClr val="3B4643"/>
                </a:solidFill>
                <a:latin typeface="Trebuchet MS"/>
                <a:cs typeface="Trebuchet MS"/>
              </a:rPr>
              <a:t>the </a:t>
            </a:r>
            <a:r>
              <a:rPr sz="2400" b="1" spc="-125" dirty="0">
                <a:solidFill>
                  <a:srgbClr val="3B4643"/>
                </a:solidFill>
                <a:latin typeface="Trebuchet MS"/>
                <a:cs typeface="Trebuchet MS"/>
              </a:rPr>
              <a:t>volume </a:t>
            </a:r>
            <a:r>
              <a:rPr sz="2400" b="1" spc="-100" dirty="0">
                <a:solidFill>
                  <a:srgbClr val="3B4643"/>
                </a:solidFill>
                <a:latin typeface="Trebuchet MS"/>
                <a:cs typeface="Trebuchet MS"/>
              </a:rPr>
              <a:t>of </a:t>
            </a:r>
            <a:r>
              <a:rPr sz="2400" b="1" spc="-110" dirty="0">
                <a:solidFill>
                  <a:srgbClr val="3B4643"/>
                </a:solidFill>
                <a:latin typeface="Trebuchet MS"/>
                <a:cs typeface="Trebuchet MS"/>
              </a:rPr>
              <a:t>its</a:t>
            </a:r>
            <a:r>
              <a:rPr sz="2400" b="1" spc="-470" dirty="0">
                <a:solidFill>
                  <a:srgbClr val="3B4643"/>
                </a:solidFill>
                <a:latin typeface="Trebuchet MS"/>
                <a:cs typeface="Trebuchet MS"/>
              </a:rPr>
              <a:t> </a:t>
            </a:r>
            <a:r>
              <a:rPr sz="2400" b="1" spc="-155" dirty="0">
                <a:solidFill>
                  <a:srgbClr val="3B4643"/>
                </a:solidFill>
                <a:latin typeface="Trebuchet MS"/>
                <a:cs typeface="Trebuchet MS"/>
              </a:rPr>
              <a:t>contents.</a:t>
            </a:r>
            <a:endParaRPr sz="2400">
              <a:latin typeface="Trebuchet MS"/>
              <a:cs typeface="Trebuchet MS"/>
            </a:endParaRPr>
          </a:p>
          <a:p>
            <a:pPr marL="469900" marR="5080" indent="-457200">
              <a:lnSpc>
                <a:spcPct val="100000"/>
              </a:lnSpc>
              <a:spcBef>
                <a:spcPts val="1500"/>
              </a:spcBef>
              <a:buAutoNum type="arabicPeriod"/>
              <a:tabLst>
                <a:tab pos="469265" algn="l"/>
                <a:tab pos="469900" algn="l"/>
              </a:tabLst>
            </a:pPr>
            <a:r>
              <a:rPr sz="2400" b="1" spc="-140" dirty="0">
                <a:solidFill>
                  <a:srgbClr val="3B4643"/>
                </a:solidFill>
                <a:latin typeface="Trebuchet MS"/>
                <a:cs typeface="Trebuchet MS"/>
              </a:rPr>
              <a:t>Increase </a:t>
            </a:r>
            <a:r>
              <a:rPr sz="2400" b="1" spc="-130" dirty="0">
                <a:solidFill>
                  <a:srgbClr val="3B4643"/>
                </a:solidFill>
                <a:latin typeface="Trebuchet MS"/>
                <a:cs typeface="Trebuchet MS"/>
              </a:rPr>
              <a:t>in </a:t>
            </a:r>
            <a:r>
              <a:rPr sz="2400" b="1" spc="-150" dirty="0">
                <a:solidFill>
                  <a:srgbClr val="3B4643"/>
                </a:solidFill>
                <a:latin typeface="Trebuchet MS"/>
                <a:cs typeface="Trebuchet MS"/>
              </a:rPr>
              <a:t>the surface </a:t>
            </a:r>
            <a:r>
              <a:rPr sz="2400" b="1" spc="-145" dirty="0">
                <a:solidFill>
                  <a:srgbClr val="3B4643"/>
                </a:solidFill>
                <a:latin typeface="Trebuchet MS"/>
                <a:cs typeface="Trebuchet MS"/>
              </a:rPr>
              <a:t>area </a:t>
            </a:r>
            <a:r>
              <a:rPr sz="2400" b="1" spc="-100" dirty="0">
                <a:solidFill>
                  <a:srgbClr val="3B4643"/>
                </a:solidFill>
                <a:latin typeface="Trebuchet MS"/>
                <a:cs typeface="Trebuchet MS"/>
              </a:rPr>
              <a:t>of </a:t>
            </a:r>
            <a:r>
              <a:rPr sz="2400" b="1" spc="-150" dirty="0">
                <a:solidFill>
                  <a:srgbClr val="3B4643"/>
                </a:solidFill>
                <a:latin typeface="Trebuchet MS"/>
                <a:cs typeface="Trebuchet MS"/>
              </a:rPr>
              <a:t>the </a:t>
            </a:r>
            <a:r>
              <a:rPr sz="2400" b="1" spc="-135" dirty="0">
                <a:solidFill>
                  <a:srgbClr val="3B4643"/>
                </a:solidFill>
                <a:latin typeface="Trebuchet MS"/>
                <a:cs typeface="Trebuchet MS"/>
              </a:rPr>
              <a:t>sac </a:t>
            </a:r>
            <a:r>
              <a:rPr sz="2400" b="1" spc="-125" dirty="0">
                <a:solidFill>
                  <a:srgbClr val="3B4643"/>
                </a:solidFill>
                <a:latin typeface="Trebuchet MS"/>
                <a:cs typeface="Trebuchet MS"/>
              </a:rPr>
              <a:t>or</a:t>
            </a:r>
            <a:r>
              <a:rPr sz="2400" b="1" spc="-530" dirty="0">
                <a:solidFill>
                  <a:srgbClr val="3B4643"/>
                </a:solidFill>
                <a:latin typeface="Trebuchet MS"/>
                <a:cs typeface="Trebuchet MS"/>
              </a:rPr>
              <a:t> </a:t>
            </a:r>
            <a:r>
              <a:rPr sz="2400" b="1" spc="-135" dirty="0">
                <a:solidFill>
                  <a:srgbClr val="3B4643"/>
                </a:solidFill>
                <a:latin typeface="Trebuchet MS"/>
                <a:cs typeface="Trebuchet MS"/>
              </a:rPr>
              <a:t>epithelial  </a:t>
            </a:r>
            <a:r>
              <a:rPr sz="2400" b="1" spc="-145" dirty="0">
                <a:solidFill>
                  <a:srgbClr val="3B4643"/>
                </a:solidFill>
                <a:latin typeface="Trebuchet MS"/>
                <a:cs typeface="Trebuchet MS"/>
              </a:rPr>
              <a:t>proliferation.</a:t>
            </a:r>
            <a:endParaRPr sz="2400">
              <a:latin typeface="Trebuchet MS"/>
              <a:cs typeface="Trebuchet MS"/>
            </a:endParaRPr>
          </a:p>
          <a:p>
            <a:pPr marL="469900" indent="-457200">
              <a:lnSpc>
                <a:spcPct val="100000"/>
              </a:lnSpc>
              <a:spcBef>
                <a:spcPts val="1500"/>
              </a:spcBef>
              <a:buAutoNum type="arabicPeriod"/>
              <a:tabLst>
                <a:tab pos="469265" algn="l"/>
                <a:tab pos="469900" algn="l"/>
              </a:tabLst>
            </a:pPr>
            <a:r>
              <a:rPr sz="2400" b="1" spc="-125" dirty="0">
                <a:solidFill>
                  <a:srgbClr val="3B4643"/>
                </a:solidFill>
                <a:latin typeface="Trebuchet MS"/>
                <a:cs typeface="Trebuchet MS"/>
              </a:rPr>
              <a:t>Resorption </a:t>
            </a:r>
            <a:r>
              <a:rPr sz="2400" b="1" spc="-100" dirty="0">
                <a:solidFill>
                  <a:srgbClr val="3B4643"/>
                </a:solidFill>
                <a:latin typeface="Trebuchet MS"/>
                <a:cs typeface="Trebuchet MS"/>
              </a:rPr>
              <a:t>of </a:t>
            </a:r>
            <a:r>
              <a:rPr sz="2400" b="1" spc="-125" dirty="0">
                <a:solidFill>
                  <a:srgbClr val="3B4643"/>
                </a:solidFill>
                <a:latin typeface="Trebuchet MS"/>
                <a:cs typeface="Trebuchet MS"/>
              </a:rPr>
              <a:t>surrounding</a:t>
            </a:r>
            <a:r>
              <a:rPr sz="2400" b="1" spc="-350" dirty="0">
                <a:solidFill>
                  <a:srgbClr val="3B4643"/>
                </a:solidFill>
                <a:latin typeface="Trebuchet MS"/>
                <a:cs typeface="Trebuchet MS"/>
              </a:rPr>
              <a:t> </a:t>
            </a:r>
            <a:r>
              <a:rPr sz="2400" b="1" spc="-140" dirty="0">
                <a:solidFill>
                  <a:srgbClr val="3B4643"/>
                </a:solidFill>
                <a:latin typeface="Trebuchet MS"/>
                <a:cs typeface="Trebuchet MS"/>
              </a:rPr>
              <a:t>bones.</a:t>
            </a:r>
            <a:endParaRPr sz="2400">
              <a:latin typeface="Trebuchet MS"/>
              <a:cs typeface="Trebuchet MS"/>
            </a:endParaRPr>
          </a:p>
        </p:txBody>
      </p:sp>
      <p:sp>
        <p:nvSpPr>
          <p:cNvPr id="3" name="object 3"/>
          <p:cNvSpPr txBox="1">
            <a:spLocks noGrp="1"/>
          </p:cNvSpPr>
          <p:nvPr>
            <p:ph type="title"/>
          </p:nvPr>
        </p:nvSpPr>
        <p:spPr>
          <a:xfrm>
            <a:off x="2060200" y="1150751"/>
            <a:ext cx="5071745" cy="443070"/>
          </a:xfrm>
          <a:prstGeom prst="rect">
            <a:avLst/>
          </a:prstGeom>
        </p:spPr>
        <p:txBody>
          <a:bodyPr vert="horz" wrap="square" lIns="0" tIns="12065" rIns="0" bIns="0" rtlCol="0">
            <a:spAutoFit/>
          </a:bodyPr>
          <a:lstStyle/>
          <a:p>
            <a:pPr marL="12700">
              <a:lnSpc>
                <a:spcPct val="100000"/>
              </a:lnSpc>
              <a:spcBef>
                <a:spcPts val="95"/>
              </a:spcBef>
            </a:pPr>
            <a:r>
              <a:rPr sz="2800" b="0" spc="-125" dirty="0">
                <a:solidFill>
                  <a:srgbClr val="E4E6DA"/>
                </a:solidFill>
                <a:latin typeface="Arial"/>
                <a:cs typeface="Arial"/>
              </a:rPr>
              <a:t>Mechanism regarding</a:t>
            </a:r>
            <a:r>
              <a:rPr sz="2800" b="0" spc="-145" dirty="0">
                <a:solidFill>
                  <a:srgbClr val="E4E6DA"/>
                </a:solidFill>
                <a:latin typeface="Arial"/>
                <a:cs typeface="Arial"/>
              </a:rPr>
              <a:t> </a:t>
            </a:r>
            <a:r>
              <a:rPr sz="2800" b="0" spc="-105" dirty="0">
                <a:solidFill>
                  <a:srgbClr val="E4E6DA"/>
                </a:solidFill>
                <a:latin typeface="Arial"/>
                <a:cs typeface="Arial"/>
              </a:rPr>
              <a:t>enlargement</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14</a:t>
            </a:fld>
            <a:endParaRPr spc="-6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18388"/>
            <a:ext cx="12192000" cy="47975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 y="882396"/>
            <a:ext cx="12155423" cy="46146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 y="863346"/>
            <a:ext cx="12174855" cy="4653280"/>
          </a:xfrm>
          <a:custGeom>
            <a:avLst/>
            <a:gdLst/>
            <a:ahLst/>
            <a:cxnLst/>
            <a:rect l="l" t="t" r="r" b="b"/>
            <a:pathLst>
              <a:path w="12174855" h="4653280">
                <a:moveTo>
                  <a:pt x="0" y="4652772"/>
                </a:moveTo>
                <a:lnTo>
                  <a:pt x="12174474" y="4652772"/>
                </a:lnTo>
                <a:lnTo>
                  <a:pt x="12174474" y="0"/>
                </a:lnTo>
                <a:lnTo>
                  <a:pt x="0" y="0"/>
                </a:lnTo>
              </a:path>
            </a:pathLst>
          </a:custGeom>
          <a:ln w="38100">
            <a:solidFill>
              <a:srgbClr val="000000"/>
            </a:solidFill>
          </a:ln>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15</a:t>
            </a:fld>
            <a:endParaRPr spc="-6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21995" y="2423167"/>
            <a:ext cx="4155948" cy="44348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41647" y="2420111"/>
            <a:ext cx="0" cy="257810"/>
          </a:xfrm>
          <a:custGeom>
            <a:avLst/>
            <a:gdLst/>
            <a:ahLst/>
            <a:cxnLst/>
            <a:rect l="l" t="t" r="r" b="b"/>
            <a:pathLst>
              <a:path h="257810">
                <a:moveTo>
                  <a:pt x="0" y="257555"/>
                </a:moveTo>
                <a:lnTo>
                  <a:pt x="0" y="56387"/>
                </a:lnTo>
                <a:lnTo>
                  <a:pt x="0" y="0"/>
                </a:lnTo>
              </a:path>
            </a:pathLst>
          </a:custGeom>
          <a:ln w="6096">
            <a:solidFill>
              <a:srgbClr val="3B4643"/>
            </a:solidFill>
          </a:ln>
        </p:spPr>
        <p:txBody>
          <a:bodyPr wrap="square" lIns="0" tIns="0" rIns="0" bIns="0" rtlCol="0"/>
          <a:lstStyle/>
          <a:p>
            <a:endParaRPr/>
          </a:p>
        </p:txBody>
      </p:sp>
      <p:sp>
        <p:nvSpPr>
          <p:cNvPr id="4" name="object 4"/>
          <p:cNvSpPr txBox="1"/>
          <p:nvPr/>
        </p:nvSpPr>
        <p:spPr>
          <a:xfrm>
            <a:off x="5534917" y="4598926"/>
            <a:ext cx="716915" cy="289823"/>
          </a:xfrm>
          <a:prstGeom prst="rect">
            <a:avLst/>
          </a:prstGeom>
        </p:spPr>
        <p:txBody>
          <a:bodyPr vert="horz" wrap="square" lIns="0" tIns="12700" rIns="0" bIns="0" rtlCol="0">
            <a:spAutoFit/>
          </a:bodyPr>
          <a:lstStyle/>
          <a:p>
            <a:pPr marL="12700">
              <a:lnSpc>
                <a:spcPct val="100000"/>
              </a:lnSpc>
              <a:spcBef>
                <a:spcPts val="100"/>
              </a:spcBef>
            </a:pPr>
            <a:r>
              <a:rPr sz="1800" b="1" spc="-120" dirty="0">
                <a:solidFill>
                  <a:srgbClr val="3B4643"/>
                </a:solidFill>
                <a:latin typeface="Trebuchet MS"/>
                <a:cs typeface="Trebuchet MS"/>
              </a:rPr>
              <a:t>52.30%</a:t>
            </a:r>
            <a:endParaRPr sz="1800">
              <a:latin typeface="Trebuchet MS"/>
              <a:cs typeface="Trebuchet MS"/>
            </a:endParaRPr>
          </a:p>
        </p:txBody>
      </p:sp>
      <p:sp>
        <p:nvSpPr>
          <p:cNvPr id="5" name="object 5"/>
          <p:cNvSpPr txBox="1"/>
          <p:nvPr/>
        </p:nvSpPr>
        <p:spPr>
          <a:xfrm>
            <a:off x="2791461" y="5532529"/>
            <a:ext cx="716915" cy="289823"/>
          </a:xfrm>
          <a:prstGeom prst="rect">
            <a:avLst/>
          </a:prstGeom>
        </p:spPr>
        <p:txBody>
          <a:bodyPr vert="horz" wrap="square" lIns="0" tIns="12700" rIns="0" bIns="0" rtlCol="0">
            <a:spAutoFit/>
          </a:bodyPr>
          <a:lstStyle/>
          <a:p>
            <a:pPr marL="12700">
              <a:lnSpc>
                <a:spcPct val="100000"/>
              </a:lnSpc>
              <a:spcBef>
                <a:spcPts val="100"/>
              </a:spcBef>
            </a:pPr>
            <a:r>
              <a:rPr sz="1800" b="1" spc="-120" dirty="0">
                <a:solidFill>
                  <a:srgbClr val="3B4643"/>
                </a:solidFill>
                <a:latin typeface="Trebuchet MS"/>
                <a:cs typeface="Trebuchet MS"/>
              </a:rPr>
              <a:t>18.10%</a:t>
            </a:r>
            <a:endParaRPr sz="1800">
              <a:latin typeface="Trebuchet MS"/>
              <a:cs typeface="Trebuchet MS"/>
            </a:endParaRPr>
          </a:p>
        </p:txBody>
      </p:sp>
      <p:sp>
        <p:nvSpPr>
          <p:cNvPr id="6" name="object 6"/>
          <p:cNvSpPr txBox="1"/>
          <p:nvPr/>
        </p:nvSpPr>
        <p:spPr>
          <a:xfrm>
            <a:off x="2332992" y="4284346"/>
            <a:ext cx="680085" cy="274434"/>
          </a:xfrm>
          <a:prstGeom prst="rect">
            <a:avLst/>
          </a:prstGeom>
        </p:spPr>
        <p:txBody>
          <a:bodyPr vert="horz" wrap="square" lIns="0" tIns="12700" rIns="0" bIns="0" rtlCol="0">
            <a:spAutoFit/>
          </a:bodyPr>
          <a:lstStyle/>
          <a:p>
            <a:pPr marL="12700">
              <a:lnSpc>
                <a:spcPct val="100000"/>
              </a:lnSpc>
              <a:spcBef>
                <a:spcPts val="100"/>
              </a:spcBef>
            </a:pPr>
            <a:r>
              <a:rPr sz="1700" b="1" spc="-105" dirty="0">
                <a:solidFill>
                  <a:srgbClr val="3B4643"/>
                </a:solidFill>
                <a:latin typeface="Trebuchet MS"/>
                <a:cs typeface="Trebuchet MS"/>
              </a:rPr>
              <a:t>11.60%</a:t>
            </a:r>
            <a:endParaRPr sz="1700">
              <a:latin typeface="Trebuchet MS"/>
              <a:cs typeface="Trebuchet MS"/>
            </a:endParaRPr>
          </a:p>
        </p:txBody>
      </p:sp>
      <p:sp>
        <p:nvSpPr>
          <p:cNvPr id="7" name="object 7"/>
          <p:cNvSpPr txBox="1"/>
          <p:nvPr/>
        </p:nvSpPr>
        <p:spPr>
          <a:xfrm>
            <a:off x="2810387" y="3312670"/>
            <a:ext cx="307975" cy="289823"/>
          </a:xfrm>
          <a:prstGeom prst="rect">
            <a:avLst/>
          </a:prstGeom>
        </p:spPr>
        <p:txBody>
          <a:bodyPr vert="horz" wrap="square" lIns="0" tIns="12700" rIns="0" bIns="0" rtlCol="0">
            <a:spAutoFit/>
          </a:bodyPr>
          <a:lstStyle/>
          <a:p>
            <a:pPr marL="12700">
              <a:lnSpc>
                <a:spcPct val="100000"/>
              </a:lnSpc>
              <a:spcBef>
                <a:spcPts val="100"/>
              </a:spcBef>
            </a:pPr>
            <a:r>
              <a:rPr sz="1800" b="1" spc="-40" dirty="0">
                <a:solidFill>
                  <a:srgbClr val="3B4643"/>
                </a:solidFill>
                <a:latin typeface="Trebuchet MS"/>
                <a:cs typeface="Trebuchet MS"/>
              </a:rPr>
              <a:t>8%</a:t>
            </a:r>
            <a:endParaRPr sz="1800">
              <a:latin typeface="Trebuchet MS"/>
              <a:cs typeface="Trebuchet MS"/>
            </a:endParaRPr>
          </a:p>
        </p:txBody>
      </p:sp>
      <p:sp>
        <p:nvSpPr>
          <p:cNvPr id="8" name="object 8"/>
          <p:cNvSpPr txBox="1"/>
          <p:nvPr/>
        </p:nvSpPr>
        <p:spPr>
          <a:xfrm>
            <a:off x="2926211" y="2523493"/>
            <a:ext cx="534671" cy="258404"/>
          </a:xfrm>
          <a:prstGeom prst="rect">
            <a:avLst/>
          </a:prstGeom>
        </p:spPr>
        <p:txBody>
          <a:bodyPr vert="horz" wrap="square" lIns="0" tIns="12065" rIns="0" bIns="0" rtlCol="0">
            <a:spAutoFit/>
          </a:bodyPr>
          <a:lstStyle/>
          <a:p>
            <a:pPr marL="12700">
              <a:lnSpc>
                <a:spcPct val="100000"/>
              </a:lnSpc>
              <a:spcBef>
                <a:spcPts val="95"/>
              </a:spcBef>
            </a:pPr>
            <a:r>
              <a:rPr sz="1600" b="1" spc="-135" dirty="0">
                <a:solidFill>
                  <a:srgbClr val="3B4643"/>
                </a:solidFill>
                <a:latin typeface="Trebuchet MS"/>
                <a:cs typeface="Trebuchet MS"/>
              </a:rPr>
              <a:t>5</a:t>
            </a:r>
            <a:r>
              <a:rPr sz="1600" b="1" spc="-165" dirty="0">
                <a:solidFill>
                  <a:srgbClr val="3B4643"/>
                </a:solidFill>
                <a:latin typeface="Trebuchet MS"/>
                <a:cs typeface="Trebuchet MS"/>
              </a:rPr>
              <a:t>.</a:t>
            </a:r>
            <a:r>
              <a:rPr sz="1600" b="1" spc="-135" dirty="0">
                <a:solidFill>
                  <a:srgbClr val="3B4643"/>
                </a:solidFill>
                <a:latin typeface="Trebuchet MS"/>
                <a:cs typeface="Trebuchet MS"/>
              </a:rPr>
              <a:t>60</a:t>
            </a:r>
            <a:r>
              <a:rPr sz="1600" b="1" spc="65" dirty="0">
                <a:solidFill>
                  <a:srgbClr val="3B4643"/>
                </a:solidFill>
                <a:latin typeface="Trebuchet MS"/>
                <a:cs typeface="Trebuchet MS"/>
              </a:rPr>
              <a:t>%</a:t>
            </a:r>
            <a:endParaRPr sz="1600">
              <a:latin typeface="Trebuchet MS"/>
              <a:cs typeface="Trebuchet MS"/>
            </a:endParaRPr>
          </a:p>
        </p:txBody>
      </p:sp>
      <p:sp>
        <p:nvSpPr>
          <p:cNvPr id="9" name="object 9"/>
          <p:cNvSpPr txBox="1"/>
          <p:nvPr/>
        </p:nvSpPr>
        <p:spPr>
          <a:xfrm>
            <a:off x="3711703" y="2181610"/>
            <a:ext cx="472440" cy="228909"/>
          </a:xfrm>
          <a:prstGeom prst="rect">
            <a:avLst/>
          </a:prstGeom>
        </p:spPr>
        <p:txBody>
          <a:bodyPr vert="horz" wrap="square" lIns="0" tIns="13335" rIns="0" bIns="0" rtlCol="0">
            <a:spAutoFit/>
          </a:bodyPr>
          <a:lstStyle/>
          <a:p>
            <a:pPr marL="12700">
              <a:lnSpc>
                <a:spcPct val="100000"/>
              </a:lnSpc>
              <a:spcBef>
                <a:spcPts val="105"/>
              </a:spcBef>
            </a:pPr>
            <a:r>
              <a:rPr sz="1400" b="1" spc="-85" dirty="0">
                <a:solidFill>
                  <a:srgbClr val="3B4643"/>
                </a:solidFill>
                <a:latin typeface="Trebuchet MS"/>
                <a:cs typeface="Trebuchet MS"/>
              </a:rPr>
              <a:t>4.20%</a:t>
            </a:r>
            <a:endParaRPr sz="1400">
              <a:latin typeface="Trebuchet MS"/>
              <a:cs typeface="Trebuchet MS"/>
            </a:endParaRPr>
          </a:p>
        </p:txBody>
      </p:sp>
      <p:sp>
        <p:nvSpPr>
          <p:cNvPr id="10" name="object 10"/>
          <p:cNvSpPr txBox="1"/>
          <p:nvPr/>
        </p:nvSpPr>
        <p:spPr>
          <a:xfrm>
            <a:off x="5327396" y="2090166"/>
            <a:ext cx="1396365" cy="344966"/>
          </a:xfrm>
          <a:prstGeom prst="rect">
            <a:avLst/>
          </a:prstGeom>
        </p:spPr>
        <p:txBody>
          <a:bodyPr vert="horz" wrap="square" lIns="0" tIns="13970" rIns="0" bIns="0" rtlCol="0">
            <a:spAutoFit/>
          </a:bodyPr>
          <a:lstStyle/>
          <a:p>
            <a:pPr marL="12700">
              <a:lnSpc>
                <a:spcPct val="100000"/>
              </a:lnSpc>
              <a:spcBef>
                <a:spcPts val="110"/>
              </a:spcBef>
            </a:pPr>
            <a:r>
              <a:rPr sz="2150" b="1" u="heavy" spc="-105" dirty="0">
                <a:solidFill>
                  <a:srgbClr val="95A0AA"/>
                </a:solidFill>
                <a:uFill>
                  <a:solidFill>
                    <a:srgbClr val="95A0AA"/>
                  </a:solidFill>
                </a:uFill>
                <a:latin typeface="Trebuchet MS"/>
                <a:cs typeface="Trebuchet MS"/>
              </a:rPr>
              <a:t>SHEAR</a:t>
            </a:r>
            <a:r>
              <a:rPr sz="2150" b="1" u="heavy" spc="-250" dirty="0">
                <a:solidFill>
                  <a:srgbClr val="95A0AA"/>
                </a:solidFill>
                <a:uFill>
                  <a:solidFill>
                    <a:srgbClr val="95A0AA"/>
                  </a:solidFill>
                </a:uFill>
                <a:latin typeface="Trebuchet MS"/>
                <a:cs typeface="Trebuchet MS"/>
              </a:rPr>
              <a:t> </a:t>
            </a:r>
            <a:r>
              <a:rPr sz="2150" b="1" u="heavy" spc="-170" dirty="0">
                <a:solidFill>
                  <a:srgbClr val="95A0AA"/>
                </a:solidFill>
                <a:uFill>
                  <a:solidFill>
                    <a:srgbClr val="95A0AA"/>
                  </a:solidFill>
                </a:uFill>
                <a:latin typeface="Trebuchet MS"/>
                <a:cs typeface="Trebuchet MS"/>
              </a:rPr>
              <a:t>2006</a:t>
            </a:r>
            <a:endParaRPr sz="2150">
              <a:latin typeface="Trebuchet MS"/>
              <a:cs typeface="Trebuchet MS"/>
            </a:endParaRPr>
          </a:p>
        </p:txBody>
      </p:sp>
      <p:sp>
        <p:nvSpPr>
          <p:cNvPr id="11" name="object 11"/>
          <p:cNvSpPr/>
          <p:nvPr/>
        </p:nvSpPr>
        <p:spPr>
          <a:xfrm>
            <a:off x="7603241" y="2223524"/>
            <a:ext cx="125095" cy="125095"/>
          </a:xfrm>
          <a:custGeom>
            <a:avLst/>
            <a:gdLst/>
            <a:ahLst/>
            <a:cxnLst/>
            <a:rect l="l" t="t" r="r" b="b"/>
            <a:pathLst>
              <a:path w="125095" h="125094">
                <a:moveTo>
                  <a:pt x="0" y="124967"/>
                </a:moveTo>
                <a:lnTo>
                  <a:pt x="124968" y="124967"/>
                </a:lnTo>
                <a:lnTo>
                  <a:pt x="124968" y="0"/>
                </a:lnTo>
                <a:lnTo>
                  <a:pt x="0" y="0"/>
                </a:lnTo>
                <a:lnTo>
                  <a:pt x="0" y="124967"/>
                </a:lnTo>
                <a:close/>
              </a:path>
            </a:pathLst>
          </a:custGeom>
          <a:solidFill>
            <a:srgbClr val="C4AC2F"/>
          </a:solidFill>
        </p:spPr>
        <p:txBody>
          <a:bodyPr wrap="square" lIns="0" tIns="0" rIns="0" bIns="0" rtlCol="0"/>
          <a:lstStyle/>
          <a:p>
            <a:endParaRPr/>
          </a:p>
        </p:txBody>
      </p:sp>
      <p:sp>
        <p:nvSpPr>
          <p:cNvPr id="12" name="object 12"/>
          <p:cNvSpPr txBox="1"/>
          <p:nvPr/>
        </p:nvSpPr>
        <p:spPr>
          <a:xfrm>
            <a:off x="7774941" y="2110566"/>
            <a:ext cx="1306195" cy="289823"/>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3B4643"/>
                </a:solidFill>
                <a:latin typeface="Arial"/>
                <a:cs typeface="Arial"/>
              </a:rPr>
              <a:t>Radicular</a:t>
            </a:r>
            <a:r>
              <a:rPr sz="1800" spc="-150" dirty="0">
                <a:solidFill>
                  <a:srgbClr val="3B4643"/>
                </a:solidFill>
                <a:latin typeface="Arial"/>
                <a:cs typeface="Arial"/>
              </a:rPr>
              <a:t> </a:t>
            </a:r>
            <a:r>
              <a:rPr sz="1800" spc="-85" dirty="0">
                <a:solidFill>
                  <a:srgbClr val="3B4643"/>
                </a:solidFill>
                <a:latin typeface="Arial"/>
                <a:cs typeface="Arial"/>
              </a:rPr>
              <a:t>cyst</a:t>
            </a:r>
            <a:endParaRPr sz="1800">
              <a:latin typeface="Arial"/>
              <a:cs typeface="Arial"/>
            </a:endParaRPr>
          </a:p>
        </p:txBody>
      </p:sp>
      <p:sp>
        <p:nvSpPr>
          <p:cNvPr id="13" name="object 13"/>
          <p:cNvSpPr/>
          <p:nvPr/>
        </p:nvSpPr>
        <p:spPr>
          <a:xfrm>
            <a:off x="7603241" y="3029719"/>
            <a:ext cx="125095" cy="125095"/>
          </a:xfrm>
          <a:custGeom>
            <a:avLst/>
            <a:gdLst/>
            <a:ahLst/>
            <a:cxnLst/>
            <a:rect l="l" t="t" r="r" b="b"/>
            <a:pathLst>
              <a:path w="125095" h="125094">
                <a:moveTo>
                  <a:pt x="0" y="124967"/>
                </a:moveTo>
                <a:lnTo>
                  <a:pt x="124968" y="124967"/>
                </a:lnTo>
                <a:lnTo>
                  <a:pt x="124968" y="0"/>
                </a:lnTo>
                <a:lnTo>
                  <a:pt x="0" y="0"/>
                </a:lnTo>
                <a:lnTo>
                  <a:pt x="0" y="124967"/>
                </a:lnTo>
                <a:close/>
              </a:path>
            </a:pathLst>
          </a:custGeom>
          <a:solidFill>
            <a:srgbClr val="829136"/>
          </a:solidFill>
        </p:spPr>
        <p:txBody>
          <a:bodyPr wrap="square" lIns="0" tIns="0" rIns="0" bIns="0" rtlCol="0"/>
          <a:lstStyle/>
          <a:p>
            <a:endParaRPr/>
          </a:p>
        </p:txBody>
      </p:sp>
      <p:sp>
        <p:nvSpPr>
          <p:cNvPr id="14" name="object 14"/>
          <p:cNvSpPr txBox="1"/>
          <p:nvPr/>
        </p:nvSpPr>
        <p:spPr>
          <a:xfrm>
            <a:off x="7774943" y="2917700"/>
            <a:ext cx="1577340" cy="289823"/>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3B4643"/>
                </a:solidFill>
                <a:latin typeface="Arial"/>
                <a:cs typeface="Arial"/>
              </a:rPr>
              <a:t>Dentigerous</a:t>
            </a:r>
            <a:r>
              <a:rPr sz="1800" spc="-145" dirty="0">
                <a:solidFill>
                  <a:srgbClr val="3B4643"/>
                </a:solidFill>
                <a:latin typeface="Arial"/>
                <a:cs typeface="Arial"/>
              </a:rPr>
              <a:t> </a:t>
            </a:r>
            <a:r>
              <a:rPr sz="1800" spc="-85" dirty="0">
                <a:solidFill>
                  <a:srgbClr val="3B4643"/>
                </a:solidFill>
                <a:latin typeface="Arial"/>
                <a:cs typeface="Arial"/>
              </a:rPr>
              <a:t>cyst</a:t>
            </a:r>
            <a:endParaRPr sz="1800">
              <a:latin typeface="Arial"/>
              <a:cs typeface="Arial"/>
            </a:endParaRPr>
          </a:p>
        </p:txBody>
      </p:sp>
      <p:sp>
        <p:nvSpPr>
          <p:cNvPr id="15" name="object 15"/>
          <p:cNvSpPr/>
          <p:nvPr/>
        </p:nvSpPr>
        <p:spPr>
          <a:xfrm>
            <a:off x="7603241" y="3835908"/>
            <a:ext cx="125095" cy="127000"/>
          </a:xfrm>
          <a:custGeom>
            <a:avLst/>
            <a:gdLst/>
            <a:ahLst/>
            <a:cxnLst/>
            <a:rect l="l" t="t" r="r" b="b"/>
            <a:pathLst>
              <a:path w="125095" h="127000">
                <a:moveTo>
                  <a:pt x="0" y="126492"/>
                </a:moveTo>
                <a:lnTo>
                  <a:pt x="124968" y="126492"/>
                </a:lnTo>
                <a:lnTo>
                  <a:pt x="124968" y="0"/>
                </a:lnTo>
                <a:lnTo>
                  <a:pt x="0" y="0"/>
                </a:lnTo>
                <a:lnTo>
                  <a:pt x="0" y="126492"/>
                </a:lnTo>
                <a:close/>
              </a:path>
            </a:pathLst>
          </a:custGeom>
          <a:solidFill>
            <a:srgbClr val="577890"/>
          </a:solidFill>
        </p:spPr>
        <p:txBody>
          <a:bodyPr wrap="square" lIns="0" tIns="0" rIns="0" bIns="0" rtlCol="0"/>
          <a:lstStyle/>
          <a:p>
            <a:endParaRPr/>
          </a:p>
        </p:txBody>
      </p:sp>
      <p:sp>
        <p:nvSpPr>
          <p:cNvPr id="16" name="object 16"/>
          <p:cNvSpPr txBox="1"/>
          <p:nvPr/>
        </p:nvSpPr>
        <p:spPr>
          <a:xfrm>
            <a:off x="7774945" y="3724405"/>
            <a:ext cx="2247265" cy="289823"/>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3B4643"/>
                </a:solidFill>
                <a:latin typeface="Arial"/>
                <a:cs typeface="Arial"/>
              </a:rPr>
              <a:t>Odontogenic</a:t>
            </a:r>
            <a:r>
              <a:rPr sz="1800" spc="-135" dirty="0">
                <a:solidFill>
                  <a:srgbClr val="3B4643"/>
                </a:solidFill>
                <a:latin typeface="Arial"/>
                <a:cs typeface="Arial"/>
              </a:rPr>
              <a:t> </a:t>
            </a:r>
            <a:r>
              <a:rPr sz="1800" spc="-60" dirty="0">
                <a:solidFill>
                  <a:srgbClr val="3B4643"/>
                </a:solidFill>
                <a:latin typeface="Arial"/>
                <a:cs typeface="Arial"/>
              </a:rPr>
              <a:t>keratocyst</a:t>
            </a:r>
            <a:endParaRPr sz="1800">
              <a:latin typeface="Arial"/>
              <a:cs typeface="Arial"/>
            </a:endParaRPr>
          </a:p>
        </p:txBody>
      </p:sp>
      <p:sp>
        <p:nvSpPr>
          <p:cNvPr id="17" name="object 17"/>
          <p:cNvSpPr/>
          <p:nvPr/>
        </p:nvSpPr>
        <p:spPr>
          <a:xfrm>
            <a:off x="7603241" y="4643636"/>
            <a:ext cx="125095" cy="125095"/>
          </a:xfrm>
          <a:custGeom>
            <a:avLst/>
            <a:gdLst/>
            <a:ahLst/>
            <a:cxnLst/>
            <a:rect l="l" t="t" r="r" b="b"/>
            <a:pathLst>
              <a:path w="125095" h="125095">
                <a:moveTo>
                  <a:pt x="0" y="124968"/>
                </a:moveTo>
                <a:lnTo>
                  <a:pt x="124968" y="124968"/>
                </a:lnTo>
                <a:lnTo>
                  <a:pt x="124968" y="0"/>
                </a:lnTo>
                <a:lnTo>
                  <a:pt x="0" y="0"/>
                </a:lnTo>
                <a:lnTo>
                  <a:pt x="0" y="124968"/>
                </a:lnTo>
                <a:close/>
              </a:path>
            </a:pathLst>
          </a:custGeom>
          <a:solidFill>
            <a:srgbClr val="81607D"/>
          </a:solidFill>
        </p:spPr>
        <p:txBody>
          <a:bodyPr wrap="square" lIns="0" tIns="0" rIns="0" bIns="0" rtlCol="0"/>
          <a:lstStyle/>
          <a:p>
            <a:endParaRPr/>
          </a:p>
        </p:txBody>
      </p:sp>
      <p:sp>
        <p:nvSpPr>
          <p:cNvPr id="18" name="object 18"/>
          <p:cNvSpPr txBox="1"/>
          <p:nvPr/>
        </p:nvSpPr>
        <p:spPr>
          <a:xfrm>
            <a:off x="7774940" y="4530678"/>
            <a:ext cx="1224280" cy="289823"/>
          </a:xfrm>
          <a:prstGeom prst="rect">
            <a:avLst/>
          </a:prstGeom>
        </p:spPr>
        <p:txBody>
          <a:bodyPr vert="horz" wrap="square" lIns="0" tIns="12700" rIns="0" bIns="0" rtlCol="0">
            <a:spAutoFit/>
          </a:bodyPr>
          <a:lstStyle/>
          <a:p>
            <a:pPr marL="12700">
              <a:lnSpc>
                <a:spcPct val="100000"/>
              </a:lnSpc>
              <a:spcBef>
                <a:spcPts val="100"/>
              </a:spcBef>
            </a:pPr>
            <a:r>
              <a:rPr sz="1800" spc="-110" dirty="0">
                <a:solidFill>
                  <a:srgbClr val="3B4643"/>
                </a:solidFill>
                <a:latin typeface="Arial"/>
                <a:cs typeface="Arial"/>
              </a:rPr>
              <a:t>Residual</a:t>
            </a:r>
            <a:r>
              <a:rPr sz="1800" spc="-155" dirty="0">
                <a:solidFill>
                  <a:srgbClr val="3B4643"/>
                </a:solidFill>
                <a:latin typeface="Arial"/>
                <a:cs typeface="Arial"/>
              </a:rPr>
              <a:t> </a:t>
            </a:r>
            <a:r>
              <a:rPr sz="1800" spc="-85" dirty="0">
                <a:solidFill>
                  <a:srgbClr val="3B4643"/>
                </a:solidFill>
                <a:latin typeface="Arial"/>
                <a:cs typeface="Arial"/>
              </a:rPr>
              <a:t>cyst</a:t>
            </a:r>
            <a:endParaRPr sz="1800">
              <a:latin typeface="Arial"/>
              <a:cs typeface="Arial"/>
            </a:endParaRPr>
          </a:p>
        </p:txBody>
      </p:sp>
      <p:sp>
        <p:nvSpPr>
          <p:cNvPr id="19" name="object 19"/>
          <p:cNvSpPr/>
          <p:nvPr/>
        </p:nvSpPr>
        <p:spPr>
          <a:xfrm>
            <a:off x="7603241" y="5449831"/>
            <a:ext cx="125095" cy="125095"/>
          </a:xfrm>
          <a:custGeom>
            <a:avLst/>
            <a:gdLst/>
            <a:ahLst/>
            <a:cxnLst/>
            <a:rect l="l" t="t" r="r" b="b"/>
            <a:pathLst>
              <a:path w="125095" h="125095">
                <a:moveTo>
                  <a:pt x="0" y="124967"/>
                </a:moveTo>
                <a:lnTo>
                  <a:pt x="124968" y="124967"/>
                </a:lnTo>
                <a:lnTo>
                  <a:pt x="124968" y="0"/>
                </a:lnTo>
                <a:lnTo>
                  <a:pt x="0" y="0"/>
                </a:lnTo>
                <a:lnTo>
                  <a:pt x="0" y="124967"/>
                </a:lnTo>
                <a:close/>
              </a:path>
            </a:pathLst>
          </a:custGeom>
          <a:solidFill>
            <a:srgbClr val="848E95"/>
          </a:solidFill>
        </p:spPr>
        <p:txBody>
          <a:bodyPr wrap="square" lIns="0" tIns="0" rIns="0" bIns="0" rtlCol="0"/>
          <a:lstStyle/>
          <a:p>
            <a:endParaRPr/>
          </a:p>
        </p:txBody>
      </p:sp>
      <p:sp>
        <p:nvSpPr>
          <p:cNvPr id="20" name="object 20"/>
          <p:cNvSpPr txBox="1"/>
          <p:nvPr/>
        </p:nvSpPr>
        <p:spPr>
          <a:xfrm>
            <a:off x="7774946" y="5337812"/>
            <a:ext cx="1450975" cy="289823"/>
          </a:xfrm>
          <a:prstGeom prst="rect">
            <a:avLst/>
          </a:prstGeom>
        </p:spPr>
        <p:txBody>
          <a:bodyPr vert="horz" wrap="square" lIns="0" tIns="12700" rIns="0" bIns="0" rtlCol="0">
            <a:spAutoFit/>
          </a:bodyPr>
          <a:lstStyle/>
          <a:p>
            <a:pPr marL="12700">
              <a:lnSpc>
                <a:spcPct val="100000"/>
              </a:lnSpc>
              <a:spcBef>
                <a:spcPts val="100"/>
              </a:spcBef>
            </a:pPr>
            <a:r>
              <a:rPr sz="1800" spc="-80" dirty="0">
                <a:solidFill>
                  <a:srgbClr val="3B4643"/>
                </a:solidFill>
                <a:latin typeface="Arial"/>
                <a:cs typeface="Arial"/>
              </a:rPr>
              <a:t>Paradental</a:t>
            </a:r>
            <a:r>
              <a:rPr sz="1800" spc="-160" dirty="0">
                <a:solidFill>
                  <a:srgbClr val="3B4643"/>
                </a:solidFill>
                <a:latin typeface="Arial"/>
                <a:cs typeface="Arial"/>
              </a:rPr>
              <a:t> </a:t>
            </a:r>
            <a:r>
              <a:rPr sz="1800" spc="-85" dirty="0">
                <a:solidFill>
                  <a:srgbClr val="3B4643"/>
                </a:solidFill>
                <a:latin typeface="Arial"/>
                <a:cs typeface="Arial"/>
              </a:rPr>
              <a:t>cyst</a:t>
            </a:r>
            <a:endParaRPr sz="1800">
              <a:latin typeface="Arial"/>
              <a:cs typeface="Arial"/>
            </a:endParaRPr>
          </a:p>
        </p:txBody>
      </p:sp>
      <p:sp>
        <p:nvSpPr>
          <p:cNvPr id="21" name="object 21"/>
          <p:cNvSpPr/>
          <p:nvPr/>
        </p:nvSpPr>
        <p:spPr>
          <a:xfrm>
            <a:off x="7603241" y="6256028"/>
            <a:ext cx="125095" cy="125095"/>
          </a:xfrm>
          <a:custGeom>
            <a:avLst/>
            <a:gdLst/>
            <a:ahLst/>
            <a:cxnLst/>
            <a:rect l="l" t="t" r="r" b="b"/>
            <a:pathLst>
              <a:path w="125095" h="125095">
                <a:moveTo>
                  <a:pt x="0" y="124967"/>
                </a:moveTo>
                <a:lnTo>
                  <a:pt x="124968" y="124967"/>
                </a:lnTo>
                <a:lnTo>
                  <a:pt x="124968" y="0"/>
                </a:lnTo>
                <a:lnTo>
                  <a:pt x="0" y="0"/>
                </a:lnTo>
                <a:lnTo>
                  <a:pt x="0" y="124967"/>
                </a:lnTo>
                <a:close/>
              </a:path>
            </a:pathLst>
          </a:custGeom>
          <a:solidFill>
            <a:srgbClr val="948A79"/>
          </a:solidFill>
        </p:spPr>
        <p:txBody>
          <a:bodyPr wrap="square" lIns="0" tIns="0" rIns="0" bIns="0" rtlCol="0"/>
          <a:lstStyle/>
          <a:p>
            <a:endParaRPr/>
          </a:p>
        </p:txBody>
      </p:sp>
      <p:sp>
        <p:nvSpPr>
          <p:cNvPr id="22" name="object 22"/>
          <p:cNvSpPr txBox="1"/>
          <p:nvPr/>
        </p:nvSpPr>
        <p:spPr>
          <a:xfrm>
            <a:off x="7774945" y="6144564"/>
            <a:ext cx="2358391" cy="579120"/>
          </a:xfrm>
          <a:prstGeom prst="rect">
            <a:avLst/>
          </a:prstGeom>
        </p:spPr>
        <p:txBody>
          <a:bodyPr vert="horz" wrap="square" lIns="0" tIns="7620" rIns="0" bIns="0" rtlCol="0">
            <a:spAutoFit/>
          </a:bodyPr>
          <a:lstStyle/>
          <a:p>
            <a:pPr marL="12700" marR="5080">
              <a:lnSpc>
                <a:spcPct val="101800"/>
              </a:lnSpc>
              <a:spcBef>
                <a:spcPts val="60"/>
              </a:spcBef>
            </a:pPr>
            <a:r>
              <a:rPr sz="1800" spc="-85" dirty="0">
                <a:solidFill>
                  <a:srgbClr val="3B4643"/>
                </a:solidFill>
                <a:latin typeface="Arial"/>
                <a:cs typeface="Arial"/>
              </a:rPr>
              <a:t>Unclassified </a:t>
            </a:r>
            <a:r>
              <a:rPr sz="1800" spc="-60" dirty="0">
                <a:solidFill>
                  <a:srgbClr val="3B4643"/>
                </a:solidFill>
                <a:latin typeface="Arial"/>
                <a:cs typeface="Arial"/>
              </a:rPr>
              <a:t>odontogenic  </a:t>
            </a:r>
            <a:r>
              <a:rPr sz="1800" spc="-105" dirty="0">
                <a:solidFill>
                  <a:srgbClr val="3B4643"/>
                </a:solidFill>
                <a:latin typeface="Arial"/>
                <a:cs typeface="Arial"/>
              </a:rPr>
              <a:t>cysts</a:t>
            </a:r>
            <a:endParaRPr sz="1800">
              <a:latin typeface="Arial"/>
              <a:cs typeface="Arial"/>
            </a:endParaRPr>
          </a:p>
        </p:txBody>
      </p:sp>
      <p:sp>
        <p:nvSpPr>
          <p:cNvPr id="23" name="object 23"/>
          <p:cNvSpPr txBox="1">
            <a:spLocks noGrp="1"/>
          </p:cNvSpPr>
          <p:nvPr>
            <p:ph type="title"/>
          </p:nvPr>
        </p:nvSpPr>
        <p:spPr>
          <a:xfrm>
            <a:off x="1359153" y="967233"/>
            <a:ext cx="4246245" cy="321242"/>
          </a:xfrm>
          <a:prstGeom prst="rect">
            <a:avLst/>
          </a:prstGeom>
        </p:spPr>
        <p:txBody>
          <a:bodyPr vert="horz" wrap="square" lIns="0" tIns="13335" rIns="0" bIns="0" rtlCol="0">
            <a:spAutoFit/>
          </a:bodyPr>
          <a:lstStyle/>
          <a:p>
            <a:pPr marL="12700">
              <a:lnSpc>
                <a:spcPct val="100000"/>
              </a:lnSpc>
              <a:spcBef>
                <a:spcPts val="105"/>
              </a:spcBef>
            </a:pPr>
            <a:r>
              <a:rPr sz="2000" b="0" dirty="0">
                <a:solidFill>
                  <a:srgbClr val="E4E6DA"/>
                </a:solidFill>
                <a:latin typeface="Arial"/>
                <a:cs typeface="Arial"/>
              </a:rPr>
              <a:t>Frequency of Epithelial Cysts of</a:t>
            </a:r>
            <a:r>
              <a:rPr sz="2000" b="0" spc="-125" dirty="0">
                <a:solidFill>
                  <a:srgbClr val="E4E6DA"/>
                </a:solidFill>
                <a:latin typeface="Arial"/>
                <a:cs typeface="Arial"/>
              </a:rPr>
              <a:t> </a:t>
            </a:r>
            <a:r>
              <a:rPr sz="2000" b="0" dirty="0">
                <a:solidFill>
                  <a:srgbClr val="E4E6DA"/>
                </a:solidFill>
                <a:latin typeface="Arial"/>
                <a:cs typeface="Arial"/>
              </a:rPr>
              <a:t>Jaws</a:t>
            </a:r>
            <a:endParaRPr sz="2000">
              <a:latin typeface="Arial"/>
              <a:cs typeface="Arial"/>
            </a:endParaRPr>
          </a:p>
        </p:txBody>
      </p:sp>
      <p:sp>
        <p:nvSpPr>
          <p:cNvPr id="24" name="object 24"/>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25" name="object 25"/>
          <p:cNvSpPr txBox="1"/>
          <p:nvPr/>
        </p:nvSpPr>
        <p:spPr>
          <a:xfrm>
            <a:off x="4927473" y="6426810"/>
            <a:ext cx="2335531" cy="197490"/>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8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26" name="object 26"/>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21</a:t>
            </a:r>
            <a:endParaRPr sz="1200">
              <a:latin typeface="Arial"/>
              <a:cs typeface="Arial"/>
            </a:endParaRPr>
          </a:p>
        </p:txBody>
      </p:sp>
      <p:sp>
        <p:nvSpPr>
          <p:cNvPr id="27" name="object 27"/>
          <p:cNvSpPr/>
          <p:nvPr/>
        </p:nvSpPr>
        <p:spPr>
          <a:xfrm>
            <a:off x="9361931" y="504444"/>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02152" y="8"/>
            <a:ext cx="7315200" cy="4322445"/>
          </a:xfrm>
          <a:custGeom>
            <a:avLst/>
            <a:gdLst/>
            <a:ahLst/>
            <a:cxnLst/>
            <a:rect l="l" t="t" r="r" b="b"/>
            <a:pathLst>
              <a:path w="7315200" h="4322445">
                <a:moveTo>
                  <a:pt x="0" y="4322064"/>
                </a:moveTo>
                <a:lnTo>
                  <a:pt x="7315200" y="4322064"/>
                </a:lnTo>
                <a:lnTo>
                  <a:pt x="7315200" y="0"/>
                </a:lnTo>
                <a:lnTo>
                  <a:pt x="0" y="0"/>
                </a:lnTo>
                <a:lnTo>
                  <a:pt x="0" y="4322064"/>
                </a:lnTo>
                <a:close/>
              </a:path>
            </a:pathLst>
          </a:custGeom>
          <a:solidFill>
            <a:srgbClr val="E4E6DA"/>
          </a:solidFill>
        </p:spPr>
        <p:txBody>
          <a:bodyPr wrap="square" lIns="0" tIns="0" rIns="0" bIns="0" rtlCol="0"/>
          <a:lstStyle/>
          <a:p>
            <a:endParaRPr/>
          </a:p>
        </p:txBody>
      </p:sp>
      <p:sp>
        <p:nvSpPr>
          <p:cNvPr id="4" name="object 4"/>
          <p:cNvSpPr/>
          <p:nvPr/>
        </p:nvSpPr>
        <p:spPr>
          <a:xfrm>
            <a:off x="3502152" y="4462271"/>
            <a:ext cx="7315200" cy="1719580"/>
          </a:xfrm>
          <a:custGeom>
            <a:avLst/>
            <a:gdLst/>
            <a:ahLst/>
            <a:cxnLst/>
            <a:rect l="l" t="t" r="r" b="b"/>
            <a:pathLst>
              <a:path w="7315200" h="1719579">
                <a:moveTo>
                  <a:pt x="0" y="1719071"/>
                </a:moveTo>
                <a:lnTo>
                  <a:pt x="7315200" y="1719071"/>
                </a:lnTo>
                <a:lnTo>
                  <a:pt x="7315200" y="0"/>
                </a:lnTo>
                <a:lnTo>
                  <a:pt x="0" y="0"/>
                </a:lnTo>
                <a:lnTo>
                  <a:pt x="0" y="1719071"/>
                </a:lnTo>
                <a:close/>
              </a:path>
            </a:pathLst>
          </a:custGeom>
          <a:solidFill>
            <a:srgbClr val="DDC237"/>
          </a:solidFill>
        </p:spPr>
        <p:txBody>
          <a:bodyPr wrap="square" lIns="0" tIns="0" rIns="0" bIns="0" rtlCol="0"/>
          <a:lstStyle/>
          <a:p>
            <a:endParaRPr/>
          </a:p>
        </p:txBody>
      </p:sp>
      <p:sp>
        <p:nvSpPr>
          <p:cNvPr id="5" name="object 5"/>
          <p:cNvSpPr txBox="1"/>
          <p:nvPr/>
        </p:nvSpPr>
        <p:spPr>
          <a:xfrm>
            <a:off x="3477515" y="1404366"/>
            <a:ext cx="7556500" cy="2860398"/>
          </a:xfrm>
          <a:prstGeom prst="rect">
            <a:avLst/>
          </a:prstGeom>
        </p:spPr>
        <p:txBody>
          <a:bodyPr vert="horz" wrap="square" lIns="0" tIns="13335" rIns="0" bIns="0" rtlCol="0">
            <a:spAutoFit/>
          </a:bodyPr>
          <a:lstStyle/>
          <a:p>
            <a:pPr marL="12700">
              <a:lnSpc>
                <a:spcPts val="5700"/>
              </a:lnSpc>
              <a:spcBef>
                <a:spcPts val="105"/>
              </a:spcBef>
            </a:pPr>
            <a:r>
              <a:rPr sz="5000" b="1" spc="-260" dirty="0">
                <a:solidFill>
                  <a:srgbClr val="3B4643"/>
                </a:solidFill>
                <a:latin typeface="Trebuchet MS"/>
                <a:cs typeface="Trebuchet MS"/>
              </a:rPr>
              <a:t>Odontogenic</a:t>
            </a:r>
            <a:r>
              <a:rPr sz="5000" b="1" spc="-405" dirty="0">
                <a:solidFill>
                  <a:srgbClr val="3B4643"/>
                </a:solidFill>
                <a:latin typeface="Trebuchet MS"/>
                <a:cs typeface="Trebuchet MS"/>
              </a:rPr>
              <a:t> </a:t>
            </a:r>
            <a:r>
              <a:rPr sz="5000" b="1" spc="-325" dirty="0">
                <a:solidFill>
                  <a:srgbClr val="3B4643"/>
                </a:solidFill>
                <a:latin typeface="Trebuchet MS"/>
                <a:cs typeface="Trebuchet MS"/>
              </a:rPr>
              <a:t>keratocyst(okc)</a:t>
            </a:r>
            <a:endParaRPr sz="5000">
              <a:latin typeface="Trebuchet MS"/>
              <a:cs typeface="Trebuchet MS"/>
            </a:endParaRPr>
          </a:p>
          <a:p>
            <a:pPr marL="12700" marR="969644" indent="3657600">
              <a:lnSpc>
                <a:spcPct val="90000"/>
              </a:lnSpc>
              <a:spcBef>
                <a:spcPts val="300"/>
              </a:spcBef>
            </a:pPr>
            <a:r>
              <a:rPr sz="5000" b="1" spc="-250" dirty="0">
                <a:solidFill>
                  <a:srgbClr val="3B4643"/>
                </a:solidFill>
                <a:latin typeface="Trebuchet MS"/>
                <a:cs typeface="Trebuchet MS"/>
              </a:rPr>
              <a:t>or  </a:t>
            </a:r>
            <a:r>
              <a:rPr sz="5000" b="1" spc="-335" dirty="0">
                <a:solidFill>
                  <a:srgbClr val="3B4643"/>
                </a:solidFill>
                <a:latin typeface="Trebuchet MS"/>
                <a:cs typeface="Trebuchet MS"/>
              </a:rPr>
              <a:t>keratocystic</a:t>
            </a:r>
            <a:r>
              <a:rPr sz="5000" b="1" spc="-465" dirty="0">
                <a:solidFill>
                  <a:srgbClr val="3B4643"/>
                </a:solidFill>
                <a:latin typeface="Trebuchet MS"/>
                <a:cs typeface="Trebuchet MS"/>
              </a:rPr>
              <a:t> </a:t>
            </a:r>
            <a:r>
              <a:rPr sz="5000" b="1" spc="-254" dirty="0">
                <a:solidFill>
                  <a:srgbClr val="3B4643"/>
                </a:solidFill>
                <a:latin typeface="Trebuchet MS"/>
                <a:cs typeface="Trebuchet MS"/>
              </a:rPr>
              <a:t>odontogenic  </a:t>
            </a:r>
            <a:r>
              <a:rPr sz="5000" b="1" spc="-325" dirty="0">
                <a:solidFill>
                  <a:srgbClr val="3B4643"/>
                </a:solidFill>
                <a:latin typeface="Trebuchet MS"/>
                <a:cs typeface="Trebuchet MS"/>
              </a:rPr>
              <a:t>tumour(KCOT)</a:t>
            </a:r>
            <a:endParaRPr sz="5000">
              <a:latin typeface="Trebuchet MS"/>
              <a:cs typeface="Trebuchet MS"/>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5" y="2207513"/>
            <a:ext cx="9217660" cy="695960"/>
          </a:xfrm>
          <a:prstGeom prst="rect">
            <a:avLst/>
          </a:prstGeom>
        </p:spPr>
        <p:txBody>
          <a:bodyPr vert="horz" wrap="square" lIns="0" tIns="12065" rIns="0" bIns="0" rtlCol="0">
            <a:spAutoFit/>
          </a:bodyPr>
          <a:lstStyle/>
          <a:p>
            <a:pPr marL="12700" marR="5080">
              <a:lnSpc>
                <a:spcPct val="100000"/>
              </a:lnSpc>
              <a:spcBef>
                <a:spcPts val="95"/>
              </a:spcBef>
            </a:pPr>
            <a:r>
              <a:rPr sz="2200" b="0" spc="-165" dirty="0">
                <a:latin typeface="Arial"/>
                <a:cs typeface="Arial"/>
              </a:rPr>
              <a:t>Term </a:t>
            </a:r>
            <a:r>
              <a:rPr sz="2200" b="0" spc="-90" dirty="0">
                <a:latin typeface="Arial"/>
                <a:cs typeface="Arial"/>
              </a:rPr>
              <a:t>coined </a:t>
            </a:r>
            <a:r>
              <a:rPr sz="2200" b="0" spc="-95" dirty="0">
                <a:latin typeface="Arial"/>
                <a:cs typeface="Arial"/>
              </a:rPr>
              <a:t>by </a:t>
            </a:r>
            <a:r>
              <a:rPr sz="2200" b="0" spc="-75" dirty="0">
                <a:latin typeface="Arial"/>
                <a:cs typeface="Arial"/>
              </a:rPr>
              <a:t>philipsen </a:t>
            </a:r>
            <a:r>
              <a:rPr sz="2200" b="0" spc="-30" dirty="0">
                <a:latin typeface="Arial"/>
                <a:cs typeface="Arial"/>
              </a:rPr>
              <a:t>in </a:t>
            </a:r>
            <a:r>
              <a:rPr sz="2200" b="0" spc="-114" dirty="0">
                <a:latin typeface="Arial"/>
                <a:cs typeface="Arial"/>
              </a:rPr>
              <a:t>1956 </a:t>
            </a:r>
            <a:r>
              <a:rPr sz="2200" b="0" spc="-210">
                <a:latin typeface="Arial"/>
                <a:cs typeface="Arial"/>
              </a:rPr>
              <a:t>as </a:t>
            </a:r>
            <a:r>
              <a:rPr sz="2200" b="0" spc="-370" smtClean="0">
                <a:latin typeface="Arial"/>
                <a:cs typeface="Arial"/>
              </a:rPr>
              <a:t>OKC</a:t>
            </a:r>
            <a:r>
              <a:rPr lang="en-US" sz="2200" b="0" spc="-370" dirty="0" smtClean="0">
                <a:latin typeface="Arial"/>
                <a:cs typeface="Arial"/>
              </a:rPr>
              <a:t> </a:t>
            </a:r>
            <a:r>
              <a:rPr sz="2200" b="0" spc="-370" smtClean="0">
                <a:latin typeface="Arial"/>
                <a:cs typeface="Arial"/>
              </a:rPr>
              <a:t> </a:t>
            </a:r>
            <a:r>
              <a:rPr sz="2200" b="0" spc="-105" dirty="0">
                <a:latin typeface="Arial"/>
                <a:cs typeface="Arial"/>
              </a:rPr>
              <a:t>and </a:t>
            </a:r>
            <a:r>
              <a:rPr sz="2200" b="0" spc="-30" dirty="0">
                <a:latin typeface="Arial"/>
                <a:cs typeface="Arial"/>
              </a:rPr>
              <a:t>in </a:t>
            </a:r>
            <a:r>
              <a:rPr sz="2200" b="0" spc="-110" dirty="0">
                <a:latin typeface="Arial"/>
                <a:cs typeface="Arial"/>
              </a:rPr>
              <a:t>2005 </a:t>
            </a:r>
            <a:r>
              <a:rPr sz="2200" b="0" spc="-70" dirty="0">
                <a:latin typeface="Arial"/>
                <a:cs typeface="Arial"/>
              </a:rPr>
              <a:t>himself </a:t>
            </a:r>
            <a:r>
              <a:rPr sz="2200" b="0" spc="-135" dirty="0">
                <a:latin typeface="Arial"/>
                <a:cs typeface="Arial"/>
              </a:rPr>
              <a:t>suggested </a:t>
            </a:r>
            <a:r>
              <a:rPr sz="2200" b="0" spc="-30" dirty="0">
                <a:latin typeface="Arial"/>
                <a:cs typeface="Arial"/>
              </a:rPr>
              <a:t>the </a:t>
            </a:r>
            <a:r>
              <a:rPr sz="2200" b="0" spc="-120" dirty="0">
                <a:latin typeface="Arial"/>
                <a:cs typeface="Arial"/>
              </a:rPr>
              <a:t>name  </a:t>
            </a:r>
            <a:r>
              <a:rPr sz="2200" b="0" spc="-345" dirty="0">
                <a:latin typeface="Arial"/>
                <a:cs typeface="Arial"/>
              </a:rPr>
              <a:t>KCOT.</a:t>
            </a:r>
            <a:endParaRPr sz="2200">
              <a:latin typeface="Arial"/>
              <a:cs typeface="Arial"/>
            </a:endParaRPr>
          </a:p>
        </p:txBody>
      </p:sp>
      <p:sp>
        <p:nvSpPr>
          <p:cNvPr id="3" name="object 3"/>
          <p:cNvSpPr txBox="1"/>
          <p:nvPr/>
        </p:nvSpPr>
        <p:spPr>
          <a:xfrm>
            <a:off x="1359153" y="3200400"/>
            <a:ext cx="9062720" cy="3282950"/>
          </a:xfrm>
          <a:prstGeom prst="rect">
            <a:avLst/>
          </a:prstGeom>
        </p:spPr>
        <p:txBody>
          <a:bodyPr vert="horz" wrap="square" lIns="0" tIns="203200" rIns="0" bIns="0" rtlCol="0">
            <a:spAutoFit/>
          </a:bodyPr>
          <a:lstStyle/>
          <a:p>
            <a:pPr marL="241300" indent="-228600">
              <a:lnSpc>
                <a:spcPct val="100000"/>
              </a:lnSpc>
              <a:spcBef>
                <a:spcPts val="1600"/>
              </a:spcBef>
              <a:buFont typeface="Wingdings"/>
              <a:buChar char=""/>
              <a:tabLst>
                <a:tab pos="241300" algn="l"/>
              </a:tabLst>
            </a:pPr>
            <a:r>
              <a:rPr sz="2200" spc="-165" dirty="0">
                <a:solidFill>
                  <a:srgbClr val="3B4643"/>
                </a:solidFill>
                <a:latin typeface="Arial"/>
                <a:cs typeface="Arial"/>
              </a:rPr>
              <a:t>The </a:t>
            </a:r>
            <a:r>
              <a:rPr sz="2200" spc="-70" dirty="0">
                <a:solidFill>
                  <a:srgbClr val="3B4643"/>
                </a:solidFill>
                <a:latin typeface="Arial"/>
                <a:cs typeface="Arial"/>
              </a:rPr>
              <a:t>more </a:t>
            </a:r>
            <a:r>
              <a:rPr sz="2200" spc="-110" dirty="0">
                <a:solidFill>
                  <a:srgbClr val="3B4643"/>
                </a:solidFill>
                <a:latin typeface="Arial"/>
                <a:cs typeface="Arial"/>
              </a:rPr>
              <a:t>focus </a:t>
            </a:r>
            <a:r>
              <a:rPr sz="2200" spc="-80" dirty="0">
                <a:solidFill>
                  <a:srgbClr val="3B4643"/>
                </a:solidFill>
                <a:latin typeface="Arial"/>
                <a:cs typeface="Arial"/>
              </a:rPr>
              <a:t>odontogenic </a:t>
            </a:r>
            <a:r>
              <a:rPr sz="2200" spc="-95" dirty="0">
                <a:solidFill>
                  <a:srgbClr val="3B4643"/>
                </a:solidFill>
                <a:latin typeface="Arial"/>
                <a:cs typeface="Arial"/>
              </a:rPr>
              <a:t>keratocyst </a:t>
            </a:r>
            <a:r>
              <a:rPr sz="2200" spc="-215">
                <a:solidFill>
                  <a:srgbClr val="3B4643"/>
                </a:solidFill>
                <a:latin typeface="Arial"/>
                <a:cs typeface="Arial"/>
              </a:rPr>
              <a:t>(</a:t>
            </a:r>
            <a:r>
              <a:rPr sz="2200" spc="-215" smtClean="0">
                <a:solidFill>
                  <a:srgbClr val="3B4643"/>
                </a:solidFill>
                <a:latin typeface="Arial"/>
                <a:cs typeface="Arial"/>
              </a:rPr>
              <a:t>OKC)</a:t>
            </a:r>
            <a:r>
              <a:rPr lang="en-US" sz="2200" spc="-215" dirty="0" smtClean="0">
                <a:solidFill>
                  <a:srgbClr val="3B4643"/>
                </a:solidFill>
                <a:latin typeface="Arial"/>
                <a:cs typeface="Arial"/>
              </a:rPr>
              <a:t> </a:t>
            </a:r>
            <a:r>
              <a:rPr sz="2200" spc="-215" smtClean="0">
                <a:solidFill>
                  <a:srgbClr val="3B4643"/>
                </a:solidFill>
                <a:latin typeface="Arial"/>
                <a:cs typeface="Arial"/>
              </a:rPr>
              <a:t>is </a:t>
            </a:r>
            <a:r>
              <a:rPr sz="2200" spc="-95" dirty="0">
                <a:solidFill>
                  <a:srgbClr val="3B4643"/>
                </a:solidFill>
                <a:latin typeface="Arial"/>
                <a:cs typeface="Arial"/>
              </a:rPr>
              <a:t>due</a:t>
            </a:r>
            <a:r>
              <a:rPr sz="2200" spc="5" dirty="0">
                <a:solidFill>
                  <a:srgbClr val="3B4643"/>
                </a:solidFill>
                <a:latin typeface="Arial"/>
                <a:cs typeface="Arial"/>
              </a:rPr>
              <a:t> </a:t>
            </a:r>
            <a:r>
              <a:rPr sz="2200" spc="15" dirty="0">
                <a:solidFill>
                  <a:srgbClr val="3B4643"/>
                </a:solidFill>
                <a:latin typeface="Arial"/>
                <a:cs typeface="Arial"/>
              </a:rPr>
              <a:t>to</a:t>
            </a:r>
            <a:endParaRPr sz="2200">
              <a:latin typeface="Arial"/>
              <a:cs typeface="Arial"/>
            </a:endParaRPr>
          </a:p>
          <a:p>
            <a:pPr marL="469900" marR="5080" indent="-457200">
              <a:lnSpc>
                <a:spcPct val="100000"/>
              </a:lnSpc>
              <a:spcBef>
                <a:spcPts val="1500"/>
              </a:spcBef>
              <a:buAutoNum type="arabicPeriod"/>
              <a:tabLst>
                <a:tab pos="533400" algn="l"/>
                <a:tab pos="534035" algn="l"/>
                <a:tab pos="7685405" algn="l"/>
              </a:tabLst>
            </a:pPr>
            <a:r>
              <a:rPr sz="2200" spc="-110" dirty="0">
                <a:solidFill>
                  <a:srgbClr val="3B4643"/>
                </a:solidFill>
                <a:latin typeface="Arial"/>
                <a:cs typeface="Arial"/>
              </a:rPr>
              <a:t>That </a:t>
            </a:r>
            <a:r>
              <a:rPr sz="2200" spc="-365" dirty="0">
                <a:solidFill>
                  <a:srgbClr val="3B4643"/>
                </a:solidFill>
                <a:latin typeface="Arial"/>
                <a:cs typeface="Arial"/>
              </a:rPr>
              <a:t>OKC  </a:t>
            </a:r>
            <a:r>
              <a:rPr sz="2200" spc="-135" dirty="0">
                <a:solidFill>
                  <a:srgbClr val="3B4643"/>
                </a:solidFill>
                <a:latin typeface="Arial"/>
                <a:cs typeface="Arial"/>
              </a:rPr>
              <a:t>may </a:t>
            </a:r>
            <a:r>
              <a:rPr sz="2200" spc="-75" dirty="0">
                <a:solidFill>
                  <a:srgbClr val="3B4643"/>
                </a:solidFill>
                <a:latin typeface="Arial"/>
                <a:cs typeface="Arial"/>
              </a:rPr>
              <a:t>grow </a:t>
            </a:r>
            <a:r>
              <a:rPr sz="2200" spc="10" dirty="0">
                <a:solidFill>
                  <a:srgbClr val="3B4643"/>
                </a:solidFill>
                <a:latin typeface="Arial"/>
                <a:cs typeface="Arial"/>
              </a:rPr>
              <a:t>to </a:t>
            </a:r>
            <a:r>
              <a:rPr sz="2200" spc="-175" dirty="0">
                <a:solidFill>
                  <a:srgbClr val="3B4643"/>
                </a:solidFill>
                <a:latin typeface="Arial"/>
                <a:cs typeface="Arial"/>
              </a:rPr>
              <a:t>a </a:t>
            </a:r>
            <a:r>
              <a:rPr sz="2200" spc="-100" dirty="0">
                <a:solidFill>
                  <a:srgbClr val="3B4643"/>
                </a:solidFill>
                <a:latin typeface="Arial"/>
                <a:cs typeface="Arial"/>
              </a:rPr>
              <a:t>large </a:t>
            </a:r>
            <a:r>
              <a:rPr sz="2200" spc="-165" dirty="0">
                <a:solidFill>
                  <a:srgbClr val="3B4643"/>
                </a:solidFill>
                <a:latin typeface="Arial"/>
                <a:cs typeface="Arial"/>
              </a:rPr>
              <a:t>size </a:t>
            </a:r>
            <a:r>
              <a:rPr sz="2200" spc="-70" dirty="0">
                <a:solidFill>
                  <a:srgbClr val="3B4643"/>
                </a:solidFill>
                <a:latin typeface="Arial"/>
                <a:cs typeface="Arial"/>
              </a:rPr>
              <a:t>before </a:t>
            </a:r>
            <a:r>
              <a:rPr sz="2200" spc="65" dirty="0">
                <a:solidFill>
                  <a:srgbClr val="3B4643"/>
                </a:solidFill>
                <a:latin typeface="Arial"/>
                <a:cs typeface="Arial"/>
              </a:rPr>
              <a:t>it</a:t>
            </a:r>
            <a:r>
              <a:rPr sz="2200" spc="30" dirty="0">
                <a:solidFill>
                  <a:srgbClr val="3B4643"/>
                </a:solidFill>
                <a:latin typeface="Arial"/>
                <a:cs typeface="Arial"/>
              </a:rPr>
              <a:t> </a:t>
            </a:r>
            <a:r>
              <a:rPr sz="2200" spc="-95" dirty="0">
                <a:solidFill>
                  <a:srgbClr val="3B4643"/>
                </a:solidFill>
                <a:latin typeface="Arial"/>
                <a:cs typeface="Arial"/>
              </a:rPr>
              <a:t>manifests</a:t>
            </a:r>
            <a:r>
              <a:rPr sz="2200" spc="-75" dirty="0">
                <a:solidFill>
                  <a:srgbClr val="3B4643"/>
                </a:solidFill>
                <a:latin typeface="Arial"/>
                <a:cs typeface="Arial"/>
              </a:rPr>
              <a:t> </a:t>
            </a:r>
            <a:r>
              <a:rPr sz="2200" spc="-70" dirty="0">
                <a:solidFill>
                  <a:srgbClr val="3B4643"/>
                </a:solidFill>
                <a:latin typeface="Arial"/>
                <a:cs typeface="Arial"/>
              </a:rPr>
              <a:t>clinically	</a:t>
            </a:r>
            <a:r>
              <a:rPr sz="2200" spc="-75" dirty="0">
                <a:solidFill>
                  <a:srgbClr val="3B4643"/>
                </a:solidFill>
                <a:latin typeface="Arial"/>
                <a:cs typeface="Arial"/>
              </a:rPr>
              <a:t>unlike</a:t>
            </a:r>
            <a:r>
              <a:rPr sz="2200" spc="-175" dirty="0">
                <a:solidFill>
                  <a:srgbClr val="3B4643"/>
                </a:solidFill>
                <a:latin typeface="Arial"/>
                <a:cs typeface="Arial"/>
              </a:rPr>
              <a:t> </a:t>
            </a:r>
            <a:r>
              <a:rPr sz="2200" spc="-25" dirty="0">
                <a:solidFill>
                  <a:srgbClr val="3B4643"/>
                </a:solidFill>
                <a:latin typeface="Arial"/>
                <a:cs typeface="Arial"/>
              </a:rPr>
              <a:t>other  </a:t>
            </a:r>
            <a:r>
              <a:rPr sz="2200" spc="-55" dirty="0">
                <a:solidFill>
                  <a:srgbClr val="3B4643"/>
                </a:solidFill>
                <a:latin typeface="Arial"/>
                <a:cs typeface="Arial"/>
              </a:rPr>
              <a:t>jaw</a:t>
            </a:r>
            <a:r>
              <a:rPr sz="2200" spc="-130" dirty="0">
                <a:solidFill>
                  <a:srgbClr val="3B4643"/>
                </a:solidFill>
                <a:latin typeface="Arial"/>
                <a:cs typeface="Arial"/>
              </a:rPr>
              <a:t> </a:t>
            </a:r>
            <a:r>
              <a:rPr sz="2200" spc="-125" dirty="0">
                <a:solidFill>
                  <a:srgbClr val="3B4643"/>
                </a:solidFill>
                <a:latin typeface="Arial"/>
                <a:cs typeface="Arial"/>
              </a:rPr>
              <a:t>cysts,</a:t>
            </a:r>
            <a:endParaRPr sz="2200">
              <a:latin typeface="Arial"/>
              <a:cs typeface="Arial"/>
            </a:endParaRPr>
          </a:p>
          <a:p>
            <a:pPr marL="469900" indent="-457200">
              <a:lnSpc>
                <a:spcPct val="100000"/>
              </a:lnSpc>
              <a:spcBef>
                <a:spcPts val="1500"/>
              </a:spcBef>
              <a:buAutoNum type="arabicPeriod"/>
              <a:tabLst>
                <a:tab pos="533400" algn="l"/>
                <a:tab pos="534035" algn="l"/>
              </a:tabLst>
            </a:pPr>
            <a:r>
              <a:rPr sz="2200" spc="-265" dirty="0">
                <a:solidFill>
                  <a:srgbClr val="3B4643"/>
                </a:solidFill>
                <a:latin typeface="Arial"/>
                <a:cs typeface="Arial"/>
              </a:rPr>
              <a:t>OKC’s </a:t>
            </a:r>
            <a:r>
              <a:rPr sz="2200" spc="-85" dirty="0">
                <a:solidFill>
                  <a:srgbClr val="3B4643"/>
                </a:solidFill>
                <a:latin typeface="Arial"/>
                <a:cs typeface="Arial"/>
              </a:rPr>
              <a:t>tendency </a:t>
            </a:r>
            <a:r>
              <a:rPr sz="2200" spc="10" dirty="0">
                <a:solidFill>
                  <a:srgbClr val="3B4643"/>
                </a:solidFill>
                <a:latin typeface="Arial"/>
                <a:cs typeface="Arial"/>
              </a:rPr>
              <a:t>to </a:t>
            </a:r>
            <a:r>
              <a:rPr sz="2200" spc="-70" dirty="0">
                <a:solidFill>
                  <a:srgbClr val="3B4643"/>
                </a:solidFill>
                <a:latin typeface="Arial"/>
                <a:cs typeface="Arial"/>
              </a:rPr>
              <a:t>recur </a:t>
            </a:r>
            <a:r>
              <a:rPr sz="2200" spc="-45" dirty="0">
                <a:solidFill>
                  <a:srgbClr val="3B4643"/>
                </a:solidFill>
                <a:latin typeface="Arial"/>
                <a:cs typeface="Arial"/>
              </a:rPr>
              <a:t>following </a:t>
            </a:r>
            <a:r>
              <a:rPr sz="2200" spc="-110">
                <a:solidFill>
                  <a:srgbClr val="3B4643"/>
                </a:solidFill>
                <a:latin typeface="Arial"/>
                <a:cs typeface="Arial"/>
              </a:rPr>
              <a:t>surgical</a:t>
            </a:r>
            <a:r>
              <a:rPr sz="2200" spc="-210">
                <a:solidFill>
                  <a:srgbClr val="3B4643"/>
                </a:solidFill>
                <a:latin typeface="Arial"/>
                <a:cs typeface="Arial"/>
              </a:rPr>
              <a:t> </a:t>
            </a:r>
            <a:r>
              <a:rPr sz="2200" spc="-35" smtClean="0">
                <a:solidFill>
                  <a:srgbClr val="3B4643"/>
                </a:solidFill>
                <a:latin typeface="Arial"/>
                <a:cs typeface="Arial"/>
              </a:rPr>
              <a:t>treatment.</a:t>
            </a:r>
            <a:endParaRPr lang="en-US" sz="2200" spc="-35" dirty="0" smtClean="0">
              <a:solidFill>
                <a:srgbClr val="3B4643"/>
              </a:solidFill>
              <a:latin typeface="Arial"/>
              <a:cs typeface="Arial"/>
            </a:endParaRPr>
          </a:p>
          <a:p>
            <a:pPr marL="469900" indent="-457200">
              <a:lnSpc>
                <a:spcPct val="100000"/>
              </a:lnSpc>
              <a:spcBef>
                <a:spcPts val="1500"/>
              </a:spcBef>
              <a:tabLst>
                <a:tab pos="533400" algn="l"/>
                <a:tab pos="534035" algn="l"/>
              </a:tabLst>
            </a:pPr>
            <a:r>
              <a:rPr lang="en-US" sz="2000" i="1" spc="-140" dirty="0" err="1" smtClean="0">
                <a:solidFill>
                  <a:srgbClr val="FF0000"/>
                </a:solidFill>
                <a:latin typeface="Trebuchet MS"/>
                <a:cs typeface="Trebuchet MS"/>
              </a:rPr>
              <a:t>Forssell</a:t>
            </a:r>
            <a:r>
              <a:rPr lang="en-US" sz="2000" i="1" spc="-140" dirty="0" smtClean="0">
                <a:solidFill>
                  <a:srgbClr val="FF0000"/>
                </a:solidFill>
                <a:latin typeface="Trebuchet MS"/>
                <a:cs typeface="Trebuchet MS"/>
              </a:rPr>
              <a:t>  </a:t>
            </a:r>
            <a:r>
              <a:rPr lang="en-US" sz="2000" spc="-75" dirty="0" smtClean="0">
                <a:latin typeface="Arial"/>
                <a:cs typeface="Arial"/>
              </a:rPr>
              <a:t>estimated </a:t>
            </a:r>
            <a:r>
              <a:rPr lang="en-US" sz="2000" spc="-5" dirty="0" smtClean="0">
                <a:latin typeface="Arial"/>
                <a:cs typeface="Arial"/>
              </a:rPr>
              <a:t>that </a:t>
            </a:r>
            <a:r>
              <a:rPr lang="en-US" sz="2000" spc="-25" dirty="0" smtClean="0">
                <a:latin typeface="Arial"/>
                <a:cs typeface="Arial"/>
              </a:rPr>
              <a:t>the </a:t>
            </a:r>
            <a:r>
              <a:rPr lang="en-US" sz="2000" spc="-65" dirty="0" smtClean="0">
                <a:latin typeface="Arial"/>
                <a:cs typeface="Arial"/>
              </a:rPr>
              <a:t>rate </a:t>
            </a:r>
            <a:r>
              <a:rPr lang="en-US" sz="2000" spc="-5" dirty="0" smtClean="0">
                <a:latin typeface="Arial"/>
                <a:cs typeface="Arial"/>
              </a:rPr>
              <a:t>of </a:t>
            </a:r>
            <a:r>
              <a:rPr lang="en-US" sz="2000" spc="-45" dirty="0" smtClean="0">
                <a:latin typeface="Arial"/>
                <a:cs typeface="Arial"/>
              </a:rPr>
              <a:t>growth </a:t>
            </a:r>
            <a:r>
              <a:rPr lang="en-US" sz="2000" spc="-10" dirty="0" smtClean="0">
                <a:latin typeface="Arial"/>
                <a:cs typeface="Arial"/>
              </a:rPr>
              <a:t>of </a:t>
            </a:r>
            <a:r>
              <a:rPr lang="en-US" sz="2000" spc="-425" dirty="0" smtClean="0">
                <a:latin typeface="Arial"/>
                <a:cs typeface="Arial"/>
              </a:rPr>
              <a:t>OKCS       </a:t>
            </a:r>
            <a:r>
              <a:rPr lang="en-US" sz="2000" spc="-85" dirty="0" smtClean="0">
                <a:latin typeface="Arial"/>
                <a:cs typeface="Arial"/>
              </a:rPr>
              <a:t>varied </a:t>
            </a:r>
            <a:r>
              <a:rPr lang="en-US" sz="2000" spc="-25" dirty="0" smtClean="0">
                <a:latin typeface="Arial"/>
                <a:cs typeface="Arial"/>
              </a:rPr>
              <a:t>from </a:t>
            </a:r>
            <a:r>
              <a:rPr lang="en-US" sz="2000" spc="-95" dirty="0" smtClean="0">
                <a:latin typeface="Arial"/>
                <a:cs typeface="Arial"/>
              </a:rPr>
              <a:t>2-  </a:t>
            </a:r>
            <a:r>
              <a:rPr lang="en-US" sz="2000" spc="-120" dirty="0" smtClean="0">
                <a:latin typeface="Arial"/>
                <a:cs typeface="Arial"/>
              </a:rPr>
              <a:t>14 </a:t>
            </a:r>
            <a:r>
              <a:rPr lang="en-US" sz="2000" spc="-85" dirty="0" smtClean="0">
                <a:latin typeface="Arial"/>
                <a:cs typeface="Arial"/>
              </a:rPr>
              <a:t>mm </a:t>
            </a:r>
            <a:r>
              <a:rPr lang="en-US" sz="2000" spc="-190" dirty="0" smtClean="0">
                <a:latin typeface="Arial"/>
                <a:cs typeface="Arial"/>
              </a:rPr>
              <a:t>a </a:t>
            </a:r>
            <a:r>
              <a:rPr lang="en-US" sz="2000" spc="-140" dirty="0" smtClean="0">
                <a:latin typeface="Arial"/>
                <a:cs typeface="Arial"/>
              </a:rPr>
              <a:t>year, </a:t>
            </a:r>
            <a:r>
              <a:rPr lang="en-US" sz="2000" spc="15" dirty="0" smtClean="0">
                <a:latin typeface="Arial"/>
                <a:cs typeface="Arial"/>
              </a:rPr>
              <a:t>with </a:t>
            </a:r>
            <a:r>
              <a:rPr lang="en-US" sz="2000" spc="-190" dirty="0" smtClean="0">
                <a:latin typeface="Arial"/>
                <a:cs typeface="Arial"/>
              </a:rPr>
              <a:t>a </a:t>
            </a:r>
            <a:r>
              <a:rPr lang="en-US" sz="2000" spc="-155" dirty="0" smtClean="0">
                <a:latin typeface="Arial"/>
                <a:cs typeface="Arial"/>
              </a:rPr>
              <a:t>average </a:t>
            </a:r>
            <a:r>
              <a:rPr lang="en-US" sz="2000" spc="-5" dirty="0" smtClean="0">
                <a:latin typeface="Arial"/>
                <a:cs typeface="Arial"/>
              </a:rPr>
              <a:t>of </a:t>
            </a:r>
            <a:r>
              <a:rPr lang="en-US" sz="2000" spc="-55" dirty="0" smtClean="0">
                <a:latin typeface="Arial"/>
                <a:cs typeface="Arial"/>
              </a:rPr>
              <a:t>about </a:t>
            </a:r>
            <a:r>
              <a:rPr lang="en-US" sz="2000" spc="-95" dirty="0" smtClean="0">
                <a:latin typeface="Arial"/>
                <a:cs typeface="Arial"/>
              </a:rPr>
              <a:t>7mm </a:t>
            </a:r>
            <a:r>
              <a:rPr lang="en-US" sz="2000" spc="-114" dirty="0" smtClean="0">
                <a:latin typeface="Arial"/>
                <a:cs typeface="Arial"/>
              </a:rPr>
              <a:t>and </a:t>
            </a:r>
            <a:r>
              <a:rPr lang="en-US" sz="2000" spc="-30" dirty="0" smtClean="0">
                <a:latin typeface="Arial"/>
                <a:cs typeface="Arial"/>
              </a:rPr>
              <a:t>the</a:t>
            </a:r>
            <a:r>
              <a:rPr lang="en-US" sz="2000" spc="-484" dirty="0" smtClean="0">
                <a:latin typeface="Arial"/>
                <a:cs typeface="Arial"/>
              </a:rPr>
              <a:t> </a:t>
            </a:r>
            <a:r>
              <a:rPr lang="en-US" sz="2000" spc="-65" dirty="0" smtClean="0">
                <a:latin typeface="Arial"/>
                <a:cs typeface="Arial"/>
              </a:rPr>
              <a:t>rate </a:t>
            </a:r>
            <a:r>
              <a:rPr lang="en-US" sz="2000" spc="-165" dirty="0" smtClean="0">
                <a:latin typeface="Arial"/>
                <a:cs typeface="Arial"/>
              </a:rPr>
              <a:t>was </a:t>
            </a:r>
            <a:r>
              <a:rPr lang="en-US" sz="2000" spc="-95" dirty="0" smtClean="0">
                <a:latin typeface="Arial"/>
                <a:cs typeface="Arial"/>
              </a:rPr>
              <a:t>slow  </a:t>
            </a:r>
            <a:r>
              <a:rPr lang="en-US" sz="2000" spc="-30" dirty="0" smtClean="0">
                <a:latin typeface="Arial"/>
                <a:cs typeface="Arial"/>
              </a:rPr>
              <a:t>in </a:t>
            </a:r>
            <a:r>
              <a:rPr lang="en-US" sz="2000" spc="-65" dirty="0" smtClean="0">
                <a:latin typeface="Arial"/>
                <a:cs typeface="Arial"/>
              </a:rPr>
              <a:t>patients </a:t>
            </a:r>
            <a:r>
              <a:rPr lang="en-US" sz="2000" spc="-85" dirty="0" smtClean="0">
                <a:latin typeface="Arial"/>
                <a:cs typeface="Arial"/>
              </a:rPr>
              <a:t>over </a:t>
            </a:r>
            <a:r>
              <a:rPr lang="en-US" sz="2000" spc="-120" dirty="0" smtClean="0">
                <a:latin typeface="Arial"/>
                <a:cs typeface="Arial"/>
              </a:rPr>
              <a:t>50</a:t>
            </a:r>
            <a:r>
              <a:rPr lang="en-US" sz="2000" spc="-345" dirty="0" smtClean="0">
                <a:latin typeface="Arial"/>
                <a:cs typeface="Arial"/>
              </a:rPr>
              <a:t> </a:t>
            </a:r>
            <a:r>
              <a:rPr lang="en-US" sz="2000" spc="-135" dirty="0" smtClean="0">
                <a:latin typeface="Arial"/>
                <a:cs typeface="Arial"/>
              </a:rPr>
              <a:t>years.</a:t>
            </a:r>
            <a:endParaRPr lang="en-US" sz="2000" dirty="0" smtClean="0">
              <a:latin typeface="Arial"/>
              <a:cs typeface="Arial"/>
            </a:endParaRPr>
          </a:p>
          <a:p>
            <a:pPr marL="469900" indent="-457200">
              <a:lnSpc>
                <a:spcPct val="100000"/>
              </a:lnSpc>
              <a:spcBef>
                <a:spcPts val="1500"/>
              </a:spcBef>
              <a:buAutoNum type="arabicPeriod"/>
              <a:tabLst>
                <a:tab pos="533400" algn="l"/>
                <a:tab pos="534035" algn="l"/>
              </a:tabLst>
            </a:pP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91887" y="143255"/>
            <a:ext cx="3249168" cy="9022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013112" y="249123"/>
            <a:ext cx="2310552" cy="514350"/>
          </a:xfrm>
          <a:prstGeom prst="rect">
            <a:avLst/>
          </a:prstGeom>
        </p:spPr>
        <p:txBody>
          <a:bodyPr vert="horz" wrap="square" lIns="0" tIns="13335" rIns="0" bIns="0" rtlCol="0">
            <a:spAutoFit/>
          </a:bodyPr>
          <a:lstStyle/>
          <a:p>
            <a:pPr marL="12700">
              <a:lnSpc>
                <a:spcPct val="100000"/>
              </a:lnSpc>
              <a:spcBef>
                <a:spcPts val="105"/>
              </a:spcBef>
            </a:pPr>
            <a:r>
              <a:rPr sz="3200" b="0" i="0" dirty="0">
                <a:solidFill>
                  <a:srgbClr val="FF0000"/>
                </a:solidFill>
                <a:latin typeface="Arial"/>
                <a:cs typeface="Arial"/>
              </a:rPr>
              <a:t>E</a:t>
            </a:r>
            <a:r>
              <a:rPr sz="3200" b="0" i="0" spc="-610" dirty="0">
                <a:solidFill>
                  <a:srgbClr val="FF0000"/>
                </a:solidFill>
                <a:latin typeface="Arial"/>
                <a:cs typeface="Arial"/>
              </a:rPr>
              <a:t> </a:t>
            </a:r>
            <a:r>
              <a:rPr sz="3200" b="0" i="0" dirty="0">
                <a:solidFill>
                  <a:srgbClr val="FF0000"/>
                </a:solidFill>
                <a:latin typeface="Arial"/>
                <a:cs typeface="Arial"/>
              </a:rPr>
              <a:t>t</a:t>
            </a:r>
            <a:r>
              <a:rPr sz="3200" b="0" i="0" spc="-605" dirty="0">
                <a:solidFill>
                  <a:srgbClr val="FF0000"/>
                </a:solidFill>
                <a:latin typeface="Arial"/>
                <a:cs typeface="Arial"/>
              </a:rPr>
              <a:t> </a:t>
            </a:r>
            <a:r>
              <a:rPr sz="3200" b="0" i="0" dirty="0">
                <a:solidFill>
                  <a:srgbClr val="FF0000"/>
                </a:solidFill>
                <a:latin typeface="Arial"/>
                <a:cs typeface="Arial"/>
              </a:rPr>
              <a:t>i</a:t>
            </a:r>
            <a:r>
              <a:rPr sz="3200" b="0" i="0" spc="-610" dirty="0">
                <a:solidFill>
                  <a:srgbClr val="FF0000"/>
                </a:solidFill>
                <a:latin typeface="Arial"/>
                <a:cs typeface="Arial"/>
              </a:rPr>
              <a:t> </a:t>
            </a:r>
            <a:r>
              <a:rPr sz="3200" b="0" i="0" dirty="0">
                <a:solidFill>
                  <a:srgbClr val="FF0000"/>
                </a:solidFill>
                <a:latin typeface="Arial"/>
                <a:cs typeface="Arial"/>
              </a:rPr>
              <a:t>o</a:t>
            </a:r>
            <a:r>
              <a:rPr sz="3200" b="0" i="0" spc="-615" dirty="0">
                <a:solidFill>
                  <a:srgbClr val="FF0000"/>
                </a:solidFill>
                <a:latin typeface="Arial"/>
                <a:cs typeface="Arial"/>
              </a:rPr>
              <a:t> </a:t>
            </a:r>
            <a:r>
              <a:rPr sz="3200" b="0" i="0" dirty="0">
                <a:solidFill>
                  <a:srgbClr val="FF0000"/>
                </a:solidFill>
                <a:latin typeface="Arial"/>
                <a:cs typeface="Arial"/>
              </a:rPr>
              <a:t>l</a:t>
            </a:r>
            <a:r>
              <a:rPr sz="3200" b="0" i="0" spc="-610" dirty="0">
                <a:solidFill>
                  <a:srgbClr val="FF0000"/>
                </a:solidFill>
                <a:latin typeface="Arial"/>
                <a:cs typeface="Arial"/>
              </a:rPr>
              <a:t> </a:t>
            </a:r>
            <a:r>
              <a:rPr sz="3200" b="0" i="0" dirty="0">
                <a:solidFill>
                  <a:srgbClr val="FF0000"/>
                </a:solidFill>
                <a:latin typeface="Arial"/>
                <a:cs typeface="Arial"/>
              </a:rPr>
              <a:t>o</a:t>
            </a:r>
            <a:r>
              <a:rPr sz="3200" b="0" i="0" spc="-615" dirty="0">
                <a:solidFill>
                  <a:srgbClr val="FF0000"/>
                </a:solidFill>
                <a:latin typeface="Arial"/>
                <a:cs typeface="Arial"/>
              </a:rPr>
              <a:t> </a:t>
            </a:r>
            <a:r>
              <a:rPr sz="3200" b="0" i="0" dirty="0">
                <a:solidFill>
                  <a:srgbClr val="FF0000"/>
                </a:solidFill>
                <a:latin typeface="Arial"/>
                <a:cs typeface="Arial"/>
              </a:rPr>
              <a:t>g</a:t>
            </a:r>
            <a:r>
              <a:rPr sz="3200" b="0" i="0" spc="-615" dirty="0">
                <a:solidFill>
                  <a:srgbClr val="FF0000"/>
                </a:solidFill>
                <a:latin typeface="Arial"/>
                <a:cs typeface="Arial"/>
              </a:rPr>
              <a:t> </a:t>
            </a:r>
            <a:r>
              <a:rPr sz="3200" b="0" i="0" dirty="0">
                <a:solidFill>
                  <a:srgbClr val="FF0000"/>
                </a:solidFill>
                <a:latin typeface="Arial"/>
                <a:cs typeface="Arial"/>
              </a:rPr>
              <a:t>y</a:t>
            </a:r>
            <a:endParaRPr sz="3200">
              <a:latin typeface="Arial"/>
              <a:cs typeface="Arial"/>
            </a:endParaRPr>
          </a:p>
        </p:txBody>
      </p:sp>
      <p:sp>
        <p:nvSpPr>
          <p:cNvPr id="4" name="object 4"/>
          <p:cNvSpPr/>
          <p:nvPr/>
        </p:nvSpPr>
        <p:spPr>
          <a:xfrm>
            <a:off x="3007360" y="2910840"/>
            <a:ext cx="5600192"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07360" y="3459479"/>
            <a:ext cx="8103615" cy="67970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07360" y="4008120"/>
            <a:ext cx="1893824" cy="67970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474463" y="4008120"/>
            <a:ext cx="6030976" cy="6797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681984" y="4556759"/>
            <a:ext cx="2231136" cy="67970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282945" y="4556759"/>
            <a:ext cx="2505455" cy="67970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9152127" y="4556759"/>
            <a:ext cx="2231136" cy="67970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778000" y="5105400"/>
            <a:ext cx="1715008" cy="679704"/>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1222586" y="1295400"/>
            <a:ext cx="9896687" cy="4433906"/>
          </a:xfrm>
          <a:prstGeom prst="rect">
            <a:avLst/>
          </a:prstGeom>
        </p:spPr>
        <p:txBody>
          <a:bodyPr vert="horz" wrap="square" lIns="0" tIns="12065" rIns="0" bIns="0" rtlCol="0">
            <a:spAutoFit/>
          </a:bodyPr>
          <a:lstStyle/>
          <a:p>
            <a:pPr marL="12700" marR="143510">
              <a:lnSpc>
                <a:spcPct val="150000"/>
              </a:lnSpc>
              <a:spcBef>
                <a:spcPts val="95"/>
              </a:spcBef>
              <a:buClr>
                <a:srgbClr val="FF0000"/>
              </a:buClr>
              <a:buSzPct val="95833"/>
              <a:buFont typeface="Wingdings"/>
              <a:buChar char=""/>
              <a:tabLst>
                <a:tab pos="255904" algn="l"/>
              </a:tabLst>
            </a:pPr>
            <a:r>
              <a:rPr sz="2400" dirty="0">
                <a:solidFill>
                  <a:schemeClr val="tx1">
                    <a:lumMod val="95000"/>
                    <a:lumOff val="5000"/>
                  </a:schemeClr>
                </a:solidFill>
                <a:latin typeface="Arial"/>
                <a:cs typeface="Arial"/>
              </a:rPr>
              <a:t>In the past OKC - </a:t>
            </a:r>
            <a:r>
              <a:rPr sz="2400" spc="-5" dirty="0">
                <a:solidFill>
                  <a:schemeClr val="tx1">
                    <a:lumMod val="95000"/>
                    <a:lumOff val="5000"/>
                  </a:schemeClr>
                </a:solidFill>
                <a:latin typeface="Arial"/>
                <a:cs typeface="Arial"/>
              </a:rPr>
              <a:t>originate </a:t>
            </a:r>
            <a:r>
              <a:rPr sz="2400" dirty="0">
                <a:solidFill>
                  <a:schemeClr val="tx1">
                    <a:lumMod val="95000"/>
                    <a:lumOff val="5000"/>
                  </a:schemeClr>
                </a:solidFill>
                <a:latin typeface="Arial"/>
                <a:cs typeface="Arial"/>
              </a:rPr>
              <a:t>from the </a:t>
            </a:r>
            <a:r>
              <a:rPr sz="2400" spc="-5" dirty="0">
                <a:solidFill>
                  <a:schemeClr val="tx1">
                    <a:lumMod val="95000"/>
                    <a:lumOff val="5000"/>
                  </a:schemeClr>
                </a:solidFill>
                <a:latin typeface="Arial"/>
                <a:cs typeface="Arial"/>
              </a:rPr>
              <a:t>primordium </a:t>
            </a:r>
            <a:r>
              <a:rPr sz="2400" dirty="0">
                <a:solidFill>
                  <a:schemeClr val="tx1">
                    <a:lumMod val="95000"/>
                    <a:lumOff val="5000"/>
                  </a:schemeClr>
                </a:solidFill>
                <a:latin typeface="Arial"/>
                <a:cs typeface="Arial"/>
              </a:rPr>
              <a:t>of </a:t>
            </a:r>
            <a:r>
              <a:rPr sz="2400" spc="-5" dirty="0">
                <a:solidFill>
                  <a:schemeClr val="tx1">
                    <a:lumMod val="95000"/>
                    <a:lumOff val="5000"/>
                  </a:schemeClr>
                </a:solidFill>
                <a:latin typeface="Arial"/>
                <a:cs typeface="Arial"/>
              </a:rPr>
              <a:t>a  </a:t>
            </a:r>
            <a:r>
              <a:rPr sz="2400" dirty="0">
                <a:solidFill>
                  <a:schemeClr val="tx1">
                    <a:lumMod val="95000"/>
                    <a:lumOff val="5000"/>
                  </a:schemeClr>
                </a:solidFill>
                <a:latin typeface="Arial"/>
                <a:cs typeface="Arial"/>
              </a:rPr>
              <a:t>tooth </a:t>
            </a:r>
            <a:r>
              <a:rPr sz="2400">
                <a:solidFill>
                  <a:schemeClr val="tx1">
                    <a:lumMod val="95000"/>
                    <a:lumOff val="5000"/>
                  </a:schemeClr>
                </a:solidFill>
                <a:latin typeface="Arial"/>
                <a:cs typeface="Arial"/>
              </a:rPr>
              <a:t>before</a:t>
            </a:r>
            <a:r>
              <a:rPr sz="2400" spc="-5">
                <a:solidFill>
                  <a:schemeClr val="tx1">
                    <a:lumMod val="95000"/>
                    <a:lumOff val="5000"/>
                  </a:schemeClr>
                </a:solidFill>
                <a:latin typeface="Arial"/>
                <a:cs typeface="Arial"/>
              </a:rPr>
              <a:t> </a:t>
            </a:r>
            <a:r>
              <a:rPr lang="en-US" sz="2400" spc="-5" dirty="0" smtClean="0">
                <a:solidFill>
                  <a:schemeClr val="tx1">
                    <a:lumMod val="95000"/>
                    <a:lumOff val="5000"/>
                  </a:schemeClr>
                </a:solidFill>
                <a:latin typeface="Arial"/>
                <a:cs typeface="Arial"/>
              </a:rPr>
              <a:t> </a:t>
            </a:r>
            <a:r>
              <a:rPr sz="2400" smtClean="0">
                <a:solidFill>
                  <a:srgbClr val="3A3835"/>
                </a:solidFill>
                <a:latin typeface="Arial"/>
                <a:cs typeface="Arial"/>
              </a:rPr>
              <a:t>mineralization</a:t>
            </a:r>
            <a:r>
              <a:rPr sz="2400" dirty="0">
                <a:solidFill>
                  <a:srgbClr val="3A3835"/>
                </a:solidFill>
                <a:latin typeface="Arial"/>
                <a:cs typeface="Arial"/>
              </a:rPr>
              <a:t>.</a:t>
            </a:r>
            <a:endParaRPr sz="2400">
              <a:latin typeface="Arial"/>
              <a:cs typeface="Arial"/>
            </a:endParaRPr>
          </a:p>
          <a:p>
            <a:pPr marL="12700">
              <a:lnSpc>
                <a:spcPct val="100000"/>
              </a:lnSpc>
              <a:spcBef>
                <a:spcPts val="1445"/>
              </a:spcBef>
              <a:buClr>
                <a:srgbClr val="FF0000"/>
              </a:buClr>
              <a:buSzPct val="95833"/>
              <a:buFont typeface="Wingdings"/>
              <a:buChar char=""/>
              <a:tabLst>
                <a:tab pos="255904" algn="l"/>
              </a:tabLst>
            </a:pPr>
            <a:r>
              <a:rPr sz="2400" spc="-5" dirty="0">
                <a:solidFill>
                  <a:srgbClr val="3A3835"/>
                </a:solidFill>
                <a:latin typeface="Arial"/>
                <a:cs typeface="Arial"/>
              </a:rPr>
              <a:t>Later </a:t>
            </a:r>
            <a:r>
              <a:rPr sz="2400" spc="-10" dirty="0">
                <a:solidFill>
                  <a:srgbClr val="3A3835"/>
                </a:solidFill>
                <a:latin typeface="Arial"/>
                <a:cs typeface="Arial"/>
              </a:rPr>
              <a:t>on </a:t>
            </a:r>
            <a:r>
              <a:rPr sz="2400" dirty="0">
                <a:solidFill>
                  <a:srgbClr val="3A3835"/>
                </a:solidFill>
                <a:latin typeface="Arial"/>
                <a:cs typeface="Arial"/>
              </a:rPr>
              <a:t>OKC </a:t>
            </a:r>
            <a:r>
              <a:rPr sz="2400" spc="-5" dirty="0">
                <a:solidFill>
                  <a:srgbClr val="3A3835"/>
                </a:solidFill>
                <a:latin typeface="Arial"/>
                <a:cs typeface="Arial"/>
              </a:rPr>
              <a:t>thought </a:t>
            </a:r>
            <a:r>
              <a:rPr sz="2400" dirty="0">
                <a:solidFill>
                  <a:srgbClr val="3A3835"/>
                </a:solidFill>
                <a:latin typeface="Arial"/>
                <a:cs typeface="Arial"/>
              </a:rPr>
              <a:t>to - </a:t>
            </a:r>
            <a:r>
              <a:rPr sz="2400" spc="-5" dirty="0">
                <a:solidFill>
                  <a:srgbClr val="3A3835"/>
                </a:solidFill>
                <a:latin typeface="Arial"/>
                <a:cs typeface="Arial"/>
              </a:rPr>
              <a:t>Arise</a:t>
            </a:r>
            <a:r>
              <a:rPr sz="2400" spc="-130" dirty="0">
                <a:solidFill>
                  <a:srgbClr val="3A3835"/>
                </a:solidFill>
                <a:latin typeface="Arial"/>
                <a:cs typeface="Arial"/>
              </a:rPr>
              <a:t> </a:t>
            </a:r>
            <a:r>
              <a:rPr sz="2400" dirty="0">
                <a:solidFill>
                  <a:srgbClr val="3A3835"/>
                </a:solidFill>
                <a:latin typeface="Arial"/>
                <a:cs typeface="Arial"/>
              </a:rPr>
              <a:t>from</a:t>
            </a:r>
            <a:endParaRPr sz="2400">
              <a:latin typeface="Arial"/>
              <a:cs typeface="Arial"/>
            </a:endParaRPr>
          </a:p>
          <a:p>
            <a:pPr marL="1529080">
              <a:lnSpc>
                <a:spcPct val="100000"/>
              </a:lnSpc>
              <a:spcBef>
                <a:spcPts val="1440"/>
              </a:spcBef>
            </a:pPr>
            <a:r>
              <a:rPr sz="2400" i="1" spc="-10" smtClean="0">
                <a:solidFill>
                  <a:srgbClr val="FFFF00"/>
                </a:solidFill>
                <a:latin typeface="Arial"/>
                <a:cs typeface="Arial"/>
              </a:rPr>
              <a:t>.</a:t>
            </a:r>
            <a:endParaRPr sz="2400">
              <a:latin typeface="Arial"/>
              <a:cs typeface="Arial"/>
            </a:endParaRPr>
          </a:p>
          <a:p>
            <a:pPr marL="12700" marR="5080">
              <a:lnSpc>
                <a:spcPct val="150000"/>
              </a:lnSpc>
              <a:buClr>
                <a:srgbClr val="FF0000"/>
              </a:buClr>
              <a:buSzPct val="95833"/>
              <a:buFont typeface="Wingdings"/>
              <a:buChar char=""/>
              <a:tabLst>
                <a:tab pos="255904" algn="l"/>
              </a:tabLst>
            </a:pPr>
            <a:endParaRPr lang="en-US" sz="2400" spc="-5" dirty="0" smtClean="0">
              <a:solidFill>
                <a:srgbClr val="3A3835"/>
              </a:solidFill>
              <a:latin typeface="Arial"/>
              <a:cs typeface="Arial"/>
            </a:endParaRPr>
          </a:p>
          <a:p>
            <a:pPr marL="12700" marR="5080">
              <a:lnSpc>
                <a:spcPct val="150000"/>
              </a:lnSpc>
              <a:buClr>
                <a:srgbClr val="FF0000"/>
              </a:buClr>
              <a:buSzPct val="95833"/>
              <a:tabLst>
                <a:tab pos="255904" algn="l"/>
              </a:tabLst>
            </a:pPr>
            <a:endParaRPr lang="en-US" sz="2400" spc="-5" dirty="0" smtClean="0">
              <a:solidFill>
                <a:srgbClr val="3A3835"/>
              </a:solidFill>
              <a:latin typeface="Arial"/>
              <a:cs typeface="Arial"/>
            </a:endParaRPr>
          </a:p>
          <a:p>
            <a:pPr marL="12700" marR="5080">
              <a:lnSpc>
                <a:spcPct val="150000"/>
              </a:lnSpc>
              <a:buClr>
                <a:srgbClr val="FF0000"/>
              </a:buClr>
              <a:buSzPct val="95833"/>
              <a:buFont typeface="Wingdings"/>
              <a:buChar char=""/>
              <a:tabLst>
                <a:tab pos="255904" algn="l"/>
              </a:tabLst>
            </a:pPr>
            <a:r>
              <a:rPr sz="2400" spc="-5" smtClean="0">
                <a:solidFill>
                  <a:srgbClr val="3A3835"/>
                </a:solidFill>
                <a:latin typeface="Arial"/>
                <a:cs typeface="Arial"/>
              </a:rPr>
              <a:t>According </a:t>
            </a:r>
            <a:r>
              <a:rPr sz="2400" dirty="0">
                <a:solidFill>
                  <a:srgbClr val="3A3835"/>
                </a:solidFill>
                <a:latin typeface="Arial"/>
                <a:cs typeface="Arial"/>
              </a:rPr>
              <a:t>to </a:t>
            </a:r>
            <a:r>
              <a:rPr sz="2400" i="1" spc="-5" dirty="0">
                <a:solidFill>
                  <a:srgbClr val="006FC0"/>
                </a:solidFill>
                <a:latin typeface="Arial"/>
                <a:cs typeface="Arial"/>
              </a:rPr>
              <a:t>Stoelinga </a:t>
            </a:r>
            <a:r>
              <a:rPr sz="2400" spc="-5" dirty="0">
                <a:solidFill>
                  <a:srgbClr val="3A3835"/>
                </a:solidFill>
                <a:latin typeface="Arial"/>
                <a:cs typeface="Arial"/>
              </a:rPr>
              <a:t>and </a:t>
            </a:r>
            <a:r>
              <a:rPr sz="2400" i="1" spc="-5" dirty="0">
                <a:solidFill>
                  <a:srgbClr val="006FC0"/>
                </a:solidFill>
                <a:latin typeface="Arial"/>
                <a:cs typeface="Arial"/>
              </a:rPr>
              <a:t>Bronkhorst </a:t>
            </a:r>
            <a:r>
              <a:rPr sz="2400" spc="-5" dirty="0">
                <a:solidFill>
                  <a:srgbClr val="3A3835"/>
                </a:solidFill>
                <a:latin typeface="Arial"/>
                <a:cs typeface="Arial"/>
              </a:rPr>
              <a:t>and </a:t>
            </a:r>
            <a:r>
              <a:rPr sz="2400" i="1" spc="-5" dirty="0">
                <a:solidFill>
                  <a:srgbClr val="006FC0"/>
                </a:solidFill>
                <a:latin typeface="Arial"/>
                <a:cs typeface="Arial"/>
              </a:rPr>
              <a:t>Stoelinga </a:t>
            </a:r>
            <a:r>
              <a:rPr sz="2400" i="1" spc="-5" dirty="0">
                <a:solidFill>
                  <a:srgbClr val="3A3835"/>
                </a:solidFill>
                <a:latin typeface="Arial"/>
                <a:cs typeface="Arial"/>
              </a:rPr>
              <a:t> </a:t>
            </a:r>
            <a:r>
              <a:rPr sz="2400" spc="-5" dirty="0">
                <a:solidFill>
                  <a:srgbClr val="3A3835"/>
                </a:solidFill>
                <a:latin typeface="Arial"/>
                <a:cs typeface="Arial"/>
              </a:rPr>
              <a:t>and </a:t>
            </a:r>
            <a:r>
              <a:rPr sz="2400" i="1" spc="-5" dirty="0">
                <a:solidFill>
                  <a:srgbClr val="006FC0"/>
                </a:solidFill>
                <a:latin typeface="Arial"/>
                <a:cs typeface="Arial"/>
              </a:rPr>
              <a:t>Peters </a:t>
            </a:r>
            <a:r>
              <a:rPr sz="2400" dirty="0">
                <a:solidFill>
                  <a:srgbClr val="3A3835"/>
                </a:solidFill>
                <a:latin typeface="Arial"/>
                <a:cs typeface="Arial"/>
              </a:rPr>
              <a:t>OKCS may </a:t>
            </a:r>
            <a:r>
              <a:rPr sz="2400" spc="-5" dirty="0">
                <a:solidFill>
                  <a:srgbClr val="3A3835"/>
                </a:solidFill>
                <a:latin typeface="Arial"/>
                <a:cs typeface="Arial"/>
              </a:rPr>
              <a:t>arise </a:t>
            </a:r>
            <a:r>
              <a:rPr sz="2400" dirty="0">
                <a:solidFill>
                  <a:srgbClr val="3A3835"/>
                </a:solidFill>
                <a:latin typeface="Arial"/>
                <a:cs typeface="Arial"/>
              </a:rPr>
              <a:t>from </a:t>
            </a:r>
            <a:r>
              <a:rPr sz="2400" spc="-5" dirty="0">
                <a:solidFill>
                  <a:srgbClr val="3A3835"/>
                </a:solidFill>
                <a:latin typeface="Arial"/>
                <a:cs typeface="Arial"/>
              </a:rPr>
              <a:t>proliferations </a:t>
            </a:r>
            <a:r>
              <a:rPr sz="2400" dirty="0">
                <a:solidFill>
                  <a:srgbClr val="3A3835"/>
                </a:solidFill>
                <a:latin typeface="Arial"/>
                <a:cs typeface="Arial"/>
              </a:rPr>
              <a:t>of  </a:t>
            </a:r>
            <a:r>
              <a:rPr sz="2400" spc="-5" dirty="0">
                <a:solidFill>
                  <a:srgbClr val="3A3835"/>
                </a:solidFill>
                <a:latin typeface="Arial"/>
                <a:cs typeface="Arial"/>
              </a:rPr>
              <a:t>basal cells </a:t>
            </a:r>
            <a:r>
              <a:rPr sz="2400" dirty="0">
                <a:solidFill>
                  <a:srgbClr val="3A3835"/>
                </a:solidFill>
                <a:latin typeface="Arial"/>
                <a:cs typeface="Arial"/>
              </a:rPr>
              <a:t>of </a:t>
            </a:r>
            <a:r>
              <a:rPr sz="2400" spc="-5" dirty="0">
                <a:solidFill>
                  <a:srgbClr val="3A3835"/>
                </a:solidFill>
                <a:latin typeface="Arial"/>
                <a:cs typeface="Arial"/>
              </a:rPr>
              <a:t>oral</a:t>
            </a:r>
            <a:r>
              <a:rPr sz="2400" spc="50" dirty="0">
                <a:solidFill>
                  <a:srgbClr val="3A3835"/>
                </a:solidFill>
                <a:latin typeface="Arial"/>
                <a:cs typeface="Arial"/>
              </a:rPr>
              <a:t> </a:t>
            </a:r>
            <a:r>
              <a:rPr sz="2400" dirty="0">
                <a:solidFill>
                  <a:srgbClr val="3A3835"/>
                </a:solidFill>
                <a:latin typeface="Arial"/>
                <a:cs typeface="Arial"/>
              </a:rPr>
              <a:t>mucosa.</a:t>
            </a:r>
            <a:endParaRPr sz="2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5223" y="802387"/>
            <a:ext cx="1412240" cy="474489"/>
          </a:xfrm>
          <a:prstGeom prst="rect">
            <a:avLst/>
          </a:prstGeom>
        </p:spPr>
        <p:txBody>
          <a:bodyPr vert="horz" wrap="square" lIns="0" tIns="12700" rIns="0" bIns="0" rtlCol="0">
            <a:spAutoFit/>
          </a:bodyPr>
          <a:lstStyle/>
          <a:p>
            <a:pPr marL="12700">
              <a:lnSpc>
                <a:spcPct val="100000"/>
              </a:lnSpc>
              <a:spcBef>
                <a:spcPts val="100"/>
              </a:spcBef>
            </a:pPr>
            <a:r>
              <a:rPr sz="3000" b="0" spc="-265" dirty="0">
                <a:solidFill>
                  <a:srgbClr val="E4E6DA"/>
                </a:solidFill>
                <a:latin typeface="Arial"/>
                <a:cs typeface="Arial"/>
              </a:rPr>
              <a:t>Co</a:t>
            </a:r>
            <a:r>
              <a:rPr sz="3000" b="0" spc="-260" dirty="0">
                <a:solidFill>
                  <a:srgbClr val="E4E6DA"/>
                </a:solidFill>
                <a:latin typeface="Arial"/>
                <a:cs typeface="Arial"/>
              </a:rPr>
              <a:t>n</a:t>
            </a:r>
            <a:r>
              <a:rPr sz="3000" b="0" spc="135" dirty="0">
                <a:solidFill>
                  <a:srgbClr val="E4E6DA"/>
                </a:solidFill>
                <a:latin typeface="Arial"/>
                <a:cs typeface="Arial"/>
              </a:rPr>
              <a:t>t</a:t>
            </a:r>
            <a:r>
              <a:rPr sz="3000" b="0" spc="-135" dirty="0">
                <a:solidFill>
                  <a:srgbClr val="E4E6DA"/>
                </a:solidFill>
                <a:latin typeface="Arial"/>
                <a:cs typeface="Arial"/>
              </a:rPr>
              <a:t>e</a:t>
            </a:r>
            <a:r>
              <a:rPr sz="3000" b="0" spc="-170" dirty="0">
                <a:solidFill>
                  <a:srgbClr val="E4E6DA"/>
                </a:solidFill>
                <a:latin typeface="Arial"/>
                <a:cs typeface="Arial"/>
              </a:rPr>
              <a:t>n</a:t>
            </a:r>
            <a:r>
              <a:rPr sz="3000" b="0" spc="-80" dirty="0">
                <a:solidFill>
                  <a:srgbClr val="E4E6DA"/>
                </a:solidFill>
                <a:latin typeface="Arial"/>
                <a:cs typeface="Arial"/>
              </a:rPr>
              <a:t>ts</a:t>
            </a:r>
            <a:endParaRPr sz="3000">
              <a:latin typeface="Arial"/>
              <a:cs typeface="Arial"/>
            </a:endParaRPr>
          </a:p>
        </p:txBody>
      </p:sp>
      <p:sp>
        <p:nvSpPr>
          <p:cNvPr id="3" name="object 3"/>
          <p:cNvSpPr txBox="1"/>
          <p:nvPr/>
        </p:nvSpPr>
        <p:spPr>
          <a:xfrm>
            <a:off x="1359153" y="2016881"/>
            <a:ext cx="3566795" cy="3956211"/>
          </a:xfrm>
          <a:prstGeom prst="rect">
            <a:avLst/>
          </a:prstGeom>
        </p:spPr>
        <p:txBody>
          <a:bodyPr vert="horz" wrap="square" lIns="0" tIns="168910" rIns="0" bIns="0" rtlCol="0">
            <a:spAutoFit/>
          </a:bodyPr>
          <a:lstStyle/>
          <a:p>
            <a:pPr marL="241300" indent="-228600">
              <a:lnSpc>
                <a:spcPct val="100000"/>
              </a:lnSpc>
              <a:spcBef>
                <a:spcPts val="1330"/>
              </a:spcBef>
              <a:buFont typeface="Wingdings"/>
              <a:buChar char=""/>
              <a:tabLst>
                <a:tab pos="241300" algn="l"/>
              </a:tabLst>
            </a:pPr>
            <a:r>
              <a:rPr sz="2200" spc="-45" dirty="0">
                <a:solidFill>
                  <a:srgbClr val="3B4643"/>
                </a:solidFill>
                <a:latin typeface="Arial"/>
                <a:cs typeface="Arial"/>
              </a:rPr>
              <a:t>Definition</a:t>
            </a:r>
            <a:endParaRPr sz="2200">
              <a:latin typeface="Arial"/>
              <a:cs typeface="Arial"/>
            </a:endParaRPr>
          </a:p>
          <a:p>
            <a:pPr marL="241300" indent="-228600">
              <a:lnSpc>
                <a:spcPct val="100000"/>
              </a:lnSpc>
              <a:spcBef>
                <a:spcPts val="1240"/>
              </a:spcBef>
              <a:buFont typeface="Wingdings"/>
              <a:buChar char=""/>
              <a:tabLst>
                <a:tab pos="241300" algn="l"/>
              </a:tabLst>
            </a:pPr>
            <a:r>
              <a:rPr sz="2200" spc="-40" dirty="0">
                <a:solidFill>
                  <a:srgbClr val="3B4643"/>
                </a:solidFill>
                <a:latin typeface="Arial"/>
                <a:cs typeface="Arial"/>
              </a:rPr>
              <a:t>Introduction</a:t>
            </a:r>
            <a:endParaRPr sz="2200">
              <a:latin typeface="Arial"/>
              <a:cs typeface="Arial"/>
            </a:endParaRPr>
          </a:p>
          <a:p>
            <a:pPr marL="241300" indent="-228600">
              <a:lnSpc>
                <a:spcPct val="100000"/>
              </a:lnSpc>
              <a:spcBef>
                <a:spcPts val="1235"/>
              </a:spcBef>
              <a:buFont typeface="Wingdings"/>
              <a:buChar char=""/>
              <a:tabLst>
                <a:tab pos="241300" algn="l"/>
              </a:tabLst>
            </a:pPr>
            <a:r>
              <a:rPr sz="2200" spc="-100" dirty="0">
                <a:solidFill>
                  <a:srgbClr val="3B4643"/>
                </a:solidFill>
                <a:latin typeface="Arial"/>
                <a:cs typeface="Arial"/>
              </a:rPr>
              <a:t>Mechanism </a:t>
            </a:r>
            <a:r>
              <a:rPr sz="2200" spc="-5" dirty="0">
                <a:solidFill>
                  <a:srgbClr val="3B4643"/>
                </a:solidFill>
                <a:latin typeface="Arial"/>
                <a:cs typeface="Arial"/>
              </a:rPr>
              <a:t>of </a:t>
            </a:r>
            <a:r>
              <a:rPr sz="2200" spc="-114" dirty="0">
                <a:solidFill>
                  <a:srgbClr val="3B4643"/>
                </a:solidFill>
                <a:latin typeface="Arial"/>
                <a:cs typeface="Arial"/>
              </a:rPr>
              <a:t>cyst</a:t>
            </a:r>
            <a:r>
              <a:rPr sz="2200" spc="-260" dirty="0">
                <a:solidFill>
                  <a:srgbClr val="3B4643"/>
                </a:solidFill>
                <a:latin typeface="Arial"/>
                <a:cs typeface="Arial"/>
              </a:rPr>
              <a:t> </a:t>
            </a:r>
            <a:r>
              <a:rPr sz="2200" spc="-35" dirty="0">
                <a:solidFill>
                  <a:srgbClr val="3B4643"/>
                </a:solidFill>
                <a:latin typeface="Arial"/>
                <a:cs typeface="Arial"/>
              </a:rPr>
              <a:t>formation</a:t>
            </a:r>
            <a:endParaRPr sz="2200">
              <a:latin typeface="Arial"/>
              <a:cs typeface="Arial"/>
            </a:endParaRPr>
          </a:p>
          <a:p>
            <a:pPr marL="241300" indent="-228600">
              <a:lnSpc>
                <a:spcPct val="100000"/>
              </a:lnSpc>
              <a:spcBef>
                <a:spcPts val="1235"/>
              </a:spcBef>
              <a:buFont typeface="Wingdings"/>
              <a:buChar char=""/>
              <a:tabLst>
                <a:tab pos="241300" algn="l"/>
              </a:tabLst>
            </a:pPr>
            <a:r>
              <a:rPr sz="2200" spc="-95" dirty="0">
                <a:solidFill>
                  <a:srgbClr val="3B4643"/>
                </a:solidFill>
                <a:latin typeface="Arial"/>
                <a:cs typeface="Arial"/>
              </a:rPr>
              <a:t>Classification.</a:t>
            </a:r>
            <a:endParaRPr sz="2200">
              <a:latin typeface="Arial"/>
              <a:cs typeface="Arial"/>
            </a:endParaRPr>
          </a:p>
          <a:p>
            <a:pPr marL="241300" indent="-228600">
              <a:lnSpc>
                <a:spcPct val="100000"/>
              </a:lnSpc>
              <a:spcBef>
                <a:spcPts val="1240"/>
              </a:spcBef>
              <a:buFont typeface="Wingdings"/>
              <a:buChar char=""/>
              <a:tabLst>
                <a:tab pos="241300" algn="l"/>
              </a:tabLst>
            </a:pPr>
            <a:r>
              <a:rPr sz="2200" spc="-80" dirty="0">
                <a:solidFill>
                  <a:srgbClr val="3B4643"/>
                </a:solidFill>
                <a:latin typeface="Arial"/>
                <a:cs typeface="Arial"/>
              </a:rPr>
              <a:t>Description </a:t>
            </a:r>
            <a:r>
              <a:rPr sz="2200" spc="-5" dirty="0">
                <a:solidFill>
                  <a:srgbClr val="3B4643"/>
                </a:solidFill>
                <a:latin typeface="Arial"/>
                <a:cs typeface="Arial"/>
              </a:rPr>
              <a:t>of</a:t>
            </a:r>
            <a:r>
              <a:rPr sz="2200" spc="-160" dirty="0">
                <a:solidFill>
                  <a:srgbClr val="3B4643"/>
                </a:solidFill>
                <a:latin typeface="Arial"/>
                <a:cs typeface="Arial"/>
              </a:rPr>
              <a:t> </a:t>
            </a:r>
            <a:r>
              <a:rPr sz="2200" spc="-140" dirty="0">
                <a:solidFill>
                  <a:srgbClr val="3B4643"/>
                </a:solidFill>
                <a:latin typeface="Arial"/>
                <a:cs typeface="Arial"/>
              </a:rPr>
              <a:t>cysts</a:t>
            </a:r>
            <a:endParaRPr sz="2200">
              <a:latin typeface="Arial"/>
              <a:cs typeface="Arial"/>
            </a:endParaRPr>
          </a:p>
          <a:p>
            <a:pPr marL="241300" indent="-228600">
              <a:lnSpc>
                <a:spcPct val="100000"/>
              </a:lnSpc>
              <a:spcBef>
                <a:spcPts val="1235"/>
              </a:spcBef>
              <a:buFont typeface="Wingdings"/>
              <a:buChar char=""/>
              <a:tabLst>
                <a:tab pos="241300" algn="l"/>
              </a:tabLst>
            </a:pPr>
            <a:r>
              <a:rPr sz="2200" spc="-90" dirty="0">
                <a:solidFill>
                  <a:srgbClr val="3B4643"/>
                </a:solidFill>
                <a:latin typeface="Arial"/>
                <a:cs typeface="Arial"/>
              </a:rPr>
              <a:t>Treatment</a:t>
            </a:r>
            <a:r>
              <a:rPr sz="2200" spc="-95" dirty="0">
                <a:solidFill>
                  <a:srgbClr val="3B4643"/>
                </a:solidFill>
                <a:latin typeface="Arial"/>
                <a:cs typeface="Arial"/>
              </a:rPr>
              <a:t> </a:t>
            </a:r>
            <a:r>
              <a:rPr sz="2200" spc="-135" dirty="0">
                <a:solidFill>
                  <a:srgbClr val="3B4643"/>
                </a:solidFill>
                <a:latin typeface="Arial"/>
                <a:cs typeface="Arial"/>
              </a:rPr>
              <a:t>aspects</a:t>
            </a:r>
            <a:endParaRPr sz="2200">
              <a:latin typeface="Arial"/>
              <a:cs typeface="Arial"/>
            </a:endParaRPr>
          </a:p>
          <a:p>
            <a:pPr marL="241300" indent="-228600">
              <a:lnSpc>
                <a:spcPct val="100000"/>
              </a:lnSpc>
              <a:spcBef>
                <a:spcPts val="1235"/>
              </a:spcBef>
              <a:buFont typeface="Wingdings"/>
              <a:buChar char=""/>
              <a:tabLst>
                <a:tab pos="241300" algn="l"/>
              </a:tabLst>
            </a:pPr>
            <a:r>
              <a:rPr sz="2200" spc="-140" dirty="0">
                <a:solidFill>
                  <a:srgbClr val="3B4643"/>
                </a:solidFill>
                <a:latin typeface="Arial"/>
                <a:cs typeface="Arial"/>
              </a:rPr>
              <a:t>References.</a:t>
            </a:r>
            <a:endParaRPr sz="2200">
              <a:latin typeface="Arial"/>
              <a:cs typeface="Arial"/>
            </a:endParaRPr>
          </a:p>
          <a:p>
            <a:pPr marL="241300" indent="-228600">
              <a:lnSpc>
                <a:spcPct val="100000"/>
              </a:lnSpc>
              <a:spcBef>
                <a:spcPts val="1240"/>
              </a:spcBef>
              <a:buFont typeface="Wingdings"/>
              <a:buChar char=""/>
              <a:tabLst>
                <a:tab pos="241300" algn="l"/>
              </a:tabLst>
            </a:pPr>
            <a:r>
              <a:rPr sz="2200" spc="-114" dirty="0">
                <a:solidFill>
                  <a:srgbClr val="3B4643"/>
                </a:solidFill>
                <a:latin typeface="Arial"/>
                <a:cs typeface="Arial"/>
              </a:rPr>
              <a:t>Conclusion.</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2</a:t>
            </a:fld>
            <a:endParaRPr spc="-6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2719" y="556260"/>
            <a:ext cx="6161024" cy="67970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93231" y="556260"/>
            <a:ext cx="1910080" cy="679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252207" y="556260"/>
            <a:ext cx="2491232" cy="6797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202927" y="556260"/>
            <a:ext cx="2444496" cy="67970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09787" y="623061"/>
            <a:ext cx="11377507" cy="5799023"/>
          </a:xfrm>
          <a:prstGeom prst="rect">
            <a:avLst/>
          </a:prstGeom>
        </p:spPr>
        <p:txBody>
          <a:bodyPr vert="horz" wrap="square" lIns="0" tIns="12700" rIns="0" bIns="0" rtlCol="0">
            <a:spAutoFit/>
          </a:bodyPr>
          <a:lstStyle/>
          <a:p>
            <a:pPr marL="12700">
              <a:lnSpc>
                <a:spcPct val="100000"/>
              </a:lnSpc>
              <a:spcBef>
                <a:spcPts val="100"/>
              </a:spcBef>
            </a:pPr>
            <a:r>
              <a:rPr lang="en-US" sz="2400" b="1" i="1" spc="-235" dirty="0" smtClean="0">
                <a:solidFill>
                  <a:srgbClr val="FFC000"/>
                </a:solidFill>
                <a:latin typeface="Arial"/>
                <a:cs typeface="Arial"/>
              </a:rPr>
              <a:t>   </a:t>
            </a:r>
            <a:r>
              <a:rPr sz="2400" b="1" i="1" spc="-235" smtClean="0">
                <a:solidFill>
                  <a:srgbClr val="FFC000"/>
                </a:solidFill>
                <a:latin typeface="Arial"/>
                <a:cs typeface="Arial"/>
              </a:rPr>
              <a:t>Evidence </a:t>
            </a:r>
            <a:r>
              <a:rPr sz="2400" b="1" i="1" spc="-125" dirty="0">
                <a:solidFill>
                  <a:srgbClr val="FFC000"/>
                </a:solidFill>
                <a:latin typeface="Arial"/>
                <a:cs typeface="Arial"/>
              </a:rPr>
              <a:t>of </a:t>
            </a:r>
            <a:r>
              <a:rPr sz="2400" b="1" i="1" spc="-165" dirty="0">
                <a:solidFill>
                  <a:srgbClr val="FFC000"/>
                </a:solidFill>
                <a:latin typeface="Arial"/>
                <a:cs typeface="Arial"/>
              </a:rPr>
              <a:t>genetic </a:t>
            </a:r>
            <a:r>
              <a:rPr sz="2400" b="1" i="1" spc="-170" dirty="0">
                <a:solidFill>
                  <a:srgbClr val="FFC000"/>
                </a:solidFill>
                <a:latin typeface="Arial"/>
                <a:cs typeface="Arial"/>
              </a:rPr>
              <a:t>factors </a:t>
            </a:r>
            <a:r>
              <a:rPr sz="2400" b="1" i="1" spc="-140" dirty="0">
                <a:solidFill>
                  <a:srgbClr val="FFC000"/>
                </a:solidFill>
                <a:latin typeface="Arial"/>
                <a:cs typeface="Arial"/>
              </a:rPr>
              <a:t>in </a:t>
            </a:r>
            <a:r>
              <a:rPr sz="2400" b="1" i="1" spc="-114" dirty="0">
                <a:solidFill>
                  <a:srgbClr val="FFC000"/>
                </a:solidFill>
                <a:latin typeface="Arial"/>
                <a:cs typeface="Arial"/>
              </a:rPr>
              <a:t>the </a:t>
            </a:r>
            <a:r>
              <a:rPr sz="2400" b="1" i="1" spc="-145" dirty="0">
                <a:solidFill>
                  <a:srgbClr val="FFC000"/>
                </a:solidFill>
                <a:latin typeface="Arial"/>
                <a:cs typeface="Arial"/>
              </a:rPr>
              <a:t>etiology </a:t>
            </a:r>
            <a:r>
              <a:rPr sz="2400" b="1" i="1" spc="-125" dirty="0">
                <a:solidFill>
                  <a:srgbClr val="FFC000"/>
                </a:solidFill>
                <a:latin typeface="Arial"/>
                <a:cs typeface="Arial"/>
              </a:rPr>
              <a:t>of </a:t>
            </a:r>
            <a:r>
              <a:rPr sz="2400" b="1" i="1" spc="-200" dirty="0">
                <a:solidFill>
                  <a:srgbClr val="FFC000"/>
                </a:solidFill>
                <a:latin typeface="Arial"/>
                <a:cs typeface="Arial"/>
              </a:rPr>
              <a:t>sporadic</a:t>
            </a:r>
            <a:r>
              <a:rPr sz="2400" b="1" i="1" spc="40" dirty="0">
                <a:solidFill>
                  <a:srgbClr val="FFC000"/>
                </a:solidFill>
                <a:latin typeface="Arial"/>
                <a:cs typeface="Arial"/>
              </a:rPr>
              <a:t> </a:t>
            </a:r>
            <a:r>
              <a:rPr sz="2400" b="1" i="1" spc="-195" dirty="0">
                <a:solidFill>
                  <a:srgbClr val="FFC000"/>
                </a:solidFill>
                <a:latin typeface="Arial"/>
                <a:cs typeface="Arial"/>
              </a:rPr>
              <a:t>keratocysts</a:t>
            </a:r>
            <a:endParaRPr sz="2400">
              <a:latin typeface="Arial"/>
              <a:cs typeface="Arial"/>
            </a:endParaRPr>
          </a:p>
          <a:p>
            <a:pPr>
              <a:lnSpc>
                <a:spcPct val="100000"/>
              </a:lnSpc>
            </a:pPr>
            <a:endParaRPr sz="2400">
              <a:latin typeface="Times New Roman"/>
              <a:cs typeface="Times New Roman"/>
            </a:endParaRPr>
          </a:p>
          <a:p>
            <a:pPr marL="12700">
              <a:lnSpc>
                <a:spcPct val="100000"/>
              </a:lnSpc>
              <a:spcBef>
                <a:spcPts val="1735"/>
              </a:spcBef>
              <a:buClr>
                <a:srgbClr val="FF0000"/>
              </a:buClr>
              <a:buSzPct val="96428"/>
              <a:buFont typeface="Wingdings"/>
              <a:buChar char=""/>
              <a:tabLst>
                <a:tab pos="295910" algn="l"/>
              </a:tabLst>
            </a:pPr>
            <a:r>
              <a:rPr sz="2800" spc="-160" dirty="0">
                <a:latin typeface="Arial"/>
                <a:cs typeface="Arial"/>
              </a:rPr>
              <a:t>There </a:t>
            </a:r>
            <a:r>
              <a:rPr sz="2800" spc="-145" dirty="0">
                <a:latin typeface="Arial"/>
                <a:cs typeface="Arial"/>
              </a:rPr>
              <a:t>is </a:t>
            </a:r>
            <a:r>
              <a:rPr sz="2800" spc="-220" dirty="0">
                <a:latin typeface="Arial"/>
                <a:cs typeface="Arial"/>
              </a:rPr>
              <a:t>a </a:t>
            </a:r>
            <a:r>
              <a:rPr sz="2800" spc="-165" dirty="0">
                <a:latin typeface="Arial"/>
                <a:cs typeface="Arial"/>
              </a:rPr>
              <a:t>gp </a:t>
            </a:r>
            <a:r>
              <a:rPr sz="2800" spc="-140" dirty="0">
                <a:latin typeface="Arial"/>
                <a:cs typeface="Arial"/>
              </a:rPr>
              <a:t>38 </a:t>
            </a:r>
            <a:r>
              <a:rPr sz="2800" spc="-75" dirty="0">
                <a:latin typeface="Arial"/>
                <a:cs typeface="Arial"/>
              </a:rPr>
              <a:t>altered </a:t>
            </a:r>
            <a:r>
              <a:rPr sz="2800" spc="-175" dirty="0">
                <a:latin typeface="Arial"/>
                <a:cs typeface="Arial"/>
              </a:rPr>
              <a:t>gene </a:t>
            </a:r>
            <a:r>
              <a:rPr sz="2800" spc="-150" dirty="0">
                <a:latin typeface="Arial"/>
                <a:cs typeface="Arial"/>
              </a:rPr>
              <a:t>expression </a:t>
            </a:r>
            <a:r>
              <a:rPr sz="2800" spc="-35" dirty="0">
                <a:latin typeface="Arial"/>
                <a:cs typeface="Arial"/>
              </a:rPr>
              <a:t>in</a:t>
            </a:r>
            <a:r>
              <a:rPr sz="2800" spc="-15" dirty="0">
                <a:latin typeface="Arial"/>
                <a:cs typeface="Arial"/>
              </a:rPr>
              <a:t> </a:t>
            </a:r>
            <a:r>
              <a:rPr sz="2800" spc="-135" dirty="0">
                <a:latin typeface="Arial"/>
                <a:cs typeface="Arial"/>
              </a:rPr>
              <a:t>keratocysts</a:t>
            </a:r>
            <a:endParaRPr sz="2800">
              <a:latin typeface="Arial"/>
              <a:cs typeface="Arial"/>
            </a:endParaRPr>
          </a:p>
          <a:p>
            <a:pPr marL="295275" indent="-282575">
              <a:lnSpc>
                <a:spcPct val="100000"/>
              </a:lnSpc>
              <a:spcBef>
                <a:spcPts val="1685"/>
              </a:spcBef>
              <a:buClr>
                <a:srgbClr val="FF0000"/>
              </a:buClr>
              <a:buSzPct val="96428"/>
              <a:buFont typeface="Wingdings"/>
              <a:buChar char=""/>
              <a:tabLst>
                <a:tab pos="295910" algn="l"/>
              </a:tabLst>
            </a:pPr>
            <a:r>
              <a:rPr sz="2800" spc="-150" dirty="0">
                <a:latin typeface="Arial"/>
                <a:cs typeface="Arial"/>
              </a:rPr>
              <a:t>Increased expression </a:t>
            </a:r>
            <a:r>
              <a:rPr sz="2800" spc="-10" dirty="0">
                <a:latin typeface="Arial"/>
                <a:cs typeface="Arial"/>
              </a:rPr>
              <a:t>of </a:t>
            </a:r>
            <a:r>
              <a:rPr sz="2800" spc="-235" dirty="0">
                <a:latin typeface="Arial"/>
                <a:cs typeface="Arial"/>
              </a:rPr>
              <a:t>P53 </a:t>
            </a:r>
            <a:r>
              <a:rPr sz="2800" spc="-45" dirty="0">
                <a:latin typeface="Arial"/>
                <a:cs typeface="Arial"/>
              </a:rPr>
              <a:t>protein </a:t>
            </a:r>
            <a:r>
              <a:rPr sz="2800" spc="-35" dirty="0">
                <a:latin typeface="Arial"/>
                <a:cs typeface="Arial"/>
              </a:rPr>
              <a:t>in </a:t>
            </a:r>
            <a:r>
              <a:rPr sz="2800" spc="-135" dirty="0">
                <a:latin typeface="Arial"/>
                <a:cs typeface="Arial"/>
              </a:rPr>
              <a:t>keratocysts</a:t>
            </a:r>
            <a:r>
              <a:rPr sz="2800" spc="-280" dirty="0">
                <a:latin typeface="Arial"/>
                <a:cs typeface="Arial"/>
              </a:rPr>
              <a:t> </a:t>
            </a:r>
            <a:r>
              <a:rPr sz="2800" spc="-65" dirty="0">
                <a:latin typeface="Arial"/>
                <a:cs typeface="Arial"/>
              </a:rPr>
              <a:t>noted.</a:t>
            </a:r>
            <a:endParaRPr sz="2800">
              <a:latin typeface="Arial"/>
              <a:cs typeface="Arial"/>
            </a:endParaRPr>
          </a:p>
          <a:p>
            <a:pPr marL="12700" marR="189865">
              <a:lnSpc>
                <a:spcPts val="5040"/>
              </a:lnSpc>
              <a:spcBef>
                <a:spcPts val="445"/>
              </a:spcBef>
              <a:buClr>
                <a:srgbClr val="FF0000"/>
              </a:buClr>
              <a:buSzPct val="96428"/>
              <a:buFont typeface="Wingdings"/>
              <a:buChar char=""/>
              <a:tabLst>
                <a:tab pos="295910" algn="l"/>
              </a:tabLst>
            </a:pPr>
            <a:r>
              <a:rPr sz="2800" spc="-155" dirty="0">
                <a:latin typeface="Arial"/>
                <a:cs typeface="Arial"/>
              </a:rPr>
              <a:t>Tumor </a:t>
            </a:r>
            <a:r>
              <a:rPr sz="2800" spc="-145" dirty="0">
                <a:latin typeface="Arial"/>
                <a:cs typeface="Arial"/>
              </a:rPr>
              <a:t>suppressor </a:t>
            </a:r>
            <a:r>
              <a:rPr sz="2800" spc="-200" dirty="0">
                <a:latin typeface="Arial"/>
                <a:cs typeface="Arial"/>
              </a:rPr>
              <a:t>genes </a:t>
            </a:r>
            <a:r>
              <a:rPr sz="2800" spc="-130" dirty="0">
                <a:latin typeface="Arial"/>
                <a:cs typeface="Arial"/>
              </a:rPr>
              <a:t>are </a:t>
            </a:r>
            <a:r>
              <a:rPr sz="2800" spc="-175" dirty="0">
                <a:latin typeface="Arial"/>
                <a:cs typeface="Arial"/>
              </a:rPr>
              <a:t>expressed </a:t>
            </a:r>
            <a:r>
              <a:rPr sz="2800" spc="-90" dirty="0">
                <a:latin typeface="Arial"/>
                <a:cs typeface="Arial"/>
              </a:rPr>
              <a:t>more </a:t>
            </a:r>
            <a:r>
              <a:rPr sz="2800" spc="-95" dirty="0">
                <a:latin typeface="Arial"/>
                <a:cs typeface="Arial"/>
              </a:rPr>
              <a:t>strongly </a:t>
            </a:r>
            <a:r>
              <a:rPr sz="2800" spc="-35">
                <a:latin typeface="Arial"/>
                <a:cs typeface="Arial"/>
              </a:rPr>
              <a:t>in  </a:t>
            </a:r>
            <a:r>
              <a:rPr sz="2800" spc="-500" smtClean="0">
                <a:latin typeface="Arial"/>
                <a:cs typeface="Arial"/>
              </a:rPr>
              <a:t>OKCS</a:t>
            </a:r>
            <a:r>
              <a:rPr lang="en-US" sz="2800" spc="-500" dirty="0" smtClean="0">
                <a:latin typeface="Arial"/>
                <a:cs typeface="Arial"/>
              </a:rPr>
              <a:t> </a:t>
            </a:r>
            <a:r>
              <a:rPr sz="2800" spc="-500" smtClean="0">
                <a:latin typeface="Arial"/>
                <a:cs typeface="Arial"/>
              </a:rPr>
              <a:t> </a:t>
            </a:r>
            <a:r>
              <a:rPr sz="2800" spc="-60" dirty="0">
                <a:latin typeface="Arial"/>
                <a:cs typeface="Arial"/>
              </a:rPr>
              <a:t>than </a:t>
            </a:r>
            <a:r>
              <a:rPr sz="2800" spc="-35" dirty="0">
                <a:latin typeface="Arial"/>
                <a:cs typeface="Arial"/>
              </a:rPr>
              <a:t>in other</a:t>
            </a:r>
            <a:r>
              <a:rPr sz="2800" spc="-250" dirty="0">
                <a:latin typeface="Arial"/>
                <a:cs typeface="Arial"/>
              </a:rPr>
              <a:t> </a:t>
            </a:r>
            <a:r>
              <a:rPr sz="2800" spc="-160">
                <a:latin typeface="Arial"/>
                <a:cs typeface="Arial"/>
              </a:rPr>
              <a:t>cysts</a:t>
            </a:r>
            <a:r>
              <a:rPr sz="2800" spc="-160" smtClean="0">
                <a:latin typeface="Arial"/>
                <a:cs typeface="Arial"/>
              </a:rPr>
              <a:t>.</a:t>
            </a:r>
            <a:endParaRPr lang="en-US" sz="2800" spc="-160" dirty="0" smtClean="0">
              <a:latin typeface="Arial"/>
              <a:cs typeface="Arial"/>
            </a:endParaRPr>
          </a:p>
          <a:p>
            <a:pPr marL="299085" marR="5080" indent="-286385">
              <a:lnSpc>
                <a:spcPct val="100000"/>
              </a:lnSpc>
              <a:buChar char="•"/>
              <a:tabLst>
                <a:tab pos="299085" algn="l"/>
                <a:tab pos="299720" algn="l"/>
              </a:tabLst>
            </a:pPr>
            <a:r>
              <a:rPr lang="en-US" sz="2800" spc="-135" dirty="0" smtClean="0">
                <a:solidFill>
                  <a:srgbClr val="3B4643"/>
                </a:solidFill>
                <a:latin typeface="Arial"/>
                <a:cs typeface="Arial"/>
              </a:rPr>
              <a:t>Several </a:t>
            </a:r>
            <a:r>
              <a:rPr lang="en-US" sz="2800" spc="-80" dirty="0" smtClean="0">
                <a:solidFill>
                  <a:srgbClr val="3B4643"/>
                </a:solidFill>
                <a:latin typeface="Arial"/>
                <a:cs typeface="Arial"/>
              </a:rPr>
              <a:t>investigators </a:t>
            </a:r>
            <a:r>
              <a:rPr lang="en-US" sz="2800" spc="-125" dirty="0" smtClean="0">
                <a:solidFill>
                  <a:srgbClr val="3B4643"/>
                </a:solidFill>
                <a:latin typeface="Arial"/>
                <a:cs typeface="Arial"/>
              </a:rPr>
              <a:t>suggest </a:t>
            </a:r>
            <a:r>
              <a:rPr lang="en-US" sz="2800" spc="-5" dirty="0" smtClean="0">
                <a:solidFill>
                  <a:srgbClr val="3B4643"/>
                </a:solidFill>
                <a:latin typeface="Arial"/>
                <a:cs typeface="Arial"/>
              </a:rPr>
              <a:t>that </a:t>
            </a:r>
            <a:r>
              <a:rPr lang="en-US" sz="2800" spc="-70" dirty="0" err="1" smtClean="0">
                <a:solidFill>
                  <a:srgbClr val="3B4643"/>
                </a:solidFill>
                <a:latin typeface="Arial"/>
                <a:cs typeface="Arial"/>
              </a:rPr>
              <a:t>odontogenic</a:t>
            </a:r>
            <a:r>
              <a:rPr lang="en-US" sz="2800" spc="-70" dirty="0" smtClean="0">
                <a:solidFill>
                  <a:srgbClr val="3B4643"/>
                </a:solidFill>
                <a:latin typeface="Arial"/>
                <a:cs typeface="Arial"/>
              </a:rPr>
              <a:t> </a:t>
            </a:r>
            <a:r>
              <a:rPr lang="en-US" sz="2800" spc="-95" dirty="0" err="1" smtClean="0">
                <a:solidFill>
                  <a:srgbClr val="3B4643"/>
                </a:solidFill>
                <a:latin typeface="Arial"/>
                <a:cs typeface="Arial"/>
              </a:rPr>
              <a:t>keratocysts</a:t>
            </a:r>
            <a:r>
              <a:rPr lang="en-US" sz="2800" spc="-95" dirty="0" smtClean="0">
                <a:solidFill>
                  <a:srgbClr val="3B4643"/>
                </a:solidFill>
                <a:latin typeface="Arial"/>
                <a:cs typeface="Arial"/>
              </a:rPr>
              <a:t> </a:t>
            </a:r>
            <a:r>
              <a:rPr lang="en-US" sz="2800" spc="-90" dirty="0" smtClean="0">
                <a:solidFill>
                  <a:srgbClr val="3B4643"/>
                </a:solidFill>
                <a:latin typeface="Arial"/>
                <a:cs typeface="Arial"/>
              </a:rPr>
              <a:t>be regarded </a:t>
            </a:r>
            <a:r>
              <a:rPr lang="en-US" sz="2800" spc="-185" dirty="0" smtClean="0">
                <a:solidFill>
                  <a:srgbClr val="3B4643"/>
                </a:solidFill>
                <a:latin typeface="Arial"/>
                <a:cs typeface="Arial"/>
              </a:rPr>
              <a:t>as </a:t>
            </a:r>
            <a:r>
              <a:rPr lang="en-US" sz="2800" spc="-80" dirty="0" smtClean="0">
                <a:solidFill>
                  <a:srgbClr val="3B4643"/>
                </a:solidFill>
                <a:latin typeface="Arial"/>
                <a:cs typeface="Arial"/>
              </a:rPr>
              <a:t>benign </a:t>
            </a:r>
            <a:r>
              <a:rPr lang="en-US" sz="2800" spc="-90" dirty="0" smtClean="0">
                <a:solidFill>
                  <a:srgbClr val="3B4643"/>
                </a:solidFill>
                <a:latin typeface="Arial"/>
                <a:cs typeface="Arial"/>
              </a:rPr>
              <a:t>cystic  </a:t>
            </a:r>
            <a:r>
              <a:rPr lang="en-US" sz="2800" spc="-110" dirty="0" err="1" smtClean="0">
                <a:solidFill>
                  <a:srgbClr val="3B4643"/>
                </a:solidFill>
                <a:latin typeface="Arial"/>
                <a:cs typeface="Arial"/>
              </a:rPr>
              <a:t>neoplasms</a:t>
            </a:r>
            <a:r>
              <a:rPr lang="en-US" sz="2800" spc="-110" dirty="0" smtClean="0">
                <a:solidFill>
                  <a:srgbClr val="3B4643"/>
                </a:solidFill>
                <a:latin typeface="Arial"/>
                <a:cs typeface="Arial"/>
              </a:rPr>
              <a:t> </a:t>
            </a:r>
            <a:r>
              <a:rPr lang="en-US" sz="2800" spc="-40" dirty="0" smtClean="0">
                <a:solidFill>
                  <a:srgbClr val="3B4643"/>
                </a:solidFill>
                <a:latin typeface="Arial"/>
                <a:cs typeface="Arial"/>
              </a:rPr>
              <a:t>rather than</a:t>
            </a:r>
            <a:r>
              <a:rPr lang="en-US" sz="2800" spc="-160" dirty="0" smtClean="0">
                <a:solidFill>
                  <a:srgbClr val="3B4643"/>
                </a:solidFill>
                <a:latin typeface="Arial"/>
                <a:cs typeface="Arial"/>
              </a:rPr>
              <a:t> </a:t>
            </a:r>
            <a:r>
              <a:rPr lang="en-US" sz="2800" spc="-125" dirty="0" smtClean="0">
                <a:solidFill>
                  <a:srgbClr val="3B4643"/>
                </a:solidFill>
                <a:latin typeface="Arial"/>
                <a:cs typeface="Arial"/>
              </a:rPr>
              <a:t>cysts</a:t>
            </a:r>
          </a:p>
          <a:p>
            <a:pPr marL="299085" marR="5080" indent="-286385">
              <a:lnSpc>
                <a:spcPct val="100000"/>
              </a:lnSpc>
              <a:buChar char="•"/>
              <a:tabLst>
                <a:tab pos="299085" algn="l"/>
                <a:tab pos="299720" algn="l"/>
              </a:tabLst>
            </a:pPr>
            <a:endParaRPr lang="en-US" sz="2800" spc="-125" dirty="0" smtClean="0">
              <a:solidFill>
                <a:srgbClr val="3B4643"/>
              </a:solidFill>
              <a:latin typeface="Arial"/>
              <a:cs typeface="Arial"/>
            </a:endParaRPr>
          </a:p>
          <a:p>
            <a:pPr marL="299085" marR="5080" indent="-286385">
              <a:lnSpc>
                <a:spcPct val="100000"/>
              </a:lnSpc>
              <a:buChar char="•"/>
              <a:tabLst>
                <a:tab pos="299085" algn="l"/>
                <a:tab pos="299720" algn="l"/>
              </a:tabLst>
            </a:pPr>
            <a:r>
              <a:rPr lang="en-US" sz="2800" spc="-125" dirty="0" smtClean="0">
                <a:solidFill>
                  <a:srgbClr val="3B4643"/>
                </a:solidFill>
                <a:latin typeface="Arial"/>
                <a:cs typeface="Arial"/>
              </a:rPr>
              <a:t>Incidence- 7-11%</a:t>
            </a:r>
            <a:endParaRPr lang="en-US" sz="2800" dirty="0" smtClean="0">
              <a:latin typeface="Arial"/>
              <a:cs typeface="Arial"/>
            </a:endParaRPr>
          </a:p>
          <a:p>
            <a:pPr marL="12700" marR="189865">
              <a:lnSpc>
                <a:spcPts val="5040"/>
              </a:lnSpc>
              <a:spcBef>
                <a:spcPts val="445"/>
              </a:spcBef>
              <a:buClr>
                <a:srgbClr val="FF0000"/>
              </a:buClr>
              <a:buSzPct val="96428"/>
              <a:buFont typeface="Wingdings"/>
              <a:buChar char=""/>
              <a:tabLst>
                <a:tab pos="295910" algn="l"/>
              </a:tabLst>
            </a:pPr>
            <a:endParaRPr sz="2800">
              <a:latin typeface="Arial"/>
              <a:cs typeface="Arial"/>
            </a:endParaRPr>
          </a:p>
        </p:txBody>
      </p:sp>
      <p:sp>
        <p:nvSpPr>
          <p:cNvPr id="7" name="object 7"/>
          <p:cNvSpPr txBox="1"/>
          <p:nvPr/>
        </p:nvSpPr>
        <p:spPr>
          <a:xfrm>
            <a:off x="7236461" y="5759907"/>
            <a:ext cx="2940473" cy="299720"/>
          </a:xfrm>
          <a:prstGeom prst="rect">
            <a:avLst/>
          </a:prstGeom>
        </p:spPr>
        <p:txBody>
          <a:bodyPr vert="horz" wrap="square" lIns="0" tIns="12700" rIns="0" bIns="0" rtlCol="0">
            <a:spAutoFit/>
          </a:bodyPr>
          <a:lstStyle/>
          <a:p>
            <a:pPr marL="12700">
              <a:lnSpc>
                <a:spcPct val="100000"/>
              </a:lnSpc>
              <a:spcBef>
                <a:spcPts val="100"/>
              </a:spcBef>
            </a:pPr>
            <a:r>
              <a:rPr sz="1800" spc="-195" dirty="0">
                <a:latin typeface="Arial"/>
                <a:cs typeface="Arial"/>
              </a:rPr>
              <a:t>JOPM </a:t>
            </a:r>
            <a:r>
              <a:rPr sz="1800" spc="-85" dirty="0">
                <a:latin typeface="Arial"/>
                <a:cs typeface="Arial"/>
              </a:rPr>
              <a:t>2009( </a:t>
            </a:r>
            <a:r>
              <a:rPr sz="1800" spc="-80" dirty="0">
                <a:latin typeface="Arial"/>
                <a:cs typeface="Arial"/>
              </a:rPr>
              <a:t>38)</a:t>
            </a:r>
            <a:r>
              <a:rPr sz="1800" spc="-35" dirty="0">
                <a:latin typeface="Arial"/>
                <a:cs typeface="Arial"/>
              </a:rPr>
              <a:t> </a:t>
            </a:r>
            <a:r>
              <a:rPr sz="1800" spc="-85" dirty="0">
                <a:latin typeface="Arial"/>
                <a:cs typeface="Arial"/>
              </a:rPr>
              <a:t>99-103</a:t>
            </a:r>
            <a:endParaRPr sz="18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905641"/>
            <a:ext cx="2636520" cy="413575"/>
          </a:xfrm>
          <a:prstGeom prst="rect">
            <a:avLst/>
          </a:prstGeom>
        </p:spPr>
        <p:txBody>
          <a:bodyPr vert="horz" wrap="square" lIns="0" tIns="13335" rIns="0" bIns="0" rtlCol="0">
            <a:spAutoFit/>
          </a:bodyPr>
          <a:lstStyle/>
          <a:p>
            <a:pPr marL="12700">
              <a:lnSpc>
                <a:spcPct val="100000"/>
              </a:lnSpc>
              <a:spcBef>
                <a:spcPts val="105"/>
              </a:spcBef>
            </a:pPr>
            <a:r>
              <a:rPr sz="2600" b="0" spc="-285" dirty="0">
                <a:solidFill>
                  <a:srgbClr val="E4E6DA"/>
                </a:solidFill>
                <a:latin typeface="Arial"/>
                <a:cs typeface="Arial"/>
              </a:rPr>
              <a:t>CLINICAL</a:t>
            </a:r>
            <a:r>
              <a:rPr sz="2600" b="0" spc="-240" dirty="0">
                <a:solidFill>
                  <a:srgbClr val="E4E6DA"/>
                </a:solidFill>
                <a:latin typeface="Arial"/>
                <a:cs typeface="Arial"/>
              </a:rPr>
              <a:t> </a:t>
            </a:r>
            <a:r>
              <a:rPr sz="2600" b="0" spc="-420" dirty="0">
                <a:solidFill>
                  <a:srgbClr val="E4E6DA"/>
                </a:solidFill>
                <a:latin typeface="Arial"/>
                <a:cs typeface="Arial"/>
              </a:rPr>
              <a:t>FEATURES</a:t>
            </a:r>
            <a:endParaRPr sz="2600">
              <a:latin typeface="Arial"/>
              <a:cs typeface="Arial"/>
            </a:endParaRPr>
          </a:p>
        </p:txBody>
      </p:sp>
      <p:sp>
        <p:nvSpPr>
          <p:cNvPr id="3" name="object 3"/>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4" name="object 4"/>
          <p:cNvSpPr txBox="1"/>
          <p:nvPr/>
        </p:nvSpPr>
        <p:spPr>
          <a:xfrm>
            <a:off x="2060195" y="1998092"/>
            <a:ext cx="7894320" cy="2944396"/>
          </a:xfrm>
          <a:prstGeom prst="rect">
            <a:avLst/>
          </a:prstGeom>
        </p:spPr>
        <p:txBody>
          <a:bodyPr vert="horz" wrap="square" lIns="0" tIns="12700" rIns="0" bIns="0" rtlCol="0">
            <a:spAutoFit/>
          </a:bodyPr>
          <a:lstStyle/>
          <a:p>
            <a:pPr marL="241300" indent="-228600">
              <a:lnSpc>
                <a:spcPts val="2735"/>
              </a:lnSpc>
              <a:spcBef>
                <a:spcPts val="100"/>
              </a:spcBef>
              <a:buFont typeface="Wingdings"/>
              <a:buChar char=""/>
              <a:tabLst>
                <a:tab pos="241300" algn="l"/>
              </a:tabLst>
            </a:pPr>
            <a:r>
              <a:rPr sz="2400" u="heavy" spc="-335" dirty="0">
                <a:solidFill>
                  <a:srgbClr val="95A0AA"/>
                </a:solidFill>
                <a:uFill>
                  <a:solidFill>
                    <a:srgbClr val="95A0AA"/>
                  </a:solidFill>
                </a:uFill>
                <a:latin typeface="Arial"/>
                <a:cs typeface="Arial"/>
              </a:rPr>
              <a:t>AGE</a:t>
            </a:r>
            <a:r>
              <a:rPr sz="2400" u="heavy" spc="-145" dirty="0">
                <a:solidFill>
                  <a:srgbClr val="95A0AA"/>
                </a:solidFill>
                <a:uFill>
                  <a:solidFill>
                    <a:srgbClr val="95A0AA"/>
                  </a:solidFill>
                </a:uFill>
                <a:latin typeface="Arial"/>
                <a:cs typeface="Arial"/>
              </a:rPr>
              <a:t> </a:t>
            </a:r>
            <a:r>
              <a:rPr sz="2400" u="heavy" spc="-25" dirty="0">
                <a:solidFill>
                  <a:srgbClr val="95A0AA"/>
                </a:solidFill>
                <a:uFill>
                  <a:solidFill>
                    <a:srgbClr val="95A0AA"/>
                  </a:solidFill>
                </a:uFill>
                <a:latin typeface="Arial"/>
                <a:cs typeface="Arial"/>
              </a:rPr>
              <a:t>:</a:t>
            </a:r>
            <a:endParaRPr sz="2400">
              <a:latin typeface="Arial"/>
              <a:cs typeface="Arial"/>
            </a:endParaRPr>
          </a:p>
          <a:p>
            <a:pPr marL="12700">
              <a:lnSpc>
                <a:spcPts val="2590"/>
              </a:lnSpc>
            </a:pPr>
            <a:r>
              <a:rPr sz="2400" spc="-100" dirty="0">
                <a:solidFill>
                  <a:srgbClr val="3B4643"/>
                </a:solidFill>
                <a:latin typeface="Arial"/>
                <a:cs typeface="Arial"/>
              </a:rPr>
              <a:t>occur </a:t>
            </a:r>
            <a:r>
              <a:rPr sz="2400" spc="-85" dirty="0">
                <a:solidFill>
                  <a:srgbClr val="3B4643"/>
                </a:solidFill>
                <a:latin typeface="Arial"/>
                <a:cs typeface="Arial"/>
              </a:rPr>
              <a:t>over </a:t>
            </a:r>
            <a:r>
              <a:rPr sz="2400" spc="-190" dirty="0">
                <a:solidFill>
                  <a:srgbClr val="3B4643"/>
                </a:solidFill>
                <a:latin typeface="Arial"/>
                <a:cs typeface="Arial"/>
              </a:rPr>
              <a:t>a </a:t>
            </a:r>
            <a:r>
              <a:rPr sz="2400" spc="-55" dirty="0">
                <a:solidFill>
                  <a:srgbClr val="3B4643"/>
                </a:solidFill>
                <a:latin typeface="Arial"/>
                <a:cs typeface="Arial"/>
              </a:rPr>
              <a:t>wide </a:t>
            </a:r>
            <a:r>
              <a:rPr sz="2400" spc="-190" dirty="0">
                <a:solidFill>
                  <a:srgbClr val="3B4643"/>
                </a:solidFill>
                <a:latin typeface="Arial"/>
                <a:cs typeface="Arial"/>
              </a:rPr>
              <a:t>age </a:t>
            </a:r>
            <a:r>
              <a:rPr sz="2400" spc="-130" dirty="0">
                <a:solidFill>
                  <a:srgbClr val="3B4643"/>
                </a:solidFill>
                <a:latin typeface="Arial"/>
                <a:cs typeface="Arial"/>
              </a:rPr>
              <a:t>range </a:t>
            </a:r>
            <a:r>
              <a:rPr sz="2400" spc="-114" dirty="0">
                <a:solidFill>
                  <a:srgbClr val="3B4643"/>
                </a:solidFill>
                <a:latin typeface="Arial"/>
                <a:cs typeface="Arial"/>
              </a:rPr>
              <a:t>and </a:t>
            </a:r>
            <a:r>
              <a:rPr sz="2400" spc="-215" dirty="0">
                <a:solidFill>
                  <a:srgbClr val="3B4643"/>
                </a:solidFill>
                <a:latin typeface="Arial"/>
                <a:cs typeface="Arial"/>
              </a:rPr>
              <a:t>cases </a:t>
            </a:r>
            <a:r>
              <a:rPr sz="2400" spc="-150" dirty="0">
                <a:solidFill>
                  <a:srgbClr val="3B4643"/>
                </a:solidFill>
                <a:latin typeface="Arial"/>
                <a:cs typeface="Arial"/>
              </a:rPr>
              <a:t>have</a:t>
            </a:r>
            <a:r>
              <a:rPr sz="2400" spc="-70" dirty="0">
                <a:solidFill>
                  <a:srgbClr val="3B4643"/>
                </a:solidFill>
                <a:latin typeface="Arial"/>
                <a:cs typeface="Arial"/>
              </a:rPr>
              <a:t> </a:t>
            </a:r>
            <a:r>
              <a:rPr sz="2400" spc="-110" dirty="0">
                <a:solidFill>
                  <a:srgbClr val="3B4643"/>
                </a:solidFill>
                <a:latin typeface="Arial"/>
                <a:cs typeface="Arial"/>
              </a:rPr>
              <a:t>been</a:t>
            </a:r>
            <a:endParaRPr sz="2400">
              <a:latin typeface="Arial"/>
              <a:cs typeface="Arial"/>
            </a:endParaRPr>
          </a:p>
          <a:p>
            <a:pPr marL="12700">
              <a:lnSpc>
                <a:spcPts val="2735"/>
              </a:lnSpc>
            </a:pPr>
            <a:r>
              <a:rPr sz="2400" spc="-90" dirty="0">
                <a:solidFill>
                  <a:srgbClr val="3B4643"/>
                </a:solidFill>
                <a:latin typeface="Arial"/>
                <a:cs typeface="Arial"/>
              </a:rPr>
              <a:t>recorded </a:t>
            </a:r>
            <a:r>
              <a:rPr sz="2400" spc="-225" dirty="0">
                <a:solidFill>
                  <a:srgbClr val="3B4643"/>
                </a:solidFill>
                <a:latin typeface="Arial"/>
                <a:cs typeface="Arial"/>
              </a:rPr>
              <a:t>as </a:t>
            </a:r>
            <a:r>
              <a:rPr sz="2400" spc="-80" dirty="0">
                <a:solidFill>
                  <a:srgbClr val="3B4643"/>
                </a:solidFill>
                <a:latin typeface="Arial"/>
                <a:cs typeface="Arial"/>
              </a:rPr>
              <a:t>early </a:t>
            </a:r>
            <a:r>
              <a:rPr sz="2400" spc="-225" dirty="0">
                <a:solidFill>
                  <a:srgbClr val="3B4643"/>
                </a:solidFill>
                <a:latin typeface="Arial"/>
                <a:cs typeface="Arial"/>
              </a:rPr>
              <a:t>as </a:t>
            </a:r>
            <a:r>
              <a:rPr sz="2400" spc="-30" dirty="0">
                <a:solidFill>
                  <a:srgbClr val="3B4643"/>
                </a:solidFill>
                <a:latin typeface="Arial"/>
                <a:cs typeface="Arial"/>
              </a:rPr>
              <a:t>the </a:t>
            </a:r>
            <a:r>
              <a:rPr sz="2400" spc="-20" dirty="0">
                <a:solidFill>
                  <a:srgbClr val="FF0000"/>
                </a:solidFill>
                <a:latin typeface="Arial"/>
                <a:cs typeface="Arial"/>
              </a:rPr>
              <a:t>first </a:t>
            </a:r>
            <a:r>
              <a:rPr sz="2400" spc="-140" dirty="0">
                <a:solidFill>
                  <a:srgbClr val="FF0000"/>
                </a:solidFill>
                <a:latin typeface="Arial"/>
                <a:cs typeface="Arial"/>
              </a:rPr>
              <a:t>decade </a:t>
            </a:r>
            <a:r>
              <a:rPr sz="2400" spc="-114" dirty="0">
                <a:solidFill>
                  <a:srgbClr val="3B4643"/>
                </a:solidFill>
                <a:latin typeface="Arial"/>
                <a:cs typeface="Arial"/>
              </a:rPr>
              <a:t>and </a:t>
            </a:r>
            <a:r>
              <a:rPr sz="2400" spc="-225" dirty="0">
                <a:solidFill>
                  <a:srgbClr val="3B4643"/>
                </a:solidFill>
                <a:latin typeface="Arial"/>
                <a:cs typeface="Arial"/>
              </a:rPr>
              <a:t>as </a:t>
            </a:r>
            <a:r>
              <a:rPr sz="2400" spc="-60" dirty="0">
                <a:solidFill>
                  <a:srgbClr val="3B4643"/>
                </a:solidFill>
                <a:latin typeface="Arial"/>
                <a:cs typeface="Arial"/>
              </a:rPr>
              <a:t>late </a:t>
            </a:r>
            <a:r>
              <a:rPr sz="2400" spc="-225" dirty="0">
                <a:solidFill>
                  <a:srgbClr val="3B4643"/>
                </a:solidFill>
                <a:latin typeface="Arial"/>
                <a:cs typeface="Arial"/>
              </a:rPr>
              <a:t>as </a:t>
            </a:r>
            <a:r>
              <a:rPr sz="2400" spc="-30" dirty="0">
                <a:solidFill>
                  <a:srgbClr val="3B4643"/>
                </a:solidFill>
                <a:latin typeface="Arial"/>
                <a:cs typeface="Arial"/>
              </a:rPr>
              <a:t>the</a:t>
            </a:r>
            <a:r>
              <a:rPr sz="2400" spc="-85" dirty="0">
                <a:solidFill>
                  <a:srgbClr val="3B4643"/>
                </a:solidFill>
                <a:latin typeface="Arial"/>
                <a:cs typeface="Arial"/>
              </a:rPr>
              <a:t> </a:t>
            </a:r>
            <a:r>
              <a:rPr sz="2400" spc="-30" dirty="0">
                <a:solidFill>
                  <a:srgbClr val="FF0000"/>
                </a:solidFill>
                <a:latin typeface="Arial"/>
                <a:cs typeface="Arial"/>
              </a:rPr>
              <a:t>ninth</a:t>
            </a:r>
            <a:r>
              <a:rPr sz="2400" spc="-30" dirty="0">
                <a:solidFill>
                  <a:srgbClr val="95A0AA"/>
                </a:solidFill>
                <a:latin typeface="Arial"/>
                <a:cs typeface="Arial"/>
              </a:rPr>
              <a:t>.</a:t>
            </a:r>
            <a:endParaRPr sz="2400">
              <a:latin typeface="Arial"/>
              <a:cs typeface="Arial"/>
            </a:endParaRPr>
          </a:p>
          <a:p>
            <a:pPr marL="241300" marR="40005" indent="-228600">
              <a:lnSpc>
                <a:spcPts val="2590"/>
              </a:lnSpc>
              <a:spcBef>
                <a:spcPts val="1540"/>
              </a:spcBef>
              <a:buFont typeface="Wingdings"/>
              <a:buChar char=""/>
              <a:tabLst>
                <a:tab pos="377825" algn="l"/>
                <a:tab pos="378460" algn="l"/>
                <a:tab pos="6599555" algn="l"/>
              </a:tabLst>
            </a:pPr>
            <a:r>
              <a:rPr sz="2400" spc="-70" dirty="0">
                <a:solidFill>
                  <a:srgbClr val="3B4643"/>
                </a:solidFill>
                <a:latin typeface="Arial"/>
                <a:cs typeface="Arial"/>
              </a:rPr>
              <a:t>In</a:t>
            </a:r>
            <a:r>
              <a:rPr sz="2400" spc="-125" dirty="0">
                <a:solidFill>
                  <a:srgbClr val="3B4643"/>
                </a:solidFill>
                <a:latin typeface="Arial"/>
                <a:cs typeface="Arial"/>
              </a:rPr>
              <a:t> </a:t>
            </a:r>
            <a:r>
              <a:rPr sz="2400" spc="-95" dirty="0">
                <a:solidFill>
                  <a:srgbClr val="3B4643"/>
                </a:solidFill>
                <a:latin typeface="Arial"/>
                <a:cs typeface="Arial"/>
              </a:rPr>
              <a:t>m</a:t>
            </a:r>
            <a:r>
              <a:rPr sz="2400" spc="-75" dirty="0">
                <a:solidFill>
                  <a:srgbClr val="3B4643"/>
                </a:solidFill>
                <a:latin typeface="Arial"/>
                <a:cs typeface="Arial"/>
              </a:rPr>
              <a:t>o</a:t>
            </a:r>
            <a:r>
              <a:rPr sz="2400" spc="-295" dirty="0">
                <a:solidFill>
                  <a:srgbClr val="3B4643"/>
                </a:solidFill>
                <a:latin typeface="Arial"/>
                <a:cs typeface="Arial"/>
              </a:rPr>
              <a:t>s</a:t>
            </a:r>
            <a:r>
              <a:rPr sz="2400" spc="135" dirty="0">
                <a:solidFill>
                  <a:srgbClr val="3B4643"/>
                </a:solidFill>
                <a:latin typeface="Arial"/>
                <a:cs typeface="Arial"/>
              </a:rPr>
              <a:t>t</a:t>
            </a:r>
            <a:r>
              <a:rPr sz="2400" spc="-155" dirty="0">
                <a:solidFill>
                  <a:srgbClr val="3B4643"/>
                </a:solidFill>
                <a:latin typeface="Arial"/>
                <a:cs typeface="Arial"/>
              </a:rPr>
              <a:t> </a:t>
            </a:r>
            <a:r>
              <a:rPr sz="2400" spc="-100" dirty="0">
                <a:solidFill>
                  <a:srgbClr val="3B4643"/>
                </a:solidFill>
                <a:latin typeface="Arial"/>
                <a:cs typeface="Arial"/>
              </a:rPr>
              <a:t>seri</a:t>
            </a:r>
            <a:r>
              <a:rPr sz="2400" spc="-125" dirty="0">
                <a:solidFill>
                  <a:srgbClr val="3B4643"/>
                </a:solidFill>
                <a:latin typeface="Arial"/>
                <a:cs typeface="Arial"/>
              </a:rPr>
              <a:t>e</a:t>
            </a:r>
            <a:r>
              <a:rPr sz="2400" spc="-265" dirty="0">
                <a:solidFill>
                  <a:srgbClr val="3B4643"/>
                </a:solidFill>
                <a:latin typeface="Arial"/>
                <a:cs typeface="Arial"/>
              </a:rPr>
              <a:t>s</a:t>
            </a:r>
            <a:r>
              <a:rPr sz="2400" spc="-125" dirty="0">
                <a:solidFill>
                  <a:srgbClr val="3B4643"/>
                </a:solidFill>
                <a:latin typeface="Arial"/>
                <a:cs typeface="Arial"/>
              </a:rPr>
              <a:t> </a:t>
            </a:r>
            <a:r>
              <a:rPr sz="2400" spc="-15" dirty="0">
                <a:solidFill>
                  <a:srgbClr val="3B4643"/>
                </a:solidFill>
                <a:latin typeface="Arial"/>
                <a:cs typeface="Arial"/>
              </a:rPr>
              <a:t>the</a:t>
            </a:r>
            <a:r>
              <a:rPr sz="2400" spc="-45" dirty="0">
                <a:solidFill>
                  <a:srgbClr val="3B4643"/>
                </a:solidFill>
                <a:latin typeface="Arial"/>
                <a:cs typeface="Arial"/>
              </a:rPr>
              <a:t>r</a:t>
            </a:r>
            <a:r>
              <a:rPr sz="2400" spc="-145" dirty="0">
                <a:solidFill>
                  <a:srgbClr val="3B4643"/>
                </a:solidFill>
                <a:latin typeface="Arial"/>
                <a:cs typeface="Arial"/>
              </a:rPr>
              <a:t>e</a:t>
            </a:r>
            <a:r>
              <a:rPr sz="2400" spc="-125" dirty="0">
                <a:solidFill>
                  <a:srgbClr val="3B4643"/>
                </a:solidFill>
                <a:latin typeface="Arial"/>
                <a:cs typeface="Arial"/>
              </a:rPr>
              <a:t> </a:t>
            </a:r>
            <a:r>
              <a:rPr sz="2400" spc="-185" dirty="0">
                <a:solidFill>
                  <a:srgbClr val="3B4643"/>
                </a:solidFill>
                <a:latin typeface="Arial"/>
                <a:cs typeface="Arial"/>
              </a:rPr>
              <a:t>ha</a:t>
            </a:r>
            <a:r>
              <a:rPr sz="2400" spc="-165" dirty="0">
                <a:solidFill>
                  <a:srgbClr val="3B4643"/>
                </a:solidFill>
                <a:latin typeface="Arial"/>
                <a:cs typeface="Arial"/>
              </a:rPr>
              <a:t>s</a:t>
            </a:r>
            <a:r>
              <a:rPr sz="2400" spc="-130" dirty="0">
                <a:solidFill>
                  <a:srgbClr val="3B4643"/>
                </a:solidFill>
                <a:latin typeface="Arial"/>
                <a:cs typeface="Arial"/>
              </a:rPr>
              <a:t> </a:t>
            </a:r>
            <a:r>
              <a:rPr sz="2400" spc="-125" dirty="0">
                <a:solidFill>
                  <a:srgbClr val="3B4643"/>
                </a:solidFill>
                <a:latin typeface="Arial"/>
                <a:cs typeface="Arial"/>
              </a:rPr>
              <a:t>be</a:t>
            </a:r>
            <a:r>
              <a:rPr sz="2400" spc="-114" dirty="0">
                <a:solidFill>
                  <a:srgbClr val="3B4643"/>
                </a:solidFill>
                <a:latin typeface="Arial"/>
                <a:cs typeface="Arial"/>
              </a:rPr>
              <a:t>e</a:t>
            </a:r>
            <a:r>
              <a:rPr sz="2400" spc="-75" dirty="0">
                <a:solidFill>
                  <a:srgbClr val="3B4643"/>
                </a:solidFill>
                <a:latin typeface="Arial"/>
                <a:cs typeface="Arial"/>
              </a:rPr>
              <a:t>n</a:t>
            </a:r>
            <a:r>
              <a:rPr sz="2400" spc="-130" dirty="0">
                <a:solidFill>
                  <a:srgbClr val="3B4643"/>
                </a:solidFill>
                <a:latin typeface="Arial"/>
                <a:cs typeface="Arial"/>
              </a:rPr>
              <a:t> </a:t>
            </a:r>
            <a:r>
              <a:rPr sz="2400" spc="-190" dirty="0">
                <a:solidFill>
                  <a:srgbClr val="3B4643"/>
                </a:solidFill>
                <a:latin typeface="Arial"/>
                <a:cs typeface="Arial"/>
              </a:rPr>
              <a:t>a</a:t>
            </a:r>
            <a:r>
              <a:rPr sz="2400" spc="-125" dirty="0">
                <a:solidFill>
                  <a:srgbClr val="3B4643"/>
                </a:solidFill>
                <a:latin typeface="Arial"/>
                <a:cs typeface="Arial"/>
              </a:rPr>
              <a:t> </a:t>
            </a:r>
            <a:r>
              <a:rPr sz="2400" spc="-30">
                <a:solidFill>
                  <a:srgbClr val="3B4643"/>
                </a:solidFill>
                <a:latin typeface="Arial"/>
                <a:cs typeface="Arial"/>
              </a:rPr>
              <a:t>p</a:t>
            </a:r>
            <a:r>
              <a:rPr sz="2400" spc="-55">
                <a:solidFill>
                  <a:srgbClr val="3B4643"/>
                </a:solidFill>
                <a:latin typeface="Arial"/>
                <a:cs typeface="Arial"/>
              </a:rPr>
              <a:t>r</a:t>
            </a:r>
            <a:r>
              <a:rPr sz="2400" spc="-80">
                <a:solidFill>
                  <a:srgbClr val="3B4643"/>
                </a:solidFill>
                <a:latin typeface="Arial"/>
                <a:cs typeface="Arial"/>
              </a:rPr>
              <a:t>on</a:t>
            </a:r>
            <a:r>
              <a:rPr sz="2400" spc="-90">
                <a:solidFill>
                  <a:srgbClr val="3B4643"/>
                </a:solidFill>
                <a:latin typeface="Arial"/>
                <a:cs typeface="Arial"/>
              </a:rPr>
              <a:t>o</a:t>
            </a:r>
            <a:r>
              <a:rPr sz="2400" spc="-125">
                <a:solidFill>
                  <a:srgbClr val="3B4643"/>
                </a:solidFill>
                <a:latin typeface="Arial"/>
                <a:cs typeface="Arial"/>
              </a:rPr>
              <a:t>unc</a:t>
            </a:r>
            <a:r>
              <a:rPr sz="2400" spc="-120">
                <a:solidFill>
                  <a:srgbClr val="3B4643"/>
                </a:solidFill>
                <a:latin typeface="Arial"/>
                <a:cs typeface="Arial"/>
              </a:rPr>
              <a:t>e</a:t>
            </a:r>
            <a:r>
              <a:rPr sz="2400" spc="-75">
                <a:solidFill>
                  <a:srgbClr val="3B4643"/>
                </a:solidFill>
                <a:latin typeface="Arial"/>
                <a:cs typeface="Arial"/>
              </a:rPr>
              <a:t>d</a:t>
            </a:r>
            <a:r>
              <a:rPr sz="2400" spc="-130">
                <a:solidFill>
                  <a:srgbClr val="3B4643"/>
                </a:solidFill>
                <a:latin typeface="Arial"/>
                <a:cs typeface="Arial"/>
              </a:rPr>
              <a:t> </a:t>
            </a:r>
            <a:r>
              <a:rPr sz="2400" spc="-140" smtClean="0">
                <a:solidFill>
                  <a:srgbClr val="3B4643"/>
                </a:solidFill>
                <a:latin typeface="Arial"/>
                <a:cs typeface="Arial"/>
              </a:rPr>
              <a:t>pea</a:t>
            </a:r>
            <a:r>
              <a:rPr sz="2400" spc="-120" smtClean="0">
                <a:solidFill>
                  <a:srgbClr val="3B4643"/>
                </a:solidFill>
                <a:latin typeface="Arial"/>
                <a:cs typeface="Arial"/>
              </a:rPr>
              <a:t>k</a:t>
            </a:r>
            <a:r>
              <a:rPr lang="en-US" sz="2400" spc="-120" dirty="0" smtClean="0">
                <a:solidFill>
                  <a:srgbClr val="3B4643"/>
                </a:solidFill>
                <a:latin typeface="Arial"/>
                <a:cs typeface="Arial"/>
              </a:rPr>
              <a:t> </a:t>
            </a:r>
            <a:r>
              <a:rPr sz="2400" spc="40" smtClean="0">
                <a:solidFill>
                  <a:srgbClr val="3B4643"/>
                </a:solidFill>
                <a:latin typeface="Arial"/>
                <a:cs typeface="Arial"/>
              </a:rPr>
              <a:t>f</a:t>
            </a:r>
            <a:r>
              <a:rPr sz="2400" spc="15" smtClean="0">
                <a:solidFill>
                  <a:srgbClr val="3B4643"/>
                </a:solidFill>
                <a:latin typeface="Arial"/>
                <a:cs typeface="Arial"/>
              </a:rPr>
              <a:t>r</a:t>
            </a:r>
            <a:r>
              <a:rPr sz="2400" spc="-110" smtClean="0">
                <a:solidFill>
                  <a:srgbClr val="3B4643"/>
                </a:solidFill>
                <a:latin typeface="Arial"/>
                <a:cs typeface="Arial"/>
              </a:rPr>
              <a:t>equ</a:t>
            </a:r>
            <a:r>
              <a:rPr sz="2400" spc="-105" smtClean="0">
                <a:solidFill>
                  <a:srgbClr val="3B4643"/>
                </a:solidFill>
                <a:latin typeface="Arial"/>
                <a:cs typeface="Arial"/>
              </a:rPr>
              <a:t>e</a:t>
            </a:r>
            <a:r>
              <a:rPr sz="2400" spc="-110" smtClean="0">
                <a:solidFill>
                  <a:srgbClr val="3B4643"/>
                </a:solidFill>
                <a:latin typeface="Arial"/>
                <a:cs typeface="Arial"/>
              </a:rPr>
              <a:t>ncy  </a:t>
            </a:r>
            <a:r>
              <a:rPr sz="2400" spc="-30" dirty="0">
                <a:solidFill>
                  <a:srgbClr val="3B4643"/>
                </a:solidFill>
                <a:latin typeface="Arial"/>
                <a:cs typeface="Arial"/>
              </a:rPr>
              <a:t>in </a:t>
            </a:r>
            <a:r>
              <a:rPr sz="2400" spc="-25" dirty="0">
                <a:solidFill>
                  <a:srgbClr val="3B4643"/>
                </a:solidFill>
                <a:latin typeface="Arial"/>
                <a:cs typeface="Arial"/>
              </a:rPr>
              <a:t>the </a:t>
            </a:r>
            <a:r>
              <a:rPr sz="2400" spc="-145" dirty="0">
                <a:solidFill>
                  <a:srgbClr val="FF0000"/>
                </a:solidFill>
                <a:latin typeface="Arial"/>
                <a:cs typeface="Arial"/>
              </a:rPr>
              <a:t>second </a:t>
            </a:r>
            <a:r>
              <a:rPr sz="2400" spc="-110" dirty="0">
                <a:solidFill>
                  <a:srgbClr val="FF0000"/>
                </a:solidFill>
                <a:latin typeface="Arial"/>
                <a:cs typeface="Arial"/>
              </a:rPr>
              <a:t>and </a:t>
            </a:r>
            <a:r>
              <a:rPr sz="2400" dirty="0">
                <a:solidFill>
                  <a:srgbClr val="FF0000"/>
                </a:solidFill>
                <a:latin typeface="Arial"/>
                <a:cs typeface="Arial"/>
              </a:rPr>
              <a:t>third</a:t>
            </a:r>
            <a:r>
              <a:rPr sz="2400" spc="-350" dirty="0">
                <a:solidFill>
                  <a:srgbClr val="FF0000"/>
                </a:solidFill>
                <a:latin typeface="Arial"/>
                <a:cs typeface="Arial"/>
              </a:rPr>
              <a:t> </a:t>
            </a:r>
            <a:r>
              <a:rPr sz="2400" spc="-145" dirty="0">
                <a:solidFill>
                  <a:srgbClr val="FF0000"/>
                </a:solidFill>
                <a:latin typeface="Arial"/>
                <a:cs typeface="Arial"/>
              </a:rPr>
              <a:t>decades</a:t>
            </a:r>
            <a:r>
              <a:rPr sz="2400" spc="-145" dirty="0">
                <a:solidFill>
                  <a:srgbClr val="95A0AA"/>
                </a:solidFill>
                <a:latin typeface="Arial"/>
                <a:cs typeface="Arial"/>
              </a:rPr>
              <a:t>.</a:t>
            </a:r>
            <a:endParaRPr sz="2400">
              <a:latin typeface="Arial"/>
              <a:cs typeface="Arial"/>
            </a:endParaRPr>
          </a:p>
          <a:p>
            <a:pPr marL="241300" indent="-228600">
              <a:lnSpc>
                <a:spcPct val="100000"/>
              </a:lnSpc>
              <a:spcBef>
                <a:spcPts val="1175"/>
              </a:spcBef>
              <a:buFont typeface="Wingdings"/>
              <a:buChar char=""/>
              <a:tabLst>
                <a:tab pos="241300" algn="l"/>
              </a:tabLst>
            </a:pPr>
            <a:r>
              <a:rPr sz="2400" u="heavy" spc="-305" dirty="0">
                <a:solidFill>
                  <a:srgbClr val="95A0AA"/>
                </a:solidFill>
                <a:uFill>
                  <a:solidFill>
                    <a:srgbClr val="95A0AA"/>
                  </a:solidFill>
                </a:uFill>
                <a:latin typeface="Arial"/>
                <a:cs typeface="Arial"/>
              </a:rPr>
              <a:t>GENDER:</a:t>
            </a:r>
            <a:endParaRPr sz="2400">
              <a:latin typeface="Arial"/>
              <a:cs typeface="Arial"/>
            </a:endParaRPr>
          </a:p>
          <a:p>
            <a:pPr marL="149860">
              <a:lnSpc>
                <a:spcPct val="100000"/>
              </a:lnSpc>
              <a:spcBef>
                <a:spcPts val="1215"/>
              </a:spcBef>
            </a:pPr>
            <a:r>
              <a:rPr sz="2400" spc="-75" dirty="0">
                <a:solidFill>
                  <a:srgbClr val="3B4643"/>
                </a:solidFill>
                <a:latin typeface="Arial"/>
                <a:cs typeface="Arial"/>
              </a:rPr>
              <a:t>more </a:t>
            </a:r>
            <a:r>
              <a:rPr sz="2400" spc="-45" dirty="0">
                <a:solidFill>
                  <a:srgbClr val="3B4643"/>
                </a:solidFill>
                <a:latin typeface="Arial"/>
                <a:cs typeface="Arial"/>
              </a:rPr>
              <a:t>frequently </a:t>
            </a:r>
            <a:r>
              <a:rPr sz="2400" spc="-30" dirty="0">
                <a:solidFill>
                  <a:srgbClr val="3B4643"/>
                </a:solidFill>
                <a:latin typeface="Arial"/>
                <a:cs typeface="Arial"/>
              </a:rPr>
              <a:t>in </a:t>
            </a:r>
            <a:r>
              <a:rPr sz="2400" spc="-130" dirty="0">
                <a:solidFill>
                  <a:srgbClr val="FF0000"/>
                </a:solidFill>
                <a:latin typeface="Arial"/>
                <a:cs typeface="Arial"/>
              </a:rPr>
              <a:t>males </a:t>
            </a:r>
            <a:r>
              <a:rPr sz="2400" spc="-50" dirty="0">
                <a:solidFill>
                  <a:srgbClr val="3B4643"/>
                </a:solidFill>
                <a:latin typeface="Arial"/>
                <a:cs typeface="Arial"/>
              </a:rPr>
              <a:t>than </a:t>
            </a:r>
            <a:r>
              <a:rPr sz="2400" spc="-30">
                <a:solidFill>
                  <a:srgbClr val="3B4643"/>
                </a:solidFill>
                <a:latin typeface="Arial"/>
                <a:cs typeface="Arial"/>
              </a:rPr>
              <a:t>in</a:t>
            </a:r>
            <a:r>
              <a:rPr sz="2400" spc="-450">
                <a:solidFill>
                  <a:srgbClr val="3B4643"/>
                </a:solidFill>
                <a:latin typeface="Arial"/>
                <a:cs typeface="Arial"/>
              </a:rPr>
              <a:t> </a:t>
            </a:r>
            <a:r>
              <a:rPr sz="2400" spc="-110" smtClean="0">
                <a:solidFill>
                  <a:srgbClr val="3B4643"/>
                </a:solidFill>
                <a:latin typeface="Arial"/>
                <a:cs typeface="Arial"/>
              </a:rPr>
              <a:t>females</a:t>
            </a:r>
            <a:r>
              <a:rPr lang="en-US" sz="2400" spc="-110" dirty="0" smtClean="0">
                <a:solidFill>
                  <a:srgbClr val="3B4643"/>
                </a:solidFill>
                <a:latin typeface="Arial"/>
                <a:cs typeface="Arial"/>
              </a:rPr>
              <a:t> (1.44:1)</a:t>
            </a:r>
            <a:r>
              <a:rPr sz="2400" spc="-110" smtClean="0">
                <a:solidFill>
                  <a:srgbClr val="3B4643"/>
                </a:solidFill>
                <a:latin typeface="Arial"/>
                <a:cs typeface="Arial"/>
              </a:rPr>
              <a:t>.</a:t>
            </a:r>
            <a:endParaRPr sz="2400">
              <a:latin typeface="Arial"/>
              <a:cs typeface="Arial"/>
            </a:endParaRPr>
          </a:p>
        </p:txBody>
      </p:sp>
      <p:sp>
        <p:nvSpPr>
          <p:cNvPr id="5" name="object 5"/>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34</a:t>
            </a:r>
            <a:endParaRPr sz="1200">
              <a:latin typeface="Arial"/>
              <a:cs typeface="Arial"/>
            </a:endParaRPr>
          </a:p>
        </p:txBody>
      </p:sp>
      <p:sp>
        <p:nvSpPr>
          <p:cNvPr id="6" name="object 6"/>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76225"/>
            <a:ext cx="11125200" cy="2769989"/>
          </a:xfrm>
        </p:spPr>
        <p:txBody>
          <a:bodyPr/>
          <a:lstStyle/>
          <a:p>
            <a:r>
              <a:rPr lang="en-US" sz="2000" u="heavy" spc="-330" dirty="0" smtClean="0">
                <a:solidFill>
                  <a:srgbClr val="95A0AA"/>
                </a:solidFill>
                <a:uFill>
                  <a:solidFill>
                    <a:srgbClr val="95A0AA"/>
                  </a:solidFill>
                </a:uFill>
                <a:latin typeface="Arial"/>
                <a:cs typeface="Arial"/>
              </a:rPr>
              <a:t>SITE</a:t>
            </a:r>
            <a:r>
              <a:rPr lang="en-US" sz="2000" u="heavy" spc="-135" dirty="0" smtClean="0">
                <a:solidFill>
                  <a:srgbClr val="95A0AA"/>
                </a:solidFill>
                <a:uFill>
                  <a:solidFill>
                    <a:srgbClr val="95A0AA"/>
                  </a:solidFill>
                </a:uFill>
                <a:latin typeface="Arial"/>
                <a:cs typeface="Arial"/>
              </a:rPr>
              <a:t> </a:t>
            </a:r>
            <a:r>
              <a:rPr lang="en-US" sz="2000" u="heavy" spc="-25" dirty="0" smtClean="0">
                <a:solidFill>
                  <a:srgbClr val="95A0AA"/>
                </a:solidFill>
                <a:uFill>
                  <a:solidFill>
                    <a:srgbClr val="95A0AA"/>
                  </a:solidFill>
                </a:uFill>
                <a:latin typeface="Arial"/>
                <a:cs typeface="Arial"/>
              </a:rPr>
              <a:t>:</a:t>
            </a:r>
            <a:r>
              <a:rPr lang="en-US" sz="2000" dirty="0" smtClean="0">
                <a:latin typeface="Arial"/>
                <a:cs typeface="Arial"/>
              </a:rPr>
              <a:t/>
            </a:r>
            <a:br>
              <a:rPr lang="en-US" sz="2000" dirty="0" smtClean="0">
                <a:latin typeface="Arial"/>
                <a:cs typeface="Arial"/>
              </a:rPr>
            </a:br>
            <a:r>
              <a:rPr lang="en-US" sz="2000" spc="-175" dirty="0" smtClean="0">
                <a:solidFill>
                  <a:srgbClr val="FF0000"/>
                </a:solidFill>
                <a:latin typeface="Arial"/>
                <a:cs typeface="Arial"/>
              </a:rPr>
              <a:t>The </a:t>
            </a:r>
            <a:r>
              <a:rPr lang="en-US" sz="2000" spc="-75" dirty="0" smtClean="0">
                <a:solidFill>
                  <a:srgbClr val="FF0000"/>
                </a:solidFill>
                <a:latin typeface="Arial"/>
                <a:cs typeface="Arial"/>
              </a:rPr>
              <a:t>mandible </a:t>
            </a:r>
            <a:r>
              <a:rPr lang="en-US" sz="2000" spc="-125" dirty="0" smtClean="0">
                <a:latin typeface="Arial"/>
                <a:cs typeface="Arial"/>
              </a:rPr>
              <a:t>is </a:t>
            </a:r>
            <a:r>
              <a:rPr lang="en-US" sz="2000" spc="-85" dirty="0" smtClean="0">
                <a:latin typeface="Arial"/>
                <a:cs typeface="Arial"/>
              </a:rPr>
              <a:t>involved </a:t>
            </a:r>
            <a:r>
              <a:rPr lang="en-US" sz="2000" spc="-45" dirty="0" smtClean="0">
                <a:latin typeface="Arial"/>
                <a:cs typeface="Arial"/>
              </a:rPr>
              <a:t>far </a:t>
            </a:r>
            <a:r>
              <a:rPr lang="en-US" sz="2000" spc="-75" dirty="0" smtClean="0">
                <a:latin typeface="Arial"/>
                <a:cs typeface="Arial"/>
              </a:rPr>
              <a:t>more</a:t>
            </a:r>
            <a:r>
              <a:rPr lang="en-US" sz="2000" spc="-135" dirty="0" smtClean="0">
                <a:latin typeface="Arial"/>
                <a:cs typeface="Arial"/>
              </a:rPr>
              <a:t> </a:t>
            </a:r>
            <a:r>
              <a:rPr lang="en-US" sz="2000" spc="-45" dirty="0" smtClean="0">
                <a:latin typeface="Arial"/>
                <a:cs typeface="Arial"/>
              </a:rPr>
              <a:t>frequently</a:t>
            </a:r>
            <a:r>
              <a:rPr lang="en-US" sz="2000" spc="-110" dirty="0" smtClean="0">
                <a:latin typeface="Arial"/>
                <a:cs typeface="Arial"/>
              </a:rPr>
              <a:t> </a:t>
            </a:r>
            <a:r>
              <a:rPr lang="en-US" sz="2000" spc="-50" dirty="0" smtClean="0">
                <a:latin typeface="Arial"/>
                <a:cs typeface="Arial"/>
              </a:rPr>
              <a:t>than </a:t>
            </a:r>
            <a:r>
              <a:rPr lang="en-US" sz="2000" spc="-30" dirty="0" smtClean="0">
                <a:latin typeface="Arial"/>
                <a:cs typeface="Arial"/>
              </a:rPr>
              <a:t>the  </a:t>
            </a:r>
            <a:r>
              <a:rPr lang="en-US" sz="2000" spc="-130" dirty="0" smtClean="0">
                <a:latin typeface="Arial"/>
                <a:cs typeface="Arial"/>
              </a:rPr>
              <a:t>maxilla 50% </a:t>
            </a:r>
            <a:r>
              <a:rPr lang="en-US" sz="2000" spc="-215" dirty="0" smtClean="0">
                <a:latin typeface="Arial"/>
                <a:cs typeface="Arial"/>
              </a:rPr>
              <a:t>cases </a:t>
            </a:r>
            <a:r>
              <a:rPr lang="en-US" sz="2000" spc="-100" dirty="0" smtClean="0">
                <a:latin typeface="Arial"/>
                <a:cs typeface="Arial"/>
              </a:rPr>
              <a:t>occur </a:t>
            </a:r>
            <a:r>
              <a:rPr lang="en-US" sz="2000" spc="-30" dirty="0" smtClean="0">
                <a:latin typeface="Arial"/>
                <a:cs typeface="Arial"/>
              </a:rPr>
              <a:t>in </a:t>
            </a:r>
            <a:r>
              <a:rPr lang="en-US" sz="2000" spc="-120" dirty="0" smtClean="0">
                <a:solidFill>
                  <a:srgbClr val="FF0000"/>
                </a:solidFill>
                <a:latin typeface="Arial"/>
                <a:cs typeface="Arial"/>
              </a:rPr>
              <a:t>angle </a:t>
            </a:r>
            <a:r>
              <a:rPr lang="en-US" sz="2000" spc="-80" dirty="0" smtClean="0">
                <a:solidFill>
                  <a:srgbClr val="FF0000"/>
                </a:solidFill>
                <a:latin typeface="Arial"/>
                <a:cs typeface="Arial"/>
              </a:rPr>
              <a:t>region </a:t>
            </a:r>
            <a:r>
              <a:rPr lang="en-US" sz="2000" spc="-114" dirty="0" smtClean="0">
                <a:latin typeface="Arial"/>
                <a:cs typeface="Arial"/>
              </a:rPr>
              <a:t>and </a:t>
            </a:r>
            <a:r>
              <a:rPr lang="en-US" sz="2000" spc="-85" dirty="0" smtClean="0">
                <a:latin typeface="Arial"/>
                <a:cs typeface="Arial"/>
              </a:rPr>
              <a:t>extend </a:t>
            </a:r>
            <a:r>
              <a:rPr lang="en-US" sz="2000" spc="20" dirty="0" smtClean="0">
                <a:latin typeface="Arial"/>
                <a:cs typeface="Arial"/>
              </a:rPr>
              <a:t>to</a:t>
            </a:r>
            <a:r>
              <a:rPr lang="en-US" sz="2000" spc="-310" dirty="0" smtClean="0">
                <a:latin typeface="Arial"/>
                <a:cs typeface="Arial"/>
              </a:rPr>
              <a:t> </a:t>
            </a:r>
            <a:r>
              <a:rPr lang="en-US" sz="2000" spc="-135" dirty="0" smtClean="0">
                <a:latin typeface="Arial"/>
                <a:cs typeface="Arial"/>
              </a:rPr>
              <a:t>ascending  </a:t>
            </a:r>
            <a:r>
              <a:rPr lang="en-US" sz="2000" spc="-125" dirty="0" err="1" smtClean="0">
                <a:latin typeface="Arial"/>
                <a:cs typeface="Arial"/>
              </a:rPr>
              <a:t>ramus</a:t>
            </a:r>
            <a:r>
              <a:rPr lang="en-US" sz="2000" spc="-135" dirty="0" smtClean="0">
                <a:latin typeface="Arial"/>
                <a:cs typeface="Arial"/>
              </a:rPr>
              <a:t> </a:t>
            </a:r>
            <a:r>
              <a:rPr lang="en-US" sz="2000" spc="-114" dirty="0" smtClean="0">
                <a:latin typeface="Arial"/>
                <a:cs typeface="Arial"/>
              </a:rPr>
              <a:t>and </a:t>
            </a:r>
            <a:r>
              <a:rPr lang="en-US" sz="2000" spc="-75" dirty="0" smtClean="0">
                <a:latin typeface="Arial"/>
                <a:cs typeface="Arial"/>
              </a:rPr>
              <a:t>forwards</a:t>
            </a:r>
            <a:r>
              <a:rPr lang="en-US" sz="2000" spc="-130" dirty="0" smtClean="0">
                <a:latin typeface="Arial"/>
                <a:cs typeface="Arial"/>
              </a:rPr>
              <a:t> </a:t>
            </a:r>
            <a:r>
              <a:rPr lang="en-US" sz="2000" spc="-370" dirty="0" smtClean="0">
                <a:latin typeface="Arial"/>
                <a:cs typeface="Arial"/>
              </a:rPr>
              <a:t>to     b o d y  of   m a </a:t>
            </a:r>
            <a:r>
              <a:rPr lang="en-US" sz="2000" spc="-370" dirty="0" err="1" smtClean="0">
                <a:latin typeface="Arial"/>
                <a:cs typeface="Arial"/>
              </a:rPr>
              <a:t>ndi</a:t>
            </a:r>
            <a:r>
              <a:rPr lang="en-US" sz="2000" spc="-370" dirty="0" smtClean="0">
                <a:latin typeface="Arial"/>
                <a:cs typeface="Arial"/>
              </a:rPr>
              <a:t> b  le.</a:t>
            </a:r>
            <a:br>
              <a:rPr lang="en-US" sz="2000" spc="-370" dirty="0" smtClean="0">
                <a:latin typeface="Arial"/>
                <a:cs typeface="Arial"/>
              </a:rPr>
            </a:br>
            <a:r>
              <a:rPr lang="en-US" sz="2000" spc="-370" dirty="0" smtClean="0">
                <a:latin typeface="Arial"/>
                <a:cs typeface="Arial"/>
              </a:rPr>
              <a:t/>
            </a:r>
            <a:br>
              <a:rPr lang="en-US" sz="2000" spc="-370" dirty="0" smtClean="0">
                <a:latin typeface="Arial"/>
                <a:cs typeface="Arial"/>
              </a:rPr>
            </a:br>
            <a:r>
              <a:rPr lang="en-US" sz="2000" spc="-370" dirty="0" smtClean="0">
                <a:latin typeface="+mn-lt"/>
                <a:cs typeface="Arial"/>
              </a:rPr>
              <a:t/>
            </a:r>
            <a:br>
              <a:rPr lang="en-US" sz="2000" spc="-370" dirty="0" smtClean="0">
                <a:latin typeface="+mn-lt"/>
                <a:cs typeface="Arial"/>
              </a:rPr>
            </a:br>
            <a:r>
              <a:rPr lang="en-US" sz="2000" dirty="0" smtClean="0"/>
              <a:t>According to </a:t>
            </a:r>
            <a:r>
              <a:rPr lang="en-US" sz="2000" dirty="0" err="1" smtClean="0"/>
              <a:t>woolger</a:t>
            </a:r>
            <a:r>
              <a:rPr lang="en-US" sz="2000" dirty="0" smtClean="0"/>
              <a:t> et al. After the age of 50yrs OKCs occur more common in maxilla.</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6" y="905641"/>
            <a:ext cx="2585085" cy="413575"/>
          </a:xfrm>
          <a:prstGeom prst="rect">
            <a:avLst/>
          </a:prstGeom>
        </p:spPr>
        <p:txBody>
          <a:bodyPr vert="horz" wrap="square" lIns="0" tIns="13335" rIns="0" bIns="0" rtlCol="0">
            <a:spAutoFit/>
          </a:bodyPr>
          <a:lstStyle/>
          <a:p>
            <a:pPr marL="12700">
              <a:lnSpc>
                <a:spcPct val="100000"/>
              </a:lnSpc>
              <a:spcBef>
                <a:spcPts val="105"/>
              </a:spcBef>
            </a:pPr>
            <a:r>
              <a:rPr sz="2600" b="0" spc="-350" dirty="0">
                <a:solidFill>
                  <a:srgbClr val="E4E6DA"/>
                </a:solidFill>
                <a:latin typeface="Arial"/>
                <a:cs typeface="Arial"/>
              </a:rPr>
              <a:t>SITE</a:t>
            </a:r>
            <a:r>
              <a:rPr sz="2600" b="0" spc="-195" dirty="0">
                <a:solidFill>
                  <a:srgbClr val="E4E6DA"/>
                </a:solidFill>
                <a:latin typeface="Arial"/>
                <a:cs typeface="Arial"/>
              </a:rPr>
              <a:t> </a:t>
            </a:r>
            <a:r>
              <a:rPr sz="2600" b="0" spc="-270" dirty="0">
                <a:solidFill>
                  <a:srgbClr val="E4E6DA"/>
                </a:solidFill>
                <a:latin typeface="Arial"/>
                <a:cs typeface="Arial"/>
              </a:rPr>
              <a:t>DISTRIBUTION</a:t>
            </a:r>
            <a:endParaRPr sz="2600">
              <a:latin typeface="Arial"/>
              <a:cs typeface="Arial"/>
            </a:endParaRPr>
          </a:p>
        </p:txBody>
      </p:sp>
      <p:sp>
        <p:nvSpPr>
          <p:cNvPr id="3" name="object 3"/>
          <p:cNvSpPr/>
          <p:nvPr/>
        </p:nvSpPr>
        <p:spPr>
          <a:xfrm>
            <a:off x="3505200" y="1828800"/>
            <a:ext cx="5181600" cy="4114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5" name="object 5"/>
          <p:cNvSpPr txBox="1"/>
          <p:nvPr/>
        </p:nvSpPr>
        <p:spPr>
          <a:xfrm>
            <a:off x="3508379" y="5896791"/>
            <a:ext cx="3826511" cy="963084"/>
          </a:xfrm>
          <a:prstGeom prst="rect">
            <a:avLst/>
          </a:prstGeom>
        </p:spPr>
        <p:txBody>
          <a:bodyPr vert="horz" wrap="square" lIns="0" tIns="153670" rIns="0" bIns="0" rtlCol="0">
            <a:spAutoFit/>
          </a:bodyPr>
          <a:lstStyle/>
          <a:p>
            <a:pPr marL="12700">
              <a:lnSpc>
                <a:spcPct val="100000"/>
              </a:lnSpc>
              <a:spcBef>
                <a:spcPts val="1210"/>
              </a:spcBef>
            </a:pPr>
            <a:r>
              <a:rPr sz="2000" b="1" spc="-120" dirty="0">
                <a:solidFill>
                  <a:srgbClr val="3B4643"/>
                </a:solidFill>
                <a:latin typeface="Trebuchet MS"/>
                <a:cs typeface="Trebuchet MS"/>
              </a:rPr>
              <a:t>Relative </a:t>
            </a:r>
            <a:r>
              <a:rPr sz="2000" b="1" spc="-100" dirty="0">
                <a:solidFill>
                  <a:srgbClr val="3B4643"/>
                </a:solidFill>
                <a:latin typeface="Trebuchet MS"/>
                <a:cs typeface="Trebuchet MS"/>
              </a:rPr>
              <a:t>distribution</a:t>
            </a:r>
            <a:r>
              <a:rPr sz="2000" b="1" spc="-229" dirty="0">
                <a:solidFill>
                  <a:srgbClr val="3B4643"/>
                </a:solidFill>
                <a:latin typeface="Trebuchet MS"/>
                <a:cs typeface="Trebuchet MS"/>
              </a:rPr>
              <a:t> </a:t>
            </a:r>
            <a:r>
              <a:rPr sz="2000" b="1" spc="-80" dirty="0">
                <a:solidFill>
                  <a:srgbClr val="3B4643"/>
                </a:solidFill>
                <a:latin typeface="Trebuchet MS"/>
                <a:cs typeface="Trebuchet MS"/>
              </a:rPr>
              <a:t>of</a:t>
            </a:r>
            <a:endParaRPr sz="2000">
              <a:latin typeface="Trebuchet MS"/>
              <a:cs typeface="Trebuchet MS"/>
            </a:endParaRPr>
          </a:p>
          <a:p>
            <a:pPr marL="1431290">
              <a:lnSpc>
                <a:spcPts val="1140"/>
              </a:lnSpc>
              <a:spcBef>
                <a:spcPts val="660"/>
              </a:spcBef>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75"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a:p>
            <a:pPr marL="12700">
              <a:lnSpc>
                <a:spcPts val="2100"/>
              </a:lnSpc>
            </a:pPr>
            <a:r>
              <a:rPr sz="2000" b="1" spc="-105" dirty="0">
                <a:solidFill>
                  <a:srgbClr val="3B4643"/>
                </a:solidFill>
                <a:latin typeface="Trebuchet MS"/>
                <a:cs typeface="Trebuchet MS"/>
              </a:rPr>
              <a:t>odontogenic </a:t>
            </a:r>
            <a:r>
              <a:rPr sz="2000" spc="-95" dirty="0">
                <a:solidFill>
                  <a:srgbClr val="3B4643"/>
                </a:solidFill>
                <a:latin typeface="Arial"/>
                <a:cs typeface="Arial"/>
              </a:rPr>
              <a:t>keratocysts </a:t>
            </a:r>
            <a:r>
              <a:rPr sz="2000" b="1" spc="-105" dirty="0">
                <a:solidFill>
                  <a:srgbClr val="3B4643"/>
                </a:solidFill>
                <a:latin typeface="Trebuchet MS"/>
                <a:cs typeface="Trebuchet MS"/>
              </a:rPr>
              <a:t>in </a:t>
            </a:r>
            <a:r>
              <a:rPr sz="2000" b="1" spc="-120" dirty="0">
                <a:solidFill>
                  <a:srgbClr val="3B4643"/>
                </a:solidFill>
                <a:latin typeface="Trebuchet MS"/>
                <a:cs typeface="Trebuchet MS"/>
              </a:rPr>
              <a:t>the</a:t>
            </a:r>
            <a:r>
              <a:rPr sz="2000" b="1" spc="-315" dirty="0">
                <a:solidFill>
                  <a:srgbClr val="3B4643"/>
                </a:solidFill>
                <a:latin typeface="Trebuchet MS"/>
                <a:cs typeface="Trebuchet MS"/>
              </a:rPr>
              <a:t> </a:t>
            </a:r>
            <a:r>
              <a:rPr sz="2000" b="1" spc="-135" dirty="0">
                <a:solidFill>
                  <a:srgbClr val="3B4643"/>
                </a:solidFill>
                <a:latin typeface="Trebuchet MS"/>
                <a:cs typeface="Trebuchet MS"/>
              </a:rPr>
              <a:t>jaws.</a:t>
            </a:r>
            <a:endParaRPr sz="2000">
              <a:latin typeface="Trebuchet MS"/>
              <a:cs typeface="Trebuchet MS"/>
            </a:endParaRPr>
          </a:p>
        </p:txBody>
      </p:sp>
      <p:sp>
        <p:nvSpPr>
          <p:cNvPr id="6" name="object 6"/>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35</a:t>
            </a:r>
            <a:endParaRPr sz="1200">
              <a:latin typeface="Arial"/>
              <a:cs typeface="Arial"/>
            </a:endParaRPr>
          </a:p>
        </p:txBody>
      </p:sp>
      <p:sp>
        <p:nvSpPr>
          <p:cNvPr id="7" name="object 7"/>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46849" y="2020823"/>
            <a:ext cx="1772411" cy="25161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40" y="2046862"/>
            <a:ext cx="9290685" cy="3920945"/>
          </a:xfrm>
          <a:prstGeom prst="rect">
            <a:avLst/>
          </a:prstGeom>
        </p:spPr>
        <p:txBody>
          <a:bodyPr vert="horz" wrap="square" lIns="0" tIns="47625" rIns="0" bIns="0" rtlCol="0">
            <a:spAutoFit/>
          </a:bodyPr>
          <a:lstStyle/>
          <a:p>
            <a:pPr marL="241300" marR="5080" indent="-228600">
              <a:lnSpc>
                <a:spcPts val="2160"/>
              </a:lnSpc>
              <a:spcBef>
                <a:spcPts val="375"/>
              </a:spcBef>
              <a:buFont typeface="Wingdings"/>
              <a:buChar char=""/>
              <a:tabLst>
                <a:tab pos="241300" algn="l"/>
              </a:tabLst>
            </a:pPr>
            <a:r>
              <a:rPr sz="2000" spc="-10" dirty="0">
                <a:solidFill>
                  <a:srgbClr val="3B4643"/>
                </a:solidFill>
                <a:latin typeface="Arial"/>
                <a:cs typeface="Arial"/>
              </a:rPr>
              <a:t>Multiple </a:t>
            </a:r>
            <a:r>
              <a:rPr sz="2000" spc="-235" dirty="0">
                <a:solidFill>
                  <a:srgbClr val="3B4643"/>
                </a:solidFill>
                <a:latin typeface="Arial"/>
                <a:cs typeface="Arial"/>
              </a:rPr>
              <a:t>OKC’s </a:t>
            </a:r>
            <a:r>
              <a:rPr sz="2000" spc="-90" dirty="0">
                <a:solidFill>
                  <a:srgbClr val="3B4643"/>
                </a:solidFill>
                <a:latin typeface="Arial"/>
                <a:cs typeface="Arial"/>
              </a:rPr>
              <a:t>are </a:t>
            </a:r>
            <a:r>
              <a:rPr sz="2000" spc="-135" dirty="0">
                <a:solidFill>
                  <a:srgbClr val="3B4643"/>
                </a:solidFill>
                <a:latin typeface="Arial"/>
                <a:cs typeface="Arial"/>
              </a:rPr>
              <a:t>seen </a:t>
            </a:r>
            <a:r>
              <a:rPr sz="2000" spc="-25" dirty="0">
                <a:solidFill>
                  <a:srgbClr val="3B4643"/>
                </a:solidFill>
                <a:latin typeface="Arial"/>
                <a:cs typeface="Arial"/>
              </a:rPr>
              <a:t>in </a:t>
            </a:r>
            <a:r>
              <a:rPr sz="2000" spc="-85" dirty="0">
                <a:solidFill>
                  <a:srgbClr val="FF0000"/>
                </a:solidFill>
                <a:latin typeface="Arial"/>
                <a:cs typeface="Arial"/>
              </a:rPr>
              <a:t>Gorlin’s </a:t>
            </a:r>
            <a:r>
              <a:rPr sz="2000" spc="-95" dirty="0">
                <a:solidFill>
                  <a:srgbClr val="FF0000"/>
                </a:solidFill>
                <a:latin typeface="Arial"/>
                <a:cs typeface="Arial"/>
              </a:rPr>
              <a:t>syndrome </a:t>
            </a:r>
            <a:r>
              <a:rPr sz="2000" spc="-15" dirty="0">
                <a:solidFill>
                  <a:srgbClr val="FF0000"/>
                </a:solidFill>
                <a:latin typeface="Arial"/>
                <a:cs typeface="Arial"/>
              </a:rPr>
              <a:t>or </a:t>
            </a:r>
            <a:r>
              <a:rPr sz="2000" spc="-75" dirty="0">
                <a:solidFill>
                  <a:srgbClr val="FF0000"/>
                </a:solidFill>
                <a:latin typeface="Arial"/>
                <a:cs typeface="Arial"/>
              </a:rPr>
              <a:t>Gorlin-Goltz </a:t>
            </a:r>
            <a:r>
              <a:rPr sz="2000" spc="-95" dirty="0">
                <a:solidFill>
                  <a:srgbClr val="FF0000"/>
                </a:solidFill>
                <a:latin typeface="Arial"/>
                <a:cs typeface="Arial"/>
              </a:rPr>
              <a:t>syndrome </a:t>
            </a:r>
            <a:r>
              <a:rPr sz="2000" spc="-15" dirty="0">
                <a:solidFill>
                  <a:srgbClr val="FF0000"/>
                </a:solidFill>
                <a:latin typeface="Arial"/>
                <a:cs typeface="Arial"/>
              </a:rPr>
              <a:t>or </a:t>
            </a:r>
            <a:r>
              <a:rPr sz="2000" spc="-85" dirty="0">
                <a:solidFill>
                  <a:srgbClr val="FF0000"/>
                </a:solidFill>
                <a:latin typeface="Arial"/>
                <a:cs typeface="Arial"/>
              </a:rPr>
              <a:t>naevoid </a:t>
            </a:r>
            <a:r>
              <a:rPr sz="2000" spc="-120" dirty="0">
                <a:solidFill>
                  <a:srgbClr val="FF0000"/>
                </a:solidFill>
                <a:latin typeface="Arial"/>
                <a:cs typeface="Arial"/>
              </a:rPr>
              <a:t>basal  </a:t>
            </a:r>
            <a:r>
              <a:rPr sz="2000" spc="-60" dirty="0">
                <a:solidFill>
                  <a:srgbClr val="FF0000"/>
                </a:solidFill>
                <a:latin typeface="Arial"/>
                <a:cs typeface="Arial"/>
              </a:rPr>
              <a:t>cell </a:t>
            </a:r>
            <a:r>
              <a:rPr sz="2000" spc="-90" dirty="0">
                <a:solidFill>
                  <a:srgbClr val="FF0000"/>
                </a:solidFill>
                <a:latin typeface="Arial"/>
                <a:cs typeface="Arial"/>
              </a:rPr>
              <a:t>carcinoma</a:t>
            </a:r>
            <a:r>
              <a:rPr sz="2000" spc="-160" dirty="0">
                <a:solidFill>
                  <a:srgbClr val="FF0000"/>
                </a:solidFill>
                <a:latin typeface="Arial"/>
                <a:cs typeface="Arial"/>
              </a:rPr>
              <a:t> </a:t>
            </a:r>
            <a:r>
              <a:rPr sz="2000" spc="-95" dirty="0">
                <a:solidFill>
                  <a:srgbClr val="FF0000"/>
                </a:solidFill>
                <a:latin typeface="Arial"/>
                <a:cs typeface="Arial"/>
              </a:rPr>
              <a:t>syndrome</a:t>
            </a:r>
            <a:endParaRPr sz="2000">
              <a:latin typeface="Arial"/>
              <a:cs typeface="Arial"/>
            </a:endParaRPr>
          </a:p>
          <a:p>
            <a:pPr marL="355600" indent="-342900">
              <a:lnSpc>
                <a:spcPct val="100000"/>
              </a:lnSpc>
              <a:spcBef>
                <a:spcPts val="1230"/>
              </a:spcBef>
              <a:buFont typeface="Arial"/>
              <a:buChar char="•"/>
              <a:tabLst>
                <a:tab pos="354965" algn="l"/>
                <a:tab pos="355600" algn="l"/>
              </a:tabLst>
            </a:pPr>
            <a:r>
              <a:rPr sz="2000" b="1" spc="-60" dirty="0">
                <a:solidFill>
                  <a:srgbClr val="3B4643"/>
                </a:solidFill>
                <a:latin typeface="Trebuchet MS"/>
                <a:cs typeface="Trebuchet MS"/>
              </a:rPr>
              <a:t>Multiple </a:t>
            </a:r>
            <a:r>
              <a:rPr sz="2000" b="1" spc="-110" dirty="0">
                <a:solidFill>
                  <a:srgbClr val="3B4643"/>
                </a:solidFill>
                <a:latin typeface="Trebuchet MS"/>
                <a:cs typeface="Trebuchet MS"/>
              </a:rPr>
              <a:t>nevoid </a:t>
            </a:r>
            <a:r>
              <a:rPr sz="2000" b="1" spc="-85" dirty="0">
                <a:solidFill>
                  <a:srgbClr val="3B4643"/>
                </a:solidFill>
                <a:latin typeface="Trebuchet MS"/>
                <a:cs typeface="Trebuchet MS"/>
              </a:rPr>
              <a:t>basal </a:t>
            </a:r>
            <a:r>
              <a:rPr sz="2000" b="1" spc="-135" dirty="0">
                <a:solidFill>
                  <a:srgbClr val="3B4643"/>
                </a:solidFill>
                <a:latin typeface="Trebuchet MS"/>
                <a:cs typeface="Trebuchet MS"/>
              </a:rPr>
              <a:t>cell</a:t>
            </a:r>
            <a:r>
              <a:rPr sz="2000" b="1" spc="-405" dirty="0">
                <a:solidFill>
                  <a:srgbClr val="3B4643"/>
                </a:solidFill>
                <a:latin typeface="Trebuchet MS"/>
                <a:cs typeface="Trebuchet MS"/>
              </a:rPr>
              <a:t> </a:t>
            </a:r>
            <a:r>
              <a:rPr sz="2000" b="1" spc="-105" dirty="0">
                <a:solidFill>
                  <a:srgbClr val="3B4643"/>
                </a:solidFill>
                <a:latin typeface="Trebuchet MS"/>
                <a:cs typeface="Trebuchet MS"/>
              </a:rPr>
              <a:t>epitheliomas</a:t>
            </a:r>
            <a:endParaRPr sz="2000">
              <a:latin typeface="Trebuchet MS"/>
              <a:cs typeface="Trebuchet MS"/>
            </a:endParaRPr>
          </a:p>
          <a:p>
            <a:pPr marL="355600" indent="-342900">
              <a:lnSpc>
                <a:spcPct val="100000"/>
              </a:lnSpc>
              <a:spcBef>
                <a:spcPts val="1260"/>
              </a:spcBef>
              <a:buFont typeface="Arial"/>
              <a:buChar char="•"/>
              <a:tabLst>
                <a:tab pos="354965" algn="l"/>
                <a:tab pos="355600" algn="l"/>
              </a:tabLst>
            </a:pPr>
            <a:r>
              <a:rPr sz="2000" b="1" spc="-105" dirty="0">
                <a:solidFill>
                  <a:srgbClr val="3B4643"/>
                </a:solidFill>
                <a:latin typeface="Trebuchet MS"/>
                <a:cs typeface="Trebuchet MS"/>
              </a:rPr>
              <a:t>Odontogenic </a:t>
            </a:r>
            <a:r>
              <a:rPr sz="2000" b="1" spc="-130" dirty="0">
                <a:solidFill>
                  <a:srgbClr val="3B4643"/>
                </a:solidFill>
                <a:latin typeface="Trebuchet MS"/>
                <a:cs typeface="Trebuchet MS"/>
              </a:rPr>
              <a:t>Keratocyst </a:t>
            </a:r>
            <a:r>
              <a:rPr sz="2000" b="1" spc="-80" dirty="0">
                <a:solidFill>
                  <a:srgbClr val="3B4643"/>
                </a:solidFill>
                <a:latin typeface="Trebuchet MS"/>
                <a:cs typeface="Trebuchet MS"/>
              </a:rPr>
              <a:t>of </a:t>
            </a:r>
            <a:r>
              <a:rPr sz="2000" b="1" spc="-120" dirty="0">
                <a:solidFill>
                  <a:srgbClr val="3B4643"/>
                </a:solidFill>
                <a:latin typeface="Trebuchet MS"/>
                <a:cs typeface="Trebuchet MS"/>
              </a:rPr>
              <a:t>the</a:t>
            </a:r>
            <a:r>
              <a:rPr sz="2000" b="1" spc="-320" dirty="0">
                <a:solidFill>
                  <a:srgbClr val="3B4643"/>
                </a:solidFill>
                <a:latin typeface="Trebuchet MS"/>
                <a:cs typeface="Trebuchet MS"/>
              </a:rPr>
              <a:t> </a:t>
            </a:r>
            <a:r>
              <a:rPr sz="2000" b="1" spc="-120" dirty="0">
                <a:solidFill>
                  <a:srgbClr val="3B4643"/>
                </a:solidFill>
                <a:latin typeface="Trebuchet MS"/>
                <a:cs typeface="Trebuchet MS"/>
              </a:rPr>
              <a:t>jaws</a:t>
            </a:r>
            <a:endParaRPr sz="2000">
              <a:latin typeface="Trebuchet MS"/>
              <a:cs typeface="Trebuchet MS"/>
            </a:endParaRPr>
          </a:p>
          <a:p>
            <a:pPr marL="355600" indent="-342900">
              <a:lnSpc>
                <a:spcPct val="100000"/>
              </a:lnSpc>
              <a:spcBef>
                <a:spcPts val="1260"/>
              </a:spcBef>
              <a:buFont typeface="Arial"/>
              <a:buChar char="•"/>
              <a:tabLst>
                <a:tab pos="354965" algn="l"/>
                <a:tab pos="355600" algn="l"/>
              </a:tabLst>
            </a:pPr>
            <a:r>
              <a:rPr sz="2000" b="1" spc="-95" dirty="0">
                <a:solidFill>
                  <a:srgbClr val="3B4643"/>
                </a:solidFill>
                <a:latin typeface="Trebuchet MS"/>
                <a:cs typeface="Trebuchet MS"/>
              </a:rPr>
              <a:t>Bifid </a:t>
            </a:r>
            <a:r>
              <a:rPr sz="2000" b="1" spc="-35" dirty="0">
                <a:solidFill>
                  <a:srgbClr val="3B4643"/>
                </a:solidFill>
                <a:latin typeface="Trebuchet MS"/>
                <a:cs typeface="Trebuchet MS"/>
              </a:rPr>
              <a:t>ribs– </a:t>
            </a:r>
            <a:r>
              <a:rPr sz="2000" b="1" spc="-114" dirty="0">
                <a:solidFill>
                  <a:srgbClr val="3B4643"/>
                </a:solidFill>
                <a:latin typeface="Trebuchet MS"/>
                <a:cs typeface="Trebuchet MS"/>
              </a:rPr>
              <a:t>sixth</a:t>
            </a:r>
            <a:r>
              <a:rPr sz="2000" b="1" spc="-370" dirty="0">
                <a:solidFill>
                  <a:srgbClr val="3B4643"/>
                </a:solidFill>
                <a:latin typeface="Trebuchet MS"/>
                <a:cs typeface="Trebuchet MS"/>
              </a:rPr>
              <a:t> </a:t>
            </a:r>
            <a:r>
              <a:rPr sz="2000" b="1" spc="-120" dirty="0">
                <a:solidFill>
                  <a:srgbClr val="3B4643"/>
                </a:solidFill>
                <a:latin typeface="Trebuchet MS"/>
                <a:cs typeface="Trebuchet MS"/>
              </a:rPr>
              <a:t>rib</a:t>
            </a:r>
            <a:endParaRPr sz="2000">
              <a:latin typeface="Trebuchet MS"/>
              <a:cs typeface="Trebuchet MS"/>
            </a:endParaRPr>
          </a:p>
          <a:p>
            <a:pPr marL="355600" indent="-342900">
              <a:lnSpc>
                <a:spcPct val="100000"/>
              </a:lnSpc>
              <a:spcBef>
                <a:spcPts val="1260"/>
              </a:spcBef>
              <a:buFont typeface="Arial"/>
              <a:buChar char="•"/>
              <a:tabLst>
                <a:tab pos="354965" algn="l"/>
                <a:tab pos="355600" algn="l"/>
              </a:tabLst>
            </a:pPr>
            <a:r>
              <a:rPr sz="2000" b="1" spc="-114" dirty="0">
                <a:solidFill>
                  <a:srgbClr val="3B4643"/>
                </a:solidFill>
                <a:latin typeface="Trebuchet MS"/>
                <a:cs typeface="Trebuchet MS"/>
              </a:rPr>
              <a:t>Plantar </a:t>
            </a:r>
            <a:r>
              <a:rPr sz="2000" b="1" dirty="0">
                <a:solidFill>
                  <a:srgbClr val="3B4643"/>
                </a:solidFill>
                <a:latin typeface="Trebuchet MS"/>
                <a:cs typeface="Trebuchet MS"/>
              </a:rPr>
              <a:t>&amp; </a:t>
            </a:r>
            <a:r>
              <a:rPr sz="2000" b="1" spc="-100" dirty="0">
                <a:solidFill>
                  <a:srgbClr val="3B4643"/>
                </a:solidFill>
                <a:latin typeface="Trebuchet MS"/>
                <a:cs typeface="Trebuchet MS"/>
              </a:rPr>
              <a:t>palmar</a:t>
            </a:r>
            <a:r>
              <a:rPr sz="2000" b="1" spc="-370" dirty="0">
                <a:solidFill>
                  <a:srgbClr val="3B4643"/>
                </a:solidFill>
                <a:latin typeface="Trebuchet MS"/>
                <a:cs typeface="Trebuchet MS"/>
              </a:rPr>
              <a:t> </a:t>
            </a:r>
            <a:r>
              <a:rPr sz="2000" b="1" spc="-90" dirty="0">
                <a:solidFill>
                  <a:srgbClr val="3B4643"/>
                </a:solidFill>
                <a:latin typeface="Trebuchet MS"/>
                <a:cs typeface="Trebuchet MS"/>
              </a:rPr>
              <a:t>pits</a:t>
            </a:r>
            <a:endParaRPr sz="2000">
              <a:latin typeface="Trebuchet MS"/>
              <a:cs typeface="Trebuchet MS"/>
            </a:endParaRPr>
          </a:p>
          <a:p>
            <a:pPr marL="355600" indent="-342900">
              <a:lnSpc>
                <a:spcPct val="100000"/>
              </a:lnSpc>
              <a:spcBef>
                <a:spcPts val="1260"/>
              </a:spcBef>
              <a:buFont typeface="Arial"/>
              <a:buChar char="•"/>
              <a:tabLst>
                <a:tab pos="354965" algn="l"/>
                <a:tab pos="355600" algn="l"/>
              </a:tabLst>
            </a:pPr>
            <a:r>
              <a:rPr sz="2000" b="1" spc="-125" dirty="0">
                <a:solidFill>
                  <a:srgbClr val="3B4643"/>
                </a:solidFill>
                <a:latin typeface="Trebuchet MS"/>
                <a:cs typeface="Trebuchet MS"/>
              </a:rPr>
              <a:t>Occular</a:t>
            </a:r>
            <a:r>
              <a:rPr sz="2000" b="1" spc="-180" dirty="0">
                <a:solidFill>
                  <a:srgbClr val="3B4643"/>
                </a:solidFill>
                <a:latin typeface="Trebuchet MS"/>
                <a:cs typeface="Trebuchet MS"/>
              </a:rPr>
              <a:t> </a:t>
            </a:r>
            <a:r>
              <a:rPr sz="2000" b="1" spc="-114" dirty="0">
                <a:solidFill>
                  <a:srgbClr val="3B4643"/>
                </a:solidFill>
                <a:latin typeface="Trebuchet MS"/>
                <a:cs typeface="Trebuchet MS"/>
              </a:rPr>
              <a:t>hypertelorism</a:t>
            </a:r>
            <a:endParaRPr sz="2000">
              <a:latin typeface="Trebuchet MS"/>
              <a:cs typeface="Trebuchet MS"/>
            </a:endParaRPr>
          </a:p>
          <a:p>
            <a:pPr marL="355600" indent="-342900">
              <a:lnSpc>
                <a:spcPct val="100000"/>
              </a:lnSpc>
              <a:spcBef>
                <a:spcPts val="1265"/>
              </a:spcBef>
              <a:buFont typeface="Arial"/>
              <a:buChar char="•"/>
              <a:tabLst>
                <a:tab pos="354965" algn="l"/>
                <a:tab pos="355600" algn="l"/>
              </a:tabLst>
            </a:pPr>
            <a:r>
              <a:rPr sz="2000" b="1" spc="-130" dirty="0">
                <a:solidFill>
                  <a:srgbClr val="3B4643"/>
                </a:solidFill>
                <a:latin typeface="Trebuchet MS"/>
                <a:cs typeface="Trebuchet MS"/>
              </a:rPr>
              <a:t>Frontal</a:t>
            </a:r>
            <a:r>
              <a:rPr sz="2000" b="1" spc="-180" dirty="0">
                <a:solidFill>
                  <a:srgbClr val="3B4643"/>
                </a:solidFill>
                <a:latin typeface="Trebuchet MS"/>
                <a:cs typeface="Trebuchet MS"/>
              </a:rPr>
              <a:t> </a:t>
            </a:r>
            <a:r>
              <a:rPr sz="2000" b="1" spc="-75" dirty="0">
                <a:solidFill>
                  <a:srgbClr val="3B4643"/>
                </a:solidFill>
                <a:latin typeface="Trebuchet MS"/>
                <a:cs typeface="Trebuchet MS"/>
              </a:rPr>
              <a:t>bossing</a:t>
            </a:r>
            <a:endParaRPr sz="2000">
              <a:latin typeface="Trebuchet MS"/>
              <a:cs typeface="Trebuchet MS"/>
            </a:endParaRPr>
          </a:p>
          <a:p>
            <a:pPr marL="355600" indent="-342900">
              <a:lnSpc>
                <a:spcPct val="100000"/>
              </a:lnSpc>
              <a:spcBef>
                <a:spcPts val="1255"/>
              </a:spcBef>
              <a:buFont typeface="Arial"/>
              <a:buChar char="•"/>
              <a:tabLst>
                <a:tab pos="354965" algn="l"/>
                <a:tab pos="355600" algn="l"/>
              </a:tabLst>
            </a:pPr>
            <a:r>
              <a:rPr sz="2000" b="1" spc="-135" dirty="0">
                <a:solidFill>
                  <a:srgbClr val="3B4643"/>
                </a:solidFill>
                <a:latin typeface="Trebuchet MS"/>
                <a:cs typeface="Trebuchet MS"/>
              </a:rPr>
              <a:t>Ectopic</a:t>
            </a:r>
            <a:r>
              <a:rPr sz="2000" b="1" spc="-170" dirty="0">
                <a:solidFill>
                  <a:srgbClr val="3B4643"/>
                </a:solidFill>
                <a:latin typeface="Trebuchet MS"/>
                <a:cs typeface="Trebuchet MS"/>
              </a:rPr>
              <a:t> </a:t>
            </a:r>
            <a:r>
              <a:rPr sz="2000" b="1" spc="-120" dirty="0">
                <a:solidFill>
                  <a:srgbClr val="3B4643"/>
                </a:solidFill>
                <a:latin typeface="Trebuchet MS"/>
                <a:cs typeface="Trebuchet MS"/>
              </a:rPr>
              <a:t>calcifications</a:t>
            </a:r>
            <a:endParaRPr sz="2000">
              <a:latin typeface="Trebuchet MS"/>
              <a:cs typeface="Trebuchet MS"/>
            </a:endParaRPr>
          </a:p>
        </p:txBody>
      </p:sp>
      <p:sp>
        <p:nvSpPr>
          <p:cNvPr id="4" name="object 4"/>
          <p:cNvSpPr/>
          <p:nvPr/>
        </p:nvSpPr>
        <p:spPr>
          <a:xfrm>
            <a:off x="8557261" y="4768594"/>
            <a:ext cx="3634739" cy="20619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628631" y="1854707"/>
            <a:ext cx="2455164" cy="24292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190489" y="4536946"/>
            <a:ext cx="2281427" cy="228295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486901" y="2674620"/>
            <a:ext cx="593091" cy="219710"/>
          </a:xfrm>
          <a:custGeom>
            <a:avLst/>
            <a:gdLst/>
            <a:ahLst/>
            <a:cxnLst/>
            <a:rect l="l" t="t" r="r" b="b"/>
            <a:pathLst>
              <a:path w="593090" h="219710">
                <a:moveTo>
                  <a:pt x="483107" y="0"/>
                </a:moveTo>
                <a:lnTo>
                  <a:pt x="483107" y="54863"/>
                </a:lnTo>
                <a:lnTo>
                  <a:pt x="0" y="54863"/>
                </a:lnTo>
                <a:lnTo>
                  <a:pt x="0" y="164591"/>
                </a:lnTo>
                <a:lnTo>
                  <a:pt x="483107" y="164591"/>
                </a:lnTo>
                <a:lnTo>
                  <a:pt x="483107" y="219455"/>
                </a:lnTo>
                <a:lnTo>
                  <a:pt x="592835" y="109727"/>
                </a:lnTo>
                <a:lnTo>
                  <a:pt x="483107" y="0"/>
                </a:lnTo>
                <a:close/>
              </a:path>
            </a:pathLst>
          </a:custGeom>
          <a:solidFill>
            <a:srgbClr val="FF0000"/>
          </a:solidFill>
        </p:spPr>
        <p:txBody>
          <a:bodyPr wrap="square" lIns="0" tIns="0" rIns="0" bIns="0" rtlCol="0"/>
          <a:lstStyle/>
          <a:p>
            <a:endParaRPr/>
          </a:p>
        </p:txBody>
      </p:sp>
      <p:sp>
        <p:nvSpPr>
          <p:cNvPr id="8" name="object 8"/>
          <p:cNvSpPr/>
          <p:nvPr/>
        </p:nvSpPr>
        <p:spPr>
          <a:xfrm>
            <a:off x="9486901" y="2674620"/>
            <a:ext cx="593091" cy="219710"/>
          </a:xfrm>
          <a:custGeom>
            <a:avLst/>
            <a:gdLst/>
            <a:ahLst/>
            <a:cxnLst/>
            <a:rect l="l" t="t" r="r" b="b"/>
            <a:pathLst>
              <a:path w="593090" h="219710">
                <a:moveTo>
                  <a:pt x="0" y="54863"/>
                </a:moveTo>
                <a:lnTo>
                  <a:pt x="483107" y="54863"/>
                </a:lnTo>
                <a:lnTo>
                  <a:pt x="483107" y="0"/>
                </a:lnTo>
                <a:lnTo>
                  <a:pt x="592835" y="109727"/>
                </a:lnTo>
                <a:lnTo>
                  <a:pt x="483107" y="219455"/>
                </a:lnTo>
                <a:lnTo>
                  <a:pt x="483107" y="164591"/>
                </a:lnTo>
                <a:lnTo>
                  <a:pt x="0" y="164591"/>
                </a:lnTo>
                <a:lnTo>
                  <a:pt x="0" y="54863"/>
                </a:lnTo>
                <a:close/>
              </a:path>
            </a:pathLst>
          </a:custGeom>
          <a:ln w="12192">
            <a:solidFill>
              <a:srgbClr val="A18E25"/>
            </a:solidFill>
          </a:ln>
        </p:spPr>
        <p:txBody>
          <a:bodyPr wrap="square" lIns="0" tIns="0" rIns="0" bIns="0" rtlCol="0"/>
          <a:lstStyle/>
          <a:p>
            <a:endParaRPr/>
          </a:p>
        </p:txBody>
      </p:sp>
      <p:sp>
        <p:nvSpPr>
          <p:cNvPr id="9" name="object 9"/>
          <p:cNvSpPr/>
          <p:nvPr/>
        </p:nvSpPr>
        <p:spPr>
          <a:xfrm>
            <a:off x="11785983" y="3442334"/>
            <a:ext cx="393700" cy="534670"/>
          </a:xfrm>
          <a:custGeom>
            <a:avLst/>
            <a:gdLst/>
            <a:ahLst/>
            <a:cxnLst/>
            <a:rect l="l" t="t" r="r" b="b"/>
            <a:pathLst>
              <a:path w="393700" h="534670">
                <a:moveTo>
                  <a:pt x="174824" y="121665"/>
                </a:moveTo>
                <a:lnTo>
                  <a:pt x="46609" y="121665"/>
                </a:lnTo>
                <a:lnTo>
                  <a:pt x="300482" y="534162"/>
                </a:lnTo>
                <a:lnTo>
                  <a:pt x="393446" y="476884"/>
                </a:lnTo>
                <a:lnTo>
                  <a:pt x="174824" y="121665"/>
                </a:lnTo>
                <a:close/>
              </a:path>
              <a:path w="393700" h="534670">
                <a:moveTo>
                  <a:pt x="35814" y="0"/>
                </a:moveTo>
                <a:lnTo>
                  <a:pt x="0" y="150240"/>
                </a:lnTo>
                <a:lnTo>
                  <a:pt x="46609" y="121665"/>
                </a:lnTo>
                <a:lnTo>
                  <a:pt x="174824" y="121665"/>
                </a:lnTo>
                <a:lnTo>
                  <a:pt x="139573" y="64388"/>
                </a:lnTo>
                <a:lnTo>
                  <a:pt x="186054" y="35813"/>
                </a:lnTo>
                <a:lnTo>
                  <a:pt x="35814" y="0"/>
                </a:lnTo>
                <a:close/>
              </a:path>
            </a:pathLst>
          </a:custGeom>
          <a:solidFill>
            <a:srgbClr val="FF0000"/>
          </a:solidFill>
        </p:spPr>
        <p:txBody>
          <a:bodyPr wrap="square" lIns="0" tIns="0" rIns="0" bIns="0" rtlCol="0"/>
          <a:lstStyle/>
          <a:p>
            <a:endParaRPr/>
          </a:p>
        </p:txBody>
      </p:sp>
      <p:sp>
        <p:nvSpPr>
          <p:cNvPr id="10" name="object 10"/>
          <p:cNvSpPr/>
          <p:nvPr/>
        </p:nvSpPr>
        <p:spPr>
          <a:xfrm>
            <a:off x="11785983" y="3442334"/>
            <a:ext cx="393700" cy="534670"/>
          </a:xfrm>
          <a:custGeom>
            <a:avLst/>
            <a:gdLst/>
            <a:ahLst/>
            <a:cxnLst/>
            <a:rect l="l" t="t" r="r" b="b"/>
            <a:pathLst>
              <a:path w="393700" h="534670">
                <a:moveTo>
                  <a:pt x="300482" y="534162"/>
                </a:moveTo>
                <a:lnTo>
                  <a:pt x="46609" y="121665"/>
                </a:lnTo>
                <a:lnTo>
                  <a:pt x="0" y="150240"/>
                </a:lnTo>
                <a:lnTo>
                  <a:pt x="35814" y="0"/>
                </a:lnTo>
                <a:lnTo>
                  <a:pt x="186054" y="35813"/>
                </a:lnTo>
                <a:lnTo>
                  <a:pt x="139573" y="64388"/>
                </a:lnTo>
                <a:lnTo>
                  <a:pt x="393446" y="476884"/>
                </a:lnTo>
                <a:lnTo>
                  <a:pt x="300482" y="534162"/>
                </a:lnTo>
                <a:close/>
              </a:path>
            </a:pathLst>
          </a:custGeom>
          <a:ln w="12700">
            <a:solidFill>
              <a:srgbClr val="A18E25"/>
            </a:solidFill>
          </a:ln>
        </p:spPr>
        <p:txBody>
          <a:bodyPr wrap="square" lIns="0" tIns="0" rIns="0" bIns="0" rtlCol="0"/>
          <a:lstStyle/>
          <a:p>
            <a:endParaRPr/>
          </a:p>
        </p:txBody>
      </p:sp>
      <p:sp>
        <p:nvSpPr>
          <p:cNvPr id="11" name="object 11"/>
          <p:cNvSpPr/>
          <p:nvPr/>
        </p:nvSpPr>
        <p:spPr>
          <a:xfrm>
            <a:off x="9361931" y="490727"/>
            <a:ext cx="2648712" cy="1769364"/>
          </a:xfrm>
          <a:prstGeom prst="rect">
            <a:avLst/>
          </a:prstGeom>
          <a:blipFill>
            <a:blip r:embed="rId6" cstate="print"/>
            <a:stretch>
              <a:fillRect/>
            </a:stretch>
          </a:blipFill>
        </p:spPr>
        <p:txBody>
          <a:bodyPr wrap="square" lIns="0" tIns="0" rIns="0" bIns="0" rtlCol="0"/>
          <a:lstStyle/>
          <a:p>
            <a:endParaRP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37</a:t>
            </a:r>
          </a:p>
        </p:txBody>
      </p:sp>
      <p:sp>
        <p:nvSpPr>
          <p:cNvPr id="15" name="Rectangle 14"/>
          <p:cNvSpPr/>
          <p:nvPr/>
        </p:nvSpPr>
        <p:spPr>
          <a:xfrm>
            <a:off x="228600" y="533400"/>
            <a:ext cx="6096000" cy="1477328"/>
          </a:xfrm>
          <a:prstGeom prst="rect">
            <a:avLst/>
          </a:prstGeom>
        </p:spPr>
        <p:txBody>
          <a:bodyPr>
            <a:spAutoFit/>
          </a:bodyPr>
          <a:lstStyle/>
          <a:p>
            <a:r>
              <a:rPr lang="en-US" dirty="0" smtClean="0">
                <a:solidFill>
                  <a:srgbClr val="FF0000"/>
                </a:solidFill>
              </a:rPr>
              <a:t>Variants of OKCs</a:t>
            </a:r>
            <a:r>
              <a:rPr lang="en-US" dirty="0" smtClean="0"/>
              <a:t/>
            </a:r>
            <a:br>
              <a:rPr lang="en-US" dirty="0" smtClean="0"/>
            </a:br>
            <a:r>
              <a:rPr lang="en-US" dirty="0" smtClean="0"/>
              <a:t>1.Sporadic</a:t>
            </a:r>
            <a:br>
              <a:rPr lang="en-US" dirty="0" smtClean="0"/>
            </a:br>
            <a:r>
              <a:rPr lang="en-US" dirty="0" smtClean="0"/>
              <a:t>2. </a:t>
            </a:r>
            <a:r>
              <a:rPr lang="en-US" dirty="0" err="1" smtClean="0"/>
              <a:t>Syndromic</a:t>
            </a:r>
            <a:r>
              <a:rPr lang="en-US" dirty="0" smtClean="0"/>
              <a:t> (With nevoid basal cell carcinoma)</a:t>
            </a:r>
            <a:br>
              <a:rPr lang="en-US" dirty="0" smtClean="0"/>
            </a:br>
            <a:r>
              <a:rPr lang="en-US" dirty="0" smtClean="0">
                <a:latin typeface="Arial"/>
                <a:cs typeface="Arial"/>
              </a:rPr>
              <a:t/>
            </a:r>
            <a:br>
              <a:rPr lang="en-US" dirty="0" smtClean="0">
                <a:latin typeface="Arial"/>
                <a:cs typeface="Arial"/>
              </a:rPr>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5" y="870587"/>
            <a:ext cx="3172460"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00" dirty="0">
                <a:solidFill>
                  <a:srgbClr val="E4E6DA"/>
                </a:solidFill>
                <a:latin typeface="Arial"/>
                <a:cs typeface="Arial"/>
              </a:rPr>
              <a:t> </a:t>
            </a:r>
            <a:r>
              <a:rPr sz="3000" b="0" spc="-114" dirty="0">
                <a:solidFill>
                  <a:srgbClr val="E4E6DA"/>
                </a:solidFill>
                <a:latin typeface="Arial"/>
                <a:cs typeface="Arial"/>
              </a:rPr>
              <a:t>Presentation</a:t>
            </a:r>
            <a:endParaRPr sz="3000">
              <a:latin typeface="Arial"/>
              <a:cs typeface="Arial"/>
            </a:endParaRPr>
          </a:p>
        </p:txBody>
      </p:sp>
      <p:sp>
        <p:nvSpPr>
          <p:cNvPr id="3" name="object 3"/>
          <p:cNvSpPr txBox="1"/>
          <p:nvPr/>
        </p:nvSpPr>
        <p:spPr>
          <a:xfrm>
            <a:off x="1359156" y="2023724"/>
            <a:ext cx="9453245" cy="3336811"/>
          </a:xfrm>
          <a:prstGeom prst="rect">
            <a:avLst/>
          </a:prstGeom>
        </p:spPr>
        <p:txBody>
          <a:bodyPr vert="horz" wrap="square" lIns="0" tIns="142240" rIns="0" bIns="0" rtlCol="0">
            <a:spAutoFit/>
          </a:bodyPr>
          <a:lstStyle/>
          <a:p>
            <a:pPr marL="241300" indent="-228600">
              <a:lnSpc>
                <a:spcPct val="100000"/>
              </a:lnSpc>
              <a:spcBef>
                <a:spcPts val="1120"/>
              </a:spcBef>
              <a:buFont typeface="Wingdings"/>
              <a:buChar char=""/>
              <a:tabLst>
                <a:tab pos="241300" algn="l"/>
              </a:tabLst>
            </a:pPr>
            <a:r>
              <a:rPr sz="2000" spc="-90" dirty="0">
                <a:solidFill>
                  <a:srgbClr val="3B4643"/>
                </a:solidFill>
                <a:latin typeface="Arial"/>
                <a:cs typeface="Arial"/>
              </a:rPr>
              <a:t>Patients </a:t>
            </a:r>
            <a:r>
              <a:rPr sz="2000" spc="10" dirty="0">
                <a:solidFill>
                  <a:srgbClr val="3B4643"/>
                </a:solidFill>
                <a:latin typeface="Arial"/>
                <a:cs typeface="Arial"/>
              </a:rPr>
              <a:t>with </a:t>
            </a:r>
            <a:r>
              <a:rPr sz="2000" spc="-300" dirty="0">
                <a:solidFill>
                  <a:srgbClr val="3B4643"/>
                </a:solidFill>
                <a:latin typeface="Arial"/>
                <a:cs typeface="Arial"/>
              </a:rPr>
              <a:t>OKCs </a:t>
            </a:r>
            <a:r>
              <a:rPr sz="2000" spc="-70" dirty="0">
                <a:solidFill>
                  <a:srgbClr val="3B4643"/>
                </a:solidFill>
                <a:latin typeface="Arial"/>
                <a:cs typeface="Arial"/>
              </a:rPr>
              <a:t>complain </a:t>
            </a:r>
            <a:r>
              <a:rPr sz="2000" spc="-5" dirty="0">
                <a:solidFill>
                  <a:srgbClr val="3B4643"/>
                </a:solidFill>
                <a:latin typeface="Arial"/>
                <a:cs typeface="Arial"/>
              </a:rPr>
              <a:t>of </a:t>
            </a:r>
            <a:r>
              <a:rPr sz="2000" b="1" spc="-70" dirty="0">
                <a:solidFill>
                  <a:srgbClr val="3B4643"/>
                </a:solidFill>
                <a:latin typeface="Arial"/>
                <a:cs typeface="Arial"/>
              </a:rPr>
              <a:t>pain, </a:t>
            </a:r>
            <a:r>
              <a:rPr sz="2000" b="1" spc="-75" dirty="0">
                <a:solidFill>
                  <a:srgbClr val="3B4643"/>
                </a:solidFill>
                <a:latin typeface="Arial"/>
                <a:cs typeface="Arial"/>
              </a:rPr>
              <a:t>swelling </a:t>
            </a:r>
            <a:r>
              <a:rPr sz="2000" b="1" spc="-15" dirty="0">
                <a:solidFill>
                  <a:srgbClr val="3B4643"/>
                </a:solidFill>
                <a:latin typeface="Arial"/>
                <a:cs typeface="Arial"/>
              </a:rPr>
              <a:t>or</a:t>
            </a:r>
            <a:r>
              <a:rPr sz="2000" b="1" spc="-229" dirty="0">
                <a:solidFill>
                  <a:srgbClr val="3B4643"/>
                </a:solidFill>
                <a:latin typeface="Arial"/>
                <a:cs typeface="Arial"/>
              </a:rPr>
              <a:t> </a:t>
            </a:r>
            <a:r>
              <a:rPr sz="2000" b="1" spc="-100" dirty="0">
                <a:solidFill>
                  <a:srgbClr val="3B4643"/>
                </a:solidFill>
                <a:latin typeface="Arial"/>
                <a:cs typeface="Arial"/>
              </a:rPr>
              <a:t>discharge</a:t>
            </a:r>
            <a:r>
              <a:rPr sz="2000" spc="-100" dirty="0">
                <a:solidFill>
                  <a:srgbClr val="3B4643"/>
                </a:solidFill>
                <a:latin typeface="Arial"/>
                <a:cs typeface="Arial"/>
              </a:rPr>
              <a:t>.</a:t>
            </a:r>
            <a:endParaRPr sz="2000">
              <a:latin typeface="Arial"/>
              <a:cs typeface="Arial"/>
            </a:endParaRPr>
          </a:p>
          <a:p>
            <a:pPr marL="241300" indent="-228600">
              <a:lnSpc>
                <a:spcPct val="100000"/>
              </a:lnSpc>
              <a:spcBef>
                <a:spcPts val="1020"/>
              </a:spcBef>
              <a:buFont typeface="Wingdings"/>
              <a:buChar char=""/>
              <a:tabLst>
                <a:tab pos="241300" algn="l"/>
              </a:tabLst>
            </a:pPr>
            <a:r>
              <a:rPr sz="2000" spc="-114" dirty="0">
                <a:solidFill>
                  <a:srgbClr val="3B4643"/>
                </a:solidFill>
                <a:latin typeface="Arial"/>
                <a:cs typeface="Arial"/>
              </a:rPr>
              <a:t>Occasionally,</a:t>
            </a:r>
            <a:r>
              <a:rPr sz="2000" spc="-105" dirty="0">
                <a:solidFill>
                  <a:srgbClr val="3B4643"/>
                </a:solidFill>
                <a:latin typeface="Arial"/>
                <a:cs typeface="Arial"/>
              </a:rPr>
              <a:t> </a:t>
            </a:r>
            <a:r>
              <a:rPr sz="2000" spc="-45" dirty="0">
                <a:solidFill>
                  <a:srgbClr val="3B4643"/>
                </a:solidFill>
                <a:latin typeface="Arial"/>
                <a:cs typeface="Arial"/>
              </a:rPr>
              <a:t>they</a:t>
            </a:r>
            <a:r>
              <a:rPr sz="2000" spc="-120" dirty="0">
                <a:solidFill>
                  <a:srgbClr val="3B4643"/>
                </a:solidFill>
                <a:latin typeface="Arial"/>
                <a:cs typeface="Arial"/>
              </a:rPr>
              <a:t> </a:t>
            </a:r>
            <a:r>
              <a:rPr sz="2000" spc="-90" dirty="0">
                <a:solidFill>
                  <a:srgbClr val="3B4643"/>
                </a:solidFill>
                <a:latin typeface="Arial"/>
                <a:cs typeface="Arial"/>
              </a:rPr>
              <a:t>experience</a:t>
            </a:r>
            <a:r>
              <a:rPr sz="2000" spc="-85" dirty="0">
                <a:solidFill>
                  <a:srgbClr val="3B4643"/>
                </a:solidFill>
                <a:latin typeface="Arial"/>
                <a:cs typeface="Arial"/>
              </a:rPr>
              <a:t> </a:t>
            </a:r>
            <a:r>
              <a:rPr sz="2000" b="1" spc="-90" dirty="0">
                <a:solidFill>
                  <a:srgbClr val="3B4643"/>
                </a:solidFill>
                <a:latin typeface="Arial"/>
                <a:cs typeface="Arial"/>
              </a:rPr>
              <a:t>paresthesia</a:t>
            </a:r>
            <a:r>
              <a:rPr sz="2000" b="1" spc="-80" dirty="0">
                <a:solidFill>
                  <a:srgbClr val="3B4643"/>
                </a:solidFill>
                <a:latin typeface="Arial"/>
                <a:cs typeface="Arial"/>
              </a:rPr>
              <a:t> </a:t>
            </a:r>
            <a:r>
              <a:rPr sz="2000" spc="-5" dirty="0">
                <a:solidFill>
                  <a:srgbClr val="3B4643"/>
                </a:solidFill>
                <a:latin typeface="Arial"/>
                <a:cs typeface="Arial"/>
              </a:rPr>
              <a:t>of</a:t>
            </a:r>
            <a:r>
              <a:rPr sz="2000" spc="-114" dirty="0">
                <a:solidFill>
                  <a:srgbClr val="3B4643"/>
                </a:solidFill>
                <a:latin typeface="Arial"/>
                <a:cs typeface="Arial"/>
              </a:rPr>
              <a:t> </a:t>
            </a:r>
            <a:r>
              <a:rPr sz="2000" spc="-20" dirty="0">
                <a:solidFill>
                  <a:srgbClr val="3B4643"/>
                </a:solidFill>
                <a:latin typeface="Arial"/>
                <a:cs typeface="Arial"/>
              </a:rPr>
              <a:t>the</a:t>
            </a:r>
            <a:r>
              <a:rPr sz="2000" spc="-105" dirty="0">
                <a:solidFill>
                  <a:srgbClr val="3B4643"/>
                </a:solidFill>
                <a:latin typeface="Arial"/>
                <a:cs typeface="Arial"/>
              </a:rPr>
              <a:t> </a:t>
            </a:r>
            <a:r>
              <a:rPr sz="2000" spc="-35" dirty="0">
                <a:solidFill>
                  <a:srgbClr val="3B4643"/>
                </a:solidFill>
                <a:latin typeface="Arial"/>
                <a:cs typeface="Arial"/>
              </a:rPr>
              <a:t>lower</a:t>
            </a:r>
            <a:r>
              <a:rPr sz="2000" spc="-120" dirty="0">
                <a:solidFill>
                  <a:srgbClr val="3B4643"/>
                </a:solidFill>
                <a:latin typeface="Arial"/>
                <a:cs typeface="Arial"/>
              </a:rPr>
              <a:t> </a:t>
            </a:r>
            <a:r>
              <a:rPr sz="2000" spc="-15" dirty="0">
                <a:solidFill>
                  <a:srgbClr val="3B4643"/>
                </a:solidFill>
                <a:latin typeface="Arial"/>
                <a:cs typeface="Arial"/>
              </a:rPr>
              <a:t>lip</a:t>
            </a:r>
            <a:r>
              <a:rPr sz="2000" spc="-90" dirty="0">
                <a:solidFill>
                  <a:srgbClr val="3B4643"/>
                </a:solidFill>
                <a:latin typeface="Arial"/>
                <a:cs typeface="Arial"/>
              </a:rPr>
              <a:t> </a:t>
            </a:r>
            <a:r>
              <a:rPr sz="2000" spc="-15" dirty="0">
                <a:solidFill>
                  <a:srgbClr val="3B4643"/>
                </a:solidFill>
                <a:latin typeface="Arial"/>
                <a:cs typeface="Arial"/>
              </a:rPr>
              <a:t>or</a:t>
            </a:r>
            <a:r>
              <a:rPr sz="2000" spc="-120" dirty="0">
                <a:solidFill>
                  <a:srgbClr val="3B4643"/>
                </a:solidFill>
                <a:latin typeface="Arial"/>
                <a:cs typeface="Arial"/>
              </a:rPr>
              <a:t> </a:t>
            </a:r>
            <a:r>
              <a:rPr sz="2000" spc="-30" dirty="0">
                <a:solidFill>
                  <a:srgbClr val="3B4643"/>
                </a:solidFill>
                <a:latin typeface="Arial"/>
                <a:cs typeface="Arial"/>
              </a:rPr>
              <a:t>teeth.</a:t>
            </a:r>
            <a:endParaRPr sz="2000">
              <a:latin typeface="Arial"/>
              <a:cs typeface="Arial"/>
            </a:endParaRPr>
          </a:p>
          <a:p>
            <a:pPr marL="241300" marR="1085850" indent="-228600">
              <a:lnSpc>
                <a:spcPts val="1920"/>
              </a:lnSpc>
              <a:spcBef>
                <a:spcPts val="1485"/>
              </a:spcBef>
              <a:buFont typeface="Wingdings"/>
              <a:buChar char=""/>
              <a:tabLst>
                <a:tab pos="241300" algn="l"/>
              </a:tabLst>
            </a:pPr>
            <a:r>
              <a:rPr sz="2000" spc="-55" dirty="0">
                <a:solidFill>
                  <a:srgbClr val="3B4643"/>
                </a:solidFill>
                <a:latin typeface="Arial"/>
                <a:cs typeface="Arial"/>
              </a:rPr>
              <a:t>Other </a:t>
            </a:r>
            <a:r>
              <a:rPr sz="2000" spc="-125" dirty="0">
                <a:solidFill>
                  <a:srgbClr val="3B4643"/>
                </a:solidFill>
                <a:latin typeface="Arial"/>
                <a:cs typeface="Arial"/>
              </a:rPr>
              <a:t>cysts have </a:t>
            </a:r>
            <a:r>
              <a:rPr sz="2000" spc="-95" dirty="0">
                <a:solidFill>
                  <a:srgbClr val="3B4643"/>
                </a:solidFill>
                <a:latin typeface="Arial"/>
                <a:cs typeface="Arial"/>
              </a:rPr>
              <a:t>been discovered </a:t>
            </a:r>
            <a:r>
              <a:rPr sz="2000" spc="-30" dirty="0">
                <a:solidFill>
                  <a:srgbClr val="3B4643"/>
                </a:solidFill>
                <a:latin typeface="Arial"/>
                <a:cs typeface="Arial"/>
              </a:rPr>
              <a:t>fortuitously </a:t>
            </a:r>
            <a:r>
              <a:rPr sz="2000" spc="-55" dirty="0">
                <a:solidFill>
                  <a:srgbClr val="3B4643"/>
                </a:solidFill>
                <a:latin typeface="Arial"/>
                <a:cs typeface="Arial"/>
              </a:rPr>
              <a:t>during dental </a:t>
            </a:r>
            <a:r>
              <a:rPr sz="2000" spc="-70" dirty="0">
                <a:solidFill>
                  <a:srgbClr val="3B4643"/>
                </a:solidFill>
                <a:latin typeface="Arial"/>
                <a:cs typeface="Arial"/>
              </a:rPr>
              <a:t>examination </a:t>
            </a:r>
            <a:r>
              <a:rPr sz="2000" spc="-65" dirty="0">
                <a:solidFill>
                  <a:srgbClr val="3B4643"/>
                </a:solidFill>
                <a:latin typeface="Arial"/>
                <a:cs typeface="Arial"/>
              </a:rPr>
              <a:t>when  </a:t>
            </a:r>
            <a:r>
              <a:rPr sz="2000" spc="-85" dirty="0">
                <a:solidFill>
                  <a:srgbClr val="3B4643"/>
                </a:solidFill>
                <a:latin typeface="Arial"/>
                <a:cs typeface="Arial"/>
              </a:rPr>
              <a:t>radiographs </a:t>
            </a:r>
            <a:r>
              <a:rPr sz="2000" spc="-65" dirty="0">
                <a:solidFill>
                  <a:srgbClr val="3B4643"/>
                </a:solidFill>
                <a:latin typeface="Arial"/>
                <a:cs typeface="Arial"/>
              </a:rPr>
              <a:t>were</a:t>
            </a:r>
            <a:r>
              <a:rPr sz="2000" spc="-155" dirty="0">
                <a:solidFill>
                  <a:srgbClr val="3B4643"/>
                </a:solidFill>
                <a:latin typeface="Arial"/>
                <a:cs typeface="Arial"/>
              </a:rPr>
              <a:t> </a:t>
            </a:r>
            <a:r>
              <a:rPr sz="2000" spc="-75" dirty="0">
                <a:solidFill>
                  <a:srgbClr val="3B4643"/>
                </a:solidFill>
                <a:latin typeface="Arial"/>
                <a:cs typeface="Arial"/>
              </a:rPr>
              <a:t>taken.</a:t>
            </a:r>
            <a:endParaRPr sz="2000">
              <a:latin typeface="Arial"/>
              <a:cs typeface="Arial"/>
            </a:endParaRPr>
          </a:p>
          <a:p>
            <a:pPr marL="241300" marR="194945" indent="-228600">
              <a:lnSpc>
                <a:spcPts val="1820"/>
              </a:lnSpc>
              <a:spcBef>
                <a:spcPts val="1505"/>
              </a:spcBef>
              <a:buFont typeface="Wingdings"/>
              <a:buChar char=""/>
              <a:tabLst>
                <a:tab pos="294005" algn="l"/>
                <a:tab pos="294640" algn="l"/>
              </a:tabLst>
            </a:pPr>
            <a:r>
              <a:rPr sz="1900" spc="-315">
                <a:solidFill>
                  <a:srgbClr val="3B4643"/>
                </a:solidFill>
                <a:latin typeface="Arial"/>
                <a:cs typeface="Arial"/>
              </a:rPr>
              <a:t>OKC </a:t>
            </a:r>
            <a:r>
              <a:rPr lang="en-US" sz="1900" spc="-315" dirty="0" smtClean="0">
                <a:solidFill>
                  <a:srgbClr val="3B4643"/>
                </a:solidFill>
                <a:latin typeface="Arial"/>
                <a:cs typeface="Arial"/>
              </a:rPr>
              <a:t>   </a:t>
            </a:r>
            <a:r>
              <a:rPr sz="1900" spc="-75" smtClean="0">
                <a:solidFill>
                  <a:srgbClr val="3B4643"/>
                </a:solidFill>
                <a:latin typeface="Arial"/>
                <a:cs typeface="Arial"/>
              </a:rPr>
              <a:t>tends </a:t>
            </a:r>
            <a:r>
              <a:rPr sz="1900" spc="15" dirty="0">
                <a:solidFill>
                  <a:srgbClr val="3B4643"/>
                </a:solidFill>
                <a:latin typeface="Arial"/>
                <a:cs typeface="Arial"/>
              </a:rPr>
              <a:t>to</a:t>
            </a:r>
            <a:r>
              <a:rPr sz="1900" spc="-390" dirty="0">
                <a:solidFill>
                  <a:srgbClr val="3B4643"/>
                </a:solidFill>
                <a:latin typeface="Arial"/>
                <a:cs typeface="Arial"/>
              </a:rPr>
              <a:t> </a:t>
            </a:r>
            <a:r>
              <a:rPr sz="1900" spc="-75" dirty="0">
                <a:solidFill>
                  <a:srgbClr val="3B4643"/>
                </a:solidFill>
                <a:latin typeface="Arial"/>
                <a:cs typeface="Arial"/>
              </a:rPr>
              <a:t>extend </a:t>
            </a:r>
            <a:r>
              <a:rPr sz="1900" spc="-25" dirty="0">
                <a:solidFill>
                  <a:srgbClr val="3B4643"/>
                </a:solidFill>
                <a:latin typeface="Arial"/>
                <a:cs typeface="Arial"/>
              </a:rPr>
              <a:t>in the </a:t>
            </a:r>
            <a:r>
              <a:rPr sz="1900" spc="-55" dirty="0">
                <a:solidFill>
                  <a:srgbClr val="3B4643"/>
                </a:solidFill>
                <a:latin typeface="Arial"/>
                <a:cs typeface="Arial"/>
              </a:rPr>
              <a:t>medullary </a:t>
            </a:r>
            <a:r>
              <a:rPr sz="1900" spc="-70" dirty="0">
                <a:solidFill>
                  <a:srgbClr val="3B4643"/>
                </a:solidFill>
                <a:latin typeface="Arial"/>
                <a:cs typeface="Arial"/>
              </a:rPr>
              <a:t>cavity </a:t>
            </a:r>
            <a:r>
              <a:rPr sz="1900" spc="-90" dirty="0">
                <a:solidFill>
                  <a:srgbClr val="3B4643"/>
                </a:solidFill>
                <a:latin typeface="Arial"/>
                <a:cs typeface="Arial"/>
              </a:rPr>
              <a:t>and </a:t>
            </a:r>
            <a:r>
              <a:rPr sz="1900" spc="-60" dirty="0">
                <a:solidFill>
                  <a:srgbClr val="3B4643"/>
                </a:solidFill>
                <a:latin typeface="Arial"/>
                <a:cs typeface="Arial"/>
              </a:rPr>
              <a:t>clinically </a:t>
            </a:r>
            <a:r>
              <a:rPr sz="1900" spc="-90" dirty="0">
                <a:solidFill>
                  <a:srgbClr val="3B4643"/>
                </a:solidFill>
                <a:latin typeface="Arial"/>
                <a:cs typeface="Arial"/>
              </a:rPr>
              <a:t>observable </a:t>
            </a:r>
            <a:r>
              <a:rPr sz="1900" b="1" spc="-100" dirty="0">
                <a:solidFill>
                  <a:srgbClr val="3B4643"/>
                </a:solidFill>
                <a:latin typeface="Arial"/>
                <a:cs typeface="Arial"/>
              </a:rPr>
              <a:t>expansion </a:t>
            </a:r>
            <a:r>
              <a:rPr sz="1900" b="1" spc="-10" dirty="0">
                <a:solidFill>
                  <a:srgbClr val="3B4643"/>
                </a:solidFill>
                <a:latin typeface="Arial"/>
                <a:cs typeface="Arial"/>
              </a:rPr>
              <a:t>of </a:t>
            </a:r>
            <a:r>
              <a:rPr sz="1900" b="1" spc="-25" dirty="0">
                <a:solidFill>
                  <a:srgbClr val="3B4643"/>
                </a:solidFill>
                <a:latin typeface="Arial"/>
                <a:cs typeface="Arial"/>
              </a:rPr>
              <a:t>the </a:t>
            </a:r>
            <a:r>
              <a:rPr sz="1900" b="1" spc="-80" dirty="0">
                <a:solidFill>
                  <a:srgbClr val="3B4643"/>
                </a:solidFill>
                <a:latin typeface="Arial"/>
                <a:cs typeface="Arial"/>
              </a:rPr>
              <a:t>bone  </a:t>
            </a:r>
            <a:r>
              <a:rPr sz="1900" spc="-110" dirty="0">
                <a:solidFill>
                  <a:srgbClr val="3B4643"/>
                </a:solidFill>
                <a:latin typeface="Arial"/>
                <a:cs typeface="Arial"/>
              </a:rPr>
              <a:t>occurs</a:t>
            </a:r>
            <a:r>
              <a:rPr sz="1900" spc="-114" dirty="0">
                <a:solidFill>
                  <a:srgbClr val="3B4643"/>
                </a:solidFill>
                <a:latin typeface="Arial"/>
                <a:cs typeface="Arial"/>
              </a:rPr>
              <a:t> </a:t>
            </a:r>
            <a:r>
              <a:rPr sz="1900" spc="-50" dirty="0">
                <a:solidFill>
                  <a:srgbClr val="3B4643"/>
                </a:solidFill>
                <a:latin typeface="Arial"/>
                <a:cs typeface="Arial"/>
              </a:rPr>
              <a:t>late.</a:t>
            </a:r>
            <a:endParaRPr sz="1900">
              <a:latin typeface="Arial"/>
              <a:cs typeface="Arial"/>
            </a:endParaRPr>
          </a:p>
          <a:p>
            <a:pPr marL="241300" indent="-228600">
              <a:lnSpc>
                <a:spcPct val="100000"/>
              </a:lnSpc>
              <a:spcBef>
                <a:spcPts val="1040"/>
              </a:spcBef>
              <a:buFont typeface="Wingdings"/>
              <a:buChar char=""/>
              <a:tabLst>
                <a:tab pos="241300" algn="l"/>
              </a:tabLst>
            </a:pPr>
            <a:r>
              <a:rPr sz="2000" u="heavy" spc="-105" dirty="0">
                <a:solidFill>
                  <a:srgbClr val="3B4643"/>
                </a:solidFill>
                <a:uFill>
                  <a:solidFill>
                    <a:srgbClr val="3B4643"/>
                  </a:solidFill>
                </a:uFill>
                <a:latin typeface="Arial"/>
                <a:cs typeface="Arial"/>
              </a:rPr>
              <a:t>Enlarging </a:t>
            </a:r>
            <a:r>
              <a:rPr sz="2000" u="heavy" spc="-100" dirty="0">
                <a:solidFill>
                  <a:srgbClr val="3B4643"/>
                </a:solidFill>
                <a:uFill>
                  <a:solidFill>
                    <a:srgbClr val="3B4643"/>
                  </a:solidFill>
                </a:uFill>
                <a:latin typeface="Arial"/>
                <a:cs typeface="Arial"/>
              </a:rPr>
              <a:t>cyst </a:t>
            </a:r>
            <a:r>
              <a:rPr sz="2000" u="heavy" spc="-120" dirty="0">
                <a:solidFill>
                  <a:srgbClr val="3B4643"/>
                </a:solidFill>
                <a:uFill>
                  <a:solidFill>
                    <a:srgbClr val="3B4643"/>
                  </a:solidFill>
                </a:uFill>
                <a:latin typeface="Arial"/>
                <a:cs typeface="Arial"/>
              </a:rPr>
              <a:t>may </a:t>
            </a:r>
            <a:r>
              <a:rPr sz="2000" u="heavy" spc="-80" dirty="0">
                <a:solidFill>
                  <a:srgbClr val="3B4643"/>
                </a:solidFill>
                <a:uFill>
                  <a:solidFill>
                    <a:srgbClr val="3B4643"/>
                  </a:solidFill>
                </a:uFill>
                <a:latin typeface="Arial"/>
                <a:cs typeface="Arial"/>
              </a:rPr>
              <a:t>lead </a:t>
            </a:r>
            <a:r>
              <a:rPr sz="2000" u="heavy" spc="20" dirty="0">
                <a:solidFill>
                  <a:srgbClr val="3B4643"/>
                </a:solidFill>
                <a:uFill>
                  <a:solidFill>
                    <a:srgbClr val="3B4643"/>
                  </a:solidFill>
                </a:uFill>
                <a:latin typeface="Arial"/>
                <a:cs typeface="Arial"/>
              </a:rPr>
              <a:t>to </a:t>
            </a:r>
            <a:r>
              <a:rPr sz="2000" b="1" u="heavy" spc="-80" dirty="0">
                <a:solidFill>
                  <a:srgbClr val="3B4643"/>
                </a:solidFill>
                <a:uFill>
                  <a:solidFill>
                    <a:srgbClr val="3B4643"/>
                  </a:solidFill>
                </a:uFill>
                <a:latin typeface="Arial"/>
                <a:cs typeface="Arial"/>
              </a:rPr>
              <a:t>displacement </a:t>
            </a:r>
            <a:r>
              <a:rPr sz="2000" b="1" u="heavy" spc="-5" dirty="0">
                <a:solidFill>
                  <a:srgbClr val="3B4643"/>
                </a:solidFill>
                <a:uFill>
                  <a:solidFill>
                    <a:srgbClr val="3B4643"/>
                  </a:solidFill>
                </a:uFill>
                <a:latin typeface="Arial"/>
                <a:cs typeface="Arial"/>
              </a:rPr>
              <a:t>of</a:t>
            </a:r>
            <a:r>
              <a:rPr sz="2000" b="1" u="heavy" spc="-305" dirty="0">
                <a:solidFill>
                  <a:srgbClr val="3B4643"/>
                </a:solidFill>
                <a:uFill>
                  <a:solidFill>
                    <a:srgbClr val="3B4643"/>
                  </a:solidFill>
                </a:uFill>
                <a:latin typeface="Arial"/>
                <a:cs typeface="Arial"/>
              </a:rPr>
              <a:t> </a:t>
            </a:r>
            <a:r>
              <a:rPr sz="2000" b="1" u="heavy" spc="-5" dirty="0">
                <a:solidFill>
                  <a:srgbClr val="3B4643"/>
                </a:solidFill>
                <a:uFill>
                  <a:solidFill>
                    <a:srgbClr val="3B4643"/>
                  </a:solidFill>
                </a:uFill>
                <a:latin typeface="Arial"/>
                <a:cs typeface="Arial"/>
              </a:rPr>
              <a:t>tooth</a:t>
            </a:r>
            <a:r>
              <a:rPr sz="2000" spc="-5" dirty="0">
                <a:solidFill>
                  <a:srgbClr val="3B4643"/>
                </a:solidFill>
                <a:latin typeface="Arial"/>
                <a:cs typeface="Arial"/>
              </a:rPr>
              <a:t>.</a:t>
            </a:r>
            <a:endParaRPr sz="2000">
              <a:latin typeface="Arial"/>
              <a:cs typeface="Arial"/>
            </a:endParaRPr>
          </a:p>
          <a:p>
            <a:pPr marL="12700" marR="437515">
              <a:lnSpc>
                <a:spcPts val="1920"/>
              </a:lnSpc>
              <a:spcBef>
                <a:spcPts val="1485"/>
              </a:spcBef>
            </a:pPr>
            <a:r>
              <a:rPr sz="2000" spc="-335" dirty="0">
                <a:solidFill>
                  <a:srgbClr val="FF0000"/>
                </a:solidFill>
                <a:latin typeface="Arial"/>
                <a:cs typeface="Arial"/>
              </a:rPr>
              <a:t>FORSSELL </a:t>
            </a:r>
            <a:r>
              <a:rPr sz="2000" spc="-105" dirty="0">
                <a:solidFill>
                  <a:srgbClr val="FF0000"/>
                </a:solidFill>
                <a:latin typeface="Arial"/>
                <a:cs typeface="Arial"/>
              </a:rPr>
              <a:t>IN </a:t>
            </a:r>
            <a:r>
              <a:rPr sz="2000" spc="-100" dirty="0">
                <a:solidFill>
                  <a:srgbClr val="FF0000"/>
                </a:solidFill>
                <a:latin typeface="Arial"/>
                <a:cs typeface="Arial"/>
              </a:rPr>
              <a:t>1980 </a:t>
            </a:r>
            <a:r>
              <a:rPr sz="2000" spc="-315" dirty="0">
                <a:solidFill>
                  <a:srgbClr val="FF0000"/>
                </a:solidFill>
                <a:latin typeface="Arial"/>
                <a:cs typeface="Arial"/>
              </a:rPr>
              <a:t>SUGGESTED </a:t>
            </a:r>
            <a:r>
              <a:rPr sz="2000" spc="-260" dirty="0">
                <a:solidFill>
                  <a:srgbClr val="FF0000"/>
                </a:solidFill>
                <a:latin typeface="Arial"/>
                <a:cs typeface="Arial"/>
              </a:rPr>
              <a:t>THAT </a:t>
            </a:r>
            <a:r>
              <a:rPr sz="2000" spc="-215" dirty="0">
                <a:solidFill>
                  <a:srgbClr val="FF0000"/>
                </a:solidFill>
                <a:latin typeface="Arial"/>
                <a:cs typeface="Arial"/>
              </a:rPr>
              <a:t>MAXILLARY </a:t>
            </a:r>
            <a:r>
              <a:rPr sz="2000" spc="-360" dirty="0">
                <a:solidFill>
                  <a:srgbClr val="FF0000"/>
                </a:solidFill>
                <a:latin typeface="Arial"/>
                <a:cs typeface="Arial"/>
              </a:rPr>
              <a:t>CYST </a:t>
            </a:r>
            <a:r>
              <a:rPr sz="2000" spc="-290" dirty="0">
                <a:solidFill>
                  <a:srgbClr val="FF0000"/>
                </a:solidFill>
                <a:latin typeface="Arial"/>
                <a:cs typeface="Arial"/>
              </a:rPr>
              <a:t>USUALLY </a:t>
            </a:r>
            <a:r>
              <a:rPr sz="2000" spc="-330" dirty="0">
                <a:solidFill>
                  <a:srgbClr val="FF0000"/>
                </a:solidFill>
                <a:latin typeface="Arial"/>
                <a:cs typeface="Arial"/>
              </a:rPr>
              <a:t>GETS </a:t>
            </a:r>
            <a:r>
              <a:rPr sz="2000" spc="-260" dirty="0">
                <a:solidFill>
                  <a:srgbClr val="FF0000"/>
                </a:solidFill>
                <a:latin typeface="Arial"/>
                <a:cs typeface="Arial"/>
              </a:rPr>
              <a:t>INFECTED </a:t>
            </a:r>
            <a:r>
              <a:rPr sz="2000" spc="-310" dirty="0">
                <a:solidFill>
                  <a:srgbClr val="FF0000"/>
                </a:solidFill>
                <a:latin typeface="Arial"/>
                <a:cs typeface="Arial"/>
              </a:rPr>
              <a:t>RATHER  </a:t>
            </a:r>
            <a:r>
              <a:rPr sz="2000" spc="-200" dirty="0">
                <a:solidFill>
                  <a:srgbClr val="FF0000"/>
                </a:solidFill>
                <a:latin typeface="Arial"/>
                <a:cs typeface="Arial"/>
              </a:rPr>
              <a:t>THAN </a:t>
            </a:r>
            <a:r>
              <a:rPr sz="2000" spc="-175" dirty="0">
                <a:solidFill>
                  <a:srgbClr val="FF0000"/>
                </a:solidFill>
                <a:latin typeface="Arial"/>
                <a:cs typeface="Arial"/>
              </a:rPr>
              <a:t>MANDIBULAR</a:t>
            </a:r>
            <a:r>
              <a:rPr sz="2000" spc="-60" dirty="0">
                <a:solidFill>
                  <a:srgbClr val="FF0000"/>
                </a:solidFill>
                <a:latin typeface="Arial"/>
                <a:cs typeface="Arial"/>
              </a:rPr>
              <a:t> </a:t>
            </a:r>
            <a:r>
              <a:rPr sz="2000" spc="-340">
                <a:solidFill>
                  <a:srgbClr val="FF0000"/>
                </a:solidFill>
                <a:latin typeface="Arial"/>
                <a:cs typeface="Arial"/>
              </a:rPr>
              <a:t>CYST</a:t>
            </a:r>
            <a:r>
              <a:rPr sz="2000" spc="-340" smtClean="0">
                <a:solidFill>
                  <a:srgbClr val="FF0000"/>
                </a:solidFill>
                <a:latin typeface="Arial"/>
                <a:cs typeface="Arial"/>
              </a:rPr>
              <a:t>.</a:t>
            </a:r>
            <a:endParaRPr sz="20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4038600" cy="474489"/>
          </a:xfrm>
          <a:prstGeom prst="rect">
            <a:avLst/>
          </a:prstGeom>
        </p:spPr>
        <p:txBody>
          <a:bodyPr vert="horz" wrap="square" lIns="0" tIns="12700" rIns="0" bIns="0" rtlCol="0">
            <a:spAutoFit/>
          </a:bodyPr>
          <a:lstStyle/>
          <a:p>
            <a:pPr marL="12700">
              <a:lnSpc>
                <a:spcPct val="100000"/>
              </a:lnSpc>
              <a:spcBef>
                <a:spcPts val="100"/>
              </a:spcBef>
            </a:pPr>
            <a:r>
              <a:rPr sz="3000" b="0" spc="-155" dirty="0">
                <a:solidFill>
                  <a:srgbClr val="E4E6DA"/>
                </a:solidFill>
                <a:latin typeface="Arial"/>
                <a:cs typeface="Arial"/>
              </a:rPr>
              <a:t>Radiographic</a:t>
            </a:r>
            <a:r>
              <a:rPr sz="3000" b="0" spc="-185" dirty="0">
                <a:solidFill>
                  <a:srgbClr val="E4E6DA"/>
                </a:solidFill>
                <a:latin typeface="Arial"/>
                <a:cs typeface="Arial"/>
              </a:rPr>
              <a:t> </a:t>
            </a:r>
            <a:r>
              <a:rPr sz="3000" b="0" spc="-150" dirty="0">
                <a:solidFill>
                  <a:srgbClr val="E4E6DA"/>
                </a:solidFill>
                <a:latin typeface="Arial"/>
                <a:cs typeface="Arial"/>
              </a:rPr>
              <a:t>appearance:</a:t>
            </a:r>
            <a:endParaRPr sz="3000">
              <a:latin typeface="Arial"/>
              <a:cs typeface="Arial"/>
            </a:endParaRPr>
          </a:p>
        </p:txBody>
      </p:sp>
      <p:sp>
        <p:nvSpPr>
          <p:cNvPr id="3" name="object 3"/>
          <p:cNvSpPr txBox="1"/>
          <p:nvPr/>
        </p:nvSpPr>
        <p:spPr>
          <a:xfrm>
            <a:off x="78741" y="1845056"/>
            <a:ext cx="5288915" cy="4235134"/>
          </a:xfrm>
          <a:prstGeom prst="rect">
            <a:avLst/>
          </a:prstGeom>
        </p:spPr>
        <p:txBody>
          <a:bodyPr vert="horz" wrap="square" lIns="0" tIns="13335" rIns="0" bIns="0" rtlCol="0">
            <a:spAutoFit/>
          </a:bodyPr>
          <a:lstStyle/>
          <a:p>
            <a:pPr marL="355600" indent="-342900">
              <a:lnSpc>
                <a:spcPct val="100000"/>
              </a:lnSpc>
              <a:spcBef>
                <a:spcPts val="105"/>
              </a:spcBef>
              <a:buChar char="•"/>
              <a:tabLst>
                <a:tab pos="354965" algn="l"/>
                <a:tab pos="355600" algn="l"/>
              </a:tabLst>
            </a:pPr>
            <a:r>
              <a:rPr sz="2000" spc="-325" dirty="0">
                <a:solidFill>
                  <a:srgbClr val="3B4643"/>
                </a:solidFill>
                <a:latin typeface="Arial"/>
                <a:cs typeface="Arial"/>
              </a:rPr>
              <a:t>OKC  </a:t>
            </a:r>
            <a:r>
              <a:rPr sz="2000" spc="-70" dirty="0">
                <a:solidFill>
                  <a:srgbClr val="3B4643"/>
                </a:solidFill>
                <a:latin typeface="Arial"/>
                <a:cs typeface="Arial"/>
              </a:rPr>
              <a:t>demonstrate </a:t>
            </a:r>
            <a:r>
              <a:rPr sz="2000" spc="-155" dirty="0">
                <a:solidFill>
                  <a:srgbClr val="3B4643"/>
                </a:solidFill>
                <a:latin typeface="Arial"/>
                <a:cs typeface="Arial"/>
              </a:rPr>
              <a:t>a </a:t>
            </a:r>
            <a:r>
              <a:rPr sz="2000" spc="-50" dirty="0">
                <a:solidFill>
                  <a:srgbClr val="3B4643"/>
                </a:solidFill>
                <a:latin typeface="Arial"/>
                <a:cs typeface="Arial"/>
              </a:rPr>
              <a:t>well-defined</a:t>
            </a:r>
            <a:r>
              <a:rPr sz="2000" spc="-100" dirty="0">
                <a:solidFill>
                  <a:srgbClr val="3B4643"/>
                </a:solidFill>
                <a:latin typeface="Arial"/>
                <a:cs typeface="Arial"/>
              </a:rPr>
              <a:t> </a:t>
            </a:r>
            <a:r>
              <a:rPr sz="2000" spc="-50" dirty="0">
                <a:solidFill>
                  <a:srgbClr val="3B4643"/>
                </a:solidFill>
                <a:latin typeface="Arial"/>
                <a:cs typeface="Arial"/>
              </a:rPr>
              <a:t>radiolucent</a:t>
            </a:r>
            <a:endParaRPr sz="2000">
              <a:latin typeface="Arial"/>
              <a:cs typeface="Arial"/>
            </a:endParaRPr>
          </a:p>
          <a:p>
            <a:pPr marL="355600">
              <a:lnSpc>
                <a:spcPct val="100000"/>
              </a:lnSpc>
            </a:pPr>
            <a:r>
              <a:rPr sz="2000" spc="-105" dirty="0">
                <a:solidFill>
                  <a:srgbClr val="3B4643"/>
                </a:solidFill>
                <a:latin typeface="Arial"/>
                <a:cs typeface="Arial"/>
              </a:rPr>
              <a:t>area </a:t>
            </a:r>
            <a:r>
              <a:rPr sz="2000" spc="10" dirty="0">
                <a:solidFill>
                  <a:srgbClr val="3B4643"/>
                </a:solidFill>
                <a:latin typeface="Arial"/>
                <a:cs typeface="Arial"/>
              </a:rPr>
              <a:t>with </a:t>
            </a:r>
            <a:r>
              <a:rPr sz="2000" spc="-65" dirty="0">
                <a:solidFill>
                  <a:srgbClr val="3B4643"/>
                </a:solidFill>
                <a:latin typeface="Arial"/>
                <a:cs typeface="Arial"/>
              </a:rPr>
              <a:t>smooth </a:t>
            </a:r>
            <a:r>
              <a:rPr sz="2000" spc="-90" dirty="0">
                <a:solidFill>
                  <a:srgbClr val="3B4643"/>
                </a:solidFill>
                <a:latin typeface="Arial"/>
                <a:cs typeface="Arial"/>
              </a:rPr>
              <a:t>and </a:t>
            </a:r>
            <a:r>
              <a:rPr sz="2000" spc="-20" dirty="0">
                <a:solidFill>
                  <a:srgbClr val="3B4643"/>
                </a:solidFill>
                <a:latin typeface="Arial"/>
                <a:cs typeface="Arial"/>
              </a:rPr>
              <a:t>often </a:t>
            </a:r>
            <a:r>
              <a:rPr sz="2000" spc="-50" dirty="0">
                <a:solidFill>
                  <a:srgbClr val="3B4643"/>
                </a:solidFill>
                <a:latin typeface="Arial"/>
                <a:cs typeface="Arial"/>
              </a:rPr>
              <a:t>corticated</a:t>
            </a:r>
            <a:r>
              <a:rPr sz="2000" spc="-405" dirty="0">
                <a:solidFill>
                  <a:srgbClr val="3B4643"/>
                </a:solidFill>
                <a:latin typeface="Arial"/>
                <a:cs typeface="Arial"/>
              </a:rPr>
              <a:t> </a:t>
            </a:r>
            <a:r>
              <a:rPr sz="2000" spc="-90" dirty="0">
                <a:solidFill>
                  <a:srgbClr val="3B4643"/>
                </a:solidFill>
                <a:latin typeface="Arial"/>
                <a:cs typeface="Arial"/>
              </a:rPr>
              <a:t>margins.</a:t>
            </a:r>
            <a:endParaRPr sz="2000">
              <a:latin typeface="Arial"/>
              <a:cs typeface="Arial"/>
            </a:endParaRPr>
          </a:p>
          <a:p>
            <a:pPr>
              <a:lnSpc>
                <a:spcPct val="100000"/>
              </a:lnSpc>
            </a:pPr>
            <a:endParaRPr sz="2000">
              <a:latin typeface="Times New Roman"/>
              <a:cs typeface="Times New Roman"/>
            </a:endParaRPr>
          </a:p>
          <a:p>
            <a:pPr>
              <a:lnSpc>
                <a:spcPct val="100000"/>
              </a:lnSpc>
              <a:spcBef>
                <a:spcPts val="50"/>
              </a:spcBef>
            </a:pPr>
            <a:endParaRPr sz="2650">
              <a:latin typeface="Times New Roman"/>
              <a:cs typeface="Times New Roman"/>
            </a:endParaRPr>
          </a:p>
          <a:p>
            <a:pPr marL="355600" marR="79375" indent="-342900">
              <a:lnSpc>
                <a:spcPct val="100000"/>
              </a:lnSpc>
              <a:buChar char="•"/>
              <a:tabLst>
                <a:tab pos="354965" algn="l"/>
                <a:tab pos="355600" algn="l"/>
              </a:tabLst>
            </a:pPr>
            <a:r>
              <a:rPr sz="2000" spc="-145" dirty="0">
                <a:solidFill>
                  <a:srgbClr val="3B4643"/>
                </a:solidFill>
                <a:latin typeface="Arial"/>
                <a:cs typeface="Arial"/>
              </a:rPr>
              <a:t>Large </a:t>
            </a:r>
            <a:r>
              <a:rPr sz="2000" spc="-95" dirty="0">
                <a:solidFill>
                  <a:srgbClr val="3B4643"/>
                </a:solidFill>
                <a:latin typeface="Arial"/>
                <a:cs typeface="Arial"/>
              </a:rPr>
              <a:t>lesions, </a:t>
            </a:r>
            <a:r>
              <a:rPr sz="2000" spc="-45" dirty="0">
                <a:solidFill>
                  <a:srgbClr val="3B4643"/>
                </a:solidFill>
                <a:latin typeface="Arial"/>
                <a:cs typeface="Arial"/>
              </a:rPr>
              <a:t>particularly </a:t>
            </a:r>
            <a:r>
              <a:rPr sz="2000" spc="-25" dirty="0">
                <a:solidFill>
                  <a:srgbClr val="3B4643"/>
                </a:solidFill>
                <a:latin typeface="Arial"/>
                <a:cs typeface="Arial"/>
              </a:rPr>
              <a:t>in </a:t>
            </a:r>
            <a:r>
              <a:rPr sz="2000" spc="-20" dirty="0">
                <a:solidFill>
                  <a:srgbClr val="3B4643"/>
                </a:solidFill>
                <a:latin typeface="Arial"/>
                <a:cs typeface="Arial"/>
              </a:rPr>
              <a:t>the </a:t>
            </a:r>
            <a:r>
              <a:rPr sz="2000" spc="-45" dirty="0">
                <a:solidFill>
                  <a:srgbClr val="3B4643"/>
                </a:solidFill>
                <a:latin typeface="Arial"/>
                <a:cs typeface="Arial"/>
              </a:rPr>
              <a:t>posterior</a:t>
            </a:r>
            <a:r>
              <a:rPr sz="2000" spc="-270" dirty="0">
                <a:solidFill>
                  <a:srgbClr val="3B4643"/>
                </a:solidFill>
                <a:latin typeface="Arial"/>
                <a:cs typeface="Arial"/>
              </a:rPr>
              <a:t> </a:t>
            </a:r>
            <a:r>
              <a:rPr sz="2000" spc="-70" dirty="0">
                <a:solidFill>
                  <a:srgbClr val="3B4643"/>
                </a:solidFill>
                <a:latin typeface="Arial"/>
                <a:cs typeface="Arial"/>
              </a:rPr>
              <a:t>body  </a:t>
            </a:r>
            <a:r>
              <a:rPr sz="2000" spc="-95" dirty="0">
                <a:solidFill>
                  <a:srgbClr val="3B4643"/>
                </a:solidFill>
                <a:latin typeface="Arial"/>
                <a:cs typeface="Arial"/>
              </a:rPr>
              <a:t>and </a:t>
            </a:r>
            <a:r>
              <a:rPr sz="2000" spc="-110" dirty="0">
                <a:solidFill>
                  <a:srgbClr val="3B4643"/>
                </a:solidFill>
                <a:latin typeface="Arial"/>
                <a:cs typeface="Arial"/>
              </a:rPr>
              <a:t>ascending </a:t>
            </a:r>
            <a:r>
              <a:rPr sz="2000" spc="-105" dirty="0">
                <a:solidFill>
                  <a:srgbClr val="3B4643"/>
                </a:solidFill>
                <a:latin typeface="Arial"/>
                <a:cs typeface="Arial"/>
              </a:rPr>
              <a:t>ramus </a:t>
            </a:r>
            <a:r>
              <a:rPr sz="2000" spc="-5" dirty="0">
                <a:solidFill>
                  <a:srgbClr val="3B4643"/>
                </a:solidFill>
                <a:latin typeface="Arial"/>
                <a:cs typeface="Arial"/>
              </a:rPr>
              <a:t>of </a:t>
            </a:r>
            <a:r>
              <a:rPr sz="2000" spc="-20" dirty="0">
                <a:solidFill>
                  <a:srgbClr val="3B4643"/>
                </a:solidFill>
                <a:latin typeface="Arial"/>
                <a:cs typeface="Arial"/>
              </a:rPr>
              <a:t>the </a:t>
            </a:r>
            <a:r>
              <a:rPr sz="2000" spc="-60" dirty="0">
                <a:solidFill>
                  <a:srgbClr val="3B4643"/>
                </a:solidFill>
                <a:latin typeface="Arial"/>
                <a:cs typeface="Arial"/>
              </a:rPr>
              <a:t>mandible, </a:t>
            </a:r>
            <a:r>
              <a:rPr sz="2000" spc="-120" dirty="0">
                <a:solidFill>
                  <a:srgbClr val="3B4643"/>
                </a:solidFill>
                <a:latin typeface="Arial"/>
                <a:cs typeface="Arial"/>
              </a:rPr>
              <a:t>may  </a:t>
            </a:r>
            <a:r>
              <a:rPr sz="2000" spc="-85" dirty="0">
                <a:solidFill>
                  <a:srgbClr val="3B4643"/>
                </a:solidFill>
                <a:latin typeface="Arial"/>
                <a:cs typeface="Arial"/>
              </a:rPr>
              <a:t>appear</a:t>
            </a:r>
            <a:r>
              <a:rPr sz="2000" spc="-110" dirty="0">
                <a:solidFill>
                  <a:srgbClr val="3B4643"/>
                </a:solidFill>
                <a:latin typeface="Arial"/>
                <a:cs typeface="Arial"/>
              </a:rPr>
              <a:t> </a:t>
            </a:r>
            <a:r>
              <a:rPr sz="2000" spc="-35" dirty="0">
                <a:solidFill>
                  <a:srgbClr val="3B4643"/>
                </a:solidFill>
                <a:latin typeface="Arial"/>
                <a:cs typeface="Arial"/>
              </a:rPr>
              <a:t>multilocular</a:t>
            </a:r>
            <a:endParaRPr sz="2000">
              <a:latin typeface="Arial"/>
              <a:cs typeface="Arial"/>
            </a:endParaRPr>
          </a:p>
          <a:p>
            <a:pPr>
              <a:lnSpc>
                <a:spcPct val="100000"/>
              </a:lnSpc>
              <a:buClr>
                <a:srgbClr val="3B4643"/>
              </a:buClr>
              <a:buFont typeface="Arial"/>
              <a:buChar char="•"/>
            </a:pPr>
            <a:endParaRPr sz="2000">
              <a:latin typeface="Times New Roman"/>
              <a:cs typeface="Times New Roman"/>
            </a:endParaRPr>
          </a:p>
          <a:p>
            <a:pPr>
              <a:lnSpc>
                <a:spcPct val="100000"/>
              </a:lnSpc>
              <a:buClr>
                <a:srgbClr val="3B4643"/>
              </a:buClr>
              <a:buFont typeface="Arial"/>
              <a:buChar char="•"/>
            </a:pPr>
            <a:endParaRPr sz="2700">
              <a:latin typeface="Times New Roman"/>
              <a:cs typeface="Times New Roman"/>
            </a:endParaRPr>
          </a:p>
          <a:p>
            <a:pPr marL="355600" marR="161925" indent="-342900">
              <a:lnSpc>
                <a:spcPct val="100000"/>
              </a:lnSpc>
              <a:buChar char="•"/>
              <a:tabLst>
                <a:tab pos="354965" algn="l"/>
                <a:tab pos="355600" algn="l"/>
              </a:tabLst>
            </a:pPr>
            <a:r>
              <a:rPr sz="2000" spc="-114" dirty="0">
                <a:solidFill>
                  <a:srgbClr val="3B4643"/>
                </a:solidFill>
                <a:latin typeface="Arial"/>
                <a:cs typeface="Arial"/>
              </a:rPr>
              <a:t>An </a:t>
            </a:r>
            <a:r>
              <a:rPr sz="2000" spc="-50" dirty="0">
                <a:solidFill>
                  <a:srgbClr val="3B4643"/>
                </a:solidFill>
                <a:latin typeface="Arial"/>
                <a:cs typeface="Arial"/>
              </a:rPr>
              <a:t>unerupted </a:t>
            </a:r>
            <a:r>
              <a:rPr sz="2000" dirty="0">
                <a:solidFill>
                  <a:srgbClr val="3B4643"/>
                </a:solidFill>
                <a:latin typeface="Arial"/>
                <a:cs typeface="Arial"/>
              </a:rPr>
              <a:t>tooth </a:t>
            </a:r>
            <a:r>
              <a:rPr sz="2000" spc="-105" dirty="0">
                <a:solidFill>
                  <a:srgbClr val="3B4643"/>
                </a:solidFill>
                <a:latin typeface="Arial"/>
                <a:cs typeface="Arial"/>
              </a:rPr>
              <a:t>is </a:t>
            </a:r>
            <a:r>
              <a:rPr sz="2000" spc="-75" dirty="0">
                <a:solidFill>
                  <a:srgbClr val="3B4643"/>
                </a:solidFill>
                <a:latin typeface="Arial"/>
                <a:cs typeface="Arial"/>
              </a:rPr>
              <a:t>involved </a:t>
            </a:r>
            <a:r>
              <a:rPr sz="2000" spc="-25" dirty="0">
                <a:solidFill>
                  <a:srgbClr val="3B4643"/>
                </a:solidFill>
                <a:latin typeface="Arial"/>
                <a:cs typeface="Arial"/>
              </a:rPr>
              <a:t>in </a:t>
            </a:r>
            <a:r>
              <a:rPr sz="2000" spc="-20" dirty="0">
                <a:solidFill>
                  <a:srgbClr val="3B4643"/>
                </a:solidFill>
                <a:latin typeface="Arial"/>
                <a:cs typeface="Arial"/>
              </a:rPr>
              <a:t>the</a:t>
            </a:r>
            <a:r>
              <a:rPr sz="2000" spc="-380" dirty="0">
                <a:solidFill>
                  <a:srgbClr val="3B4643"/>
                </a:solidFill>
                <a:latin typeface="Arial"/>
                <a:cs typeface="Arial"/>
              </a:rPr>
              <a:t> </a:t>
            </a:r>
            <a:r>
              <a:rPr sz="2000" spc="-75" dirty="0">
                <a:solidFill>
                  <a:srgbClr val="3B4643"/>
                </a:solidFill>
                <a:latin typeface="Arial"/>
                <a:cs typeface="Arial"/>
              </a:rPr>
              <a:t>lesion </a:t>
            </a:r>
            <a:r>
              <a:rPr sz="2000" spc="-25" dirty="0">
                <a:solidFill>
                  <a:srgbClr val="3B4643"/>
                </a:solidFill>
                <a:latin typeface="Arial"/>
                <a:cs typeface="Arial"/>
              </a:rPr>
              <a:t>in  </a:t>
            </a:r>
            <a:r>
              <a:rPr sz="2000" spc="-180" dirty="0">
                <a:solidFill>
                  <a:srgbClr val="3B4643"/>
                </a:solidFill>
                <a:latin typeface="Arial"/>
                <a:cs typeface="Arial"/>
              </a:rPr>
              <a:t>25% </a:t>
            </a:r>
            <a:r>
              <a:rPr sz="2000" spc="15" dirty="0">
                <a:solidFill>
                  <a:srgbClr val="3B4643"/>
                </a:solidFill>
                <a:latin typeface="Arial"/>
                <a:cs typeface="Arial"/>
              </a:rPr>
              <a:t>to </a:t>
            </a:r>
            <a:r>
              <a:rPr sz="2000" spc="-180" dirty="0">
                <a:solidFill>
                  <a:srgbClr val="3B4643"/>
                </a:solidFill>
                <a:latin typeface="Arial"/>
                <a:cs typeface="Arial"/>
              </a:rPr>
              <a:t>40% </a:t>
            </a:r>
            <a:r>
              <a:rPr sz="2000" spc="-5" dirty="0">
                <a:solidFill>
                  <a:srgbClr val="3B4643"/>
                </a:solidFill>
                <a:latin typeface="Arial"/>
                <a:cs typeface="Arial"/>
              </a:rPr>
              <a:t>of </a:t>
            </a:r>
            <a:r>
              <a:rPr sz="2000" spc="-150" dirty="0">
                <a:solidFill>
                  <a:srgbClr val="3B4643"/>
                </a:solidFill>
                <a:latin typeface="Arial"/>
                <a:cs typeface="Arial"/>
              </a:rPr>
              <a:t>cases; </a:t>
            </a:r>
            <a:r>
              <a:rPr sz="2000" spc="-25" dirty="0">
                <a:solidFill>
                  <a:srgbClr val="3B4643"/>
                </a:solidFill>
                <a:latin typeface="Arial"/>
                <a:cs typeface="Arial"/>
              </a:rPr>
              <a:t>in </a:t>
            </a:r>
            <a:r>
              <a:rPr sz="2000" spc="-125" dirty="0">
                <a:solidFill>
                  <a:srgbClr val="3B4643"/>
                </a:solidFill>
                <a:latin typeface="Arial"/>
                <a:cs typeface="Arial"/>
              </a:rPr>
              <a:t>such </a:t>
            </a:r>
            <a:r>
              <a:rPr sz="2000" spc="-100" dirty="0">
                <a:solidFill>
                  <a:srgbClr val="3B4643"/>
                </a:solidFill>
                <a:latin typeface="Arial"/>
                <a:cs typeface="Arial"/>
              </a:rPr>
              <a:t>instances, </a:t>
            </a:r>
            <a:r>
              <a:rPr sz="2000" spc="-20" dirty="0">
                <a:solidFill>
                  <a:srgbClr val="3B4643"/>
                </a:solidFill>
                <a:latin typeface="Arial"/>
                <a:cs typeface="Arial"/>
              </a:rPr>
              <a:t>the  </a:t>
            </a:r>
            <a:r>
              <a:rPr sz="2000" spc="-70" dirty="0">
                <a:solidFill>
                  <a:srgbClr val="3B4643"/>
                </a:solidFill>
                <a:latin typeface="Arial"/>
                <a:cs typeface="Arial"/>
              </a:rPr>
              <a:t>radiographic features </a:t>
            </a:r>
            <a:r>
              <a:rPr sz="2000" spc="-125" dirty="0">
                <a:solidFill>
                  <a:srgbClr val="3B4643"/>
                </a:solidFill>
                <a:latin typeface="Arial"/>
                <a:cs typeface="Arial"/>
              </a:rPr>
              <a:t>suggest </a:t>
            </a:r>
            <a:r>
              <a:rPr sz="2000" spc="-20" dirty="0">
                <a:solidFill>
                  <a:srgbClr val="3B4643"/>
                </a:solidFill>
                <a:latin typeface="Arial"/>
                <a:cs typeface="Arial"/>
              </a:rPr>
              <a:t>the </a:t>
            </a:r>
            <a:r>
              <a:rPr sz="2000" spc="-100" dirty="0">
                <a:solidFill>
                  <a:srgbClr val="3B4643"/>
                </a:solidFill>
                <a:latin typeface="Arial"/>
                <a:cs typeface="Arial"/>
              </a:rPr>
              <a:t>diagnosis </a:t>
            </a:r>
            <a:r>
              <a:rPr sz="2000" spc="-5" dirty="0">
                <a:solidFill>
                  <a:srgbClr val="3B4643"/>
                </a:solidFill>
                <a:latin typeface="Arial"/>
                <a:cs typeface="Arial"/>
              </a:rPr>
              <a:t>of  </a:t>
            </a:r>
            <a:r>
              <a:rPr sz="2000" spc="-75" dirty="0">
                <a:solidFill>
                  <a:srgbClr val="3B4643"/>
                </a:solidFill>
                <a:latin typeface="Arial"/>
                <a:cs typeface="Arial"/>
              </a:rPr>
              <a:t>dentigerous</a:t>
            </a:r>
            <a:r>
              <a:rPr sz="2000" spc="-114" dirty="0">
                <a:solidFill>
                  <a:srgbClr val="3B4643"/>
                </a:solidFill>
                <a:latin typeface="Arial"/>
                <a:cs typeface="Arial"/>
              </a:rPr>
              <a:t> </a:t>
            </a:r>
            <a:r>
              <a:rPr sz="2000" spc="-100" dirty="0">
                <a:solidFill>
                  <a:srgbClr val="3B4643"/>
                </a:solidFill>
                <a:latin typeface="Arial"/>
                <a:cs typeface="Arial"/>
              </a:rPr>
              <a:t>cyst</a:t>
            </a:r>
            <a:endParaRPr sz="2000">
              <a:latin typeface="Arial"/>
              <a:cs typeface="Arial"/>
            </a:endParaRPr>
          </a:p>
        </p:txBody>
      </p:sp>
      <p:sp>
        <p:nvSpPr>
          <p:cNvPr id="4" name="object 4"/>
          <p:cNvSpPr/>
          <p:nvPr/>
        </p:nvSpPr>
        <p:spPr>
          <a:xfrm>
            <a:off x="6656837" y="1828800"/>
            <a:ext cx="3139439" cy="18836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56831" y="4018788"/>
            <a:ext cx="3169920" cy="27096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361931" y="490727"/>
            <a:ext cx="2648712" cy="1769364"/>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868068"/>
            <a:ext cx="9127622" cy="4685132"/>
          </a:xfrm>
        </p:spPr>
        <p:txBody>
          <a:bodyPr/>
          <a:lstStyle/>
          <a:p>
            <a:pPr marL="255904" marR="203200" indent="-255904">
              <a:lnSpc>
                <a:spcPts val="4320"/>
              </a:lnSpc>
              <a:tabLst>
                <a:tab pos="255904" algn="l"/>
                <a:tab pos="3801110" algn="l"/>
              </a:tabLst>
            </a:pPr>
            <a:r>
              <a:rPr lang="en-US" sz="2400" i="1" spc="-70" dirty="0" smtClean="0"/>
              <a:t>“Main </a:t>
            </a:r>
            <a:r>
              <a:rPr lang="en-US" sz="2400" i="1" spc="-254" dirty="0" smtClean="0"/>
              <a:t>“ </a:t>
            </a:r>
            <a:r>
              <a:rPr lang="en-US" sz="2400" i="1" spc="-130" dirty="0" smtClean="0"/>
              <a:t>(</a:t>
            </a:r>
            <a:r>
              <a:rPr lang="en-US" sz="2400" spc="-130" dirty="0" smtClean="0">
                <a:latin typeface="Arial"/>
                <a:cs typeface="Arial"/>
              </a:rPr>
              <a:t>1970</a:t>
            </a:r>
            <a:r>
              <a:rPr lang="en-US" sz="2400" spc="-155" dirty="0" smtClean="0">
                <a:latin typeface="Arial"/>
                <a:cs typeface="Arial"/>
              </a:rPr>
              <a:t> )has</a:t>
            </a:r>
            <a:r>
              <a:rPr lang="en-US" sz="2400" spc="-120" dirty="0" smtClean="0">
                <a:latin typeface="Arial"/>
                <a:cs typeface="Arial"/>
              </a:rPr>
              <a:t> </a:t>
            </a:r>
            <a:r>
              <a:rPr lang="en-US" sz="2400" spc="-60" dirty="0" smtClean="0">
                <a:latin typeface="Arial"/>
                <a:cs typeface="Arial"/>
              </a:rPr>
              <a:t>referred	</a:t>
            </a:r>
            <a:r>
              <a:rPr lang="en-US" sz="2400" spc="-30" dirty="0" smtClean="0">
                <a:latin typeface="Arial"/>
                <a:cs typeface="Arial"/>
              </a:rPr>
              <a:t>the </a:t>
            </a:r>
            <a:r>
              <a:rPr lang="en-US" sz="2400" spc="-60" dirty="0" smtClean="0">
                <a:latin typeface="Arial"/>
                <a:cs typeface="Arial"/>
              </a:rPr>
              <a:t>variety </a:t>
            </a:r>
            <a:r>
              <a:rPr lang="en-US" sz="2400" spc="-5" dirty="0" smtClean="0">
                <a:latin typeface="Arial"/>
                <a:cs typeface="Arial"/>
              </a:rPr>
              <a:t>of </a:t>
            </a:r>
            <a:r>
              <a:rPr lang="en-US" sz="2400" spc="-150" dirty="0" err="1" smtClean="0">
                <a:latin typeface="Arial"/>
                <a:cs typeface="Arial"/>
              </a:rPr>
              <a:t>okc</a:t>
            </a:r>
            <a:r>
              <a:rPr lang="en-US" sz="2400" spc="-150" dirty="0" smtClean="0">
                <a:latin typeface="Arial"/>
                <a:cs typeface="Arial"/>
              </a:rPr>
              <a:t> </a:t>
            </a:r>
            <a:r>
              <a:rPr lang="en-US" sz="2400" spc="-5" dirty="0" smtClean="0">
                <a:latin typeface="Arial"/>
                <a:cs typeface="Arial"/>
              </a:rPr>
              <a:t>that</a:t>
            </a:r>
            <a:r>
              <a:rPr lang="en-US" sz="2400" spc="-465" dirty="0" smtClean="0">
                <a:latin typeface="Arial"/>
                <a:cs typeface="Arial"/>
              </a:rPr>
              <a:t> </a:t>
            </a:r>
            <a:r>
              <a:rPr lang="en-US" sz="2400" spc="-135" dirty="0" smtClean="0">
                <a:latin typeface="Arial"/>
                <a:cs typeface="Arial"/>
              </a:rPr>
              <a:t>embraces </a:t>
            </a:r>
            <a:r>
              <a:rPr lang="en-US" sz="2400" spc="-130" dirty="0" smtClean="0">
                <a:latin typeface="Arial"/>
                <a:cs typeface="Arial"/>
              </a:rPr>
              <a:t>an  </a:t>
            </a:r>
            <a:r>
              <a:rPr lang="en-US" sz="2400" spc="-90" dirty="0" smtClean="0">
                <a:latin typeface="Arial"/>
                <a:cs typeface="Arial"/>
              </a:rPr>
              <a:t>adjacent </a:t>
            </a:r>
            <a:r>
              <a:rPr lang="en-US" sz="2400" spc="-60" dirty="0" err="1" smtClean="0">
                <a:latin typeface="Arial"/>
                <a:cs typeface="Arial"/>
              </a:rPr>
              <a:t>unerupted</a:t>
            </a:r>
            <a:r>
              <a:rPr lang="en-US" sz="2400" spc="-60" dirty="0" smtClean="0">
                <a:latin typeface="Arial"/>
                <a:cs typeface="Arial"/>
              </a:rPr>
              <a:t> </a:t>
            </a:r>
            <a:r>
              <a:rPr lang="en-US" sz="2400" dirty="0" smtClean="0">
                <a:latin typeface="Arial"/>
                <a:cs typeface="Arial"/>
              </a:rPr>
              <a:t>tooth </a:t>
            </a:r>
            <a:r>
              <a:rPr lang="en-US" sz="2400" spc="-225" dirty="0" smtClean="0">
                <a:solidFill>
                  <a:srgbClr val="FF0000"/>
                </a:solidFill>
                <a:latin typeface="Arial"/>
                <a:cs typeface="Arial"/>
              </a:rPr>
              <a:t>as </a:t>
            </a:r>
            <a:r>
              <a:rPr lang="en-US" sz="2400" spc="-80" dirty="0" err="1" smtClean="0">
                <a:solidFill>
                  <a:srgbClr val="FF0000"/>
                </a:solidFill>
                <a:latin typeface="Arial"/>
                <a:cs typeface="Arial"/>
              </a:rPr>
              <a:t>envelopmental</a:t>
            </a:r>
            <a:r>
              <a:rPr lang="en-US" sz="2400" spc="-280" dirty="0" smtClean="0">
                <a:solidFill>
                  <a:srgbClr val="FF0000"/>
                </a:solidFill>
                <a:latin typeface="Arial"/>
                <a:cs typeface="Arial"/>
              </a:rPr>
              <a:t> </a:t>
            </a:r>
            <a:r>
              <a:rPr lang="en-US" sz="2400" spc="-65" dirty="0" smtClean="0">
                <a:latin typeface="Arial"/>
                <a:cs typeface="Arial"/>
              </a:rPr>
              <a:t>.</a:t>
            </a:r>
            <a:r>
              <a:rPr lang="en-US" sz="2400" dirty="0" smtClean="0">
                <a:latin typeface="Arial"/>
                <a:cs typeface="Arial"/>
              </a:rPr>
              <a:t/>
            </a:r>
            <a:br>
              <a:rPr lang="en-US" sz="2400" dirty="0" smtClean="0">
                <a:latin typeface="Arial"/>
                <a:cs typeface="Arial"/>
              </a:rPr>
            </a:br>
            <a:r>
              <a:rPr lang="en-US" sz="2400" spc="-175" dirty="0" smtClean="0">
                <a:latin typeface="Arial"/>
                <a:cs typeface="Arial"/>
              </a:rPr>
              <a:t>Those</a:t>
            </a:r>
            <a:r>
              <a:rPr lang="en-US" sz="2400" spc="-120" dirty="0" smtClean="0">
                <a:latin typeface="Arial"/>
                <a:cs typeface="Arial"/>
              </a:rPr>
              <a:t> </a:t>
            </a:r>
            <a:r>
              <a:rPr lang="en-US" sz="2400" spc="-5" dirty="0" smtClean="0">
                <a:latin typeface="Arial"/>
                <a:cs typeface="Arial"/>
              </a:rPr>
              <a:t>that</a:t>
            </a:r>
            <a:r>
              <a:rPr lang="en-US" sz="2400" spc="-120" dirty="0" smtClean="0">
                <a:latin typeface="Arial"/>
                <a:cs typeface="Arial"/>
              </a:rPr>
              <a:t> </a:t>
            </a:r>
            <a:r>
              <a:rPr lang="en-US" sz="2400" spc="-60" dirty="0" smtClean="0">
                <a:latin typeface="Arial"/>
                <a:cs typeface="Arial"/>
              </a:rPr>
              <a:t>formed</a:t>
            </a:r>
            <a:r>
              <a:rPr lang="en-US" sz="2400" spc="-140" dirty="0" smtClean="0">
                <a:latin typeface="Arial"/>
                <a:cs typeface="Arial"/>
              </a:rPr>
              <a:t> </a:t>
            </a:r>
            <a:r>
              <a:rPr lang="en-US" sz="2400" spc="-30" dirty="0" smtClean="0">
                <a:latin typeface="Arial"/>
                <a:cs typeface="Arial"/>
              </a:rPr>
              <a:t>in</a:t>
            </a:r>
            <a:r>
              <a:rPr lang="en-US" sz="2400" spc="-120" dirty="0" smtClean="0">
                <a:latin typeface="Arial"/>
                <a:cs typeface="Arial"/>
              </a:rPr>
              <a:t> place</a:t>
            </a:r>
            <a:r>
              <a:rPr lang="en-US" sz="2400" spc="-135" dirty="0" smtClean="0">
                <a:latin typeface="Arial"/>
                <a:cs typeface="Arial"/>
              </a:rPr>
              <a:t> </a:t>
            </a:r>
            <a:r>
              <a:rPr lang="en-US" sz="2400" spc="-5" dirty="0" smtClean="0">
                <a:latin typeface="Arial"/>
                <a:cs typeface="Arial"/>
              </a:rPr>
              <a:t>of</a:t>
            </a:r>
            <a:r>
              <a:rPr lang="en-US" sz="2400" spc="-125" dirty="0" smtClean="0">
                <a:latin typeface="Arial"/>
                <a:cs typeface="Arial"/>
              </a:rPr>
              <a:t> </a:t>
            </a:r>
            <a:r>
              <a:rPr lang="en-US" sz="2400" spc="-65" dirty="0" smtClean="0">
                <a:latin typeface="Arial"/>
                <a:cs typeface="Arial"/>
              </a:rPr>
              <a:t>normal</a:t>
            </a:r>
            <a:r>
              <a:rPr lang="en-US" sz="2400" spc="-135" dirty="0" smtClean="0">
                <a:latin typeface="Arial"/>
                <a:cs typeface="Arial"/>
              </a:rPr>
              <a:t> </a:t>
            </a:r>
            <a:r>
              <a:rPr lang="en-US" sz="2400" dirty="0" smtClean="0">
                <a:latin typeface="Arial"/>
                <a:cs typeface="Arial"/>
              </a:rPr>
              <a:t>tooth</a:t>
            </a:r>
            <a:r>
              <a:rPr lang="en-US" sz="2400" spc="-135" dirty="0" smtClean="0">
                <a:latin typeface="Arial"/>
                <a:cs typeface="Arial"/>
              </a:rPr>
              <a:t> </a:t>
            </a:r>
            <a:r>
              <a:rPr lang="en-US" sz="2400" spc="-130" dirty="0" smtClean="0">
                <a:latin typeface="Arial"/>
                <a:cs typeface="Arial"/>
              </a:rPr>
              <a:t>series</a:t>
            </a:r>
            <a:r>
              <a:rPr lang="en-US" sz="2400" spc="-125" dirty="0" smtClean="0">
                <a:latin typeface="Arial"/>
                <a:cs typeface="Arial"/>
              </a:rPr>
              <a:t> </a:t>
            </a:r>
            <a:r>
              <a:rPr lang="en-US" sz="2400" spc="-100" dirty="0" smtClean="0">
                <a:latin typeface="Arial"/>
                <a:cs typeface="Arial"/>
              </a:rPr>
              <a:t>called</a:t>
            </a:r>
            <a:r>
              <a:rPr lang="en-US" sz="2400" spc="-140" dirty="0" smtClean="0">
                <a:latin typeface="Arial"/>
                <a:cs typeface="Arial"/>
              </a:rPr>
              <a:t> </a:t>
            </a:r>
            <a:r>
              <a:rPr lang="en-US" sz="2400" spc="-225" dirty="0" smtClean="0">
                <a:latin typeface="Arial"/>
                <a:cs typeface="Arial"/>
              </a:rPr>
              <a:t>as </a:t>
            </a:r>
            <a:r>
              <a:rPr lang="en-US" sz="2400" spc="-225" dirty="0" smtClean="0">
                <a:solidFill>
                  <a:srgbClr val="FF0000"/>
                </a:solidFill>
                <a:latin typeface="Arial"/>
                <a:cs typeface="Arial"/>
              </a:rPr>
              <a:t> </a:t>
            </a:r>
            <a:r>
              <a:rPr lang="en-US" sz="2400" spc="-80" dirty="0" smtClean="0">
                <a:solidFill>
                  <a:srgbClr val="FF0000"/>
                </a:solidFill>
                <a:latin typeface="Arial"/>
                <a:cs typeface="Arial"/>
              </a:rPr>
              <a:t>replacement</a:t>
            </a:r>
            <a:r>
              <a:rPr lang="en-US" sz="2400" spc="-145" dirty="0" smtClean="0">
                <a:solidFill>
                  <a:srgbClr val="FF0000"/>
                </a:solidFill>
                <a:latin typeface="Arial"/>
                <a:cs typeface="Arial"/>
              </a:rPr>
              <a:t> </a:t>
            </a:r>
            <a:r>
              <a:rPr lang="en-US" sz="2400" spc="-60" dirty="0" smtClean="0">
                <a:solidFill>
                  <a:srgbClr val="FF0000"/>
                </a:solidFill>
                <a:latin typeface="Arial"/>
                <a:cs typeface="Arial"/>
              </a:rPr>
              <a:t>variety</a:t>
            </a:r>
            <a:r>
              <a:rPr lang="en-US" sz="2400" dirty="0" smtClean="0">
                <a:latin typeface="Arial"/>
                <a:cs typeface="Arial"/>
              </a:rPr>
              <a:t/>
            </a:r>
            <a:br>
              <a:rPr lang="en-US" sz="2400" dirty="0" smtClean="0">
                <a:latin typeface="Arial"/>
                <a:cs typeface="Arial"/>
              </a:rPr>
            </a:br>
            <a:r>
              <a:rPr lang="en-US" sz="2400" spc="-175" dirty="0" smtClean="0">
                <a:latin typeface="Arial"/>
                <a:cs typeface="Arial"/>
              </a:rPr>
              <a:t>Those </a:t>
            </a:r>
            <a:r>
              <a:rPr lang="en-US" sz="2400" spc="-30" dirty="0" smtClean="0">
                <a:latin typeface="Arial"/>
                <a:cs typeface="Arial"/>
              </a:rPr>
              <a:t>in </a:t>
            </a:r>
            <a:r>
              <a:rPr lang="en-US" sz="2400" spc="-25" dirty="0" smtClean="0">
                <a:latin typeface="Arial"/>
                <a:cs typeface="Arial"/>
              </a:rPr>
              <a:t>the</a:t>
            </a:r>
            <a:r>
              <a:rPr lang="en-US" sz="2400" spc="-110" dirty="0" smtClean="0">
                <a:latin typeface="Arial"/>
                <a:cs typeface="Arial"/>
              </a:rPr>
              <a:t> </a:t>
            </a:r>
            <a:r>
              <a:rPr lang="en-US" sz="2400" spc="-135" dirty="0" smtClean="0">
                <a:latin typeface="Arial"/>
                <a:cs typeface="Arial"/>
              </a:rPr>
              <a:t>ascending</a:t>
            </a:r>
            <a:r>
              <a:rPr lang="en-US" sz="2400" spc="-125" dirty="0" smtClean="0">
                <a:latin typeface="Arial"/>
                <a:cs typeface="Arial"/>
              </a:rPr>
              <a:t> </a:t>
            </a:r>
            <a:r>
              <a:rPr lang="en-US" sz="2400" spc="-125" dirty="0" err="1" smtClean="0">
                <a:latin typeface="Arial"/>
                <a:cs typeface="Arial"/>
              </a:rPr>
              <a:t>ramus</a:t>
            </a:r>
            <a:r>
              <a:rPr lang="en-US" sz="2400" spc="-125" dirty="0" smtClean="0">
                <a:latin typeface="Arial"/>
                <a:cs typeface="Arial"/>
              </a:rPr>
              <a:t>	</a:t>
            </a:r>
            <a:r>
              <a:rPr lang="en-US" sz="2400" spc="-110" dirty="0" smtClean="0">
                <a:latin typeface="Arial"/>
                <a:cs typeface="Arial"/>
              </a:rPr>
              <a:t>are </a:t>
            </a:r>
            <a:r>
              <a:rPr lang="en-US" sz="2400" spc="-150" dirty="0" smtClean="0">
                <a:latin typeface="Arial"/>
                <a:cs typeface="Arial"/>
              </a:rPr>
              <a:t>away </a:t>
            </a:r>
            <a:r>
              <a:rPr lang="en-US" sz="2400" spc="-25" dirty="0" smtClean="0">
                <a:latin typeface="Arial"/>
                <a:cs typeface="Arial"/>
              </a:rPr>
              <a:t>from the teeth</a:t>
            </a:r>
            <a:r>
              <a:rPr lang="en-US" sz="2400" spc="-395" dirty="0" smtClean="0">
                <a:latin typeface="Arial"/>
                <a:cs typeface="Arial"/>
              </a:rPr>
              <a:t> </a:t>
            </a:r>
            <a:r>
              <a:rPr lang="en-US" sz="2400" spc="-225" dirty="0" smtClean="0">
                <a:latin typeface="Arial"/>
                <a:cs typeface="Arial"/>
              </a:rPr>
              <a:t>as</a:t>
            </a:r>
            <a:r>
              <a:rPr lang="en-US" sz="2400" dirty="0" smtClean="0">
                <a:latin typeface="Arial"/>
                <a:cs typeface="Arial"/>
              </a:rPr>
              <a:t/>
            </a:r>
            <a:br>
              <a:rPr lang="en-US" sz="2400" dirty="0" smtClean="0">
                <a:latin typeface="Arial"/>
                <a:cs typeface="Arial"/>
              </a:rPr>
            </a:br>
            <a:r>
              <a:rPr lang="en-US" sz="2400" spc="-105" dirty="0" smtClean="0">
                <a:solidFill>
                  <a:srgbClr val="FF0000"/>
                </a:solidFill>
                <a:latin typeface="Arial"/>
                <a:cs typeface="Arial"/>
              </a:rPr>
              <a:t>extraneous</a:t>
            </a:r>
            <a:r>
              <a:rPr lang="en-US" sz="2400" dirty="0" smtClean="0">
                <a:latin typeface="Arial"/>
                <a:cs typeface="Arial"/>
              </a:rPr>
              <a:t/>
            </a:r>
            <a:br>
              <a:rPr lang="en-US" sz="2400" dirty="0" smtClean="0">
                <a:latin typeface="Arial"/>
                <a:cs typeface="Arial"/>
              </a:rPr>
            </a:br>
            <a:r>
              <a:rPr lang="en-US" sz="2400" spc="-175" dirty="0" smtClean="0">
                <a:latin typeface="Arial"/>
                <a:cs typeface="Arial"/>
              </a:rPr>
              <a:t>Those </a:t>
            </a:r>
            <a:r>
              <a:rPr lang="en-US" sz="2400" spc="-90" dirty="0" smtClean="0">
                <a:latin typeface="Arial"/>
                <a:cs typeface="Arial"/>
              </a:rPr>
              <a:t>adjacent </a:t>
            </a:r>
            <a:r>
              <a:rPr lang="en-US" sz="2400" spc="20" dirty="0" smtClean="0">
                <a:latin typeface="Arial"/>
                <a:cs typeface="Arial"/>
              </a:rPr>
              <a:t>to </a:t>
            </a:r>
            <a:r>
              <a:rPr lang="en-US" sz="2400" spc="-30" dirty="0" smtClean="0">
                <a:latin typeface="Arial"/>
                <a:cs typeface="Arial"/>
              </a:rPr>
              <a:t>the </a:t>
            </a:r>
            <a:r>
              <a:rPr lang="en-US" sz="2400" spc="-60" dirty="0" smtClean="0">
                <a:latin typeface="Arial"/>
                <a:cs typeface="Arial"/>
              </a:rPr>
              <a:t>roots </a:t>
            </a:r>
            <a:r>
              <a:rPr lang="en-US" sz="2400" spc="-5" dirty="0" smtClean="0">
                <a:latin typeface="Arial"/>
                <a:cs typeface="Arial"/>
              </a:rPr>
              <a:t>of </a:t>
            </a:r>
            <a:r>
              <a:rPr lang="en-US" sz="2400" spc="-25" dirty="0" smtClean="0">
                <a:latin typeface="Arial"/>
                <a:cs typeface="Arial"/>
              </a:rPr>
              <a:t>teeth</a:t>
            </a:r>
            <a:r>
              <a:rPr lang="en-US" sz="2400" spc="-495" dirty="0" smtClean="0">
                <a:latin typeface="Arial"/>
                <a:cs typeface="Arial"/>
              </a:rPr>
              <a:t> </a:t>
            </a:r>
            <a:r>
              <a:rPr lang="en-US" sz="2400" spc="-225" dirty="0" smtClean="0">
                <a:latin typeface="Arial"/>
                <a:cs typeface="Arial"/>
              </a:rPr>
              <a:t>as </a:t>
            </a:r>
            <a:r>
              <a:rPr lang="en-US" sz="2400" spc="-70" dirty="0" smtClean="0">
                <a:solidFill>
                  <a:srgbClr val="FF0000"/>
                </a:solidFill>
                <a:latin typeface="Arial"/>
                <a:cs typeface="Arial"/>
              </a:rPr>
              <a:t>collateral</a:t>
            </a:r>
            <a:r>
              <a:rPr lang="en-US" sz="2400" dirty="0" smtClean="0">
                <a:latin typeface="Arial"/>
                <a:cs typeface="Arial"/>
              </a:rPr>
              <a:t/>
            </a:r>
            <a:br>
              <a:rPr lang="en-US" sz="2400" dirty="0" smtClean="0">
                <a:latin typeface="Arial"/>
                <a:cs typeface="Arial"/>
              </a:rPr>
            </a:br>
            <a:endParaRPr lang="en-US" sz="2400" dirty="0"/>
          </a:p>
        </p:txBody>
      </p:sp>
      <p:sp>
        <p:nvSpPr>
          <p:cNvPr id="3" name="Text Placeholder 2"/>
          <p:cNvSpPr>
            <a:spLocks noGrp="1"/>
          </p:cNvSpPr>
          <p:nvPr>
            <p:ph type="body" idx="1"/>
          </p:nvPr>
        </p:nvSpPr>
        <p:spPr>
          <a:xfrm>
            <a:off x="1524001" y="1998090"/>
            <a:ext cx="9372600" cy="369332"/>
          </a:xfrm>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8" y="923035"/>
            <a:ext cx="3211831" cy="382156"/>
          </a:xfrm>
          <a:prstGeom prst="rect">
            <a:avLst/>
          </a:prstGeom>
        </p:spPr>
        <p:txBody>
          <a:bodyPr vert="horz" wrap="square" lIns="0" tIns="12700" rIns="0" bIns="0" rtlCol="0">
            <a:spAutoFit/>
          </a:bodyPr>
          <a:lstStyle/>
          <a:p>
            <a:pPr marL="12700">
              <a:lnSpc>
                <a:spcPct val="100000"/>
              </a:lnSpc>
              <a:spcBef>
                <a:spcPts val="100"/>
              </a:spcBef>
            </a:pPr>
            <a:r>
              <a:rPr sz="2400" b="0" spc="-290" dirty="0">
                <a:solidFill>
                  <a:srgbClr val="E4E6DA"/>
                </a:solidFill>
                <a:latin typeface="Arial"/>
                <a:cs typeface="Arial"/>
              </a:rPr>
              <a:t>DIFFERENTIAL</a:t>
            </a:r>
            <a:r>
              <a:rPr sz="2400" b="0" spc="-180" dirty="0">
                <a:solidFill>
                  <a:srgbClr val="E4E6DA"/>
                </a:solidFill>
                <a:latin typeface="Arial"/>
                <a:cs typeface="Arial"/>
              </a:rPr>
              <a:t> </a:t>
            </a:r>
            <a:r>
              <a:rPr sz="2400" b="0" spc="-275" dirty="0">
                <a:solidFill>
                  <a:srgbClr val="E4E6DA"/>
                </a:solidFill>
                <a:latin typeface="Arial"/>
                <a:cs typeface="Arial"/>
              </a:rPr>
              <a:t>DIAGNOSIS</a:t>
            </a:r>
            <a:endParaRPr sz="2400">
              <a:latin typeface="Arial"/>
              <a:cs typeface="Arial"/>
            </a:endParaRPr>
          </a:p>
        </p:txBody>
      </p:sp>
      <p:sp>
        <p:nvSpPr>
          <p:cNvPr id="3" name="object 3"/>
          <p:cNvSpPr txBox="1"/>
          <p:nvPr/>
        </p:nvSpPr>
        <p:spPr>
          <a:xfrm>
            <a:off x="2317496" y="2246503"/>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B4643"/>
                </a:solidFill>
                <a:latin typeface="Arial"/>
                <a:cs typeface="Arial"/>
              </a:rPr>
              <a:t>•</a:t>
            </a:r>
            <a:endParaRPr sz="1800">
              <a:latin typeface="Arial"/>
              <a:cs typeface="Arial"/>
            </a:endParaRPr>
          </a:p>
        </p:txBody>
      </p:sp>
      <p:sp>
        <p:nvSpPr>
          <p:cNvPr id="4" name="object 4"/>
          <p:cNvSpPr txBox="1"/>
          <p:nvPr/>
        </p:nvSpPr>
        <p:spPr>
          <a:xfrm>
            <a:off x="2927099" y="2246504"/>
            <a:ext cx="6381751" cy="566822"/>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B4643"/>
                </a:solidFill>
                <a:latin typeface="Verdana"/>
                <a:cs typeface="Verdana"/>
              </a:rPr>
              <a:t>In case of unilocular </a:t>
            </a:r>
            <a:r>
              <a:rPr sz="1800" spc="-5" dirty="0">
                <a:solidFill>
                  <a:srgbClr val="3B4643"/>
                </a:solidFill>
                <a:latin typeface="Verdana"/>
                <a:cs typeface="Verdana"/>
              </a:rPr>
              <a:t>radiolucencies </a:t>
            </a:r>
            <a:r>
              <a:rPr sz="1800" dirty="0">
                <a:solidFill>
                  <a:srgbClr val="3B4643"/>
                </a:solidFill>
                <a:latin typeface="Verdana"/>
                <a:cs typeface="Verdana"/>
              </a:rPr>
              <a:t>– </a:t>
            </a:r>
            <a:r>
              <a:rPr sz="1800" spc="-5" dirty="0">
                <a:solidFill>
                  <a:srgbClr val="3B4643"/>
                </a:solidFill>
                <a:latin typeface="Verdana"/>
                <a:cs typeface="Verdana"/>
              </a:rPr>
              <a:t>Dentigerous</a:t>
            </a:r>
            <a:r>
              <a:rPr sz="1800" spc="-15" dirty="0">
                <a:solidFill>
                  <a:srgbClr val="3B4643"/>
                </a:solidFill>
                <a:latin typeface="Verdana"/>
                <a:cs typeface="Verdana"/>
              </a:rPr>
              <a:t> </a:t>
            </a:r>
            <a:r>
              <a:rPr sz="1800" dirty="0">
                <a:solidFill>
                  <a:srgbClr val="3B4643"/>
                </a:solidFill>
                <a:latin typeface="Verdana"/>
                <a:cs typeface="Verdana"/>
              </a:rPr>
              <a:t>cyst,</a:t>
            </a:r>
            <a:endParaRPr sz="1800">
              <a:latin typeface="Verdana"/>
              <a:cs typeface="Verdana"/>
            </a:endParaRPr>
          </a:p>
          <a:p>
            <a:pPr marL="12700">
              <a:lnSpc>
                <a:spcPct val="100000"/>
              </a:lnSpc>
            </a:pPr>
            <a:r>
              <a:rPr sz="1800" spc="-5" dirty="0">
                <a:solidFill>
                  <a:srgbClr val="3B4643"/>
                </a:solidFill>
                <a:latin typeface="Verdana"/>
                <a:cs typeface="Verdana"/>
              </a:rPr>
              <a:t>Eruption cyst, COC, </a:t>
            </a:r>
            <a:r>
              <a:rPr sz="1800" spc="-80" dirty="0">
                <a:solidFill>
                  <a:srgbClr val="3B4643"/>
                </a:solidFill>
                <a:latin typeface="Verdana"/>
                <a:cs typeface="Verdana"/>
              </a:rPr>
              <a:t>AOT, </a:t>
            </a:r>
            <a:r>
              <a:rPr sz="1800" dirty="0">
                <a:solidFill>
                  <a:srgbClr val="3B4643"/>
                </a:solidFill>
                <a:latin typeface="Verdana"/>
                <a:cs typeface="Verdana"/>
              </a:rPr>
              <a:t>Unicystic </a:t>
            </a:r>
            <a:r>
              <a:rPr sz="1800" spc="-5" dirty="0">
                <a:solidFill>
                  <a:srgbClr val="3B4643"/>
                </a:solidFill>
                <a:latin typeface="Verdana"/>
                <a:cs typeface="Verdana"/>
              </a:rPr>
              <a:t>ameloblastoma</a:t>
            </a:r>
            <a:r>
              <a:rPr sz="1800" spc="75" dirty="0">
                <a:solidFill>
                  <a:srgbClr val="3B4643"/>
                </a:solidFill>
                <a:latin typeface="Verdana"/>
                <a:cs typeface="Verdana"/>
              </a:rPr>
              <a:t> </a:t>
            </a:r>
            <a:r>
              <a:rPr sz="1800" spc="-5" dirty="0">
                <a:solidFill>
                  <a:srgbClr val="3B4643"/>
                </a:solidFill>
                <a:latin typeface="Verdana"/>
                <a:cs typeface="Verdana"/>
              </a:rPr>
              <a:t>etc.</a:t>
            </a:r>
            <a:endParaRPr sz="1800">
              <a:latin typeface="Verdana"/>
              <a:cs typeface="Verdana"/>
            </a:endParaRPr>
          </a:p>
        </p:txBody>
      </p:sp>
      <p:sp>
        <p:nvSpPr>
          <p:cNvPr id="5" name="object 5"/>
          <p:cNvSpPr txBox="1"/>
          <p:nvPr/>
        </p:nvSpPr>
        <p:spPr>
          <a:xfrm>
            <a:off x="2317496" y="3747007"/>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B4643"/>
                </a:solidFill>
                <a:latin typeface="Arial"/>
                <a:cs typeface="Arial"/>
              </a:rPr>
              <a:t>•</a:t>
            </a:r>
            <a:endParaRPr sz="1800">
              <a:latin typeface="Arial"/>
              <a:cs typeface="Arial"/>
            </a:endParaRPr>
          </a:p>
        </p:txBody>
      </p:sp>
      <p:sp>
        <p:nvSpPr>
          <p:cNvPr id="6" name="object 6"/>
          <p:cNvSpPr txBox="1"/>
          <p:nvPr/>
        </p:nvSpPr>
        <p:spPr>
          <a:xfrm>
            <a:off x="2927101" y="3747007"/>
            <a:ext cx="6089015" cy="843821"/>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3B4643"/>
                </a:solidFill>
                <a:latin typeface="Verdana"/>
                <a:cs typeface="Verdana"/>
              </a:rPr>
              <a:t>In case of multilocular </a:t>
            </a:r>
            <a:r>
              <a:rPr sz="1800" spc="-5" dirty="0">
                <a:solidFill>
                  <a:srgbClr val="3B4643"/>
                </a:solidFill>
                <a:latin typeface="Verdana"/>
                <a:cs typeface="Verdana"/>
              </a:rPr>
              <a:t>radiolucencies </a:t>
            </a:r>
            <a:r>
              <a:rPr sz="1800" dirty="0">
                <a:solidFill>
                  <a:srgbClr val="3B4643"/>
                </a:solidFill>
                <a:latin typeface="Verdana"/>
                <a:cs typeface="Verdana"/>
              </a:rPr>
              <a:t>– </a:t>
            </a:r>
            <a:r>
              <a:rPr sz="1800" spc="-5" dirty="0">
                <a:solidFill>
                  <a:srgbClr val="3B4643"/>
                </a:solidFill>
                <a:latin typeface="Verdana"/>
                <a:cs typeface="Verdana"/>
              </a:rPr>
              <a:t>Conventional  ameloblastoma</a:t>
            </a:r>
            <a:r>
              <a:rPr sz="1800" spc="-5">
                <a:solidFill>
                  <a:srgbClr val="3B4643"/>
                </a:solidFill>
                <a:latin typeface="Verdana"/>
                <a:cs typeface="Verdana"/>
              </a:rPr>
              <a:t>, </a:t>
            </a:r>
            <a:r>
              <a:rPr lang="en-US" spc="-65" dirty="0" smtClean="0">
                <a:solidFill>
                  <a:srgbClr val="3B4643"/>
                </a:solidFill>
                <a:latin typeface="Verdana"/>
                <a:cs typeface="Verdana"/>
              </a:rPr>
              <a:t>AO</a:t>
            </a:r>
            <a:r>
              <a:rPr sz="1800" spc="-65" smtClean="0">
                <a:solidFill>
                  <a:srgbClr val="3B4643"/>
                </a:solidFill>
                <a:latin typeface="Verdana"/>
                <a:cs typeface="Verdana"/>
              </a:rPr>
              <a:t>T</a:t>
            </a:r>
            <a:r>
              <a:rPr sz="1800" spc="-65" dirty="0">
                <a:solidFill>
                  <a:srgbClr val="3B4643"/>
                </a:solidFill>
                <a:latin typeface="Verdana"/>
                <a:cs typeface="Verdana"/>
              </a:rPr>
              <a:t>, </a:t>
            </a:r>
            <a:r>
              <a:rPr sz="1800" spc="-10" dirty="0">
                <a:solidFill>
                  <a:srgbClr val="3B4643"/>
                </a:solidFill>
                <a:latin typeface="Verdana"/>
                <a:cs typeface="Verdana"/>
              </a:rPr>
              <a:t>Central </a:t>
            </a:r>
            <a:r>
              <a:rPr sz="1800" dirty="0">
                <a:solidFill>
                  <a:srgbClr val="3B4643"/>
                </a:solidFill>
                <a:latin typeface="Verdana"/>
                <a:cs typeface="Verdana"/>
              </a:rPr>
              <a:t>giant </a:t>
            </a:r>
            <a:r>
              <a:rPr sz="1800" spc="-5" dirty="0">
                <a:solidFill>
                  <a:srgbClr val="3B4643"/>
                </a:solidFill>
                <a:latin typeface="Verdana"/>
                <a:cs typeface="Verdana"/>
              </a:rPr>
              <a:t>cell granuloma,  Aneurysmal bone </a:t>
            </a:r>
            <a:r>
              <a:rPr sz="1800" dirty="0">
                <a:solidFill>
                  <a:srgbClr val="3B4643"/>
                </a:solidFill>
                <a:latin typeface="Verdana"/>
                <a:cs typeface="Verdana"/>
              </a:rPr>
              <a:t>cyst</a:t>
            </a:r>
            <a:r>
              <a:rPr sz="1800" spc="-15" dirty="0">
                <a:solidFill>
                  <a:srgbClr val="3B4643"/>
                </a:solidFill>
                <a:latin typeface="Verdana"/>
                <a:cs typeface="Verdana"/>
              </a:rPr>
              <a:t> </a:t>
            </a:r>
            <a:r>
              <a:rPr sz="1800" spc="-5" dirty="0">
                <a:solidFill>
                  <a:srgbClr val="3B4643"/>
                </a:solidFill>
                <a:latin typeface="Verdana"/>
                <a:cs typeface="Verdana"/>
              </a:rPr>
              <a:t>etc.</a:t>
            </a:r>
            <a:endParaRPr sz="1800">
              <a:latin typeface="Verdana"/>
              <a:cs typeface="Verdana"/>
            </a:endParaRPr>
          </a:p>
        </p:txBody>
      </p:sp>
      <p:sp>
        <p:nvSpPr>
          <p:cNvPr id="7" name="object 7"/>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8" y="870587"/>
            <a:ext cx="2967991" cy="474489"/>
          </a:xfrm>
          <a:prstGeom prst="rect">
            <a:avLst/>
          </a:prstGeom>
        </p:spPr>
        <p:txBody>
          <a:bodyPr vert="horz" wrap="square" lIns="0" tIns="12700" rIns="0" bIns="0" rtlCol="0">
            <a:spAutoFit/>
          </a:bodyPr>
          <a:lstStyle/>
          <a:p>
            <a:pPr marL="12700">
              <a:lnSpc>
                <a:spcPct val="100000"/>
              </a:lnSpc>
              <a:spcBef>
                <a:spcPts val="100"/>
              </a:spcBef>
            </a:pPr>
            <a:r>
              <a:rPr sz="3000" b="0" spc="-95" dirty="0">
                <a:solidFill>
                  <a:srgbClr val="E4E6DA"/>
                </a:solidFill>
                <a:latin typeface="Arial"/>
                <a:cs typeface="Arial"/>
              </a:rPr>
              <a:t>Aspirational</a:t>
            </a:r>
            <a:r>
              <a:rPr sz="3000" b="0" spc="-220" dirty="0">
                <a:solidFill>
                  <a:srgbClr val="E4E6DA"/>
                </a:solidFill>
                <a:latin typeface="Arial"/>
                <a:cs typeface="Arial"/>
              </a:rPr>
              <a:t> </a:t>
            </a:r>
            <a:r>
              <a:rPr sz="3000" b="0" spc="-130" dirty="0">
                <a:solidFill>
                  <a:srgbClr val="E4E6DA"/>
                </a:solidFill>
                <a:latin typeface="Arial"/>
                <a:cs typeface="Arial"/>
              </a:rPr>
              <a:t>biospy</a:t>
            </a:r>
            <a:endParaRPr sz="3000">
              <a:latin typeface="Arial"/>
              <a:cs typeface="Arial"/>
            </a:endParaRPr>
          </a:p>
        </p:txBody>
      </p:sp>
      <p:sp>
        <p:nvSpPr>
          <p:cNvPr id="3" name="object 3"/>
          <p:cNvSpPr txBox="1"/>
          <p:nvPr/>
        </p:nvSpPr>
        <p:spPr>
          <a:xfrm>
            <a:off x="1359156" y="2131698"/>
            <a:ext cx="7406005" cy="1347805"/>
          </a:xfrm>
          <a:prstGeom prst="rect">
            <a:avLst/>
          </a:prstGeom>
        </p:spPr>
        <p:txBody>
          <a:bodyPr vert="horz" wrap="square" lIns="0" tIns="85090" rIns="0" bIns="0" rtlCol="0">
            <a:spAutoFit/>
          </a:bodyPr>
          <a:lstStyle/>
          <a:p>
            <a:pPr marL="241300" indent="-228600">
              <a:lnSpc>
                <a:spcPct val="100000"/>
              </a:lnSpc>
              <a:spcBef>
                <a:spcPts val="670"/>
              </a:spcBef>
              <a:buFont typeface="Wingdings"/>
              <a:buChar char=""/>
              <a:tabLst>
                <a:tab pos="241300" algn="l"/>
              </a:tabLst>
            </a:pPr>
            <a:r>
              <a:rPr sz="2400" spc="-75" dirty="0">
                <a:solidFill>
                  <a:srgbClr val="3B4643"/>
                </a:solidFill>
                <a:latin typeface="Arial"/>
                <a:cs typeface="Arial"/>
              </a:rPr>
              <a:t>Dirty, </a:t>
            </a:r>
            <a:r>
              <a:rPr sz="2400" spc="-125" dirty="0">
                <a:solidFill>
                  <a:srgbClr val="3B4643"/>
                </a:solidFill>
                <a:latin typeface="Arial"/>
                <a:cs typeface="Arial"/>
              </a:rPr>
              <a:t>creamy </a:t>
            </a:r>
            <a:r>
              <a:rPr sz="2400" spc="-25" dirty="0">
                <a:solidFill>
                  <a:srgbClr val="3B4643"/>
                </a:solidFill>
                <a:latin typeface="Arial"/>
                <a:cs typeface="Arial"/>
              </a:rPr>
              <a:t>white </a:t>
            </a:r>
            <a:r>
              <a:rPr sz="2400" spc="-105" dirty="0">
                <a:solidFill>
                  <a:srgbClr val="3B4643"/>
                </a:solidFill>
                <a:latin typeface="Arial"/>
                <a:cs typeface="Arial"/>
              </a:rPr>
              <a:t>viscoid</a:t>
            </a:r>
            <a:r>
              <a:rPr sz="2400" spc="-330" dirty="0">
                <a:solidFill>
                  <a:srgbClr val="3B4643"/>
                </a:solidFill>
                <a:latin typeface="Arial"/>
                <a:cs typeface="Arial"/>
              </a:rPr>
              <a:t> </a:t>
            </a:r>
            <a:r>
              <a:rPr sz="2400" spc="-130" dirty="0">
                <a:solidFill>
                  <a:srgbClr val="3B4643"/>
                </a:solidFill>
                <a:latin typeface="Arial"/>
                <a:cs typeface="Arial"/>
              </a:rPr>
              <a:t>suspension.</a:t>
            </a:r>
            <a:endParaRPr sz="2400">
              <a:latin typeface="Arial"/>
              <a:cs typeface="Arial"/>
            </a:endParaRPr>
          </a:p>
          <a:p>
            <a:pPr marL="241300" indent="-228600">
              <a:lnSpc>
                <a:spcPct val="100000"/>
              </a:lnSpc>
              <a:spcBef>
                <a:spcPts val="580"/>
              </a:spcBef>
              <a:buFont typeface="Wingdings"/>
              <a:buChar char=""/>
              <a:tabLst>
                <a:tab pos="241300" algn="l"/>
              </a:tabLst>
            </a:pPr>
            <a:r>
              <a:rPr sz="2400" spc="-200" dirty="0">
                <a:solidFill>
                  <a:srgbClr val="3B4643"/>
                </a:solidFill>
                <a:latin typeface="Arial"/>
                <a:cs typeface="Arial"/>
              </a:rPr>
              <a:t>Para </a:t>
            </a:r>
            <a:r>
              <a:rPr sz="2400" spc="-90" dirty="0">
                <a:solidFill>
                  <a:srgbClr val="3B4643"/>
                </a:solidFill>
                <a:latin typeface="Arial"/>
                <a:cs typeface="Arial"/>
              </a:rPr>
              <a:t>keratinized </a:t>
            </a:r>
            <a:r>
              <a:rPr sz="2400" spc="260" dirty="0">
                <a:solidFill>
                  <a:srgbClr val="3B4643"/>
                </a:solidFill>
                <a:latin typeface="Arial"/>
                <a:cs typeface="Arial"/>
              </a:rPr>
              <a:t>/</a:t>
            </a:r>
            <a:r>
              <a:rPr sz="2400" spc="-260" dirty="0">
                <a:solidFill>
                  <a:srgbClr val="3B4643"/>
                </a:solidFill>
                <a:latin typeface="Arial"/>
                <a:cs typeface="Arial"/>
              </a:rPr>
              <a:t> </a:t>
            </a:r>
            <a:r>
              <a:rPr sz="2400" spc="-15" dirty="0">
                <a:solidFill>
                  <a:srgbClr val="3B4643"/>
                </a:solidFill>
                <a:latin typeface="Arial"/>
                <a:cs typeface="Arial"/>
              </a:rPr>
              <a:t>ortho </a:t>
            </a:r>
            <a:r>
              <a:rPr sz="2400" spc="-90" dirty="0">
                <a:solidFill>
                  <a:srgbClr val="3B4643"/>
                </a:solidFill>
                <a:latin typeface="Arial"/>
                <a:cs typeface="Arial"/>
              </a:rPr>
              <a:t>keratinized </a:t>
            </a:r>
            <a:r>
              <a:rPr sz="2400" spc="-140" dirty="0">
                <a:solidFill>
                  <a:srgbClr val="3B4643"/>
                </a:solidFill>
                <a:latin typeface="Arial"/>
                <a:cs typeface="Arial"/>
              </a:rPr>
              <a:t>squamous </a:t>
            </a:r>
            <a:r>
              <a:rPr sz="2400" spc="-45" dirty="0">
                <a:solidFill>
                  <a:srgbClr val="3B4643"/>
                </a:solidFill>
                <a:latin typeface="Arial"/>
                <a:cs typeface="Arial"/>
              </a:rPr>
              <a:t>epithelium.</a:t>
            </a:r>
            <a:endParaRPr sz="2400">
              <a:latin typeface="Arial"/>
              <a:cs typeface="Arial"/>
            </a:endParaRPr>
          </a:p>
          <a:p>
            <a:pPr marL="309880" indent="-297180">
              <a:lnSpc>
                <a:spcPct val="100000"/>
              </a:lnSpc>
              <a:spcBef>
                <a:spcPts val="575"/>
              </a:spcBef>
              <a:buFont typeface="Wingdings"/>
              <a:buChar char=""/>
              <a:tabLst>
                <a:tab pos="309245" algn="l"/>
                <a:tab pos="309880" algn="l"/>
              </a:tabLst>
            </a:pPr>
            <a:r>
              <a:rPr sz="2400" spc="-135" dirty="0">
                <a:solidFill>
                  <a:srgbClr val="3B4643"/>
                </a:solidFill>
                <a:latin typeface="Arial"/>
                <a:cs typeface="Arial"/>
              </a:rPr>
              <a:t>Total </a:t>
            </a:r>
            <a:r>
              <a:rPr sz="2400" spc="-35" dirty="0">
                <a:solidFill>
                  <a:srgbClr val="3B4643"/>
                </a:solidFill>
                <a:latin typeface="Arial"/>
                <a:cs typeface="Arial"/>
              </a:rPr>
              <a:t>protein </a:t>
            </a:r>
            <a:r>
              <a:rPr sz="2400" spc="-165" dirty="0">
                <a:solidFill>
                  <a:srgbClr val="3B4643"/>
                </a:solidFill>
                <a:latin typeface="Arial"/>
                <a:cs typeface="Arial"/>
              </a:rPr>
              <a:t>less </a:t>
            </a:r>
            <a:r>
              <a:rPr sz="2400" spc="-50" dirty="0">
                <a:solidFill>
                  <a:srgbClr val="3B4643"/>
                </a:solidFill>
                <a:latin typeface="Arial"/>
                <a:cs typeface="Arial"/>
              </a:rPr>
              <a:t>than </a:t>
            </a:r>
            <a:r>
              <a:rPr sz="2400" spc="-120" dirty="0">
                <a:solidFill>
                  <a:srgbClr val="3B4643"/>
                </a:solidFill>
                <a:latin typeface="Arial"/>
                <a:cs typeface="Arial"/>
              </a:rPr>
              <a:t>4 </a:t>
            </a:r>
            <a:r>
              <a:rPr sz="2400" spc="-210" dirty="0">
                <a:solidFill>
                  <a:srgbClr val="3B4643"/>
                </a:solidFill>
                <a:latin typeface="Arial"/>
                <a:cs typeface="Arial"/>
              </a:rPr>
              <a:t>g </a:t>
            </a:r>
            <a:r>
              <a:rPr sz="2400" spc="-35" dirty="0">
                <a:solidFill>
                  <a:srgbClr val="3B4643"/>
                </a:solidFill>
                <a:latin typeface="Arial"/>
                <a:cs typeface="Arial"/>
              </a:rPr>
              <a:t>/100ml. </a:t>
            </a:r>
            <a:r>
              <a:rPr sz="2400" spc="-50" dirty="0">
                <a:solidFill>
                  <a:srgbClr val="3B4643"/>
                </a:solidFill>
                <a:latin typeface="Arial"/>
                <a:cs typeface="Arial"/>
              </a:rPr>
              <a:t>Mostly</a:t>
            </a:r>
            <a:r>
              <a:rPr sz="2400" spc="-330" dirty="0">
                <a:solidFill>
                  <a:srgbClr val="3B4643"/>
                </a:solidFill>
                <a:latin typeface="Arial"/>
                <a:cs typeface="Arial"/>
              </a:rPr>
              <a:t> </a:t>
            </a:r>
            <a:r>
              <a:rPr sz="2400" spc="-65" dirty="0">
                <a:solidFill>
                  <a:srgbClr val="3B4643"/>
                </a:solidFill>
                <a:latin typeface="Arial"/>
                <a:cs typeface="Arial"/>
              </a:rPr>
              <a:t>albumin</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6" y="870587"/>
            <a:ext cx="669925" cy="474489"/>
          </a:xfrm>
          <a:prstGeom prst="rect">
            <a:avLst/>
          </a:prstGeom>
        </p:spPr>
        <p:txBody>
          <a:bodyPr vert="horz" wrap="square" lIns="0" tIns="12700" rIns="0" bIns="0" rtlCol="0">
            <a:spAutoFit/>
          </a:bodyPr>
          <a:lstStyle/>
          <a:p>
            <a:pPr marL="12700">
              <a:lnSpc>
                <a:spcPct val="100000"/>
              </a:lnSpc>
              <a:spcBef>
                <a:spcPts val="100"/>
              </a:spcBef>
            </a:pPr>
            <a:r>
              <a:rPr sz="3000" b="0" spc="-575" dirty="0">
                <a:solidFill>
                  <a:srgbClr val="E4E6DA"/>
                </a:solidFill>
                <a:latin typeface="Arial"/>
                <a:cs typeface="Arial"/>
              </a:rPr>
              <a:t>C</a:t>
            </a:r>
            <a:r>
              <a:rPr sz="3000" b="0" spc="-175" dirty="0">
                <a:solidFill>
                  <a:srgbClr val="E4E6DA"/>
                </a:solidFill>
                <a:latin typeface="Arial"/>
                <a:cs typeface="Arial"/>
              </a:rPr>
              <a:t>y</a:t>
            </a:r>
            <a:r>
              <a:rPr sz="3000" b="0" spc="-365" dirty="0">
                <a:solidFill>
                  <a:srgbClr val="E4E6DA"/>
                </a:solidFill>
                <a:latin typeface="Arial"/>
                <a:cs typeface="Arial"/>
              </a:rPr>
              <a:t>s</a:t>
            </a:r>
            <a:r>
              <a:rPr sz="3000" b="0" spc="170" dirty="0">
                <a:solidFill>
                  <a:srgbClr val="E4E6DA"/>
                </a:solidFill>
                <a:latin typeface="Arial"/>
                <a:cs typeface="Arial"/>
              </a:rPr>
              <a:t>t</a:t>
            </a:r>
            <a:endParaRPr sz="3000">
              <a:latin typeface="Arial"/>
              <a:cs typeface="Arial"/>
            </a:endParaRPr>
          </a:p>
        </p:txBody>
      </p:sp>
      <p:sp>
        <p:nvSpPr>
          <p:cNvPr id="3" name="object 3"/>
          <p:cNvSpPr txBox="1"/>
          <p:nvPr/>
        </p:nvSpPr>
        <p:spPr>
          <a:xfrm>
            <a:off x="1359153" y="1986515"/>
            <a:ext cx="9408795" cy="1660070"/>
          </a:xfrm>
          <a:prstGeom prst="rect">
            <a:avLst/>
          </a:prstGeom>
        </p:spPr>
        <p:txBody>
          <a:bodyPr vert="horz" wrap="square" lIns="0" tIns="150495" rIns="0" bIns="0" rtlCol="0">
            <a:spAutoFit/>
          </a:bodyPr>
          <a:lstStyle/>
          <a:p>
            <a:pPr marL="12700">
              <a:lnSpc>
                <a:spcPct val="100000"/>
              </a:lnSpc>
              <a:spcBef>
                <a:spcPts val="1185"/>
              </a:spcBef>
            </a:pPr>
            <a:r>
              <a:rPr sz="2800" b="1" u="heavy" spc="-135" dirty="0">
                <a:solidFill>
                  <a:srgbClr val="3B4643"/>
                </a:solidFill>
                <a:uFill>
                  <a:solidFill>
                    <a:srgbClr val="3B4643"/>
                  </a:solidFill>
                </a:uFill>
                <a:latin typeface="Trebuchet MS"/>
                <a:cs typeface="Trebuchet MS"/>
              </a:rPr>
              <a:t>Definition</a:t>
            </a:r>
            <a:r>
              <a:rPr sz="2200" spc="-135" dirty="0">
                <a:solidFill>
                  <a:srgbClr val="3B4643"/>
                </a:solidFill>
                <a:latin typeface="Arial"/>
                <a:cs typeface="Arial"/>
              </a:rPr>
              <a:t>:</a:t>
            </a:r>
            <a:endParaRPr sz="2200">
              <a:latin typeface="Arial"/>
              <a:cs typeface="Arial"/>
            </a:endParaRPr>
          </a:p>
          <a:p>
            <a:pPr marL="12700" marR="5080">
              <a:lnSpc>
                <a:spcPts val="2310"/>
              </a:lnSpc>
              <a:spcBef>
                <a:spcPts val="1495"/>
              </a:spcBef>
            </a:pPr>
            <a:r>
              <a:rPr sz="2400" spc="-215" dirty="0">
                <a:solidFill>
                  <a:srgbClr val="3B4643"/>
                </a:solidFill>
                <a:latin typeface="Arial"/>
                <a:cs typeface="Arial"/>
              </a:rPr>
              <a:t>A </a:t>
            </a:r>
            <a:r>
              <a:rPr sz="2400" spc="-190" dirty="0">
                <a:solidFill>
                  <a:srgbClr val="3B4643"/>
                </a:solidFill>
                <a:latin typeface="Arial"/>
                <a:cs typeface="Arial"/>
              </a:rPr>
              <a:t>Cyst </a:t>
            </a:r>
            <a:r>
              <a:rPr sz="2400" spc="-125" dirty="0">
                <a:solidFill>
                  <a:srgbClr val="3B4643"/>
                </a:solidFill>
                <a:latin typeface="Arial"/>
                <a:cs typeface="Arial"/>
              </a:rPr>
              <a:t>is </a:t>
            </a:r>
            <a:r>
              <a:rPr sz="2400" spc="-185" dirty="0">
                <a:solidFill>
                  <a:srgbClr val="3B4643"/>
                </a:solidFill>
                <a:latin typeface="Arial"/>
                <a:cs typeface="Arial"/>
              </a:rPr>
              <a:t>a </a:t>
            </a:r>
            <a:r>
              <a:rPr sz="2400" spc="-80" dirty="0">
                <a:solidFill>
                  <a:srgbClr val="3B4643"/>
                </a:solidFill>
                <a:latin typeface="Arial"/>
                <a:cs typeface="Arial"/>
              </a:rPr>
              <a:t>pathological </a:t>
            </a:r>
            <a:r>
              <a:rPr sz="2400" spc="-85" dirty="0">
                <a:solidFill>
                  <a:srgbClr val="3B4643"/>
                </a:solidFill>
                <a:latin typeface="Arial"/>
                <a:cs typeface="Arial"/>
              </a:rPr>
              <a:t>cavity </a:t>
            </a:r>
            <a:r>
              <a:rPr sz="2400" spc="-114" dirty="0">
                <a:solidFill>
                  <a:srgbClr val="3B4643"/>
                </a:solidFill>
                <a:latin typeface="Arial"/>
                <a:cs typeface="Arial"/>
              </a:rPr>
              <a:t>having </a:t>
            </a:r>
            <a:r>
              <a:rPr sz="2400" spc="-25" dirty="0">
                <a:solidFill>
                  <a:srgbClr val="3B4643"/>
                </a:solidFill>
                <a:latin typeface="Arial"/>
                <a:cs typeface="Arial"/>
              </a:rPr>
              <a:t>fluid, </a:t>
            </a:r>
            <a:r>
              <a:rPr sz="2400" spc="-60" dirty="0">
                <a:solidFill>
                  <a:srgbClr val="3B4643"/>
                </a:solidFill>
                <a:latin typeface="Arial"/>
                <a:cs typeface="Arial"/>
              </a:rPr>
              <a:t>semifluid </a:t>
            </a:r>
            <a:r>
              <a:rPr sz="2400" spc="-25" dirty="0">
                <a:solidFill>
                  <a:srgbClr val="3B4643"/>
                </a:solidFill>
                <a:latin typeface="Arial"/>
                <a:cs typeface="Arial"/>
              </a:rPr>
              <a:t>or </a:t>
            </a:r>
            <a:r>
              <a:rPr sz="2400" spc="-180" dirty="0">
                <a:solidFill>
                  <a:srgbClr val="3B4643"/>
                </a:solidFill>
                <a:latin typeface="Arial"/>
                <a:cs typeface="Arial"/>
              </a:rPr>
              <a:t>gaseous </a:t>
            </a:r>
            <a:r>
              <a:rPr sz="2400" spc="-80" dirty="0">
                <a:solidFill>
                  <a:srgbClr val="3B4643"/>
                </a:solidFill>
                <a:latin typeface="Arial"/>
                <a:cs typeface="Arial"/>
              </a:rPr>
              <a:t>contents  </a:t>
            </a:r>
            <a:r>
              <a:rPr sz="2400" spc="-114" dirty="0">
                <a:solidFill>
                  <a:srgbClr val="3B4643"/>
                </a:solidFill>
                <a:latin typeface="Arial"/>
                <a:cs typeface="Arial"/>
              </a:rPr>
              <a:t>and</a:t>
            </a:r>
            <a:r>
              <a:rPr sz="2400" spc="-120" dirty="0">
                <a:solidFill>
                  <a:srgbClr val="3B4643"/>
                </a:solidFill>
                <a:latin typeface="Arial"/>
                <a:cs typeface="Arial"/>
              </a:rPr>
              <a:t> </a:t>
            </a:r>
            <a:r>
              <a:rPr sz="2400" spc="-70" dirty="0">
                <a:solidFill>
                  <a:srgbClr val="3B4643"/>
                </a:solidFill>
                <a:latin typeface="Arial"/>
                <a:cs typeface="Arial"/>
              </a:rPr>
              <a:t>which</a:t>
            </a:r>
            <a:r>
              <a:rPr sz="2400" spc="-130" dirty="0">
                <a:solidFill>
                  <a:srgbClr val="3B4643"/>
                </a:solidFill>
                <a:latin typeface="Arial"/>
                <a:cs typeface="Arial"/>
              </a:rPr>
              <a:t> </a:t>
            </a:r>
            <a:r>
              <a:rPr sz="2400" spc="-125" dirty="0">
                <a:solidFill>
                  <a:srgbClr val="3B4643"/>
                </a:solidFill>
                <a:latin typeface="Arial"/>
                <a:cs typeface="Arial"/>
              </a:rPr>
              <a:t>is</a:t>
            </a:r>
            <a:r>
              <a:rPr sz="2400" spc="-114" dirty="0">
                <a:solidFill>
                  <a:srgbClr val="3B4643"/>
                </a:solidFill>
                <a:latin typeface="Arial"/>
                <a:cs typeface="Arial"/>
              </a:rPr>
              <a:t> </a:t>
            </a:r>
            <a:r>
              <a:rPr sz="2400" spc="-10" dirty="0">
                <a:solidFill>
                  <a:srgbClr val="3B4643"/>
                </a:solidFill>
                <a:latin typeface="Arial"/>
                <a:cs typeface="Arial"/>
              </a:rPr>
              <a:t>not</a:t>
            </a:r>
            <a:r>
              <a:rPr sz="2400" spc="-120" dirty="0">
                <a:solidFill>
                  <a:srgbClr val="3B4643"/>
                </a:solidFill>
                <a:latin typeface="Arial"/>
                <a:cs typeface="Arial"/>
              </a:rPr>
              <a:t> </a:t>
            </a:r>
            <a:r>
              <a:rPr sz="2400" spc="-95" dirty="0">
                <a:solidFill>
                  <a:srgbClr val="3B4643"/>
                </a:solidFill>
                <a:latin typeface="Arial"/>
                <a:cs typeface="Arial"/>
              </a:rPr>
              <a:t>created</a:t>
            </a:r>
            <a:r>
              <a:rPr sz="2400" spc="-125" dirty="0">
                <a:solidFill>
                  <a:srgbClr val="3B4643"/>
                </a:solidFill>
                <a:latin typeface="Arial"/>
                <a:cs typeface="Arial"/>
              </a:rPr>
              <a:t> </a:t>
            </a:r>
            <a:r>
              <a:rPr sz="2400" spc="-105" dirty="0">
                <a:solidFill>
                  <a:srgbClr val="3B4643"/>
                </a:solidFill>
                <a:latin typeface="Arial"/>
                <a:cs typeface="Arial"/>
              </a:rPr>
              <a:t>by</a:t>
            </a:r>
            <a:r>
              <a:rPr sz="2400" spc="-130" dirty="0">
                <a:solidFill>
                  <a:srgbClr val="3B4643"/>
                </a:solidFill>
                <a:latin typeface="Arial"/>
                <a:cs typeface="Arial"/>
              </a:rPr>
              <a:t> </a:t>
            </a:r>
            <a:r>
              <a:rPr sz="2400" spc="-30" dirty="0">
                <a:solidFill>
                  <a:srgbClr val="3B4643"/>
                </a:solidFill>
                <a:latin typeface="Arial"/>
                <a:cs typeface="Arial"/>
              </a:rPr>
              <a:t>the</a:t>
            </a:r>
            <a:r>
              <a:rPr sz="2400" spc="-114" dirty="0">
                <a:solidFill>
                  <a:srgbClr val="3B4643"/>
                </a:solidFill>
                <a:latin typeface="Arial"/>
                <a:cs typeface="Arial"/>
              </a:rPr>
              <a:t> </a:t>
            </a:r>
            <a:r>
              <a:rPr sz="2400" spc="-85" dirty="0">
                <a:solidFill>
                  <a:srgbClr val="3B4643"/>
                </a:solidFill>
                <a:latin typeface="Arial"/>
                <a:cs typeface="Arial"/>
              </a:rPr>
              <a:t>accumulation</a:t>
            </a:r>
            <a:r>
              <a:rPr sz="2400" spc="-155" dirty="0">
                <a:solidFill>
                  <a:srgbClr val="3B4643"/>
                </a:solidFill>
                <a:latin typeface="Arial"/>
                <a:cs typeface="Arial"/>
              </a:rPr>
              <a:t> </a:t>
            </a:r>
            <a:r>
              <a:rPr sz="2400" spc="-5" dirty="0">
                <a:solidFill>
                  <a:srgbClr val="3B4643"/>
                </a:solidFill>
                <a:latin typeface="Arial"/>
                <a:cs typeface="Arial"/>
              </a:rPr>
              <a:t>of</a:t>
            </a:r>
            <a:r>
              <a:rPr sz="2400" spc="-130" dirty="0">
                <a:solidFill>
                  <a:srgbClr val="3B4643"/>
                </a:solidFill>
                <a:latin typeface="Arial"/>
                <a:cs typeface="Arial"/>
              </a:rPr>
              <a:t> </a:t>
            </a:r>
            <a:r>
              <a:rPr sz="2400" spc="-125" dirty="0">
                <a:solidFill>
                  <a:srgbClr val="3B4643"/>
                </a:solidFill>
                <a:latin typeface="Arial"/>
                <a:cs typeface="Arial"/>
              </a:rPr>
              <a:t>pus.</a:t>
            </a:r>
            <a:r>
              <a:rPr sz="2400" spc="-120" dirty="0">
                <a:solidFill>
                  <a:srgbClr val="3B4643"/>
                </a:solidFill>
                <a:latin typeface="Arial"/>
                <a:cs typeface="Arial"/>
              </a:rPr>
              <a:t> </a:t>
            </a:r>
            <a:r>
              <a:rPr sz="2400" spc="-45" dirty="0">
                <a:solidFill>
                  <a:srgbClr val="3B4643"/>
                </a:solidFill>
                <a:latin typeface="Arial"/>
                <a:cs typeface="Arial"/>
              </a:rPr>
              <a:t>Most</a:t>
            </a:r>
            <a:r>
              <a:rPr sz="2400" spc="-135" dirty="0">
                <a:solidFill>
                  <a:srgbClr val="3B4643"/>
                </a:solidFill>
                <a:latin typeface="Arial"/>
                <a:cs typeface="Arial"/>
              </a:rPr>
              <a:t> cysts, </a:t>
            </a:r>
            <a:r>
              <a:rPr sz="2400" spc="-10" dirty="0">
                <a:solidFill>
                  <a:srgbClr val="3B4643"/>
                </a:solidFill>
                <a:latin typeface="Arial"/>
                <a:cs typeface="Arial"/>
              </a:rPr>
              <a:t>but</a:t>
            </a:r>
            <a:r>
              <a:rPr sz="2400" spc="-125" dirty="0">
                <a:solidFill>
                  <a:srgbClr val="3B4643"/>
                </a:solidFill>
                <a:latin typeface="Arial"/>
                <a:cs typeface="Arial"/>
              </a:rPr>
              <a:t> </a:t>
            </a:r>
            <a:r>
              <a:rPr sz="2400" spc="-10" dirty="0">
                <a:solidFill>
                  <a:srgbClr val="3B4643"/>
                </a:solidFill>
                <a:latin typeface="Arial"/>
                <a:cs typeface="Arial"/>
              </a:rPr>
              <a:t>not</a:t>
            </a:r>
            <a:r>
              <a:rPr sz="2400" spc="-114" dirty="0">
                <a:solidFill>
                  <a:srgbClr val="3B4643"/>
                </a:solidFill>
                <a:latin typeface="Arial"/>
                <a:cs typeface="Arial"/>
              </a:rPr>
              <a:t> </a:t>
            </a:r>
            <a:r>
              <a:rPr sz="2400" spc="-55" dirty="0">
                <a:solidFill>
                  <a:srgbClr val="3B4643"/>
                </a:solidFill>
                <a:latin typeface="Arial"/>
                <a:cs typeface="Arial"/>
              </a:rPr>
              <a:t>all,  </a:t>
            </a:r>
            <a:r>
              <a:rPr sz="2400" spc="-110" dirty="0">
                <a:solidFill>
                  <a:srgbClr val="3B4643"/>
                </a:solidFill>
                <a:latin typeface="Arial"/>
                <a:cs typeface="Arial"/>
              </a:rPr>
              <a:t>are </a:t>
            </a:r>
            <a:r>
              <a:rPr sz="2400" spc="-50" dirty="0">
                <a:solidFill>
                  <a:srgbClr val="3B4643"/>
                </a:solidFill>
                <a:latin typeface="Arial"/>
                <a:cs typeface="Arial"/>
              </a:rPr>
              <a:t>lined </a:t>
            </a:r>
            <a:r>
              <a:rPr sz="2400" spc="-105" dirty="0">
                <a:solidFill>
                  <a:srgbClr val="3B4643"/>
                </a:solidFill>
                <a:latin typeface="Arial"/>
                <a:cs typeface="Arial"/>
              </a:rPr>
              <a:t>by </a:t>
            </a:r>
            <a:r>
              <a:rPr sz="2400" spc="-45" dirty="0">
                <a:solidFill>
                  <a:srgbClr val="3B4643"/>
                </a:solidFill>
                <a:latin typeface="Arial"/>
                <a:cs typeface="Arial"/>
              </a:rPr>
              <a:t>epithelium. </a:t>
            </a:r>
            <a:r>
              <a:rPr sz="2000" spc="-225" dirty="0">
                <a:solidFill>
                  <a:srgbClr val="95A0AA"/>
                </a:solidFill>
                <a:latin typeface="Arial"/>
                <a:cs typeface="Arial"/>
              </a:rPr>
              <a:t>(KRAMER</a:t>
            </a:r>
            <a:r>
              <a:rPr sz="2000" spc="-365" dirty="0">
                <a:solidFill>
                  <a:srgbClr val="95A0AA"/>
                </a:solidFill>
                <a:latin typeface="Arial"/>
                <a:cs typeface="Arial"/>
              </a:rPr>
              <a:t> </a:t>
            </a:r>
            <a:r>
              <a:rPr sz="2000" spc="-85" dirty="0">
                <a:solidFill>
                  <a:srgbClr val="95A0AA"/>
                </a:solidFill>
                <a:latin typeface="Arial"/>
                <a:cs typeface="Arial"/>
              </a:rPr>
              <a:t>1974).</a:t>
            </a:r>
            <a:endParaRPr sz="20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3</a:t>
            </a:fld>
            <a:endParaRPr spc="-6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801" y="4971364"/>
            <a:ext cx="9144000" cy="1674817"/>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lang="en-US" sz="1800" spc="-60" dirty="0" smtClean="0">
                <a:latin typeface="Arial"/>
                <a:cs typeface="Arial"/>
              </a:rPr>
              <a:t>          </a:t>
            </a:r>
            <a:r>
              <a:rPr sz="1800" spc="-60" smtClean="0">
                <a:latin typeface="Arial"/>
                <a:cs typeface="Arial"/>
              </a:rPr>
              <a:t>Epithelial </a:t>
            </a:r>
            <a:r>
              <a:rPr sz="1800" spc="-45" dirty="0">
                <a:latin typeface="Arial"/>
                <a:cs typeface="Arial"/>
              </a:rPr>
              <a:t>lining </a:t>
            </a:r>
            <a:r>
              <a:rPr sz="1800" spc="-100" dirty="0">
                <a:latin typeface="Arial"/>
                <a:cs typeface="Arial"/>
              </a:rPr>
              <a:t>is </a:t>
            </a:r>
            <a:r>
              <a:rPr sz="1800" spc="-90" dirty="0">
                <a:latin typeface="Arial"/>
                <a:cs typeface="Arial"/>
              </a:rPr>
              <a:t>6 </a:t>
            </a:r>
            <a:r>
              <a:rPr sz="1800" spc="15" dirty="0">
                <a:latin typeface="Arial"/>
                <a:cs typeface="Arial"/>
              </a:rPr>
              <a:t>to </a:t>
            </a:r>
            <a:r>
              <a:rPr sz="1800" spc="-90" dirty="0">
                <a:latin typeface="Arial"/>
                <a:cs typeface="Arial"/>
              </a:rPr>
              <a:t>8 cells </a:t>
            </a:r>
            <a:r>
              <a:rPr sz="1800" spc="-40" dirty="0">
                <a:latin typeface="Arial"/>
                <a:cs typeface="Arial"/>
              </a:rPr>
              <a:t>thick, </a:t>
            </a:r>
            <a:r>
              <a:rPr sz="1800" spc="5" dirty="0">
                <a:latin typeface="Arial"/>
                <a:cs typeface="Arial"/>
              </a:rPr>
              <a:t>with </a:t>
            </a:r>
            <a:r>
              <a:rPr sz="1800" spc="-140" dirty="0">
                <a:latin typeface="Arial"/>
                <a:cs typeface="Arial"/>
              </a:rPr>
              <a:t>a </a:t>
            </a:r>
            <a:r>
              <a:rPr sz="1800" spc="-65" dirty="0">
                <a:latin typeface="Arial"/>
                <a:cs typeface="Arial"/>
              </a:rPr>
              <a:t>hyperchromatic</a:t>
            </a:r>
            <a:r>
              <a:rPr sz="1800" spc="-229" dirty="0">
                <a:latin typeface="Arial"/>
                <a:cs typeface="Arial"/>
              </a:rPr>
              <a:t> </a:t>
            </a:r>
            <a:r>
              <a:rPr sz="1800" spc="-85" dirty="0">
                <a:latin typeface="Arial"/>
                <a:cs typeface="Arial"/>
              </a:rPr>
              <a:t>and</a:t>
            </a:r>
            <a:endParaRPr sz="1800">
              <a:latin typeface="Arial"/>
              <a:cs typeface="Arial"/>
            </a:endParaRPr>
          </a:p>
          <a:p>
            <a:pPr marL="355600">
              <a:lnSpc>
                <a:spcPct val="100000"/>
              </a:lnSpc>
              <a:spcBef>
                <a:spcPts val="5"/>
              </a:spcBef>
            </a:pPr>
            <a:r>
              <a:rPr lang="en-US" sz="1800" spc="-85" dirty="0" smtClean="0">
                <a:latin typeface="Arial"/>
                <a:cs typeface="Arial"/>
              </a:rPr>
              <a:t>           </a:t>
            </a:r>
            <a:r>
              <a:rPr sz="1800" spc="-85" smtClean="0">
                <a:latin typeface="Arial"/>
                <a:cs typeface="Arial"/>
              </a:rPr>
              <a:t>palisaded </a:t>
            </a:r>
            <a:r>
              <a:rPr sz="1800" spc="-105" dirty="0">
                <a:latin typeface="Arial"/>
                <a:cs typeface="Arial"/>
              </a:rPr>
              <a:t>basal </a:t>
            </a:r>
            <a:r>
              <a:rPr sz="1800" spc="-60" dirty="0">
                <a:latin typeface="Arial"/>
                <a:cs typeface="Arial"/>
              </a:rPr>
              <a:t>cell </a:t>
            </a:r>
            <a:r>
              <a:rPr sz="1800" spc="-100" dirty="0">
                <a:latin typeface="Arial"/>
                <a:cs typeface="Arial"/>
              </a:rPr>
              <a:t>layer. </a:t>
            </a:r>
            <a:r>
              <a:rPr sz="1800" spc="-60" dirty="0">
                <a:latin typeface="Arial"/>
                <a:cs typeface="Arial"/>
              </a:rPr>
              <a:t>Note </a:t>
            </a:r>
            <a:r>
              <a:rPr sz="1800" spc="-20" dirty="0">
                <a:latin typeface="Arial"/>
                <a:cs typeface="Arial"/>
              </a:rPr>
              <a:t>the </a:t>
            </a:r>
            <a:r>
              <a:rPr sz="1800" spc="-70" dirty="0">
                <a:latin typeface="Arial"/>
                <a:cs typeface="Arial"/>
              </a:rPr>
              <a:t>corrugated </a:t>
            </a:r>
            <a:r>
              <a:rPr sz="1800" spc="-60">
                <a:latin typeface="Arial"/>
                <a:cs typeface="Arial"/>
              </a:rPr>
              <a:t>parakeratotic</a:t>
            </a:r>
            <a:r>
              <a:rPr sz="1800" spc="-130">
                <a:latin typeface="Arial"/>
                <a:cs typeface="Arial"/>
              </a:rPr>
              <a:t> </a:t>
            </a:r>
            <a:r>
              <a:rPr sz="1800" spc="-85" smtClean="0">
                <a:latin typeface="Arial"/>
                <a:cs typeface="Arial"/>
              </a:rPr>
              <a:t>surface</a:t>
            </a:r>
            <a:endParaRPr lang="en-US" sz="1800" spc="-85" dirty="0" smtClean="0">
              <a:latin typeface="Arial"/>
              <a:cs typeface="Arial"/>
            </a:endParaRPr>
          </a:p>
          <a:p>
            <a:pPr marL="355600">
              <a:lnSpc>
                <a:spcPct val="100000"/>
              </a:lnSpc>
              <a:spcBef>
                <a:spcPts val="5"/>
              </a:spcBef>
            </a:pPr>
            <a:endParaRPr lang="en-US" spc="-85" dirty="0" smtClean="0">
              <a:latin typeface="Arial"/>
              <a:cs typeface="Arial"/>
            </a:endParaRPr>
          </a:p>
          <a:p>
            <a:pPr marL="355600">
              <a:spcBef>
                <a:spcPts val="5"/>
              </a:spcBef>
            </a:pPr>
            <a:r>
              <a:rPr lang="en-US" spc="-260" dirty="0" smtClean="0">
                <a:solidFill>
                  <a:srgbClr val="FF0000"/>
                </a:solidFill>
                <a:latin typeface="Arial"/>
                <a:cs typeface="Arial"/>
              </a:rPr>
              <a:t>ORTHOKERATINISED </a:t>
            </a:r>
            <a:r>
              <a:rPr lang="en-US" spc="-235" dirty="0" smtClean="0">
                <a:solidFill>
                  <a:srgbClr val="FF0000"/>
                </a:solidFill>
                <a:latin typeface="Arial"/>
                <a:cs typeface="Arial"/>
              </a:rPr>
              <a:t>OKC’s </a:t>
            </a:r>
            <a:r>
              <a:rPr lang="en-US" spc="-254" dirty="0" smtClean="0">
                <a:solidFill>
                  <a:srgbClr val="FF0000"/>
                </a:solidFill>
                <a:latin typeface="Arial"/>
                <a:cs typeface="Arial"/>
              </a:rPr>
              <a:t>HAVE </a:t>
            </a:r>
            <a:r>
              <a:rPr lang="en-US" spc="-175" dirty="0" smtClean="0">
                <a:solidFill>
                  <a:srgbClr val="FF0000"/>
                </a:solidFill>
                <a:latin typeface="Arial"/>
                <a:cs typeface="Arial"/>
              </a:rPr>
              <a:t>A </a:t>
            </a:r>
            <a:r>
              <a:rPr lang="en-US" spc="-275" dirty="0" smtClean="0">
                <a:solidFill>
                  <a:srgbClr val="FF0000"/>
                </a:solidFill>
                <a:latin typeface="Arial"/>
                <a:cs typeface="Arial"/>
              </a:rPr>
              <a:t>SUBSTANTIALLY </a:t>
            </a:r>
            <a:r>
              <a:rPr lang="en-US" spc="-280" dirty="0" smtClean="0">
                <a:solidFill>
                  <a:srgbClr val="FF0000"/>
                </a:solidFill>
                <a:latin typeface="Arial"/>
                <a:cs typeface="Arial"/>
              </a:rPr>
              <a:t>LOWER </a:t>
            </a:r>
            <a:r>
              <a:rPr lang="en-US" spc="-325" dirty="0" smtClean="0">
                <a:solidFill>
                  <a:srgbClr val="FF0000"/>
                </a:solidFill>
                <a:latin typeface="Arial"/>
                <a:cs typeface="Arial"/>
              </a:rPr>
              <a:t>RECURRENCE RATE </a:t>
            </a:r>
            <a:r>
              <a:rPr lang="en-US" spc="-200" dirty="0" smtClean="0">
                <a:solidFill>
                  <a:srgbClr val="FF0000"/>
                </a:solidFill>
                <a:latin typeface="Arial"/>
                <a:cs typeface="Arial"/>
              </a:rPr>
              <a:t>THAN </a:t>
            </a:r>
            <a:r>
              <a:rPr lang="en-US" spc="-295" dirty="0" smtClean="0">
                <a:solidFill>
                  <a:srgbClr val="FF0000"/>
                </a:solidFill>
                <a:latin typeface="Arial"/>
                <a:cs typeface="Arial"/>
              </a:rPr>
              <a:t>THOSE  </a:t>
            </a:r>
            <a:r>
              <a:rPr lang="en-US" spc="-260" dirty="0" smtClean="0">
                <a:solidFill>
                  <a:srgbClr val="FF0000"/>
                </a:solidFill>
                <a:latin typeface="Arial"/>
                <a:cs typeface="Arial"/>
              </a:rPr>
              <a:t>THAT </a:t>
            </a:r>
            <a:r>
              <a:rPr lang="en-US" spc="-295" dirty="0" smtClean="0">
                <a:solidFill>
                  <a:srgbClr val="FF0000"/>
                </a:solidFill>
                <a:latin typeface="Arial"/>
                <a:cs typeface="Arial"/>
              </a:rPr>
              <a:t>WERE </a:t>
            </a:r>
            <a:r>
              <a:rPr lang="en-US" spc="-265" dirty="0" smtClean="0">
                <a:solidFill>
                  <a:srgbClr val="FF0000"/>
                </a:solidFill>
                <a:latin typeface="Arial"/>
                <a:cs typeface="Arial"/>
              </a:rPr>
              <a:t>PARAKERATINISED </a:t>
            </a:r>
            <a:r>
              <a:rPr lang="en-US" spc="-155" dirty="0" smtClean="0">
                <a:solidFill>
                  <a:srgbClr val="FF0000"/>
                </a:solidFill>
                <a:latin typeface="Arial"/>
                <a:cs typeface="Arial"/>
              </a:rPr>
              <a:t>(WRIGHT,1981; </a:t>
            </a:r>
            <a:r>
              <a:rPr lang="en-US" spc="-254" dirty="0" smtClean="0">
                <a:solidFill>
                  <a:srgbClr val="FF0000"/>
                </a:solidFill>
                <a:latin typeface="Arial"/>
                <a:cs typeface="Arial"/>
              </a:rPr>
              <a:t>SIAR </a:t>
            </a:r>
            <a:r>
              <a:rPr lang="en-US" spc="-180" dirty="0" smtClean="0">
                <a:solidFill>
                  <a:srgbClr val="FF0000"/>
                </a:solidFill>
                <a:latin typeface="Arial"/>
                <a:cs typeface="Arial"/>
              </a:rPr>
              <a:t>AND </a:t>
            </a:r>
            <a:r>
              <a:rPr lang="en-US" spc="-170" dirty="0" smtClean="0">
                <a:solidFill>
                  <a:srgbClr val="FF0000"/>
                </a:solidFill>
                <a:latin typeface="Arial"/>
                <a:cs typeface="Arial"/>
              </a:rPr>
              <a:t>NG, </a:t>
            </a:r>
            <a:r>
              <a:rPr lang="en-US" spc="-80" dirty="0" smtClean="0">
                <a:solidFill>
                  <a:srgbClr val="FF0000"/>
                </a:solidFill>
                <a:latin typeface="Arial"/>
                <a:cs typeface="Arial"/>
              </a:rPr>
              <a:t>1988; </a:t>
            </a:r>
            <a:r>
              <a:rPr lang="en-US" spc="-300" dirty="0" smtClean="0">
                <a:solidFill>
                  <a:srgbClr val="FF0000"/>
                </a:solidFill>
                <a:latin typeface="Arial"/>
                <a:cs typeface="Arial"/>
              </a:rPr>
              <a:t>CROWLEY </a:t>
            </a:r>
            <a:r>
              <a:rPr lang="en-US" spc="-305" dirty="0" smtClean="0">
                <a:solidFill>
                  <a:srgbClr val="FF0000"/>
                </a:solidFill>
                <a:latin typeface="Arial"/>
                <a:cs typeface="Arial"/>
              </a:rPr>
              <a:t>ET </a:t>
            </a:r>
            <a:r>
              <a:rPr lang="en-US" spc="-140" dirty="0" smtClean="0">
                <a:solidFill>
                  <a:srgbClr val="FF0000"/>
                </a:solidFill>
                <a:latin typeface="Arial"/>
                <a:cs typeface="Arial"/>
              </a:rPr>
              <a:t>AL.,</a:t>
            </a:r>
            <a:r>
              <a:rPr lang="en-US" spc="-165" dirty="0" smtClean="0">
                <a:solidFill>
                  <a:srgbClr val="FF0000"/>
                </a:solidFill>
                <a:latin typeface="Arial"/>
                <a:cs typeface="Arial"/>
              </a:rPr>
              <a:t> </a:t>
            </a:r>
            <a:r>
              <a:rPr lang="en-US" spc="-90" dirty="0" smtClean="0">
                <a:solidFill>
                  <a:srgbClr val="FF0000"/>
                </a:solidFill>
                <a:latin typeface="Arial"/>
                <a:cs typeface="Arial"/>
              </a:rPr>
              <a:t>1992)</a:t>
            </a:r>
            <a:endParaRPr lang="en-US" dirty="0" smtClean="0">
              <a:latin typeface="Arial"/>
              <a:cs typeface="Arial"/>
            </a:endParaRPr>
          </a:p>
          <a:p>
            <a:pPr marL="355600">
              <a:lnSpc>
                <a:spcPct val="100000"/>
              </a:lnSpc>
              <a:spcBef>
                <a:spcPts val="5"/>
              </a:spcBef>
            </a:pPr>
            <a:r>
              <a:rPr sz="1800" spc="-85" smtClean="0">
                <a:latin typeface="Arial"/>
                <a:cs typeface="Arial"/>
              </a:rPr>
              <a:t>.</a:t>
            </a:r>
            <a:endParaRPr sz="1800">
              <a:latin typeface="Arial"/>
              <a:cs typeface="Arial"/>
            </a:endParaRPr>
          </a:p>
        </p:txBody>
      </p:sp>
      <p:sp>
        <p:nvSpPr>
          <p:cNvPr id="3" name="object 3"/>
          <p:cNvSpPr txBox="1">
            <a:spLocks noGrp="1"/>
          </p:cNvSpPr>
          <p:nvPr>
            <p:ph type="title"/>
          </p:nvPr>
        </p:nvSpPr>
        <p:spPr>
          <a:xfrm>
            <a:off x="3581403" y="540766"/>
            <a:ext cx="5181599" cy="505908"/>
          </a:xfrm>
          <a:prstGeom prst="rect">
            <a:avLst/>
          </a:prstGeom>
        </p:spPr>
        <p:txBody>
          <a:bodyPr vert="horz" wrap="square" lIns="0" tIns="13335" rIns="0" bIns="0" rtlCol="0">
            <a:spAutoFit/>
          </a:bodyPr>
          <a:lstStyle/>
          <a:p>
            <a:pPr marL="12700">
              <a:lnSpc>
                <a:spcPct val="100000"/>
              </a:lnSpc>
              <a:spcBef>
                <a:spcPts val="105"/>
              </a:spcBef>
            </a:pPr>
            <a:r>
              <a:rPr lang="en-US" sz="3200" spc="-330" dirty="0" smtClean="0">
                <a:solidFill>
                  <a:srgbClr val="000000"/>
                </a:solidFill>
                <a:latin typeface="Arial"/>
                <a:cs typeface="Arial"/>
              </a:rPr>
              <a:t>Histopathology</a:t>
            </a:r>
            <a:endParaRPr sz="3200">
              <a:latin typeface="Arial"/>
              <a:cs typeface="Arial"/>
            </a:endParaRPr>
          </a:p>
        </p:txBody>
      </p:sp>
      <p:sp>
        <p:nvSpPr>
          <p:cNvPr id="4" name="object 4"/>
          <p:cNvSpPr/>
          <p:nvPr/>
        </p:nvSpPr>
        <p:spPr>
          <a:xfrm>
            <a:off x="1727200" y="1295400"/>
            <a:ext cx="7924800" cy="3505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8056" y="780034"/>
            <a:ext cx="3164840" cy="574040"/>
          </a:xfrm>
          <a:prstGeom prst="rect">
            <a:avLst/>
          </a:prstGeom>
        </p:spPr>
        <p:txBody>
          <a:bodyPr vert="horz" wrap="square" lIns="0" tIns="12700" rIns="0" bIns="0" rtlCol="0">
            <a:spAutoFit/>
          </a:bodyPr>
          <a:lstStyle/>
          <a:p>
            <a:pPr marL="1905" algn="ctr">
              <a:lnSpc>
                <a:spcPct val="100000"/>
              </a:lnSpc>
              <a:spcBef>
                <a:spcPts val="100"/>
              </a:spcBef>
            </a:pPr>
            <a:r>
              <a:rPr sz="1800" spc="-85" dirty="0">
                <a:latin typeface="Arial"/>
                <a:cs typeface="Arial"/>
              </a:rPr>
              <a:t>Treatments</a:t>
            </a:r>
            <a:endParaRPr sz="1800">
              <a:latin typeface="Arial"/>
              <a:cs typeface="Arial"/>
            </a:endParaRPr>
          </a:p>
          <a:p>
            <a:pPr algn="ctr">
              <a:lnSpc>
                <a:spcPct val="100000"/>
              </a:lnSpc>
            </a:pPr>
            <a:r>
              <a:rPr sz="1800" spc="-85" dirty="0">
                <a:latin typeface="Arial"/>
                <a:cs typeface="Arial"/>
              </a:rPr>
              <a:t>are </a:t>
            </a:r>
            <a:r>
              <a:rPr sz="1800" spc="-75" dirty="0">
                <a:latin typeface="Arial"/>
                <a:cs typeface="Arial"/>
              </a:rPr>
              <a:t>generally </a:t>
            </a:r>
            <a:r>
              <a:rPr sz="1800" spc="-80" dirty="0">
                <a:latin typeface="Arial"/>
                <a:cs typeface="Arial"/>
              </a:rPr>
              <a:t>classified</a:t>
            </a:r>
            <a:r>
              <a:rPr sz="1800" spc="-140" dirty="0">
                <a:latin typeface="Arial"/>
                <a:cs typeface="Arial"/>
              </a:rPr>
              <a:t> </a:t>
            </a:r>
            <a:r>
              <a:rPr sz="1800" spc="-170" dirty="0">
                <a:latin typeface="Arial"/>
                <a:cs typeface="Arial"/>
              </a:rPr>
              <a:t>as</a:t>
            </a:r>
            <a:endParaRPr sz="1800">
              <a:latin typeface="Arial"/>
              <a:cs typeface="Arial"/>
            </a:endParaRPr>
          </a:p>
        </p:txBody>
      </p:sp>
      <p:sp>
        <p:nvSpPr>
          <p:cNvPr id="3" name="object 3"/>
          <p:cNvSpPr/>
          <p:nvPr/>
        </p:nvSpPr>
        <p:spPr>
          <a:xfrm>
            <a:off x="5786969" y="1518538"/>
            <a:ext cx="1934633" cy="844550"/>
          </a:xfrm>
          <a:custGeom>
            <a:avLst/>
            <a:gdLst/>
            <a:ahLst/>
            <a:cxnLst/>
            <a:rect l="l" t="t" r="r" b="b"/>
            <a:pathLst>
              <a:path w="1450975" h="844550">
                <a:moveTo>
                  <a:pt x="1416436" y="831063"/>
                </a:moveTo>
                <a:lnTo>
                  <a:pt x="1351914" y="831341"/>
                </a:lnTo>
                <a:lnTo>
                  <a:pt x="1348359" y="831341"/>
                </a:lnTo>
                <a:lnTo>
                  <a:pt x="1345564" y="834136"/>
                </a:lnTo>
                <a:lnTo>
                  <a:pt x="1345564" y="841121"/>
                </a:lnTo>
                <a:lnTo>
                  <a:pt x="1348359" y="844041"/>
                </a:lnTo>
                <a:lnTo>
                  <a:pt x="1351914" y="844041"/>
                </a:lnTo>
                <a:lnTo>
                  <a:pt x="1450975" y="843661"/>
                </a:lnTo>
                <a:lnTo>
                  <a:pt x="1450541" y="842899"/>
                </a:lnTo>
                <a:lnTo>
                  <a:pt x="1436877" y="842899"/>
                </a:lnTo>
                <a:lnTo>
                  <a:pt x="1416436" y="831063"/>
                </a:lnTo>
                <a:close/>
              </a:path>
              <a:path w="1450975" h="844550">
                <a:moveTo>
                  <a:pt x="1429184" y="831007"/>
                </a:moveTo>
                <a:lnTo>
                  <a:pt x="1416436" y="831063"/>
                </a:lnTo>
                <a:lnTo>
                  <a:pt x="1436877" y="842899"/>
                </a:lnTo>
                <a:lnTo>
                  <a:pt x="1438264" y="840486"/>
                </a:lnTo>
                <a:lnTo>
                  <a:pt x="1434591" y="840486"/>
                </a:lnTo>
                <a:lnTo>
                  <a:pt x="1429184" y="831007"/>
                </a:lnTo>
                <a:close/>
              </a:path>
              <a:path w="1450975" h="844550">
                <a:moveTo>
                  <a:pt x="1396364" y="753490"/>
                </a:moveTo>
                <a:lnTo>
                  <a:pt x="1393316" y="755141"/>
                </a:lnTo>
                <a:lnTo>
                  <a:pt x="1390269" y="756920"/>
                </a:lnTo>
                <a:lnTo>
                  <a:pt x="1389126" y="760857"/>
                </a:lnTo>
                <a:lnTo>
                  <a:pt x="1390903" y="763905"/>
                </a:lnTo>
                <a:lnTo>
                  <a:pt x="1422977" y="820126"/>
                </a:lnTo>
                <a:lnTo>
                  <a:pt x="1443227" y="831850"/>
                </a:lnTo>
                <a:lnTo>
                  <a:pt x="1436877" y="842899"/>
                </a:lnTo>
                <a:lnTo>
                  <a:pt x="1450541" y="842899"/>
                </a:lnTo>
                <a:lnTo>
                  <a:pt x="1401952" y="757555"/>
                </a:lnTo>
                <a:lnTo>
                  <a:pt x="1400175" y="754507"/>
                </a:lnTo>
                <a:lnTo>
                  <a:pt x="1396364" y="753490"/>
                </a:lnTo>
                <a:close/>
              </a:path>
              <a:path w="1450975" h="844550">
                <a:moveTo>
                  <a:pt x="1440052" y="830961"/>
                </a:moveTo>
                <a:lnTo>
                  <a:pt x="1429184" y="831007"/>
                </a:lnTo>
                <a:lnTo>
                  <a:pt x="1434591" y="840486"/>
                </a:lnTo>
                <a:lnTo>
                  <a:pt x="1440052" y="830961"/>
                </a:lnTo>
                <a:close/>
              </a:path>
              <a:path w="1450975" h="844550">
                <a:moveTo>
                  <a:pt x="1441692" y="830961"/>
                </a:moveTo>
                <a:lnTo>
                  <a:pt x="1440052" y="830961"/>
                </a:lnTo>
                <a:lnTo>
                  <a:pt x="1434591" y="840486"/>
                </a:lnTo>
                <a:lnTo>
                  <a:pt x="1438264" y="840486"/>
                </a:lnTo>
                <a:lnTo>
                  <a:pt x="1443227" y="831850"/>
                </a:lnTo>
                <a:lnTo>
                  <a:pt x="1441692" y="830961"/>
                </a:lnTo>
                <a:close/>
              </a:path>
              <a:path w="1450975" h="844550">
                <a:moveTo>
                  <a:pt x="6350" y="0"/>
                </a:moveTo>
                <a:lnTo>
                  <a:pt x="0" y="10922"/>
                </a:lnTo>
                <a:lnTo>
                  <a:pt x="1416436" y="831063"/>
                </a:lnTo>
                <a:lnTo>
                  <a:pt x="1429184" y="831007"/>
                </a:lnTo>
                <a:lnTo>
                  <a:pt x="1422977" y="820126"/>
                </a:lnTo>
                <a:lnTo>
                  <a:pt x="6350" y="0"/>
                </a:lnTo>
                <a:close/>
              </a:path>
              <a:path w="1450975" h="844550">
                <a:moveTo>
                  <a:pt x="1422977" y="820126"/>
                </a:moveTo>
                <a:lnTo>
                  <a:pt x="1429184" y="831007"/>
                </a:lnTo>
                <a:lnTo>
                  <a:pt x="1441692" y="830961"/>
                </a:lnTo>
                <a:lnTo>
                  <a:pt x="1422977" y="820126"/>
                </a:lnTo>
                <a:close/>
              </a:path>
            </a:pathLst>
          </a:custGeom>
          <a:solidFill>
            <a:srgbClr val="FF0000"/>
          </a:solidFill>
        </p:spPr>
        <p:txBody>
          <a:bodyPr wrap="square" lIns="0" tIns="0" rIns="0" bIns="0" rtlCol="0"/>
          <a:lstStyle/>
          <a:p>
            <a:endParaRPr/>
          </a:p>
        </p:txBody>
      </p:sp>
      <p:sp>
        <p:nvSpPr>
          <p:cNvPr id="4" name="object 4"/>
          <p:cNvSpPr/>
          <p:nvPr/>
        </p:nvSpPr>
        <p:spPr>
          <a:xfrm>
            <a:off x="4470400" y="1519174"/>
            <a:ext cx="1326725" cy="843280"/>
          </a:xfrm>
          <a:custGeom>
            <a:avLst/>
            <a:gdLst/>
            <a:ahLst/>
            <a:cxnLst/>
            <a:rect l="l" t="t" r="r" b="b"/>
            <a:pathLst>
              <a:path w="995045" h="843280">
                <a:moveTo>
                  <a:pt x="37846" y="744601"/>
                </a:moveTo>
                <a:lnTo>
                  <a:pt x="34289" y="746378"/>
                </a:lnTo>
                <a:lnTo>
                  <a:pt x="33020" y="749680"/>
                </a:lnTo>
                <a:lnTo>
                  <a:pt x="0" y="843026"/>
                </a:lnTo>
                <a:lnTo>
                  <a:pt x="18774" y="839724"/>
                </a:lnTo>
                <a:lnTo>
                  <a:pt x="13715" y="839724"/>
                </a:lnTo>
                <a:lnTo>
                  <a:pt x="5461" y="830072"/>
                </a:lnTo>
                <a:lnTo>
                  <a:pt x="23501" y="814808"/>
                </a:lnTo>
                <a:lnTo>
                  <a:pt x="45085" y="753872"/>
                </a:lnTo>
                <a:lnTo>
                  <a:pt x="46227" y="750570"/>
                </a:lnTo>
                <a:lnTo>
                  <a:pt x="44450" y="746887"/>
                </a:lnTo>
                <a:lnTo>
                  <a:pt x="37846" y="744601"/>
                </a:lnTo>
                <a:close/>
              </a:path>
              <a:path w="995045" h="843280">
                <a:moveTo>
                  <a:pt x="23501" y="814808"/>
                </a:moveTo>
                <a:lnTo>
                  <a:pt x="5461" y="830072"/>
                </a:lnTo>
                <a:lnTo>
                  <a:pt x="13715" y="839724"/>
                </a:lnTo>
                <a:lnTo>
                  <a:pt x="16867" y="837056"/>
                </a:lnTo>
                <a:lnTo>
                  <a:pt x="15621" y="837056"/>
                </a:lnTo>
                <a:lnTo>
                  <a:pt x="8509" y="828675"/>
                </a:lnTo>
                <a:lnTo>
                  <a:pt x="19263" y="826772"/>
                </a:lnTo>
                <a:lnTo>
                  <a:pt x="23501" y="814808"/>
                </a:lnTo>
                <a:close/>
              </a:path>
              <a:path w="995045" h="843280">
                <a:moveTo>
                  <a:pt x="98805" y="812800"/>
                </a:moveTo>
                <a:lnTo>
                  <a:pt x="95376" y="813308"/>
                </a:lnTo>
                <a:lnTo>
                  <a:pt x="31600" y="824590"/>
                </a:lnTo>
                <a:lnTo>
                  <a:pt x="13715" y="839724"/>
                </a:lnTo>
                <a:lnTo>
                  <a:pt x="18774" y="839724"/>
                </a:lnTo>
                <a:lnTo>
                  <a:pt x="101091" y="825246"/>
                </a:lnTo>
                <a:lnTo>
                  <a:pt x="103377" y="821943"/>
                </a:lnTo>
                <a:lnTo>
                  <a:pt x="102108" y="815086"/>
                </a:lnTo>
                <a:lnTo>
                  <a:pt x="98805" y="812800"/>
                </a:lnTo>
                <a:close/>
              </a:path>
              <a:path w="995045" h="843280">
                <a:moveTo>
                  <a:pt x="19263" y="826772"/>
                </a:moveTo>
                <a:lnTo>
                  <a:pt x="8509" y="828675"/>
                </a:lnTo>
                <a:lnTo>
                  <a:pt x="15621" y="837056"/>
                </a:lnTo>
                <a:lnTo>
                  <a:pt x="19263" y="826772"/>
                </a:lnTo>
                <a:close/>
              </a:path>
              <a:path w="995045" h="843280">
                <a:moveTo>
                  <a:pt x="31600" y="824590"/>
                </a:moveTo>
                <a:lnTo>
                  <a:pt x="19263" y="826772"/>
                </a:lnTo>
                <a:lnTo>
                  <a:pt x="15621" y="837056"/>
                </a:lnTo>
                <a:lnTo>
                  <a:pt x="16867" y="837056"/>
                </a:lnTo>
                <a:lnTo>
                  <a:pt x="31600" y="824590"/>
                </a:lnTo>
                <a:close/>
              </a:path>
              <a:path w="995045" h="843280">
                <a:moveTo>
                  <a:pt x="986536" y="0"/>
                </a:moveTo>
                <a:lnTo>
                  <a:pt x="23501" y="814808"/>
                </a:lnTo>
                <a:lnTo>
                  <a:pt x="19263" y="826772"/>
                </a:lnTo>
                <a:lnTo>
                  <a:pt x="31600" y="824590"/>
                </a:lnTo>
                <a:lnTo>
                  <a:pt x="994663" y="9651"/>
                </a:lnTo>
                <a:lnTo>
                  <a:pt x="986536" y="0"/>
                </a:lnTo>
                <a:close/>
              </a:path>
            </a:pathLst>
          </a:custGeom>
          <a:solidFill>
            <a:srgbClr val="FF0000"/>
          </a:solidFill>
        </p:spPr>
        <p:txBody>
          <a:bodyPr wrap="square" lIns="0" tIns="0" rIns="0" bIns="0" rtlCol="0"/>
          <a:lstStyle/>
          <a:p>
            <a:endParaRPr/>
          </a:p>
        </p:txBody>
      </p:sp>
      <p:sp>
        <p:nvSpPr>
          <p:cNvPr id="5" name="object 5"/>
          <p:cNvSpPr txBox="1"/>
          <p:nvPr/>
        </p:nvSpPr>
        <p:spPr>
          <a:xfrm>
            <a:off x="3051725" y="2533015"/>
            <a:ext cx="1634067" cy="299720"/>
          </a:xfrm>
          <a:prstGeom prst="rect">
            <a:avLst/>
          </a:prstGeom>
        </p:spPr>
        <p:txBody>
          <a:bodyPr vert="horz" wrap="square" lIns="0" tIns="12700" rIns="0" bIns="0" rtlCol="0">
            <a:spAutoFit/>
          </a:bodyPr>
          <a:lstStyle/>
          <a:p>
            <a:pPr marL="12700">
              <a:lnSpc>
                <a:spcPct val="100000"/>
              </a:lnSpc>
              <a:spcBef>
                <a:spcPts val="100"/>
              </a:spcBef>
            </a:pPr>
            <a:r>
              <a:rPr sz="1800" spc="-95" dirty="0">
                <a:latin typeface="Arial"/>
                <a:cs typeface="Arial"/>
              </a:rPr>
              <a:t>Conservative</a:t>
            </a:r>
            <a:endParaRPr sz="1800">
              <a:latin typeface="Arial"/>
              <a:cs typeface="Arial"/>
            </a:endParaRPr>
          </a:p>
        </p:txBody>
      </p:sp>
      <p:sp>
        <p:nvSpPr>
          <p:cNvPr id="6" name="object 6"/>
          <p:cNvSpPr txBox="1"/>
          <p:nvPr/>
        </p:nvSpPr>
        <p:spPr>
          <a:xfrm>
            <a:off x="7218171" y="2533015"/>
            <a:ext cx="1351280" cy="299720"/>
          </a:xfrm>
          <a:prstGeom prst="rect">
            <a:avLst/>
          </a:prstGeom>
        </p:spPr>
        <p:txBody>
          <a:bodyPr vert="horz" wrap="square" lIns="0" tIns="12700" rIns="0" bIns="0" rtlCol="0">
            <a:spAutoFit/>
          </a:bodyPr>
          <a:lstStyle/>
          <a:p>
            <a:pPr marL="12700">
              <a:lnSpc>
                <a:spcPct val="100000"/>
              </a:lnSpc>
              <a:spcBef>
                <a:spcPts val="100"/>
              </a:spcBef>
            </a:pPr>
            <a:r>
              <a:rPr sz="1800" spc="-175" dirty="0">
                <a:latin typeface="Arial"/>
                <a:cs typeface="Arial"/>
              </a:rPr>
              <a:t>A</a:t>
            </a:r>
            <a:r>
              <a:rPr sz="1800" spc="-130" dirty="0">
                <a:latin typeface="Arial"/>
                <a:cs typeface="Arial"/>
              </a:rPr>
              <a:t>g</a:t>
            </a:r>
            <a:r>
              <a:rPr sz="1800" spc="-80" dirty="0">
                <a:latin typeface="Arial"/>
                <a:cs typeface="Arial"/>
              </a:rPr>
              <a:t>g</a:t>
            </a:r>
            <a:r>
              <a:rPr sz="1800" spc="-75" dirty="0">
                <a:latin typeface="Arial"/>
                <a:cs typeface="Arial"/>
              </a:rPr>
              <a:t>r</a:t>
            </a:r>
            <a:r>
              <a:rPr sz="1800" spc="-160" dirty="0">
                <a:latin typeface="Arial"/>
                <a:cs typeface="Arial"/>
              </a:rPr>
              <a:t>e</a:t>
            </a:r>
            <a:r>
              <a:rPr sz="1800" spc="-140" dirty="0">
                <a:latin typeface="Arial"/>
                <a:cs typeface="Arial"/>
              </a:rPr>
              <a:t>s</a:t>
            </a:r>
            <a:r>
              <a:rPr sz="1800" spc="-85" dirty="0">
                <a:latin typeface="Arial"/>
                <a:cs typeface="Arial"/>
              </a:rPr>
              <a:t>si</a:t>
            </a:r>
            <a:r>
              <a:rPr sz="1800" spc="-130" dirty="0">
                <a:latin typeface="Arial"/>
                <a:cs typeface="Arial"/>
              </a:rPr>
              <a:t>v</a:t>
            </a:r>
            <a:r>
              <a:rPr sz="1800" spc="-110" dirty="0">
                <a:latin typeface="Arial"/>
                <a:cs typeface="Arial"/>
              </a:rPr>
              <a:t>e</a:t>
            </a:r>
            <a:endParaRPr sz="1800">
              <a:latin typeface="Arial"/>
              <a:cs typeface="Arial"/>
            </a:endParaRPr>
          </a:p>
        </p:txBody>
      </p:sp>
      <p:sp>
        <p:nvSpPr>
          <p:cNvPr id="7" name="object 7"/>
          <p:cNvSpPr txBox="1"/>
          <p:nvPr/>
        </p:nvSpPr>
        <p:spPr>
          <a:xfrm>
            <a:off x="833255" y="3828669"/>
            <a:ext cx="3208020" cy="574040"/>
          </a:xfrm>
          <a:prstGeom prst="rect">
            <a:avLst/>
          </a:prstGeom>
        </p:spPr>
        <p:txBody>
          <a:bodyPr vert="horz" wrap="square" lIns="0" tIns="12700" rIns="0" bIns="0" rtlCol="0">
            <a:spAutoFit/>
          </a:bodyPr>
          <a:lstStyle/>
          <a:p>
            <a:pPr marL="12700" marR="5080" indent="275590">
              <a:lnSpc>
                <a:spcPct val="100000"/>
              </a:lnSpc>
              <a:spcBef>
                <a:spcPts val="100"/>
              </a:spcBef>
            </a:pPr>
            <a:r>
              <a:rPr sz="1800" spc="-100">
                <a:latin typeface="Arial"/>
                <a:cs typeface="Arial"/>
              </a:rPr>
              <a:t>Simple </a:t>
            </a:r>
            <a:r>
              <a:rPr sz="1800" spc="-60" smtClean="0">
                <a:latin typeface="Arial"/>
                <a:cs typeface="Arial"/>
              </a:rPr>
              <a:t>enucleation,</a:t>
            </a:r>
            <a:r>
              <a:rPr lang="en-US" sz="1800" spc="-60" dirty="0" smtClean="0">
                <a:latin typeface="Arial"/>
                <a:cs typeface="Arial"/>
              </a:rPr>
              <a:t> </a:t>
            </a:r>
            <a:r>
              <a:rPr sz="1800" spc="5" smtClean="0">
                <a:latin typeface="Arial"/>
                <a:cs typeface="Arial"/>
              </a:rPr>
              <a:t>with </a:t>
            </a:r>
            <a:r>
              <a:rPr sz="1800" spc="-15" dirty="0">
                <a:latin typeface="Arial"/>
                <a:cs typeface="Arial"/>
              </a:rPr>
              <a:t>or </a:t>
            </a:r>
            <a:r>
              <a:rPr sz="1800" dirty="0">
                <a:latin typeface="Arial"/>
                <a:cs typeface="Arial"/>
              </a:rPr>
              <a:t>without</a:t>
            </a:r>
            <a:r>
              <a:rPr sz="1800" spc="-260" dirty="0">
                <a:latin typeface="Arial"/>
                <a:cs typeface="Arial"/>
              </a:rPr>
              <a:t> </a:t>
            </a:r>
            <a:r>
              <a:rPr sz="1800" spc="-70" dirty="0">
                <a:latin typeface="Arial"/>
                <a:cs typeface="Arial"/>
              </a:rPr>
              <a:t>curettage</a:t>
            </a:r>
            <a:endParaRPr sz="1800">
              <a:latin typeface="Arial"/>
              <a:cs typeface="Arial"/>
            </a:endParaRPr>
          </a:p>
        </p:txBody>
      </p:sp>
      <p:sp>
        <p:nvSpPr>
          <p:cNvPr id="8" name="object 8"/>
          <p:cNvSpPr/>
          <p:nvPr/>
        </p:nvSpPr>
        <p:spPr>
          <a:xfrm>
            <a:off x="2438400" y="2890773"/>
            <a:ext cx="1326725" cy="843280"/>
          </a:xfrm>
          <a:custGeom>
            <a:avLst/>
            <a:gdLst/>
            <a:ahLst/>
            <a:cxnLst/>
            <a:rect l="l" t="t" r="r" b="b"/>
            <a:pathLst>
              <a:path w="995044" h="843279">
                <a:moveTo>
                  <a:pt x="37845" y="744601"/>
                </a:moveTo>
                <a:lnTo>
                  <a:pt x="34289" y="746378"/>
                </a:lnTo>
                <a:lnTo>
                  <a:pt x="33019" y="749681"/>
                </a:lnTo>
                <a:lnTo>
                  <a:pt x="0" y="843026"/>
                </a:lnTo>
                <a:lnTo>
                  <a:pt x="18774" y="839724"/>
                </a:lnTo>
                <a:lnTo>
                  <a:pt x="13716" y="839724"/>
                </a:lnTo>
                <a:lnTo>
                  <a:pt x="5461" y="830071"/>
                </a:lnTo>
                <a:lnTo>
                  <a:pt x="23501" y="814808"/>
                </a:lnTo>
                <a:lnTo>
                  <a:pt x="45085" y="753871"/>
                </a:lnTo>
                <a:lnTo>
                  <a:pt x="46227" y="750569"/>
                </a:lnTo>
                <a:lnTo>
                  <a:pt x="44450" y="746887"/>
                </a:lnTo>
                <a:lnTo>
                  <a:pt x="37845" y="744601"/>
                </a:lnTo>
                <a:close/>
              </a:path>
              <a:path w="995044" h="843279">
                <a:moveTo>
                  <a:pt x="23501" y="814808"/>
                </a:moveTo>
                <a:lnTo>
                  <a:pt x="5461" y="830071"/>
                </a:lnTo>
                <a:lnTo>
                  <a:pt x="13716" y="839724"/>
                </a:lnTo>
                <a:lnTo>
                  <a:pt x="16867" y="837057"/>
                </a:lnTo>
                <a:lnTo>
                  <a:pt x="15620" y="837057"/>
                </a:lnTo>
                <a:lnTo>
                  <a:pt x="8508" y="828675"/>
                </a:lnTo>
                <a:lnTo>
                  <a:pt x="19263" y="826772"/>
                </a:lnTo>
                <a:lnTo>
                  <a:pt x="23501" y="814808"/>
                </a:lnTo>
                <a:close/>
              </a:path>
              <a:path w="995044" h="843279">
                <a:moveTo>
                  <a:pt x="98806" y="812800"/>
                </a:moveTo>
                <a:lnTo>
                  <a:pt x="95376" y="813307"/>
                </a:lnTo>
                <a:lnTo>
                  <a:pt x="31600" y="824590"/>
                </a:lnTo>
                <a:lnTo>
                  <a:pt x="13716" y="839724"/>
                </a:lnTo>
                <a:lnTo>
                  <a:pt x="18774" y="839724"/>
                </a:lnTo>
                <a:lnTo>
                  <a:pt x="101092" y="825245"/>
                </a:lnTo>
                <a:lnTo>
                  <a:pt x="103377" y="821944"/>
                </a:lnTo>
                <a:lnTo>
                  <a:pt x="102107" y="815086"/>
                </a:lnTo>
                <a:lnTo>
                  <a:pt x="98806" y="812800"/>
                </a:lnTo>
                <a:close/>
              </a:path>
              <a:path w="995044" h="843279">
                <a:moveTo>
                  <a:pt x="19263" y="826772"/>
                </a:moveTo>
                <a:lnTo>
                  <a:pt x="8508" y="828675"/>
                </a:lnTo>
                <a:lnTo>
                  <a:pt x="15620" y="837057"/>
                </a:lnTo>
                <a:lnTo>
                  <a:pt x="19263" y="826772"/>
                </a:lnTo>
                <a:close/>
              </a:path>
              <a:path w="995044" h="843279">
                <a:moveTo>
                  <a:pt x="31600" y="824590"/>
                </a:moveTo>
                <a:lnTo>
                  <a:pt x="19263" y="826772"/>
                </a:lnTo>
                <a:lnTo>
                  <a:pt x="15620" y="837057"/>
                </a:lnTo>
                <a:lnTo>
                  <a:pt x="16867" y="837057"/>
                </a:lnTo>
                <a:lnTo>
                  <a:pt x="31600" y="824590"/>
                </a:lnTo>
                <a:close/>
              </a:path>
              <a:path w="995044" h="843279">
                <a:moveTo>
                  <a:pt x="986536" y="0"/>
                </a:moveTo>
                <a:lnTo>
                  <a:pt x="23501" y="814808"/>
                </a:lnTo>
                <a:lnTo>
                  <a:pt x="19263" y="826772"/>
                </a:lnTo>
                <a:lnTo>
                  <a:pt x="31600" y="824590"/>
                </a:lnTo>
                <a:lnTo>
                  <a:pt x="994663" y="9651"/>
                </a:lnTo>
                <a:lnTo>
                  <a:pt x="986536" y="0"/>
                </a:lnTo>
                <a:close/>
              </a:path>
            </a:pathLst>
          </a:custGeom>
          <a:solidFill>
            <a:srgbClr val="FF0000"/>
          </a:solidFill>
        </p:spPr>
        <p:txBody>
          <a:bodyPr wrap="square" lIns="0" tIns="0" rIns="0" bIns="0" rtlCol="0"/>
          <a:lstStyle/>
          <a:p>
            <a:endParaRPr/>
          </a:p>
        </p:txBody>
      </p:sp>
      <p:sp>
        <p:nvSpPr>
          <p:cNvPr id="9" name="object 9"/>
          <p:cNvSpPr/>
          <p:nvPr/>
        </p:nvSpPr>
        <p:spPr>
          <a:xfrm>
            <a:off x="8001000" y="2895600"/>
            <a:ext cx="1676400" cy="990600"/>
          </a:xfrm>
          <a:custGeom>
            <a:avLst/>
            <a:gdLst/>
            <a:ahLst/>
            <a:cxnLst/>
            <a:rect l="l" t="t" r="r" b="b"/>
            <a:pathLst>
              <a:path w="1375409" h="843914">
                <a:moveTo>
                  <a:pt x="1276096" y="828929"/>
                </a:moveTo>
                <a:lnTo>
                  <a:pt x="1272540" y="828929"/>
                </a:lnTo>
                <a:lnTo>
                  <a:pt x="1269746" y="831723"/>
                </a:lnTo>
                <a:lnTo>
                  <a:pt x="1269492" y="838708"/>
                </a:lnTo>
                <a:lnTo>
                  <a:pt x="1272285" y="841629"/>
                </a:lnTo>
                <a:lnTo>
                  <a:pt x="1275842" y="841629"/>
                </a:lnTo>
                <a:lnTo>
                  <a:pt x="1374902" y="843661"/>
                </a:lnTo>
                <a:lnTo>
                  <a:pt x="1374286" y="842518"/>
                </a:lnTo>
                <a:lnTo>
                  <a:pt x="1360931" y="842518"/>
                </a:lnTo>
                <a:lnTo>
                  <a:pt x="1340827" y="830232"/>
                </a:lnTo>
                <a:lnTo>
                  <a:pt x="1276096" y="828929"/>
                </a:lnTo>
                <a:close/>
              </a:path>
              <a:path w="1375409" h="843914">
                <a:moveTo>
                  <a:pt x="1340827" y="830232"/>
                </a:moveTo>
                <a:lnTo>
                  <a:pt x="1360931" y="842518"/>
                </a:lnTo>
                <a:lnTo>
                  <a:pt x="1362408" y="840105"/>
                </a:lnTo>
                <a:lnTo>
                  <a:pt x="1358519" y="840105"/>
                </a:lnTo>
                <a:lnTo>
                  <a:pt x="1353338" y="830484"/>
                </a:lnTo>
                <a:lnTo>
                  <a:pt x="1340827" y="830232"/>
                </a:lnTo>
                <a:close/>
              </a:path>
              <a:path w="1375409" h="843914">
                <a:moveTo>
                  <a:pt x="1322451" y="752221"/>
                </a:moveTo>
                <a:lnTo>
                  <a:pt x="1319276" y="753872"/>
                </a:lnTo>
                <a:lnTo>
                  <a:pt x="1316227" y="755523"/>
                </a:lnTo>
                <a:lnTo>
                  <a:pt x="1315084" y="759333"/>
                </a:lnTo>
                <a:lnTo>
                  <a:pt x="1316735" y="762508"/>
                </a:lnTo>
                <a:lnTo>
                  <a:pt x="1347369" y="819398"/>
                </a:lnTo>
                <a:lnTo>
                  <a:pt x="1367535" y="831723"/>
                </a:lnTo>
                <a:lnTo>
                  <a:pt x="1360931" y="842518"/>
                </a:lnTo>
                <a:lnTo>
                  <a:pt x="1374286" y="842518"/>
                </a:lnTo>
                <a:lnTo>
                  <a:pt x="1326260" y="753363"/>
                </a:lnTo>
                <a:lnTo>
                  <a:pt x="1322451" y="752221"/>
                </a:lnTo>
                <a:close/>
              </a:path>
              <a:path w="1375409" h="843914">
                <a:moveTo>
                  <a:pt x="1353338" y="830484"/>
                </a:moveTo>
                <a:lnTo>
                  <a:pt x="1358519" y="840105"/>
                </a:lnTo>
                <a:lnTo>
                  <a:pt x="1364360" y="830707"/>
                </a:lnTo>
                <a:lnTo>
                  <a:pt x="1353338" y="830484"/>
                </a:lnTo>
                <a:close/>
              </a:path>
              <a:path w="1375409" h="843914">
                <a:moveTo>
                  <a:pt x="1347369" y="819398"/>
                </a:moveTo>
                <a:lnTo>
                  <a:pt x="1353338" y="830484"/>
                </a:lnTo>
                <a:lnTo>
                  <a:pt x="1364360" y="830707"/>
                </a:lnTo>
                <a:lnTo>
                  <a:pt x="1358519" y="840105"/>
                </a:lnTo>
                <a:lnTo>
                  <a:pt x="1362408" y="840105"/>
                </a:lnTo>
                <a:lnTo>
                  <a:pt x="1367535" y="831723"/>
                </a:lnTo>
                <a:lnTo>
                  <a:pt x="1347369" y="819398"/>
                </a:lnTo>
                <a:close/>
              </a:path>
              <a:path w="1375409" h="843914">
                <a:moveTo>
                  <a:pt x="6603" y="0"/>
                </a:moveTo>
                <a:lnTo>
                  <a:pt x="0" y="10922"/>
                </a:lnTo>
                <a:lnTo>
                  <a:pt x="1340827" y="830232"/>
                </a:lnTo>
                <a:lnTo>
                  <a:pt x="1353338" y="830484"/>
                </a:lnTo>
                <a:lnTo>
                  <a:pt x="1347369" y="819398"/>
                </a:lnTo>
                <a:lnTo>
                  <a:pt x="6603" y="0"/>
                </a:lnTo>
                <a:close/>
              </a:path>
            </a:pathLst>
          </a:custGeom>
          <a:solidFill>
            <a:srgbClr val="FF0000"/>
          </a:solidFill>
        </p:spPr>
        <p:txBody>
          <a:bodyPr wrap="square" lIns="0" tIns="0" rIns="0" bIns="0" rtlCol="0"/>
          <a:lstStyle/>
          <a:p>
            <a:endParaRPr/>
          </a:p>
        </p:txBody>
      </p:sp>
      <p:sp>
        <p:nvSpPr>
          <p:cNvPr id="10" name="object 10"/>
          <p:cNvSpPr txBox="1"/>
          <p:nvPr/>
        </p:nvSpPr>
        <p:spPr>
          <a:xfrm>
            <a:off x="4474635" y="3904869"/>
            <a:ext cx="2085340" cy="299720"/>
          </a:xfrm>
          <a:prstGeom prst="rect">
            <a:avLst/>
          </a:prstGeom>
        </p:spPr>
        <p:txBody>
          <a:bodyPr vert="horz" wrap="square" lIns="0" tIns="12700" rIns="0" bIns="0" rtlCol="0">
            <a:spAutoFit/>
          </a:bodyPr>
          <a:lstStyle/>
          <a:p>
            <a:pPr marL="12700">
              <a:lnSpc>
                <a:spcPct val="100000"/>
              </a:lnSpc>
              <a:spcBef>
                <a:spcPts val="100"/>
              </a:spcBef>
            </a:pPr>
            <a:r>
              <a:rPr sz="1800" spc="-60" dirty="0">
                <a:latin typeface="Arial"/>
                <a:cs typeface="Arial"/>
              </a:rPr>
              <a:t>Marsupialization</a:t>
            </a:r>
            <a:endParaRPr sz="1800">
              <a:latin typeface="Arial"/>
              <a:cs typeface="Arial"/>
            </a:endParaRPr>
          </a:p>
        </p:txBody>
      </p:sp>
      <p:sp>
        <p:nvSpPr>
          <p:cNvPr id="11" name="object 11"/>
          <p:cNvSpPr txBox="1"/>
          <p:nvPr/>
        </p:nvSpPr>
        <p:spPr>
          <a:xfrm>
            <a:off x="7929373" y="3904872"/>
            <a:ext cx="3521287" cy="1671955"/>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spc="-75" dirty="0">
                <a:latin typeface="Arial"/>
                <a:cs typeface="Arial"/>
              </a:rPr>
              <a:t>Peripheral </a:t>
            </a:r>
            <a:r>
              <a:rPr sz="1800" spc="-70" dirty="0">
                <a:latin typeface="Arial"/>
                <a:cs typeface="Arial"/>
              </a:rPr>
              <a:t>ostectomy</a:t>
            </a:r>
            <a:r>
              <a:rPr sz="1800" spc="-114" dirty="0">
                <a:latin typeface="Arial"/>
                <a:cs typeface="Arial"/>
              </a:rPr>
              <a:t> </a:t>
            </a:r>
            <a:r>
              <a:rPr sz="1800" spc="-50" dirty="0">
                <a:latin typeface="Arial"/>
                <a:cs typeface="Arial"/>
              </a:rPr>
              <a:t>.</a:t>
            </a:r>
            <a:endParaRPr sz="1800">
              <a:latin typeface="Arial"/>
              <a:cs typeface="Arial"/>
            </a:endParaRPr>
          </a:p>
          <a:p>
            <a:pPr marL="355600" marR="5080" indent="-342900">
              <a:lnSpc>
                <a:spcPct val="100000"/>
              </a:lnSpc>
              <a:buAutoNum type="arabicPeriod"/>
              <a:tabLst>
                <a:tab pos="354965" algn="l"/>
                <a:tab pos="355600" algn="l"/>
              </a:tabLst>
            </a:pPr>
            <a:r>
              <a:rPr sz="1800" spc="-110" dirty="0">
                <a:latin typeface="Arial"/>
                <a:cs typeface="Arial"/>
              </a:rPr>
              <a:t>Chemical </a:t>
            </a:r>
            <a:r>
              <a:rPr sz="1800" spc="-90" dirty="0">
                <a:latin typeface="Arial"/>
                <a:cs typeface="Arial"/>
              </a:rPr>
              <a:t>Curettage </a:t>
            </a:r>
            <a:r>
              <a:rPr sz="1800" spc="5" dirty="0">
                <a:latin typeface="Arial"/>
                <a:cs typeface="Arial"/>
              </a:rPr>
              <a:t>with  </a:t>
            </a:r>
            <a:r>
              <a:rPr sz="1800" spc="-110" dirty="0">
                <a:latin typeface="Arial"/>
                <a:cs typeface="Arial"/>
              </a:rPr>
              <a:t>Carnoy’s </a:t>
            </a:r>
            <a:r>
              <a:rPr sz="1800" spc="-45" dirty="0">
                <a:latin typeface="Arial"/>
                <a:cs typeface="Arial"/>
              </a:rPr>
              <a:t>solution</a:t>
            </a:r>
            <a:r>
              <a:rPr sz="1800" spc="-70" dirty="0">
                <a:latin typeface="Arial"/>
                <a:cs typeface="Arial"/>
              </a:rPr>
              <a:t> </a:t>
            </a:r>
            <a:r>
              <a:rPr sz="1800" spc="-50" dirty="0">
                <a:latin typeface="Arial"/>
                <a:cs typeface="Arial"/>
              </a:rPr>
              <a:t>.</a:t>
            </a:r>
            <a:endParaRPr sz="1800">
              <a:latin typeface="Arial"/>
              <a:cs typeface="Arial"/>
            </a:endParaRPr>
          </a:p>
          <a:p>
            <a:pPr marL="355600" indent="-342900">
              <a:lnSpc>
                <a:spcPct val="100000"/>
              </a:lnSpc>
              <a:buAutoNum type="arabicPeriod"/>
              <a:tabLst>
                <a:tab pos="354965" algn="l"/>
                <a:tab pos="355600" algn="l"/>
              </a:tabLst>
            </a:pPr>
            <a:r>
              <a:rPr sz="1800" spc="-80" dirty="0">
                <a:latin typeface="Arial"/>
                <a:cs typeface="Arial"/>
              </a:rPr>
              <a:t>Cryotherapy </a:t>
            </a:r>
            <a:r>
              <a:rPr sz="1800" spc="-50" dirty="0">
                <a:latin typeface="Arial"/>
                <a:cs typeface="Arial"/>
              </a:rPr>
              <a:t>.</a:t>
            </a:r>
            <a:endParaRPr sz="1800">
              <a:latin typeface="Arial"/>
              <a:cs typeface="Arial"/>
            </a:endParaRPr>
          </a:p>
          <a:p>
            <a:pPr marL="407034" indent="-394335">
              <a:lnSpc>
                <a:spcPct val="100000"/>
              </a:lnSpc>
              <a:buAutoNum type="arabicPeriod"/>
              <a:tabLst>
                <a:tab pos="407034" algn="l"/>
                <a:tab pos="407670" algn="l"/>
              </a:tabLst>
            </a:pPr>
            <a:r>
              <a:rPr sz="1800" spc="-70" dirty="0">
                <a:latin typeface="Arial"/>
                <a:cs typeface="Arial"/>
              </a:rPr>
              <a:t>Electrocautery</a:t>
            </a:r>
            <a:r>
              <a:rPr sz="1800" spc="-75" dirty="0">
                <a:latin typeface="Arial"/>
                <a:cs typeface="Arial"/>
              </a:rPr>
              <a:t> </a:t>
            </a:r>
            <a:r>
              <a:rPr sz="1800" spc="-85" dirty="0">
                <a:latin typeface="Arial"/>
                <a:cs typeface="Arial"/>
              </a:rPr>
              <a:t>and</a:t>
            </a:r>
            <a:endParaRPr sz="1800">
              <a:latin typeface="Arial"/>
              <a:cs typeface="Arial"/>
            </a:endParaRPr>
          </a:p>
          <a:p>
            <a:pPr marL="355600">
              <a:lnSpc>
                <a:spcPct val="100000"/>
              </a:lnSpc>
            </a:pPr>
            <a:r>
              <a:rPr sz="1800" spc="-65" dirty="0">
                <a:latin typeface="Arial"/>
                <a:cs typeface="Arial"/>
              </a:rPr>
              <a:t>resection</a:t>
            </a:r>
            <a:r>
              <a:rPr sz="1800" spc="-90" dirty="0">
                <a:latin typeface="Arial"/>
                <a:cs typeface="Arial"/>
              </a:rPr>
              <a:t> </a:t>
            </a:r>
            <a:r>
              <a:rPr sz="1800" spc="-50" dirty="0">
                <a:latin typeface="Arial"/>
                <a:cs typeface="Arial"/>
              </a:rPr>
              <a:t>.</a:t>
            </a:r>
            <a:endParaRPr sz="1800">
              <a:latin typeface="Arial"/>
              <a:cs typeface="Arial"/>
            </a:endParaRPr>
          </a:p>
        </p:txBody>
      </p:sp>
      <p:sp>
        <p:nvSpPr>
          <p:cNvPr id="12" name="object 12"/>
          <p:cNvSpPr/>
          <p:nvPr/>
        </p:nvSpPr>
        <p:spPr>
          <a:xfrm>
            <a:off x="3754969" y="2890139"/>
            <a:ext cx="1934633" cy="844550"/>
          </a:xfrm>
          <a:custGeom>
            <a:avLst/>
            <a:gdLst/>
            <a:ahLst/>
            <a:cxnLst/>
            <a:rect l="l" t="t" r="r" b="b"/>
            <a:pathLst>
              <a:path w="1450975" h="844550">
                <a:moveTo>
                  <a:pt x="1416436" y="831063"/>
                </a:moveTo>
                <a:lnTo>
                  <a:pt x="1351914" y="831342"/>
                </a:lnTo>
                <a:lnTo>
                  <a:pt x="1348359" y="831342"/>
                </a:lnTo>
                <a:lnTo>
                  <a:pt x="1345564" y="834136"/>
                </a:lnTo>
                <a:lnTo>
                  <a:pt x="1345564" y="841121"/>
                </a:lnTo>
                <a:lnTo>
                  <a:pt x="1348359" y="844042"/>
                </a:lnTo>
                <a:lnTo>
                  <a:pt x="1351914" y="844042"/>
                </a:lnTo>
                <a:lnTo>
                  <a:pt x="1450975" y="843661"/>
                </a:lnTo>
                <a:lnTo>
                  <a:pt x="1450541" y="842899"/>
                </a:lnTo>
                <a:lnTo>
                  <a:pt x="1436877" y="842899"/>
                </a:lnTo>
                <a:lnTo>
                  <a:pt x="1416436" y="831063"/>
                </a:lnTo>
                <a:close/>
              </a:path>
              <a:path w="1450975" h="844550">
                <a:moveTo>
                  <a:pt x="1429184" y="831007"/>
                </a:moveTo>
                <a:lnTo>
                  <a:pt x="1416436" y="831063"/>
                </a:lnTo>
                <a:lnTo>
                  <a:pt x="1436877" y="842899"/>
                </a:lnTo>
                <a:lnTo>
                  <a:pt x="1438264" y="840486"/>
                </a:lnTo>
                <a:lnTo>
                  <a:pt x="1434591" y="840486"/>
                </a:lnTo>
                <a:lnTo>
                  <a:pt x="1429184" y="831007"/>
                </a:lnTo>
                <a:close/>
              </a:path>
              <a:path w="1450975" h="844550">
                <a:moveTo>
                  <a:pt x="1396364" y="753491"/>
                </a:moveTo>
                <a:lnTo>
                  <a:pt x="1393316" y="755142"/>
                </a:lnTo>
                <a:lnTo>
                  <a:pt x="1390269" y="756919"/>
                </a:lnTo>
                <a:lnTo>
                  <a:pt x="1389126" y="760857"/>
                </a:lnTo>
                <a:lnTo>
                  <a:pt x="1390903" y="763905"/>
                </a:lnTo>
                <a:lnTo>
                  <a:pt x="1422977" y="820126"/>
                </a:lnTo>
                <a:lnTo>
                  <a:pt x="1443227" y="831850"/>
                </a:lnTo>
                <a:lnTo>
                  <a:pt x="1436877" y="842899"/>
                </a:lnTo>
                <a:lnTo>
                  <a:pt x="1450541" y="842899"/>
                </a:lnTo>
                <a:lnTo>
                  <a:pt x="1401952" y="757555"/>
                </a:lnTo>
                <a:lnTo>
                  <a:pt x="1400175" y="754507"/>
                </a:lnTo>
                <a:lnTo>
                  <a:pt x="1396364" y="753491"/>
                </a:lnTo>
                <a:close/>
              </a:path>
              <a:path w="1450975" h="844550">
                <a:moveTo>
                  <a:pt x="1440052" y="830961"/>
                </a:moveTo>
                <a:lnTo>
                  <a:pt x="1429184" y="831007"/>
                </a:lnTo>
                <a:lnTo>
                  <a:pt x="1434591" y="840486"/>
                </a:lnTo>
                <a:lnTo>
                  <a:pt x="1440052" y="830961"/>
                </a:lnTo>
                <a:close/>
              </a:path>
              <a:path w="1450975" h="844550">
                <a:moveTo>
                  <a:pt x="1441692" y="830961"/>
                </a:moveTo>
                <a:lnTo>
                  <a:pt x="1440052" y="830961"/>
                </a:lnTo>
                <a:lnTo>
                  <a:pt x="1434591" y="840486"/>
                </a:lnTo>
                <a:lnTo>
                  <a:pt x="1438264" y="840486"/>
                </a:lnTo>
                <a:lnTo>
                  <a:pt x="1443227" y="831850"/>
                </a:lnTo>
                <a:lnTo>
                  <a:pt x="1441692" y="830961"/>
                </a:lnTo>
                <a:close/>
              </a:path>
              <a:path w="1450975" h="844550">
                <a:moveTo>
                  <a:pt x="6350" y="0"/>
                </a:moveTo>
                <a:lnTo>
                  <a:pt x="0" y="10922"/>
                </a:lnTo>
                <a:lnTo>
                  <a:pt x="1416436" y="831063"/>
                </a:lnTo>
                <a:lnTo>
                  <a:pt x="1429184" y="831007"/>
                </a:lnTo>
                <a:lnTo>
                  <a:pt x="1422977" y="820126"/>
                </a:lnTo>
                <a:lnTo>
                  <a:pt x="6350" y="0"/>
                </a:lnTo>
                <a:close/>
              </a:path>
              <a:path w="1450975" h="844550">
                <a:moveTo>
                  <a:pt x="1422977" y="820126"/>
                </a:moveTo>
                <a:lnTo>
                  <a:pt x="1429184" y="831007"/>
                </a:lnTo>
                <a:lnTo>
                  <a:pt x="1441692" y="830961"/>
                </a:lnTo>
                <a:lnTo>
                  <a:pt x="1422977" y="820126"/>
                </a:lnTo>
                <a:close/>
              </a:path>
            </a:pathLst>
          </a:custGeom>
          <a:solidFill>
            <a:srgbClr val="FF0000"/>
          </a:solidFill>
        </p:spPr>
        <p:txBody>
          <a:bodyPr wrap="square" lIns="0" tIns="0" rIns="0" bIns="0" rtlCol="0"/>
          <a:lstStyle/>
          <a:p>
            <a:endParaRPr/>
          </a:p>
        </p:txBody>
      </p:sp>
      <p:sp>
        <p:nvSpPr>
          <p:cNvPr id="13" name="object 13"/>
          <p:cNvSpPr txBox="1"/>
          <p:nvPr/>
        </p:nvSpPr>
        <p:spPr>
          <a:xfrm>
            <a:off x="612989" y="6273498"/>
            <a:ext cx="7649633" cy="182101"/>
          </a:xfrm>
          <a:prstGeom prst="rect">
            <a:avLst/>
          </a:prstGeom>
        </p:spPr>
        <p:txBody>
          <a:bodyPr vert="horz" wrap="square" lIns="0" tIns="12700" rIns="0" bIns="0" rtlCol="0">
            <a:spAutoFit/>
          </a:bodyPr>
          <a:lstStyle/>
          <a:p>
            <a:pPr marL="12700">
              <a:lnSpc>
                <a:spcPct val="100000"/>
              </a:lnSpc>
              <a:spcBef>
                <a:spcPts val="100"/>
              </a:spcBef>
            </a:pPr>
            <a:r>
              <a:rPr sz="1100" spc="-35" dirty="0">
                <a:latin typeface="Arial"/>
                <a:cs typeface="Arial"/>
              </a:rPr>
              <a:t>Walid</a:t>
            </a:r>
            <a:r>
              <a:rPr sz="1100" spc="-85" dirty="0">
                <a:latin typeface="Arial"/>
                <a:cs typeface="Arial"/>
              </a:rPr>
              <a:t> </a:t>
            </a:r>
            <a:r>
              <a:rPr sz="1100" spc="-55" dirty="0">
                <a:latin typeface="Arial"/>
                <a:cs typeface="Arial"/>
              </a:rPr>
              <a:t>Ahmed</a:t>
            </a:r>
            <a:r>
              <a:rPr sz="1100" spc="-65" dirty="0">
                <a:latin typeface="Arial"/>
                <a:cs typeface="Arial"/>
              </a:rPr>
              <a:t> </a:t>
            </a:r>
            <a:r>
              <a:rPr sz="1100" spc="-40" dirty="0">
                <a:latin typeface="Arial"/>
                <a:cs typeface="Arial"/>
              </a:rPr>
              <a:t>Abdullah</a:t>
            </a:r>
            <a:r>
              <a:rPr sz="1100" spc="-70" dirty="0">
                <a:latin typeface="Arial"/>
                <a:cs typeface="Arial"/>
              </a:rPr>
              <a:t> </a:t>
            </a:r>
            <a:r>
              <a:rPr sz="1100" spc="-65" dirty="0">
                <a:latin typeface="Arial"/>
                <a:cs typeface="Arial"/>
              </a:rPr>
              <a:t>Surgical</a:t>
            </a:r>
            <a:r>
              <a:rPr sz="1100" spc="-75" dirty="0">
                <a:latin typeface="Arial"/>
                <a:cs typeface="Arial"/>
              </a:rPr>
              <a:t> </a:t>
            </a:r>
            <a:r>
              <a:rPr sz="1100" spc="-10" dirty="0">
                <a:latin typeface="Arial"/>
                <a:cs typeface="Arial"/>
              </a:rPr>
              <a:t>treatment</a:t>
            </a:r>
            <a:r>
              <a:rPr sz="1100" spc="-100" dirty="0">
                <a:latin typeface="Arial"/>
                <a:cs typeface="Arial"/>
              </a:rPr>
              <a:t> </a:t>
            </a:r>
            <a:r>
              <a:rPr sz="1100" dirty="0">
                <a:latin typeface="Arial"/>
                <a:cs typeface="Arial"/>
              </a:rPr>
              <a:t>of</a:t>
            </a:r>
            <a:r>
              <a:rPr sz="1100" spc="-60" dirty="0">
                <a:latin typeface="Arial"/>
                <a:cs typeface="Arial"/>
              </a:rPr>
              <a:t> </a:t>
            </a:r>
            <a:r>
              <a:rPr sz="1100" spc="-35" dirty="0">
                <a:latin typeface="Arial"/>
                <a:cs typeface="Arial"/>
              </a:rPr>
              <a:t>keratocystic</a:t>
            </a:r>
            <a:r>
              <a:rPr sz="1100" spc="-100" dirty="0">
                <a:latin typeface="Arial"/>
                <a:cs typeface="Arial"/>
              </a:rPr>
              <a:t> </a:t>
            </a:r>
            <a:r>
              <a:rPr sz="1100" spc="-35" dirty="0">
                <a:latin typeface="Arial"/>
                <a:cs typeface="Arial"/>
              </a:rPr>
              <a:t>odontogenic</a:t>
            </a:r>
            <a:r>
              <a:rPr sz="1100" spc="-100" dirty="0">
                <a:latin typeface="Arial"/>
                <a:cs typeface="Arial"/>
              </a:rPr>
              <a:t> </a:t>
            </a:r>
            <a:r>
              <a:rPr sz="1100" spc="-10" dirty="0">
                <a:latin typeface="Arial"/>
                <a:cs typeface="Arial"/>
              </a:rPr>
              <a:t>tumour:</a:t>
            </a:r>
            <a:r>
              <a:rPr sz="1100" spc="-85" dirty="0">
                <a:latin typeface="Arial"/>
                <a:cs typeface="Arial"/>
              </a:rPr>
              <a:t> </a:t>
            </a:r>
            <a:r>
              <a:rPr sz="1100" spc="-95" dirty="0">
                <a:latin typeface="Arial"/>
                <a:cs typeface="Arial"/>
              </a:rPr>
              <a:t>A</a:t>
            </a:r>
            <a:r>
              <a:rPr sz="1100" spc="-55" dirty="0">
                <a:latin typeface="Arial"/>
                <a:cs typeface="Arial"/>
              </a:rPr>
              <a:t> </a:t>
            </a:r>
            <a:r>
              <a:rPr sz="1100" spc="-30" dirty="0">
                <a:latin typeface="Arial"/>
                <a:cs typeface="Arial"/>
              </a:rPr>
              <a:t>review</a:t>
            </a:r>
            <a:r>
              <a:rPr sz="1100" spc="-60" dirty="0">
                <a:latin typeface="Arial"/>
                <a:cs typeface="Arial"/>
              </a:rPr>
              <a:t> </a:t>
            </a:r>
            <a:r>
              <a:rPr sz="1100" spc="-20" dirty="0">
                <a:latin typeface="Arial"/>
                <a:cs typeface="Arial"/>
              </a:rPr>
              <a:t>article</a:t>
            </a:r>
            <a:r>
              <a:rPr sz="1100" spc="-75" dirty="0">
                <a:latin typeface="Arial"/>
                <a:cs typeface="Arial"/>
              </a:rPr>
              <a:t> </a:t>
            </a:r>
            <a:r>
              <a:rPr sz="1100" spc="-55" dirty="0">
                <a:latin typeface="Arial"/>
                <a:cs typeface="Arial"/>
              </a:rPr>
              <a:t>2011</a:t>
            </a:r>
            <a:endParaRPr sz="1100">
              <a:latin typeface="Arial"/>
              <a:cs typeface="Arial"/>
            </a:endParaRPr>
          </a:p>
        </p:txBody>
      </p:sp>
      <p:sp>
        <p:nvSpPr>
          <p:cNvPr id="14" name="object 14"/>
          <p:cNvSpPr/>
          <p:nvPr/>
        </p:nvSpPr>
        <p:spPr>
          <a:xfrm>
            <a:off x="579120" y="403862"/>
            <a:ext cx="3279648" cy="679703"/>
          </a:xfrm>
          <a:prstGeom prst="rect">
            <a:avLst/>
          </a:prstGeom>
          <a:blipFill>
            <a:blip r:embed="rId2" cstate="print"/>
            <a:stretch>
              <a:fillRect/>
            </a:stretch>
          </a:blipFill>
        </p:spPr>
        <p:txBody>
          <a:bodyPr wrap="square" lIns="0" tIns="0" rIns="0" bIns="0" rtlCol="0"/>
          <a:lstStyle/>
          <a:p>
            <a:endParaRPr/>
          </a:p>
        </p:txBody>
      </p:sp>
      <p:sp>
        <p:nvSpPr>
          <p:cNvPr id="15" name="object 15"/>
          <p:cNvSpPr txBox="1">
            <a:spLocks noGrp="1"/>
          </p:cNvSpPr>
          <p:nvPr>
            <p:ph type="title"/>
          </p:nvPr>
        </p:nvSpPr>
        <p:spPr>
          <a:xfrm>
            <a:off x="816189" y="470661"/>
            <a:ext cx="2771985" cy="391160"/>
          </a:xfrm>
          <a:prstGeom prst="rect">
            <a:avLst/>
          </a:prstGeom>
        </p:spPr>
        <p:txBody>
          <a:bodyPr vert="horz" wrap="square" lIns="0" tIns="12700" rIns="0" bIns="0" rtlCol="0">
            <a:spAutoFit/>
          </a:bodyPr>
          <a:lstStyle/>
          <a:p>
            <a:pPr marL="12700">
              <a:lnSpc>
                <a:spcPct val="100000"/>
              </a:lnSpc>
              <a:spcBef>
                <a:spcPts val="100"/>
              </a:spcBef>
            </a:pPr>
            <a:r>
              <a:rPr sz="2400" b="0" i="0" spc="-220" dirty="0">
                <a:latin typeface="Arial"/>
                <a:cs typeface="Arial"/>
              </a:rPr>
              <a:t>MANAGEMENT</a:t>
            </a:r>
            <a:r>
              <a:rPr sz="2400" b="0" i="0" spc="-229" dirty="0">
                <a:latin typeface="Arial"/>
                <a:cs typeface="Arial"/>
              </a:rPr>
              <a:t> </a:t>
            </a:r>
            <a:r>
              <a:rPr sz="2400" b="0" i="0" spc="-25" dirty="0">
                <a:latin typeface="Arial"/>
                <a:cs typeface="Arial"/>
              </a:rPr>
              <a:t>:</a:t>
            </a:r>
            <a:endParaRPr sz="24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189" y="2286000"/>
            <a:ext cx="8822811" cy="5232202"/>
          </a:xfrm>
        </p:spPr>
        <p:txBody>
          <a:bodyPr/>
          <a:lstStyle/>
          <a:p>
            <a:r>
              <a:rPr lang="en-US" sz="2000" b="0" dirty="0" smtClean="0">
                <a:solidFill>
                  <a:schemeClr val="tx1"/>
                </a:solidFill>
              </a:rPr>
              <a:t>1.All </a:t>
            </a:r>
            <a:r>
              <a:rPr lang="en-US" sz="2000" b="0" dirty="0" err="1" smtClean="0">
                <a:solidFill>
                  <a:schemeClr val="tx1"/>
                </a:solidFill>
              </a:rPr>
              <a:t>unilocular</a:t>
            </a:r>
            <a:r>
              <a:rPr lang="en-US" sz="2000" b="0" dirty="0" smtClean="0">
                <a:solidFill>
                  <a:schemeClr val="tx1"/>
                </a:solidFill>
              </a:rPr>
              <a:t> cystic lesions (except in </a:t>
            </a:r>
            <a:r>
              <a:rPr lang="en-US" sz="2000" b="0" dirty="0" err="1" smtClean="0">
                <a:solidFill>
                  <a:schemeClr val="tx1"/>
                </a:solidFill>
              </a:rPr>
              <a:t>mandibular</a:t>
            </a:r>
            <a:r>
              <a:rPr lang="en-US" sz="2000" b="0" dirty="0" smtClean="0">
                <a:solidFill>
                  <a:schemeClr val="tx1"/>
                </a:solidFill>
              </a:rPr>
              <a:t> 3</a:t>
            </a:r>
            <a:r>
              <a:rPr lang="en-US" sz="2000" b="0" baseline="30000" dirty="0" smtClean="0">
                <a:solidFill>
                  <a:schemeClr val="tx1"/>
                </a:solidFill>
              </a:rPr>
              <a:t>rd</a:t>
            </a:r>
            <a:r>
              <a:rPr lang="en-US" sz="2000" b="0" dirty="0" smtClean="0">
                <a:solidFill>
                  <a:schemeClr val="tx1"/>
                </a:solidFill>
              </a:rPr>
              <a:t> molar region</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t>
            </a:r>
            <a:r>
              <a:rPr lang="en-US" sz="2000" b="0" dirty="0" err="1" smtClean="0">
                <a:solidFill>
                  <a:schemeClr val="tx1"/>
                </a:solidFill>
              </a:rPr>
              <a:t>Enucleation</a:t>
            </a:r>
            <a:r>
              <a:rPr lang="en-US" sz="2000" b="0" dirty="0" smtClean="0"/>
              <a:t/>
            </a:r>
            <a:br>
              <a:rPr lang="en-US" sz="2000" b="0" dirty="0" smtClean="0"/>
            </a:br>
            <a:r>
              <a:rPr lang="en-US" sz="2000" b="0" dirty="0" smtClean="0"/>
              <a:t/>
            </a:r>
            <a:br>
              <a:rPr lang="en-US" sz="2000" b="0" dirty="0" smtClean="0"/>
            </a:br>
            <a:r>
              <a:rPr lang="en-US" sz="2000" b="0" dirty="0" smtClean="0"/>
              <a:t> </a:t>
            </a:r>
            <a:r>
              <a:rPr lang="en-US" sz="2000" b="0" dirty="0" smtClean="0">
                <a:solidFill>
                  <a:schemeClr val="accent2"/>
                </a:solidFill>
              </a:rPr>
              <a:t>2.Unilocular lesion in 3</a:t>
            </a:r>
            <a:r>
              <a:rPr lang="en-US" sz="2000" b="0" baseline="30000" dirty="0" smtClean="0">
                <a:solidFill>
                  <a:schemeClr val="accent2"/>
                </a:solidFill>
              </a:rPr>
              <a:t>rd</a:t>
            </a:r>
            <a:r>
              <a:rPr lang="en-US" sz="2000" b="0" dirty="0" smtClean="0">
                <a:solidFill>
                  <a:schemeClr val="accent2"/>
                </a:solidFill>
              </a:rPr>
              <a:t> molar region extending in to ascending </a:t>
            </a:r>
            <a:r>
              <a:rPr lang="en-US" sz="2000" b="0" dirty="0" err="1" smtClean="0">
                <a:solidFill>
                  <a:schemeClr val="accent2"/>
                </a:solidFill>
              </a:rPr>
              <a:t>ramus</a:t>
            </a:r>
            <a:r>
              <a:rPr lang="en-US" sz="2000" b="0" dirty="0" smtClean="0">
                <a:solidFill>
                  <a:schemeClr val="accent2"/>
                </a:solidFill>
              </a:rPr>
              <a:t/>
            </a:r>
            <a:br>
              <a:rPr lang="en-US" sz="2000" b="0" dirty="0" smtClean="0">
                <a:solidFill>
                  <a:schemeClr val="accent2"/>
                </a:solidFill>
              </a:rPr>
            </a:br>
            <a:r>
              <a:rPr lang="en-US" sz="2000" b="0" dirty="0" smtClean="0">
                <a:solidFill>
                  <a:schemeClr val="accent2"/>
                </a:solidFill>
              </a:rPr>
              <a:t>        </a:t>
            </a:r>
            <a:br>
              <a:rPr lang="en-US" sz="2000" b="0" dirty="0" smtClean="0">
                <a:solidFill>
                  <a:schemeClr val="accent2"/>
                </a:solidFill>
              </a:rPr>
            </a:br>
            <a:r>
              <a:rPr lang="en-US" sz="2000" b="0" dirty="0" smtClean="0">
                <a:solidFill>
                  <a:schemeClr val="accent2"/>
                </a:solidFill>
              </a:rPr>
              <a:t>Wide excision of overlying mucosa+ liquid nitrogen or </a:t>
            </a:r>
            <a:r>
              <a:rPr lang="en-US" sz="2000" b="0" dirty="0" err="1" smtClean="0">
                <a:solidFill>
                  <a:schemeClr val="accent2"/>
                </a:solidFill>
              </a:rPr>
              <a:t>carnoy’s</a:t>
            </a:r>
            <a:r>
              <a:rPr lang="en-US" sz="2000" b="0" dirty="0" smtClean="0">
                <a:solidFill>
                  <a:schemeClr val="accent2"/>
                </a:solidFill>
              </a:rPr>
              <a:t> solution</a:t>
            </a:r>
            <a:br>
              <a:rPr lang="en-US" sz="2000" b="0" dirty="0" smtClean="0">
                <a:solidFill>
                  <a:schemeClr val="accent2"/>
                </a:solidFill>
              </a:rPr>
            </a:br>
            <a:r>
              <a:rPr lang="en-US" sz="2000" b="0" dirty="0" smtClean="0"/>
              <a:t/>
            </a:r>
            <a:br>
              <a:rPr lang="en-US" sz="2000" b="0" dirty="0" smtClean="0"/>
            </a:br>
            <a:r>
              <a:rPr lang="en-US" sz="2000" b="0" dirty="0" smtClean="0">
                <a:solidFill>
                  <a:srgbClr val="002060"/>
                </a:solidFill>
              </a:rPr>
              <a:t>3. </a:t>
            </a:r>
            <a:r>
              <a:rPr lang="en-US" sz="2000" b="0" dirty="0" err="1" smtClean="0">
                <a:solidFill>
                  <a:srgbClr val="002060"/>
                </a:solidFill>
              </a:rPr>
              <a:t>Multilocular</a:t>
            </a:r>
            <a:r>
              <a:rPr lang="en-US" sz="2000" b="0" dirty="0" smtClean="0">
                <a:solidFill>
                  <a:srgbClr val="002060"/>
                </a:solidFill>
              </a:rPr>
              <a:t> or </a:t>
            </a:r>
            <a:r>
              <a:rPr lang="en-US" sz="2000" b="0" dirty="0" err="1" smtClean="0">
                <a:solidFill>
                  <a:srgbClr val="002060"/>
                </a:solidFill>
              </a:rPr>
              <a:t>multilobular</a:t>
            </a:r>
            <a:r>
              <a:rPr lang="en-US" sz="2000" b="0" dirty="0" smtClean="0">
                <a:solidFill>
                  <a:srgbClr val="002060"/>
                </a:solidFill>
              </a:rPr>
              <a:t> cyst (In maxilla &amp; mandible)</a:t>
            </a:r>
            <a:br>
              <a:rPr lang="en-US" sz="2000" b="0" dirty="0" smtClean="0">
                <a:solidFill>
                  <a:srgbClr val="002060"/>
                </a:solidFill>
              </a:rPr>
            </a:br>
            <a:r>
              <a:rPr lang="en-US" sz="2000" b="0" dirty="0" smtClean="0">
                <a:solidFill>
                  <a:srgbClr val="002060"/>
                </a:solidFill>
              </a:rPr>
              <a:t/>
            </a:r>
            <a:br>
              <a:rPr lang="en-US" sz="2000" b="0" dirty="0" smtClean="0">
                <a:solidFill>
                  <a:srgbClr val="002060"/>
                </a:solidFill>
              </a:rPr>
            </a:br>
            <a:r>
              <a:rPr lang="en-US" sz="2000" b="0" dirty="0" smtClean="0">
                <a:solidFill>
                  <a:srgbClr val="002060"/>
                </a:solidFill>
              </a:rPr>
              <a:t>                                   </a:t>
            </a:r>
            <a:r>
              <a:rPr lang="en-US" sz="2000" b="0" dirty="0" err="1" smtClean="0">
                <a:solidFill>
                  <a:srgbClr val="002060"/>
                </a:solidFill>
              </a:rPr>
              <a:t>Incisional</a:t>
            </a:r>
            <a:r>
              <a:rPr lang="en-US" sz="2000" b="0" dirty="0" smtClean="0">
                <a:solidFill>
                  <a:srgbClr val="002060"/>
                </a:solidFill>
              </a:rPr>
              <a:t> biopsy</a:t>
            </a:r>
            <a:br>
              <a:rPr lang="en-US" sz="2000" b="0" dirty="0" smtClean="0">
                <a:solidFill>
                  <a:srgbClr val="002060"/>
                </a:solidFill>
              </a:rPr>
            </a:br>
            <a:r>
              <a:rPr lang="en-US" sz="2000" b="0" dirty="0" smtClean="0">
                <a:solidFill>
                  <a:srgbClr val="002060"/>
                </a:solidFill>
              </a:rPr>
              <a:t>                                            </a:t>
            </a:r>
            <a:br>
              <a:rPr lang="en-US" sz="2000" b="0" dirty="0" smtClean="0">
                <a:solidFill>
                  <a:srgbClr val="002060"/>
                </a:solidFill>
              </a:rPr>
            </a:br>
            <a:r>
              <a:rPr lang="en-US" sz="2000" b="0" dirty="0" smtClean="0">
                <a:solidFill>
                  <a:srgbClr val="002060"/>
                </a:solidFill>
              </a:rPr>
              <a:t>Cyst </a:t>
            </a:r>
            <a:r>
              <a:rPr lang="en-US" sz="2000" b="0" dirty="0" err="1" smtClean="0">
                <a:solidFill>
                  <a:srgbClr val="002060"/>
                </a:solidFill>
              </a:rPr>
              <a:t>enucleation</a:t>
            </a:r>
            <a:r>
              <a:rPr lang="en-US" sz="2000" b="0" dirty="0" smtClean="0">
                <a:solidFill>
                  <a:srgbClr val="002060"/>
                </a:solidFill>
              </a:rPr>
              <a:t> with excision of overlying mucosa+ </a:t>
            </a:r>
            <a:r>
              <a:rPr lang="en-US" sz="2000" b="0" dirty="0" err="1" smtClean="0">
                <a:solidFill>
                  <a:srgbClr val="002060"/>
                </a:solidFill>
              </a:rPr>
              <a:t>carnoy’s</a:t>
            </a:r>
            <a:r>
              <a:rPr lang="en-US" sz="2000" b="0" dirty="0" smtClean="0">
                <a:solidFill>
                  <a:srgbClr val="002060"/>
                </a:solidFill>
              </a:rPr>
              <a:t> solution for  </a:t>
            </a:r>
            <a:r>
              <a:rPr lang="en-US" sz="2000" b="0" dirty="0" err="1" smtClean="0">
                <a:solidFill>
                  <a:srgbClr val="002060"/>
                </a:solidFill>
              </a:rPr>
              <a:t>electrocoagulation</a:t>
            </a:r>
            <a:r>
              <a:rPr lang="en-US" sz="2000" b="0" dirty="0" smtClean="0">
                <a:solidFill>
                  <a:srgbClr val="002060"/>
                </a:solidFill>
              </a:rPr>
              <a:t/>
            </a:r>
            <a:br>
              <a:rPr lang="en-US" sz="2000" b="0" dirty="0" smtClean="0">
                <a:solidFill>
                  <a:srgbClr val="002060"/>
                </a:solidFill>
              </a:rPr>
            </a:br>
            <a:r>
              <a:rPr lang="en-US" sz="2000" b="0" dirty="0" smtClean="0">
                <a:solidFill>
                  <a:srgbClr val="002060"/>
                </a:solidFill>
              </a:rPr>
              <a:t>                                         </a:t>
            </a:r>
            <a:r>
              <a:rPr lang="en-US" sz="2000" b="0" dirty="0" smtClean="0"/>
              <a:t/>
            </a:r>
            <a:br>
              <a:rPr lang="en-US" sz="2000" b="0" dirty="0" smtClean="0"/>
            </a:br>
            <a:r>
              <a:rPr lang="en-US" sz="2000" b="0" dirty="0" smtClean="0"/>
              <a:t/>
            </a:r>
            <a:br>
              <a:rPr lang="en-US" sz="2000" b="0" dirty="0" smtClean="0"/>
            </a:br>
            <a:r>
              <a:rPr lang="en-US" sz="2000" b="0" dirty="0" smtClean="0"/>
              <a:t>                                         </a:t>
            </a:r>
            <a:endParaRPr lang="en-US" sz="2000" b="0"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1295400" y="762000"/>
            <a:ext cx="7162800" cy="584775"/>
          </a:xfrm>
          <a:prstGeom prst="rect">
            <a:avLst/>
          </a:prstGeom>
          <a:noFill/>
        </p:spPr>
        <p:txBody>
          <a:bodyPr wrap="square" rtlCol="0">
            <a:spAutoFit/>
          </a:bodyPr>
          <a:lstStyle/>
          <a:p>
            <a:r>
              <a:rPr lang="en-US" sz="3200" dirty="0" err="1" smtClean="0">
                <a:solidFill>
                  <a:schemeClr val="bg1"/>
                </a:solidFill>
              </a:rPr>
              <a:t>Stoelinga’s</a:t>
            </a:r>
            <a:r>
              <a:rPr lang="en-US" sz="3200" dirty="0" smtClean="0">
                <a:solidFill>
                  <a:schemeClr val="bg1"/>
                </a:solidFill>
              </a:rPr>
              <a:t> protocol of treatment</a:t>
            </a:r>
            <a:endParaRPr lang="en-US" sz="3200" dirty="0">
              <a:solidFill>
                <a:schemeClr val="bg1"/>
              </a:solidFill>
            </a:endParaRPr>
          </a:p>
        </p:txBody>
      </p:sp>
      <p:cxnSp>
        <p:nvCxnSpPr>
          <p:cNvPr id="6" name="Straight Arrow Connector 5"/>
          <p:cNvCxnSpPr/>
          <p:nvPr/>
        </p:nvCxnSpPr>
        <p:spPr>
          <a:xfrm rot="5400000">
            <a:off x="5257800" y="28186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180806" y="3961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257800" y="5180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295900" y="5829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38200" y="1998090"/>
            <a:ext cx="10515599" cy="3323987"/>
          </a:xfrm>
        </p:spPr>
        <p:txBody>
          <a:bodyPr/>
          <a:lstStyle/>
          <a:p>
            <a:endParaRPr lang="en-US" dirty="0" smtClean="0"/>
          </a:p>
          <a:p>
            <a:pPr>
              <a:buFont typeface="Arial" pitchFamily="34" charset="0"/>
              <a:buChar char="•"/>
            </a:pPr>
            <a:r>
              <a:rPr lang="en-US" b="1" dirty="0" err="1" smtClean="0"/>
              <a:t>Carnoy's</a:t>
            </a:r>
            <a:r>
              <a:rPr lang="en-US" b="1" dirty="0" smtClean="0"/>
              <a:t> solution</a:t>
            </a:r>
            <a:r>
              <a:rPr lang="en-US" dirty="0" smtClean="0"/>
              <a:t> described by </a:t>
            </a:r>
            <a:r>
              <a:rPr lang="en-US" dirty="0" err="1" smtClean="0"/>
              <a:t>Voorsmit</a:t>
            </a:r>
            <a:r>
              <a:rPr lang="en-US" dirty="0" smtClean="0"/>
              <a:t> (1981)</a:t>
            </a:r>
          </a:p>
          <a:p>
            <a:pPr>
              <a:buFont typeface="Arial" pitchFamily="34" charset="0"/>
              <a:buChar char="•"/>
            </a:pPr>
            <a:endParaRPr lang="en-US" dirty="0" smtClean="0"/>
          </a:p>
          <a:p>
            <a:pPr>
              <a:buFont typeface="Arial" pitchFamily="34" charset="0"/>
              <a:buChar char="•"/>
            </a:pPr>
            <a:r>
              <a:rPr lang="en-US" dirty="0" smtClean="0"/>
              <a:t>It contains 60% ethanol, chloroform and glacial acetic acid in a 6:3:3:1 ratio with added ferric chloride. </a:t>
            </a:r>
          </a:p>
          <a:p>
            <a:pPr>
              <a:buFont typeface="Arial" pitchFamily="34" charset="0"/>
              <a:buChar char="•"/>
            </a:pPr>
            <a:endParaRPr lang="en-US" dirty="0" smtClean="0"/>
          </a:p>
          <a:p>
            <a:pPr>
              <a:buFont typeface="Arial" pitchFamily="34" charset="0"/>
              <a:buChar char="•"/>
            </a:pPr>
            <a:r>
              <a:rPr lang="en-US" dirty="0" smtClean="0"/>
              <a:t>This chemical composition provides a tissue-fixation property used in histology and a tissue cauterization property utilized in chemical curettage.</a:t>
            </a:r>
          </a:p>
          <a:p>
            <a:endParaRPr lang="en-US" dirty="0"/>
          </a:p>
        </p:txBody>
      </p:sp>
      <p:sp>
        <p:nvSpPr>
          <p:cNvPr id="4" name="TextBox 3"/>
          <p:cNvSpPr txBox="1"/>
          <p:nvPr/>
        </p:nvSpPr>
        <p:spPr>
          <a:xfrm>
            <a:off x="1828800" y="914400"/>
            <a:ext cx="6477000" cy="646331"/>
          </a:xfrm>
          <a:prstGeom prst="rect">
            <a:avLst/>
          </a:prstGeom>
          <a:noFill/>
        </p:spPr>
        <p:txBody>
          <a:bodyPr wrap="square" rtlCol="0">
            <a:spAutoFit/>
          </a:bodyPr>
          <a:lstStyle/>
          <a:p>
            <a:r>
              <a:rPr lang="en-US" sz="3600" b="1" dirty="0" err="1" smtClean="0">
                <a:solidFill>
                  <a:srgbClr val="FF0000"/>
                </a:solidFill>
              </a:rPr>
              <a:t>Carnoys</a:t>
            </a:r>
            <a:r>
              <a:rPr lang="en-US" sz="3600" b="1" dirty="0" smtClean="0">
                <a:solidFill>
                  <a:srgbClr val="FF0000"/>
                </a:solidFill>
              </a:rPr>
              <a:t> solution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4E6DA"/>
          </a:solidFill>
        </p:spPr>
        <p:txBody>
          <a:bodyPr wrap="square" lIns="0" tIns="0" rIns="0" bIns="0" rtlCol="0"/>
          <a:lstStyle/>
          <a:p>
            <a:endParaRPr/>
          </a:p>
        </p:txBody>
      </p:sp>
      <p:sp>
        <p:nvSpPr>
          <p:cNvPr id="3" name="object 3"/>
          <p:cNvSpPr txBox="1"/>
          <p:nvPr/>
        </p:nvSpPr>
        <p:spPr>
          <a:xfrm>
            <a:off x="9441575" y="1048774"/>
            <a:ext cx="599440" cy="282129"/>
          </a:xfrm>
          <a:prstGeom prst="rect">
            <a:avLst/>
          </a:prstGeom>
        </p:spPr>
        <p:txBody>
          <a:bodyPr vert="horz" wrap="square" lIns="0" tIns="0" rIns="0" bIns="0" rtlCol="0">
            <a:spAutoFit/>
          </a:bodyPr>
          <a:lstStyle/>
          <a:p>
            <a:pPr>
              <a:lnSpc>
                <a:spcPts val="2190"/>
              </a:lnSpc>
            </a:pPr>
            <a:r>
              <a:rPr sz="2300" spc="-110" dirty="0">
                <a:solidFill>
                  <a:srgbClr val="3B4643"/>
                </a:solidFill>
                <a:latin typeface="Arial"/>
                <a:cs typeface="Arial"/>
              </a:rPr>
              <a:t>b</a:t>
            </a:r>
            <a:r>
              <a:rPr sz="2300" spc="-105" dirty="0">
                <a:solidFill>
                  <a:srgbClr val="3B4643"/>
                </a:solidFill>
                <a:latin typeface="Arial"/>
                <a:cs typeface="Arial"/>
              </a:rPr>
              <a:t>een</a:t>
            </a:r>
            <a:endParaRPr sz="2300">
              <a:latin typeface="Arial"/>
              <a:cs typeface="Arial"/>
            </a:endParaRPr>
          </a:p>
        </p:txBody>
      </p:sp>
      <p:sp>
        <p:nvSpPr>
          <p:cNvPr id="4" name="object 4"/>
          <p:cNvSpPr txBox="1"/>
          <p:nvPr/>
        </p:nvSpPr>
        <p:spPr>
          <a:xfrm>
            <a:off x="1831595" y="314660"/>
            <a:ext cx="8486140" cy="5046894"/>
          </a:xfrm>
          <a:prstGeom prst="rect">
            <a:avLst/>
          </a:prstGeom>
        </p:spPr>
        <p:txBody>
          <a:bodyPr vert="horz" wrap="square" lIns="0" tIns="12065" rIns="0" bIns="0" rtlCol="0">
            <a:spAutoFit/>
          </a:bodyPr>
          <a:lstStyle/>
          <a:p>
            <a:pPr marL="299085" indent="-286385">
              <a:lnSpc>
                <a:spcPct val="100000"/>
              </a:lnSpc>
              <a:spcBef>
                <a:spcPts val="95"/>
              </a:spcBef>
              <a:buChar char="•"/>
              <a:tabLst>
                <a:tab pos="299085" algn="l"/>
                <a:tab pos="299720" algn="l"/>
              </a:tabLst>
            </a:pPr>
            <a:r>
              <a:rPr sz="2800" u="heavy" spc="-330" dirty="0">
                <a:solidFill>
                  <a:srgbClr val="95A0AA"/>
                </a:solidFill>
                <a:uFill>
                  <a:solidFill>
                    <a:srgbClr val="95A0AA"/>
                  </a:solidFill>
                </a:uFill>
                <a:latin typeface="Arial"/>
                <a:cs typeface="Arial"/>
              </a:rPr>
              <a:t>COMPLICATIONS </a:t>
            </a:r>
            <a:r>
              <a:rPr sz="2800" u="heavy" spc="-145" dirty="0">
                <a:solidFill>
                  <a:srgbClr val="95A0AA"/>
                </a:solidFill>
                <a:uFill>
                  <a:solidFill>
                    <a:srgbClr val="95A0AA"/>
                  </a:solidFill>
                </a:uFill>
                <a:latin typeface="Arial"/>
                <a:cs typeface="Arial"/>
              </a:rPr>
              <a:t>IN </a:t>
            </a:r>
            <a:r>
              <a:rPr sz="2800" u="heavy" spc="-465" dirty="0">
                <a:solidFill>
                  <a:srgbClr val="95A0AA"/>
                </a:solidFill>
                <a:uFill>
                  <a:solidFill>
                    <a:srgbClr val="95A0AA"/>
                  </a:solidFill>
                </a:uFill>
                <a:latin typeface="Arial"/>
                <a:cs typeface="Arial"/>
              </a:rPr>
              <a:t>OKC</a:t>
            </a:r>
            <a:r>
              <a:rPr sz="2800" u="heavy" spc="-400" dirty="0">
                <a:solidFill>
                  <a:srgbClr val="95A0AA"/>
                </a:solidFill>
                <a:uFill>
                  <a:solidFill>
                    <a:srgbClr val="95A0AA"/>
                  </a:solidFill>
                </a:uFill>
                <a:latin typeface="Arial"/>
                <a:cs typeface="Arial"/>
              </a:rPr>
              <a:t> </a:t>
            </a:r>
            <a:r>
              <a:rPr sz="2800" u="heavy" spc="-30" dirty="0">
                <a:solidFill>
                  <a:srgbClr val="95A0AA"/>
                </a:solidFill>
                <a:uFill>
                  <a:solidFill>
                    <a:srgbClr val="95A0AA"/>
                  </a:solidFill>
                </a:uFill>
                <a:latin typeface="Arial"/>
                <a:cs typeface="Arial"/>
              </a:rPr>
              <a:t>:</a:t>
            </a:r>
            <a:endParaRPr sz="2800">
              <a:latin typeface="Arial"/>
              <a:cs typeface="Arial"/>
            </a:endParaRPr>
          </a:p>
          <a:p>
            <a:pPr marL="1308100" marR="934719" lvl="1" indent="-457200">
              <a:lnSpc>
                <a:spcPct val="100000"/>
              </a:lnSpc>
              <a:spcBef>
                <a:spcPts val="1750"/>
              </a:spcBef>
              <a:buAutoNum type="arabicPeriod"/>
              <a:tabLst>
                <a:tab pos="1307465" algn="l"/>
                <a:tab pos="1308100" algn="l"/>
                <a:tab pos="6043930" algn="l"/>
              </a:tabLst>
            </a:pPr>
            <a:r>
              <a:rPr sz="2300" spc="-60" dirty="0">
                <a:solidFill>
                  <a:srgbClr val="3B4643"/>
                </a:solidFill>
                <a:latin typeface="Arial"/>
                <a:cs typeface="Arial"/>
              </a:rPr>
              <a:t>Malignant </a:t>
            </a:r>
            <a:r>
              <a:rPr sz="2300" spc="-50" dirty="0">
                <a:solidFill>
                  <a:srgbClr val="3B4643"/>
                </a:solidFill>
                <a:latin typeface="Arial"/>
                <a:cs typeface="Arial"/>
              </a:rPr>
              <a:t>transformation </a:t>
            </a:r>
            <a:r>
              <a:rPr sz="2300" spc="-5" dirty="0">
                <a:solidFill>
                  <a:srgbClr val="3B4643"/>
                </a:solidFill>
                <a:latin typeface="Arial"/>
                <a:cs typeface="Arial"/>
              </a:rPr>
              <a:t>of</a:t>
            </a:r>
            <a:r>
              <a:rPr sz="2300" spc="-225" dirty="0">
                <a:solidFill>
                  <a:srgbClr val="3B4643"/>
                </a:solidFill>
                <a:latin typeface="Arial"/>
                <a:cs typeface="Arial"/>
              </a:rPr>
              <a:t> </a:t>
            </a:r>
            <a:r>
              <a:rPr sz="2300" spc="-114" dirty="0">
                <a:solidFill>
                  <a:srgbClr val="3B4643"/>
                </a:solidFill>
                <a:latin typeface="Arial"/>
                <a:cs typeface="Arial"/>
              </a:rPr>
              <a:t>cyst</a:t>
            </a:r>
            <a:r>
              <a:rPr sz="2300" spc="-110" dirty="0">
                <a:solidFill>
                  <a:srgbClr val="3B4643"/>
                </a:solidFill>
                <a:latin typeface="Arial"/>
                <a:cs typeface="Arial"/>
              </a:rPr>
              <a:t> </a:t>
            </a:r>
            <a:r>
              <a:rPr sz="2300" spc="-50" dirty="0">
                <a:solidFill>
                  <a:srgbClr val="3B4643"/>
                </a:solidFill>
                <a:latin typeface="Arial"/>
                <a:cs typeface="Arial"/>
              </a:rPr>
              <a:t>lining	</a:t>
            </a:r>
            <a:r>
              <a:rPr sz="2300" spc="-80" dirty="0">
                <a:solidFill>
                  <a:srgbClr val="3B4643"/>
                </a:solidFill>
                <a:latin typeface="Arial"/>
                <a:cs typeface="Arial"/>
              </a:rPr>
              <a:t>rare, </a:t>
            </a:r>
            <a:r>
              <a:rPr sz="2300" spc="-5" dirty="0">
                <a:solidFill>
                  <a:srgbClr val="3B4643"/>
                </a:solidFill>
                <a:latin typeface="Arial"/>
                <a:cs typeface="Arial"/>
              </a:rPr>
              <a:t>but</a:t>
            </a:r>
            <a:r>
              <a:rPr sz="2300" spc="-229" dirty="0">
                <a:solidFill>
                  <a:srgbClr val="3B4643"/>
                </a:solidFill>
                <a:latin typeface="Arial"/>
                <a:cs typeface="Arial"/>
              </a:rPr>
              <a:t> </a:t>
            </a:r>
            <a:r>
              <a:rPr sz="2300" spc="-170" dirty="0">
                <a:solidFill>
                  <a:srgbClr val="3B4643"/>
                </a:solidFill>
                <a:latin typeface="Arial"/>
                <a:cs typeface="Arial"/>
              </a:rPr>
              <a:t>has  </a:t>
            </a:r>
            <a:r>
              <a:rPr sz="2300" spc="-45" dirty="0">
                <a:solidFill>
                  <a:srgbClr val="3B4643"/>
                </a:solidFill>
                <a:latin typeface="Arial"/>
                <a:cs typeface="Arial"/>
              </a:rPr>
              <a:t>reported.</a:t>
            </a:r>
            <a:endParaRPr sz="2300">
              <a:latin typeface="Arial"/>
              <a:cs typeface="Arial"/>
            </a:endParaRPr>
          </a:p>
          <a:p>
            <a:pPr marL="1308100" lvl="1" indent="-457200">
              <a:lnSpc>
                <a:spcPct val="100000"/>
              </a:lnSpc>
              <a:buAutoNum type="arabicPeriod"/>
              <a:tabLst>
                <a:tab pos="1307465" algn="l"/>
                <a:tab pos="1308100" algn="l"/>
              </a:tabLst>
            </a:pPr>
            <a:r>
              <a:rPr sz="2300" spc="-130" dirty="0">
                <a:solidFill>
                  <a:srgbClr val="3B4643"/>
                </a:solidFill>
                <a:latin typeface="Arial"/>
                <a:cs typeface="Arial"/>
              </a:rPr>
              <a:t>Recurrence </a:t>
            </a:r>
            <a:r>
              <a:rPr sz="2300" spc="-135" dirty="0">
                <a:solidFill>
                  <a:srgbClr val="3B4643"/>
                </a:solidFill>
                <a:latin typeface="Arial"/>
                <a:cs typeface="Arial"/>
              </a:rPr>
              <a:t>– </a:t>
            </a:r>
            <a:r>
              <a:rPr sz="2300" spc="-85" dirty="0">
                <a:solidFill>
                  <a:srgbClr val="3B4643"/>
                </a:solidFill>
                <a:latin typeface="Arial"/>
                <a:cs typeface="Arial"/>
              </a:rPr>
              <a:t>high </a:t>
            </a:r>
            <a:r>
              <a:rPr sz="2300" spc="-60" dirty="0">
                <a:solidFill>
                  <a:srgbClr val="3B4643"/>
                </a:solidFill>
                <a:latin typeface="Arial"/>
                <a:cs typeface="Arial"/>
              </a:rPr>
              <a:t>rate </a:t>
            </a:r>
            <a:r>
              <a:rPr sz="2300" spc="-5" dirty="0">
                <a:solidFill>
                  <a:srgbClr val="3B4643"/>
                </a:solidFill>
                <a:latin typeface="Arial"/>
                <a:cs typeface="Arial"/>
              </a:rPr>
              <a:t>of</a:t>
            </a:r>
            <a:r>
              <a:rPr sz="2300" spc="-180" dirty="0">
                <a:solidFill>
                  <a:srgbClr val="3B4643"/>
                </a:solidFill>
                <a:latin typeface="Arial"/>
                <a:cs typeface="Arial"/>
              </a:rPr>
              <a:t> </a:t>
            </a:r>
            <a:r>
              <a:rPr sz="2300" spc="-85" dirty="0">
                <a:solidFill>
                  <a:srgbClr val="3B4643"/>
                </a:solidFill>
                <a:latin typeface="Arial"/>
                <a:cs typeface="Arial"/>
              </a:rPr>
              <a:t>recurrence.</a:t>
            </a:r>
            <a:endParaRPr sz="2300">
              <a:latin typeface="Arial"/>
              <a:cs typeface="Arial"/>
            </a:endParaRPr>
          </a:p>
          <a:p>
            <a:pPr lvl="1">
              <a:lnSpc>
                <a:spcPct val="100000"/>
              </a:lnSpc>
              <a:spcBef>
                <a:spcPts val="45"/>
              </a:spcBef>
              <a:buClr>
                <a:srgbClr val="3B4643"/>
              </a:buClr>
              <a:buFont typeface="Arial"/>
              <a:buAutoNum type="arabicPeriod"/>
            </a:pPr>
            <a:endParaRPr sz="3000">
              <a:latin typeface="Times New Roman"/>
              <a:cs typeface="Times New Roman"/>
            </a:endParaRPr>
          </a:p>
          <a:p>
            <a:pPr marL="299085" indent="-286385">
              <a:lnSpc>
                <a:spcPct val="100000"/>
              </a:lnSpc>
              <a:buChar char="•"/>
              <a:tabLst>
                <a:tab pos="299085" algn="l"/>
                <a:tab pos="299720" algn="l"/>
                <a:tab pos="4504690" algn="l"/>
              </a:tabLst>
            </a:pPr>
            <a:r>
              <a:rPr sz="2800" u="heavy" spc="-430" dirty="0">
                <a:solidFill>
                  <a:srgbClr val="95A0AA"/>
                </a:solidFill>
                <a:uFill>
                  <a:solidFill>
                    <a:srgbClr val="95A0AA"/>
                  </a:solidFill>
                </a:uFill>
                <a:latin typeface="Arial"/>
                <a:cs typeface="Arial"/>
              </a:rPr>
              <a:t>REASONS</a:t>
            </a:r>
            <a:r>
              <a:rPr sz="2800" u="heavy" spc="-125" dirty="0">
                <a:solidFill>
                  <a:srgbClr val="95A0AA"/>
                </a:solidFill>
                <a:uFill>
                  <a:solidFill>
                    <a:srgbClr val="95A0AA"/>
                  </a:solidFill>
                </a:uFill>
                <a:latin typeface="Arial"/>
                <a:cs typeface="Arial"/>
              </a:rPr>
              <a:t> </a:t>
            </a:r>
            <a:r>
              <a:rPr sz="2800" u="heavy" spc="-430" dirty="0">
                <a:solidFill>
                  <a:srgbClr val="95A0AA"/>
                </a:solidFill>
                <a:uFill>
                  <a:solidFill>
                    <a:srgbClr val="95A0AA"/>
                  </a:solidFill>
                </a:uFill>
                <a:latin typeface="Arial"/>
                <a:cs typeface="Arial"/>
              </a:rPr>
              <a:t>FOR</a:t>
            </a:r>
            <a:r>
              <a:rPr sz="2800" u="heavy" spc="-114" dirty="0">
                <a:solidFill>
                  <a:srgbClr val="95A0AA"/>
                </a:solidFill>
                <a:uFill>
                  <a:solidFill>
                    <a:srgbClr val="95A0AA"/>
                  </a:solidFill>
                </a:uFill>
                <a:latin typeface="Arial"/>
                <a:cs typeface="Arial"/>
              </a:rPr>
              <a:t> </a:t>
            </a:r>
            <a:r>
              <a:rPr sz="2800" u="heavy" spc="-459" dirty="0">
                <a:solidFill>
                  <a:srgbClr val="95A0AA"/>
                </a:solidFill>
                <a:uFill>
                  <a:solidFill>
                    <a:srgbClr val="95A0AA"/>
                  </a:solidFill>
                </a:uFill>
                <a:latin typeface="Arial"/>
                <a:cs typeface="Arial"/>
              </a:rPr>
              <a:t>RECURRENCE	</a:t>
            </a:r>
            <a:r>
              <a:rPr sz="2800" u="heavy" spc="-30" dirty="0">
                <a:solidFill>
                  <a:srgbClr val="95A0AA"/>
                </a:solidFill>
                <a:uFill>
                  <a:solidFill>
                    <a:srgbClr val="95A0AA"/>
                  </a:solidFill>
                </a:uFill>
                <a:latin typeface="Arial"/>
                <a:cs typeface="Arial"/>
              </a:rPr>
              <a:t>:</a:t>
            </a:r>
            <a:endParaRPr sz="2800">
              <a:latin typeface="Arial"/>
              <a:cs typeface="Arial"/>
            </a:endParaRPr>
          </a:p>
          <a:p>
            <a:pPr marL="1356995" lvl="1" indent="-457834">
              <a:lnSpc>
                <a:spcPct val="100000"/>
              </a:lnSpc>
              <a:spcBef>
                <a:spcPts val="2255"/>
              </a:spcBef>
              <a:buAutoNum type="arabicPeriod"/>
              <a:tabLst>
                <a:tab pos="1356995" algn="l"/>
                <a:tab pos="1357630" algn="l"/>
                <a:tab pos="2080895" algn="l"/>
              </a:tabLst>
            </a:pPr>
            <a:r>
              <a:rPr sz="2300" spc="-95" dirty="0">
                <a:solidFill>
                  <a:srgbClr val="3B4643"/>
                </a:solidFill>
                <a:latin typeface="Arial"/>
                <a:cs typeface="Arial"/>
              </a:rPr>
              <a:t>Thin,	</a:t>
            </a:r>
            <a:r>
              <a:rPr sz="2300" spc="-65" dirty="0">
                <a:solidFill>
                  <a:srgbClr val="3B4643"/>
                </a:solidFill>
                <a:latin typeface="Arial"/>
                <a:cs typeface="Arial"/>
              </a:rPr>
              <a:t>fragile </a:t>
            </a:r>
            <a:r>
              <a:rPr sz="2300" spc="-50" dirty="0">
                <a:solidFill>
                  <a:srgbClr val="3B4643"/>
                </a:solidFill>
                <a:latin typeface="Arial"/>
                <a:cs typeface="Arial"/>
              </a:rPr>
              <a:t>lining </a:t>
            </a:r>
            <a:r>
              <a:rPr sz="2300" spc="-120" dirty="0">
                <a:solidFill>
                  <a:srgbClr val="3B4643"/>
                </a:solidFill>
                <a:latin typeface="Arial"/>
                <a:cs typeface="Arial"/>
              </a:rPr>
              <a:t>is </a:t>
            </a:r>
            <a:r>
              <a:rPr sz="2300" spc="-85" dirty="0">
                <a:solidFill>
                  <a:srgbClr val="3B4643"/>
                </a:solidFill>
                <a:latin typeface="Arial"/>
                <a:cs typeface="Arial"/>
              </a:rPr>
              <a:t>very </a:t>
            </a:r>
            <a:r>
              <a:rPr sz="2300" spc="-10" dirty="0">
                <a:solidFill>
                  <a:srgbClr val="3B4643"/>
                </a:solidFill>
                <a:latin typeface="Arial"/>
                <a:cs typeface="Arial"/>
              </a:rPr>
              <a:t>difficult </a:t>
            </a:r>
            <a:r>
              <a:rPr sz="2300" spc="15" dirty="0">
                <a:solidFill>
                  <a:srgbClr val="3B4643"/>
                </a:solidFill>
                <a:latin typeface="Arial"/>
                <a:cs typeface="Arial"/>
              </a:rPr>
              <a:t>to</a:t>
            </a:r>
            <a:r>
              <a:rPr sz="2300" spc="-395" dirty="0">
                <a:solidFill>
                  <a:srgbClr val="3B4643"/>
                </a:solidFill>
                <a:latin typeface="Arial"/>
                <a:cs typeface="Arial"/>
              </a:rPr>
              <a:t> </a:t>
            </a:r>
            <a:r>
              <a:rPr sz="2300" spc="-95" dirty="0">
                <a:solidFill>
                  <a:srgbClr val="3B4643"/>
                </a:solidFill>
                <a:latin typeface="Arial"/>
                <a:cs typeface="Arial"/>
              </a:rPr>
              <a:t>remove </a:t>
            </a:r>
            <a:r>
              <a:rPr sz="2300" spc="-85" dirty="0">
                <a:solidFill>
                  <a:srgbClr val="3B4643"/>
                </a:solidFill>
                <a:latin typeface="Arial"/>
                <a:cs typeface="Arial"/>
              </a:rPr>
              <a:t>completely.</a:t>
            </a:r>
            <a:endParaRPr sz="2300">
              <a:latin typeface="Arial"/>
              <a:cs typeface="Arial"/>
            </a:endParaRPr>
          </a:p>
          <a:p>
            <a:pPr marL="1356995" lvl="1" indent="-457834">
              <a:lnSpc>
                <a:spcPct val="100000"/>
              </a:lnSpc>
              <a:buAutoNum type="arabicPeriod"/>
              <a:tabLst>
                <a:tab pos="1356995" algn="l"/>
                <a:tab pos="1357630" algn="l"/>
              </a:tabLst>
            </a:pPr>
            <a:r>
              <a:rPr sz="2300" spc="-114" dirty="0">
                <a:solidFill>
                  <a:srgbClr val="3B4643"/>
                </a:solidFill>
                <a:latin typeface="Arial"/>
                <a:cs typeface="Arial"/>
              </a:rPr>
              <a:t>New </a:t>
            </a:r>
            <a:r>
              <a:rPr sz="2300" spc="-145" dirty="0">
                <a:solidFill>
                  <a:srgbClr val="3B4643"/>
                </a:solidFill>
                <a:latin typeface="Arial"/>
                <a:cs typeface="Arial"/>
              </a:rPr>
              <a:t>cysts </a:t>
            </a:r>
            <a:r>
              <a:rPr sz="2300" spc="-85" dirty="0">
                <a:solidFill>
                  <a:srgbClr val="3B4643"/>
                </a:solidFill>
                <a:latin typeface="Arial"/>
                <a:cs typeface="Arial"/>
              </a:rPr>
              <a:t>develop </a:t>
            </a:r>
            <a:r>
              <a:rPr sz="2300" spc="-25" dirty="0">
                <a:solidFill>
                  <a:srgbClr val="3B4643"/>
                </a:solidFill>
                <a:latin typeface="Arial"/>
                <a:cs typeface="Arial"/>
              </a:rPr>
              <a:t>from </a:t>
            </a:r>
            <a:r>
              <a:rPr sz="2300" spc="-55" dirty="0">
                <a:solidFill>
                  <a:srgbClr val="3B4643"/>
                </a:solidFill>
                <a:latin typeface="Arial"/>
                <a:cs typeface="Arial"/>
              </a:rPr>
              <a:t>satellite </a:t>
            </a:r>
            <a:r>
              <a:rPr sz="2300" spc="-145" dirty="0">
                <a:solidFill>
                  <a:srgbClr val="3B4643"/>
                </a:solidFill>
                <a:latin typeface="Arial"/>
                <a:cs typeface="Arial"/>
              </a:rPr>
              <a:t>cysts </a:t>
            </a:r>
            <a:r>
              <a:rPr sz="2300" spc="10" dirty="0">
                <a:solidFill>
                  <a:srgbClr val="3B4643"/>
                </a:solidFill>
                <a:latin typeface="Arial"/>
                <a:cs typeface="Arial"/>
              </a:rPr>
              <a:t>left</a:t>
            </a:r>
            <a:r>
              <a:rPr sz="2300" spc="-260" dirty="0">
                <a:solidFill>
                  <a:srgbClr val="3B4643"/>
                </a:solidFill>
                <a:latin typeface="Arial"/>
                <a:cs typeface="Arial"/>
              </a:rPr>
              <a:t> </a:t>
            </a:r>
            <a:r>
              <a:rPr sz="2300" spc="-70" dirty="0">
                <a:solidFill>
                  <a:srgbClr val="3B4643"/>
                </a:solidFill>
                <a:latin typeface="Arial"/>
                <a:cs typeface="Arial"/>
              </a:rPr>
              <a:t>behind.</a:t>
            </a:r>
            <a:endParaRPr sz="2300">
              <a:latin typeface="Arial"/>
              <a:cs typeface="Arial"/>
            </a:endParaRPr>
          </a:p>
          <a:p>
            <a:pPr marL="1356995" marR="523875" lvl="1" indent="-457834">
              <a:lnSpc>
                <a:spcPct val="100000"/>
              </a:lnSpc>
              <a:buAutoNum type="arabicPeriod"/>
              <a:tabLst>
                <a:tab pos="1356995" algn="l"/>
                <a:tab pos="1357630" algn="l"/>
              </a:tabLst>
            </a:pPr>
            <a:r>
              <a:rPr sz="2300" spc="-195" dirty="0">
                <a:solidFill>
                  <a:srgbClr val="3B4643"/>
                </a:solidFill>
                <a:latin typeface="Arial"/>
                <a:cs typeface="Arial"/>
              </a:rPr>
              <a:t>Some </a:t>
            </a:r>
            <a:r>
              <a:rPr sz="2300" spc="-145" dirty="0">
                <a:solidFill>
                  <a:srgbClr val="3B4643"/>
                </a:solidFill>
                <a:latin typeface="Arial"/>
                <a:cs typeface="Arial"/>
              </a:rPr>
              <a:t>cysts </a:t>
            </a:r>
            <a:r>
              <a:rPr sz="2300" spc="-140" dirty="0">
                <a:solidFill>
                  <a:srgbClr val="3B4643"/>
                </a:solidFill>
                <a:latin typeface="Arial"/>
                <a:cs typeface="Arial"/>
              </a:rPr>
              <a:t>may </a:t>
            </a:r>
            <a:r>
              <a:rPr sz="2300" spc="-105" dirty="0">
                <a:solidFill>
                  <a:srgbClr val="3B4643"/>
                </a:solidFill>
                <a:latin typeface="Arial"/>
                <a:cs typeface="Arial"/>
              </a:rPr>
              <a:t>be </a:t>
            </a:r>
            <a:r>
              <a:rPr sz="2300" spc="10" dirty="0">
                <a:solidFill>
                  <a:srgbClr val="3B4643"/>
                </a:solidFill>
                <a:latin typeface="Arial"/>
                <a:cs typeface="Arial"/>
              </a:rPr>
              <a:t>left </a:t>
            </a:r>
            <a:r>
              <a:rPr sz="2300" spc="-70" dirty="0">
                <a:solidFill>
                  <a:srgbClr val="3B4643"/>
                </a:solidFill>
                <a:latin typeface="Arial"/>
                <a:cs typeface="Arial"/>
              </a:rPr>
              <a:t>behind </a:t>
            </a:r>
            <a:r>
              <a:rPr sz="2300" spc="-30" dirty="0">
                <a:solidFill>
                  <a:srgbClr val="3B4643"/>
                </a:solidFill>
                <a:latin typeface="Arial"/>
                <a:cs typeface="Arial"/>
              </a:rPr>
              <a:t>in </a:t>
            </a:r>
            <a:r>
              <a:rPr sz="2300" spc="-204" dirty="0">
                <a:solidFill>
                  <a:srgbClr val="3B4643"/>
                </a:solidFill>
                <a:latin typeface="Arial"/>
                <a:cs typeface="Arial"/>
              </a:rPr>
              <a:t>cases </a:t>
            </a:r>
            <a:r>
              <a:rPr sz="2300" spc="-5" dirty="0">
                <a:solidFill>
                  <a:srgbClr val="3B4643"/>
                </a:solidFill>
                <a:latin typeface="Arial"/>
                <a:cs typeface="Arial"/>
              </a:rPr>
              <a:t>of </a:t>
            </a:r>
            <a:r>
              <a:rPr sz="2300" spc="-70" dirty="0">
                <a:solidFill>
                  <a:srgbClr val="3B4643"/>
                </a:solidFill>
                <a:latin typeface="Arial"/>
                <a:cs typeface="Arial"/>
              </a:rPr>
              <a:t>Gorlin </a:t>
            </a:r>
            <a:r>
              <a:rPr sz="2300" spc="-135" dirty="0">
                <a:solidFill>
                  <a:srgbClr val="3B4643"/>
                </a:solidFill>
                <a:latin typeface="Arial"/>
                <a:cs typeface="Arial"/>
              </a:rPr>
              <a:t>–</a:t>
            </a:r>
            <a:r>
              <a:rPr sz="2300" spc="-290" dirty="0">
                <a:solidFill>
                  <a:srgbClr val="3B4643"/>
                </a:solidFill>
                <a:latin typeface="Arial"/>
                <a:cs typeface="Arial"/>
              </a:rPr>
              <a:t> </a:t>
            </a:r>
            <a:r>
              <a:rPr sz="2300" spc="-100" dirty="0">
                <a:solidFill>
                  <a:srgbClr val="3B4643"/>
                </a:solidFill>
                <a:latin typeface="Arial"/>
                <a:cs typeface="Arial"/>
              </a:rPr>
              <a:t>Goltz  syndrome.</a:t>
            </a:r>
            <a:endParaRPr sz="2300">
              <a:latin typeface="Arial"/>
              <a:cs typeface="Arial"/>
            </a:endParaRPr>
          </a:p>
          <a:p>
            <a:pPr marL="1356995" marR="5080" lvl="1" indent="-457834">
              <a:lnSpc>
                <a:spcPct val="100000"/>
              </a:lnSpc>
              <a:spcBef>
                <a:spcPts val="5"/>
              </a:spcBef>
              <a:buAutoNum type="arabicPeriod"/>
              <a:tabLst>
                <a:tab pos="1356995" algn="l"/>
                <a:tab pos="1357630" algn="l"/>
              </a:tabLst>
            </a:pPr>
            <a:r>
              <a:rPr sz="2300" spc="-114" dirty="0">
                <a:solidFill>
                  <a:srgbClr val="3B4643"/>
                </a:solidFill>
                <a:latin typeface="Arial"/>
                <a:cs typeface="Arial"/>
              </a:rPr>
              <a:t>New </a:t>
            </a:r>
            <a:r>
              <a:rPr sz="2300" spc="-145" dirty="0">
                <a:solidFill>
                  <a:srgbClr val="3B4643"/>
                </a:solidFill>
                <a:latin typeface="Arial"/>
                <a:cs typeface="Arial"/>
              </a:rPr>
              <a:t>cysts </a:t>
            </a:r>
            <a:r>
              <a:rPr sz="2300" spc="-150" dirty="0">
                <a:solidFill>
                  <a:srgbClr val="3B4643"/>
                </a:solidFill>
                <a:latin typeface="Arial"/>
                <a:cs typeface="Arial"/>
              </a:rPr>
              <a:t>can </a:t>
            </a:r>
            <a:r>
              <a:rPr sz="2300" spc="-120" dirty="0">
                <a:solidFill>
                  <a:srgbClr val="3B4643"/>
                </a:solidFill>
                <a:latin typeface="Arial"/>
                <a:cs typeface="Arial"/>
              </a:rPr>
              <a:t>also </a:t>
            </a:r>
            <a:r>
              <a:rPr sz="2300" spc="-85" dirty="0">
                <a:solidFill>
                  <a:srgbClr val="3B4643"/>
                </a:solidFill>
                <a:latin typeface="Arial"/>
                <a:cs typeface="Arial"/>
              </a:rPr>
              <a:t>develop </a:t>
            </a:r>
            <a:r>
              <a:rPr sz="2300" spc="-25" dirty="0">
                <a:solidFill>
                  <a:srgbClr val="3B4643"/>
                </a:solidFill>
                <a:latin typeface="Arial"/>
                <a:cs typeface="Arial"/>
              </a:rPr>
              <a:t>from </a:t>
            </a:r>
            <a:r>
              <a:rPr sz="2300" spc="-135" dirty="0">
                <a:solidFill>
                  <a:srgbClr val="3B4643"/>
                </a:solidFill>
                <a:latin typeface="Arial"/>
                <a:cs typeface="Arial"/>
              </a:rPr>
              <a:t>basal </a:t>
            </a:r>
            <a:r>
              <a:rPr sz="2300" spc="-110" dirty="0">
                <a:solidFill>
                  <a:srgbClr val="3B4643"/>
                </a:solidFill>
                <a:latin typeface="Arial"/>
                <a:cs typeface="Arial"/>
              </a:rPr>
              <a:t>cells </a:t>
            </a:r>
            <a:r>
              <a:rPr sz="2300" spc="-5" dirty="0">
                <a:solidFill>
                  <a:srgbClr val="3B4643"/>
                </a:solidFill>
                <a:latin typeface="Arial"/>
                <a:cs typeface="Arial"/>
              </a:rPr>
              <a:t>of </a:t>
            </a:r>
            <a:r>
              <a:rPr sz="2300" spc="-75" dirty="0">
                <a:solidFill>
                  <a:srgbClr val="3B4643"/>
                </a:solidFill>
                <a:latin typeface="Arial"/>
                <a:cs typeface="Arial"/>
              </a:rPr>
              <a:t>overlying</a:t>
            </a:r>
            <a:r>
              <a:rPr sz="2300" spc="-305" dirty="0">
                <a:solidFill>
                  <a:srgbClr val="3B4643"/>
                </a:solidFill>
                <a:latin typeface="Arial"/>
                <a:cs typeface="Arial"/>
              </a:rPr>
              <a:t> </a:t>
            </a:r>
            <a:r>
              <a:rPr sz="2300" spc="-65" dirty="0">
                <a:solidFill>
                  <a:srgbClr val="3B4643"/>
                </a:solidFill>
                <a:latin typeface="Arial"/>
                <a:cs typeface="Arial"/>
              </a:rPr>
              <a:t>oral  </a:t>
            </a:r>
            <a:r>
              <a:rPr sz="2300" spc="-40" dirty="0">
                <a:solidFill>
                  <a:srgbClr val="3B4643"/>
                </a:solidFill>
                <a:latin typeface="Arial"/>
                <a:cs typeface="Arial"/>
              </a:rPr>
              <a:t>epithelium, </a:t>
            </a:r>
            <a:r>
              <a:rPr sz="2300" spc="-100" dirty="0">
                <a:solidFill>
                  <a:srgbClr val="3B4643"/>
                </a:solidFill>
                <a:latin typeface="Arial"/>
                <a:cs typeface="Arial"/>
              </a:rPr>
              <a:t>especially </a:t>
            </a:r>
            <a:r>
              <a:rPr sz="2300" spc="-30" dirty="0">
                <a:solidFill>
                  <a:srgbClr val="3B4643"/>
                </a:solidFill>
                <a:latin typeface="Arial"/>
                <a:cs typeface="Arial"/>
              </a:rPr>
              <a:t>in </a:t>
            </a:r>
            <a:r>
              <a:rPr sz="2300" spc="-120" dirty="0">
                <a:solidFill>
                  <a:srgbClr val="3B4643"/>
                </a:solidFill>
                <a:latin typeface="Arial"/>
                <a:cs typeface="Arial"/>
              </a:rPr>
              <a:t>ramus </a:t>
            </a:r>
            <a:r>
              <a:rPr sz="2300" spc="-135" dirty="0">
                <a:solidFill>
                  <a:srgbClr val="3B4643"/>
                </a:solidFill>
                <a:latin typeface="Arial"/>
                <a:cs typeface="Arial"/>
              </a:rPr>
              <a:t>– </a:t>
            </a:r>
            <a:r>
              <a:rPr sz="2300" spc="-65" dirty="0">
                <a:solidFill>
                  <a:srgbClr val="3B4643"/>
                </a:solidFill>
                <a:latin typeface="Arial"/>
                <a:cs typeface="Arial"/>
              </a:rPr>
              <a:t>3rd </a:t>
            </a:r>
            <a:r>
              <a:rPr sz="2300" spc="-55" dirty="0">
                <a:solidFill>
                  <a:srgbClr val="3B4643"/>
                </a:solidFill>
                <a:latin typeface="Arial"/>
                <a:cs typeface="Arial"/>
              </a:rPr>
              <a:t>molar</a:t>
            </a:r>
            <a:r>
              <a:rPr sz="2300" spc="-390" dirty="0">
                <a:solidFill>
                  <a:srgbClr val="3B4643"/>
                </a:solidFill>
                <a:latin typeface="Arial"/>
                <a:cs typeface="Arial"/>
              </a:rPr>
              <a:t> </a:t>
            </a:r>
            <a:r>
              <a:rPr sz="2300" spc="-75" dirty="0">
                <a:solidFill>
                  <a:srgbClr val="3B4643"/>
                </a:solidFill>
                <a:latin typeface="Arial"/>
                <a:cs typeface="Arial"/>
              </a:rPr>
              <a:t>region</a:t>
            </a:r>
            <a:r>
              <a:rPr sz="2200" spc="-75" dirty="0">
                <a:solidFill>
                  <a:srgbClr val="3B4643"/>
                </a:solidFill>
                <a:latin typeface="Arial"/>
                <a:cs typeface="Arial"/>
              </a:rPr>
              <a:t>.</a:t>
            </a:r>
            <a:endParaRPr sz="2200">
              <a:latin typeface="Arial"/>
              <a:cs typeface="Arial"/>
            </a:endParaRPr>
          </a:p>
        </p:txBody>
      </p:sp>
      <p:sp>
        <p:nvSpPr>
          <p:cNvPr id="5" name="object 5"/>
          <p:cNvSpPr/>
          <p:nvPr/>
        </p:nvSpPr>
        <p:spPr>
          <a:xfrm>
            <a:off x="9361931" y="518159"/>
            <a:ext cx="2648712" cy="176936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7443" y="3462022"/>
            <a:ext cx="4396740" cy="782907"/>
          </a:xfrm>
          <a:prstGeom prst="rect">
            <a:avLst/>
          </a:prstGeom>
        </p:spPr>
        <p:txBody>
          <a:bodyPr vert="horz" wrap="square" lIns="0" tIns="13335" rIns="0" bIns="0" rtlCol="0">
            <a:spAutoFit/>
          </a:bodyPr>
          <a:lstStyle/>
          <a:p>
            <a:pPr marL="12700">
              <a:lnSpc>
                <a:spcPct val="100000"/>
              </a:lnSpc>
              <a:spcBef>
                <a:spcPts val="105"/>
              </a:spcBef>
            </a:pPr>
            <a:r>
              <a:rPr spc="-254" dirty="0"/>
              <a:t>Dentigerous</a:t>
            </a:r>
            <a:r>
              <a:rPr spc="-465" dirty="0"/>
              <a:t> </a:t>
            </a:r>
            <a:r>
              <a:rPr spc="-320" dirty="0"/>
              <a:t>cyst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4E6DA"/>
          </a:solidFill>
        </p:spPr>
        <p:txBody>
          <a:bodyPr wrap="square" lIns="0" tIns="0" rIns="0" bIns="0" rtlCol="0"/>
          <a:lstStyle/>
          <a:p>
            <a:endParaRPr/>
          </a:p>
        </p:txBody>
      </p:sp>
      <p:sp>
        <p:nvSpPr>
          <p:cNvPr id="3" name="object 3"/>
          <p:cNvSpPr/>
          <p:nvPr/>
        </p:nvSpPr>
        <p:spPr>
          <a:xfrm>
            <a:off x="6300215" y="134120"/>
            <a:ext cx="5891784" cy="645413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62818" y="675518"/>
            <a:ext cx="5604511" cy="3382977"/>
          </a:xfrm>
          <a:prstGeom prst="rect">
            <a:avLst/>
          </a:prstGeom>
        </p:spPr>
        <p:txBody>
          <a:bodyPr vert="horz" wrap="square" lIns="0" tIns="12700" rIns="0" bIns="0" rtlCol="0">
            <a:spAutoFit/>
          </a:bodyPr>
          <a:lstStyle/>
          <a:p>
            <a:pPr marL="241300" marR="5080" indent="-228600">
              <a:lnSpc>
                <a:spcPct val="100000"/>
              </a:lnSpc>
              <a:spcBef>
                <a:spcPts val="100"/>
              </a:spcBef>
              <a:buFont typeface="Wingdings"/>
              <a:buChar char=""/>
              <a:tabLst>
                <a:tab pos="241300" algn="l"/>
                <a:tab pos="1466215" algn="l"/>
              </a:tabLst>
            </a:pPr>
            <a:r>
              <a:rPr sz="2400" spc="-215">
                <a:solidFill>
                  <a:srgbClr val="3B4643"/>
                </a:solidFill>
                <a:latin typeface="Arial"/>
                <a:cs typeface="Arial"/>
              </a:rPr>
              <a:t>A </a:t>
            </a:r>
            <a:r>
              <a:rPr lang="en-US" sz="2400" spc="-215" dirty="0" smtClean="0">
                <a:solidFill>
                  <a:srgbClr val="3B4643"/>
                </a:solidFill>
                <a:latin typeface="Arial"/>
                <a:cs typeface="Arial"/>
              </a:rPr>
              <a:t> </a:t>
            </a:r>
            <a:r>
              <a:rPr sz="2400" spc="-90" smtClean="0">
                <a:solidFill>
                  <a:srgbClr val="3B4643"/>
                </a:solidFill>
                <a:latin typeface="Arial"/>
                <a:cs typeface="Arial"/>
              </a:rPr>
              <a:t>dentigerous </a:t>
            </a:r>
            <a:r>
              <a:rPr sz="2400" spc="-120" smtClean="0">
                <a:solidFill>
                  <a:srgbClr val="3B4643"/>
                </a:solidFill>
                <a:latin typeface="Arial"/>
                <a:cs typeface="Arial"/>
              </a:rPr>
              <a:t>cyst</a:t>
            </a:r>
            <a:r>
              <a:rPr lang="en-US" sz="2400" spc="-120" dirty="0" smtClean="0">
                <a:solidFill>
                  <a:srgbClr val="3B4643"/>
                </a:solidFill>
                <a:latin typeface="Arial"/>
                <a:cs typeface="Arial"/>
              </a:rPr>
              <a:t> (Follicular)</a:t>
            </a:r>
            <a:r>
              <a:rPr sz="2400" spc="-120" smtClean="0">
                <a:solidFill>
                  <a:srgbClr val="3B4643"/>
                </a:solidFill>
                <a:latin typeface="Arial"/>
                <a:cs typeface="Arial"/>
              </a:rPr>
              <a:t> </a:t>
            </a:r>
            <a:r>
              <a:rPr sz="2400" spc="-125">
                <a:solidFill>
                  <a:srgbClr val="3B4643"/>
                </a:solidFill>
                <a:latin typeface="Arial"/>
                <a:cs typeface="Arial"/>
              </a:rPr>
              <a:t>is </a:t>
            </a:r>
            <a:r>
              <a:rPr lang="en-US" sz="2400" spc="-105" dirty="0" err="1" smtClean="0">
                <a:solidFill>
                  <a:srgbClr val="3B4643"/>
                </a:solidFill>
                <a:latin typeface="Arial"/>
                <a:cs typeface="Arial"/>
              </a:rPr>
              <a:t>odontogenic</a:t>
            </a:r>
            <a:r>
              <a:rPr lang="en-US" sz="2400" spc="-105" dirty="0" smtClean="0">
                <a:solidFill>
                  <a:srgbClr val="3B4643"/>
                </a:solidFill>
                <a:latin typeface="Arial"/>
                <a:cs typeface="Arial"/>
              </a:rPr>
              <a:t> cyst that surrounds the crown of an impacted tooth; caused by fluid accumulation between the reduced enamel epithelium and the enamel surface. </a:t>
            </a:r>
            <a:endParaRPr sz="2400">
              <a:latin typeface="Arial"/>
              <a:cs typeface="Arial"/>
            </a:endParaRPr>
          </a:p>
          <a:p>
            <a:pPr>
              <a:lnSpc>
                <a:spcPct val="100000"/>
              </a:lnSpc>
              <a:buClr>
                <a:srgbClr val="3B4643"/>
              </a:buClr>
              <a:buFont typeface="Wingdings"/>
              <a:buChar char=""/>
            </a:pPr>
            <a:endParaRPr sz="2400">
              <a:latin typeface="Times New Roman"/>
              <a:cs typeface="Times New Roman"/>
            </a:endParaRPr>
          </a:p>
          <a:p>
            <a:pPr>
              <a:lnSpc>
                <a:spcPct val="100000"/>
              </a:lnSpc>
              <a:spcBef>
                <a:spcPts val="15"/>
              </a:spcBef>
              <a:buClr>
                <a:srgbClr val="3B4643"/>
              </a:buClr>
              <a:buFont typeface="Wingdings"/>
              <a:buChar char=""/>
            </a:pPr>
            <a:endParaRPr sz="2700">
              <a:latin typeface="Times New Roman"/>
              <a:cs typeface="Times New Roman"/>
            </a:endParaRPr>
          </a:p>
          <a:p>
            <a:pPr marL="241300" indent="-228600">
              <a:lnSpc>
                <a:spcPct val="100000"/>
              </a:lnSpc>
              <a:buFont typeface="Wingdings"/>
              <a:buChar char=""/>
              <a:tabLst>
                <a:tab pos="241300" algn="l"/>
              </a:tabLst>
            </a:pPr>
            <a:r>
              <a:rPr sz="2400" spc="-175" dirty="0">
                <a:solidFill>
                  <a:srgbClr val="3B4643"/>
                </a:solidFill>
                <a:latin typeface="Arial"/>
                <a:cs typeface="Arial"/>
              </a:rPr>
              <a:t>The </a:t>
            </a:r>
            <a:r>
              <a:rPr sz="2400" spc="-90" dirty="0">
                <a:solidFill>
                  <a:srgbClr val="3B4643"/>
                </a:solidFill>
                <a:latin typeface="Arial"/>
                <a:cs typeface="Arial"/>
              </a:rPr>
              <a:t>dentigerous </a:t>
            </a:r>
            <a:r>
              <a:rPr sz="2400" spc="-120" dirty="0">
                <a:solidFill>
                  <a:srgbClr val="3B4643"/>
                </a:solidFill>
                <a:latin typeface="Arial"/>
                <a:cs typeface="Arial"/>
              </a:rPr>
              <a:t>cyst </a:t>
            </a:r>
            <a:r>
              <a:rPr sz="2400" spc="-125" dirty="0">
                <a:solidFill>
                  <a:srgbClr val="3B4643"/>
                </a:solidFill>
                <a:latin typeface="Arial"/>
                <a:cs typeface="Arial"/>
              </a:rPr>
              <a:t>is </a:t>
            </a:r>
            <a:r>
              <a:rPr sz="2400" spc="-85" dirty="0">
                <a:solidFill>
                  <a:srgbClr val="3B4643"/>
                </a:solidFill>
                <a:latin typeface="Arial"/>
                <a:cs typeface="Arial"/>
              </a:rPr>
              <a:t>attached </a:t>
            </a:r>
            <a:r>
              <a:rPr sz="2400" spc="20" dirty="0">
                <a:solidFill>
                  <a:srgbClr val="3B4643"/>
                </a:solidFill>
                <a:latin typeface="Arial"/>
                <a:cs typeface="Arial"/>
              </a:rPr>
              <a:t>to</a:t>
            </a:r>
            <a:r>
              <a:rPr sz="2400" spc="-225" dirty="0">
                <a:solidFill>
                  <a:srgbClr val="3B4643"/>
                </a:solidFill>
                <a:latin typeface="Arial"/>
                <a:cs typeface="Arial"/>
              </a:rPr>
              <a:t> </a:t>
            </a:r>
            <a:r>
              <a:rPr sz="2400" spc="-25" dirty="0">
                <a:solidFill>
                  <a:srgbClr val="3B4643"/>
                </a:solidFill>
                <a:latin typeface="Arial"/>
                <a:cs typeface="Arial"/>
              </a:rPr>
              <a:t>the</a:t>
            </a:r>
            <a:endParaRPr sz="2400">
              <a:latin typeface="Arial"/>
              <a:cs typeface="Arial"/>
            </a:endParaRPr>
          </a:p>
          <a:p>
            <a:pPr marL="240665">
              <a:lnSpc>
                <a:spcPct val="100000"/>
              </a:lnSpc>
              <a:spcBef>
                <a:spcPts val="5"/>
              </a:spcBef>
            </a:pPr>
            <a:r>
              <a:rPr sz="2400" dirty="0">
                <a:solidFill>
                  <a:srgbClr val="3B4643"/>
                </a:solidFill>
                <a:latin typeface="Arial"/>
                <a:cs typeface="Arial"/>
              </a:rPr>
              <a:t>tooth </a:t>
            </a:r>
            <a:r>
              <a:rPr sz="2400" spc="-40" dirty="0">
                <a:solidFill>
                  <a:srgbClr val="3B4643"/>
                </a:solidFill>
                <a:latin typeface="Arial"/>
                <a:cs typeface="Arial"/>
              </a:rPr>
              <a:t>at </a:t>
            </a:r>
            <a:r>
              <a:rPr sz="2400" spc="-30" dirty="0">
                <a:solidFill>
                  <a:srgbClr val="3B4643"/>
                </a:solidFill>
                <a:latin typeface="Arial"/>
                <a:cs typeface="Arial"/>
              </a:rPr>
              <a:t>the </a:t>
            </a:r>
            <a:r>
              <a:rPr sz="2400" spc="-95" dirty="0">
                <a:solidFill>
                  <a:srgbClr val="3B4643"/>
                </a:solidFill>
                <a:latin typeface="Arial"/>
                <a:cs typeface="Arial"/>
              </a:rPr>
              <a:t>cementoenamel</a:t>
            </a:r>
            <a:r>
              <a:rPr sz="2400" spc="-475" dirty="0">
                <a:solidFill>
                  <a:srgbClr val="3B4643"/>
                </a:solidFill>
                <a:latin typeface="Arial"/>
                <a:cs typeface="Arial"/>
              </a:rPr>
              <a:t> </a:t>
            </a:r>
            <a:r>
              <a:rPr sz="2400" spc="-40" dirty="0">
                <a:solidFill>
                  <a:srgbClr val="3B4643"/>
                </a:solidFill>
                <a:latin typeface="Arial"/>
                <a:cs typeface="Arial"/>
              </a:rPr>
              <a:t>junction.</a:t>
            </a:r>
            <a:endParaRPr sz="2400">
              <a:latin typeface="Arial"/>
              <a:cs typeface="Arial"/>
            </a:endParaRPr>
          </a:p>
        </p:txBody>
      </p:sp>
      <p:sp>
        <p:nvSpPr>
          <p:cNvPr id="5" name="object 5"/>
          <p:cNvSpPr txBox="1"/>
          <p:nvPr/>
        </p:nvSpPr>
        <p:spPr>
          <a:xfrm>
            <a:off x="362813" y="4554987"/>
            <a:ext cx="5601971" cy="1490152"/>
          </a:xfrm>
          <a:prstGeom prst="rect">
            <a:avLst/>
          </a:prstGeom>
        </p:spPr>
        <p:txBody>
          <a:bodyPr vert="horz" wrap="square" lIns="0" tIns="12700" rIns="0" bIns="0" rtlCol="0">
            <a:spAutoFit/>
          </a:bodyPr>
          <a:lstStyle/>
          <a:p>
            <a:pPr marL="241300" marR="5080" indent="-228600">
              <a:lnSpc>
                <a:spcPct val="100000"/>
              </a:lnSpc>
              <a:spcBef>
                <a:spcPts val="100"/>
              </a:spcBef>
              <a:buFont typeface="Wingdings"/>
              <a:buChar char=""/>
              <a:tabLst>
                <a:tab pos="241300" algn="l"/>
              </a:tabLst>
            </a:pPr>
            <a:r>
              <a:rPr sz="2400" spc="-175" dirty="0">
                <a:solidFill>
                  <a:srgbClr val="3B4643"/>
                </a:solidFill>
                <a:latin typeface="Arial"/>
                <a:cs typeface="Arial"/>
              </a:rPr>
              <a:t>The </a:t>
            </a:r>
            <a:r>
              <a:rPr sz="2400" spc="-120" dirty="0">
                <a:solidFill>
                  <a:srgbClr val="3B4643"/>
                </a:solidFill>
                <a:latin typeface="Arial"/>
                <a:cs typeface="Arial"/>
              </a:rPr>
              <a:t>pathogenesis </a:t>
            </a:r>
            <a:r>
              <a:rPr sz="2400" spc="-10" dirty="0">
                <a:solidFill>
                  <a:srgbClr val="3B4643"/>
                </a:solidFill>
                <a:latin typeface="Arial"/>
                <a:cs typeface="Arial"/>
              </a:rPr>
              <a:t>of </a:t>
            </a:r>
            <a:r>
              <a:rPr sz="2400" spc="-50" dirty="0">
                <a:solidFill>
                  <a:srgbClr val="3B4643"/>
                </a:solidFill>
                <a:latin typeface="Arial"/>
                <a:cs typeface="Arial"/>
              </a:rPr>
              <a:t>this </a:t>
            </a:r>
            <a:r>
              <a:rPr sz="2400" spc="-120" dirty="0">
                <a:solidFill>
                  <a:srgbClr val="3B4643"/>
                </a:solidFill>
                <a:latin typeface="Arial"/>
                <a:cs typeface="Arial"/>
              </a:rPr>
              <a:t>cyst </a:t>
            </a:r>
            <a:r>
              <a:rPr sz="2400" spc="-125" dirty="0">
                <a:solidFill>
                  <a:srgbClr val="3B4643"/>
                </a:solidFill>
                <a:latin typeface="Arial"/>
                <a:cs typeface="Arial"/>
              </a:rPr>
              <a:t>is </a:t>
            </a:r>
            <a:r>
              <a:rPr sz="2400" spc="-70" dirty="0">
                <a:solidFill>
                  <a:srgbClr val="3B4643"/>
                </a:solidFill>
                <a:latin typeface="Arial"/>
                <a:cs typeface="Arial"/>
              </a:rPr>
              <a:t>uncertain,  </a:t>
            </a:r>
            <a:r>
              <a:rPr sz="2400" spc="-10" dirty="0">
                <a:solidFill>
                  <a:srgbClr val="3B4643"/>
                </a:solidFill>
                <a:latin typeface="Arial"/>
                <a:cs typeface="Arial"/>
              </a:rPr>
              <a:t>but </a:t>
            </a:r>
            <a:r>
              <a:rPr sz="2400" spc="-75" dirty="0">
                <a:solidFill>
                  <a:srgbClr val="3B4643"/>
                </a:solidFill>
                <a:latin typeface="Arial"/>
                <a:cs typeface="Arial"/>
              </a:rPr>
              <a:t>apparently </a:t>
            </a:r>
            <a:r>
              <a:rPr sz="2400" spc="75" dirty="0">
                <a:solidFill>
                  <a:srgbClr val="3B4643"/>
                </a:solidFill>
                <a:latin typeface="Arial"/>
                <a:cs typeface="Arial"/>
              </a:rPr>
              <a:t>it </a:t>
            </a:r>
            <a:r>
              <a:rPr sz="2400" spc="-120" dirty="0">
                <a:solidFill>
                  <a:srgbClr val="3B4643"/>
                </a:solidFill>
                <a:latin typeface="Arial"/>
                <a:cs typeface="Arial"/>
              </a:rPr>
              <a:t>develops </a:t>
            </a:r>
            <a:r>
              <a:rPr sz="2400" spc="-105" dirty="0">
                <a:solidFill>
                  <a:srgbClr val="3B4643"/>
                </a:solidFill>
                <a:latin typeface="Arial"/>
                <a:cs typeface="Arial"/>
              </a:rPr>
              <a:t>by</a:t>
            </a:r>
            <a:r>
              <a:rPr sz="2400" spc="-484" dirty="0">
                <a:solidFill>
                  <a:srgbClr val="3B4643"/>
                </a:solidFill>
                <a:latin typeface="Arial"/>
                <a:cs typeface="Arial"/>
              </a:rPr>
              <a:t> </a:t>
            </a:r>
            <a:r>
              <a:rPr sz="2400" spc="-85" dirty="0">
                <a:solidFill>
                  <a:srgbClr val="3B4643"/>
                </a:solidFill>
                <a:latin typeface="Arial"/>
                <a:cs typeface="Arial"/>
              </a:rPr>
              <a:t>accumulation  </a:t>
            </a:r>
            <a:r>
              <a:rPr sz="2400" spc="-5" dirty="0">
                <a:solidFill>
                  <a:srgbClr val="3B4643"/>
                </a:solidFill>
                <a:latin typeface="Arial"/>
                <a:cs typeface="Arial"/>
              </a:rPr>
              <a:t>of </a:t>
            </a:r>
            <a:r>
              <a:rPr sz="2400" spc="-15" dirty="0">
                <a:solidFill>
                  <a:srgbClr val="3B4643"/>
                </a:solidFill>
                <a:latin typeface="Arial"/>
                <a:cs typeface="Arial"/>
              </a:rPr>
              <a:t>fluid </a:t>
            </a:r>
            <a:r>
              <a:rPr sz="2400" spc="-70" dirty="0">
                <a:solidFill>
                  <a:srgbClr val="3B4643"/>
                </a:solidFill>
                <a:latin typeface="Arial"/>
                <a:cs typeface="Arial"/>
              </a:rPr>
              <a:t>between </a:t>
            </a:r>
            <a:r>
              <a:rPr sz="2400" spc="-30" dirty="0">
                <a:solidFill>
                  <a:srgbClr val="3B4643"/>
                </a:solidFill>
                <a:latin typeface="Arial"/>
                <a:cs typeface="Arial"/>
              </a:rPr>
              <a:t>the </a:t>
            </a:r>
            <a:r>
              <a:rPr sz="2400" spc="-100" dirty="0">
                <a:solidFill>
                  <a:srgbClr val="3B4643"/>
                </a:solidFill>
                <a:latin typeface="Arial"/>
                <a:cs typeface="Arial"/>
              </a:rPr>
              <a:t>reduced </a:t>
            </a:r>
            <a:r>
              <a:rPr sz="2400" spc="-105" dirty="0">
                <a:solidFill>
                  <a:srgbClr val="3B4643"/>
                </a:solidFill>
                <a:latin typeface="Arial"/>
                <a:cs typeface="Arial"/>
              </a:rPr>
              <a:t>enamel  </a:t>
            </a:r>
            <a:r>
              <a:rPr sz="2400" spc="-40" dirty="0">
                <a:solidFill>
                  <a:srgbClr val="3B4643"/>
                </a:solidFill>
                <a:latin typeface="Arial"/>
                <a:cs typeface="Arial"/>
              </a:rPr>
              <a:t>epithelium </a:t>
            </a:r>
            <a:r>
              <a:rPr sz="2400" spc="-110" dirty="0">
                <a:solidFill>
                  <a:srgbClr val="3B4643"/>
                </a:solidFill>
                <a:latin typeface="Arial"/>
                <a:cs typeface="Arial"/>
              </a:rPr>
              <a:t>and </a:t>
            </a:r>
            <a:r>
              <a:rPr sz="2400" spc="-25" dirty="0">
                <a:solidFill>
                  <a:srgbClr val="3B4643"/>
                </a:solidFill>
                <a:latin typeface="Arial"/>
                <a:cs typeface="Arial"/>
              </a:rPr>
              <a:t>the </a:t>
            </a:r>
            <a:r>
              <a:rPr sz="2400" dirty="0">
                <a:solidFill>
                  <a:srgbClr val="3B4643"/>
                </a:solidFill>
                <a:latin typeface="Arial"/>
                <a:cs typeface="Arial"/>
              </a:rPr>
              <a:t>tooth</a:t>
            </a:r>
            <a:r>
              <a:rPr sz="2400" spc="-375" dirty="0">
                <a:solidFill>
                  <a:srgbClr val="3B4643"/>
                </a:solidFill>
                <a:latin typeface="Arial"/>
                <a:cs typeface="Arial"/>
              </a:rPr>
              <a:t> </a:t>
            </a:r>
            <a:r>
              <a:rPr sz="2400" spc="-70" dirty="0">
                <a:solidFill>
                  <a:srgbClr val="3B4643"/>
                </a:solidFill>
                <a:latin typeface="Arial"/>
                <a:cs typeface="Arial"/>
              </a:rPr>
              <a:t>crown.</a:t>
            </a:r>
            <a:endParaRPr sz="2400">
              <a:latin typeface="Arial"/>
              <a:cs typeface="Arial"/>
            </a:endParaRPr>
          </a:p>
        </p:txBody>
      </p:sp>
      <p:sp>
        <p:nvSpPr>
          <p:cNvPr id="6" name="object 6"/>
          <p:cNvSpPr/>
          <p:nvPr/>
        </p:nvSpPr>
        <p:spPr>
          <a:xfrm>
            <a:off x="10322055" y="134112"/>
            <a:ext cx="1869948" cy="124968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5" y="870587"/>
            <a:ext cx="2639060"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10" dirty="0">
                <a:solidFill>
                  <a:srgbClr val="E4E6DA"/>
                </a:solidFill>
                <a:latin typeface="Arial"/>
                <a:cs typeface="Arial"/>
              </a:rPr>
              <a:t> </a:t>
            </a:r>
            <a:r>
              <a:rPr sz="3000" b="0" spc="-155" dirty="0">
                <a:solidFill>
                  <a:srgbClr val="E4E6DA"/>
                </a:solidFill>
                <a:latin typeface="Arial"/>
                <a:cs typeface="Arial"/>
              </a:rPr>
              <a:t>Features:</a:t>
            </a:r>
            <a:endParaRPr sz="3000">
              <a:latin typeface="Arial"/>
              <a:cs typeface="Arial"/>
            </a:endParaRPr>
          </a:p>
        </p:txBody>
      </p:sp>
      <p:sp>
        <p:nvSpPr>
          <p:cNvPr id="3" name="object 3"/>
          <p:cNvSpPr txBox="1"/>
          <p:nvPr/>
        </p:nvSpPr>
        <p:spPr>
          <a:xfrm>
            <a:off x="1359158" y="2131321"/>
            <a:ext cx="5194042" cy="413575"/>
          </a:xfrm>
          <a:prstGeom prst="rect">
            <a:avLst/>
          </a:prstGeom>
        </p:spPr>
        <p:txBody>
          <a:bodyPr vert="horz" wrap="square" lIns="0" tIns="13335" rIns="0" bIns="0" rtlCol="0">
            <a:spAutoFit/>
          </a:bodyPr>
          <a:lstStyle/>
          <a:p>
            <a:pPr marL="241300" indent="-228600">
              <a:lnSpc>
                <a:spcPct val="100000"/>
              </a:lnSpc>
              <a:spcBef>
                <a:spcPts val="105"/>
              </a:spcBef>
              <a:buFont typeface="Wingdings"/>
              <a:buChar char=""/>
              <a:tabLst>
                <a:tab pos="241300" algn="l"/>
                <a:tab pos="1111250" algn="l"/>
              </a:tabLst>
            </a:pPr>
            <a:r>
              <a:rPr sz="2600" u="heavy" spc="-365" dirty="0">
                <a:solidFill>
                  <a:srgbClr val="3B4643"/>
                </a:solidFill>
                <a:uFill>
                  <a:solidFill>
                    <a:srgbClr val="3B4643"/>
                  </a:solidFill>
                </a:uFill>
                <a:latin typeface="Arial"/>
                <a:cs typeface="Arial"/>
              </a:rPr>
              <a:t>AGE</a:t>
            </a:r>
            <a:r>
              <a:rPr sz="2600" spc="-145" dirty="0">
                <a:solidFill>
                  <a:srgbClr val="95A0AA"/>
                </a:solidFill>
                <a:latin typeface="Arial"/>
                <a:cs typeface="Arial"/>
              </a:rPr>
              <a:t> </a:t>
            </a:r>
            <a:r>
              <a:rPr sz="2600" u="heavy" spc="-30" dirty="0">
                <a:solidFill>
                  <a:srgbClr val="95A0AA"/>
                </a:solidFill>
                <a:uFill>
                  <a:solidFill>
                    <a:srgbClr val="95A0AA"/>
                  </a:solidFill>
                </a:uFill>
                <a:latin typeface="Arial"/>
                <a:cs typeface="Arial"/>
              </a:rPr>
              <a:t>:</a:t>
            </a:r>
            <a:r>
              <a:rPr sz="2600" spc="-30" dirty="0">
                <a:solidFill>
                  <a:srgbClr val="95A0AA"/>
                </a:solidFill>
                <a:latin typeface="Arial"/>
                <a:cs typeface="Arial"/>
              </a:rPr>
              <a:t>	</a:t>
            </a:r>
            <a:r>
              <a:rPr sz="2000" spc="-75" dirty="0">
                <a:solidFill>
                  <a:srgbClr val="3B4643"/>
                </a:solidFill>
                <a:latin typeface="Arial"/>
                <a:cs typeface="Arial"/>
              </a:rPr>
              <a:t>1st </a:t>
            </a:r>
            <a:r>
              <a:rPr sz="2000" spc="15" dirty="0">
                <a:solidFill>
                  <a:srgbClr val="3B4643"/>
                </a:solidFill>
                <a:latin typeface="Arial"/>
                <a:cs typeface="Arial"/>
              </a:rPr>
              <a:t>to </a:t>
            </a:r>
            <a:r>
              <a:rPr sz="2000" spc="-55" dirty="0">
                <a:solidFill>
                  <a:srgbClr val="3B4643"/>
                </a:solidFill>
                <a:latin typeface="Arial"/>
                <a:cs typeface="Arial"/>
              </a:rPr>
              <a:t>3rd</a:t>
            </a:r>
            <a:r>
              <a:rPr sz="2000" spc="-330" dirty="0">
                <a:solidFill>
                  <a:srgbClr val="3B4643"/>
                </a:solidFill>
                <a:latin typeface="Arial"/>
                <a:cs typeface="Arial"/>
              </a:rPr>
              <a:t> </a:t>
            </a:r>
            <a:r>
              <a:rPr sz="2000" spc="-120">
                <a:solidFill>
                  <a:srgbClr val="3B4643"/>
                </a:solidFill>
                <a:latin typeface="Arial"/>
                <a:cs typeface="Arial"/>
              </a:rPr>
              <a:t>decades</a:t>
            </a:r>
            <a:r>
              <a:rPr sz="2000" spc="-120" smtClean="0">
                <a:solidFill>
                  <a:srgbClr val="3B4643"/>
                </a:solidFill>
                <a:latin typeface="Arial"/>
                <a:cs typeface="Arial"/>
              </a:rPr>
              <a:t>.</a:t>
            </a:r>
            <a:r>
              <a:rPr lang="en-US" sz="2000" spc="-120" dirty="0" smtClean="0">
                <a:solidFill>
                  <a:srgbClr val="3B4643"/>
                </a:solidFill>
                <a:latin typeface="Arial"/>
                <a:cs typeface="Arial"/>
              </a:rPr>
              <a:t> (Paget)</a:t>
            </a:r>
            <a:endParaRPr sz="2000">
              <a:latin typeface="Arial"/>
              <a:cs typeface="Arial"/>
            </a:endParaRPr>
          </a:p>
        </p:txBody>
      </p:sp>
      <p:sp>
        <p:nvSpPr>
          <p:cNvPr id="4" name="object 4"/>
          <p:cNvSpPr txBox="1"/>
          <p:nvPr/>
        </p:nvSpPr>
        <p:spPr>
          <a:xfrm>
            <a:off x="3102609" y="2841752"/>
            <a:ext cx="5736591" cy="321242"/>
          </a:xfrm>
          <a:prstGeom prst="rect">
            <a:avLst/>
          </a:prstGeom>
        </p:spPr>
        <p:txBody>
          <a:bodyPr vert="horz" wrap="square" lIns="0" tIns="13335" rIns="0" bIns="0" rtlCol="0">
            <a:spAutoFit/>
          </a:bodyPr>
          <a:lstStyle/>
          <a:p>
            <a:pPr marL="12700">
              <a:lnSpc>
                <a:spcPct val="100000"/>
              </a:lnSpc>
              <a:spcBef>
                <a:spcPts val="105"/>
              </a:spcBef>
            </a:pPr>
            <a:r>
              <a:rPr sz="2000" spc="-30" dirty="0">
                <a:solidFill>
                  <a:srgbClr val="3B4643"/>
                </a:solidFill>
                <a:latin typeface="Arial"/>
                <a:cs typeface="Arial"/>
              </a:rPr>
              <a:t>More</a:t>
            </a:r>
            <a:r>
              <a:rPr sz="2000" spc="-125" dirty="0">
                <a:solidFill>
                  <a:srgbClr val="3B4643"/>
                </a:solidFill>
                <a:latin typeface="Arial"/>
                <a:cs typeface="Arial"/>
              </a:rPr>
              <a:t> </a:t>
            </a:r>
            <a:r>
              <a:rPr sz="2000" spc="-35" dirty="0">
                <a:solidFill>
                  <a:srgbClr val="3B4643"/>
                </a:solidFill>
                <a:latin typeface="Arial"/>
                <a:cs typeface="Arial"/>
              </a:rPr>
              <a:t>frequently</a:t>
            </a:r>
            <a:r>
              <a:rPr sz="2000" spc="-125" dirty="0">
                <a:solidFill>
                  <a:srgbClr val="3B4643"/>
                </a:solidFill>
                <a:latin typeface="Arial"/>
                <a:cs typeface="Arial"/>
              </a:rPr>
              <a:t> </a:t>
            </a:r>
            <a:r>
              <a:rPr sz="2000" spc="-25" dirty="0">
                <a:solidFill>
                  <a:srgbClr val="3B4643"/>
                </a:solidFill>
                <a:latin typeface="Arial"/>
                <a:cs typeface="Arial"/>
              </a:rPr>
              <a:t>in</a:t>
            </a:r>
            <a:r>
              <a:rPr sz="2000" spc="-120" dirty="0">
                <a:solidFill>
                  <a:srgbClr val="3B4643"/>
                </a:solidFill>
                <a:latin typeface="Arial"/>
                <a:cs typeface="Arial"/>
              </a:rPr>
              <a:t> </a:t>
            </a:r>
            <a:r>
              <a:rPr sz="2000" spc="-110" dirty="0">
                <a:solidFill>
                  <a:srgbClr val="95A0AA"/>
                </a:solidFill>
                <a:latin typeface="Arial"/>
                <a:cs typeface="Arial"/>
              </a:rPr>
              <a:t>males</a:t>
            </a:r>
            <a:r>
              <a:rPr sz="2000" spc="-105" dirty="0">
                <a:solidFill>
                  <a:srgbClr val="95A0AA"/>
                </a:solidFill>
                <a:latin typeface="Arial"/>
                <a:cs typeface="Arial"/>
              </a:rPr>
              <a:t> </a:t>
            </a:r>
            <a:r>
              <a:rPr sz="2000" spc="-40" dirty="0">
                <a:solidFill>
                  <a:srgbClr val="3B4643"/>
                </a:solidFill>
                <a:latin typeface="Arial"/>
                <a:cs typeface="Arial"/>
              </a:rPr>
              <a:t>than</a:t>
            </a:r>
            <a:r>
              <a:rPr sz="2000" spc="-110" dirty="0">
                <a:solidFill>
                  <a:srgbClr val="3B4643"/>
                </a:solidFill>
                <a:latin typeface="Arial"/>
                <a:cs typeface="Arial"/>
              </a:rPr>
              <a:t> </a:t>
            </a:r>
            <a:r>
              <a:rPr sz="2000" spc="-25">
                <a:solidFill>
                  <a:srgbClr val="3B4643"/>
                </a:solidFill>
                <a:latin typeface="Arial"/>
                <a:cs typeface="Arial"/>
              </a:rPr>
              <a:t>in</a:t>
            </a:r>
            <a:r>
              <a:rPr sz="2000" spc="-114">
                <a:solidFill>
                  <a:srgbClr val="3B4643"/>
                </a:solidFill>
                <a:latin typeface="Arial"/>
                <a:cs typeface="Arial"/>
              </a:rPr>
              <a:t> </a:t>
            </a:r>
            <a:r>
              <a:rPr sz="2000" spc="-90" smtClean="0">
                <a:solidFill>
                  <a:srgbClr val="3B4643"/>
                </a:solidFill>
                <a:latin typeface="Arial"/>
                <a:cs typeface="Arial"/>
              </a:rPr>
              <a:t>females</a:t>
            </a:r>
            <a:r>
              <a:rPr lang="en-US" sz="2000" spc="-90" dirty="0" smtClean="0">
                <a:solidFill>
                  <a:srgbClr val="3B4643"/>
                </a:solidFill>
                <a:latin typeface="Arial"/>
                <a:cs typeface="Arial"/>
              </a:rPr>
              <a:t> (3:2)</a:t>
            </a:r>
            <a:r>
              <a:rPr sz="2000" spc="-90" smtClean="0">
                <a:solidFill>
                  <a:srgbClr val="3B4643"/>
                </a:solidFill>
                <a:latin typeface="Arial"/>
                <a:cs typeface="Arial"/>
              </a:rPr>
              <a:t>.</a:t>
            </a:r>
            <a:endParaRPr sz="2000">
              <a:latin typeface="Arial"/>
              <a:cs typeface="Arial"/>
            </a:endParaRPr>
          </a:p>
        </p:txBody>
      </p:sp>
      <p:sp>
        <p:nvSpPr>
          <p:cNvPr id="5" name="object 5"/>
          <p:cNvSpPr txBox="1"/>
          <p:nvPr/>
        </p:nvSpPr>
        <p:spPr>
          <a:xfrm>
            <a:off x="1359153" y="2654914"/>
            <a:ext cx="1544955" cy="1040670"/>
          </a:xfrm>
          <a:prstGeom prst="rect">
            <a:avLst/>
          </a:prstGeom>
        </p:spPr>
        <p:txBody>
          <a:bodyPr vert="horz" wrap="square" lIns="0" tIns="123825" rIns="0" bIns="0" rtlCol="0">
            <a:spAutoFit/>
          </a:bodyPr>
          <a:lstStyle/>
          <a:p>
            <a:pPr marL="241300" indent="-228600">
              <a:lnSpc>
                <a:spcPct val="100000"/>
              </a:lnSpc>
              <a:spcBef>
                <a:spcPts val="975"/>
              </a:spcBef>
              <a:buFont typeface="Wingdings"/>
              <a:buChar char=""/>
              <a:tabLst>
                <a:tab pos="241300" algn="l"/>
              </a:tabLst>
            </a:pPr>
            <a:r>
              <a:rPr sz="2600" u="heavy" spc="-375" dirty="0">
                <a:solidFill>
                  <a:srgbClr val="3B4643"/>
                </a:solidFill>
                <a:uFill>
                  <a:solidFill>
                    <a:srgbClr val="3B4643"/>
                  </a:solidFill>
                </a:uFill>
                <a:latin typeface="Arial"/>
                <a:cs typeface="Arial"/>
              </a:rPr>
              <a:t>GENDER</a:t>
            </a:r>
            <a:r>
              <a:rPr sz="2600" u="heavy" spc="-220" dirty="0">
                <a:solidFill>
                  <a:srgbClr val="3B4643"/>
                </a:solidFill>
                <a:uFill>
                  <a:solidFill>
                    <a:srgbClr val="3B4643"/>
                  </a:solidFill>
                </a:uFill>
                <a:latin typeface="Arial"/>
                <a:cs typeface="Arial"/>
              </a:rPr>
              <a:t> </a:t>
            </a:r>
            <a:r>
              <a:rPr sz="2600" u="heavy" spc="-30" dirty="0">
                <a:solidFill>
                  <a:srgbClr val="95A0AA"/>
                </a:solidFill>
                <a:uFill>
                  <a:solidFill>
                    <a:srgbClr val="3B4643"/>
                  </a:solidFill>
                </a:uFill>
                <a:latin typeface="Arial"/>
                <a:cs typeface="Arial"/>
              </a:rPr>
              <a:t>:</a:t>
            </a:r>
            <a:endParaRPr sz="2600">
              <a:latin typeface="Arial"/>
              <a:cs typeface="Arial"/>
            </a:endParaRPr>
          </a:p>
          <a:p>
            <a:pPr marL="241300" indent="-228600">
              <a:lnSpc>
                <a:spcPct val="100000"/>
              </a:lnSpc>
              <a:spcBef>
                <a:spcPts val="875"/>
              </a:spcBef>
              <a:buFont typeface="Wingdings"/>
              <a:buChar char=""/>
              <a:tabLst>
                <a:tab pos="241300" algn="l"/>
              </a:tabLst>
            </a:pPr>
            <a:r>
              <a:rPr sz="2600" u="heavy" spc="-350" dirty="0">
                <a:solidFill>
                  <a:srgbClr val="3B4643"/>
                </a:solidFill>
                <a:uFill>
                  <a:solidFill>
                    <a:srgbClr val="3B4643"/>
                  </a:solidFill>
                </a:uFill>
                <a:latin typeface="Arial"/>
                <a:cs typeface="Arial"/>
              </a:rPr>
              <a:t>SITE</a:t>
            </a:r>
            <a:r>
              <a:rPr sz="2600" u="heavy" spc="-155" dirty="0">
                <a:solidFill>
                  <a:srgbClr val="3B4643"/>
                </a:solidFill>
                <a:uFill>
                  <a:solidFill>
                    <a:srgbClr val="3B4643"/>
                  </a:solidFill>
                </a:uFill>
                <a:latin typeface="Arial"/>
                <a:cs typeface="Arial"/>
              </a:rPr>
              <a:t> </a:t>
            </a:r>
            <a:r>
              <a:rPr sz="2600" u="heavy" spc="-30" dirty="0">
                <a:solidFill>
                  <a:srgbClr val="3B4643"/>
                </a:solidFill>
                <a:uFill>
                  <a:solidFill>
                    <a:srgbClr val="3B4643"/>
                  </a:solidFill>
                </a:uFill>
                <a:latin typeface="Arial"/>
                <a:cs typeface="Arial"/>
              </a:rPr>
              <a:t>:</a:t>
            </a:r>
            <a:endParaRPr sz="2600">
              <a:latin typeface="Arial"/>
              <a:cs typeface="Arial"/>
            </a:endParaRPr>
          </a:p>
        </p:txBody>
      </p:sp>
      <p:sp>
        <p:nvSpPr>
          <p:cNvPr id="6" name="object 6"/>
          <p:cNvSpPr txBox="1"/>
          <p:nvPr/>
        </p:nvSpPr>
        <p:spPr>
          <a:xfrm>
            <a:off x="1359153" y="3673400"/>
            <a:ext cx="9264651" cy="2194832"/>
          </a:xfrm>
          <a:prstGeom prst="rect">
            <a:avLst/>
          </a:prstGeom>
        </p:spPr>
        <p:txBody>
          <a:bodyPr vert="horz" wrap="square" lIns="0" tIns="141605" rIns="0" bIns="0" rtlCol="0">
            <a:spAutoFit/>
          </a:bodyPr>
          <a:lstStyle/>
          <a:p>
            <a:pPr marL="355600" indent="-342900">
              <a:lnSpc>
                <a:spcPct val="100000"/>
              </a:lnSpc>
              <a:spcBef>
                <a:spcPts val="1115"/>
              </a:spcBef>
              <a:buChar char="•"/>
              <a:tabLst>
                <a:tab pos="354965" algn="l"/>
                <a:tab pos="355600" algn="l"/>
              </a:tabLst>
            </a:pPr>
            <a:r>
              <a:rPr sz="2000" spc="5" dirty="0">
                <a:solidFill>
                  <a:srgbClr val="3B4643"/>
                </a:solidFill>
                <a:latin typeface="Arial"/>
                <a:cs typeface="Arial"/>
              </a:rPr>
              <a:t>2/3</a:t>
            </a:r>
            <a:r>
              <a:rPr sz="1950" spc="7" baseline="25641" dirty="0">
                <a:solidFill>
                  <a:srgbClr val="3B4643"/>
                </a:solidFill>
                <a:latin typeface="Arial"/>
                <a:cs typeface="Arial"/>
              </a:rPr>
              <a:t>rd </a:t>
            </a:r>
            <a:r>
              <a:rPr sz="2000" spc="-5" dirty="0">
                <a:solidFill>
                  <a:srgbClr val="3B4643"/>
                </a:solidFill>
                <a:latin typeface="Arial"/>
                <a:cs typeface="Arial"/>
              </a:rPr>
              <a:t>of </a:t>
            </a:r>
            <a:r>
              <a:rPr sz="2000" spc="-35" dirty="0">
                <a:solidFill>
                  <a:srgbClr val="3B4643"/>
                </a:solidFill>
                <a:latin typeface="Arial"/>
                <a:cs typeface="Arial"/>
              </a:rPr>
              <a:t>follicular </a:t>
            </a:r>
            <a:r>
              <a:rPr sz="2000" spc="-100" dirty="0">
                <a:solidFill>
                  <a:srgbClr val="3B4643"/>
                </a:solidFill>
                <a:latin typeface="Arial"/>
                <a:cs typeface="Arial"/>
              </a:rPr>
              <a:t>cyst </a:t>
            </a:r>
            <a:r>
              <a:rPr sz="2000" spc="-105" dirty="0">
                <a:solidFill>
                  <a:srgbClr val="3B4643"/>
                </a:solidFill>
                <a:latin typeface="Arial"/>
                <a:cs typeface="Arial"/>
              </a:rPr>
              <a:t>associated </a:t>
            </a:r>
            <a:r>
              <a:rPr sz="2000" spc="10" dirty="0">
                <a:solidFill>
                  <a:srgbClr val="3B4643"/>
                </a:solidFill>
                <a:latin typeface="Arial"/>
                <a:cs typeface="Arial"/>
              </a:rPr>
              <a:t>with</a:t>
            </a:r>
            <a:r>
              <a:rPr sz="2000" spc="-385" dirty="0">
                <a:solidFill>
                  <a:srgbClr val="3B4643"/>
                </a:solidFill>
                <a:latin typeface="Arial"/>
                <a:cs typeface="Arial"/>
              </a:rPr>
              <a:t> </a:t>
            </a:r>
            <a:r>
              <a:rPr sz="2000" spc="-50" dirty="0">
                <a:solidFill>
                  <a:srgbClr val="3B4643"/>
                </a:solidFill>
                <a:latin typeface="Arial"/>
                <a:cs typeface="Arial"/>
              </a:rPr>
              <a:t>unerupted </a:t>
            </a:r>
            <a:r>
              <a:rPr sz="2000" spc="-55" dirty="0">
                <a:solidFill>
                  <a:srgbClr val="3B4643"/>
                </a:solidFill>
                <a:latin typeface="Arial"/>
                <a:cs typeface="Arial"/>
              </a:rPr>
              <a:t>mandibular </a:t>
            </a:r>
            <a:r>
              <a:rPr sz="2000" spc="-30" dirty="0">
                <a:solidFill>
                  <a:srgbClr val="3B4643"/>
                </a:solidFill>
                <a:latin typeface="Arial"/>
                <a:cs typeface="Arial"/>
              </a:rPr>
              <a:t>teeth, </a:t>
            </a:r>
            <a:r>
              <a:rPr sz="2000" spc="-35" dirty="0">
                <a:solidFill>
                  <a:srgbClr val="3B4643"/>
                </a:solidFill>
                <a:latin typeface="Arial"/>
                <a:cs typeface="Arial"/>
              </a:rPr>
              <a:t>primarily </a:t>
            </a:r>
            <a:r>
              <a:rPr sz="2000" spc="-55" dirty="0">
                <a:solidFill>
                  <a:srgbClr val="3B4643"/>
                </a:solidFill>
                <a:latin typeface="Arial"/>
                <a:cs typeface="Arial"/>
              </a:rPr>
              <a:t>III </a:t>
            </a:r>
            <a:r>
              <a:rPr sz="2000" spc="-85" dirty="0">
                <a:solidFill>
                  <a:srgbClr val="3B4643"/>
                </a:solidFill>
                <a:latin typeface="Arial"/>
                <a:cs typeface="Arial"/>
              </a:rPr>
              <a:t>molar.</a:t>
            </a:r>
            <a:endParaRPr sz="2000">
              <a:latin typeface="Arial"/>
              <a:cs typeface="Arial"/>
            </a:endParaRPr>
          </a:p>
          <a:p>
            <a:pPr marL="355600" indent="-342900">
              <a:lnSpc>
                <a:spcPct val="100000"/>
              </a:lnSpc>
              <a:spcBef>
                <a:spcPts val="1019"/>
              </a:spcBef>
              <a:buChar char="•"/>
              <a:tabLst>
                <a:tab pos="354965" algn="l"/>
                <a:tab pos="355600" algn="l"/>
              </a:tabLst>
            </a:pPr>
            <a:r>
              <a:rPr sz="2000" spc="-50" dirty="0">
                <a:solidFill>
                  <a:srgbClr val="3B4643"/>
                </a:solidFill>
                <a:latin typeface="Arial"/>
                <a:cs typeface="Arial"/>
              </a:rPr>
              <a:t>Maxillary</a:t>
            </a:r>
            <a:r>
              <a:rPr sz="2000" spc="-90" dirty="0">
                <a:solidFill>
                  <a:srgbClr val="3B4643"/>
                </a:solidFill>
                <a:latin typeface="Arial"/>
                <a:cs typeface="Arial"/>
              </a:rPr>
              <a:t> canine</a:t>
            </a:r>
            <a:endParaRPr sz="2000">
              <a:latin typeface="Arial"/>
              <a:cs typeface="Arial"/>
            </a:endParaRPr>
          </a:p>
          <a:p>
            <a:pPr marL="355600" indent="-342900">
              <a:lnSpc>
                <a:spcPct val="100000"/>
              </a:lnSpc>
              <a:spcBef>
                <a:spcPts val="1019"/>
              </a:spcBef>
              <a:buChar char="•"/>
              <a:tabLst>
                <a:tab pos="354965" algn="l"/>
                <a:tab pos="355600" algn="l"/>
              </a:tabLst>
            </a:pPr>
            <a:r>
              <a:rPr sz="2000" spc="-45" dirty="0">
                <a:solidFill>
                  <a:srgbClr val="3B4643"/>
                </a:solidFill>
                <a:latin typeface="Arial"/>
                <a:cs typeface="Arial"/>
              </a:rPr>
              <a:t>Mandibular</a:t>
            </a:r>
            <a:r>
              <a:rPr sz="2000" spc="-120" dirty="0">
                <a:solidFill>
                  <a:srgbClr val="3B4643"/>
                </a:solidFill>
                <a:latin typeface="Arial"/>
                <a:cs typeface="Arial"/>
              </a:rPr>
              <a:t> </a:t>
            </a:r>
            <a:r>
              <a:rPr sz="2000" spc="-55" dirty="0">
                <a:solidFill>
                  <a:srgbClr val="3B4643"/>
                </a:solidFill>
                <a:latin typeface="Arial"/>
                <a:cs typeface="Arial"/>
              </a:rPr>
              <a:t>premolar</a:t>
            </a:r>
            <a:endParaRPr sz="2000">
              <a:latin typeface="Arial"/>
              <a:cs typeface="Arial"/>
            </a:endParaRPr>
          </a:p>
          <a:p>
            <a:pPr marL="355600" indent="-342900">
              <a:lnSpc>
                <a:spcPct val="100000"/>
              </a:lnSpc>
              <a:spcBef>
                <a:spcPts val="1019"/>
              </a:spcBef>
              <a:buChar char="•"/>
              <a:tabLst>
                <a:tab pos="354965" algn="l"/>
                <a:tab pos="355600" algn="l"/>
              </a:tabLst>
            </a:pPr>
            <a:r>
              <a:rPr sz="2000" spc="-50" dirty="0">
                <a:solidFill>
                  <a:srgbClr val="3B4643"/>
                </a:solidFill>
                <a:latin typeface="Arial"/>
                <a:cs typeface="Arial"/>
              </a:rPr>
              <a:t>Maxillary </a:t>
            </a:r>
            <a:r>
              <a:rPr sz="2000" spc="-35" dirty="0">
                <a:solidFill>
                  <a:srgbClr val="3B4643"/>
                </a:solidFill>
                <a:latin typeface="Arial"/>
                <a:cs typeface="Arial"/>
              </a:rPr>
              <a:t>3</a:t>
            </a:r>
            <a:r>
              <a:rPr sz="1950" spc="-52" baseline="25641" dirty="0">
                <a:solidFill>
                  <a:srgbClr val="3B4643"/>
                </a:solidFill>
                <a:latin typeface="Arial"/>
                <a:cs typeface="Arial"/>
              </a:rPr>
              <a:t>rd</a:t>
            </a:r>
            <a:r>
              <a:rPr sz="1950" spc="44" baseline="25641" dirty="0">
                <a:solidFill>
                  <a:srgbClr val="3B4643"/>
                </a:solidFill>
                <a:latin typeface="Arial"/>
                <a:cs typeface="Arial"/>
              </a:rPr>
              <a:t> </a:t>
            </a:r>
            <a:r>
              <a:rPr sz="2000" spc="-25" dirty="0">
                <a:solidFill>
                  <a:srgbClr val="3B4643"/>
                </a:solidFill>
                <a:latin typeface="Arial"/>
                <a:cs typeface="Arial"/>
              </a:rPr>
              <a:t>Molar</a:t>
            </a:r>
            <a:endParaRPr sz="2000">
              <a:latin typeface="Arial"/>
              <a:cs typeface="Arial"/>
            </a:endParaRPr>
          </a:p>
          <a:p>
            <a:pPr marL="355600" indent="-342900">
              <a:lnSpc>
                <a:spcPct val="100000"/>
              </a:lnSpc>
              <a:spcBef>
                <a:spcPts val="1019"/>
              </a:spcBef>
              <a:buChar char="•"/>
              <a:tabLst>
                <a:tab pos="354965" algn="l"/>
                <a:tab pos="355600" algn="l"/>
              </a:tabLst>
            </a:pPr>
            <a:r>
              <a:rPr sz="2000" spc="-90" dirty="0">
                <a:solidFill>
                  <a:srgbClr val="3B4643"/>
                </a:solidFill>
                <a:latin typeface="Arial"/>
                <a:cs typeface="Arial"/>
              </a:rPr>
              <a:t>Supernumerary </a:t>
            </a:r>
            <a:r>
              <a:rPr sz="2000" dirty="0">
                <a:solidFill>
                  <a:srgbClr val="3B4643"/>
                </a:solidFill>
                <a:latin typeface="Arial"/>
                <a:cs typeface="Arial"/>
              </a:rPr>
              <a:t>tooth </a:t>
            </a:r>
            <a:r>
              <a:rPr sz="2000" spc="-110" dirty="0">
                <a:solidFill>
                  <a:srgbClr val="3B4643"/>
                </a:solidFill>
                <a:latin typeface="Arial"/>
                <a:cs typeface="Arial"/>
              </a:rPr>
              <a:t>also </a:t>
            </a:r>
            <a:r>
              <a:rPr sz="2000" spc="-125" dirty="0">
                <a:solidFill>
                  <a:srgbClr val="3B4643"/>
                </a:solidFill>
                <a:latin typeface="Arial"/>
                <a:cs typeface="Arial"/>
              </a:rPr>
              <a:t>can </a:t>
            </a:r>
            <a:r>
              <a:rPr sz="2000" spc="-90" dirty="0">
                <a:solidFill>
                  <a:srgbClr val="3B4643"/>
                </a:solidFill>
                <a:latin typeface="Arial"/>
                <a:cs typeface="Arial"/>
              </a:rPr>
              <a:t>be</a:t>
            </a:r>
            <a:r>
              <a:rPr sz="2000" spc="-225" dirty="0">
                <a:solidFill>
                  <a:srgbClr val="3B4643"/>
                </a:solidFill>
                <a:latin typeface="Arial"/>
                <a:cs typeface="Arial"/>
              </a:rPr>
              <a:t> </a:t>
            </a:r>
            <a:r>
              <a:rPr sz="2000" spc="-75" dirty="0">
                <a:solidFill>
                  <a:srgbClr val="3B4643"/>
                </a:solidFill>
                <a:latin typeface="Arial"/>
                <a:cs typeface="Arial"/>
              </a:rPr>
              <a:t>involved</a:t>
            </a:r>
            <a:endParaRPr sz="2000">
              <a:latin typeface="Arial"/>
              <a:cs typeface="Arial"/>
            </a:endParaRPr>
          </a:p>
        </p:txBody>
      </p:sp>
      <p:sp>
        <p:nvSpPr>
          <p:cNvPr id="7" name="object 7"/>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3277235"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15" dirty="0">
                <a:solidFill>
                  <a:srgbClr val="E4E6DA"/>
                </a:solidFill>
                <a:latin typeface="Arial"/>
                <a:cs typeface="Arial"/>
              </a:rPr>
              <a:t> </a:t>
            </a:r>
            <a:r>
              <a:rPr sz="3000" b="0" spc="-80" dirty="0">
                <a:solidFill>
                  <a:srgbClr val="E4E6DA"/>
                </a:solidFill>
                <a:latin typeface="Arial"/>
                <a:cs typeface="Arial"/>
              </a:rPr>
              <a:t>presentation:</a:t>
            </a:r>
            <a:endParaRPr sz="3000">
              <a:latin typeface="Arial"/>
              <a:cs typeface="Arial"/>
            </a:endParaRPr>
          </a:p>
        </p:txBody>
      </p:sp>
      <p:sp>
        <p:nvSpPr>
          <p:cNvPr id="3" name="object 3"/>
          <p:cNvSpPr txBox="1"/>
          <p:nvPr/>
        </p:nvSpPr>
        <p:spPr>
          <a:xfrm>
            <a:off x="1359158" y="2173989"/>
            <a:ext cx="9147175" cy="3922869"/>
          </a:xfrm>
          <a:prstGeom prst="rect">
            <a:avLst/>
          </a:prstGeom>
        </p:spPr>
        <p:txBody>
          <a:bodyPr vert="horz" wrap="square" lIns="0" tIns="49530" rIns="0" bIns="0" rtlCol="0">
            <a:spAutoFit/>
          </a:bodyPr>
          <a:lstStyle/>
          <a:p>
            <a:pPr marL="12700" marR="206375">
              <a:lnSpc>
                <a:spcPts val="2380"/>
              </a:lnSpc>
              <a:spcBef>
                <a:spcPts val="390"/>
              </a:spcBef>
            </a:pPr>
            <a:r>
              <a:rPr sz="2200" spc="-100" dirty="0">
                <a:solidFill>
                  <a:srgbClr val="3B4643"/>
                </a:solidFill>
                <a:latin typeface="Arial"/>
                <a:cs typeface="Arial"/>
              </a:rPr>
              <a:t>Dentigerous </a:t>
            </a:r>
            <a:r>
              <a:rPr sz="2200" spc="-140" dirty="0">
                <a:solidFill>
                  <a:srgbClr val="3B4643"/>
                </a:solidFill>
                <a:latin typeface="Arial"/>
                <a:cs typeface="Arial"/>
              </a:rPr>
              <a:t>cysts </a:t>
            </a:r>
            <a:r>
              <a:rPr sz="2200" spc="-135" dirty="0">
                <a:solidFill>
                  <a:srgbClr val="3B4643"/>
                </a:solidFill>
                <a:latin typeface="Arial"/>
                <a:cs typeface="Arial"/>
              </a:rPr>
              <a:t>may </a:t>
            </a:r>
            <a:r>
              <a:rPr sz="2200" spc="-75" dirty="0">
                <a:solidFill>
                  <a:srgbClr val="3B4643"/>
                </a:solidFill>
                <a:latin typeface="Arial"/>
                <a:cs typeface="Arial"/>
              </a:rPr>
              <a:t>grow </a:t>
            </a:r>
            <a:r>
              <a:rPr sz="2200" spc="15" dirty="0">
                <a:solidFill>
                  <a:srgbClr val="3B4643"/>
                </a:solidFill>
                <a:latin typeface="Arial"/>
                <a:cs typeface="Arial"/>
              </a:rPr>
              <a:t>to </a:t>
            </a:r>
            <a:r>
              <a:rPr sz="2200" spc="-175" dirty="0">
                <a:solidFill>
                  <a:srgbClr val="3B4643"/>
                </a:solidFill>
                <a:latin typeface="Arial"/>
                <a:cs typeface="Arial"/>
              </a:rPr>
              <a:t>a </a:t>
            </a:r>
            <a:r>
              <a:rPr sz="2200" spc="-100" dirty="0">
                <a:solidFill>
                  <a:srgbClr val="3B4643"/>
                </a:solidFill>
                <a:latin typeface="Arial"/>
                <a:cs typeface="Arial"/>
              </a:rPr>
              <a:t>large </a:t>
            </a:r>
            <a:r>
              <a:rPr sz="2200" spc="-165" dirty="0">
                <a:solidFill>
                  <a:srgbClr val="3B4643"/>
                </a:solidFill>
                <a:latin typeface="Arial"/>
                <a:cs typeface="Arial"/>
              </a:rPr>
              <a:t>size </a:t>
            </a:r>
            <a:r>
              <a:rPr sz="2200" spc="-70" dirty="0">
                <a:solidFill>
                  <a:srgbClr val="3B4643"/>
                </a:solidFill>
                <a:latin typeface="Arial"/>
                <a:cs typeface="Arial"/>
              </a:rPr>
              <a:t>before </a:t>
            </a:r>
            <a:r>
              <a:rPr sz="2200" spc="-55" dirty="0">
                <a:solidFill>
                  <a:srgbClr val="3B4643"/>
                </a:solidFill>
                <a:latin typeface="Arial"/>
                <a:cs typeface="Arial"/>
              </a:rPr>
              <a:t>they </a:t>
            </a:r>
            <a:r>
              <a:rPr sz="2200" spc="-100" dirty="0">
                <a:solidFill>
                  <a:srgbClr val="3B4643"/>
                </a:solidFill>
                <a:latin typeface="Arial"/>
                <a:cs typeface="Arial"/>
              </a:rPr>
              <a:t>are </a:t>
            </a:r>
            <a:r>
              <a:rPr sz="2200" spc="-110" dirty="0">
                <a:solidFill>
                  <a:srgbClr val="3B4643"/>
                </a:solidFill>
                <a:latin typeface="Arial"/>
                <a:cs typeface="Arial"/>
              </a:rPr>
              <a:t>diagnosed. </a:t>
            </a:r>
            <a:r>
              <a:rPr sz="2200" spc="-40" dirty="0">
                <a:solidFill>
                  <a:srgbClr val="3B4643"/>
                </a:solidFill>
                <a:latin typeface="Arial"/>
                <a:cs typeface="Arial"/>
              </a:rPr>
              <a:t>Most </a:t>
            </a:r>
            <a:r>
              <a:rPr sz="2200" spc="-5" dirty="0">
                <a:solidFill>
                  <a:srgbClr val="3B4643"/>
                </a:solidFill>
                <a:latin typeface="Arial"/>
                <a:cs typeface="Arial"/>
              </a:rPr>
              <a:t>of  </a:t>
            </a:r>
            <a:r>
              <a:rPr sz="2200" spc="-40" dirty="0">
                <a:solidFill>
                  <a:srgbClr val="3B4643"/>
                </a:solidFill>
                <a:latin typeface="Arial"/>
                <a:cs typeface="Arial"/>
              </a:rPr>
              <a:t>them </a:t>
            </a:r>
            <a:r>
              <a:rPr sz="2200" spc="-100" dirty="0">
                <a:solidFill>
                  <a:srgbClr val="3B4643"/>
                </a:solidFill>
                <a:latin typeface="Arial"/>
                <a:cs typeface="Arial"/>
              </a:rPr>
              <a:t>are </a:t>
            </a:r>
            <a:r>
              <a:rPr sz="2200" spc="-105" dirty="0">
                <a:solidFill>
                  <a:srgbClr val="3B4643"/>
                </a:solidFill>
                <a:latin typeface="Arial"/>
                <a:cs typeface="Arial"/>
              </a:rPr>
              <a:t>discovered </a:t>
            </a:r>
            <a:r>
              <a:rPr sz="2200" spc="-70" dirty="0">
                <a:solidFill>
                  <a:srgbClr val="3B4643"/>
                </a:solidFill>
                <a:latin typeface="Arial"/>
                <a:cs typeface="Arial"/>
              </a:rPr>
              <a:t>on </a:t>
            </a:r>
            <a:r>
              <a:rPr sz="2200" spc="-100" dirty="0">
                <a:solidFill>
                  <a:srgbClr val="3B4643"/>
                </a:solidFill>
                <a:latin typeface="Arial"/>
                <a:cs typeface="Arial"/>
              </a:rPr>
              <a:t>radiographs </a:t>
            </a:r>
            <a:r>
              <a:rPr sz="2200" spc="-75" dirty="0">
                <a:solidFill>
                  <a:srgbClr val="3B4643"/>
                </a:solidFill>
                <a:latin typeface="Arial"/>
                <a:cs typeface="Arial"/>
              </a:rPr>
              <a:t>when </a:t>
            </a:r>
            <a:r>
              <a:rPr sz="2200" spc="-90" dirty="0">
                <a:solidFill>
                  <a:srgbClr val="3B4643"/>
                </a:solidFill>
                <a:latin typeface="Arial"/>
                <a:cs typeface="Arial"/>
              </a:rPr>
              <a:t>these </a:t>
            </a:r>
            <a:r>
              <a:rPr sz="2200" spc="-100" dirty="0">
                <a:solidFill>
                  <a:srgbClr val="3B4643"/>
                </a:solidFill>
                <a:latin typeface="Arial"/>
                <a:cs typeface="Arial"/>
              </a:rPr>
              <a:t>are </a:t>
            </a:r>
            <a:r>
              <a:rPr sz="2200" spc="-95" dirty="0">
                <a:solidFill>
                  <a:srgbClr val="3B4643"/>
                </a:solidFill>
                <a:latin typeface="Arial"/>
                <a:cs typeface="Arial"/>
              </a:rPr>
              <a:t>taken </a:t>
            </a:r>
            <a:r>
              <a:rPr sz="2200" spc="-150" dirty="0">
                <a:solidFill>
                  <a:srgbClr val="3B4643"/>
                </a:solidFill>
                <a:latin typeface="Arial"/>
                <a:cs typeface="Arial"/>
              </a:rPr>
              <a:t>because </a:t>
            </a:r>
            <a:r>
              <a:rPr sz="2200" spc="-175" dirty="0">
                <a:solidFill>
                  <a:srgbClr val="3B4643"/>
                </a:solidFill>
                <a:latin typeface="Arial"/>
                <a:cs typeface="Arial"/>
              </a:rPr>
              <a:t>a </a:t>
            </a:r>
            <a:r>
              <a:rPr sz="2200" dirty="0">
                <a:solidFill>
                  <a:srgbClr val="3B4643"/>
                </a:solidFill>
                <a:latin typeface="Arial"/>
                <a:cs typeface="Arial"/>
              </a:rPr>
              <a:t>tooth</a:t>
            </a:r>
            <a:r>
              <a:rPr sz="2200" spc="-175" dirty="0">
                <a:solidFill>
                  <a:srgbClr val="3B4643"/>
                </a:solidFill>
                <a:latin typeface="Arial"/>
                <a:cs typeface="Arial"/>
              </a:rPr>
              <a:t> </a:t>
            </a:r>
            <a:r>
              <a:rPr sz="2200" spc="-170" dirty="0">
                <a:solidFill>
                  <a:srgbClr val="3B4643"/>
                </a:solidFill>
                <a:latin typeface="Arial"/>
                <a:cs typeface="Arial"/>
              </a:rPr>
              <a:t>has</a:t>
            </a:r>
            <a:endParaRPr sz="2200">
              <a:latin typeface="Arial"/>
              <a:cs typeface="Arial"/>
            </a:endParaRPr>
          </a:p>
          <a:p>
            <a:pPr marL="469900" indent="-457200">
              <a:lnSpc>
                <a:spcPct val="100000"/>
              </a:lnSpc>
              <a:spcBef>
                <a:spcPts val="1200"/>
              </a:spcBef>
              <a:buAutoNum type="arabicPeriod"/>
              <a:tabLst>
                <a:tab pos="469265" algn="l"/>
                <a:tab pos="469900" algn="l"/>
              </a:tabLst>
            </a:pPr>
            <a:r>
              <a:rPr sz="2200" spc="-125" dirty="0">
                <a:solidFill>
                  <a:srgbClr val="3B4643"/>
                </a:solidFill>
                <a:latin typeface="Arial"/>
                <a:cs typeface="Arial"/>
              </a:rPr>
              <a:t>Failed </a:t>
            </a:r>
            <a:r>
              <a:rPr sz="2200" spc="10" dirty="0">
                <a:solidFill>
                  <a:srgbClr val="3B4643"/>
                </a:solidFill>
                <a:latin typeface="Arial"/>
                <a:cs typeface="Arial"/>
              </a:rPr>
              <a:t>to </a:t>
            </a:r>
            <a:r>
              <a:rPr sz="2200" spc="-35" dirty="0">
                <a:solidFill>
                  <a:srgbClr val="3B4643"/>
                </a:solidFill>
                <a:latin typeface="Arial"/>
                <a:cs typeface="Arial"/>
              </a:rPr>
              <a:t>erupt, </a:t>
            </a:r>
            <a:r>
              <a:rPr sz="2200" spc="-20" dirty="0">
                <a:solidFill>
                  <a:srgbClr val="3B4643"/>
                </a:solidFill>
                <a:latin typeface="Arial"/>
                <a:cs typeface="Arial"/>
              </a:rPr>
              <a:t>or </a:t>
            </a:r>
            <a:r>
              <a:rPr sz="2200" spc="-175" dirty="0">
                <a:solidFill>
                  <a:srgbClr val="3B4643"/>
                </a:solidFill>
                <a:latin typeface="Arial"/>
                <a:cs typeface="Arial"/>
              </a:rPr>
              <a:t>a </a:t>
            </a:r>
            <a:r>
              <a:rPr sz="2200" dirty="0">
                <a:solidFill>
                  <a:srgbClr val="3B4643"/>
                </a:solidFill>
                <a:latin typeface="Arial"/>
                <a:cs typeface="Arial"/>
              </a:rPr>
              <a:t>tooth </a:t>
            </a:r>
            <a:r>
              <a:rPr sz="2200" spc="-114" dirty="0">
                <a:solidFill>
                  <a:srgbClr val="3B4643"/>
                </a:solidFill>
                <a:latin typeface="Arial"/>
                <a:cs typeface="Arial"/>
              </a:rPr>
              <a:t>is </a:t>
            </a:r>
            <a:r>
              <a:rPr sz="2200" spc="-105" dirty="0">
                <a:solidFill>
                  <a:srgbClr val="3B4643"/>
                </a:solidFill>
                <a:latin typeface="Arial"/>
                <a:cs typeface="Arial"/>
              </a:rPr>
              <a:t>missing,</a:t>
            </a:r>
            <a:r>
              <a:rPr sz="2200" spc="-425" dirty="0">
                <a:solidFill>
                  <a:srgbClr val="3B4643"/>
                </a:solidFill>
                <a:latin typeface="Arial"/>
                <a:cs typeface="Arial"/>
              </a:rPr>
              <a:t> </a:t>
            </a:r>
            <a:r>
              <a:rPr sz="2200" spc="-15" dirty="0">
                <a:solidFill>
                  <a:srgbClr val="3B4643"/>
                </a:solidFill>
                <a:latin typeface="Arial"/>
                <a:cs typeface="Arial"/>
              </a:rPr>
              <a:t>or</a:t>
            </a:r>
            <a:endParaRPr sz="2200">
              <a:latin typeface="Arial"/>
              <a:cs typeface="Arial"/>
            </a:endParaRPr>
          </a:p>
          <a:p>
            <a:pPr marL="469900" indent="-457200">
              <a:lnSpc>
                <a:spcPct val="100000"/>
              </a:lnSpc>
              <a:spcBef>
                <a:spcPts val="1235"/>
              </a:spcBef>
              <a:buAutoNum type="arabicPeriod"/>
              <a:tabLst>
                <a:tab pos="469265" algn="l"/>
                <a:tab pos="469900" algn="l"/>
              </a:tabLst>
            </a:pPr>
            <a:r>
              <a:rPr sz="2200" spc="-175" dirty="0">
                <a:solidFill>
                  <a:srgbClr val="3B4643"/>
                </a:solidFill>
                <a:latin typeface="Arial"/>
                <a:cs typeface="Arial"/>
              </a:rPr>
              <a:t>Because</a:t>
            </a:r>
            <a:r>
              <a:rPr sz="2200" spc="-95" dirty="0">
                <a:solidFill>
                  <a:srgbClr val="3B4643"/>
                </a:solidFill>
                <a:latin typeface="Arial"/>
                <a:cs typeface="Arial"/>
              </a:rPr>
              <a:t> </a:t>
            </a:r>
            <a:r>
              <a:rPr sz="2200" spc="-30" dirty="0">
                <a:solidFill>
                  <a:srgbClr val="3B4643"/>
                </a:solidFill>
                <a:latin typeface="Arial"/>
                <a:cs typeface="Arial"/>
              </a:rPr>
              <a:t>teeth</a:t>
            </a:r>
            <a:r>
              <a:rPr sz="2200" spc="-85" dirty="0">
                <a:solidFill>
                  <a:srgbClr val="3B4643"/>
                </a:solidFill>
                <a:latin typeface="Arial"/>
                <a:cs typeface="Arial"/>
              </a:rPr>
              <a:t> </a:t>
            </a:r>
            <a:r>
              <a:rPr sz="2200" spc="-100" dirty="0">
                <a:solidFill>
                  <a:srgbClr val="3B4643"/>
                </a:solidFill>
                <a:latin typeface="Arial"/>
                <a:cs typeface="Arial"/>
              </a:rPr>
              <a:t>are</a:t>
            </a:r>
            <a:r>
              <a:rPr sz="2200" spc="-114" dirty="0">
                <a:solidFill>
                  <a:srgbClr val="3B4643"/>
                </a:solidFill>
                <a:latin typeface="Arial"/>
                <a:cs typeface="Arial"/>
              </a:rPr>
              <a:t> </a:t>
            </a:r>
            <a:r>
              <a:rPr sz="2200" spc="5" dirty="0">
                <a:solidFill>
                  <a:srgbClr val="3B4643"/>
                </a:solidFill>
                <a:latin typeface="Arial"/>
                <a:cs typeface="Arial"/>
              </a:rPr>
              <a:t>tilted</a:t>
            </a:r>
            <a:r>
              <a:rPr sz="2200" spc="-110" dirty="0">
                <a:solidFill>
                  <a:srgbClr val="3B4643"/>
                </a:solidFill>
                <a:latin typeface="Arial"/>
                <a:cs typeface="Arial"/>
              </a:rPr>
              <a:t> </a:t>
            </a:r>
            <a:r>
              <a:rPr sz="2200" spc="-20" dirty="0">
                <a:solidFill>
                  <a:srgbClr val="3B4643"/>
                </a:solidFill>
                <a:latin typeface="Arial"/>
                <a:cs typeface="Arial"/>
              </a:rPr>
              <a:t>or</a:t>
            </a:r>
            <a:r>
              <a:rPr sz="2200" spc="-114" dirty="0">
                <a:solidFill>
                  <a:srgbClr val="3B4643"/>
                </a:solidFill>
                <a:latin typeface="Arial"/>
                <a:cs typeface="Arial"/>
              </a:rPr>
              <a:t> </a:t>
            </a:r>
            <a:r>
              <a:rPr sz="2200" spc="-100" dirty="0">
                <a:solidFill>
                  <a:srgbClr val="3B4643"/>
                </a:solidFill>
                <a:latin typeface="Arial"/>
                <a:cs typeface="Arial"/>
              </a:rPr>
              <a:t>are</a:t>
            </a:r>
            <a:r>
              <a:rPr sz="2200" spc="-114" dirty="0">
                <a:solidFill>
                  <a:srgbClr val="3B4643"/>
                </a:solidFill>
                <a:latin typeface="Arial"/>
                <a:cs typeface="Arial"/>
              </a:rPr>
              <a:t> </a:t>
            </a:r>
            <a:r>
              <a:rPr sz="2200" spc="-60" dirty="0">
                <a:solidFill>
                  <a:srgbClr val="3B4643"/>
                </a:solidFill>
                <a:latin typeface="Arial"/>
                <a:cs typeface="Arial"/>
              </a:rPr>
              <a:t>otherwise</a:t>
            </a:r>
            <a:r>
              <a:rPr sz="2200" spc="-95" dirty="0">
                <a:solidFill>
                  <a:srgbClr val="3B4643"/>
                </a:solidFill>
                <a:latin typeface="Arial"/>
                <a:cs typeface="Arial"/>
              </a:rPr>
              <a:t> </a:t>
            </a:r>
            <a:r>
              <a:rPr sz="2200" spc="-10" dirty="0">
                <a:solidFill>
                  <a:srgbClr val="3B4643"/>
                </a:solidFill>
                <a:latin typeface="Arial"/>
                <a:cs typeface="Arial"/>
              </a:rPr>
              <a:t>out</a:t>
            </a:r>
            <a:r>
              <a:rPr sz="2200" spc="-130" dirty="0">
                <a:solidFill>
                  <a:srgbClr val="3B4643"/>
                </a:solidFill>
                <a:latin typeface="Arial"/>
                <a:cs typeface="Arial"/>
              </a:rPr>
              <a:t> </a:t>
            </a:r>
            <a:r>
              <a:rPr sz="2200" spc="-5" dirty="0">
                <a:solidFill>
                  <a:srgbClr val="3B4643"/>
                </a:solidFill>
                <a:latin typeface="Arial"/>
                <a:cs typeface="Arial"/>
              </a:rPr>
              <a:t>of</a:t>
            </a:r>
            <a:r>
              <a:rPr sz="2200" spc="-105" dirty="0">
                <a:solidFill>
                  <a:srgbClr val="3B4643"/>
                </a:solidFill>
                <a:latin typeface="Arial"/>
                <a:cs typeface="Arial"/>
              </a:rPr>
              <a:t> </a:t>
            </a:r>
            <a:r>
              <a:rPr sz="2200" spc="-65" dirty="0">
                <a:solidFill>
                  <a:srgbClr val="3B4643"/>
                </a:solidFill>
                <a:latin typeface="Arial"/>
                <a:cs typeface="Arial"/>
              </a:rPr>
              <a:t>alignment.</a:t>
            </a:r>
            <a:endParaRPr sz="2200">
              <a:latin typeface="Arial"/>
              <a:cs typeface="Arial"/>
            </a:endParaRPr>
          </a:p>
          <a:p>
            <a:pPr marL="12700">
              <a:lnSpc>
                <a:spcPct val="100000"/>
              </a:lnSpc>
              <a:spcBef>
                <a:spcPts val="1235"/>
              </a:spcBef>
            </a:pPr>
            <a:r>
              <a:rPr sz="2200" b="1" u="heavy" spc="-5" dirty="0">
                <a:solidFill>
                  <a:srgbClr val="3B4643"/>
                </a:solidFill>
                <a:uFill>
                  <a:solidFill>
                    <a:srgbClr val="3B4643"/>
                  </a:solidFill>
                </a:uFill>
                <a:latin typeface="Trebuchet MS"/>
                <a:cs typeface="Trebuchet MS"/>
              </a:rPr>
              <a:t>Most </a:t>
            </a:r>
            <a:r>
              <a:rPr sz="2200" b="1" u="heavy" spc="-120" dirty="0">
                <a:solidFill>
                  <a:srgbClr val="3B4643"/>
                </a:solidFill>
                <a:uFill>
                  <a:solidFill>
                    <a:srgbClr val="3B4643"/>
                  </a:solidFill>
                </a:uFill>
                <a:latin typeface="Trebuchet MS"/>
                <a:cs typeface="Trebuchet MS"/>
              </a:rPr>
              <a:t>common </a:t>
            </a:r>
            <a:r>
              <a:rPr sz="2200" b="1" u="heavy" spc="-125" dirty="0">
                <a:solidFill>
                  <a:srgbClr val="3B4643"/>
                </a:solidFill>
                <a:uFill>
                  <a:solidFill>
                    <a:srgbClr val="3B4643"/>
                  </a:solidFill>
                </a:uFill>
                <a:latin typeface="Trebuchet MS"/>
                <a:cs typeface="Trebuchet MS"/>
              </a:rPr>
              <a:t>form </a:t>
            </a:r>
            <a:r>
              <a:rPr sz="2200" b="1" u="heavy" spc="-95" dirty="0">
                <a:solidFill>
                  <a:srgbClr val="3B4643"/>
                </a:solidFill>
                <a:uFill>
                  <a:solidFill>
                    <a:srgbClr val="3B4643"/>
                  </a:solidFill>
                </a:uFill>
                <a:latin typeface="Trebuchet MS"/>
                <a:cs typeface="Trebuchet MS"/>
              </a:rPr>
              <a:t>of</a:t>
            </a:r>
            <a:r>
              <a:rPr sz="2200" b="1" u="heavy" spc="-350" dirty="0">
                <a:solidFill>
                  <a:srgbClr val="3B4643"/>
                </a:solidFill>
                <a:uFill>
                  <a:solidFill>
                    <a:srgbClr val="3B4643"/>
                  </a:solidFill>
                </a:uFill>
                <a:latin typeface="Trebuchet MS"/>
                <a:cs typeface="Trebuchet MS"/>
              </a:rPr>
              <a:t> </a:t>
            </a:r>
            <a:r>
              <a:rPr sz="2200" b="1" u="heavy" spc="-120" dirty="0">
                <a:solidFill>
                  <a:srgbClr val="3B4643"/>
                </a:solidFill>
                <a:uFill>
                  <a:solidFill>
                    <a:srgbClr val="3B4643"/>
                  </a:solidFill>
                </a:uFill>
                <a:latin typeface="Trebuchet MS"/>
                <a:cs typeface="Trebuchet MS"/>
              </a:rPr>
              <a:t>presentation</a:t>
            </a:r>
            <a:r>
              <a:rPr sz="2200" spc="-120" dirty="0">
                <a:solidFill>
                  <a:srgbClr val="3B4643"/>
                </a:solidFill>
                <a:latin typeface="Arial"/>
                <a:cs typeface="Arial"/>
              </a:rPr>
              <a:t>:</a:t>
            </a:r>
            <a:endParaRPr sz="2200">
              <a:latin typeface="Arial"/>
              <a:cs typeface="Arial"/>
            </a:endParaRPr>
          </a:p>
          <a:p>
            <a:pPr marL="241300" indent="-228600">
              <a:lnSpc>
                <a:spcPct val="100000"/>
              </a:lnSpc>
              <a:spcBef>
                <a:spcPts val="1240"/>
              </a:spcBef>
              <a:buFont typeface="Wingdings"/>
              <a:buChar char=""/>
              <a:tabLst>
                <a:tab pos="241300" algn="l"/>
              </a:tabLst>
            </a:pPr>
            <a:r>
              <a:rPr sz="2200" spc="-110" dirty="0">
                <a:solidFill>
                  <a:srgbClr val="3B4643"/>
                </a:solidFill>
                <a:latin typeface="Arial"/>
                <a:cs typeface="Arial"/>
              </a:rPr>
              <a:t>Slowly </a:t>
            </a:r>
            <a:r>
              <a:rPr sz="2200" spc="-90" dirty="0">
                <a:solidFill>
                  <a:srgbClr val="3B4643"/>
                </a:solidFill>
                <a:latin typeface="Arial"/>
                <a:cs typeface="Arial"/>
              </a:rPr>
              <a:t>enlarging</a:t>
            </a:r>
            <a:r>
              <a:rPr sz="2200" spc="-140" dirty="0">
                <a:solidFill>
                  <a:srgbClr val="3B4643"/>
                </a:solidFill>
                <a:latin typeface="Arial"/>
                <a:cs typeface="Arial"/>
              </a:rPr>
              <a:t> </a:t>
            </a:r>
            <a:r>
              <a:rPr sz="2200" spc="-80" dirty="0">
                <a:solidFill>
                  <a:srgbClr val="3B4643"/>
                </a:solidFill>
                <a:latin typeface="Arial"/>
                <a:cs typeface="Arial"/>
              </a:rPr>
              <a:t>swelling.</a:t>
            </a:r>
            <a:endParaRPr sz="2200">
              <a:latin typeface="Arial"/>
              <a:cs typeface="Arial"/>
            </a:endParaRPr>
          </a:p>
          <a:p>
            <a:pPr marL="241300" indent="-228600">
              <a:lnSpc>
                <a:spcPct val="100000"/>
              </a:lnSpc>
              <a:spcBef>
                <a:spcPts val="1235"/>
              </a:spcBef>
              <a:buFont typeface="Wingdings"/>
              <a:buChar char=""/>
              <a:tabLst>
                <a:tab pos="241300" algn="l"/>
              </a:tabLst>
            </a:pPr>
            <a:r>
              <a:rPr sz="2200" spc="-155" dirty="0">
                <a:solidFill>
                  <a:srgbClr val="3B4643"/>
                </a:solidFill>
                <a:latin typeface="Arial"/>
                <a:cs typeface="Arial"/>
              </a:rPr>
              <a:t>They </a:t>
            </a:r>
            <a:r>
              <a:rPr sz="2200" spc="-100" dirty="0">
                <a:solidFill>
                  <a:srgbClr val="3B4643"/>
                </a:solidFill>
                <a:latin typeface="Arial"/>
                <a:cs typeface="Arial"/>
              </a:rPr>
              <a:t>are seldom </a:t>
            </a:r>
            <a:r>
              <a:rPr sz="2200" spc="-50" dirty="0">
                <a:solidFill>
                  <a:srgbClr val="3B4643"/>
                </a:solidFill>
                <a:latin typeface="Arial"/>
                <a:cs typeface="Arial"/>
              </a:rPr>
              <a:t>painful </a:t>
            </a:r>
            <a:r>
              <a:rPr sz="2200" spc="-130" dirty="0">
                <a:solidFill>
                  <a:srgbClr val="3B4643"/>
                </a:solidFill>
                <a:latin typeface="Arial"/>
                <a:cs typeface="Arial"/>
              </a:rPr>
              <a:t>unless</a:t>
            </a:r>
            <a:r>
              <a:rPr sz="2200" spc="-150" dirty="0">
                <a:solidFill>
                  <a:srgbClr val="3B4643"/>
                </a:solidFill>
                <a:latin typeface="Arial"/>
                <a:cs typeface="Arial"/>
              </a:rPr>
              <a:t> </a:t>
            </a:r>
            <a:r>
              <a:rPr sz="2200" spc="-65" dirty="0">
                <a:solidFill>
                  <a:srgbClr val="3B4643"/>
                </a:solidFill>
                <a:latin typeface="Arial"/>
                <a:cs typeface="Arial"/>
              </a:rPr>
              <a:t>infected.</a:t>
            </a:r>
            <a:endParaRPr sz="2200">
              <a:latin typeface="Arial"/>
              <a:cs typeface="Arial"/>
            </a:endParaRPr>
          </a:p>
          <a:p>
            <a:pPr marL="12700">
              <a:lnSpc>
                <a:spcPts val="2510"/>
              </a:lnSpc>
              <a:spcBef>
                <a:spcPts val="1235"/>
              </a:spcBef>
              <a:tabLst>
                <a:tab pos="6410960" algn="l"/>
              </a:tabLst>
            </a:pPr>
            <a:r>
              <a:rPr sz="2200" b="1" spc="-125" dirty="0">
                <a:solidFill>
                  <a:srgbClr val="FF0000"/>
                </a:solidFill>
                <a:latin typeface="Trebuchet MS"/>
                <a:cs typeface="Trebuchet MS"/>
              </a:rPr>
              <a:t>Seward </a:t>
            </a:r>
            <a:r>
              <a:rPr sz="2200" b="1" spc="-160" dirty="0">
                <a:solidFill>
                  <a:srgbClr val="FF0000"/>
                </a:solidFill>
                <a:latin typeface="Trebuchet MS"/>
                <a:cs typeface="Trebuchet MS"/>
              </a:rPr>
              <a:t>(1964) </a:t>
            </a:r>
            <a:r>
              <a:rPr sz="2200" b="1" spc="-100" dirty="0">
                <a:solidFill>
                  <a:srgbClr val="FF0000"/>
                </a:solidFill>
                <a:latin typeface="Trebuchet MS"/>
                <a:cs typeface="Trebuchet MS"/>
              </a:rPr>
              <a:t>has shown </a:t>
            </a:r>
            <a:r>
              <a:rPr sz="2200" b="1" spc="-120" dirty="0">
                <a:solidFill>
                  <a:srgbClr val="FF0000"/>
                </a:solidFill>
                <a:latin typeface="Trebuchet MS"/>
                <a:cs typeface="Trebuchet MS"/>
              </a:rPr>
              <a:t>radiologically that</a:t>
            </a:r>
            <a:r>
              <a:rPr sz="2200" b="1" spc="-254" dirty="0">
                <a:solidFill>
                  <a:srgbClr val="FF0000"/>
                </a:solidFill>
                <a:latin typeface="Trebuchet MS"/>
                <a:cs typeface="Trebuchet MS"/>
              </a:rPr>
              <a:t> </a:t>
            </a:r>
            <a:r>
              <a:rPr sz="2200" b="1" spc="-105" dirty="0">
                <a:solidFill>
                  <a:srgbClr val="FF0000"/>
                </a:solidFill>
                <a:latin typeface="Trebuchet MS"/>
                <a:cs typeface="Trebuchet MS"/>
              </a:rPr>
              <a:t>lesions</a:t>
            </a:r>
            <a:r>
              <a:rPr sz="2200" b="1" spc="-145" dirty="0">
                <a:solidFill>
                  <a:srgbClr val="FF0000"/>
                </a:solidFill>
                <a:latin typeface="Trebuchet MS"/>
                <a:cs typeface="Trebuchet MS"/>
              </a:rPr>
              <a:t> </a:t>
            </a:r>
            <a:r>
              <a:rPr sz="2200" b="1" spc="-95" dirty="0">
                <a:solidFill>
                  <a:srgbClr val="FF0000"/>
                </a:solidFill>
                <a:latin typeface="Trebuchet MS"/>
                <a:cs typeface="Trebuchet MS"/>
              </a:rPr>
              <a:t>of	</a:t>
            </a:r>
            <a:r>
              <a:rPr sz="2200" b="1" spc="-80" dirty="0">
                <a:solidFill>
                  <a:srgbClr val="FF0000"/>
                </a:solidFill>
                <a:latin typeface="Trebuchet MS"/>
                <a:cs typeface="Trebuchet MS"/>
              </a:rPr>
              <a:t>4–5cm </a:t>
            </a:r>
            <a:r>
              <a:rPr sz="2200" b="1" spc="-120" dirty="0">
                <a:solidFill>
                  <a:srgbClr val="FF0000"/>
                </a:solidFill>
                <a:latin typeface="Trebuchet MS"/>
                <a:cs typeface="Trebuchet MS"/>
              </a:rPr>
              <a:t>in </a:t>
            </a:r>
            <a:r>
              <a:rPr sz="2200" b="1" spc="-135" dirty="0">
                <a:solidFill>
                  <a:srgbClr val="FF0000"/>
                </a:solidFill>
                <a:latin typeface="Trebuchet MS"/>
                <a:cs typeface="Trebuchet MS"/>
              </a:rPr>
              <a:t>diameter</a:t>
            </a:r>
            <a:r>
              <a:rPr sz="2200" b="1" spc="-310" dirty="0">
                <a:solidFill>
                  <a:srgbClr val="FF0000"/>
                </a:solidFill>
                <a:latin typeface="Trebuchet MS"/>
                <a:cs typeface="Trebuchet MS"/>
              </a:rPr>
              <a:t> </a:t>
            </a:r>
            <a:r>
              <a:rPr sz="2200" b="1" spc="-125" dirty="0">
                <a:solidFill>
                  <a:srgbClr val="FF0000"/>
                </a:solidFill>
                <a:latin typeface="Trebuchet MS"/>
                <a:cs typeface="Trebuchet MS"/>
              </a:rPr>
              <a:t>may</a:t>
            </a:r>
            <a:endParaRPr sz="2200">
              <a:latin typeface="Trebuchet MS"/>
              <a:cs typeface="Trebuchet MS"/>
            </a:endParaRPr>
          </a:p>
          <a:p>
            <a:pPr marL="12700">
              <a:lnSpc>
                <a:spcPts val="2510"/>
              </a:lnSpc>
            </a:pPr>
            <a:r>
              <a:rPr sz="2200" b="1" spc="-125" dirty="0">
                <a:solidFill>
                  <a:srgbClr val="FF0000"/>
                </a:solidFill>
                <a:latin typeface="Trebuchet MS"/>
                <a:cs typeface="Trebuchet MS"/>
              </a:rPr>
              <a:t>develop </a:t>
            </a:r>
            <a:r>
              <a:rPr sz="2200" b="1" spc="-120" dirty="0">
                <a:solidFill>
                  <a:srgbClr val="FF0000"/>
                </a:solidFill>
                <a:latin typeface="Trebuchet MS"/>
                <a:cs typeface="Trebuchet MS"/>
              </a:rPr>
              <a:t>in</a:t>
            </a:r>
            <a:r>
              <a:rPr sz="2200" b="1" spc="-200" dirty="0">
                <a:solidFill>
                  <a:srgbClr val="FF0000"/>
                </a:solidFill>
                <a:latin typeface="Trebuchet MS"/>
                <a:cs typeface="Trebuchet MS"/>
              </a:rPr>
              <a:t> </a:t>
            </a:r>
            <a:r>
              <a:rPr sz="2200" b="1" spc="-90" dirty="0">
                <a:solidFill>
                  <a:srgbClr val="FF0000"/>
                </a:solidFill>
                <a:latin typeface="Trebuchet MS"/>
                <a:cs typeface="Trebuchet MS"/>
              </a:rPr>
              <a:t>3–4years</a:t>
            </a:r>
            <a:r>
              <a:rPr sz="2200" spc="-90" dirty="0">
                <a:solidFill>
                  <a:srgbClr val="3B4643"/>
                </a:solidFill>
                <a:latin typeface="Arial"/>
                <a:cs typeface="Arial"/>
              </a:rPr>
              <a:t>.</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10439399" cy="1136145"/>
          </a:xfrm>
        </p:spPr>
        <p:txBody>
          <a:bodyPr/>
          <a:lstStyle/>
          <a:p>
            <a:pPr>
              <a:lnSpc>
                <a:spcPct val="200000"/>
              </a:lnSpc>
              <a:buFont typeface="Arial" pitchFamily="34" charset="0"/>
              <a:buChar char="•"/>
            </a:pPr>
            <a:r>
              <a:rPr lang="en-US" sz="2000" b="0" dirty="0" smtClean="0"/>
              <a:t>Most of the </a:t>
            </a:r>
            <a:r>
              <a:rPr lang="en-US" sz="2000" b="0" dirty="0" err="1" smtClean="0"/>
              <a:t>dentigerous</a:t>
            </a:r>
            <a:r>
              <a:rPr lang="en-US" sz="2000" b="0" dirty="0" smtClean="0"/>
              <a:t> cysts are solitary. Bilateral and Multiple  </a:t>
            </a:r>
            <a:r>
              <a:rPr lang="en-US" sz="2000" b="0" dirty="0" err="1" smtClean="0"/>
              <a:t>dentigerous</a:t>
            </a:r>
            <a:r>
              <a:rPr lang="en-US" sz="2000" b="0" dirty="0" smtClean="0"/>
              <a:t> cysts are associated with </a:t>
            </a:r>
            <a:r>
              <a:rPr lang="en-US" sz="2000" b="0" dirty="0" err="1" smtClean="0"/>
              <a:t>Maroteux-Lamy</a:t>
            </a:r>
            <a:r>
              <a:rPr lang="en-US" sz="2000" b="0" dirty="0" smtClean="0"/>
              <a:t> </a:t>
            </a:r>
            <a:r>
              <a:rPr lang="en-US" sz="2000" b="0" dirty="0" err="1" smtClean="0"/>
              <a:t>sundrome</a:t>
            </a:r>
            <a:r>
              <a:rPr lang="en-US" sz="2000" b="0" dirty="0" smtClean="0"/>
              <a:t>, </a:t>
            </a:r>
            <a:r>
              <a:rPr lang="en-US" sz="2000" b="0" dirty="0" err="1" smtClean="0"/>
              <a:t>Cleidocranial</a:t>
            </a:r>
            <a:r>
              <a:rPr lang="en-US" sz="2000" b="0" dirty="0" smtClean="0"/>
              <a:t> dysplasia.</a:t>
            </a:r>
            <a:endParaRPr lang="en-US" sz="2000" b="0" dirty="0"/>
          </a:p>
        </p:txBody>
      </p:sp>
      <p:sp>
        <p:nvSpPr>
          <p:cNvPr id="3" name="Text Placeholder 2"/>
          <p:cNvSpPr>
            <a:spLocks noGrp="1"/>
          </p:cNvSpPr>
          <p:nvPr>
            <p:ph type="body" idx="1"/>
          </p:nvPr>
        </p:nvSpPr>
        <p:spPr>
          <a:xfrm>
            <a:off x="2060193" y="1998090"/>
            <a:ext cx="8607807" cy="369332"/>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4748" y="2776727"/>
            <a:ext cx="3636264" cy="24932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267074" y="2034667"/>
            <a:ext cx="3656329" cy="3029034"/>
          </a:xfrm>
          <a:prstGeom prst="rect">
            <a:avLst/>
          </a:prstGeom>
        </p:spPr>
        <p:txBody>
          <a:bodyPr vert="horz" wrap="square" lIns="0" tIns="12700" rIns="0" bIns="0" rtlCol="0">
            <a:spAutoFit/>
          </a:bodyPr>
          <a:lstStyle/>
          <a:p>
            <a:pPr marL="241300" indent="-228600">
              <a:lnSpc>
                <a:spcPct val="100000"/>
              </a:lnSpc>
              <a:spcBef>
                <a:spcPts val="100"/>
              </a:spcBef>
              <a:buFont typeface="Wingdings"/>
              <a:buChar char=""/>
              <a:tabLst>
                <a:tab pos="241300" algn="l"/>
              </a:tabLst>
            </a:pPr>
            <a:r>
              <a:rPr sz="2400" spc="-190" dirty="0">
                <a:solidFill>
                  <a:srgbClr val="3B4643"/>
                </a:solidFill>
                <a:latin typeface="Arial"/>
                <a:cs typeface="Arial"/>
              </a:rPr>
              <a:t>Cyst </a:t>
            </a:r>
            <a:r>
              <a:rPr sz="2400" spc="-180" dirty="0">
                <a:solidFill>
                  <a:srgbClr val="3B4643"/>
                </a:solidFill>
                <a:latin typeface="Arial"/>
                <a:cs typeface="Arial"/>
              </a:rPr>
              <a:t>has </a:t>
            </a:r>
            <a:r>
              <a:rPr sz="2400" spc="-50" dirty="0">
                <a:solidFill>
                  <a:srgbClr val="3B4643"/>
                </a:solidFill>
                <a:latin typeface="Arial"/>
                <a:cs typeface="Arial"/>
              </a:rPr>
              <a:t>following</a:t>
            </a:r>
            <a:r>
              <a:rPr sz="2400" spc="-45" dirty="0">
                <a:solidFill>
                  <a:srgbClr val="3B4643"/>
                </a:solidFill>
                <a:latin typeface="Arial"/>
                <a:cs typeface="Arial"/>
              </a:rPr>
              <a:t> </a:t>
            </a:r>
            <a:r>
              <a:rPr sz="2400" spc="-70" dirty="0">
                <a:solidFill>
                  <a:srgbClr val="3B4643"/>
                </a:solidFill>
                <a:latin typeface="Arial"/>
                <a:cs typeface="Arial"/>
              </a:rPr>
              <a:t>parts:</a:t>
            </a:r>
            <a:endParaRPr sz="2400">
              <a:latin typeface="Arial"/>
              <a:cs typeface="Arial"/>
            </a:endParaRPr>
          </a:p>
          <a:p>
            <a:pPr>
              <a:lnSpc>
                <a:spcPct val="100000"/>
              </a:lnSpc>
            </a:pPr>
            <a:endParaRPr sz="2700">
              <a:latin typeface="Times New Roman"/>
              <a:cs typeface="Times New Roman"/>
            </a:endParaRPr>
          </a:p>
          <a:p>
            <a:pPr>
              <a:lnSpc>
                <a:spcPct val="100000"/>
              </a:lnSpc>
              <a:spcBef>
                <a:spcPts val="15"/>
              </a:spcBef>
            </a:pPr>
            <a:endParaRPr sz="2400">
              <a:latin typeface="Times New Roman"/>
              <a:cs typeface="Times New Roman"/>
            </a:endParaRPr>
          </a:p>
          <a:p>
            <a:pPr marL="355600" marR="5080" indent="-342900">
              <a:lnSpc>
                <a:spcPct val="100000"/>
              </a:lnSpc>
              <a:buChar char="•"/>
              <a:tabLst>
                <a:tab pos="354965" algn="l"/>
                <a:tab pos="355600" algn="l"/>
              </a:tabLst>
            </a:pPr>
            <a:r>
              <a:rPr sz="2400" u="heavy" spc="-280" dirty="0">
                <a:solidFill>
                  <a:srgbClr val="95A0AA"/>
                </a:solidFill>
                <a:uFill>
                  <a:solidFill>
                    <a:srgbClr val="95A0AA"/>
                  </a:solidFill>
                </a:uFill>
                <a:latin typeface="Arial"/>
                <a:cs typeface="Arial"/>
              </a:rPr>
              <a:t>WALL</a:t>
            </a:r>
            <a:r>
              <a:rPr sz="2400" spc="-280" dirty="0">
                <a:solidFill>
                  <a:srgbClr val="95A0AA"/>
                </a:solidFill>
                <a:latin typeface="Arial"/>
                <a:cs typeface="Arial"/>
              </a:rPr>
              <a:t> </a:t>
            </a:r>
            <a:r>
              <a:rPr sz="2400" spc="-114" dirty="0">
                <a:solidFill>
                  <a:srgbClr val="3B4643"/>
                </a:solidFill>
                <a:latin typeface="Arial"/>
                <a:cs typeface="Arial"/>
              </a:rPr>
              <a:t>(made </a:t>
            </a:r>
            <a:r>
              <a:rPr sz="2400" spc="-5" dirty="0">
                <a:solidFill>
                  <a:srgbClr val="3B4643"/>
                </a:solidFill>
                <a:latin typeface="Arial"/>
                <a:cs typeface="Arial"/>
              </a:rPr>
              <a:t>of </a:t>
            </a:r>
            <a:r>
              <a:rPr sz="2400" spc="-95" dirty="0">
                <a:solidFill>
                  <a:srgbClr val="3B4643"/>
                </a:solidFill>
                <a:latin typeface="Arial"/>
                <a:cs typeface="Arial"/>
              </a:rPr>
              <a:t>connective  </a:t>
            </a:r>
            <a:r>
              <a:rPr sz="2400" spc="-100" dirty="0">
                <a:solidFill>
                  <a:srgbClr val="3B4643"/>
                </a:solidFill>
                <a:latin typeface="Arial"/>
                <a:cs typeface="Arial"/>
              </a:rPr>
              <a:t>tissue)</a:t>
            </a:r>
            <a:endParaRPr sz="2400">
              <a:latin typeface="Arial"/>
              <a:cs typeface="Arial"/>
            </a:endParaRPr>
          </a:p>
          <a:p>
            <a:pPr marL="355600" indent="-342900">
              <a:lnSpc>
                <a:spcPct val="100000"/>
              </a:lnSpc>
              <a:spcBef>
                <a:spcPts val="1500"/>
              </a:spcBef>
              <a:buChar char="•"/>
              <a:tabLst>
                <a:tab pos="354965" algn="l"/>
                <a:tab pos="355600" algn="l"/>
              </a:tabLst>
            </a:pPr>
            <a:r>
              <a:rPr sz="2400" u="heavy" spc="-280" dirty="0">
                <a:solidFill>
                  <a:srgbClr val="95A0AA"/>
                </a:solidFill>
                <a:uFill>
                  <a:solidFill>
                    <a:srgbClr val="95A0AA"/>
                  </a:solidFill>
                </a:uFill>
                <a:latin typeface="Arial"/>
                <a:cs typeface="Arial"/>
              </a:rPr>
              <a:t>EPITHELIAL</a:t>
            </a:r>
            <a:r>
              <a:rPr sz="2400" u="heavy" spc="-130" dirty="0">
                <a:solidFill>
                  <a:srgbClr val="95A0AA"/>
                </a:solidFill>
                <a:uFill>
                  <a:solidFill>
                    <a:srgbClr val="95A0AA"/>
                  </a:solidFill>
                </a:uFill>
                <a:latin typeface="Arial"/>
                <a:cs typeface="Arial"/>
              </a:rPr>
              <a:t> </a:t>
            </a:r>
            <a:r>
              <a:rPr sz="2400" u="heavy" spc="-200" dirty="0">
                <a:solidFill>
                  <a:srgbClr val="95A0AA"/>
                </a:solidFill>
                <a:uFill>
                  <a:solidFill>
                    <a:srgbClr val="95A0AA"/>
                  </a:solidFill>
                </a:uFill>
                <a:latin typeface="Arial"/>
                <a:cs typeface="Arial"/>
              </a:rPr>
              <a:t>LINING</a:t>
            </a:r>
            <a:endParaRPr sz="2400">
              <a:latin typeface="Arial"/>
              <a:cs typeface="Arial"/>
            </a:endParaRPr>
          </a:p>
          <a:p>
            <a:pPr marL="355600" indent="-342900">
              <a:lnSpc>
                <a:spcPct val="100000"/>
              </a:lnSpc>
              <a:spcBef>
                <a:spcPts val="1500"/>
              </a:spcBef>
              <a:buChar char="•"/>
              <a:tabLst>
                <a:tab pos="354965" algn="l"/>
                <a:tab pos="355600" algn="l"/>
              </a:tabLst>
            </a:pPr>
            <a:r>
              <a:rPr sz="2400" u="heavy" spc="-229" dirty="0">
                <a:solidFill>
                  <a:srgbClr val="95A0AA"/>
                </a:solidFill>
                <a:uFill>
                  <a:solidFill>
                    <a:srgbClr val="95A0AA"/>
                  </a:solidFill>
                </a:uFill>
                <a:latin typeface="Arial"/>
                <a:cs typeface="Arial"/>
              </a:rPr>
              <a:t>LUMEN </a:t>
            </a:r>
            <a:r>
              <a:rPr sz="2400" u="heavy" spc="-330" dirty="0">
                <a:solidFill>
                  <a:srgbClr val="95A0AA"/>
                </a:solidFill>
                <a:uFill>
                  <a:solidFill>
                    <a:srgbClr val="95A0AA"/>
                  </a:solidFill>
                </a:uFill>
                <a:latin typeface="Arial"/>
                <a:cs typeface="Arial"/>
              </a:rPr>
              <a:t>OF</a:t>
            </a:r>
            <a:r>
              <a:rPr sz="2400" u="heavy" spc="-35" dirty="0">
                <a:solidFill>
                  <a:srgbClr val="95A0AA"/>
                </a:solidFill>
                <a:uFill>
                  <a:solidFill>
                    <a:srgbClr val="95A0AA"/>
                  </a:solidFill>
                </a:uFill>
                <a:latin typeface="Arial"/>
                <a:cs typeface="Arial"/>
              </a:rPr>
              <a:t> </a:t>
            </a:r>
            <a:r>
              <a:rPr sz="2400" u="heavy" spc="-434" dirty="0">
                <a:solidFill>
                  <a:srgbClr val="95A0AA"/>
                </a:solidFill>
                <a:uFill>
                  <a:solidFill>
                    <a:srgbClr val="95A0AA"/>
                  </a:solidFill>
                </a:uFill>
                <a:latin typeface="Arial"/>
                <a:cs typeface="Arial"/>
              </a:rPr>
              <a:t>CYST</a:t>
            </a:r>
            <a:endParaRPr sz="2400">
              <a:latin typeface="Arial"/>
              <a:cs typeface="Arial"/>
            </a:endParaRPr>
          </a:p>
        </p:txBody>
      </p:sp>
      <p:sp>
        <p:nvSpPr>
          <p:cNvPr id="4" name="object 4"/>
          <p:cNvSpPr txBox="1">
            <a:spLocks noGrp="1"/>
          </p:cNvSpPr>
          <p:nvPr>
            <p:ph type="title"/>
          </p:nvPr>
        </p:nvSpPr>
        <p:spPr>
          <a:xfrm>
            <a:off x="1359158" y="852627"/>
            <a:ext cx="4813047" cy="505908"/>
          </a:xfrm>
          <a:prstGeom prst="rect">
            <a:avLst/>
          </a:prstGeom>
        </p:spPr>
        <p:txBody>
          <a:bodyPr vert="horz" wrap="square" lIns="0" tIns="13335" rIns="0" bIns="0" rtlCol="0">
            <a:spAutoFit/>
          </a:bodyPr>
          <a:lstStyle/>
          <a:p>
            <a:pPr marL="12700">
              <a:lnSpc>
                <a:spcPct val="100000"/>
              </a:lnSpc>
              <a:spcBef>
                <a:spcPts val="105"/>
              </a:spcBef>
            </a:pPr>
            <a:r>
              <a:rPr sz="3200" b="0" spc="-540">
                <a:solidFill>
                  <a:srgbClr val="E4E6DA"/>
                </a:solidFill>
                <a:latin typeface="Arial"/>
                <a:cs typeface="Arial"/>
              </a:rPr>
              <a:t>PARTS </a:t>
            </a:r>
            <a:r>
              <a:rPr lang="en-US" sz="3200" b="0" spc="-540" dirty="0" smtClean="0">
                <a:solidFill>
                  <a:srgbClr val="E4E6DA"/>
                </a:solidFill>
                <a:latin typeface="Arial"/>
                <a:cs typeface="Arial"/>
              </a:rPr>
              <a:t>   </a:t>
            </a:r>
            <a:r>
              <a:rPr sz="3200" b="0" spc="-430" smtClean="0">
                <a:solidFill>
                  <a:srgbClr val="E4E6DA"/>
                </a:solidFill>
                <a:latin typeface="Arial"/>
                <a:cs typeface="Arial"/>
              </a:rPr>
              <a:t>OF </a:t>
            </a:r>
            <a:r>
              <a:rPr sz="3200" b="0" spc="-280">
                <a:solidFill>
                  <a:srgbClr val="E4E6DA"/>
                </a:solidFill>
                <a:latin typeface="Arial"/>
                <a:cs typeface="Arial"/>
              </a:rPr>
              <a:t>A</a:t>
            </a:r>
            <a:r>
              <a:rPr sz="3200" b="0" spc="-405">
                <a:solidFill>
                  <a:srgbClr val="E4E6DA"/>
                </a:solidFill>
                <a:latin typeface="Arial"/>
                <a:cs typeface="Arial"/>
              </a:rPr>
              <a:t> </a:t>
            </a:r>
            <a:r>
              <a:rPr lang="en-US" sz="3200" b="0" spc="-405" dirty="0" smtClean="0">
                <a:solidFill>
                  <a:srgbClr val="E4E6DA"/>
                </a:solidFill>
                <a:latin typeface="Arial"/>
                <a:cs typeface="Arial"/>
              </a:rPr>
              <a:t> </a:t>
            </a:r>
            <a:r>
              <a:rPr sz="3200" b="0" spc="-575" smtClean="0">
                <a:solidFill>
                  <a:srgbClr val="E4E6DA"/>
                </a:solidFill>
                <a:latin typeface="Arial"/>
                <a:cs typeface="Arial"/>
              </a:rPr>
              <a:t>CYST</a:t>
            </a:r>
            <a:endParaRPr sz="3200">
              <a:latin typeface="Arial"/>
              <a:cs typeface="Arial"/>
            </a:endParaRPr>
          </a:p>
        </p:txBody>
      </p:sp>
      <p:sp>
        <p:nvSpPr>
          <p:cNvPr id="5" name="object 5"/>
          <p:cNvSpPr/>
          <p:nvPr/>
        </p:nvSpPr>
        <p:spPr>
          <a:xfrm>
            <a:off x="5402579" y="3279647"/>
            <a:ext cx="944244" cy="289560"/>
          </a:xfrm>
          <a:custGeom>
            <a:avLst/>
            <a:gdLst/>
            <a:ahLst/>
            <a:cxnLst/>
            <a:rect l="l" t="t" r="r" b="b"/>
            <a:pathLst>
              <a:path w="944245" h="289560">
                <a:moveTo>
                  <a:pt x="75946" y="189611"/>
                </a:moveTo>
                <a:lnTo>
                  <a:pt x="71882" y="189611"/>
                </a:lnTo>
                <a:lnTo>
                  <a:pt x="69469" y="192150"/>
                </a:lnTo>
                <a:lnTo>
                  <a:pt x="0" y="262763"/>
                </a:lnTo>
                <a:lnTo>
                  <a:pt x="95631" y="288543"/>
                </a:lnTo>
                <a:lnTo>
                  <a:pt x="99060" y="289432"/>
                </a:lnTo>
                <a:lnTo>
                  <a:pt x="102616" y="287400"/>
                </a:lnTo>
                <a:lnTo>
                  <a:pt x="103505" y="283972"/>
                </a:lnTo>
                <a:lnTo>
                  <a:pt x="104394" y="280669"/>
                </a:lnTo>
                <a:lnTo>
                  <a:pt x="102362" y="277113"/>
                </a:lnTo>
                <a:lnTo>
                  <a:pt x="59638" y="265684"/>
                </a:lnTo>
                <a:lnTo>
                  <a:pt x="13843" y="265684"/>
                </a:lnTo>
                <a:lnTo>
                  <a:pt x="10414" y="253364"/>
                </a:lnTo>
                <a:lnTo>
                  <a:pt x="33082" y="247190"/>
                </a:lnTo>
                <a:lnTo>
                  <a:pt x="78486" y="201040"/>
                </a:lnTo>
                <a:lnTo>
                  <a:pt x="80899" y="198500"/>
                </a:lnTo>
                <a:lnTo>
                  <a:pt x="80899" y="194563"/>
                </a:lnTo>
                <a:lnTo>
                  <a:pt x="75946" y="189611"/>
                </a:lnTo>
                <a:close/>
              </a:path>
              <a:path w="944245" h="289560">
                <a:moveTo>
                  <a:pt x="33082" y="247190"/>
                </a:moveTo>
                <a:lnTo>
                  <a:pt x="10414" y="253364"/>
                </a:lnTo>
                <a:lnTo>
                  <a:pt x="13843" y="265684"/>
                </a:lnTo>
                <a:lnTo>
                  <a:pt x="20367" y="263905"/>
                </a:lnTo>
                <a:lnTo>
                  <a:pt x="16637" y="263905"/>
                </a:lnTo>
                <a:lnTo>
                  <a:pt x="13716" y="253364"/>
                </a:lnTo>
                <a:lnTo>
                  <a:pt x="27007" y="253364"/>
                </a:lnTo>
                <a:lnTo>
                  <a:pt x="33082" y="247190"/>
                </a:lnTo>
                <a:close/>
              </a:path>
              <a:path w="944245" h="289560">
                <a:moveTo>
                  <a:pt x="36559" y="259493"/>
                </a:moveTo>
                <a:lnTo>
                  <a:pt x="13843" y="265684"/>
                </a:lnTo>
                <a:lnTo>
                  <a:pt x="59638" y="265684"/>
                </a:lnTo>
                <a:lnTo>
                  <a:pt x="36559" y="259493"/>
                </a:lnTo>
                <a:close/>
              </a:path>
              <a:path w="944245" h="289560">
                <a:moveTo>
                  <a:pt x="13716" y="253364"/>
                </a:moveTo>
                <a:lnTo>
                  <a:pt x="16637" y="263905"/>
                </a:lnTo>
                <a:lnTo>
                  <a:pt x="24232" y="256186"/>
                </a:lnTo>
                <a:lnTo>
                  <a:pt x="13716" y="253364"/>
                </a:lnTo>
                <a:close/>
              </a:path>
              <a:path w="944245" h="289560">
                <a:moveTo>
                  <a:pt x="24232" y="256186"/>
                </a:moveTo>
                <a:lnTo>
                  <a:pt x="16637" y="263905"/>
                </a:lnTo>
                <a:lnTo>
                  <a:pt x="20367" y="263905"/>
                </a:lnTo>
                <a:lnTo>
                  <a:pt x="36559" y="259493"/>
                </a:lnTo>
                <a:lnTo>
                  <a:pt x="24232" y="256186"/>
                </a:lnTo>
                <a:close/>
              </a:path>
              <a:path w="944245" h="289560">
                <a:moveTo>
                  <a:pt x="940562" y="0"/>
                </a:moveTo>
                <a:lnTo>
                  <a:pt x="33082" y="247190"/>
                </a:lnTo>
                <a:lnTo>
                  <a:pt x="24232" y="256186"/>
                </a:lnTo>
                <a:lnTo>
                  <a:pt x="36559" y="259493"/>
                </a:lnTo>
                <a:lnTo>
                  <a:pt x="943991" y="12191"/>
                </a:lnTo>
                <a:lnTo>
                  <a:pt x="940562" y="0"/>
                </a:lnTo>
                <a:close/>
              </a:path>
              <a:path w="944245" h="289560">
                <a:moveTo>
                  <a:pt x="27007" y="253364"/>
                </a:moveTo>
                <a:lnTo>
                  <a:pt x="13716" y="253364"/>
                </a:lnTo>
                <a:lnTo>
                  <a:pt x="24232" y="256186"/>
                </a:lnTo>
                <a:lnTo>
                  <a:pt x="27007" y="253364"/>
                </a:lnTo>
                <a:close/>
              </a:path>
            </a:pathLst>
          </a:custGeom>
          <a:solidFill>
            <a:srgbClr val="92D050"/>
          </a:solidFill>
        </p:spPr>
        <p:txBody>
          <a:bodyPr wrap="square" lIns="0" tIns="0" rIns="0" bIns="0" rtlCol="0"/>
          <a:lstStyle/>
          <a:p>
            <a:endParaRPr/>
          </a:p>
        </p:txBody>
      </p:sp>
      <p:sp>
        <p:nvSpPr>
          <p:cNvPr id="6" name="object 6"/>
          <p:cNvSpPr/>
          <p:nvPr/>
        </p:nvSpPr>
        <p:spPr>
          <a:xfrm>
            <a:off x="5170937" y="3710051"/>
            <a:ext cx="1160145" cy="585470"/>
          </a:xfrm>
          <a:custGeom>
            <a:avLst/>
            <a:gdLst/>
            <a:ahLst/>
            <a:cxnLst/>
            <a:rect l="l" t="t" r="r" b="b"/>
            <a:pathLst>
              <a:path w="1160145" h="585470">
                <a:moveTo>
                  <a:pt x="35176" y="17293"/>
                </a:moveTo>
                <a:lnTo>
                  <a:pt x="22553" y="18169"/>
                </a:lnTo>
                <a:lnTo>
                  <a:pt x="29549" y="28763"/>
                </a:lnTo>
                <a:lnTo>
                  <a:pt x="1154176" y="585343"/>
                </a:lnTo>
                <a:lnTo>
                  <a:pt x="1159764" y="574040"/>
                </a:lnTo>
                <a:lnTo>
                  <a:pt x="35176" y="17293"/>
                </a:lnTo>
                <a:close/>
              </a:path>
              <a:path w="1160145" h="585470">
                <a:moveTo>
                  <a:pt x="102362" y="0"/>
                </a:moveTo>
                <a:lnTo>
                  <a:pt x="0" y="6985"/>
                </a:lnTo>
                <a:lnTo>
                  <a:pt x="54482" y="89662"/>
                </a:lnTo>
                <a:lnTo>
                  <a:pt x="56514" y="92582"/>
                </a:lnTo>
                <a:lnTo>
                  <a:pt x="60451" y="93472"/>
                </a:lnTo>
                <a:lnTo>
                  <a:pt x="63372" y="91440"/>
                </a:lnTo>
                <a:lnTo>
                  <a:pt x="66293" y="89535"/>
                </a:lnTo>
                <a:lnTo>
                  <a:pt x="67055" y="85598"/>
                </a:lnTo>
                <a:lnTo>
                  <a:pt x="65150" y="82676"/>
                </a:lnTo>
                <a:lnTo>
                  <a:pt x="29549" y="28763"/>
                </a:lnTo>
                <a:lnTo>
                  <a:pt x="8381" y="18287"/>
                </a:lnTo>
                <a:lnTo>
                  <a:pt x="14096" y="6857"/>
                </a:lnTo>
                <a:lnTo>
                  <a:pt x="105691" y="6857"/>
                </a:lnTo>
                <a:lnTo>
                  <a:pt x="105663" y="6096"/>
                </a:lnTo>
                <a:lnTo>
                  <a:pt x="105409" y="2540"/>
                </a:lnTo>
                <a:lnTo>
                  <a:pt x="102362" y="0"/>
                </a:lnTo>
                <a:close/>
              </a:path>
              <a:path w="1160145" h="585470">
                <a:moveTo>
                  <a:pt x="14096" y="6857"/>
                </a:moveTo>
                <a:lnTo>
                  <a:pt x="8381" y="18287"/>
                </a:lnTo>
                <a:lnTo>
                  <a:pt x="29549" y="28763"/>
                </a:lnTo>
                <a:lnTo>
                  <a:pt x="23051" y="18923"/>
                </a:lnTo>
                <a:lnTo>
                  <a:pt x="11683" y="18923"/>
                </a:lnTo>
                <a:lnTo>
                  <a:pt x="16509" y="9017"/>
                </a:lnTo>
                <a:lnTo>
                  <a:pt x="18458" y="9017"/>
                </a:lnTo>
                <a:lnTo>
                  <a:pt x="14096" y="6857"/>
                </a:lnTo>
                <a:close/>
              </a:path>
              <a:path w="1160145" h="585470">
                <a:moveTo>
                  <a:pt x="16509" y="9017"/>
                </a:moveTo>
                <a:lnTo>
                  <a:pt x="11683" y="18923"/>
                </a:lnTo>
                <a:lnTo>
                  <a:pt x="22553" y="18169"/>
                </a:lnTo>
                <a:lnTo>
                  <a:pt x="16509" y="9017"/>
                </a:lnTo>
                <a:close/>
              </a:path>
              <a:path w="1160145" h="585470">
                <a:moveTo>
                  <a:pt x="22553" y="18169"/>
                </a:moveTo>
                <a:lnTo>
                  <a:pt x="11683" y="18923"/>
                </a:lnTo>
                <a:lnTo>
                  <a:pt x="23051" y="18923"/>
                </a:lnTo>
                <a:lnTo>
                  <a:pt x="22553" y="18169"/>
                </a:lnTo>
                <a:close/>
              </a:path>
              <a:path w="1160145" h="585470">
                <a:moveTo>
                  <a:pt x="18458" y="9017"/>
                </a:moveTo>
                <a:lnTo>
                  <a:pt x="16509" y="9017"/>
                </a:lnTo>
                <a:lnTo>
                  <a:pt x="22553" y="18169"/>
                </a:lnTo>
                <a:lnTo>
                  <a:pt x="35176" y="17293"/>
                </a:lnTo>
                <a:lnTo>
                  <a:pt x="18458" y="9017"/>
                </a:lnTo>
                <a:close/>
              </a:path>
              <a:path w="1160145" h="585470">
                <a:moveTo>
                  <a:pt x="105691" y="6857"/>
                </a:moveTo>
                <a:lnTo>
                  <a:pt x="14096" y="6857"/>
                </a:lnTo>
                <a:lnTo>
                  <a:pt x="35176" y="17293"/>
                </a:lnTo>
                <a:lnTo>
                  <a:pt x="103250" y="12573"/>
                </a:lnTo>
                <a:lnTo>
                  <a:pt x="105790" y="9651"/>
                </a:lnTo>
                <a:lnTo>
                  <a:pt x="105691" y="6857"/>
                </a:lnTo>
                <a:close/>
              </a:path>
            </a:pathLst>
          </a:custGeom>
          <a:solidFill>
            <a:srgbClr val="92D050"/>
          </a:solidFill>
        </p:spPr>
        <p:txBody>
          <a:bodyPr wrap="square" lIns="0" tIns="0" rIns="0" bIns="0" rtlCol="0"/>
          <a:lstStyle/>
          <a:p>
            <a:endParaRPr/>
          </a:p>
        </p:txBody>
      </p:sp>
      <p:sp>
        <p:nvSpPr>
          <p:cNvPr id="7" name="object 7"/>
          <p:cNvSpPr/>
          <p:nvPr/>
        </p:nvSpPr>
        <p:spPr>
          <a:xfrm>
            <a:off x="3992879" y="3523110"/>
            <a:ext cx="2339340" cy="1311275"/>
          </a:xfrm>
          <a:custGeom>
            <a:avLst/>
            <a:gdLst/>
            <a:ahLst/>
            <a:cxnLst/>
            <a:rect l="l" t="t" r="r" b="b"/>
            <a:pathLst>
              <a:path w="2339340" h="1311275">
                <a:moveTo>
                  <a:pt x="34692" y="13908"/>
                </a:moveTo>
                <a:lnTo>
                  <a:pt x="21901" y="14148"/>
                </a:lnTo>
                <a:lnTo>
                  <a:pt x="28328" y="25004"/>
                </a:lnTo>
                <a:lnTo>
                  <a:pt x="2332990" y="1311274"/>
                </a:lnTo>
                <a:lnTo>
                  <a:pt x="2339213" y="1300225"/>
                </a:lnTo>
                <a:lnTo>
                  <a:pt x="34692" y="13908"/>
                </a:lnTo>
                <a:close/>
              </a:path>
              <a:path w="2339340" h="1311275">
                <a:moveTo>
                  <a:pt x="102616" y="0"/>
                </a:moveTo>
                <a:lnTo>
                  <a:pt x="99060" y="0"/>
                </a:lnTo>
                <a:lnTo>
                  <a:pt x="0" y="1904"/>
                </a:lnTo>
                <a:lnTo>
                  <a:pt x="50419" y="87248"/>
                </a:lnTo>
                <a:lnTo>
                  <a:pt x="52197" y="90169"/>
                </a:lnTo>
                <a:lnTo>
                  <a:pt x="56007" y="91185"/>
                </a:lnTo>
                <a:lnTo>
                  <a:pt x="62103" y="87629"/>
                </a:lnTo>
                <a:lnTo>
                  <a:pt x="63119" y="83819"/>
                </a:lnTo>
                <a:lnTo>
                  <a:pt x="61341" y="80771"/>
                </a:lnTo>
                <a:lnTo>
                  <a:pt x="28328" y="25004"/>
                </a:lnTo>
                <a:lnTo>
                  <a:pt x="7874" y="13588"/>
                </a:lnTo>
                <a:lnTo>
                  <a:pt x="14097" y="2412"/>
                </a:lnTo>
                <a:lnTo>
                  <a:pt x="105143" y="2412"/>
                </a:lnTo>
                <a:lnTo>
                  <a:pt x="102616" y="0"/>
                </a:lnTo>
                <a:close/>
              </a:path>
              <a:path w="2339340" h="1311275">
                <a:moveTo>
                  <a:pt x="14097" y="2412"/>
                </a:moveTo>
                <a:lnTo>
                  <a:pt x="7874" y="13588"/>
                </a:lnTo>
                <a:lnTo>
                  <a:pt x="28328" y="25004"/>
                </a:lnTo>
                <a:lnTo>
                  <a:pt x="22021" y="14350"/>
                </a:lnTo>
                <a:lnTo>
                  <a:pt x="11049" y="14350"/>
                </a:lnTo>
                <a:lnTo>
                  <a:pt x="16383" y="4825"/>
                </a:lnTo>
                <a:lnTo>
                  <a:pt x="18420" y="4825"/>
                </a:lnTo>
                <a:lnTo>
                  <a:pt x="14097" y="2412"/>
                </a:lnTo>
                <a:close/>
              </a:path>
              <a:path w="2339340" h="1311275">
                <a:moveTo>
                  <a:pt x="16383" y="4825"/>
                </a:moveTo>
                <a:lnTo>
                  <a:pt x="11049" y="14350"/>
                </a:lnTo>
                <a:lnTo>
                  <a:pt x="21901" y="14148"/>
                </a:lnTo>
                <a:lnTo>
                  <a:pt x="16383" y="4825"/>
                </a:lnTo>
                <a:close/>
              </a:path>
              <a:path w="2339340" h="1311275">
                <a:moveTo>
                  <a:pt x="21901" y="14148"/>
                </a:moveTo>
                <a:lnTo>
                  <a:pt x="11049" y="14350"/>
                </a:lnTo>
                <a:lnTo>
                  <a:pt x="22021" y="14350"/>
                </a:lnTo>
                <a:lnTo>
                  <a:pt x="21901" y="14148"/>
                </a:lnTo>
                <a:close/>
              </a:path>
              <a:path w="2339340" h="1311275">
                <a:moveTo>
                  <a:pt x="18420" y="4825"/>
                </a:moveTo>
                <a:lnTo>
                  <a:pt x="16383" y="4825"/>
                </a:lnTo>
                <a:lnTo>
                  <a:pt x="21901" y="14148"/>
                </a:lnTo>
                <a:lnTo>
                  <a:pt x="34692" y="13908"/>
                </a:lnTo>
                <a:lnTo>
                  <a:pt x="18420" y="4825"/>
                </a:lnTo>
                <a:close/>
              </a:path>
              <a:path w="2339340" h="1311275">
                <a:moveTo>
                  <a:pt x="105143" y="2412"/>
                </a:moveTo>
                <a:lnTo>
                  <a:pt x="14097" y="2412"/>
                </a:lnTo>
                <a:lnTo>
                  <a:pt x="34692" y="13908"/>
                </a:lnTo>
                <a:lnTo>
                  <a:pt x="99314" y="12700"/>
                </a:lnTo>
                <a:lnTo>
                  <a:pt x="102870" y="12700"/>
                </a:lnTo>
                <a:lnTo>
                  <a:pt x="105537" y="9778"/>
                </a:lnTo>
                <a:lnTo>
                  <a:pt x="105410" y="2666"/>
                </a:lnTo>
                <a:lnTo>
                  <a:pt x="105143" y="2412"/>
                </a:lnTo>
                <a:close/>
              </a:path>
            </a:pathLst>
          </a:custGeom>
          <a:solidFill>
            <a:srgbClr val="92D050"/>
          </a:solidFill>
        </p:spPr>
        <p:txBody>
          <a:bodyPr wrap="square" lIns="0" tIns="0" rIns="0" bIns="0" rtlCol="0"/>
          <a:lstStyle/>
          <a:p>
            <a:endParaRPr/>
          </a:p>
        </p:txBody>
      </p:sp>
      <p:sp>
        <p:nvSpPr>
          <p:cNvPr id="8" name="object 8"/>
          <p:cNvSpPr/>
          <p:nvPr/>
        </p:nvSpPr>
        <p:spPr>
          <a:xfrm>
            <a:off x="9361931" y="504444"/>
            <a:ext cx="2648712" cy="1769364"/>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1" name="object 11"/>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4</a:t>
            </a:fld>
            <a:endParaRPr spc="-6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903" y="2207520"/>
            <a:ext cx="6479540" cy="350737"/>
          </a:xfrm>
          <a:prstGeom prst="rect">
            <a:avLst/>
          </a:prstGeom>
        </p:spPr>
        <p:txBody>
          <a:bodyPr vert="horz" wrap="square" lIns="0" tIns="12065" rIns="0" bIns="0" rtlCol="0">
            <a:spAutoFit/>
          </a:bodyPr>
          <a:lstStyle/>
          <a:p>
            <a:pPr marL="241300" indent="-228600">
              <a:lnSpc>
                <a:spcPct val="100000"/>
              </a:lnSpc>
              <a:spcBef>
                <a:spcPts val="95"/>
              </a:spcBef>
              <a:buFont typeface="Wingdings"/>
              <a:buChar char=""/>
              <a:tabLst>
                <a:tab pos="241300" algn="l"/>
              </a:tabLst>
            </a:pPr>
            <a:r>
              <a:rPr sz="2200" spc="30" dirty="0">
                <a:solidFill>
                  <a:srgbClr val="3B4643"/>
                </a:solidFill>
                <a:latin typeface="Arial"/>
                <a:cs typeface="Arial"/>
              </a:rPr>
              <a:t>It</a:t>
            </a:r>
            <a:r>
              <a:rPr sz="2200" spc="-114" dirty="0">
                <a:solidFill>
                  <a:srgbClr val="3B4643"/>
                </a:solidFill>
                <a:latin typeface="Arial"/>
                <a:cs typeface="Arial"/>
              </a:rPr>
              <a:t> </a:t>
            </a:r>
            <a:r>
              <a:rPr sz="2200" spc="-25" dirty="0">
                <a:solidFill>
                  <a:srgbClr val="3B4643"/>
                </a:solidFill>
                <a:latin typeface="Arial"/>
                <a:cs typeface="Arial"/>
              </a:rPr>
              <a:t>often</a:t>
            </a:r>
            <a:r>
              <a:rPr sz="2200" spc="-95" dirty="0">
                <a:solidFill>
                  <a:srgbClr val="3B4643"/>
                </a:solidFill>
                <a:latin typeface="Arial"/>
                <a:cs typeface="Arial"/>
              </a:rPr>
              <a:t> </a:t>
            </a:r>
            <a:r>
              <a:rPr sz="2200" spc="-100" dirty="0">
                <a:solidFill>
                  <a:srgbClr val="3B4643"/>
                </a:solidFill>
                <a:latin typeface="Arial"/>
                <a:cs typeface="Arial"/>
              </a:rPr>
              <a:t>presents</a:t>
            </a:r>
            <a:r>
              <a:rPr sz="2200" spc="-105" dirty="0">
                <a:solidFill>
                  <a:srgbClr val="3B4643"/>
                </a:solidFill>
                <a:latin typeface="Arial"/>
                <a:cs typeface="Arial"/>
              </a:rPr>
              <a:t> </a:t>
            </a:r>
            <a:r>
              <a:rPr sz="2200" spc="-80" dirty="0">
                <a:solidFill>
                  <a:srgbClr val="3B4643"/>
                </a:solidFill>
                <a:latin typeface="Arial"/>
                <a:cs typeface="Arial"/>
              </a:rPr>
              <a:t>radiographically</a:t>
            </a:r>
            <a:r>
              <a:rPr sz="2200" spc="-140" dirty="0">
                <a:solidFill>
                  <a:srgbClr val="3B4643"/>
                </a:solidFill>
                <a:latin typeface="Arial"/>
                <a:cs typeface="Arial"/>
              </a:rPr>
              <a:t> </a:t>
            </a:r>
            <a:r>
              <a:rPr sz="2200" spc="10" dirty="0">
                <a:solidFill>
                  <a:srgbClr val="3B4643"/>
                </a:solidFill>
                <a:latin typeface="Arial"/>
                <a:cs typeface="Arial"/>
              </a:rPr>
              <a:t>with</a:t>
            </a:r>
            <a:r>
              <a:rPr sz="2200" spc="-110" dirty="0">
                <a:solidFill>
                  <a:srgbClr val="3B4643"/>
                </a:solidFill>
                <a:latin typeface="Arial"/>
                <a:cs typeface="Arial"/>
              </a:rPr>
              <a:t> </a:t>
            </a:r>
            <a:r>
              <a:rPr sz="2200" spc="-5" dirty="0">
                <a:solidFill>
                  <a:srgbClr val="3B4643"/>
                </a:solidFill>
                <a:latin typeface="Arial"/>
                <a:cs typeface="Arial"/>
              </a:rPr>
              <a:t>root</a:t>
            </a:r>
            <a:r>
              <a:rPr sz="2200" spc="-110" dirty="0">
                <a:solidFill>
                  <a:srgbClr val="3B4643"/>
                </a:solidFill>
                <a:latin typeface="Arial"/>
                <a:cs typeface="Arial"/>
              </a:rPr>
              <a:t> </a:t>
            </a:r>
            <a:r>
              <a:rPr sz="2200" spc="-50" dirty="0">
                <a:solidFill>
                  <a:srgbClr val="3B4643"/>
                </a:solidFill>
                <a:latin typeface="Arial"/>
                <a:cs typeface="Arial"/>
              </a:rPr>
              <a:t>resorption</a:t>
            </a:r>
            <a:r>
              <a:rPr sz="2200" spc="-135" dirty="0">
                <a:solidFill>
                  <a:srgbClr val="3B4643"/>
                </a:solidFill>
                <a:latin typeface="Arial"/>
                <a:cs typeface="Arial"/>
              </a:rPr>
              <a:t> </a:t>
            </a:r>
            <a:r>
              <a:rPr sz="2200" spc="-60" dirty="0">
                <a:solidFill>
                  <a:srgbClr val="3B4643"/>
                </a:solidFill>
                <a:latin typeface="Arial"/>
                <a:cs typeface="Arial"/>
              </a:rPr>
              <a:t>.</a:t>
            </a:r>
            <a:endParaRPr sz="2200">
              <a:latin typeface="Arial"/>
              <a:cs typeface="Arial"/>
            </a:endParaRPr>
          </a:p>
        </p:txBody>
      </p:sp>
      <p:sp>
        <p:nvSpPr>
          <p:cNvPr id="3" name="object 3"/>
          <p:cNvSpPr txBox="1"/>
          <p:nvPr/>
        </p:nvSpPr>
        <p:spPr>
          <a:xfrm>
            <a:off x="774905" y="5362755"/>
            <a:ext cx="9965691" cy="1027845"/>
          </a:xfrm>
          <a:prstGeom prst="rect">
            <a:avLst/>
          </a:prstGeom>
        </p:spPr>
        <p:txBody>
          <a:bodyPr vert="horz" wrap="square" lIns="0" tIns="12065" rIns="0" bIns="0" rtlCol="0">
            <a:spAutoFit/>
          </a:bodyPr>
          <a:lstStyle/>
          <a:p>
            <a:pPr marL="12700" marR="5080">
              <a:lnSpc>
                <a:spcPct val="100000"/>
              </a:lnSpc>
              <a:spcBef>
                <a:spcPts val="95"/>
              </a:spcBef>
            </a:pPr>
            <a:r>
              <a:rPr sz="2200" spc="-60" dirty="0">
                <a:solidFill>
                  <a:srgbClr val="3B4643"/>
                </a:solidFill>
                <a:latin typeface="Arial"/>
                <a:cs typeface="Arial"/>
              </a:rPr>
              <a:t>Struther </a:t>
            </a:r>
            <a:r>
              <a:rPr sz="2200" spc="-105" dirty="0">
                <a:solidFill>
                  <a:srgbClr val="3B4643"/>
                </a:solidFill>
                <a:latin typeface="Arial"/>
                <a:cs typeface="Arial"/>
              </a:rPr>
              <a:t>and </a:t>
            </a:r>
            <a:r>
              <a:rPr sz="2200" spc="-165" dirty="0">
                <a:solidFill>
                  <a:srgbClr val="3B4643"/>
                </a:solidFill>
                <a:latin typeface="Arial"/>
                <a:cs typeface="Arial"/>
              </a:rPr>
              <a:t>Shear </a:t>
            </a:r>
            <a:r>
              <a:rPr sz="2200" spc="-30" dirty="0">
                <a:solidFill>
                  <a:srgbClr val="3B4643"/>
                </a:solidFill>
                <a:latin typeface="Arial"/>
                <a:cs typeface="Arial"/>
              </a:rPr>
              <a:t>in </a:t>
            </a:r>
            <a:r>
              <a:rPr sz="2200" spc="-114" dirty="0">
                <a:solidFill>
                  <a:srgbClr val="3B4643"/>
                </a:solidFill>
                <a:latin typeface="Arial"/>
                <a:cs typeface="Arial"/>
              </a:rPr>
              <a:t>1976 </a:t>
            </a:r>
            <a:r>
              <a:rPr sz="2200" spc="-135" dirty="0">
                <a:solidFill>
                  <a:srgbClr val="3B4643"/>
                </a:solidFill>
                <a:latin typeface="Arial"/>
                <a:cs typeface="Arial"/>
              </a:rPr>
              <a:t>suggested </a:t>
            </a:r>
            <a:r>
              <a:rPr sz="2200" spc="-5" dirty="0">
                <a:solidFill>
                  <a:srgbClr val="3B4643"/>
                </a:solidFill>
                <a:latin typeface="Arial"/>
                <a:cs typeface="Arial"/>
              </a:rPr>
              <a:t>that </a:t>
            </a:r>
            <a:r>
              <a:rPr sz="2200" spc="-30" dirty="0">
                <a:solidFill>
                  <a:srgbClr val="3B4643"/>
                </a:solidFill>
                <a:latin typeface="Arial"/>
                <a:cs typeface="Arial"/>
              </a:rPr>
              <a:t>the </a:t>
            </a:r>
            <a:r>
              <a:rPr sz="2200" spc="-85" dirty="0">
                <a:solidFill>
                  <a:srgbClr val="3B4643"/>
                </a:solidFill>
                <a:latin typeface="Arial"/>
                <a:cs typeface="Arial"/>
              </a:rPr>
              <a:t>dentigerous </a:t>
            </a:r>
            <a:r>
              <a:rPr sz="2200" spc="-120" dirty="0">
                <a:solidFill>
                  <a:srgbClr val="3B4643"/>
                </a:solidFill>
                <a:latin typeface="Arial"/>
                <a:cs typeface="Arial"/>
              </a:rPr>
              <a:t>cyst’s </a:t>
            </a:r>
            <a:r>
              <a:rPr sz="2200" spc="-35" dirty="0">
                <a:solidFill>
                  <a:srgbClr val="3B4643"/>
                </a:solidFill>
                <a:latin typeface="Arial"/>
                <a:cs typeface="Arial"/>
              </a:rPr>
              <a:t>potential </a:t>
            </a:r>
            <a:r>
              <a:rPr sz="2200" spc="-10" dirty="0">
                <a:solidFill>
                  <a:srgbClr val="3B4643"/>
                </a:solidFill>
                <a:latin typeface="Arial"/>
                <a:cs typeface="Arial"/>
              </a:rPr>
              <a:t>for </a:t>
            </a:r>
            <a:r>
              <a:rPr sz="2200" spc="-5" dirty="0">
                <a:solidFill>
                  <a:srgbClr val="3B4643"/>
                </a:solidFill>
                <a:latin typeface="Arial"/>
                <a:cs typeface="Arial"/>
              </a:rPr>
              <a:t>root  </a:t>
            </a:r>
            <a:r>
              <a:rPr sz="2200" spc="-50" dirty="0">
                <a:solidFill>
                  <a:srgbClr val="3B4643"/>
                </a:solidFill>
                <a:latin typeface="Arial"/>
                <a:cs typeface="Arial"/>
              </a:rPr>
              <a:t>resorption</a:t>
            </a:r>
            <a:r>
              <a:rPr sz="2200" spc="-120" dirty="0">
                <a:solidFill>
                  <a:srgbClr val="3B4643"/>
                </a:solidFill>
                <a:latin typeface="Arial"/>
                <a:cs typeface="Arial"/>
              </a:rPr>
              <a:t> </a:t>
            </a:r>
            <a:r>
              <a:rPr sz="2200" spc="-135" dirty="0">
                <a:solidFill>
                  <a:srgbClr val="3B4643"/>
                </a:solidFill>
                <a:latin typeface="Arial"/>
                <a:cs typeface="Arial"/>
              </a:rPr>
              <a:t>may</a:t>
            </a:r>
            <a:r>
              <a:rPr sz="2200" spc="-100" dirty="0">
                <a:solidFill>
                  <a:srgbClr val="3B4643"/>
                </a:solidFill>
                <a:latin typeface="Arial"/>
                <a:cs typeface="Arial"/>
              </a:rPr>
              <a:t> </a:t>
            </a:r>
            <a:r>
              <a:rPr sz="2200" spc="-105" dirty="0">
                <a:solidFill>
                  <a:srgbClr val="3B4643"/>
                </a:solidFill>
                <a:latin typeface="Arial"/>
                <a:cs typeface="Arial"/>
              </a:rPr>
              <a:t>be</a:t>
            </a:r>
            <a:r>
              <a:rPr sz="2200" spc="-110" dirty="0">
                <a:solidFill>
                  <a:srgbClr val="3B4643"/>
                </a:solidFill>
                <a:latin typeface="Arial"/>
                <a:cs typeface="Arial"/>
              </a:rPr>
              <a:t> </a:t>
            </a:r>
            <a:r>
              <a:rPr sz="2200" spc="-75" dirty="0">
                <a:solidFill>
                  <a:srgbClr val="3B4643"/>
                </a:solidFill>
                <a:latin typeface="Arial"/>
                <a:cs typeface="Arial"/>
              </a:rPr>
              <a:t>derived</a:t>
            </a:r>
            <a:r>
              <a:rPr sz="2200" spc="-114" dirty="0">
                <a:solidFill>
                  <a:srgbClr val="3B4643"/>
                </a:solidFill>
                <a:latin typeface="Arial"/>
                <a:cs typeface="Arial"/>
              </a:rPr>
              <a:t> </a:t>
            </a:r>
            <a:r>
              <a:rPr sz="2200" spc="-25" dirty="0">
                <a:solidFill>
                  <a:srgbClr val="3B4643"/>
                </a:solidFill>
                <a:latin typeface="Arial"/>
                <a:cs typeface="Arial"/>
              </a:rPr>
              <a:t>from</a:t>
            </a:r>
            <a:r>
              <a:rPr sz="2200" spc="-90" dirty="0">
                <a:solidFill>
                  <a:srgbClr val="3B4643"/>
                </a:solidFill>
                <a:latin typeface="Arial"/>
                <a:cs typeface="Arial"/>
              </a:rPr>
              <a:t> </a:t>
            </a:r>
            <a:r>
              <a:rPr sz="2200" spc="-35" dirty="0">
                <a:solidFill>
                  <a:srgbClr val="3B4643"/>
                </a:solidFill>
                <a:latin typeface="Arial"/>
                <a:cs typeface="Arial"/>
              </a:rPr>
              <a:t>its</a:t>
            </a:r>
            <a:r>
              <a:rPr sz="2200" spc="-105" dirty="0">
                <a:solidFill>
                  <a:srgbClr val="3B4643"/>
                </a:solidFill>
                <a:latin typeface="Arial"/>
                <a:cs typeface="Arial"/>
              </a:rPr>
              <a:t> </a:t>
            </a:r>
            <a:r>
              <a:rPr sz="2200" spc="-45" dirty="0">
                <a:solidFill>
                  <a:srgbClr val="3B4643"/>
                </a:solidFill>
                <a:latin typeface="Arial"/>
                <a:cs typeface="Arial"/>
              </a:rPr>
              <a:t>origin</a:t>
            </a:r>
            <a:r>
              <a:rPr sz="2200" spc="-120" dirty="0">
                <a:solidFill>
                  <a:srgbClr val="3B4643"/>
                </a:solidFill>
                <a:latin typeface="Arial"/>
                <a:cs typeface="Arial"/>
              </a:rPr>
              <a:t> </a:t>
            </a:r>
            <a:r>
              <a:rPr sz="2200" spc="-25" dirty="0">
                <a:solidFill>
                  <a:srgbClr val="3B4643"/>
                </a:solidFill>
                <a:latin typeface="Arial"/>
                <a:cs typeface="Arial"/>
              </a:rPr>
              <a:t>from</a:t>
            </a:r>
            <a:r>
              <a:rPr sz="2200" spc="-100" dirty="0">
                <a:solidFill>
                  <a:srgbClr val="3B4643"/>
                </a:solidFill>
                <a:latin typeface="Arial"/>
                <a:cs typeface="Arial"/>
              </a:rPr>
              <a:t> </a:t>
            </a:r>
            <a:r>
              <a:rPr sz="2200" spc="-65" dirty="0">
                <a:solidFill>
                  <a:srgbClr val="3B4643"/>
                </a:solidFill>
                <a:latin typeface="Arial"/>
                <a:cs typeface="Arial"/>
              </a:rPr>
              <a:t>dental</a:t>
            </a:r>
            <a:r>
              <a:rPr sz="2200" spc="-100" dirty="0">
                <a:solidFill>
                  <a:srgbClr val="3B4643"/>
                </a:solidFill>
                <a:latin typeface="Arial"/>
                <a:cs typeface="Arial"/>
              </a:rPr>
              <a:t> </a:t>
            </a:r>
            <a:r>
              <a:rPr sz="2200" spc="-45" dirty="0">
                <a:solidFill>
                  <a:srgbClr val="3B4643"/>
                </a:solidFill>
                <a:latin typeface="Arial"/>
                <a:cs typeface="Arial"/>
              </a:rPr>
              <a:t>follicle</a:t>
            </a:r>
            <a:r>
              <a:rPr sz="2200" spc="-110" dirty="0">
                <a:solidFill>
                  <a:srgbClr val="3B4643"/>
                </a:solidFill>
                <a:latin typeface="Arial"/>
                <a:cs typeface="Arial"/>
              </a:rPr>
              <a:t> </a:t>
            </a:r>
            <a:r>
              <a:rPr sz="2200" spc="-105" dirty="0">
                <a:solidFill>
                  <a:srgbClr val="3B4643"/>
                </a:solidFill>
                <a:latin typeface="Arial"/>
                <a:cs typeface="Arial"/>
              </a:rPr>
              <a:t>and </a:t>
            </a:r>
            <a:r>
              <a:rPr sz="2200" spc="-35" dirty="0">
                <a:solidFill>
                  <a:srgbClr val="3B4643"/>
                </a:solidFill>
                <a:latin typeface="Arial"/>
                <a:cs typeface="Arial"/>
              </a:rPr>
              <a:t>the</a:t>
            </a:r>
            <a:r>
              <a:rPr sz="2200" spc="-100" dirty="0">
                <a:solidFill>
                  <a:srgbClr val="3B4643"/>
                </a:solidFill>
                <a:latin typeface="Arial"/>
                <a:cs typeface="Arial"/>
              </a:rPr>
              <a:t> </a:t>
            </a:r>
            <a:r>
              <a:rPr sz="2200" spc="-30" dirty="0">
                <a:solidFill>
                  <a:srgbClr val="3B4643"/>
                </a:solidFill>
                <a:latin typeface="Arial"/>
                <a:cs typeface="Arial"/>
              </a:rPr>
              <a:t>ability</a:t>
            </a:r>
            <a:r>
              <a:rPr sz="2200" spc="-125" dirty="0">
                <a:solidFill>
                  <a:srgbClr val="3B4643"/>
                </a:solidFill>
                <a:latin typeface="Arial"/>
                <a:cs typeface="Arial"/>
              </a:rPr>
              <a:t> </a:t>
            </a:r>
            <a:r>
              <a:rPr sz="2200" spc="-5" dirty="0">
                <a:solidFill>
                  <a:srgbClr val="3B4643"/>
                </a:solidFill>
                <a:latin typeface="Arial"/>
                <a:cs typeface="Arial"/>
              </a:rPr>
              <a:t>of</a:t>
            </a:r>
            <a:r>
              <a:rPr sz="2200" spc="-100" dirty="0">
                <a:solidFill>
                  <a:srgbClr val="3B4643"/>
                </a:solidFill>
                <a:latin typeface="Arial"/>
                <a:cs typeface="Arial"/>
              </a:rPr>
              <a:t> </a:t>
            </a:r>
            <a:r>
              <a:rPr sz="2200" spc="-30" dirty="0">
                <a:solidFill>
                  <a:srgbClr val="3B4643"/>
                </a:solidFill>
                <a:latin typeface="Arial"/>
                <a:cs typeface="Arial"/>
              </a:rPr>
              <a:t>the</a:t>
            </a:r>
            <a:r>
              <a:rPr sz="2200" spc="-90" dirty="0">
                <a:solidFill>
                  <a:srgbClr val="3B4643"/>
                </a:solidFill>
                <a:latin typeface="Arial"/>
                <a:cs typeface="Arial"/>
              </a:rPr>
              <a:t> </a:t>
            </a:r>
            <a:r>
              <a:rPr sz="2200" spc="-20" dirty="0">
                <a:solidFill>
                  <a:srgbClr val="3B4643"/>
                </a:solidFill>
                <a:latin typeface="Arial"/>
                <a:cs typeface="Arial"/>
              </a:rPr>
              <a:t>latter  </a:t>
            </a:r>
            <a:r>
              <a:rPr sz="2200" spc="10" dirty="0">
                <a:solidFill>
                  <a:srgbClr val="3B4643"/>
                </a:solidFill>
                <a:latin typeface="Arial"/>
                <a:cs typeface="Arial"/>
              </a:rPr>
              <a:t>to</a:t>
            </a:r>
            <a:r>
              <a:rPr sz="2200" spc="-100" dirty="0">
                <a:solidFill>
                  <a:srgbClr val="3B4643"/>
                </a:solidFill>
                <a:latin typeface="Arial"/>
                <a:cs typeface="Arial"/>
              </a:rPr>
              <a:t> </a:t>
            </a:r>
            <a:r>
              <a:rPr sz="2200" spc="-80" dirty="0">
                <a:solidFill>
                  <a:srgbClr val="3B4643"/>
                </a:solidFill>
                <a:latin typeface="Arial"/>
                <a:cs typeface="Arial"/>
              </a:rPr>
              <a:t>resorb</a:t>
            </a:r>
            <a:r>
              <a:rPr sz="2200" spc="-114" dirty="0">
                <a:solidFill>
                  <a:srgbClr val="3B4643"/>
                </a:solidFill>
                <a:latin typeface="Arial"/>
                <a:cs typeface="Arial"/>
              </a:rPr>
              <a:t> </a:t>
            </a:r>
            <a:r>
              <a:rPr sz="2200" spc="-30" dirty="0">
                <a:solidFill>
                  <a:srgbClr val="3B4643"/>
                </a:solidFill>
                <a:latin typeface="Arial"/>
                <a:cs typeface="Arial"/>
              </a:rPr>
              <a:t>the</a:t>
            </a:r>
            <a:r>
              <a:rPr sz="2200" spc="-110" dirty="0">
                <a:solidFill>
                  <a:srgbClr val="3B4643"/>
                </a:solidFill>
                <a:latin typeface="Arial"/>
                <a:cs typeface="Arial"/>
              </a:rPr>
              <a:t> </a:t>
            </a:r>
            <a:r>
              <a:rPr sz="2200" spc="-50" dirty="0">
                <a:solidFill>
                  <a:srgbClr val="3B4643"/>
                </a:solidFill>
                <a:latin typeface="Arial"/>
                <a:cs typeface="Arial"/>
              </a:rPr>
              <a:t>roots</a:t>
            </a:r>
            <a:r>
              <a:rPr sz="2200" spc="-105" dirty="0">
                <a:solidFill>
                  <a:srgbClr val="3B4643"/>
                </a:solidFill>
                <a:latin typeface="Arial"/>
                <a:cs typeface="Arial"/>
              </a:rPr>
              <a:t> </a:t>
            </a:r>
            <a:r>
              <a:rPr sz="2200" spc="-5" dirty="0">
                <a:solidFill>
                  <a:srgbClr val="3B4643"/>
                </a:solidFill>
                <a:latin typeface="Arial"/>
                <a:cs typeface="Arial"/>
              </a:rPr>
              <a:t>of</a:t>
            </a:r>
            <a:r>
              <a:rPr sz="2200" spc="-105" dirty="0">
                <a:solidFill>
                  <a:srgbClr val="3B4643"/>
                </a:solidFill>
                <a:latin typeface="Arial"/>
                <a:cs typeface="Arial"/>
              </a:rPr>
              <a:t> </a:t>
            </a:r>
            <a:r>
              <a:rPr sz="2200" spc="-30" dirty="0">
                <a:solidFill>
                  <a:srgbClr val="3B4643"/>
                </a:solidFill>
                <a:latin typeface="Arial"/>
                <a:cs typeface="Arial"/>
              </a:rPr>
              <a:t>the</a:t>
            </a:r>
            <a:r>
              <a:rPr sz="2200" spc="-110" dirty="0">
                <a:solidFill>
                  <a:srgbClr val="3B4643"/>
                </a:solidFill>
                <a:latin typeface="Arial"/>
                <a:cs typeface="Arial"/>
              </a:rPr>
              <a:t> </a:t>
            </a:r>
            <a:r>
              <a:rPr sz="2200" spc="-105" dirty="0">
                <a:solidFill>
                  <a:srgbClr val="3B4643"/>
                </a:solidFill>
                <a:latin typeface="Arial"/>
                <a:cs typeface="Arial"/>
              </a:rPr>
              <a:t>deciduous </a:t>
            </a:r>
            <a:r>
              <a:rPr sz="2200" spc="-130" dirty="0">
                <a:solidFill>
                  <a:srgbClr val="3B4643"/>
                </a:solidFill>
                <a:latin typeface="Arial"/>
                <a:cs typeface="Arial"/>
              </a:rPr>
              <a:t>predecessors</a:t>
            </a:r>
            <a:r>
              <a:rPr sz="2200" spc="-100" dirty="0">
                <a:solidFill>
                  <a:srgbClr val="3B4643"/>
                </a:solidFill>
                <a:latin typeface="Arial"/>
                <a:cs typeface="Arial"/>
              </a:rPr>
              <a:t> </a:t>
            </a:r>
            <a:r>
              <a:rPr sz="2200" spc="-5" dirty="0">
                <a:solidFill>
                  <a:srgbClr val="3B4643"/>
                </a:solidFill>
                <a:latin typeface="Arial"/>
                <a:cs typeface="Arial"/>
              </a:rPr>
              <a:t>of</a:t>
            </a:r>
            <a:r>
              <a:rPr sz="2200" spc="-75" dirty="0">
                <a:solidFill>
                  <a:srgbClr val="3B4643"/>
                </a:solidFill>
                <a:latin typeface="Arial"/>
                <a:cs typeface="Arial"/>
              </a:rPr>
              <a:t> </a:t>
            </a:r>
            <a:r>
              <a:rPr sz="2200" spc="-30" dirty="0">
                <a:solidFill>
                  <a:srgbClr val="3B4643"/>
                </a:solidFill>
                <a:latin typeface="Arial"/>
                <a:cs typeface="Arial"/>
              </a:rPr>
              <a:t>the</a:t>
            </a:r>
            <a:r>
              <a:rPr sz="2200" spc="-110" dirty="0">
                <a:solidFill>
                  <a:srgbClr val="3B4643"/>
                </a:solidFill>
                <a:latin typeface="Arial"/>
                <a:cs typeface="Arial"/>
              </a:rPr>
              <a:t> </a:t>
            </a:r>
            <a:r>
              <a:rPr sz="2200" spc="-35" dirty="0">
                <a:solidFill>
                  <a:srgbClr val="3B4643"/>
                </a:solidFill>
                <a:latin typeface="Arial"/>
                <a:cs typeface="Arial"/>
              </a:rPr>
              <a:t>teeth,</a:t>
            </a:r>
            <a:r>
              <a:rPr sz="2200" spc="-75" dirty="0">
                <a:solidFill>
                  <a:srgbClr val="3B4643"/>
                </a:solidFill>
                <a:latin typeface="Arial"/>
                <a:cs typeface="Arial"/>
              </a:rPr>
              <a:t> </a:t>
            </a:r>
            <a:r>
              <a:rPr sz="2200" spc="-30" dirty="0">
                <a:solidFill>
                  <a:srgbClr val="3B4643"/>
                </a:solidFill>
                <a:latin typeface="Arial"/>
                <a:cs typeface="Arial"/>
              </a:rPr>
              <a:t>the</a:t>
            </a:r>
            <a:r>
              <a:rPr sz="2200" spc="-110" dirty="0">
                <a:solidFill>
                  <a:srgbClr val="3B4643"/>
                </a:solidFill>
                <a:latin typeface="Arial"/>
                <a:cs typeface="Arial"/>
              </a:rPr>
              <a:t> </a:t>
            </a:r>
            <a:r>
              <a:rPr sz="2200" spc="-100" dirty="0">
                <a:solidFill>
                  <a:srgbClr val="3B4643"/>
                </a:solidFill>
                <a:latin typeface="Arial"/>
                <a:cs typeface="Arial"/>
              </a:rPr>
              <a:t>crowns</a:t>
            </a:r>
            <a:r>
              <a:rPr sz="2200" spc="-105" dirty="0">
                <a:solidFill>
                  <a:srgbClr val="3B4643"/>
                </a:solidFill>
                <a:latin typeface="Arial"/>
                <a:cs typeface="Arial"/>
              </a:rPr>
              <a:t> </a:t>
            </a:r>
            <a:r>
              <a:rPr sz="2200" spc="-5" dirty="0">
                <a:solidFill>
                  <a:srgbClr val="3B4643"/>
                </a:solidFill>
                <a:latin typeface="Arial"/>
                <a:cs typeface="Arial"/>
              </a:rPr>
              <a:t>of</a:t>
            </a:r>
            <a:r>
              <a:rPr sz="2200" spc="-105" dirty="0">
                <a:solidFill>
                  <a:srgbClr val="3B4643"/>
                </a:solidFill>
                <a:latin typeface="Arial"/>
                <a:cs typeface="Arial"/>
              </a:rPr>
              <a:t> </a:t>
            </a:r>
            <a:r>
              <a:rPr sz="2200" spc="-65" dirty="0">
                <a:solidFill>
                  <a:srgbClr val="3B4643"/>
                </a:solidFill>
                <a:latin typeface="Arial"/>
                <a:cs typeface="Arial"/>
              </a:rPr>
              <a:t>which</a:t>
            </a:r>
            <a:endParaRPr sz="2200">
              <a:latin typeface="Arial"/>
              <a:cs typeface="Arial"/>
            </a:endParaRPr>
          </a:p>
        </p:txBody>
      </p:sp>
      <p:sp>
        <p:nvSpPr>
          <p:cNvPr id="4" name="object 4"/>
          <p:cNvSpPr/>
          <p:nvPr/>
        </p:nvSpPr>
        <p:spPr>
          <a:xfrm>
            <a:off x="3671315" y="2651760"/>
            <a:ext cx="4040124" cy="26258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6697" y="3206495"/>
            <a:ext cx="1991995" cy="1051560"/>
          </a:xfrm>
          <a:custGeom>
            <a:avLst/>
            <a:gdLst/>
            <a:ahLst/>
            <a:cxnLst/>
            <a:rect l="l" t="t" r="r" b="b"/>
            <a:pathLst>
              <a:path w="1991995" h="1051560">
                <a:moveTo>
                  <a:pt x="0" y="525779"/>
                </a:moveTo>
                <a:lnTo>
                  <a:pt x="7759" y="459838"/>
                </a:lnTo>
                <a:lnTo>
                  <a:pt x="30416" y="396338"/>
                </a:lnTo>
                <a:lnTo>
                  <a:pt x="67037" y="335772"/>
                </a:lnTo>
                <a:lnTo>
                  <a:pt x="116689" y="278633"/>
                </a:lnTo>
                <a:lnTo>
                  <a:pt x="146110" y="251504"/>
                </a:lnTo>
                <a:lnTo>
                  <a:pt x="178438" y="225416"/>
                </a:lnTo>
                <a:lnTo>
                  <a:pt x="213558" y="200431"/>
                </a:lnTo>
                <a:lnTo>
                  <a:pt x="251351" y="176611"/>
                </a:lnTo>
                <a:lnTo>
                  <a:pt x="291703" y="154019"/>
                </a:lnTo>
                <a:lnTo>
                  <a:pt x="334495" y="132714"/>
                </a:lnTo>
                <a:lnTo>
                  <a:pt x="379612" y="112760"/>
                </a:lnTo>
                <a:lnTo>
                  <a:pt x="426936" y="94218"/>
                </a:lnTo>
                <a:lnTo>
                  <a:pt x="476351" y="77148"/>
                </a:lnTo>
                <a:lnTo>
                  <a:pt x="527741" y="61614"/>
                </a:lnTo>
                <a:lnTo>
                  <a:pt x="580988" y="47677"/>
                </a:lnTo>
                <a:lnTo>
                  <a:pt x="635976" y="35398"/>
                </a:lnTo>
                <a:lnTo>
                  <a:pt x="692589" y="24838"/>
                </a:lnTo>
                <a:lnTo>
                  <a:pt x="750709" y="16061"/>
                </a:lnTo>
                <a:lnTo>
                  <a:pt x="810221" y="9126"/>
                </a:lnTo>
                <a:lnTo>
                  <a:pt x="871006" y="4097"/>
                </a:lnTo>
                <a:lnTo>
                  <a:pt x="932949" y="1034"/>
                </a:lnTo>
                <a:lnTo>
                  <a:pt x="995933" y="0"/>
                </a:lnTo>
                <a:lnTo>
                  <a:pt x="1058918" y="1034"/>
                </a:lnTo>
                <a:lnTo>
                  <a:pt x="1120861" y="4097"/>
                </a:lnTo>
                <a:lnTo>
                  <a:pt x="1181646" y="9126"/>
                </a:lnTo>
                <a:lnTo>
                  <a:pt x="1241158" y="16061"/>
                </a:lnTo>
                <a:lnTo>
                  <a:pt x="1299278" y="24838"/>
                </a:lnTo>
                <a:lnTo>
                  <a:pt x="1355891" y="35398"/>
                </a:lnTo>
                <a:lnTo>
                  <a:pt x="1410879" y="47677"/>
                </a:lnTo>
                <a:lnTo>
                  <a:pt x="1464126" y="61614"/>
                </a:lnTo>
                <a:lnTo>
                  <a:pt x="1515516" y="77148"/>
                </a:lnTo>
                <a:lnTo>
                  <a:pt x="1564931" y="94218"/>
                </a:lnTo>
                <a:lnTo>
                  <a:pt x="1612255" y="112760"/>
                </a:lnTo>
                <a:lnTo>
                  <a:pt x="1657372" y="132714"/>
                </a:lnTo>
                <a:lnTo>
                  <a:pt x="1700164" y="154019"/>
                </a:lnTo>
                <a:lnTo>
                  <a:pt x="1740516" y="176611"/>
                </a:lnTo>
                <a:lnTo>
                  <a:pt x="1778309" y="200431"/>
                </a:lnTo>
                <a:lnTo>
                  <a:pt x="1813429" y="225416"/>
                </a:lnTo>
                <a:lnTo>
                  <a:pt x="1845757" y="251504"/>
                </a:lnTo>
                <a:lnTo>
                  <a:pt x="1875178" y="278633"/>
                </a:lnTo>
                <a:lnTo>
                  <a:pt x="1901574" y="306743"/>
                </a:lnTo>
                <a:lnTo>
                  <a:pt x="1944827" y="365657"/>
                </a:lnTo>
                <a:lnTo>
                  <a:pt x="1974583" y="427752"/>
                </a:lnTo>
                <a:lnTo>
                  <a:pt x="1989908" y="492535"/>
                </a:lnTo>
                <a:lnTo>
                  <a:pt x="1991868" y="525779"/>
                </a:lnTo>
                <a:lnTo>
                  <a:pt x="1989908" y="559024"/>
                </a:lnTo>
                <a:lnTo>
                  <a:pt x="1974583" y="623807"/>
                </a:lnTo>
                <a:lnTo>
                  <a:pt x="1944827" y="685902"/>
                </a:lnTo>
                <a:lnTo>
                  <a:pt x="1901574" y="744816"/>
                </a:lnTo>
                <a:lnTo>
                  <a:pt x="1875178" y="772926"/>
                </a:lnTo>
                <a:lnTo>
                  <a:pt x="1845757" y="800055"/>
                </a:lnTo>
                <a:lnTo>
                  <a:pt x="1813429" y="826143"/>
                </a:lnTo>
                <a:lnTo>
                  <a:pt x="1778309" y="851128"/>
                </a:lnTo>
                <a:lnTo>
                  <a:pt x="1740516" y="874948"/>
                </a:lnTo>
                <a:lnTo>
                  <a:pt x="1700164" y="897540"/>
                </a:lnTo>
                <a:lnTo>
                  <a:pt x="1657372" y="918845"/>
                </a:lnTo>
                <a:lnTo>
                  <a:pt x="1612255" y="938799"/>
                </a:lnTo>
                <a:lnTo>
                  <a:pt x="1564931" y="957341"/>
                </a:lnTo>
                <a:lnTo>
                  <a:pt x="1515516" y="974411"/>
                </a:lnTo>
                <a:lnTo>
                  <a:pt x="1464126" y="989945"/>
                </a:lnTo>
                <a:lnTo>
                  <a:pt x="1410879" y="1003882"/>
                </a:lnTo>
                <a:lnTo>
                  <a:pt x="1355891" y="1016161"/>
                </a:lnTo>
                <a:lnTo>
                  <a:pt x="1299278" y="1026721"/>
                </a:lnTo>
                <a:lnTo>
                  <a:pt x="1241158" y="1035498"/>
                </a:lnTo>
                <a:lnTo>
                  <a:pt x="1181646" y="1042433"/>
                </a:lnTo>
                <a:lnTo>
                  <a:pt x="1120861" y="1047462"/>
                </a:lnTo>
                <a:lnTo>
                  <a:pt x="1058918" y="1050525"/>
                </a:lnTo>
                <a:lnTo>
                  <a:pt x="995933" y="1051559"/>
                </a:lnTo>
                <a:lnTo>
                  <a:pt x="932949" y="1050525"/>
                </a:lnTo>
                <a:lnTo>
                  <a:pt x="871006" y="1047462"/>
                </a:lnTo>
                <a:lnTo>
                  <a:pt x="810221" y="1042433"/>
                </a:lnTo>
                <a:lnTo>
                  <a:pt x="750709" y="1035498"/>
                </a:lnTo>
                <a:lnTo>
                  <a:pt x="692589" y="1026721"/>
                </a:lnTo>
                <a:lnTo>
                  <a:pt x="635976" y="1016161"/>
                </a:lnTo>
                <a:lnTo>
                  <a:pt x="580988" y="1003882"/>
                </a:lnTo>
                <a:lnTo>
                  <a:pt x="527741" y="989945"/>
                </a:lnTo>
                <a:lnTo>
                  <a:pt x="476351" y="974411"/>
                </a:lnTo>
                <a:lnTo>
                  <a:pt x="426936" y="957341"/>
                </a:lnTo>
                <a:lnTo>
                  <a:pt x="379612" y="938799"/>
                </a:lnTo>
                <a:lnTo>
                  <a:pt x="334495" y="918845"/>
                </a:lnTo>
                <a:lnTo>
                  <a:pt x="291703" y="897540"/>
                </a:lnTo>
                <a:lnTo>
                  <a:pt x="251351" y="874948"/>
                </a:lnTo>
                <a:lnTo>
                  <a:pt x="213558" y="851128"/>
                </a:lnTo>
                <a:lnTo>
                  <a:pt x="178438" y="826143"/>
                </a:lnTo>
                <a:lnTo>
                  <a:pt x="146110" y="800055"/>
                </a:lnTo>
                <a:lnTo>
                  <a:pt x="116689" y="772926"/>
                </a:lnTo>
                <a:lnTo>
                  <a:pt x="90293" y="744816"/>
                </a:lnTo>
                <a:lnTo>
                  <a:pt x="47040" y="685902"/>
                </a:lnTo>
                <a:lnTo>
                  <a:pt x="17284" y="623807"/>
                </a:lnTo>
                <a:lnTo>
                  <a:pt x="1959" y="559024"/>
                </a:lnTo>
                <a:lnTo>
                  <a:pt x="0" y="525779"/>
                </a:lnTo>
                <a:close/>
              </a:path>
            </a:pathLst>
          </a:custGeom>
          <a:ln w="12192">
            <a:solidFill>
              <a:srgbClr val="FF0000"/>
            </a:solidFill>
          </a:ln>
        </p:spPr>
        <p:txBody>
          <a:bodyPr wrap="square" lIns="0" tIns="0" rIns="0" bIns="0" rtlCol="0"/>
          <a:lstStyle/>
          <a:p>
            <a:endParaRPr/>
          </a:p>
        </p:txBody>
      </p:sp>
      <p:sp>
        <p:nvSpPr>
          <p:cNvPr id="6" name="object 6"/>
          <p:cNvSpPr txBox="1"/>
          <p:nvPr/>
        </p:nvSpPr>
        <p:spPr>
          <a:xfrm>
            <a:off x="774909" y="6368904"/>
            <a:ext cx="1627505" cy="350737"/>
          </a:xfrm>
          <a:prstGeom prst="rect">
            <a:avLst/>
          </a:prstGeom>
        </p:spPr>
        <p:txBody>
          <a:bodyPr vert="horz" wrap="square" lIns="0" tIns="12065" rIns="0" bIns="0" rtlCol="0">
            <a:spAutoFit/>
          </a:bodyPr>
          <a:lstStyle/>
          <a:p>
            <a:pPr marL="12700">
              <a:lnSpc>
                <a:spcPct val="100000"/>
              </a:lnSpc>
              <a:spcBef>
                <a:spcPts val="95"/>
              </a:spcBef>
            </a:pPr>
            <a:r>
              <a:rPr sz="2200" spc="-55" dirty="0">
                <a:solidFill>
                  <a:srgbClr val="3B4643"/>
                </a:solidFill>
                <a:latin typeface="Arial"/>
                <a:cs typeface="Arial"/>
              </a:rPr>
              <a:t>they</a:t>
            </a:r>
            <a:r>
              <a:rPr sz="2200" spc="-140" dirty="0">
                <a:solidFill>
                  <a:srgbClr val="3B4643"/>
                </a:solidFill>
                <a:latin typeface="Arial"/>
                <a:cs typeface="Arial"/>
              </a:rPr>
              <a:t> </a:t>
            </a:r>
            <a:r>
              <a:rPr sz="2200" spc="-330" dirty="0">
                <a:solidFill>
                  <a:srgbClr val="3B4643"/>
                </a:solidFill>
                <a:latin typeface="Arial"/>
                <a:cs typeface="Arial"/>
              </a:rPr>
              <a:t>s</a:t>
            </a:r>
            <a:r>
              <a:rPr sz="1800" spc="-494" baseline="25462" dirty="0">
                <a:solidFill>
                  <a:srgbClr val="919392"/>
                </a:solidFill>
                <a:latin typeface="Arial"/>
                <a:cs typeface="Arial"/>
              </a:rPr>
              <a:t>2/</a:t>
            </a:r>
            <a:r>
              <a:rPr sz="2200" spc="-330" dirty="0">
                <a:solidFill>
                  <a:srgbClr val="3B4643"/>
                </a:solidFill>
                <a:latin typeface="Arial"/>
                <a:cs typeface="Arial"/>
              </a:rPr>
              <a:t>u</a:t>
            </a:r>
            <a:r>
              <a:rPr sz="1800" spc="-494" baseline="25462" dirty="0">
                <a:solidFill>
                  <a:srgbClr val="919392"/>
                </a:solidFill>
                <a:latin typeface="Arial"/>
                <a:cs typeface="Arial"/>
              </a:rPr>
              <a:t>7/</a:t>
            </a:r>
            <a:r>
              <a:rPr sz="2200" spc="-330" dirty="0">
                <a:solidFill>
                  <a:srgbClr val="3B4643"/>
                </a:solidFill>
                <a:latin typeface="Arial"/>
                <a:cs typeface="Arial"/>
              </a:rPr>
              <a:t>r</a:t>
            </a:r>
            <a:r>
              <a:rPr sz="1800" spc="-494" baseline="25462" dirty="0">
                <a:solidFill>
                  <a:srgbClr val="919392"/>
                </a:solidFill>
                <a:latin typeface="Arial"/>
                <a:cs typeface="Arial"/>
              </a:rPr>
              <a:t>2</a:t>
            </a:r>
            <a:r>
              <a:rPr sz="2200" spc="-330" dirty="0">
                <a:solidFill>
                  <a:srgbClr val="3B4643"/>
                </a:solidFill>
                <a:latin typeface="Arial"/>
                <a:cs typeface="Arial"/>
              </a:rPr>
              <a:t>r</a:t>
            </a:r>
            <a:r>
              <a:rPr sz="1800" spc="-494" baseline="25462" dirty="0">
                <a:solidFill>
                  <a:srgbClr val="919392"/>
                </a:solidFill>
                <a:latin typeface="Arial"/>
                <a:cs typeface="Arial"/>
              </a:rPr>
              <a:t>01</a:t>
            </a:r>
            <a:r>
              <a:rPr sz="2200" spc="-330" dirty="0">
                <a:solidFill>
                  <a:srgbClr val="3B4643"/>
                </a:solidFill>
                <a:latin typeface="Arial"/>
                <a:cs typeface="Arial"/>
              </a:rPr>
              <a:t>o</a:t>
            </a:r>
            <a:r>
              <a:rPr sz="1800" spc="-494" baseline="25462" dirty="0">
                <a:solidFill>
                  <a:srgbClr val="919392"/>
                </a:solidFill>
                <a:latin typeface="Arial"/>
                <a:cs typeface="Arial"/>
              </a:rPr>
              <a:t>7</a:t>
            </a:r>
            <a:r>
              <a:rPr sz="2200" spc="-330" dirty="0">
                <a:solidFill>
                  <a:srgbClr val="3B4643"/>
                </a:solidFill>
                <a:latin typeface="Arial"/>
                <a:cs typeface="Arial"/>
              </a:rPr>
              <a:t>und</a:t>
            </a:r>
            <a:endParaRPr sz="2200">
              <a:latin typeface="Arial"/>
              <a:cs typeface="Arial"/>
            </a:endParaRPr>
          </a:p>
        </p:txBody>
      </p:sp>
      <p:sp>
        <p:nvSpPr>
          <p:cNvPr id="7" name="object 7"/>
          <p:cNvSpPr txBox="1"/>
          <p:nvPr/>
        </p:nvSpPr>
        <p:spPr>
          <a:xfrm>
            <a:off x="4927476" y="6426810"/>
            <a:ext cx="5904231" cy="197490"/>
          </a:xfrm>
          <a:prstGeom prst="rect">
            <a:avLst/>
          </a:prstGeom>
        </p:spPr>
        <p:txBody>
          <a:bodyPr vert="horz" wrap="square" lIns="0" tIns="12700" rIns="0" bIns="0" rtlCol="0">
            <a:spAutoFit/>
          </a:bodyPr>
          <a:lstStyle/>
          <a:p>
            <a:pPr marL="12700">
              <a:lnSpc>
                <a:spcPct val="100000"/>
              </a:lnSpc>
              <a:spcBef>
                <a:spcPts val="100"/>
              </a:spcBef>
              <a:tabLst>
                <a:tab pos="5735320" algn="l"/>
              </a:tabLst>
            </a:pPr>
            <a:r>
              <a:rPr sz="1200" spc="-45" dirty="0">
                <a:solidFill>
                  <a:srgbClr val="919392"/>
                </a:solidFill>
                <a:latin typeface="Arial"/>
                <a:cs typeface="Arial"/>
              </a:rPr>
              <a:t>o</a:t>
            </a:r>
            <a:r>
              <a:rPr sz="1200" spc="-35" dirty="0">
                <a:solidFill>
                  <a:srgbClr val="919392"/>
                </a:solidFill>
                <a:latin typeface="Arial"/>
                <a:cs typeface="Arial"/>
              </a:rPr>
              <a:t>d</a:t>
            </a:r>
            <a:r>
              <a:rPr sz="1200" spc="-10" dirty="0">
                <a:solidFill>
                  <a:srgbClr val="919392"/>
                </a:solidFill>
                <a:latin typeface="Arial"/>
                <a:cs typeface="Arial"/>
              </a:rPr>
              <a:t>on</a:t>
            </a:r>
            <a:r>
              <a:rPr sz="1200" spc="-15" dirty="0">
                <a:solidFill>
                  <a:srgbClr val="919392"/>
                </a:solidFill>
                <a:latin typeface="Arial"/>
                <a:cs typeface="Arial"/>
              </a:rPr>
              <a:t>t</a:t>
            </a:r>
            <a:r>
              <a:rPr sz="1200" spc="-75" dirty="0">
                <a:solidFill>
                  <a:srgbClr val="919392"/>
                </a:solidFill>
                <a:latin typeface="Arial"/>
                <a:cs typeface="Arial"/>
              </a:rPr>
              <a:t>o</a:t>
            </a:r>
            <a:r>
              <a:rPr sz="1200" spc="-80" dirty="0">
                <a:solidFill>
                  <a:srgbClr val="919392"/>
                </a:solidFill>
                <a:latin typeface="Arial"/>
                <a:cs typeface="Arial"/>
              </a:rPr>
              <a:t>g</a:t>
            </a:r>
            <a:r>
              <a:rPr sz="1200" spc="-55" dirty="0">
                <a:solidFill>
                  <a:srgbClr val="919392"/>
                </a:solidFill>
                <a:latin typeface="Arial"/>
                <a:cs typeface="Arial"/>
              </a:rPr>
              <a:t>e</a:t>
            </a:r>
            <a:r>
              <a:rPr sz="1200" spc="-50" dirty="0">
                <a:solidFill>
                  <a:srgbClr val="919392"/>
                </a:solidFill>
                <a:latin typeface="Arial"/>
                <a:cs typeface="Arial"/>
              </a:rPr>
              <a:t>n</a:t>
            </a:r>
            <a:r>
              <a:rPr sz="1200" spc="-45" dirty="0">
                <a:solidFill>
                  <a:srgbClr val="919392"/>
                </a:solidFill>
                <a:latin typeface="Arial"/>
                <a:cs typeface="Arial"/>
              </a:rPr>
              <a:t>ic</a:t>
            </a:r>
            <a:r>
              <a:rPr sz="1200" spc="-85" dirty="0">
                <a:solidFill>
                  <a:srgbClr val="919392"/>
                </a:solidFill>
                <a:latin typeface="Arial"/>
                <a:cs typeface="Arial"/>
              </a:rPr>
              <a:t> </a:t>
            </a:r>
            <a:r>
              <a:rPr sz="1200" spc="-100" dirty="0">
                <a:solidFill>
                  <a:srgbClr val="919392"/>
                </a:solidFill>
                <a:latin typeface="Arial"/>
                <a:cs typeface="Arial"/>
              </a:rPr>
              <a:t>c</a:t>
            </a:r>
            <a:r>
              <a:rPr sz="1200" spc="-80" dirty="0">
                <a:solidFill>
                  <a:srgbClr val="919392"/>
                </a:solidFill>
                <a:latin typeface="Arial"/>
                <a:cs typeface="Arial"/>
              </a:rPr>
              <a:t>y</a:t>
            </a:r>
            <a:r>
              <a:rPr sz="1200" spc="-150" dirty="0">
                <a:solidFill>
                  <a:srgbClr val="919392"/>
                </a:solidFill>
                <a:latin typeface="Arial"/>
                <a:cs typeface="Arial"/>
              </a:rPr>
              <a:t>s</a:t>
            </a:r>
            <a:r>
              <a:rPr sz="1200" spc="65" dirty="0">
                <a:solidFill>
                  <a:srgbClr val="919392"/>
                </a:solidFill>
                <a:latin typeface="Arial"/>
                <a:cs typeface="Arial"/>
              </a:rPr>
              <a:t>t</a:t>
            </a:r>
            <a:r>
              <a:rPr sz="1200" spc="-10" dirty="0">
                <a:solidFill>
                  <a:srgbClr val="919392"/>
                </a:solidFill>
                <a:latin typeface="Arial"/>
                <a:cs typeface="Arial"/>
              </a:rPr>
              <a:t>s</a:t>
            </a:r>
            <a:r>
              <a:rPr sz="1200" spc="-5" dirty="0">
                <a:solidFill>
                  <a:srgbClr val="919392"/>
                </a:solidFill>
                <a:latin typeface="Arial"/>
                <a:cs typeface="Arial"/>
              </a:rPr>
              <a:t>/</a:t>
            </a:r>
            <a:r>
              <a:rPr sz="1200" spc="-60" dirty="0">
                <a:solidFill>
                  <a:srgbClr val="919392"/>
                </a:solidFill>
                <a:latin typeface="Arial"/>
                <a:cs typeface="Arial"/>
              </a:rPr>
              <a:t> </a:t>
            </a:r>
            <a:r>
              <a:rPr sz="1200" spc="-110" dirty="0">
                <a:solidFill>
                  <a:srgbClr val="919392"/>
                </a:solidFill>
                <a:latin typeface="Arial"/>
                <a:cs typeface="Arial"/>
              </a:rPr>
              <a:t>Gu</a:t>
            </a:r>
            <a:r>
              <a:rPr sz="1200" spc="-10" dirty="0">
                <a:solidFill>
                  <a:srgbClr val="919392"/>
                </a:solidFill>
                <a:latin typeface="Arial"/>
                <a:cs typeface="Arial"/>
              </a:rPr>
              <a:t>ru</a:t>
            </a:r>
            <a:r>
              <a:rPr sz="1200" spc="-75" dirty="0">
                <a:solidFill>
                  <a:srgbClr val="919392"/>
                </a:solidFill>
                <a:latin typeface="Arial"/>
                <a:cs typeface="Arial"/>
              </a:rPr>
              <a:t> </a:t>
            </a:r>
            <a:r>
              <a:rPr sz="1200" spc="-204" dirty="0">
                <a:solidFill>
                  <a:srgbClr val="919392"/>
                </a:solidFill>
                <a:latin typeface="Arial"/>
                <a:cs typeface="Arial"/>
              </a:rPr>
              <a:t>K</a:t>
            </a:r>
            <a:r>
              <a:rPr sz="1200" spc="-5" dirty="0">
                <a:solidFill>
                  <a:srgbClr val="919392"/>
                </a:solidFill>
                <a:latin typeface="Arial"/>
                <a:cs typeface="Arial"/>
              </a:rPr>
              <a:t>ar</a:t>
            </a:r>
            <a:r>
              <a:rPr sz="1200" dirty="0">
                <a:solidFill>
                  <a:srgbClr val="919392"/>
                </a:solidFill>
                <a:latin typeface="Arial"/>
                <a:cs typeface="Arial"/>
              </a:rPr>
              <a:t>t</a:t>
            </a:r>
            <a:r>
              <a:rPr sz="1200" spc="-40" dirty="0">
                <a:solidFill>
                  <a:srgbClr val="919392"/>
                </a:solidFill>
                <a:latin typeface="Arial"/>
                <a:cs typeface="Arial"/>
              </a:rPr>
              <a:t>h</a:t>
            </a:r>
            <a:r>
              <a:rPr sz="1200" spc="-15" dirty="0">
                <a:solidFill>
                  <a:srgbClr val="919392"/>
                </a:solidFill>
                <a:latin typeface="Arial"/>
                <a:cs typeface="Arial"/>
              </a:rPr>
              <a:t>i</a:t>
            </a:r>
            <a:r>
              <a:rPr sz="1200" spc="-45" dirty="0">
                <a:solidFill>
                  <a:srgbClr val="919392"/>
                </a:solidFill>
                <a:latin typeface="Arial"/>
                <a:cs typeface="Arial"/>
              </a:rPr>
              <a:t>k</a:t>
            </a:r>
            <a:r>
              <a:rPr sz="1200" spc="130" dirty="0">
                <a:solidFill>
                  <a:srgbClr val="919392"/>
                </a:solidFill>
                <a:latin typeface="Arial"/>
                <a:cs typeface="Arial"/>
              </a:rPr>
              <a:t>/</a:t>
            </a:r>
            <a:r>
              <a:rPr sz="1200" spc="-80" dirty="0">
                <a:solidFill>
                  <a:srgbClr val="919392"/>
                </a:solidFill>
                <a:latin typeface="Arial"/>
                <a:cs typeface="Arial"/>
              </a:rPr>
              <a:t> </a:t>
            </a:r>
            <a:r>
              <a:rPr sz="1200" spc="-60" dirty="0">
                <a:solidFill>
                  <a:srgbClr val="919392"/>
                </a:solidFill>
                <a:latin typeface="Arial"/>
                <a:cs typeface="Arial"/>
              </a:rPr>
              <a:t>1</a:t>
            </a:r>
            <a:r>
              <a:rPr sz="1200" spc="-55" dirty="0">
                <a:solidFill>
                  <a:srgbClr val="919392"/>
                </a:solidFill>
                <a:latin typeface="Arial"/>
                <a:cs typeface="Arial"/>
              </a:rPr>
              <a:t>0</a:t>
            </a:r>
            <a:r>
              <a:rPr sz="1200" spc="-60" dirty="0">
                <a:solidFill>
                  <a:srgbClr val="919392"/>
                </a:solidFill>
                <a:latin typeface="Arial"/>
                <a:cs typeface="Arial"/>
              </a:rPr>
              <a:t>4</a:t>
            </a:r>
            <a:r>
              <a:rPr sz="1200" dirty="0">
                <a:solidFill>
                  <a:srgbClr val="919392"/>
                </a:solidFill>
                <a:latin typeface="Arial"/>
                <a:cs typeface="Arial"/>
              </a:rPr>
              <a:t>	</a:t>
            </a:r>
            <a:r>
              <a:rPr sz="1200" spc="-60" dirty="0">
                <a:solidFill>
                  <a:srgbClr val="919392"/>
                </a:solidFill>
                <a:latin typeface="Arial"/>
                <a:cs typeface="Arial"/>
              </a:rPr>
              <a:t>26</a:t>
            </a:r>
            <a:endParaRPr sz="1200">
              <a:latin typeface="Arial"/>
              <a:cs typeface="Arial"/>
            </a:endParaRPr>
          </a:p>
        </p:txBody>
      </p:sp>
      <p:sp>
        <p:nvSpPr>
          <p:cNvPr id="8" name="object 8"/>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4E6DA"/>
          </a:solidFill>
        </p:spPr>
        <p:txBody>
          <a:bodyPr wrap="square" lIns="0" tIns="0" rIns="0" bIns="0" rtlCol="0"/>
          <a:lstStyle/>
          <a:p>
            <a:endParaRPr/>
          </a:p>
        </p:txBody>
      </p:sp>
      <p:sp>
        <p:nvSpPr>
          <p:cNvPr id="3" name="object 3"/>
          <p:cNvSpPr/>
          <p:nvPr/>
        </p:nvSpPr>
        <p:spPr>
          <a:xfrm>
            <a:off x="291084" y="463295"/>
            <a:ext cx="4255008" cy="29367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11473" y="463295"/>
            <a:ext cx="4261103" cy="29367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45864" y="3686555"/>
            <a:ext cx="5952744" cy="302971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52299" y="194898"/>
            <a:ext cx="1160780" cy="289823"/>
          </a:xfrm>
          <a:prstGeom prst="rect">
            <a:avLst/>
          </a:prstGeom>
        </p:spPr>
        <p:txBody>
          <a:bodyPr vert="horz" wrap="square" lIns="0" tIns="12700" rIns="0" bIns="0" rtlCol="0">
            <a:spAutoFit/>
          </a:bodyPr>
          <a:lstStyle/>
          <a:p>
            <a:pPr marL="12700">
              <a:lnSpc>
                <a:spcPct val="100000"/>
              </a:lnSpc>
              <a:spcBef>
                <a:spcPts val="100"/>
              </a:spcBef>
            </a:pPr>
            <a:r>
              <a:rPr sz="1800" spc="-80" dirty="0">
                <a:solidFill>
                  <a:srgbClr val="3B4643"/>
                </a:solidFill>
                <a:latin typeface="Arial"/>
                <a:cs typeface="Arial"/>
              </a:rPr>
              <a:t>Central</a:t>
            </a:r>
            <a:r>
              <a:rPr sz="1800" spc="-165" dirty="0">
                <a:solidFill>
                  <a:srgbClr val="3B4643"/>
                </a:solidFill>
                <a:latin typeface="Arial"/>
                <a:cs typeface="Arial"/>
              </a:rPr>
              <a:t> </a:t>
            </a:r>
            <a:r>
              <a:rPr sz="1800" spc="-35" dirty="0">
                <a:solidFill>
                  <a:srgbClr val="3B4643"/>
                </a:solidFill>
                <a:latin typeface="Arial"/>
                <a:cs typeface="Arial"/>
              </a:rPr>
              <a:t>type</a:t>
            </a:r>
            <a:endParaRPr sz="1800">
              <a:latin typeface="Arial"/>
              <a:cs typeface="Arial"/>
            </a:endParaRPr>
          </a:p>
        </p:txBody>
      </p:sp>
      <p:sp>
        <p:nvSpPr>
          <p:cNvPr id="7" name="object 7"/>
          <p:cNvSpPr txBox="1"/>
          <p:nvPr/>
        </p:nvSpPr>
        <p:spPr>
          <a:xfrm>
            <a:off x="7203693" y="194898"/>
            <a:ext cx="1121411" cy="289823"/>
          </a:xfrm>
          <a:prstGeom prst="rect">
            <a:avLst/>
          </a:prstGeom>
        </p:spPr>
        <p:txBody>
          <a:bodyPr vert="horz" wrap="square" lIns="0" tIns="12700" rIns="0" bIns="0" rtlCol="0">
            <a:spAutoFit/>
          </a:bodyPr>
          <a:lstStyle/>
          <a:p>
            <a:pPr marL="12700">
              <a:lnSpc>
                <a:spcPct val="100000"/>
              </a:lnSpc>
              <a:spcBef>
                <a:spcPts val="100"/>
              </a:spcBef>
            </a:pPr>
            <a:r>
              <a:rPr sz="1800" spc="-85" dirty="0">
                <a:solidFill>
                  <a:srgbClr val="3B4643"/>
                </a:solidFill>
                <a:latin typeface="Arial"/>
                <a:cs typeface="Arial"/>
              </a:rPr>
              <a:t>Lateral</a:t>
            </a:r>
            <a:r>
              <a:rPr sz="1800" spc="-145" dirty="0">
                <a:solidFill>
                  <a:srgbClr val="3B4643"/>
                </a:solidFill>
                <a:latin typeface="Arial"/>
                <a:cs typeface="Arial"/>
              </a:rPr>
              <a:t> </a:t>
            </a:r>
            <a:r>
              <a:rPr sz="1800" spc="-35" dirty="0">
                <a:solidFill>
                  <a:srgbClr val="3B4643"/>
                </a:solidFill>
                <a:latin typeface="Arial"/>
                <a:cs typeface="Arial"/>
              </a:rPr>
              <a:t>type</a:t>
            </a:r>
            <a:endParaRPr sz="1800">
              <a:latin typeface="Arial"/>
              <a:cs typeface="Arial"/>
            </a:endParaRPr>
          </a:p>
        </p:txBody>
      </p:sp>
      <p:sp>
        <p:nvSpPr>
          <p:cNvPr id="8" name="object 8"/>
          <p:cNvSpPr txBox="1"/>
          <p:nvPr/>
        </p:nvSpPr>
        <p:spPr>
          <a:xfrm>
            <a:off x="10561703" y="4106927"/>
            <a:ext cx="1211580" cy="1951816"/>
          </a:xfrm>
          <a:prstGeom prst="rect">
            <a:avLst/>
          </a:prstGeom>
        </p:spPr>
        <p:txBody>
          <a:bodyPr vert="horz" wrap="square" lIns="0" tIns="12700" rIns="0" bIns="0" rtlCol="0">
            <a:spAutoFit/>
          </a:bodyPr>
          <a:lstStyle/>
          <a:p>
            <a:pPr marL="12700" marR="5080">
              <a:lnSpc>
                <a:spcPct val="100000"/>
              </a:lnSpc>
              <a:spcBef>
                <a:spcPts val="100"/>
              </a:spcBef>
            </a:pPr>
            <a:r>
              <a:rPr sz="1800" spc="-100" dirty="0">
                <a:solidFill>
                  <a:srgbClr val="3B4643"/>
                </a:solidFill>
                <a:latin typeface="Arial"/>
                <a:cs typeface="Arial"/>
              </a:rPr>
              <a:t>Radiograph  </a:t>
            </a:r>
            <a:r>
              <a:rPr sz="1800" spc="-80" dirty="0">
                <a:solidFill>
                  <a:srgbClr val="3B4643"/>
                </a:solidFill>
                <a:latin typeface="Arial"/>
                <a:cs typeface="Arial"/>
              </a:rPr>
              <a:t>showing  </a:t>
            </a:r>
            <a:r>
              <a:rPr sz="1800" spc="-20" dirty="0">
                <a:solidFill>
                  <a:srgbClr val="3B4643"/>
                </a:solidFill>
                <a:latin typeface="Arial"/>
                <a:cs typeface="Arial"/>
              </a:rPr>
              <a:t>both  </a:t>
            </a:r>
            <a:r>
              <a:rPr sz="1800" spc="-150" dirty="0">
                <a:solidFill>
                  <a:srgbClr val="3B4643"/>
                </a:solidFill>
                <a:latin typeface="Arial"/>
                <a:cs typeface="Arial"/>
              </a:rPr>
              <a:t>c</a:t>
            </a:r>
            <a:r>
              <a:rPr sz="1800" spc="5" dirty="0">
                <a:solidFill>
                  <a:srgbClr val="3B4643"/>
                </a:solidFill>
                <a:latin typeface="Arial"/>
                <a:cs typeface="Arial"/>
              </a:rPr>
              <a:t>i</a:t>
            </a:r>
            <a:r>
              <a:rPr sz="1800" spc="-5" dirty="0">
                <a:solidFill>
                  <a:srgbClr val="3B4643"/>
                </a:solidFill>
                <a:latin typeface="Arial"/>
                <a:cs typeface="Arial"/>
              </a:rPr>
              <a:t>r</a:t>
            </a:r>
            <a:r>
              <a:rPr sz="1800" spc="-150" dirty="0">
                <a:solidFill>
                  <a:srgbClr val="3B4643"/>
                </a:solidFill>
                <a:latin typeface="Arial"/>
                <a:cs typeface="Arial"/>
              </a:rPr>
              <a:t>c</a:t>
            </a:r>
            <a:r>
              <a:rPr sz="1800" spc="-55" dirty="0">
                <a:solidFill>
                  <a:srgbClr val="3B4643"/>
                </a:solidFill>
                <a:latin typeface="Arial"/>
                <a:cs typeface="Arial"/>
              </a:rPr>
              <a:t>u</a:t>
            </a:r>
            <a:r>
              <a:rPr sz="1800" spc="-85" dirty="0">
                <a:solidFill>
                  <a:srgbClr val="3B4643"/>
                </a:solidFill>
                <a:latin typeface="Arial"/>
                <a:cs typeface="Arial"/>
              </a:rPr>
              <a:t>m</a:t>
            </a:r>
            <a:r>
              <a:rPr sz="1800" spc="-5" dirty="0">
                <a:solidFill>
                  <a:srgbClr val="3B4643"/>
                </a:solidFill>
                <a:latin typeface="Arial"/>
                <a:cs typeface="Arial"/>
              </a:rPr>
              <a:t>f</a:t>
            </a:r>
            <a:r>
              <a:rPr sz="1800" spc="-50" dirty="0">
                <a:solidFill>
                  <a:srgbClr val="3B4643"/>
                </a:solidFill>
                <a:latin typeface="Arial"/>
                <a:cs typeface="Arial"/>
              </a:rPr>
              <a:t>e</a:t>
            </a:r>
            <a:r>
              <a:rPr sz="1800" spc="-55" dirty="0">
                <a:solidFill>
                  <a:srgbClr val="3B4643"/>
                </a:solidFill>
                <a:latin typeface="Arial"/>
                <a:cs typeface="Arial"/>
              </a:rPr>
              <a:t>r</a:t>
            </a:r>
            <a:r>
              <a:rPr sz="1800" spc="-85" dirty="0">
                <a:solidFill>
                  <a:srgbClr val="3B4643"/>
                </a:solidFill>
                <a:latin typeface="Arial"/>
                <a:cs typeface="Arial"/>
              </a:rPr>
              <a:t>e</a:t>
            </a:r>
            <a:r>
              <a:rPr sz="1800" spc="-90" dirty="0">
                <a:solidFill>
                  <a:srgbClr val="3B4643"/>
                </a:solidFill>
                <a:latin typeface="Arial"/>
                <a:cs typeface="Arial"/>
              </a:rPr>
              <a:t>n</a:t>
            </a:r>
            <a:r>
              <a:rPr sz="1800" spc="100" dirty="0">
                <a:solidFill>
                  <a:srgbClr val="3B4643"/>
                </a:solidFill>
                <a:latin typeface="Arial"/>
                <a:cs typeface="Arial"/>
              </a:rPr>
              <a:t>t  </a:t>
            </a:r>
            <a:r>
              <a:rPr sz="1800" spc="-40" dirty="0">
                <a:solidFill>
                  <a:srgbClr val="3B4643"/>
                </a:solidFill>
                <a:latin typeface="Arial"/>
                <a:cs typeface="Arial"/>
              </a:rPr>
              <a:t>ial </a:t>
            </a:r>
            <a:r>
              <a:rPr sz="1800" spc="-85" dirty="0">
                <a:solidFill>
                  <a:srgbClr val="3B4643"/>
                </a:solidFill>
                <a:latin typeface="Arial"/>
                <a:cs typeface="Arial"/>
              </a:rPr>
              <a:t>and  </a:t>
            </a:r>
            <a:r>
              <a:rPr sz="1800" spc="-50" dirty="0">
                <a:solidFill>
                  <a:srgbClr val="3B4643"/>
                </a:solidFill>
                <a:latin typeface="Arial"/>
                <a:cs typeface="Arial"/>
              </a:rPr>
              <a:t>peripheral  </a:t>
            </a:r>
            <a:r>
              <a:rPr sz="1800" spc="-40" dirty="0">
                <a:solidFill>
                  <a:srgbClr val="3B4643"/>
                </a:solidFill>
                <a:latin typeface="Arial"/>
                <a:cs typeface="Arial"/>
              </a:rPr>
              <a:t>type</a:t>
            </a:r>
            <a:endParaRPr sz="1800">
              <a:latin typeface="Arial"/>
              <a:cs typeface="Arial"/>
            </a:endParaRPr>
          </a:p>
        </p:txBody>
      </p:sp>
      <p:sp>
        <p:nvSpPr>
          <p:cNvPr id="9" name="object 9"/>
          <p:cNvSpPr/>
          <p:nvPr/>
        </p:nvSpPr>
        <p:spPr>
          <a:xfrm>
            <a:off x="6" y="3930396"/>
            <a:ext cx="4117847" cy="207416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521708" y="1322832"/>
            <a:ext cx="1313688" cy="138074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744206" y="1242060"/>
            <a:ext cx="1447799" cy="154228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0402823" y="13724"/>
            <a:ext cx="1775460" cy="1185671"/>
          </a:xfrm>
          <a:prstGeom prst="rect">
            <a:avLst/>
          </a:prstGeom>
          <a:blipFill>
            <a:blip r:embed="rId8" cstate="print"/>
            <a:stretch>
              <a:fillRect/>
            </a:stretch>
          </a:blipFill>
        </p:spPr>
        <p:txBody>
          <a:bodyPr wrap="square" lIns="0" tIns="0" rIns="0" bIns="0" rtlCol="0"/>
          <a:lstStyle/>
          <a:p>
            <a:endParaRP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8" y="923035"/>
            <a:ext cx="3211831" cy="382156"/>
          </a:xfrm>
          <a:prstGeom prst="rect">
            <a:avLst/>
          </a:prstGeom>
        </p:spPr>
        <p:txBody>
          <a:bodyPr vert="horz" wrap="square" lIns="0" tIns="12700" rIns="0" bIns="0" rtlCol="0">
            <a:spAutoFit/>
          </a:bodyPr>
          <a:lstStyle/>
          <a:p>
            <a:pPr marL="12700">
              <a:lnSpc>
                <a:spcPct val="100000"/>
              </a:lnSpc>
              <a:spcBef>
                <a:spcPts val="100"/>
              </a:spcBef>
            </a:pPr>
            <a:r>
              <a:rPr sz="2400" spc="-290" dirty="0">
                <a:solidFill>
                  <a:srgbClr val="E4E6DA"/>
                </a:solidFill>
                <a:latin typeface="Arial"/>
                <a:cs typeface="Arial"/>
              </a:rPr>
              <a:t>DIFFERENTIAL</a:t>
            </a:r>
            <a:r>
              <a:rPr sz="2400" spc="-180" dirty="0">
                <a:solidFill>
                  <a:srgbClr val="E4E6DA"/>
                </a:solidFill>
                <a:latin typeface="Arial"/>
                <a:cs typeface="Arial"/>
              </a:rPr>
              <a:t> </a:t>
            </a:r>
            <a:r>
              <a:rPr sz="2400" spc="-275" dirty="0">
                <a:solidFill>
                  <a:srgbClr val="E4E6DA"/>
                </a:solidFill>
                <a:latin typeface="Arial"/>
                <a:cs typeface="Arial"/>
              </a:rPr>
              <a:t>DIAGNOSIS</a:t>
            </a:r>
            <a:endParaRPr sz="2400">
              <a:latin typeface="Arial"/>
              <a:cs typeface="Arial"/>
            </a:endParaRPr>
          </a:p>
        </p:txBody>
      </p:sp>
      <p:sp>
        <p:nvSpPr>
          <p:cNvPr id="3" name="object 3"/>
          <p:cNvSpPr txBox="1">
            <a:spLocks noGrp="1"/>
          </p:cNvSpPr>
          <p:nvPr>
            <p:ph type="title"/>
          </p:nvPr>
        </p:nvSpPr>
        <p:spPr>
          <a:xfrm>
            <a:off x="2102867" y="2562608"/>
            <a:ext cx="7980680" cy="873957"/>
          </a:xfrm>
          <a:prstGeom prst="rect">
            <a:avLst/>
          </a:prstGeom>
        </p:spPr>
        <p:txBody>
          <a:bodyPr vert="horz" wrap="square" lIns="0" tIns="12065" rIns="0" bIns="0" rtlCol="0">
            <a:spAutoFit/>
          </a:bodyPr>
          <a:lstStyle/>
          <a:p>
            <a:pPr marL="12700" marR="5080">
              <a:lnSpc>
                <a:spcPct val="100000"/>
              </a:lnSpc>
              <a:spcBef>
                <a:spcPts val="95"/>
              </a:spcBef>
            </a:pPr>
            <a:r>
              <a:rPr sz="2800" b="0" spc="-85" dirty="0">
                <a:latin typeface="Arial"/>
                <a:cs typeface="Arial"/>
              </a:rPr>
              <a:t>Although </a:t>
            </a:r>
            <a:r>
              <a:rPr sz="2800" b="0" spc="85" dirty="0">
                <a:latin typeface="Arial"/>
                <a:cs typeface="Arial"/>
              </a:rPr>
              <a:t>it </a:t>
            </a:r>
            <a:r>
              <a:rPr sz="2800" b="0" spc="-130" dirty="0">
                <a:latin typeface="Arial"/>
                <a:cs typeface="Arial"/>
              </a:rPr>
              <a:t>presents </a:t>
            </a:r>
            <a:r>
              <a:rPr sz="2800" b="0" spc="-220" dirty="0">
                <a:latin typeface="Arial"/>
                <a:cs typeface="Arial"/>
              </a:rPr>
              <a:t>a </a:t>
            </a:r>
            <a:r>
              <a:rPr sz="2800" b="0" spc="-90" dirty="0">
                <a:latin typeface="Arial"/>
                <a:cs typeface="Arial"/>
              </a:rPr>
              <a:t>unique </a:t>
            </a:r>
            <a:r>
              <a:rPr sz="2800" b="0" spc="-75" dirty="0">
                <a:latin typeface="Arial"/>
                <a:cs typeface="Arial"/>
              </a:rPr>
              <a:t>feature, </a:t>
            </a:r>
            <a:r>
              <a:rPr sz="2800" b="0" spc="-65" dirty="0">
                <a:latin typeface="Arial"/>
                <a:cs typeface="Arial"/>
              </a:rPr>
              <a:t>yet </a:t>
            </a:r>
            <a:r>
              <a:rPr sz="2800" b="0" spc="-170" dirty="0">
                <a:latin typeface="Arial"/>
                <a:cs typeface="Arial"/>
              </a:rPr>
              <a:t>some</a:t>
            </a:r>
            <a:r>
              <a:rPr sz="2800" b="0" spc="-445" dirty="0">
                <a:latin typeface="Arial"/>
                <a:cs typeface="Arial"/>
              </a:rPr>
              <a:t> </a:t>
            </a:r>
            <a:r>
              <a:rPr sz="2800" b="0" spc="-135" dirty="0">
                <a:latin typeface="Arial"/>
                <a:cs typeface="Arial"/>
              </a:rPr>
              <a:t>lesions  </a:t>
            </a:r>
            <a:r>
              <a:rPr sz="2800" b="0" spc="-95" dirty="0">
                <a:latin typeface="Arial"/>
                <a:cs typeface="Arial"/>
              </a:rPr>
              <a:t>must </a:t>
            </a:r>
            <a:r>
              <a:rPr sz="2800" b="0" spc="-130" dirty="0">
                <a:latin typeface="Arial"/>
                <a:cs typeface="Arial"/>
              </a:rPr>
              <a:t>be </a:t>
            </a:r>
            <a:r>
              <a:rPr sz="2800" b="0" spc="-125" dirty="0">
                <a:latin typeface="Arial"/>
                <a:cs typeface="Arial"/>
              </a:rPr>
              <a:t>considered </a:t>
            </a:r>
            <a:r>
              <a:rPr sz="2800" b="0" spc="-35" dirty="0">
                <a:latin typeface="Arial"/>
                <a:cs typeface="Arial"/>
              </a:rPr>
              <a:t>in </a:t>
            </a:r>
            <a:r>
              <a:rPr sz="2800" b="0" spc="-50" dirty="0">
                <a:latin typeface="Arial"/>
                <a:cs typeface="Arial"/>
              </a:rPr>
              <a:t>its </a:t>
            </a:r>
            <a:r>
              <a:rPr sz="2800" b="0" spc="-45" dirty="0">
                <a:latin typeface="Arial"/>
                <a:cs typeface="Arial"/>
              </a:rPr>
              <a:t>differential </a:t>
            </a:r>
            <a:r>
              <a:rPr sz="2800" b="0" spc="-150" dirty="0">
                <a:latin typeface="Arial"/>
                <a:cs typeface="Arial"/>
              </a:rPr>
              <a:t>diagnosis</a:t>
            </a:r>
            <a:r>
              <a:rPr sz="2800" b="0" spc="-425" dirty="0">
                <a:latin typeface="Arial"/>
                <a:cs typeface="Arial"/>
              </a:rPr>
              <a:t> </a:t>
            </a:r>
            <a:r>
              <a:rPr sz="2800" b="0" spc="-30" dirty="0">
                <a:latin typeface="Arial"/>
                <a:cs typeface="Arial"/>
              </a:rPr>
              <a:t>:</a:t>
            </a:r>
            <a:endParaRPr sz="2800">
              <a:latin typeface="Arial"/>
              <a:cs typeface="Arial"/>
            </a:endParaRPr>
          </a:p>
        </p:txBody>
      </p:sp>
      <p:sp>
        <p:nvSpPr>
          <p:cNvPr id="4" name="object 4"/>
          <p:cNvSpPr txBox="1"/>
          <p:nvPr/>
        </p:nvSpPr>
        <p:spPr>
          <a:xfrm>
            <a:off x="2102869" y="3843023"/>
            <a:ext cx="5431155" cy="873957"/>
          </a:xfrm>
          <a:prstGeom prst="rect">
            <a:avLst/>
          </a:prstGeom>
        </p:spPr>
        <p:txBody>
          <a:bodyPr vert="horz" wrap="square" lIns="0" tIns="12065" rIns="0" bIns="0" rtlCol="0">
            <a:spAutoFit/>
          </a:bodyPr>
          <a:lstStyle/>
          <a:p>
            <a:pPr marL="527685" indent="-514984">
              <a:lnSpc>
                <a:spcPct val="100000"/>
              </a:lnSpc>
              <a:spcBef>
                <a:spcPts val="95"/>
              </a:spcBef>
              <a:buAutoNum type="arabicPeriod"/>
              <a:tabLst>
                <a:tab pos="527685" algn="l"/>
                <a:tab pos="528320" algn="l"/>
              </a:tabLst>
            </a:pPr>
            <a:r>
              <a:rPr sz="2800" spc="-120" dirty="0">
                <a:solidFill>
                  <a:srgbClr val="3B4643"/>
                </a:solidFill>
                <a:latin typeface="Arial"/>
                <a:cs typeface="Arial"/>
              </a:rPr>
              <a:t>Unicystic</a:t>
            </a:r>
            <a:r>
              <a:rPr sz="2800" spc="-130" dirty="0">
                <a:solidFill>
                  <a:srgbClr val="3B4643"/>
                </a:solidFill>
                <a:latin typeface="Arial"/>
                <a:cs typeface="Arial"/>
              </a:rPr>
              <a:t> </a:t>
            </a:r>
            <a:r>
              <a:rPr sz="2800" spc="-114" dirty="0">
                <a:solidFill>
                  <a:srgbClr val="3B4643"/>
                </a:solidFill>
                <a:latin typeface="Arial"/>
                <a:cs typeface="Arial"/>
              </a:rPr>
              <a:t>ameloblastoma</a:t>
            </a:r>
            <a:endParaRPr sz="2800">
              <a:latin typeface="Arial"/>
              <a:cs typeface="Arial"/>
            </a:endParaRPr>
          </a:p>
          <a:p>
            <a:pPr marL="527685" indent="-514984">
              <a:lnSpc>
                <a:spcPct val="100000"/>
              </a:lnSpc>
              <a:buAutoNum type="arabicPeriod"/>
              <a:tabLst>
                <a:tab pos="527685" algn="l"/>
                <a:tab pos="528320" algn="l"/>
              </a:tabLst>
            </a:pPr>
            <a:r>
              <a:rPr sz="2800" spc="-100" dirty="0">
                <a:solidFill>
                  <a:srgbClr val="3B4643"/>
                </a:solidFill>
                <a:latin typeface="Arial"/>
                <a:cs typeface="Arial"/>
              </a:rPr>
              <a:t>Adenomatoid odontogenic</a:t>
            </a:r>
            <a:r>
              <a:rPr sz="2800" spc="-155" dirty="0">
                <a:solidFill>
                  <a:srgbClr val="3B4643"/>
                </a:solidFill>
                <a:latin typeface="Arial"/>
                <a:cs typeface="Arial"/>
              </a:rPr>
              <a:t> </a:t>
            </a:r>
            <a:r>
              <a:rPr sz="2800" spc="-75" dirty="0">
                <a:solidFill>
                  <a:srgbClr val="3B4643"/>
                </a:solidFill>
                <a:latin typeface="Arial"/>
                <a:cs typeface="Arial"/>
              </a:rPr>
              <a:t>tumor.</a:t>
            </a:r>
            <a:endParaRPr sz="2800">
              <a:latin typeface="Arial"/>
              <a:cs typeface="Arial"/>
            </a:endParaRPr>
          </a:p>
        </p:txBody>
      </p:sp>
      <p:sp>
        <p:nvSpPr>
          <p:cNvPr id="5" name="object 5"/>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28</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6" y="887988"/>
            <a:ext cx="2427605" cy="443070"/>
          </a:xfrm>
          <a:prstGeom prst="rect">
            <a:avLst/>
          </a:prstGeom>
        </p:spPr>
        <p:txBody>
          <a:bodyPr vert="horz" wrap="square" lIns="0" tIns="12065" rIns="0" bIns="0" rtlCol="0">
            <a:spAutoFit/>
          </a:bodyPr>
          <a:lstStyle/>
          <a:p>
            <a:pPr marL="12700">
              <a:lnSpc>
                <a:spcPct val="100000"/>
              </a:lnSpc>
              <a:spcBef>
                <a:spcPts val="95"/>
              </a:spcBef>
            </a:pPr>
            <a:r>
              <a:rPr sz="2800" b="0" spc="-335" dirty="0">
                <a:solidFill>
                  <a:srgbClr val="E4E6DA"/>
                </a:solidFill>
                <a:latin typeface="Arial"/>
                <a:cs typeface="Arial"/>
              </a:rPr>
              <a:t>COMPLICATIONS</a:t>
            </a:r>
            <a:endParaRPr sz="2800">
              <a:latin typeface="Arial"/>
              <a:cs typeface="Arial"/>
            </a:endParaRPr>
          </a:p>
        </p:txBody>
      </p:sp>
      <p:sp>
        <p:nvSpPr>
          <p:cNvPr id="3" name="object 3"/>
          <p:cNvSpPr txBox="1"/>
          <p:nvPr/>
        </p:nvSpPr>
        <p:spPr>
          <a:xfrm>
            <a:off x="1960248" y="1890522"/>
            <a:ext cx="8239125" cy="3980577"/>
          </a:xfrm>
          <a:prstGeom prst="rect">
            <a:avLst/>
          </a:prstGeom>
        </p:spPr>
        <p:txBody>
          <a:bodyPr vert="horz" wrap="square" lIns="0" tIns="12700" rIns="0" bIns="0" rtlCol="0">
            <a:spAutoFit/>
          </a:bodyPr>
          <a:lstStyle/>
          <a:p>
            <a:pPr marL="622300" indent="-609600">
              <a:lnSpc>
                <a:spcPct val="100000"/>
              </a:lnSpc>
              <a:spcBef>
                <a:spcPts val="100"/>
              </a:spcBef>
              <a:buAutoNum type="arabicPeriod"/>
              <a:tabLst>
                <a:tab pos="621665" algn="l"/>
                <a:tab pos="622300" algn="l"/>
              </a:tabLst>
            </a:pPr>
            <a:r>
              <a:rPr sz="2400" spc="-140" dirty="0">
                <a:solidFill>
                  <a:srgbClr val="3B4643"/>
                </a:solidFill>
                <a:latin typeface="Arial"/>
                <a:cs typeface="Arial"/>
              </a:rPr>
              <a:t>Recurrence </a:t>
            </a:r>
            <a:r>
              <a:rPr sz="2400" spc="-100" dirty="0">
                <a:solidFill>
                  <a:srgbClr val="3B4643"/>
                </a:solidFill>
                <a:latin typeface="Arial"/>
                <a:cs typeface="Arial"/>
              </a:rPr>
              <a:t>due </a:t>
            </a:r>
            <a:r>
              <a:rPr sz="2400" spc="20" dirty="0">
                <a:solidFill>
                  <a:srgbClr val="3B4643"/>
                </a:solidFill>
                <a:latin typeface="Arial"/>
                <a:cs typeface="Arial"/>
              </a:rPr>
              <a:t>to </a:t>
            </a:r>
            <a:r>
              <a:rPr sz="2400" spc="-70" dirty="0">
                <a:solidFill>
                  <a:srgbClr val="3B4643"/>
                </a:solidFill>
                <a:latin typeface="Arial"/>
                <a:cs typeface="Arial"/>
              </a:rPr>
              <a:t>incomplete </a:t>
            </a:r>
            <a:r>
              <a:rPr sz="2400" spc="-114" dirty="0">
                <a:solidFill>
                  <a:srgbClr val="3B4643"/>
                </a:solidFill>
                <a:latin typeface="Arial"/>
                <a:cs typeface="Arial"/>
              </a:rPr>
              <a:t>surgical</a:t>
            </a:r>
            <a:r>
              <a:rPr sz="2400" spc="-405" dirty="0">
                <a:solidFill>
                  <a:srgbClr val="3B4643"/>
                </a:solidFill>
                <a:latin typeface="Arial"/>
                <a:cs typeface="Arial"/>
              </a:rPr>
              <a:t> </a:t>
            </a:r>
            <a:r>
              <a:rPr sz="2400" spc="-90" dirty="0">
                <a:solidFill>
                  <a:srgbClr val="3B4643"/>
                </a:solidFill>
                <a:latin typeface="Arial"/>
                <a:cs typeface="Arial"/>
              </a:rPr>
              <a:t>removal.</a:t>
            </a:r>
            <a:endParaRPr sz="2400">
              <a:latin typeface="Arial"/>
              <a:cs typeface="Arial"/>
            </a:endParaRPr>
          </a:p>
          <a:p>
            <a:pPr>
              <a:lnSpc>
                <a:spcPct val="100000"/>
              </a:lnSpc>
              <a:buClr>
                <a:srgbClr val="3B4643"/>
              </a:buClr>
              <a:buFont typeface="Arial"/>
              <a:buAutoNum type="arabicPeriod"/>
            </a:pPr>
            <a:endParaRPr sz="2400">
              <a:latin typeface="Times New Roman"/>
              <a:cs typeface="Times New Roman"/>
            </a:endParaRPr>
          </a:p>
          <a:p>
            <a:pPr marL="622300" marR="5080" indent="-609600">
              <a:lnSpc>
                <a:spcPts val="2300"/>
              </a:lnSpc>
              <a:spcBef>
                <a:spcPts val="1835"/>
              </a:spcBef>
              <a:buAutoNum type="arabicPeriod"/>
              <a:tabLst>
                <a:tab pos="621665" algn="l"/>
                <a:tab pos="622300" algn="l"/>
              </a:tabLst>
            </a:pPr>
            <a:r>
              <a:rPr sz="2400" spc="-95" dirty="0">
                <a:solidFill>
                  <a:srgbClr val="3B4643"/>
                </a:solidFill>
                <a:latin typeface="Arial"/>
                <a:cs typeface="Arial"/>
              </a:rPr>
              <a:t>Development</a:t>
            </a:r>
            <a:r>
              <a:rPr sz="2400" spc="-130" dirty="0">
                <a:solidFill>
                  <a:srgbClr val="3B4643"/>
                </a:solidFill>
                <a:latin typeface="Arial"/>
                <a:cs typeface="Arial"/>
              </a:rPr>
              <a:t> </a:t>
            </a:r>
            <a:r>
              <a:rPr sz="2400" spc="-10" dirty="0">
                <a:solidFill>
                  <a:srgbClr val="3B4643"/>
                </a:solidFill>
                <a:latin typeface="Arial"/>
                <a:cs typeface="Arial"/>
              </a:rPr>
              <a:t>of</a:t>
            </a:r>
            <a:r>
              <a:rPr sz="2400" spc="-120" dirty="0">
                <a:solidFill>
                  <a:srgbClr val="3B4643"/>
                </a:solidFill>
                <a:latin typeface="Arial"/>
                <a:cs typeface="Arial"/>
              </a:rPr>
              <a:t> </a:t>
            </a:r>
            <a:r>
              <a:rPr sz="2400" spc="-95" dirty="0">
                <a:solidFill>
                  <a:srgbClr val="3B4643"/>
                </a:solidFill>
                <a:latin typeface="Arial"/>
                <a:cs typeface="Arial"/>
              </a:rPr>
              <a:t>ameloblastoma</a:t>
            </a:r>
            <a:r>
              <a:rPr sz="2400" spc="-165" dirty="0">
                <a:solidFill>
                  <a:srgbClr val="3B4643"/>
                </a:solidFill>
                <a:latin typeface="Arial"/>
                <a:cs typeface="Arial"/>
              </a:rPr>
              <a:t> </a:t>
            </a:r>
            <a:r>
              <a:rPr sz="2400" spc="-30" dirty="0">
                <a:solidFill>
                  <a:srgbClr val="3B4643"/>
                </a:solidFill>
                <a:latin typeface="Arial"/>
                <a:cs typeface="Arial"/>
              </a:rPr>
              <a:t>either</a:t>
            </a:r>
            <a:r>
              <a:rPr sz="2400" spc="-125" dirty="0">
                <a:solidFill>
                  <a:srgbClr val="3B4643"/>
                </a:solidFill>
                <a:latin typeface="Arial"/>
                <a:cs typeface="Arial"/>
              </a:rPr>
              <a:t> </a:t>
            </a:r>
            <a:r>
              <a:rPr sz="2400" spc="-25" dirty="0">
                <a:solidFill>
                  <a:srgbClr val="3B4643"/>
                </a:solidFill>
                <a:latin typeface="Arial"/>
                <a:cs typeface="Arial"/>
              </a:rPr>
              <a:t>from</a:t>
            </a:r>
            <a:r>
              <a:rPr sz="2400" spc="-145" dirty="0">
                <a:solidFill>
                  <a:srgbClr val="3B4643"/>
                </a:solidFill>
                <a:latin typeface="Arial"/>
                <a:cs typeface="Arial"/>
              </a:rPr>
              <a:t> </a:t>
            </a:r>
            <a:r>
              <a:rPr sz="2400" spc="-50" dirty="0">
                <a:solidFill>
                  <a:srgbClr val="3B4643"/>
                </a:solidFill>
                <a:latin typeface="Arial"/>
                <a:cs typeface="Arial"/>
              </a:rPr>
              <a:t>lining</a:t>
            </a:r>
            <a:r>
              <a:rPr sz="2400" spc="-125" dirty="0">
                <a:solidFill>
                  <a:srgbClr val="3B4643"/>
                </a:solidFill>
                <a:latin typeface="Arial"/>
                <a:cs typeface="Arial"/>
              </a:rPr>
              <a:t> </a:t>
            </a:r>
            <a:r>
              <a:rPr sz="2400" spc="-40" dirty="0">
                <a:solidFill>
                  <a:srgbClr val="3B4643"/>
                </a:solidFill>
                <a:latin typeface="Arial"/>
                <a:cs typeface="Arial"/>
              </a:rPr>
              <a:t>epithelium  </a:t>
            </a:r>
            <a:r>
              <a:rPr sz="2400" spc="-20" dirty="0">
                <a:solidFill>
                  <a:srgbClr val="3B4643"/>
                </a:solidFill>
                <a:latin typeface="Arial"/>
                <a:cs typeface="Arial"/>
              </a:rPr>
              <a:t>or</a:t>
            </a:r>
            <a:r>
              <a:rPr sz="2400" spc="-130" dirty="0">
                <a:solidFill>
                  <a:srgbClr val="3B4643"/>
                </a:solidFill>
                <a:latin typeface="Arial"/>
                <a:cs typeface="Arial"/>
              </a:rPr>
              <a:t> </a:t>
            </a:r>
            <a:r>
              <a:rPr sz="2400" spc="-25" dirty="0">
                <a:solidFill>
                  <a:srgbClr val="3B4643"/>
                </a:solidFill>
                <a:latin typeface="Arial"/>
                <a:cs typeface="Arial"/>
              </a:rPr>
              <a:t>from</a:t>
            </a:r>
            <a:r>
              <a:rPr sz="2400" spc="-145" dirty="0">
                <a:solidFill>
                  <a:srgbClr val="3B4643"/>
                </a:solidFill>
                <a:latin typeface="Arial"/>
                <a:cs typeface="Arial"/>
              </a:rPr>
              <a:t> </a:t>
            </a:r>
            <a:r>
              <a:rPr sz="2400" spc="-85" dirty="0">
                <a:solidFill>
                  <a:srgbClr val="3B4643"/>
                </a:solidFill>
                <a:latin typeface="Arial"/>
                <a:cs typeface="Arial"/>
              </a:rPr>
              <a:t>odontogenic</a:t>
            </a:r>
            <a:r>
              <a:rPr sz="2400" spc="-114" dirty="0">
                <a:solidFill>
                  <a:srgbClr val="3B4643"/>
                </a:solidFill>
                <a:latin typeface="Arial"/>
                <a:cs typeface="Arial"/>
              </a:rPr>
              <a:t> </a:t>
            </a:r>
            <a:r>
              <a:rPr sz="2400" spc="-120" dirty="0">
                <a:solidFill>
                  <a:srgbClr val="3B4643"/>
                </a:solidFill>
                <a:latin typeface="Arial"/>
                <a:cs typeface="Arial"/>
              </a:rPr>
              <a:t>islands</a:t>
            </a:r>
            <a:r>
              <a:rPr sz="2400" spc="-130" dirty="0">
                <a:solidFill>
                  <a:srgbClr val="3B4643"/>
                </a:solidFill>
                <a:latin typeface="Arial"/>
                <a:cs typeface="Arial"/>
              </a:rPr>
              <a:t> </a:t>
            </a:r>
            <a:r>
              <a:rPr sz="2400" spc="-30" dirty="0">
                <a:solidFill>
                  <a:srgbClr val="3B4643"/>
                </a:solidFill>
                <a:latin typeface="Arial"/>
                <a:cs typeface="Arial"/>
              </a:rPr>
              <a:t>in</a:t>
            </a:r>
            <a:r>
              <a:rPr sz="2400" spc="-120" dirty="0">
                <a:solidFill>
                  <a:srgbClr val="3B4643"/>
                </a:solidFill>
                <a:latin typeface="Arial"/>
                <a:cs typeface="Arial"/>
              </a:rPr>
              <a:t> </a:t>
            </a:r>
            <a:r>
              <a:rPr sz="2400" spc="-30" dirty="0">
                <a:solidFill>
                  <a:srgbClr val="3B4643"/>
                </a:solidFill>
                <a:latin typeface="Arial"/>
                <a:cs typeface="Arial"/>
              </a:rPr>
              <a:t>the</a:t>
            </a:r>
            <a:r>
              <a:rPr sz="2400" spc="-125" dirty="0">
                <a:solidFill>
                  <a:srgbClr val="3B4643"/>
                </a:solidFill>
                <a:latin typeface="Arial"/>
                <a:cs typeface="Arial"/>
              </a:rPr>
              <a:t> </a:t>
            </a:r>
            <a:r>
              <a:rPr sz="2400" spc="-95" dirty="0">
                <a:solidFill>
                  <a:srgbClr val="3B4643"/>
                </a:solidFill>
                <a:latin typeface="Arial"/>
                <a:cs typeface="Arial"/>
              </a:rPr>
              <a:t>connective</a:t>
            </a:r>
            <a:r>
              <a:rPr sz="2400" spc="-120" dirty="0">
                <a:solidFill>
                  <a:srgbClr val="3B4643"/>
                </a:solidFill>
                <a:latin typeface="Arial"/>
                <a:cs typeface="Arial"/>
              </a:rPr>
              <a:t> </a:t>
            </a:r>
            <a:r>
              <a:rPr sz="2400" spc="-100" dirty="0">
                <a:solidFill>
                  <a:srgbClr val="3B4643"/>
                </a:solidFill>
                <a:latin typeface="Arial"/>
                <a:cs typeface="Arial"/>
              </a:rPr>
              <a:t>tissue</a:t>
            </a:r>
            <a:r>
              <a:rPr sz="2400" spc="-140" dirty="0">
                <a:solidFill>
                  <a:srgbClr val="3B4643"/>
                </a:solidFill>
                <a:latin typeface="Arial"/>
                <a:cs typeface="Arial"/>
              </a:rPr>
              <a:t> </a:t>
            </a:r>
            <a:r>
              <a:rPr sz="2400" spc="-55" dirty="0">
                <a:solidFill>
                  <a:srgbClr val="3B4643"/>
                </a:solidFill>
                <a:latin typeface="Arial"/>
                <a:cs typeface="Arial"/>
              </a:rPr>
              <a:t>wall.</a:t>
            </a:r>
            <a:endParaRPr sz="2400">
              <a:latin typeface="Arial"/>
              <a:cs typeface="Arial"/>
            </a:endParaRPr>
          </a:p>
          <a:p>
            <a:pPr>
              <a:lnSpc>
                <a:spcPct val="100000"/>
              </a:lnSpc>
              <a:buClr>
                <a:srgbClr val="3B4643"/>
              </a:buClr>
              <a:buFont typeface="Arial"/>
              <a:buAutoNum type="arabicPeriod"/>
            </a:pPr>
            <a:endParaRPr sz="2400">
              <a:latin typeface="Times New Roman"/>
              <a:cs typeface="Times New Roman"/>
            </a:endParaRPr>
          </a:p>
          <a:p>
            <a:pPr marL="622300" marR="499109" indent="-609600">
              <a:lnSpc>
                <a:spcPts val="2300"/>
              </a:lnSpc>
              <a:spcBef>
                <a:spcPts val="1855"/>
              </a:spcBef>
              <a:buAutoNum type="arabicPeriod"/>
              <a:tabLst>
                <a:tab pos="621665" algn="l"/>
                <a:tab pos="622300" algn="l"/>
              </a:tabLst>
            </a:pPr>
            <a:r>
              <a:rPr sz="2400" spc="-95" dirty="0">
                <a:solidFill>
                  <a:srgbClr val="3B4643"/>
                </a:solidFill>
                <a:latin typeface="Arial"/>
                <a:cs typeface="Arial"/>
              </a:rPr>
              <a:t>Development </a:t>
            </a:r>
            <a:r>
              <a:rPr sz="2400" spc="-10" dirty="0">
                <a:solidFill>
                  <a:srgbClr val="3B4643"/>
                </a:solidFill>
                <a:latin typeface="Arial"/>
                <a:cs typeface="Arial"/>
              </a:rPr>
              <a:t>of </a:t>
            </a:r>
            <a:r>
              <a:rPr sz="2400" spc="-140" dirty="0">
                <a:solidFill>
                  <a:srgbClr val="3B4643"/>
                </a:solidFill>
                <a:latin typeface="Arial"/>
                <a:cs typeface="Arial"/>
              </a:rPr>
              <a:t>squamous </a:t>
            </a:r>
            <a:r>
              <a:rPr sz="2400" spc="-75" dirty="0">
                <a:solidFill>
                  <a:srgbClr val="3B4643"/>
                </a:solidFill>
                <a:latin typeface="Arial"/>
                <a:cs typeface="Arial"/>
              </a:rPr>
              <a:t>cell </a:t>
            </a:r>
            <a:r>
              <a:rPr sz="2400" spc="-110" dirty="0">
                <a:solidFill>
                  <a:srgbClr val="3B4643"/>
                </a:solidFill>
                <a:latin typeface="Arial"/>
                <a:cs typeface="Arial"/>
              </a:rPr>
              <a:t>carcinoma </a:t>
            </a:r>
            <a:r>
              <a:rPr sz="2400" spc="-25" dirty="0">
                <a:solidFill>
                  <a:srgbClr val="3B4643"/>
                </a:solidFill>
                <a:latin typeface="Arial"/>
                <a:cs typeface="Arial"/>
              </a:rPr>
              <a:t>from </a:t>
            </a:r>
            <a:r>
              <a:rPr sz="2400" spc="-175" dirty="0">
                <a:solidFill>
                  <a:srgbClr val="3B4643"/>
                </a:solidFill>
                <a:latin typeface="Arial"/>
                <a:cs typeface="Arial"/>
              </a:rPr>
              <a:t>same</a:t>
            </a:r>
            <a:r>
              <a:rPr sz="2400" spc="-470" dirty="0">
                <a:solidFill>
                  <a:srgbClr val="3B4643"/>
                </a:solidFill>
                <a:latin typeface="Arial"/>
                <a:cs typeface="Arial"/>
              </a:rPr>
              <a:t> </a:t>
            </a:r>
            <a:r>
              <a:rPr sz="2400" spc="5" dirty="0">
                <a:solidFill>
                  <a:srgbClr val="3B4643"/>
                </a:solidFill>
                <a:latin typeface="Arial"/>
                <a:cs typeface="Arial"/>
              </a:rPr>
              <a:t>two  </a:t>
            </a:r>
            <a:r>
              <a:rPr sz="2400" spc="-135" dirty="0">
                <a:solidFill>
                  <a:srgbClr val="3B4643"/>
                </a:solidFill>
                <a:latin typeface="Arial"/>
                <a:cs typeface="Arial"/>
              </a:rPr>
              <a:t>sources.</a:t>
            </a:r>
            <a:endParaRPr sz="2400">
              <a:latin typeface="Arial"/>
              <a:cs typeface="Arial"/>
            </a:endParaRPr>
          </a:p>
          <a:p>
            <a:pPr>
              <a:lnSpc>
                <a:spcPct val="100000"/>
              </a:lnSpc>
              <a:spcBef>
                <a:spcPts val="30"/>
              </a:spcBef>
              <a:buClr>
                <a:srgbClr val="3B4643"/>
              </a:buClr>
              <a:buFont typeface="Arial"/>
              <a:buAutoNum type="arabicPeriod"/>
            </a:pPr>
            <a:endParaRPr sz="3500">
              <a:latin typeface="Times New Roman"/>
              <a:cs typeface="Times New Roman"/>
            </a:endParaRPr>
          </a:p>
          <a:p>
            <a:pPr marL="622300" indent="-609600">
              <a:lnSpc>
                <a:spcPts val="2595"/>
              </a:lnSpc>
              <a:buAutoNum type="arabicPeriod"/>
              <a:tabLst>
                <a:tab pos="621665" algn="l"/>
                <a:tab pos="622300" algn="l"/>
              </a:tabLst>
            </a:pPr>
            <a:r>
              <a:rPr sz="2400" spc="-95" dirty="0">
                <a:solidFill>
                  <a:srgbClr val="3B4643"/>
                </a:solidFill>
                <a:latin typeface="Arial"/>
                <a:cs typeface="Arial"/>
              </a:rPr>
              <a:t>Development </a:t>
            </a:r>
            <a:r>
              <a:rPr sz="2400" spc="-10" dirty="0">
                <a:solidFill>
                  <a:srgbClr val="3B4643"/>
                </a:solidFill>
                <a:latin typeface="Arial"/>
                <a:cs typeface="Arial"/>
              </a:rPr>
              <a:t>of </a:t>
            </a:r>
            <a:r>
              <a:rPr sz="2400" spc="-75" dirty="0">
                <a:solidFill>
                  <a:srgbClr val="3B4643"/>
                </a:solidFill>
                <a:latin typeface="Arial"/>
                <a:cs typeface="Arial"/>
              </a:rPr>
              <a:t>mucoepidermoid </a:t>
            </a:r>
            <a:r>
              <a:rPr sz="2400" spc="-110" dirty="0">
                <a:solidFill>
                  <a:srgbClr val="3B4643"/>
                </a:solidFill>
                <a:latin typeface="Arial"/>
                <a:cs typeface="Arial"/>
              </a:rPr>
              <a:t>carcinoma </a:t>
            </a:r>
            <a:r>
              <a:rPr sz="2400" spc="-25" dirty="0">
                <a:solidFill>
                  <a:srgbClr val="3B4643"/>
                </a:solidFill>
                <a:latin typeface="Arial"/>
                <a:cs typeface="Arial"/>
              </a:rPr>
              <a:t>from</a:t>
            </a:r>
            <a:r>
              <a:rPr sz="2400" spc="-409" dirty="0">
                <a:solidFill>
                  <a:srgbClr val="3B4643"/>
                </a:solidFill>
                <a:latin typeface="Arial"/>
                <a:cs typeface="Arial"/>
              </a:rPr>
              <a:t> </a:t>
            </a:r>
            <a:r>
              <a:rPr sz="2400" spc="-135" dirty="0">
                <a:solidFill>
                  <a:srgbClr val="3B4643"/>
                </a:solidFill>
                <a:latin typeface="Arial"/>
                <a:cs typeface="Arial"/>
              </a:rPr>
              <a:t>mucus</a:t>
            </a:r>
            <a:endParaRPr sz="2400">
              <a:latin typeface="Arial"/>
              <a:cs typeface="Arial"/>
            </a:endParaRPr>
          </a:p>
          <a:p>
            <a:pPr marL="622300">
              <a:lnSpc>
                <a:spcPts val="2595"/>
              </a:lnSpc>
            </a:pPr>
            <a:r>
              <a:rPr sz="2400" spc="-100" dirty="0">
                <a:solidFill>
                  <a:srgbClr val="3B4643"/>
                </a:solidFill>
                <a:latin typeface="Arial"/>
                <a:cs typeface="Arial"/>
              </a:rPr>
              <a:t>secreting </a:t>
            </a:r>
            <a:r>
              <a:rPr sz="2400" spc="-110" dirty="0">
                <a:solidFill>
                  <a:srgbClr val="3B4643"/>
                </a:solidFill>
                <a:latin typeface="Arial"/>
                <a:cs typeface="Arial"/>
              </a:rPr>
              <a:t>cells </a:t>
            </a:r>
            <a:r>
              <a:rPr sz="2400" spc="-30" dirty="0">
                <a:solidFill>
                  <a:srgbClr val="3B4643"/>
                </a:solidFill>
                <a:latin typeface="Arial"/>
                <a:cs typeface="Arial"/>
              </a:rPr>
              <a:t>in the</a:t>
            </a:r>
            <a:r>
              <a:rPr sz="2400" spc="-320" dirty="0">
                <a:solidFill>
                  <a:srgbClr val="3B4643"/>
                </a:solidFill>
                <a:latin typeface="Arial"/>
                <a:cs typeface="Arial"/>
              </a:rPr>
              <a:t> </a:t>
            </a:r>
            <a:r>
              <a:rPr sz="2400" spc="-55" dirty="0">
                <a:solidFill>
                  <a:srgbClr val="3B4643"/>
                </a:solidFill>
                <a:latin typeface="Arial"/>
                <a:cs typeface="Arial"/>
              </a:rPr>
              <a:t>lining.</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29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2961640" cy="474489"/>
          </a:xfrm>
          <a:prstGeom prst="rect">
            <a:avLst/>
          </a:prstGeom>
        </p:spPr>
        <p:txBody>
          <a:bodyPr vert="horz" wrap="square" lIns="0" tIns="12700" rIns="0" bIns="0" rtlCol="0">
            <a:spAutoFit/>
          </a:bodyPr>
          <a:lstStyle/>
          <a:p>
            <a:pPr marL="12700">
              <a:lnSpc>
                <a:spcPct val="100000"/>
              </a:lnSpc>
              <a:spcBef>
                <a:spcPts val="100"/>
              </a:spcBef>
            </a:pPr>
            <a:r>
              <a:rPr sz="3000" b="0" spc="-95" dirty="0">
                <a:solidFill>
                  <a:srgbClr val="E4E6DA"/>
                </a:solidFill>
                <a:latin typeface="Arial"/>
                <a:cs typeface="Arial"/>
              </a:rPr>
              <a:t>Aspirational</a:t>
            </a:r>
            <a:r>
              <a:rPr sz="3000" b="0" spc="-235" dirty="0">
                <a:solidFill>
                  <a:srgbClr val="E4E6DA"/>
                </a:solidFill>
                <a:latin typeface="Arial"/>
                <a:cs typeface="Arial"/>
              </a:rPr>
              <a:t> </a:t>
            </a:r>
            <a:r>
              <a:rPr sz="3000" b="0" spc="-135" dirty="0">
                <a:solidFill>
                  <a:srgbClr val="E4E6DA"/>
                </a:solidFill>
                <a:latin typeface="Arial"/>
                <a:cs typeface="Arial"/>
              </a:rPr>
              <a:t>biopsy</a:t>
            </a:r>
            <a:endParaRPr sz="3000">
              <a:latin typeface="Arial"/>
              <a:cs typeface="Arial"/>
            </a:endParaRPr>
          </a:p>
        </p:txBody>
      </p:sp>
      <p:sp>
        <p:nvSpPr>
          <p:cNvPr id="3" name="object 3"/>
          <p:cNvSpPr txBox="1"/>
          <p:nvPr/>
        </p:nvSpPr>
        <p:spPr>
          <a:xfrm>
            <a:off x="1359153" y="2131698"/>
            <a:ext cx="6763384" cy="1347805"/>
          </a:xfrm>
          <a:prstGeom prst="rect">
            <a:avLst/>
          </a:prstGeom>
        </p:spPr>
        <p:txBody>
          <a:bodyPr vert="horz" wrap="square" lIns="0" tIns="85090" rIns="0" bIns="0" rtlCol="0">
            <a:spAutoFit/>
          </a:bodyPr>
          <a:lstStyle/>
          <a:p>
            <a:pPr marL="241300" indent="-228600">
              <a:lnSpc>
                <a:spcPct val="100000"/>
              </a:lnSpc>
              <a:spcBef>
                <a:spcPts val="670"/>
              </a:spcBef>
              <a:buFont typeface="Wingdings"/>
              <a:buChar char=""/>
              <a:tabLst>
                <a:tab pos="241300" algn="l"/>
              </a:tabLst>
            </a:pPr>
            <a:r>
              <a:rPr sz="2400" spc="-170" dirty="0">
                <a:solidFill>
                  <a:srgbClr val="3B4643"/>
                </a:solidFill>
                <a:latin typeface="Arial"/>
                <a:cs typeface="Arial"/>
              </a:rPr>
              <a:t>Clear, </a:t>
            </a:r>
            <a:r>
              <a:rPr sz="2400" spc="-100" dirty="0">
                <a:solidFill>
                  <a:srgbClr val="3B4643"/>
                </a:solidFill>
                <a:latin typeface="Arial"/>
                <a:cs typeface="Arial"/>
              </a:rPr>
              <a:t>pale </a:t>
            </a:r>
            <a:r>
              <a:rPr sz="2400" spc="-80" dirty="0">
                <a:solidFill>
                  <a:srgbClr val="3B4643"/>
                </a:solidFill>
                <a:latin typeface="Arial"/>
                <a:cs typeface="Arial"/>
              </a:rPr>
              <a:t>straw </a:t>
            </a:r>
            <a:r>
              <a:rPr sz="2400" spc="-70" dirty="0">
                <a:solidFill>
                  <a:srgbClr val="3B4643"/>
                </a:solidFill>
                <a:latin typeface="Arial"/>
                <a:cs typeface="Arial"/>
              </a:rPr>
              <a:t>colour</a:t>
            </a:r>
            <a:r>
              <a:rPr sz="2400" spc="-190" dirty="0">
                <a:solidFill>
                  <a:srgbClr val="3B4643"/>
                </a:solidFill>
                <a:latin typeface="Arial"/>
                <a:cs typeface="Arial"/>
              </a:rPr>
              <a:t> </a:t>
            </a:r>
            <a:r>
              <a:rPr sz="2400" spc="-15" dirty="0">
                <a:solidFill>
                  <a:srgbClr val="3B4643"/>
                </a:solidFill>
                <a:latin typeface="Arial"/>
                <a:cs typeface="Arial"/>
              </a:rPr>
              <a:t>fluid</a:t>
            </a:r>
            <a:endParaRPr sz="2400">
              <a:latin typeface="Arial"/>
              <a:cs typeface="Arial"/>
            </a:endParaRPr>
          </a:p>
          <a:p>
            <a:pPr marL="241300" indent="-228600">
              <a:lnSpc>
                <a:spcPct val="100000"/>
              </a:lnSpc>
              <a:spcBef>
                <a:spcPts val="580"/>
              </a:spcBef>
              <a:buFont typeface="Wingdings"/>
              <a:buChar char=""/>
              <a:tabLst>
                <a:tab pos="241300" algn="l"/>
              </a:tabLst>
            </a:pPr>
            <a:r>
              <a:rPr sz="2400" spc="-105" dirty="0">
                <a:solidFill>
                  <a:srgbClr val="3B4643"/>
                </a:solidFill>
                <a:latin typeface="Arial"/>
                <a:cs typeface="Arial"/>
              </a:rPr>
              <a:t>Cholesterol</a:t>
            </a:r>
            <a:r>
              <a:rPr sz="2400" spc="-165" dirty="0">
                <a:solidFill>
                  <a:srgbClr val="3B4643"/>
                </a:solidFill>
                <a:latin typeface="Arial"/>
                <a:cs typeface="Arial"/>
              </a:rPr>
              <a:t> </a:t>
            </a:r>
            <a:r>
              <a:rPr sz="2400" spc="-105" dirty="0">
                <a:solidFill>
                  <a:srgbClr val="3B4643"/>
                </a:solidFill>
                <a:latin typeface="Arial"/>
                <a:cs typeface="Arial"/>
              </a:rPr>
              <a:t>crystals.</a:t>
            </a:r>
            <a:endParaRPr sz="2400">
              <a:latin typeface="Arial"/>
              <a:cs typeface="Arial"/>
            </a:endParaRPr>
          </a:p>
          <a:p>
            <a:pPr marL="241300" indent="-228600">
              <a:lnSpc>
                <a:spcPct val="100000"/>
              </a:lnSpc>
              <a:spcBef>
                <a:spcPts val="575"/>
              </a:spcBef>
              <a:buFont typeface="Wingdings"/>
              <a:buChar char=""/>
              <a:tabLst>
                <a:tab pos="241300" algn="l"/>
              </a:tabLst>
            </a:pPr>
            <a:r>
              <a:rPr sz="2400" spc="-135" dirty="0">
                <a:solidFill>
                  <a:srgbClr val="3B4643"/>
                </a:solidFill>
                <a:latin typeface="Arial"/>
                <a:cs typeface="Arial"/>
              </a:rPr>
              <a:t>Total </a:t>
            </a:r>
            <a:r>
              <a:rPr sz="2400" spc="-35" dirty="0">
                <a:solidFill>
                  <a:srgbClr val="3B4643"/>
                </a:solidFill>
                <a:latin typeface="Arial"/>
                <a:cs typeface="Arial"/>
              </a:rPr>
              <a:t>protein </a:t>
            </a:r>
            <a:r>
              <a:rPr sz="2400" spc="-30" dirty="0">
                <a:solidFill>
                  <a:srgbClr val="3B4643"/>
                </a:solidFill>
                <a:latin typeface="Arial"/>
                <a:cs typeface="Arial"/>
              </a:rPr>
              <a:t>in </a:t>
            </a:r>
            <a:r>
              <a:rPr sz="2400" spc="-204" dirty="0">
                <a:solidFill>
                  <a:srgbClr val="3B4643"/>
                </a:solidFill>
                <a:latin typeface="Arial"/>
                <a:cs typeface="Arial"/>
              </a:rPr>
              <a:t>excess </a:t>
            </a:r>
            <a:r>
              <a:rPr sz="2400" spc="-120" dirty="0">
                <a:solidFill>
                  <a:srgbClr val="3B4643"/>
                </a:solidFill>
                <a:latin typeface="Arial"/>
                <a:cs typeface="Arial"/>
              </a:rPr>
              <a:t>4 </a:t>
            </a:r>
            <a:r>
              <a:rPr sz="2400" spc="-210" dirty="0">
                <a:solidFill>
                  <a:srgbClr val="3B4643"/>
                </a:solidFill>
                <a:latin typeface="Arial"/>
                <a:cs typeface="Arial"/>
              </a:rPr>
              <a:t>g </a:t>
            </a:r>
            <a:r>
              <a:rPr sz="2400" spc="260" dirty="0">
                <a:solidFill>
                  <a:srgbClr val="3B4643"/>
                </a:solidFill>
                <a:latin typeface="Arial"/>
                <a:cs typeface="Arial"/>
              </a:rPr>
              <a:t>/</a:t>
            </a:r>
            <a:r>
              <a:rPr sz="2400" spc="-254" dirty="0">
                <a:solidFill>
                  <a:srgbClr val="3B4643"/>
                </a:solidFill>
                <a:latin typeface="Arial"/>
                <a:cs typeface="Arial"/>
              </a:rPr>
              <a:t> </a:t>
            </a:r>
            <a:r>
              <a:rPr sz="2400" spc="-85" dirty="0">
                <a:solidFill>
                  <a:srgbClr val="3B4643"/>
                </a:solidFill>
                <a:latin typeface="Arial"/>
                <a:cs typeface="Arial"/>
              </a:rPr>
              <a:t>100ml. </a:t>
            </a:r>
            <a:r>
              <a:rPr sz="2400" spc="-175" dirty="0">
                <a:solidFill>
                  <a:srgbClr val="3B4643"/>
                </a:solidFill>
                <a:latin typeface="Arial"/>
                <a:cs typeface="Arial"/>
              </a:rPr>
              <a:t>Resembles </a:t>
            </a:r>
            <a:r>
              <a:rPr sz="2400" spc="-110" dirty="0">
                <a:solidFill>
                  <a:srgbClr val="3B4643"/>
                </a:solidFill>
                <a:latin typeface="Arial"/>
                <a:cs typeface="Arial"/>
              </a:rPr>
              <a:t>serum</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30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189" y="2776228"/>
            <a:ext cx="7739633" cy="369332"/>
          </a:xfrm>
        </p:spPr>
        <p:txBody>
          <a:bodyPr/>
          <a:lstStyle/>
          <a:p>
            <a:pPr>
              <a:buFont typeface="Arial" pitchFamily="34" charset="0"/>
              <a:buChar char="•"/>
            </a:pPr>
            <a:r>
              <a:rPr lang="en-US" sz="2400" b="0" dirty="0" smtClean="0"/>
              <a:t>   </a:t>
            </a:r>
            <a:r>
              <a:rPr lang="en-US" sz="2400" b="0" dirty="0" err="1" smtClean="0"/>
              <a:t>Marsupialization</a:t>
            </a:r>
            <a:endParaRPr lang="en-US" sz="2400" b="0" dirty="0"/>
          </a:p>
        </p:txBody>
      </p:sp>
      <p:sp>
        <p:nvSpPr>
          <p:cNvPr id="3" name="Text Placeholder 2"/>
          <p:cNvSpPr>
            <a:spLocks noGrp="1"/>
          </p:cNvSpPr>
          <p:nvPr>
            <p:ph type="body" idx="1"/>
          </p:nvPr>
        </p:nvSpPr>
        <p:spPr>
          <a:xfrm>
            <a:off x="2060193" y="1998090"/>
            <a:ext cx="7258051" cy="492443"/>
          </a:xfrm>
        </p:spPr>
        <p:txBody>
          <a:bodyPr/>
          <a:lstStyle/>
          <a:p>
            <a:r>
              <a:rPr lang="en-US" sz="3200" b="1" dirty="0" smtClean="0"/>
              <a:t>Treatment</a:t>
            </a:r>
            <a:endParaRPr lang="en-US" sz="32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846612"/>
            <a:ext cx="10515600" cy="4084195"/>
          </a:xfrm>
          <a:prstGeom prst="rect">
            <a:avLst/>
          </a:prstGeom>
        </p:spPr>
        <p:txBody>
          <a:bodyPr vert="horz" wrap="square" lIns="0" tIns="12700" rIns="0" bIns="0" rtlCol="0">
            <a:spAutoFit/>
          </a:bodyPr>
          <a:lstStyle/>
          <a:p>
            <a:pPr marL="682625" marR="2303145" indent="-669925">
              <a:lnSpc>
                <a:spcPct val="146800"/>
              </a:lnSpc>
              <a:spcBef>
                <a:spcPts val="100"/>
              </a:spcBef>
              <a:tabLst>
                <a:tab pos="596265" algn="l"/>
              </a:tabLst>
            </a:pPr>
            <a:r>
              <a:rPr lang="en-US" sz="2200" spc="-85" dirty="0" smtClean="0">
                <a:solidFill>
                  <a:srgbClr val="3B4643"/>
                </a:solidFill>
                <a:latin typeface="Arial"/>
                <a:cs typeface="Arial"/>
              </a:rPr>
              <a:t>Cysts of the jaws, may be treated by one of the following basic methods: </a:t>
            </a:r>
            <a:endParaRPr lang="en-US" sz="2200" spc="-85" dirty="0" smtClean="0">
              <a:solidFill>
                <a:srgbClr val="3B4643"/>
              </a:solidFill>
              <a:latin typeface="Arial"/>
              <a:cs typeface="Arial"/>
            </a:endParaRPr>
          </a:p>
          <a:p>
            <a:pPr marL="682625" marR="2303145" indent="-669925">
              <a:lnSpc>
                <a:spcPct val="146800"/>
              </a:lnSpc>
              <a:spcBef>
                <a:spcPts val="100"/>
              </a:spcBef>
              <a:tabLst>
                <a:tab pos="596265" algn="l"/>
              </a:tabLst>
            </a:pPr>
            <a:endParaRPr lang="en-US" sz="2200" spc="-85" dirty="0" smtClean="0">
              <a:solidFill>
                <a:srgbClr val="3B4643"/>
              </a:solidFill>
              <a:latin typeface="Arial"/>
              <a:cs typeface="Arial"/>
            </a:endParaRPr>
          </a:p>
          <a:p>
            <a:pPr marL="682625" marR="2303145" indent="-669925">
              <a:lnSpc>
                <a:spcPct val="146800"/>
              </a:lnSpc>
              <a:spcBef>
                <a:spcPts val="100"/>
              </a:spcBef>
              <a:tabLst>
                <a:tab pos="596265" algn="l"/>
              </a:tabLst>
            </a:pPr>
            <a:r>
              <a:rPr lang="en-US" sz="2200" spc="-60" dirty="0" smtClean="0">
                <a:solidFill>
                  <a:srgbClr val="3B4643"/>
                </a:solidFill>
                <a:latin typeface="Arial"/>
                <a:cs typeface="Arial"/>
              </a:rPr>
              <a:t>1. </a:t>
            </a:r>
            <a:r>
              <a:rPr lang="en-US" sz="2200" spc="-60" dirty="0" err="1" smtClean="0">
                <a:solidFill>
                  <a:srgbClr val="3B4643"/>
                </a:solidFill>
                <a:latin typeface="Arial"/>
                <a:cs typeface="Arial"/>
              </a:rPr>
              <a:t>Enucleation</a:t>
            </a:r>
            <a:r>
              <a:rPr lang="en-US" sz="2200" spc="-60" dirty="0" smtClean="0">
                <a:solidFill>
                  <a:srgbClr val="3B4643"/>
                </a:solidFill>
                <a:latin typeface="Arial"/>
                <a:cs typeface="Arial"/>
              </a:rPr>
              <a:t> </a:t>
            </a:r>
            <a:endParaRPr lang="en-US" sz="2200" dirty="0" smtClean="0">
              <a:latin typeface="Arial"/>
              <a:cs typeface="Arial"/>
            </a:endParaRPr>
          </a:p>
          <a:p>
            <a:pPr marL="682625" marR="2303145" indent="-669925">
              <a:lnSpc>
                <a:spcPct val="146800"/>
              </a:lnSpc>
              <a:spcBef>
                <a:spcPts val="100"/>
              </a:spcBef>
              <a:tabLst>
                <a:tab pos="596265" algn="l"/>
              </a:tabLst>
            </a:pPr>
            <a:endParaRPr lang="en-US" sz="2200" spc="-85" dirty="0" smtClean="0">
              <a:solidFill>
                <a:srgbClr val="3B4643"/>
              </a:solidFill>
              <a:latin typeface="Arial"/>
              <a:cs typeface="Arial"/>
            </a:endParaRPr>
          </a:p>
          <a:p>
            <a:pPr marL="682625" marR="2303145" indent="-669925">
              <a:lnSpc>
                <a:spcPct val="146800"/>
              </a:lnSpc>
              <a:spcBef>
                <a:spcPts val="100"/>
              </a:spcBef>
              <a:tabLst>
                <a:tab pos="596265" algn="l"/>
              </a:tabLst>
            </a:pPr>
            <a:r>
              <a:rPr lang="en-US" sz="2200" spc="-85" dirty="0" smtClean="0">
                <a:solidFill>
                  <a:srgbClr val="3B4643"/>
                </a:solidFill>
                <a:latin typeface="Arial"/>
                <a:cs typeface="Arial"/>
              </a:rPr>
              <a:t>2. </a:t>
            </a:r>
            <a:r>
              <a:rPr lang="en-US" sz="2200" spc="-85" dirty="0" err="1" smtClean="0">
                <a:solidFill>
                  <a:srgbClr val="3B4643"/>
                </a:solidFill>
                <a:latin typeface="Arial"/>
                <a:cs typeface="Arial"/>
              </a:rPr>
              <a:t>Marsupialization</a:t>
            </a:r>
            <a:r>
              <a:rPr lang="en-US" sz="2200" spc="-85" dirty="0" smtClean="0">
                <a:solidFill>
                  <a:srgbClr val="3B4643"/>
                </a:solidFill>
                <a:latin typeface="Arial"/>
                <a:cs typeface="Arial"/>
              </a:rPr>
              <a:t> </a:t>
            </a:r>
            <a:r>
              <a:rPr lang="en-US" sz="2200" spc="-85" dirty="0" smtClean="0">
                <a:solidFill>
                  <a:srgbClr val="3B4643"/>
                </a:solidFill>
                <a:latin typeface="Arial"/>
                <a:cs typeface="Arial"/>
              </a:rPr>
              <a:t>(decompression) </a:t>
            </a:r>
            <a:endParaRPr lang="en-US" sz="2200" spc="-85" dirty="0" smtClean="0">
              <a:solidFill>
                <a:srgbClr val="3B4643"/>
              </a:solidFill>
              <a:latin typeface="Arial"/>
              <a:cs typeface="Arial"/>
            </a:endParaRPr>
          </a:p>
          <a:p>
            <a:pPr marL="682625" marR="2303145" indent="-669925">
              <a:lnSpc>
                <a:spcPct val="146800"/>
              </a:lnSpc>
              <a:spcBef>
                <a:spcPts val="100"/>
              </a:spcBef>
              <a:tabLst>
                <a:tab pos="596265" algn="l"/>
              </a:tabLst>
            </a:pPr>
            <a:r>
              <a:rPr lang="en-US" sz="2200" spc="-85" dirty="0" smtClean="0">
                <a:solidFill>
                  <a:srgbClr val="3B4643"/>
                </a:solidFill>
                <a:latin typeface="Arial"/>
                <a:cs typeface="Arial"/>
              </a:rPr>
              <a:t>• </a:t>
            </a:r>
            <a:r>
              <a:rPr lang="en-US" sz="2200" spc="-85" dirty="0" err="1" smtClean="0">
                <a:solidFill>
                  <a:srgbClr val="3B4643"/>
                </a:solidFill>
                <a:latin typeface="Arial"/>
                <a:cs typeface="Arial"/>
              </a:rPr>
              <a:t>Partsch</a:t>
            </a:r>
            <a:r>
              <a:rPr lang="en-US" sz="2200" spc="-85" dirty="0" smtClean="0">
                <a:solidFill>
                  <a:srgbClr val="3B4643"/>
                </a:solidFill>
                <a:latin typeface="Arial"/>
                <a:cs typeface="Arial"/>
              </a:rPr>
              <a:t> I </a:t>
            </a:r>
            <a:endParaRPr lang="en-US" sz="2200" spc="-85" dirty="0" smtClean="0">
              <a:solidFill>
                <a:srgbClr val="3B4643"/>
              </a:solidFill>
              <a:latin typeface="Arial"/>
              <a:cs typeface="Arial"/>
            </a:endParaRPr>
          </a:p>
          <a:p>
            <a:pPr marL="682625" marR="2303145" indent="-669925">
              <a:lnSpc>
                <a:spcPct val="146800"/>
              </a:lnSpc>
              <a:spcBef>
                <a:spcPts val="100"/>
              </a:spcBef>
              <a:tabLst>
                <a:tab pos="596265" algn="l"/>
              </a:tabLst>
            </a:pPr>
            <a:r>
              <a:rPr lang="en-US" sz="2200" spc="-85" dirty="0" smtClean="0">
                <a:solidFill>
                  <a:srgbClr val="3B4643"/>
                </a:solidFill>
                <a:latin typeface="Arial"/>
                <a:cs typeface="Arial"/>
              </a:rPr>
              <a:t>• </a:t>
            </a:r>
            <a:r>
              <a:rPr lang="en-US" sz="2200" spc="-85" dirty="0" err="1" smtClean="0">
                <a:solidFill>
                  <a:srgbClr val="3B4643"/>
                </a:solidFill>
                <a:latin typeface="Arial"/>
                <a:cs typeface="Arial"/>
              </a:rPr>
              <a:t>Partsch</a:t>
            </a:r>
            <a:r>
              <a:rPr lang="en-US" sz="2200" spc="-85" dirty="0" smtClean="0">
                <a:solidFill>
                  <a:srgbClr val="3B4643"/>
                </a:solidFill>
                <a:latin typeface="Arial"/>
                <a:cs typeface="Arial"/>
              </a:rPr>
              <a:t> II (combined </a:t>
            </a:r>
            <a:r>
              <a:rPr lang="en-US" sz="2200" spc="-85" dirty="0" err="1" smtClean="0">
                <a:solidFill>
                  <a:srgbClr val="3B4643"/>
                </a:solidFill>
                <a:latin typeface="Arial"/>
                <a:cs typeface="Arial"/>
              </a:rPr>
              <a:t>marsupialization</a:t>
            </a:r>
            <a:r>
              <a:rPr lang="en-US" sz="2200" spc="-85" dirty="0" smtClean="0">
                <a:solidFill>
                  <a:srgbClr val="3B4643"/>
                </a:solidFill>
                <a:latin typeface="Arial"/>
                <a:cs typeface="Arial"/>
              </a:rPr>
              <a:t> and </a:t>
            </a:r>
            <a:r>
              <a:rPr lang="en-US" sz="2200" spc="-85" dirty="0" err="1" smtClean="0">
                <a:solidFill>
                  <a:srgbClr val="3B4643"/>
                </a:solidFill>
                <a:latin typeface="Arial"/>
                <a:cs typeface="Arial"/>
              </a:rPr>
              <a:t>enucleation</a:t>
            </a:r>
            <a:r>
              <a:rPr lang="en-US" sz="2200" spc="-85" dirty="0" smtClean="0">
                <a:solidFill>
                  <a:srgbClr val="3B4643"/>
                </a:solidFill>
                <a:latin typeface="Arial"/>
                <a:cs typeface="Arial"/>
              </a:rPr>
              <a:t>) </a:t>
            </a:r>
            <a:r>
              <a:rPr sz="2200" spc="-90" smtClean="0">
                <a:solidFill>
                  <a:srgbClr val="3B4643"/>
                </a:solidFill>
                <a:latin typeface="Arial"/>
                <a:cs typeface="Arial"/>
              </a:rPr>
              <a:t>bone</a:t>
            </a:r>
            <a:r>
              <a:rPr lang="en-US" sz="2200" spc="-114" dirty="0" smtClean="0">
                <a:solidFill>
                  <a:srgbClr val="3B4643"/>
                </a:solidFill>
                <a:latin typeface="Arial"/>
                <a:cs typeface="Arial"/>
              </a:rPr>
              <a:t> </a:t>
            </a:r>
            <a:r>
              <a:rPr sz="2200" spc="-60" smtClean="0">
                <a:solidFill>
                  <a:srgbClr val="3B4643"/>
                </a:solidFill>
                <a:latin typeface="Arial"/>
                <a:cs typeface="Arial"/>
              </a:rPr>
              <a:t>grafting</a:t>
            </a:r>
            <a:endParaRPr lang="en-US" sz="2200" spc="-60" dirty="0" smtClean="0">
              <a:solidFill>
                <a:srgbClr val="3B4643"/>
              </a:solidFill>
              <a:latin typeface="Arial"/>
              <a:cs typeface="Arial"/>
            </a:endParaRPr>
          </a:p>
          <a:p>
            <a:pPr marL="682625" marR="2303145" indent="-669925">
              <a:lnSpc>
                <a:spcPct val="146800"/>
              </a:lnSpc>
              <a:spcBef>
                <a:spcPts val="100"/>
              </a:spcBef>
              <a:tabLst>
                <a:tab pos="596265" algn="l"/>
              </a:tabLst>
            </a:pPr>
            <a:endParaRPr lang="en-US" sz="2200" spc="-60" dirty="0" smtClean="0">
              <a:solidFill>
                <a:srgbClr val="3B4643"/>
              </a:solidFill>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89</a:t>
            </a:r>
          </a:p>
        </p:txBody>
      </p:sp>
      <p:sp>
        <p:nvSpPr>
          <p:cNvPr id="3" name="object 3"/>
          <p:cNvSpPr txBox="1">
            <a:spLocks noGrp="1"/>
          </p:cNvSpPr>
          <p:nvPr>
            <p:ph type="title"/>
          </p:nvPr>
        </p:nvSpPr>
        <p:spPr>
          <a:xfrm>
            <a:off x="1359153" y="852627"/>
            <a:ext cx="2045971" cy="505908"/>
          </a:xfrm>
          <a:prstGeom prst="rect">
            <a:avLst/>
          </a:prstGeom>
        </p:spPr>
        <p:txBody>
          <a:bodyPr vert="horz" wrap="square" lIns="0" tIns="13335" rIns="0" bIns="0" rtlCol="0">
            <a:spAutoFit/>
          </a:bodyPr>
          <a:lstStyle/>
          <a:p>
            <a:pPr marL="12700">
              <a:lnSpc>
                <a:spcPct val="100000"/>
              </a:lnSpc>
              <a:spcBef>
                <a:spcPts val="105"/>
              </a:spcBef>
            </a:pPr>
            <a:r>
              <a:rPr sz="3200" b="0" spc="-409" dirty="0">
                <a:solidFill>
                  <a:srgbClr val="E4E6DA"/>
                </a:solidFill>
                <a:latin typeface="Arial"/>
                <a:cs typeface="Arial"/>
              </a:rPr>
              <a:t>TREATMENT</a:t>
            </a:r>
            <a:endParaRPr sz="320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776228"/>
            <a:ext cx="11506200" cy="2585323"/>
          </a:xfrm>
        </p:spPr>
        <p:txBody>
          <a:bodyPr/>
          <a:lstStyle/>
          <a:p>
            <a:r>
              <a:rPr lang="en-US" sz="2400" dirty="0" err="1" smtClean="0">
                <a:latin typeface="+mj-lt"/>
              </a:rPr>
              <a:t>Enucleation</a:t>
            </a:r>
            <a:r>
              <a:rPr lang="en-US" sz="2400" dirty="0" smtClean="0">
                <a:latin typeface="+mj-lt"/>
              </a:rPr>
              <a:t> </a:t>
            </a:r>
            <a:r>
              <a:rPr lang="en-US" sz="2400" dirty="0" smtClean="0">
                <a:latin typeface="+mj-lt"/>
              </a:rPr>
              <a:t>allows for the cystic cavity to be covered by a </a:t>
            </a:r>
            <a:r>
              <a:rPr lang="en-US" sz="2400" dirty="0" err="1" smtClean="0">
                <a:latin typeface="+mj-lt"/>
              </a:rPr>
              <a:t>mucoperiosteal</a:t>
            </a:r>
            <a:r>
              <a:rPr lang="en-US" sz="2400" dirty="0" smtClean="0">
                <a:latin typeface="+mj-lt"/>
              </a:rPr>
              <a:t> flap and the space fills with blood clot, which will eventually organize and form normal bone. </a:t>
            </a:r>
            <a:r>
              <a:rPr lang="en-US" sz="2400" dirty="0" smtClean="0">
                <a:latin typeface="+mj-lt"/>
              </a:rPr>
              <a:t>Indications</a:t>
            </a:r>
            <a:br>
              <a:rPr lang="en-US" sz="2400" dirty="0" smtClean="0">
                <a:latin typeface="+mj-lt"/>
              </a:rPr>
            </a:br>
            <a:r>
              <a:rPr lang="en-US" sz="2400" dirty="0" smtClean="0">
                <a:latin typeface="+mj-lt"/>
              </a:rPr>
              <a:t/>
            </a:r>
            <a:br>
              <a:rPr lang="en-US" sz="2400" dirty="0" smtClean="0">
                <a:latin typeface="+mj-lt"/>
              </a:rPr>
            </a:br>
            <a:r>
              <a:rPr lang="en-US" sz="2400" dirty="0" smtClean="0">
                <a:latin typeface="+mj-lt"/>
              </a:rPr>
              <a:t> • </a:t>
            </a:r>
            <a:r>
              <a:rPr lang="en-US" sz="2400" dirty="0" smtClean="0">
                <a:latin typeface="+mj-lt"/>
              </a:rPr>
              <a:t>Treatment of </a:t>
            </a:r>
            <a:r>
              <a:rPr lang="en-US" sz="2400" dirty="0" err="1" smtClean="0">
                <a:latin typeface="+mj-lt"/>
              </a:rPr>
              <a:t>odontogenic</a:t>
            </a:r>
            <a:r>
              <a:rPr lang="en-US" sz="2400" dirty="0" smtClean="0">
                <a:latin typeface="+mj-lt"/>
              </a:rPr>
              <a:t> </a:t>
            </a:r>
            <a:r>
              <a:rPr lang="en-US" sz="2400" dirty="0" err="1" smtClean="0">
                <a:latin typeface="+mj-lt"/>
              </a:rPr>
              <a:t>keratocysts</a:t>
            </a:r>
            <a:r>
              <a:rPr lang="en-US" sz="2400" dirty="0" smtClean="0">
                <a:latin typeface="+mj-lt"/>
              </a:rPr>
              <a:t/>
            </a:r>
            <a:br>
              <a:rPr lang="en-US" sz="2400" dirty="0" smtClean="0">
                <a:latin typeface="+mj-lt"/>
              </a:rPr>
            </a:br>
            <a:r>
              <a:rPr lang="en-US" sz="2400" dirty="0" smtClean="0">
                <a:latin typeface="+mj-lt"/>
              </a:rPr>
              <a:t/>
            </a:r>
            <a:br>
              <a:rPr lang="en-US" sz="2400" dirty="0" smtClean="0">
                <a:latin typeface="+mj-lt"/>
              </a:rPr>
            </a:br>
            <a:r>
              <a:rPr lang="en-US" sz="2400" dirty="0" smtClean="0">
                <a:latin typeface="+mj-lt"/>
              </a:rPr>
              <a:t> </a:t>
            </a:r>
            <a:r>
              <a:rPr lang="en-US" sz="2400" dirty="0" smtClean="0">
                <a:latin typeface="+mj-lt"/>
              </a:rPr>
              <a:t>• Recurrence of cystic lesions of any cyst</a:t>
            </a:r>
            <a:endParaRPr lang="en-US" sz="2400" dirty="0">
              <a:latin typeface="+mj-lt"/>
            </a:endParaRPr>
          </a:p>
        </p:txBody>
      </p:sp>
      <p:sp>
        <p:nvSpPr>
          <p:cNvPr id="3" name="Text Placeholder 2"/>
          <p:cNvSpPr>
            <a:spLocks noGrp="1"/>
          </p:cNvSpPr>
          <p:nvPr>
            <p:ph type="body" idx="1"/>
          </p:nvPr>
        </p:nvSpPr>
        <p:spPr>
          <a:xfrm>
            <a:off x="457201" y="990600"/>
            <a:ext cx="8861044" cy="553998"/>
          </a:xfrm>
        </p:spPr>
        <p:txBody>
          <a:bodyPr/>
          <a:lstStyle/>
          <a:p>
            <a:r>
              <a:rPr lang="en-US" sz="3600" b="1" dirty="0" smtClean="0">
                <a:solidFill>
                  <a:schemeClr val="bg1"/>
                </a:solidFill>
              </a:rPr>
              <a:t>1. </a:t>
            </a:r>
            <a:r>
              <a:rPr lang="en-US" sz="3600" b="1" dirty="0" err="1" smtClean="0">
                <a:solidFill>
                  <a:schemeClr val="bg1"/>
                </a:solidFill>
              </a:rPr>
              <a:t>Enucleation</a:t>
            </a:r>
            <a:endParaRPr lang="en-US" sz="36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9" y="1853058"/>
            <a:ext cx="7740015" cy="4758995"/>
          </a:xfrm>
          <a:prstGeom prst="rect">
            <a:avLst/>
          </a:prstGeom>
        </p:spPr>
        <p:txBody>
          <a:bodyPr vert="horz" wrap="square" lIns="0" tIns="146050" rIns="0" bIns="0" rtlCol="0">
            <a:spAutoFit/>
          </a:bodyPr>
          <a:lstStyle/>
          <a:p>
            <a:pPr marL="241300" indent="-228600">
              <a:lnSpc>
                <a:spcPct val="100000"/>
              </a:lnSpc>
              <a:spcBef>
                <a:spcPts val="1150"/>
              </a:spcBef>
              <a:buFont typeface="Wingdings"/>
              <a:buChar char=""/>
              <a:tabLst>
                <a:tab pos="241300" algn="l"/>
              </a:tabLst>
            </a:pPr>
            <a:r>
              <a:rPr sz="1900" b="1" spc="-95" dirty="0">
                <a:solidFill>
                  <a:srgbClr val="95A0AA"/>
                </a:solidFill>
                <a:latin typeface="Trebuchet MS"/>
                <a:cs typeface="Trebuchet MS"/>
              </a:rPr>
              <a:t>Advantages</a:t>
            </a:r>
            <a:r>
              <a:rPr sz="1900" b="1" spc="-130" dirty="0">
                <a:solidFill>
                  <a:srgbClr val="95A0AA"/>
                </a:solidFill>
                <a:latin typeface="Trebuchet MS"/>
                <a:cs typeface="Trebuchet MS"/>
              </a:rPr>
              <a:t> </a:t>
            </a:r>
            <a:r>
              <a:rPr sz="1900" b="1" spc="-175" dirty="0">
                <a:solidFill>
                  <a:srgbClr val="95A0AA"/>
                </a:solidFill>
                <a:latin typeface="Trebuchet MS"/>
                <a:cs typeface="Trebuchet MS"/>
              </a:rPr>
              <a:t>:</a:t>
            </a:r>
            <a:endParaRPr sz="1900">
              <a:latin typeface="Trebuchet MS"/>
              <a:cs typeface="Trebuchet MS"/>
            </a:endParaRPr>
          </a:p>
          <a:p>
            <a:pPr marL="355600" indent="-342900">
              <a:lnSpc>
                <a:spcPct val="100000"/>
              </a:lnSpc>
              <a:spcBef>
                <a:spcPts val="1045"/>
              </a:spcBef>
              <a:buChar char="•"/>
              <a:tabLst>
                <a:tab pos="354965" algn="l"/>
                <a:tab pos="355600" algn="l"/>
              </a:tabLst>
            </a:pPr>
            <a:r>
              <a:rPr sz="1900" spc="-65" dirty="0">
                <a:solidFill>
                  <a:srgbClr val="3B4643"/>
                </a:solidFill>
                <a:latin typeface="Arial"/>
                <a:cs typeface="Arial"/>
              </a:rPr>
              <a:t>pathologic </a:t>
            </a:r>
            <a:r>
              <a:rPr sz="1900" spc="-70" dirty="0">
                <a:solidFill>
                  <a:srgbClr val="3B4643"/>
                </a:solidFill>
                <a:latin typeface="Arial"/>
                <a:cs typeface="Arial"/>
              </a:rPr>
              <a:t>examination </a:t>
            </a:r>
            <a:r>
              <a:rPr sz="1900" spc="-10" dirty="0">
                <a:solidFill>
                  <a:srgbClr val="3B4643"/>
                </a:solidFill>
                <a:latin typeface="Arial"/>
                <a:cs typeface="Arial"/>
              </a:rPr>
              <a:t>of </a:t>
            </a:r>
            <a:r>
              <a:rPr sz="1900" spc="-25" dirty="0">
                <a:solidFill>
                  <a:srgbClr val="3B4643"/>
                </a:solidFill>
                <a:latin typeface="Arial"/>
                <a:cs typeface="Arial"/>
              </a:rPr>
              <a:t>the </a:t>
            </a:r>
            <a:r>
              <a:rPr sz="1900" spc="-30" dirty="0">
                <a:solidFill>
                  <a:srgbClr val="3B4643"/>
                </a:solidFill>
                <a:latin typeface="Arial"/>
                <a:cs typeface="Arial"/>
              </a:rPr>
              <a:t>entire </a:t>
            </a:r>
            <a:r>
              <a:rPr sz="1900" spc="-95" dirty="0">
                <a:solidFill>
                  <a:srgbClr val="3B4643"/>
                </a:solidFill>
                <a:latin typeface="Arial"/>
                <a:cs typeface="Arial"/>
              </a:rPr>
              <a:t>cyst </a:t>
            </a:r>
            <a:r>
              <a:rPr sz="1900" spc="-125" dirty="0">
                <a:solidFill>
                  <a:srgbClr val="3B4643"/>
                </a:solidFill>
                <a:latin typeface="Arial"/>
                <a:cs typeface="Arial"/>
              </a:rPr>
              <a:t>can </a:t>
            </a:r>
            <a:r>
              <a:rPr sz="1900" spc="-90" dirty="0">
                <a:solidFill>
                  <a:srgbClr val="3B4643"/>
                </a:solidFill>
                <a:latin typeface="Arial"/>
                <a:cs typeface="Arial"/>
              </a:rPr>
              <a:t>be</a:t>
            </a:r>
            <a:r>
              <a:rPr sz="1900" spc="-325" dirty="0">
                <a:solidFill>
                  <a:srgbClr val="3B4643"/>
                </a:solidFill>
                <a:latin typeface="Arial"/>
                <a:cs typeface="Arial"/>
              </a:rPr>
              <a:t> </a:t>
            </a:r>
            <a:r>
              <a:rPr sz="1900" spc="-70" dirty="0">
                <a:solidFill>
                  <a:srgbClr val="3B4643"/>
                </a:solidFill>
                <a:latin typeface="Arial"/>
                <a:cs typeface="Arial"/>
              </a:rPr>
              <a:t>undertaken</a:t>
            </a:r>
            <a:endParaRPr sz="1900">
              <a:latin typeface="Arial"/>
              <a:cs typeface="Arial"/>
            </a:endParaRPr>
          </a:p>
          <a:p>
            <a:pPr marL="355600" marR="5080" indent="-342900">
              <a:lnSpc>
                <a:spcPts val="1820"/>
              </a:lnSpc>
              <a:spcBef>
                <a:spcPts val="1490"/>
              </a:spcBef>
              <a:buChar char="•"/>
              <a:tabLst>
                <a:tab pos="354965" algn="l"/>
                <a:tab pos="355600" algn="l"/>
              </a:tabLst>
            </a:pPr>
            <a:r>
              <a:rPr sz="1900" spc="-25" dirty="0">
                <a:solidFill>
                  <a:srgbClr val="3B4643"/>
                </a:solidFill>
                <a:latin typeface="Arial"/>
                <a:cs typeface="Arial"/>
              </a:rPr>
              <a:t>the </a:t>
            </a:r>
            <a:r>
              <a:rPr sz="1900" spc="-10" dirty="0">
                <a:solidFill>
                  <a:srgbClr val="3B4643"/>
                </a:solidFill>
                <a:latin typeface="Arial"/>
                <a:cs typeface="Arial"/>
              </a:rPr>
              <a:t>initial </a:t>
            </a:r>
            <a:r>
              <a:rPr sz="1900" spc="-95" dirty="0">
                <a:solidFill>
                  <a:srgbClr val="3B4643"/>
                </a:solidFill>
                <a:latin typeface="Arial"/>
                <a:cs typeface="Arial"/>
              </a:rPr>
              <a:t>excisional </a:t>
            </a:r>
            <a:r>
              <a:rPr sz="1900" spc="-90" dirty="0">
                <a:solidFill>
                  <a:srgbClr val="3B4643"/>
                </a:solidFill>
                <a:latin typeface="Arial"/>
                <a:cs typeface="Arial"/>
              </a:rPr>
              <a:t>biopsy </a:t>
            </a:r>
            <a:r>
              <a:rPr sz="1900" spc="-60" dirty="0">
                <a:solidFill>
                  <a:srgbClr val="3B4643"/>
                </a:solidFill>
                <a:latin typeface="Arial"/>
                <a:cs typeface="Arial"/>
              </a:rPr>
              <a:t>(i.e., </a:t>
            </a:r>
            <a:r>
              <a:rPr sz="1900" spc="-65" dirty="0">
                <a:solidFill>
                  <a:srgbClr val="3B4643"/>
                </a:solidFill>
                <a:latin typeface="Arial"/>
                <a:cs typeface="Arial"/>
              </a:rPr>
              <a:t>enucleation) </a:t>
            </a:r>
            <a:r>
              <a:rPr sz="1900" spc="-145" dirty="0">
                <a:solidFill>
                  <a:srgbClr val="3B4643"/>
                </a:solidFill>
                <a:latin typeface="Arial"/>
                <a:cs typeface="Arial"/>
              </a:rPr>
              <a:t>has </a:t>
            </a:r>
            <a:r>
              <a:rPr sz="1900" spc="-105" dirty="0">
                <a:solidFill>
                  <a:srgbClr val="3B4643"/>
                </a:solidFill>
                <a:latin typeface="Arial"/>
                <a:cs typeface="Arial"/>
              </a:rPr>
              <a:t>also </a:t>
            </a:r>
            <a:r>
              <a:rPr sz="1900" spc="-55" dirty="0">
                <a:solidFill>
                  <a:srgbClr val="3B4643"/>
                </a:solidFill>
                <a:latin typeface="Arial"/>
                <a:cs typeface="Arial"/>
              </a:rPr>
              <a:t>appropriately </a:t>
            </a:r>
            <a:r>
              <a:rPr sz="1900" spc="-40" dirty="0">
                <a:solidFill>
                  <a:srgbClr val="3B4643"/>
                </a:solidFill>
                <a:latin typeface="Arial"/>
                <a:cs typeface="Arial"/>
              </a:rPr>
              <a:t>treated  </a:t>
            </a:r>
            <a:r>
              <a:rPr sz="1900" spc="-25" dirty="0">
                <a:solidFill>
                  <a:srgbClr val="3B4643"/>
                </a:solidFill>
                <a:latin typeface="Arial"/>
                <a:cs typeface="Arial"/>
              </a:rPr>
              <a:t>the</a:t>
            </a:r>
            <a:r>
              <a:rPr sz="1900" spc="-100" dirty="0">
                <a:solidFill>
                  <a:srgbClr val="3B4643"/>
                </a:solidFill>
                <a:latin typeface="Arial"/>
                <a:cs typeface="Arial"/>
              </a:rPr>
              <a:t> </a:t>
            </a:r>
            <a:r>
              <a:rPr sz="1900" spc="-70" dirty="0">
                <a:solidFill>
                  <a:srgbClr val="3B4643"/>
                </a:solidFill>
                <a:latin typeface="Arial"/>
                <a:cs typeface="Arial"/>
              </a:rPr>
              <a:t>lesion.</a:t>
            </a:r>
            <a:endParaRPr sz="1900">
              <a:latin typeface="Arial"/>
              <a:cs typeface="Arial"/>
            </a:endParaRPr>
          </a:p>
          <a:p>
            <a:pPr marL="355600" indent="-342900">
              <a:lnSpc>
                <a:spcPts val="2055"/>
              </a:lnSpc>
              <a:spcBef>
                <a:spcPts val="1065"/>
              </a:spcBef>
              <a:buChar char="•"/>
              <a:tabLst>
                <a:tab pos="354965" algn="l"/>
                <a:tab pos="355600" algn="l"/>
              </a:tabLst>
            </a:pPr>
            <a:r>
              <a:rPr sz="1900" spc="-140" dirty="0">
                <a:solidFill>
                  <a:srgbClr val="3B4643"/>
                </a:solidFill>
                <a:latin typeface="Arial"/>
                <a:cs typeface="Arial"/>
              </a:rPr>
              <a:t>The </a:t>
            </a:r>
            <a:r>
              <a:rPr sz="1900" spc="-30" dirty="0">
                <a:solidFill>
                  <a:srgbClr val="3B4643"/>
                </a:solidFill>
                <a:latin typeface="Arial"/>
                <a:cs typeface="Arial"/>
              </a:rPr>
              <a:t>patient </a:t>
            </a:r>
            <a:r>
              <a:rPr sz="1900" spc="-114" dirty="0">
                <a:solidFill>
                  <a:srgbClr val="3B4643"/>
                </a:solidFill>
                <a:latin typeface="Arial"/>
                <a:cs typeface="Arial"/>
              </a:rPr>
              <a:t>does </a:t>
            </a:r>
            <a:r>
              <a:rPr sz="1900" spc="-10" dirty="0">
                <a:solidFill>
                  <a:srgbClr val="3B4643"/>
                </a:solidFill>
                <a:latin typeface="Arial"/>
                <a:cs typeface="Arial"/>
              </a:rPr>
              <a:t>not </a:t>
            </a:r>
            <a:r>
              <a:rPr sz="1900" spc="-125" dirty="0">
                <a:solidFill>
                  <a:srgbClr val="3B4643"/>
                </a:solidFill>
                <a:latin typeface="Arial"/>
                <a:cs typeface="Arial"/>
              </a:rPr>
              <a:t>have </a:t>
            </a:r>
            <a:r>
              <a:rPr sz="1900" spc="10" dirty="0">
                <a:solidFill>
                  <a:srgbClr val="3B4643"/>
                </a:solidFill>
                <a:latin typeface="Arial"/>
                <a:cs typeface="Arial"/>
              </a:rPr>
              <a:t>to </a:t>
            </a:r>
            <a:r>
              <a:rPr sz="1900" spc="-105" dirty="0">
                <a:solidFill>
                  <a:srgbClr val="3B4643"/>
                </a:solidFill>
                <a:latin typeface="Arial"/>
                <a:cs typeface="Arial"/>
              </a:rPr>
              <a:t>care </a:t>
            </a:r>
            <a:r>
              <a:rPr sz="1900" spc="-10" dirty="0">
                <a:solidFill>
                  <a:srgbClr val="3B4643"/>
                </a:solidFill>
                <a:latin typeface="Arial"/>
                <a:cs typeface="Arial"/>
              </a:rPr>
              <a:t>for </a:t>
            </a:r>
            <a:r>
              <a:rPr sz="1900" spc="-150" dirty="0">
                <a:solidFill>
                  <a:srgbClr val="3B4643"/>
                </a:solidFill>
                <a:latin typeface="Arial"/>
                <a:cs typeface="Arial"/>
              </a:rPr>
              <a:t>a </a:t>
            </a:r>
            <a:r>
              <a:rPr sz="1900" spc="-80" dirty="0">
                <a:solidFill>
                  <a:srgbClr val="3B4643"/>
                </a:solidFill>
                <a:latin typeface="Arial"/>
                <a:cs typeface="Arial"/>
              </a:rPr>
              <a:t>marsupial </a:t>
            </a:r>
            <a:r>
              <a:rPr sz="1900" spc="-70" dirty="0">
                <a:solidFill>
                  <a:srgbClr val="3B4643"/>
                </a:solidFill>
                <a:latin typeface="Arial"/>
                <a:cs typeface="Arial"/>
              </a:rPr>
              <a:t>cavity </a:t>
            </a:r>
            <a:r>
              <a:rPr sz="1900" spc="5" dirty="0">
                <a:solidFill>
                  <a:srgbClr val="3B4643"/>
                </a:solidFill>
                <a:latin typeface="Arial"/>
                <a:cs typeface="Arial"/>
              </a:rPr>
              <a:t>with</a:t>
            </a:r>
            <a:r>
              <a:rPr sz="1900" spc="-290" dirty="0">
                <a:solidFill>
                  <a:srgbClr val="3B4643"/>
                </a:solidFill>
                <a:latin typeface="Arial"/>
                <a:cs typeface="Arial"/>
              </a:rPr>
              <a:t> </a:t>
            </a:r>
            <a:r>
              <a:rPr sz="1900" spc="-70" dirty="0">
                <a:solidFill>
                  <a:srgbClr val="3B4643"/>
                </a:solidFill>
                <a:latin typeface="Arial"/>
                <a:cs typeface="Arial"/>
              </a:rPr>
              <a:t>constant</a:t>
            </a:r>
            <a:endParaRPr sz="1900">
              <a:latin typeface="Arial"/>
              <a:cs typeface="Arial"/>
            </a:endParaRPr>
          </a:p>
          <a:p>
            <a:pPr marL="355600">
              <a:lnSpc>
                <a:spcPts val="2055"/>
              </a:lnSpc>
            </a:pPr>
            <a:r>
              <a:rPr sz="1900" spc="-50" dirty="0">
                <a:solidFill>
                  <a:srgbClr val="3B4643"/>
                </a:solidFill>
                <a:latin typeface="Arial"/>
                <a:cs typeface="Arial"/>
              </a:rPr>
              <a:t>irrigations.</a:t>
            </a:r>
            <a:endParaRPr sz="1900">
              <a:latin typeface="Arial"/>
              <a:cs typeface="Arial"/>
            </a:endParaRPr>
          </a:p>
          <a:p>
            <a:pPr>
              <a:lnSpc>
                <a:spcPct val="100000"/>
              </a:lnSpc>
            </a:pPr>
            <a:endParaRPr sz="1900">
              <a:latin typeface="Times New Roman"/>
              <a:cs typeface="Times New Roman"/>
            </a:endParaRPr>
          </a:p>
          <a:p>
            <a:pPr>
              <a:lnSpc>
                <a:spcPct val="100000"/>
              </a:lnSpc>
              <a:spcBef>
                <a:spcPts val="55"/>
              </a:spcBef>
            </a:pPr>
            <a:endParaRPr sz="1850">
              <a:latin typeface="Times New Roman"/>
              <a:cs typeface="Times New Roman"/>
            </a:endParaRPr>
          </a:p>
          <a:p>
            <a:pPr marL="241300" indent="-228600">
              <a:lnSpc>
                <a:spcPct val="100000"/>
              </a:lnSpc>
              <a:buFont typeface="Wingdings"/>
              <a:buChar char=""/>
              <a:tabLst>
                <a:tab pos="241300" algn="l"/>
              </a:tabLst>
            </a:pPr>
            <a:r>
              <a:rPr sz="1900" b="1" spc="-90" dirty="0">
                <a:solidFill>
                  <a:srgbClr val="95A0AA"/>
                </a:solidFill>
                <a:latin typeface="Trebuchet MS"/>
                <a:cs typeface="Trebuchet MS"/>
              </a:rPr>
              <a:t>Disadvantages</a:t>
            </a:r>
            <a:endParaRPr sz="1900">
              <a:latin typeface="Trebuchet MS"/>
              <a:cs typeface="Trebuchet MS"/>
            </a:endParaRPr>
          </a:p>
          <a:p>
            <a:pPr marL="355600" indent="-342900">
              <a:lnSpc>
                <a:spcPct val="100000"/>
              </a:lnSpc>
              <a:spcBef>
                <a:spcPts val="1045"/>
              </a:spcBef>
              <a:buChar char="•"/>
              <a:tabLst>
                <a:tab pos="354965" algn="l"/>
                <a:tab pos="355600" algn="l"/>
              </a:tabLst>
            </a:pPr>
            <a:r>
              <a:rPr sz="1900" spc="-70" dirty="0">
                <a:solidFill>
                  <a:srgbClr val="3B4643"/>
                </a:solidFill>
                <a:latin typeface="Arial"/>
                <a:cs typeface="Arial"/>
              </a:rPr>
              <a:t>Normal </a:t>
            </a:r>
            <a:r>
              <a:rPr sz="1900" spc="-80" dirty="0">
                <a:solidFill>
                  <a:srgbClr val="3B4643"/>
                </a:solidFill>
                <a:latin typeface="Arial"/>
                <a:cs typeface="Arial"/>
              </a:rPr>
              <a:t>tissue </a:t>
            </a:r>
            <a:r>
              <a:rPr sz="1900" spc="-114" dirty="0">
                <a:solidFill>
                  <a:srgbClr val="3B4643"/>
                </a:solidFill>
                <a:latin typeface="Arial"/>
                <a:cs typeface="Arial"/>
              </a:rPr>
              <a:t>may </a:t>
            </a:r>
            <a:r>
              <a:rPr sz="1900" spc="-90" dirty="0">
                <a:solidFill>
                  <a:srgbClr val="3B4643"/>
                </a:solidFill>
                <a:latin typeface="Arial"/>
                <a:cs typeface="Arial"/>
              </a:rPr>
              <a:t>be</a:t>
            </a:r>
            <a:r>
              <a:rPr sz="1900" spc="-145" dirty="0">
                <a:solidFill>
                  <a:srgbClr val="3B4643"/>
                </a:solidFill>
                <a:latin typeface="Arial"/>
                <a:cs typeface="Arial"/>
              </a:rPr>
              <a:t> </a:t>
            </a:r>
            <a:r>
              <a:rPr sz="1900" spc="-80" dirty="0">
                <a:solidFill>
                  <a:srgbClr val="3B4643"/>
                </a:solidFill>
                <a:latin typeface="Arial"/>
                <a:cs typeface="Arial"/>
              </a:rPr>
              <a:t>jeopardized</a:t>
            </a:r>
            <a:endParaRPr sz="1900">
              <a:latin typeface="Arial"/>
              <a:cs typeface="Arial"/>
            </a:endParaRPr>
          </a:p>
          <a:p>
            <a:pPr marL="355600" indent="-342900">
              <a:lnSpc>
                <a:spcPct val="100000"/>
              </a:lnSpc>
              <a:spcBef>
                <a:spcPts val="1045"/>
              </a:spcBef>
              <a:buChar char="•"/>
              <a:tabLst>
                <a:tab pos="354965" algn="l"/>
                <a:tab pos="355600" algn="l"/>
              </a:tabLst>
            </a:pPr>
            <a:r>
              <a:rPr sz="1900" spc="-85" dirty="0">
                <a:solidFill>
                  <a:srgbClr val="3B4643"/>
                </a:solidFill>
                <a:latin typeface="Arial"/>
                <a:cs typeface="Arial"/>
              </a:rPr>
              <a:t>Fracture </a:t>
            </a:r>
            <a:r>
              <a:rPr sz="1900" spc="-10" dirty="0">
                <a:solidFill>
                  <a:srgbClr val="3B4643"/>
                </a:solidFill>
                <a:latin typeface="Arial"/>
                <a:cs typeface="Arial"/>
              </a:rPr>
              <a:t>of </a:t>
            </a:r>
            <a:r>
              <a:rPr sz="1900" spc="-25" dirty="0">
                <a:solidFill>
                  <a:srgbClr val="3B4643"/>
                </a:solidFill>
                <a:latin typeface="Arial"/>
                <a:cs typeface="Arial"/>
              </a:rPr>
              <a:t>the</a:t>
            </a:r>
            <a:r>
              <a:rPr sz="1900" spc="-210" dirty="0">
                <a:solidFill>
                  <a:srgbClr val="3B4643"/>
                </a:solidFill>
                <a:latin typeface="Arial"/>
                <a:cs typeface="Arial"/>
              </a:rPr>
              <a:t> </a:t>
            </a:r>
            <a:r>
              <a:rPr sz="1900" spc="-50" dirty="0">
                <a:solidFill>
                  <a:srgbClr val="3B4643"/>
                </a:solidFill>
                <a:latin typeface="Arial"/>
                <a:cs typeface="Arial"/>
              </a:rPr>
              <a:t>jaw</a:t>
            </a:r>
            <a:endParaRPr sz="1900">
              <a:latin typeface="Arial"/>
              <a:cs typeface="Arial"/>
            </a:endParaRPr>
          </a:p>
          <a:p>
            <a:pPr marL="355600" indent="-342900">
              <a:lnSpc>
                <a:spcPct val="100000"/>
              </a:lnSpc>
              <a:spcBef>
                <a:spcPts val="1045"/>
              </a:spcBef>
              <a:buChar char="•"/>
              <a:tabLst>
                <a:tab pos="354965" algn="l"/>
                <a:tab pos="355600" algn="l"/>
              </a:tabLst>
            </a:pPr>
            <a:r>
              <a:rPr sz="1900" spc="-65" dirty="0">
                <a:solidFill>
                  <a:srgbClr val="3B4643"/>
                </a:solidFill>
                <a:latin typeface="Arial"/>
                <a:cs typeface="Arial"/>
              </a:rPr>
              <a:t>Devitalization </a:t>
            </a:r>
            <a:r>
              <a:rPr sz="1900" spc="-10" dirty="0">
                <a:solidFill>
                  <a:srgbClr val="3B4643"/>
                </a:solidFill>
                <a:latin typeface="Arial"/>
                <a:cs typeface="Arial"/>
              </a:rPr>
              <a:t>of </a:t>
            </a:r>
            <a:r>
              <a:rPr sz="1900" spc="-105" dirty="0">
                <a:solidFill>
                  <a:srgbClr val="3B4643"/>
                </a:solidFill>
                <a:latin typeface="Arial"/>
                <a:cs typeface="Arial"/>
              </a:rPr>
              <a:t>associated</a:t>
            </a:r>
            <a:r>
              <a:rPr sz="1900" spc="-170" dirty="0">
                <a:solidFill>
                  <a:srgbClr val="3B4643"/>
                </a:solidFill>
                <a:latin typeface="Arial"/>
                <a:cs typeface="Arial"/>
              </a:rPr>
              <a:t> </a:t>
            </a:r>
            <a:r>
              <a:rPr sz="1900" spc="-20" dirty="0">
                <a:solidFill>
                  <a:srgbClr val="3B4643"/>
                </a:solidFill>
                <a:latin typeface="Arial"/>
                <a:cs typeface="Arial"/>
              </a:rPr>
              <a:t>teeth</a:t>
            </a:r>
            <a:endParaRPr sz="1900">
              <a:latin typeface="Arial"/>
              <a:cs typeface="Arial"/>
            </a:endParaRPr>
          </a:p>
          <a:p>
            <a:pPr marL="355600" indent="-342900">
              <a:lnSpc>
                <a:spcPct val="100000"/>
              </a:lnSpc>
              <a:spcBef>
                <a:spcPts val="1045"/>
              </a:spcBef>
              <a:buChar char="•"/>
              <a:tabLst>
                <a:tab pos="354965" algn="l"/>
                <a:tab pos="355600" algn="l"/>
              </a:tabLst>
            </a:pPr>
            <a:r>
              <a:rPr sz="1900" spc="-75" dirty="0">
                <a:solidFill>
                  <a:srgbClr val="3B4643"/>
                </a:solidFill>
                <a:latin typeface="Arial"/>
                <a:cs typeface="Arial"/>
              </a:rPr>
              <a:t>Impacted </a:t>
            </a:r>
            <a:r>
              <a:rPr sz="1900" spc="-20" dirty="0">
                <a:solidFill>
                  <a:srgbClr val="3B4643"/>
                </a:solidFill>
                <a:latin typeface="Arial"/>
                <a:cs typeface="Arial"/>
              </a:rPr>
              <a:t>teeth </a:t>
            </a:r>
            <a:r>
              <a:rPr sz="1900" spc="-5" dirty="0">
                <a:solidFill>
                  <a:srgbClr val="3B4643"/>
                </a:solidFill>
                <a:latin typeface="Arial"/>
                <a:cs typeface="Arial"/>
              </a:rPr>
              <a:t>that </a:t>
            </a:r>
            <a:r>
              <a:rPr sz="1900" spc="-25" dirty="0">
                <a:solidFill>
                  <a:srgbClr val="3B4643"/>
                </a:solidFill>
                <a:latin typeface="Arial"/>
                <a:cs typeface="Arial"/>
              </a:rPr>
              <a:t>the </a:t>
            </a:r>
            <a:r>
              <a:rPr sz="1900" spc="-65" dirty="0">
                <a:solidFill>
                  <a:srgbClr val="3B4643"/>
                </a:solidFill>
                <a:latin typeface="Arial"/>
                <a:cs typeface="Arial"/>
              </a:rPr>
              <a:t>clinician </a:t>
            </a:r>
            <a:r>
              <a:rPr sz="1900" spc="-114" dirty="0">
                <a:solidFill>
                  <a:srgbClr val="3B4643"/>
                </a:solidFill>
                <a:latin typeface="Arial"/>
                <a:cs typeface="Arial"/>
              </a:rPr>
              <a:t>may </a:t>
            </a:r>
            <a:r>
              <a:rPr sz="1900" spc="-70" dirty="0">
                <a:solidFill>
                  <a:srgbClr val="3B4643"/>
                </a:solidFill>
                <a:latin typeface="Arial"/>
                <a:cs typeface="Arial"/>
              </a:rPr>
              <a:t>wish </a:t>
            </a:r>
            <a:r>
              <a:rPr sz="1900" spc="10" dirty="0">
                <a:solidFill>
                  <a:srgbClr val="3B4643"/>
                </a:solidFill>
                <a:latin typeface="Arial"/>
                <a:cs typeface="Arial"/>
              </a:rPr>
              <a:t>to</a:t>
            </a:r>
            <a:r>
              <a:rPr sz="1900" spc="-320" dirty="0">
                <a:solidFill>
                  <a:srgbClr val="3B4643"/>
                </a:solidFill>
                <a:latin typeface="Arial"/>
                <a:cs typeface="Arial"/>
              </a:rPr>
              <a:t> </a:t>
            </a:r>
            <a:r>
              <a:rPr sz="1900" spc="-160" dirty="0">
                <a:solidFill>
                  <a:srgbClr val="3B4643"/>
                </a:solidFill>
                <a:latin typeface="Arial"/>
                <a:cs typeface="Arial"/>
              </a:rPr>
              <a:t>save </a:t>
            </a:r>
            <a:r>
              <a:rPr sz="1900" spc="-70" dirty="0">
                <a:solidFill>
                  <a:srgbClr val="3B4643"/>
                </a:solidFill>
                <a:latin typeface="Arial"/>
                <a:cs typeface="Arial"/>
              </a:rPr>
              <a:t>could </a:t>
            </a:r>
            <a:r>
              <a:rPr sz="1900" spc="-90" dirty="0">
                <a:solidFill>
                  <a:srgbClr val="3B4643"/>
                </a:solidFill>
                <a:latin typeface="Arial"/>
                <a:cs typeface="Arial"/>
              </a:rPr>
              <a:t>be </a:t>
            </a:r>
            <a:r>
              <a:rPr sz="1900" spc="-80" dirty="0">
                <a:solidFill>
                  <a:srgbClr val="3B4643"/>
                </a:solidFill>
                <a:latin typeface="Arial"/>
                <a:cs typeface="Arial"/>
              </a:rPr>
              <a:t>removed.</a:t>
            </a:r>
            <a:endParaRPr sz="190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93</a:t>
            </a:r>
          </a:p>
        </p:txBody>
      </p:sp>
      <p:sp>
        <p:nvSpPr>
          <p:cNvPr id="3" name="object 3"/>
          <p:cNvSpPr txBox="1">
            <a:spLocks noGrp="1"/>
          </p:cNvSpPr>
          <p:nvPr>
            <p:ph type="title"/>
          </p:nvPr>
        </p:nvSpPr>
        <p:spPr>
          <a:xfrm>
            <a:off x="1359153" y="887988"/>
            <a:ext cx="1720851" cy="443070"/>
          </a:xfrm>
          <a:prstGeom prst="rect">
            <a:avLst/>
          </a:prstGeom>
        </p:spPr>
        <p:txBody>
          <a:bodyPr vert="horz" wrap="square" lIns="0" tIns="12065" rIns="0" bIns="0" rtlCol="0">
            <a:spAutoFit/>
          </a:bodyPr>
          <a:lstStyle/>
          <a:p>
            <a:pPr marL="12700">
              <a:lnSpc>
                <a:spcPct val="100000"/>
              </a:lnSpc>
              <a:spcBef>
                <a:spcPts val="95"/>
              </a:spcBef>
            </a:pPr>
            <a:r>
              <a:rPr sz="2800" b="0" spc="-185" dirty="0">
                <a:solidFill>
                  <a:srgbClr val="E4E6DA"/>
                </a:solidFill>
                <a:latin typeface="Arial"/>
                <a:cs typeface="Arial"/>
              </a:rPr>
              <a:t>Enucle</a:t>
            </a:r>
            <a:r>
              <a:rPr sz="2800" b="0" spc="-225" dirty="0">
                <a:solidFill>
                  <a:srgbClr val="E4E6DA"/>
                </a:solidFill>
                <a:latin typeface="Arial"/>
                <a:cs typeface="Arial"/>
              </a:rPr>
              <a:t>a</a:t>
            </a:r>
            <a:r>
              <a:rPr sz="2800" b="0" dirty="0">
                <a:solidFill>
                  <a:srgbClr val="E4E6DA"/>
                </a:solidFill>
                <a:latin typeface="Arial"/>
                <a:cs typeface="Arial"/>
              </a:rPr>
              <a:t>tion</a:t>
            </a:r>
            <a:endParaRPr sz="280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06285" y="894588"/>
            <a:ext cx="4585715" cy="57317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 y="0"/>
            <a:ext cx="7606283" cy="393954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5" name="object 5"/>
          <p:cNvSpPr txBox="1"/>
          <p:nvPr/>
        </p:nvSpPr>
        <p:spPr>
          <a:xfrm>
            <a:off x="4503545" y="6224121"/>
            <a:ext cx="3322955" cy="443070"/>
          </a:xfrm>
          <a:prstGeom prst="rect">
            <a:avLst/>
          </a:prstGeom>
        </p:spPr>
        <p:txBody>
          <a:bodyPr vert="horz" wrap="square" lIns="0" tIns="12065" rIns="0" bIns="0" rtlCol="0">
            <a:spAutoFit/>
          </a:bodyPr>
          <a:lstStyle/>
          <a:p>
            <a:pPr marL="12700">
              <a:lnSpc>
                <a:spcPct val="100000"/>
              </a:lnSpc>
              <a:spcBef>
                <a:spcPts val="95"/>
              </a:spcBef>
            </a:pPr>
            <a:r>
              <a:rPr sz="4200" spc="-547" baseline="-18849" dirty="0">
                <a:solidFill>
                  <a:srgbClr val="95A0AA"/>
                </a:solidFill>
                <a:latin typeface="Arial"/>
                <a:cs typeface="Arial"/>
              </a:rPr>
              <a:t>EN</a:t>
            </a:r>
            <a:r>
              <a:rPr sz="4200" spc="-2782" baseline="-18849" dirty="0">
                <a:solidFill>
                  <a:srgbClr val="95A0AA"/>
                </a:solidFill>
                <a:latin typeface="Arial"/>
                <a:cs typeface="Arial"/>
              </a:rPr>
              <a:t>U</a:t>
            </a:r>
            <a:r>
              <a:rPr sz="1200" spc="-40" dirty="0">
                <a:solidFill>
                  <a:srgbClr val="919392"/>
                </a:solidFill>
                <a:latin typeface="Arial"/>
                <a:cs typeface="Arial"/>
              </a:rPr>
              <a:t>o</a:t>
            </a:r>
            <a:r>
              <a:rPr sz="1200" spc="-35" dirty="0">
                <a:solidFill>
                  <a:srgbClr val="919392"/>
                </a:solidFill>
                <a:latin typeface="Arial"/>
                <a:cs typeface="Arial"/>
              </a:rPr>
              <a:t>d</a:t>
            </a:r>
            <a:r>
              <a:rPr sz="1200" spc="-315" dirty="0">
                <a:solidFill>
                  <a:srgbClr val="919392"/>
                </a:solidFill>
                <a:latin typeface="Arial"/>
                <a:cs typeface="Arial"/>
              </a:rPr>
              <a:t>o</a:t>
            </a:r>
            <a:r>
              <a:rPr sz="4200" spc="-2625" baseline="-18849" dirty="0">
                <a:solidFill>
                  <a:srgbClr val="95A0AA"/>
                </a:solidFill>
                <a:latin typeface="Arial"/>
                <a:cs typeface="Arial"/>
              </a:rPr>
              <a:t>C</a:t>
            </a:r>
            <a:r>
              <a:rPr sz="1200" spc="20" dirty="0">
                <a:solidFill>
                  <a:srgbClr val="919392"/>
                </a:solidFill>
                <a:latin typeface="Arial"/>
                <a:cs typeface="Arial"/>
              </a:rPr>
              <a:t>n</a:t>
            </a:r>
            <a:r>
              <a:rPr sz="1200" dirty="0">
                <a:solidFill>
                  <a:srgbClr val="919392"/>
                </a:solidFill>
                <a:latin typeface="Arial"/>
                <a:cs typeface="Arial"/>
              </a:rPr>
              <a:t>t</a:t>
            </a:r>
            <a:r>
              <a:rPr sz="1200" spc="-484" dirty="0">
                <a:solidFill>
                  <a:srgbClr val="919392"/>
                </a:solidFill>
                <a:latin typeface="Arial"/>
                <a:cs typeface="Arial"/>
              </a:rPr>
              <a:t>o</a:t>
            </a:r>
            <a:r>
              <a:rPr sz="4200" spc="-1679" baseline="-18849" dirty="0">
                <a:solidFill>
                  <a:srgbClr val="95A0AA"/>
                </a:solidFill>
                <a:latin typeface="Arial"/>
                <a:cs typeface="Arial"/>
              </a:rPr>
              <a:t>L</a:t>
            </a:r>
            <a:r>
              <a:rPr sz="1200" spc="-114" dirty="0">
                <a:solidFill>
                  <a:srgbClr val="919392"/>
                </a:solidFill>
                <a:latin typeface="Arial"/>
                <a:cs typeface="Arial"/>
              </a:rPr>
              <a:t>g</a:t>
            </a:r>
            <a:r>
              <a:rPr sz="1200" spc="-500" dirty="0">
                <a:solidFill>
                  <a:srgbClr val="919392"/>
                </a:solidFill>
                <a:latin typeface="Arial"/>
                <a:cs typeface="Arial"/>
              </a:rPr>
              <a:t>e</a:t>
            </a:r>
            <a:r>
              <a:rPr sz="4200" spc="-2175" baseline="-18849" dirty="0">
                <a:solidFill>
                  <a:srgbClr val="95A0AA"/>
                </a:solidFill>
                <a:latin typeface="Arial"/>
                <a:cs typeface="Arial"/>
              </a:rPr>
              <a:t>E</a:t>
            </a:r>
            <a:r>
              <a:rPr sz="1200" spc="-35" dirty="0">
                <a:solidFill>
                  <a:srgbClr val="919392"/>
                </a:solidFill>
                <a:latin typeface="Arial"/>
                <a:cs typeface="Arial"/>
              </a:rPr>
              <a:t>n</a:t>
            </a:r>
            <a:r>
              <a:rPr sz="1200" spc="5" dirty="0">
                <a:solidFill>
                  <a:srgbClr val="919392"/>
                </a:solidFill>
                <a:latin typeface="Arial"/>
                <a:cs typeface="Arial"/>
              </a:rPr>
              <a:t>i</a:t>
            </a:r>
            <a:r>
              <a:rPr sz="1200" spc="-595" dirty="0">
                <a:solidFill>
                  <a:srgbClr val="919392"/>
                </a:solidFill>
                <a:latin typeface="Arial"/>
                <a:cs typeface="Arial"/>
              </a:rPr>
              <a:t>c</a:t>
            </a:r>
            <a:r>
              <a:rPr sz="4200" spc="-1679" baseline="-18849" dirty="0">
                <a:solidFill>
                  <a:srgbClr val="95A0AA"/>
                </a:solidFill>
                <a:latin typeface="Arial"/>
                <a:cs typeface="Arial"/>
              </a:rPr>
              <a:t>A</a:t>
            </a:r>
            <a:r>
              <a:rPr sz="1200" spc="-100" dirty="0">
                <a:solidFill>
                  <a:srgbClr val="919392"/>
                </a:solidFill>
                <a:latin typeface="Arial"/>
                <a:cs typeface="Arial"/>
              </a:rPr>
              <a:t>c</a:t>
            </a:r>
            <a:r>
              <a:rPr sz="1200" spc="-455" dirty="0">
                <a:solidFill>
                  <a:srgbClr val="919392"/>
                </a:solidFill>
                <a:latin typeface="Arial"/>
                <a:cs typeface="Arial"/>
              </a:rPr>
              <a:t>y</a:t>
            </a:r>
            <a:r>
              <a:rPr sz="4200" spc="-2010" baseline="-18849" dirty="0">
                <a:solidFill>
                  <a:srgbClr val="95A0AA"/>
                </a:solidFill>
                <a:latin typeface="Arial"/>
                <a:cs typeface="Arial"/>
              </a:rPr>
              <a:t>T</a:t>
            </a:r>
            <a:r>
              <a:rPr sz="1200" spc="-150" dirty="0">
                <a:solidFill>
                  <a:srgbClr val="919392"/>
                </a:solidFill>
                <a:latin typeface="Arial"/>
                <a:cs typeface="Arial"/>
              </a:rPr>
              <a:t>s</a:t>
            </a:r>
            <a:r>
              <a:rPr sz="1200" spc="65" dirty="0">
                <a:solidFill>
                  <a:srgbClr val="919392"/>
                </a:solidFill>
                <a:latin typeface="Arial"/>
                <a:cs typeface="Arial"/>
              </a:rPr>
              <a:t>t</a:t>
            </a:r>
            <a:r>
              <a:rPr sz="1200" spc="-484" dirty="0">
                <a:solidFill>
                  <a:srgbClr val="919392"/>
                </a:solidFill>
                <a:latin typeface="Arial"/>
                <a:cs typeface="Arial"/>
              </a:rPr>
              <a:t>s</a:t>
            </a:r>
            <a:r>
              <a:rPr sz="4200" spc="-652" baseline="-18849" dirty="0">
                <a:solidFill>
                  <a:srgbClr val="95A0AA"/>
                </a:solidFill>
                <a:latin typeface="Arial"/>
                <a:cs typeface="Arial"/>
              </a:rPr>
              <a:t>I</a:t>
            </a:r>
            <a:r>
              <a:rPr sz="1200" spc="25" dirty="0">
                <a:solidFill>
                  <a:srgbClr val="919392"/>
                </a:solidFill>
                <a:latin typeface="Arial"/>
                <a:cs typeface="Arial"/>
              </a:rPr>
              <a:t>/</a:t>
            </a:r>
            <a:r>
              <a:rPr sz="4200" spc="-2707" baseline="-18849" dirty="0">
                <a:solidFill>
                  <a:srgbClr val="95A0AA"/>
                </a:solidFill>
                <a:latin typeface="Arial"/>
                <a:cs typeface="Arial"/>
              </a:rPr>
              <a:t>O</a:t>
            </a:r>
            <a:r>
              <a:rPr sz="1200" spc="-110" dirty="0">
                <a:solidFill>
                  <a:srgbClr val="919392"/>
                </a:solidFill>
                <a:latin typeface="Arial"/>
                <a:cs typeface="Arial"/>
              </a:rPr>
              <a:t>Gu</a:t>
            </a:r>
            <a:r>
              <a:rPr sz="1200" spc="-325" dirty="0">
                <a:solidFill>
                  <a:srgbClr val="919392"/>
                </a:solidFill>
                <a:latin typeface="Arial"/>
                <a:cs typeface="Arial"/>
              </a:rPr>
              <a:t>r</a:t>
            </a:r>
            <a:r>
              <a:rPr sz="4200" spc="-2535" baseline="-18849" dirty="0">
                <a:solidFill>
                  <a:srgbClr val="95A0AA"/>
                </a:solidFill>
                <a:latin typeface="Arial"/>
                <a:cs typeface="Arial"/>
              </a:rPr>
              <a:t>N</a:t>
            </a:r>
            <a:r>
              <a:rPr sz="1200" spc="-40" dirty="0">
                <a:solidFill>
                  <a:srgbClr val="919392"/>
                </a:solidFill>
                <a:latin typeface="Arial"/>
                <a:cs typeface="Arial"/>
              </a:rPr>
              <a:t>u</a:t>
            </a:r>
            <a:r>
              <a:rPr sz="1200" spc="-75" dirty="0">
                <a:solidFill>
                  <a:srgbClr val="919392"/>
                </a:solidFill>
                <a:latin typeface="Arial"/>
                <a:cs typeface="Arial"/>
              </a:rPr>
              <a:t> </a:t>
            </a:r>
            <a:r>
              <a:rPr sz="1200" spc="-204" dirty="0">
                <a:solidFill>
                  <a:srgbClr val="919392"/>
                </a:solidFill>
                <a:latin typeface="Arial"/>
                <a:cs typeface="Arial"/>
              </a:rPr>
              <a:t>K</a:t>
            </a:r>
            <a:r>
              <a:rPr sz="1200" spc="-95" dirty="0">
                <a:solidFill>
                  <a:srgbClr val="919392"/>
                </a:solidFill>
                <a:latin typeface="Arial"/>
                <a:cs typeface="Arial"/>
              </a:rPr>
              <a:t>a</a:t>
            </a:r>
            <a:r>
              <a:rPr sz="1200" spc="-380" dirty="0">
                <a:solidFill>
                  <a:srgbClr val="919392"/>
                </a:solidFill>
                <a:latin typeface="Arial"/>
                <a:cs typeface="Arial"/>
              </a:rPr>
              <a:t>r</a:t>
            </a:r>
            <a:r>
              <a:rPr sz="4200" spc="-2685" baseline="-18849" dirty="0">
                <a:solidFill>
                  <a:srgbClr val="95A0AA"/>
                </a:solidFill>
                <a:latin typeface="Arial"/>
                <a:cs typeface="Arial"/>
              </a:rPr>
              <a:t>O</a:t>
            </a:r>
            <a:r>
              <a:rPr sz="1200" spc="70" dirty="0">
                <a:solidFill>
                  <a:srgbClr val="919392"/>
                </a:solidFill>
                <a:latin typeface="Arial"/>
                <a:cs typeface="Arial"/>
              </a:rPr>
              <a:t>t</a:t>
            </a:r>
            <a:r>
              <a:rPr sz="1200" spc="-40" dirty="0">
                <a:solidFill>
                  <a:srgbClr val="919392"/>
                </a:solidFill>
                <a:latin typeface="Arial"/>
                <a:cs typeface="Arial"/>
              </a:rPr>
              <a:t>h</a:t>
            </a:r>
            <a:r>
              <a:rPr sz="1200" spc="5" dirty="0">
                <a:solidFill>
                  <a:srgbClr val="919392"/>
                </a:solidFill>
                <a:latin typeface="Arial"/>
                <a:cs typeface="Arial"/>
              </a:rPr>
              <a:t>i</a:t>
            </a:r>
            <a:r>
              <a:rPr sz="1200" spc="-465" dirty="0">
                <a:solidFill>
                  <a:srgbClr val="919392"/>
                </a:solidFill>
                <a:latin typeface="Arial"/>
                <a:cs typeface="Arial"/>
              </a:rPr>
              <a:t>k</a:t>
            </a:r>
            <a:r>
              <a:rPr sz="4200" spc="-1972" baseline="-18849" dirty="0">
                <a:solidFill>
                  <a:srgbClr val="95A0AA"/>
                </a:solidFill>
                <a:latin typeface="Arial"/>
                <a:cs typeface="Arial"/>
              </a:rPr>
              <a:t>F</a:t>
            </a:r>
            <a:r>
              <a:rPr sz="1200" spc="130" dirty="0">
                <a:solidFill>
                  <a:srgbClr val="919392"/>
                </a:solidFill>
                <a:latin typeface="Arial"/>
                <a:cs typeface="Arial"/>
              </a:rPr>
              <a:t>/</a:t>
            </a:r>
            <a:r>
              <a:rPr sz="1200" spc="-80" dirty="0">
                <a:solidFill>
                  <a:srgbClr val="919392"/>
                </a:solidFill>
                <a:latin typeface="Arial"/>
                <a:cs typeface="Arial"/>
              </a:rPr>
              <a:t> </a:t>
            </a:r>
            <a:r>
              <a:rPr sz="1200" spc="-60" dirty="0">
                <a:solidFill>
                  <a:srgbClr val="919392"/>
                </a:solidFill>
                <a:latin typeface="Arial"/>
                <a:cs typeface="Arial"/>
              </a:rPr>
              <a:t>1</a:t>
            </a:r>
            <a:r>
              <a:rPr sz="1200" spc="-470" dirty="0">
                <a:solidFill>
                  <a:srgbClr val="919392"/>
                </a:solidFill>
                <a:latin typeface="Arial"/>
                <a:cs typeface="Arial"/>
              </a:rPr>
              <a:t>0</a:t>
            </a:r>
            <a:r>
              <a:rPr sz="4200" spc="-2422" baseline="-18849" dirty="0">
                <a:solidFill>
                  <a:srgbClr val="95A0AA"/>
                </a:solidFill>
                <a:latin typeface="Arial"/>
                <a:cs typeface="Arial"/>
              </a:rPr>
              <a:t>C</a:t>
            </a:r>
            <a:r>
              <a:rPr sz="1200" spc="-60" dirty="0">
                <a:solidFill>
                  <a:srgbClr val="919392"/>
                </a:solidFill>
                <a:latin typeface="Arial"/>
                <a:cs typeface="Arial"/>
              </a:rPr>
              <a:t>4</a:t>
            </a:r>
            <a:r>
              <a:rPr sz="1200" spc="130" dirty="0">
                <a:solidFill>
                  <a:srgbClr val="919392"/>
                </a:solidFill>
                <a:latin typeface="Arial"/>
                <a:cs typeface="Arial"/>
              </a:rPr>
              <a:t> </a:t>
            </a:r>
            <a:r>
              <a:rPr sz="4200" spc="-802" baseline="-18849" dirty="0">
                <a:solidFill>
                  <a:srgbClr val="95A0AA"/>
                </a:solidFill>
                <a:latin typeface="Arial"/>
                <a:cs typeface="Arial"/>
              </a:rPr>
              <a:t>Y</a:t>
            </a:r>
            <a:r>
              <a:rPr sz="4200" spc="-914" baseline="-18849" dirty="0">
                <a:solidFill>
                  <a:srgbClr val="95A0AA"/>
                </a:solidFill>
                <a:latin typeface="Arial"/>
                <a:cs typeface="Arial"/>
              </a:rPr>
              <a:t>S</a:t>
            </a:r>
            <a:r>
              <a:rPr sz="4200" spc="-525" baseline="-18849" dirty="0">
                <a:solidFill>
                  <a:srgbClr val="95A0AA"/>
                </a:solidFill>
                <a:latin typeface="Arial"/>
                <a:cs typeface="Arial"/>
              </a:rPr>
              <a:t>T</a:t>
            </a:r>
            <a:endParaRPr sz="4200" baseline="-18849">
              <a:latin typeface="Arial"/>
              <a:cs typeface="Arial"/>
            </a:endParaRPr>
          </a:p>
        </p:txBody>
      </p:sp>
      <p:sp>
        <p:nvSpPr>
          <p:cNvPr id="6" name="object 6"/>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94</a:t>
            </a:r>
            <a:endParaRPr sz="12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rot="5400000">
            <a:off x="5156200" y="1599145"/>
            <a:ext cx="457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2946400" y="1903411"/>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84800" y="1903412"/>
            <a:ext cx="203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718859" y="2056342"/>
            <a:ext cx="457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189259" y="2056342"/>
            <a:ext cx="457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28800" y="2209800"/>
            <a:ext cx="2743200" cy="369332"/>
          </a:xfrm>
          <a:prstGeom prst="rect">
            <a:avLst/>
          </a:prstGeom>
          <a:solidFill>
            <a:schemeClr val="tx2">
              <a:lumMod val="20000"/>
              <a:lumOff val="80000"/>
            </a:schemeClr>
          </a:solidFill>
        </p:spPr>
        <p:txBody>
          <a:bodyPr wrap="square" rtlCol="0">
            <a:spAutoFit/>
          </a:bodyPr>
          <a:lstStyle/>
          <a:p>
            <a:r>
              <a:rPr lang="en-US" dirty="0" err="1" smtClean="0"/>
              <a:t>Intraosseous</a:t>
            </a:r>
            <a:r>
              <a:rPr lang="en-US" dirty="0" smtClean="0"/>
              <a:t> cysts</a:t>
            </a:r>
            <a:endParaRPr lang="en-US" dirty="0"/>
          </a:p>
        </p:txBody>
      </p:sp>
      <p:sp>
        <p:nvSpPr>
          <p:cNvPr id="23" name="TextBox 22"/>
          <p:cNvSpPr txBox="1"/>
          <p:nvPr/>
        </p:nvSpPr>
        <p:spPr>
          <a:xfrm>
            <a:off x="6400800" y="2209800"/>
            <a:ext cx="2540000" cy="369332"/>
          </a:xfrm>
          <a:prstGeom prst="rect">
            <a:avLst/>
          </a:prstGeom>
          <a:solidFill>
            <a:schemeClr val="tx2">
              <a:lumMod val="20000"/>
              <a:lumOff val="80000"/>
            </a:schemeClr>
          </a:solidFill>
        </p:spPr>
        <p:txBody>
          <a:bodyPr wrap="square" rtlCol="0">
            <a:spAutoFit/>
          </a:bodyPr>
          <a:lstStyle/>
          <a:p>
            <a:r>
              <a:rPr lang="en-US" dirty="0" smtClean="0"/>
              <a:t>Soft tissue cysts</a:t>
            </a:r>
            <a:endParaRPr lang="en-US" dirty="0"/>
          </a:p>
        </p:txBody>
      </p:sp>
      <p:cxnSp>
        <p:nvCxnSpPr>
          <p:cNvPr id="25" name="Straight Connector 24"/>
          <p:cNvCxnSpPr/>
          <p:nvPr/>
        </p:nvCxnSpPr>
        <p:spPr>
          <a:xfrm rot="5400000">
            <a:off x="3124200" y="2742939"/>
            <a:ext cx="45720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16000" y="2971800"/>
            <a:ext cx="558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48241" y="3238239"/>
            <a:ext cx="5334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389841" y="3237445"/>
            <a:ext cx="5334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336241" y="3237445"/>
            <a:ext cx="5334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4800" y="3505200"/>
            <a:ext cx="1727200" cy="369332"/>
          </a:xfrm>
          <a:prstGeom prst="rect">
            <a:avLst/>
          </a:prstGeom>
          <a:solidFill>
            <a:schemeClr val="accent4">
              <a:lumMod val="40000"/>
              <a:lumOff val="60000"/>
            </a:schemeClr>
          </a:solidFill>
        </p:spPr>
        <p:txBody>
          <a:bodyPr wrap="square" rtlCol="0">
            <a:spAutoFit/>
          </a:bodyPr>
          <a:lstStyle/>
          <a:p>
            <a:r>
              <a:rPr lang="en-US" dirty="0" smtClean="0"/>
              <a:t>Epithelial</a:t>
            </a:r>
            <a:endParaRPr lang="en-US" dirty="0"/>
          </a:p>
        </p:txBody>
      </p:sp>
      <p:sp>
        <p:nvSpPr>
          <p:cNvPr id="35" name="TextBox 34"/>
          <p:cNvSpPr txBox="1"/>
          <p:nvPr/>
        </p:nvSpPr>
        <p:spPr>
          <a:xfrm>
            <a:off x="2667000" y="3505200"/>
            <a:ext cx="2235200" cy="369332"/>
          </a:xfrm>
          <a:prstGeom prst="rect">
            <a:avLst/>
          </a:prstGeom>
          <a:solidFill>
            <a:schemeClr val="accent4">
              <a:lumMod val="40000"/>
              <a:lumOff val="60000"/>
            </a:schemeClr>
          </a:solidFill>
        </p:spPr>
        <p:txBody>
          <a:bodyPr wrap="square" rtlCol="0">
            <a:spAutoFit/>
          </a:bodyPr>
          <a:lstStyle/>
          <a:p>
            <a:r>
              <a:rPr lang="en-US" dirty="0" smtClean="0"/>
              <a:t> Non Epithelial</a:t>
            </a:r>
            <a:endParaRPr lang="en-US" dirty="0"/>
          </a:p>
        </p:txBody>
      </p:sp>
      <p:sp>
        <p:nvSpPr>
          <p:cNvPr id="36" name="TextBox 35"/>
          <p:cNvSpPr txBox="1"/>
          <p:nvPr/>
        </p:nvSpPr>
        <p:spPr>
          <a:xfrm>
            <a:off x="5283200" y="3505200"/>
            <a:ext cx="2794000" cy="369332"/>
          </a:xfrm>
          <a:prstGeom prst="rect">
            <a:avLst/>
          </a:prstGeom>
          <a:solidFill>
            <a:schemeClr val="accent4">
              <a:lumMod val="40000"/>
              <a:lumOff val="60000"/>
            </a:schemeClr>
          </a:solidFill>
        </p:spPr>
        <p:txBody>
          <a:bodyPr wrap="square" rtlCol="0">
            <a:spAutoFit/>
          </a:bodyPr>
          <a:lstStyle/>
          <a:p>
            <a:r>
              <a:rPr lang="en-US" dirty="0" smtClean="0"/>
              <a:t>Cysts of maxillary </a:t>
            </a:r>
            <a:r>
              <a:rPr lang="en-US" dirty="0" err="1" smtClean="0"/>
              <a:t>antrum</a:t>
            </a:r>
            <a:endParaRPr lang="en-US" dirty="0"/>
          </a:p>
        </p:txBody>
      </p:sp>
      <p:cxnSp>
        <p:nvCxnSpPr>
          <p:cNvPr id="38" name="Straight Arrow Connector 37"/>
          <p:cNvCxnSpPr/>
          <p:nvPr/>
        </p:nvCxnSpPr>
        <p:spPr>
          <a:xfrm rot="5400000">
            <a:off x="723900" y="4380445"/>
            <a:ext cx="9906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1200" y="4876800"/>
            <a:ext cx="375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82600" y="5105139"/>
            <a:ext cx="457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240741" y="5104345"/>
            <a:ext cx="457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03200" y="5257800"/>
            <a:ext cx="1930400" cy="369332"/>
          </a:xfrm>
          <a:prstGeom prst="rect">
            <a:avLst/>
          </a:prstGeom>
          <a:solidFill>
            <a:schemeClr val="accent1">
              <a:lumMod val="60000"/>
              <a:lumOff val="40000"/>
            </a:schemeClr>
          </a:solidFill>
        </p:spPr>
        <p:txBody>
          <a:bodyPr wrap="square" rtlCol="0">
            <a:spAutoFit/>
          </a:bodyPr>
          <a:lstStyle/>
          <a:p>
            <a:r>
              <a:rPr lang="en-US" dirty="0" err="1" smtClean="0"/>
              <a:t>Odontogenic</a:t>
            </a:r>
            <a:endParaRPr lang="en-US" dirty="0"/>
          </a:p>
        </p:txBody>
      </p:sp>
      <p:sp>
        <p:nvSpPr>
          <p:cNvPr id="47" name="TextBox 46"/>
          <p:cNvSpPr txBox="1"/>
          <p:nvPr/>
        </p:nvSpPr>
        <p:spPr>
          <a:xfrm>
            <a:off x="3352800" y="5257800"/>
            <a:ext cx="3149600" cy="369332"/>
          </a:xfrm>
          <a:prstGeom prst="rect">
            <a:avLst/>
          </a:prstGeom>
          <a:solidFill>
            <a:schemeClr val="accent1">
              <a:lumMod val="60000"/>
              <a:lumOff val="40000"/>
            </a:schemeClr>
          </a:solidFill>
        </p:spPr>
        <p:txBody>
          <a:bodyPr wrap="square" rtlCol="0">
            <a:spAutoFit/>
          </a:bodyPr>
          <a:lstStyle/>
          <a:p>
            <a:r>
              <a:rPr lang="en-US" dirty="0" smtClean="0"/>
              <a:t> Non </a:t>
            </a:r>
            <a:r>
              <a:rPr lang="en-US" dirty="0" err="1" smtClean="0"/>
              <a:t>Odontogenic</a:t>
            </a:r>
            <a:endParaRPr lang="en-US" dirty="0"/>
          </a:p>
        </p:txBody>
      </p:sp>
      <p:cxnSp>
        <p:nvCxnSpPr>
          <p:cNvPr id="49" name="Straight Connector 48"/>
          <p:cNvCxnSpPr/>
          <p:nvPr/>
        </p:nvCxnSpPr>
        <p:spPr>
          <a:xfrm rot="5400000">
            <a:off x="991659" y="5790145"/>
            <a:ext cx="45720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3200" y="6018212"/>
            <a:ext cx="386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0800" y="6171145"/>
            <a:ext cx="3048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400" y="6324600"/>
            <a:ext cx="2336800" cy="381000"/>
          </a:xfrm>
          <a:prstGeom prst="rect">
            <a:avLst/>
          </a:prstGeom>
          <a:solidFill>
            <a:schemeClr val="accent6">
              <a:lumMod val="20000"/>
              <a:lumOff val="80000"/>
            </a:schemeClr>
          </a:solidFill>
        </p:spPr>
        <p:txBody>
          <a:bodyPr wrap="square" rtlCol="0">
            <a:spAutoFit/>
          </a:bodyPr>
          <a:lstStyle/>
          <a:p>
            <a:r>
              <a:rPr lang="en-US" b="1" dirty="0" smtClean="0"/>
              <a:t>Developmental</a:t>
            </a:r>
            <a:endParaRPr lang="en-US" b="1" dirty="0"/>
          </a:p>
        </p:txBody>
      </p:sp>
      <p:cxnSp>
        <p:nvCxnSpPr>
          <p:cNvPr id="58" name="Straight Arrow Connector 57"/>
          <p:cNvCxnSpPr/>
          <p:nvPr/>
        </p:nvCxnSpPr>
        <p:spPr>
          <a:xfrm rot="5400000">
            <a:off x="3949700" y="6133839"/>
            <a:ext cx="2286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49600" y="6248400"/>
            <a:ext cx="2540000" cy="369332"/>
          </a:xfrm>
          <a:prstGeom prst="rect">
            <a:avLst/>
          </a:prstGeom>
          <a:solidFill>
            <a:schemeClr val="accent6">
              <a:lumMod val="20000"/>
              <a:lumOff val="80000"/>
            </a:schemeClr>
          </a:solidFill>
        </p:spPr>
        <p:txBody>
          <a:bodyPr wrap="square" rtlCol="0">
            <a:spAutoFit/>
          </a:bodyPr>
          <a:lstStyle/>
          <a:p>
            <a:r>
              <a:rPr lang="en-US" b="1" dirty="0" smtClean="0"/>
              <a:t>          Inflammatory</a:t>
            </a:r>
            <a:endParaRPr lang="en-US" b="1" dirty="0"/>
          </a:p>
        </p:txBody>
      </p:sp>
      <p:sp>
        <p:nvSpPr>
          <p:cNvPr id="60" name="TextBox 59"/>
          <p:cNvSpPr txBox="1"/>
          <p:nvPr/>
        </p:nvSpPr>
        <p:spPr>
          <a:xfrm>
            <a:off x="4064000" y="838204"/>
            <a:ext cx="2489200" cy="584775"/>
          </a:xfrm>
          <a:prstGeom prst="rect">
            <a:avLst/>
          </a:prstGeom>
          <a:solidFill>
            <a:schemeClr val="bg1"/>
          </a:solidFill>
        </p:spPr>
        <p:txBody>
          <a:bodyPr wrap="square" rtlCol="0">
            <a:spAutoFit/>
          </a:bodyPr>
          <a:lstStyle/>
          <a:p>
            <a:r>
              <a:rPr lang="en-US" sz="3200" dirty="0" smtClean="0"/>
              <a:t>Cysts of Jaws</a:t>
            </a:r>
            <a:endParaRPr lang="en-US" sz="3200" dirty="0"/>
          </a:p>
        </p:txBody>
      </p:sp>
      <p:sp>
        <p:nvSpPr>
          <p:cNvPr id="33" name="object 6"/>
          <p:cNvSpPr txBox="1">
            <a:spLocks/>
          </p:cNvSpPr>
          <p:nvPr/>
        </p:nvSpPr>
        <p:spPr>
          <a:xfrm>
            <a:off x="1" y="533401"/>
            <a:ext cx="2332355" cy="44307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2800" b="0" i="0" u="none" strike="noStrike" kern="0" cap="none" spc="-355" normalizeH="0" baseline="0" noProof="0" smtClean="0">
                <a:ln>
                  <a:noFill/>
                </a:ln>
                <a:solidFill>
                  <a:srgbClr val="E4E6DA"/>
                </a:solidFill>
                <a:effectLst/>
                <a:uLnTx/>
                <a:uFillTx/>
                <a:latin typeface="Arial"/>
                <a:ea typeface="+mj-ea"/>
                <a:cs typeface="Arial"/>
              </a:rPr>
              <a:t>CLASSIFICATION</a:t>
            </a:r>
            <a:endParaRPr kumimoji="0" lang="en-US" sz="2800" b="0" i="0" u="none" strike="noStrike" kern="0" cap="none" spc="0" normalizeH="0" baseline="0" noProof="0">
              <a:ln>
                <a:noFill/>
              </a:ln>
              <a:solidFill>
                <a:sysClr val="windowText" lastClr="000000"/>
              </a:solidFill>
              <a:effectLst/>
              <a:uLnTx/>
              <a:uFillTx/>
              <a:latin typeface="Arial"/>
              <a:ea typeface="+mj-ea"/>
              <a:cs typeface="Arial"/>
            </a:endParaRPr>
          </a:p>
        </p:txBody>
      </p:sp>
      <p:sp>
        <p:nvSpPr>
          <p:cNvPr id="37" name="object 8"/>
          <p:cNvSpPr/>
          <p:nvPr/>
        </p:nvSpPr>
        <p:spPr>
          <a:xfrm>
            <a:off x="9144005" y="152401"/>
            <a:ext cx="3047999" cy="160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133600"/>
            <a:ext cx="11125199" cy="3452163"/>
          </a:xfrm>
        </p:spPr>
        <p:txBody>
          <a:bodyPr/>
          <a:lstStyle/>
          <a:p>
            <a:pPr>
              <a:lnSpc>
                <a:spcPct val="150000"/>
              </a:lnSpc>
            </a:pPr>
            <a:r>
              <a:rPr lang="en-US" sz="2800" dirty="0" smtClean="0"/>
              <a:t>1. </a:t>
            </a:r>
            <a:r>
              <a:rPr lang="en-US" sz="2800" dirty="0" err="1" smtClean="0"/>
              <a:t>Enucleation</a:t>
            </a:r>
            <a:r>
              <a:rPr lang="en-US" sz="2800" dirty="0" smtClean="0"/>
              <a:t> with Primary Closure </a:t>
            </a:r>
            <a:r>
              <a:rPr lang="en-US" sz="2800" dirty="0" smtClean="0"/>
              <a:t/>
            </a:r>
            <a:br>
              <a:rPr lang="en-US" sz="2800" dirty="0" smtClean="0"/>
            </a:br>
            <a:r>
              <a:rPr lang="en-US" sz="2000" b="0" dirty="0" smtClean="0"/>
              <a:t>Approach- Intra/</a:t>
            </a:r>
            <a:r>
              <a:rPr lang="en-US" sz="2000" b="0" dirty="0" err="1" smtClean="0"/>
              <a:t>Extraoral</a:t>
            </a:r>
            <a:r>
              <a:rPr lang="en-US" sz="2000" b="0" dirty="0" smtClean="0"/>
              <a:t/>
            </a:r>
            <a:br>
              <a:rPr lang="en-US" sz="2000" b="0" dirty="0" smtClean="0"/>
            </a:br>
            <a:r>
              <a:rPr lang="en-US" sz="2000" b="0" dirty="0" smtClean="0"/>
              <a:t/>
            </a:r>
            <a:br>
              <a:rPr lang="en-US" sz="2000" b="0" dirty="0" smtClean="0"/>
            </a:br>
            <a:r>
              <a:rPr lang="en-US" sz="2000" b="0" dirty="0" smtClean="0"/>
              <a:t>2</a:t>
            </a:r>
            <a:r>
              <a:rPr lang="en-US" sz="2400" dirty="0" smtClean="0"/>
              <a:t>. </a:t>
            </a:r>
            <a:r>
              <a:rPr lang="en-US" sz="2400" dirty="0" err="1" smtClean="0"/>
              <a:t>Enucleation</a:t>
            </a:r>
            <a:r>
              <a:rPr lang="en-US" sz="2400" dirty="0" smtClean="0"/>
              <a:t> and packing </a:t>
            </a:r>
            <a:r>
              <a:rPr lang="en-US" sz="2400" dirty="0" smtClean="0"/>
              <a:t/>
            </a:r>
            <a:br>
              <a:rPr lang="en-US" sz="2400" dirty="0" smtClean="0"/>
            </a:br>
            <a:r>
              <a:rPr lang="en-US" sz="2000" b="0" dirty="0" smtClean="0"/>
              <a:t>This </a:t>
            </a:r>
            <a:r>
              <a:rPr lang="en-US" sz="2000" b="0" dirty="0" smtClean="0"/>
              <a:t>technique if advocated, when it is believed that due to a previous infection or in infected large cysts, a primary closure would be unsuccessful as it could lead to a breakdown of the wound; or where there is difficulty in approximating the wound edges</a:t>
            </a:r>
            <a:endParaRPr lang="en-US" sz="2800" b="0" dirty="0"/>
          </a:p>
        </p:txBody>
      </p:sp>
      <p:sp>
        <p:nvSpPr>
          <p:cNvPr id="5" name="Text Placeholder 4"/>
          <p:cNvSpPr>
            <a:spLocks noGrp="1"/>
          </p:cNvSpPr>
          <p:nvPr>
            <p:ph type="body" idx="1"/>
          </p:nvPr>
        </p:nvSpPr>
        <p:spPr>
          <a:xfrm>
            <a:off x="2060193" y="914400"/>
            <a:ext cx="7258051" cy="430887"/>
          </a:xfrm>
        </p:spPr>
        <p:txBody>
          <a:bodyPr/>
          <a:lstStyle/>
          <a:p>
            <a:r>
              <a:rPr lang="en-US" sz="2800" b="1" dirty="0" smtClean="0">
                <a:solidFill>
                  <a:schemeClr val="bg1"/>
                </a:solidFill>
              </a:rPr>
              <a:t>Different Techniques in </a:t>
            </a:r>
            <a:r>
              <a:rPr lang="en-US" sz="2800" b="1" dirty="0" err="1" smtClean="0">
                <a:solidFill>
                  <a:schemeClr val="bg1"/>
                </a:solidFill>
              </a:rPr>
              <a:t>Enucleation</a:t>
            </a:r>
            <a:endParaRPr lang="en-US" sz="2800" b="1"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133600"/>
            <a:ext cx="11125199" cy="3123356"/>
          </a:xfrm>
        </p:spPr>
        <p:txBody>
          <a:bodyPr/>
          <a:lstStyle/>
          <a:p>
            <a:pPr>
              <a:lnSpc>
                <a:spcPct val="150000"/>
              </a:lnSpc>
            </a:pPr>
            <a:r>
              <a:rPr lang="en-US" sz="2800" b="0" dirty="0" smtClean="0"/>
              <a:t>3</a:t>
            </a:r>
            <a:r>
              <a:rPr lang="en-US" sz="2800" b="0" dirty="0" smtClean="0"/>
              <a:t>. </a:t>
            </a:r>
            <a:r>
              <a:rPr lang="en-US" sz="2400" dirty="0" err="1" smtClean="0"/>
              <a:t>Enucleation</a:t>
            </a:r>
            <a:r>
              <a:rPr lang="en-US" sz="2400" dirty="0" smtClean="0"/>
              <a:t> and </a:t>
            </a:r>
            <a:r>
              <a:rPr lang="en-US" sz="2400" dirty="0" err="1" smtClean="0"/>
              <a:t>primay</a:t>
            </a:r>
            <a:r>
              <a:rPr lang="en-US" sz="2400" dirty="0" smtClean="0"/>
              <a:t> closure with reconstruction/bone grafting </a:t>
            </a:r>
            <a:r>
              <a:rPr lang="en-US" sz="2400" dirty="0" smtClean="0"/>
              <a:t/>
            </a:r>
            <a:br>
              <a:rPr lang="en-US" sz="2400" dirty="0" smtClean="0"/>
            </a:br>
            <a:r>
              <a:rPr lang="en-US" sz="2200" b="0" dirty="0" smtClean="0"/>
              <a:t>In large cystic lesions that have perforated and destroyed the cortical plates and inferior border of the mandible that is beyond salvage or is nonexistent. </a:t>
            </a:r>
            <a:br>
              <a:rPr lang="en-US" sz="2200" b="0" dirty="0" smtClean="0"/>
            </a:br>
            <a:r>
              <a:rPr lang="en-US" sz="2200" b="0" dirty="0" smtClean="0"/>
              <a:t/>
            </a:r>
            <a:br>
              <a:rPr lang="en-US" sz="2200" b="0" dirty="0" smtClean="0"/>
            </a:br>
            <a:r>
              <a:rPr lang="en-US" sz="2200" b="0" dirty="0" smtClean="0"/>
              <a:t>It is advisable to reconstruct primarily with a stainless steel or titanium reconstructive plate.</a:t>
            </a:r>
            <a:endParaRPr lang="en-US" sz="2200" b="0" dirty="0"/>
          </a:p>
        </p:txBody>
      </p:sp>
      <p:sp>
        <p:nvSpPr>
          <p:cNvPr id="5" name="Text Placeholder 4"/>
          <p:cNvSpPr>
            <a:spLocks noGrp="1"/>
          </p:cNvSpPr>
          <p:nvPr>
            <p:ph type="body" idx="1"/>
          </p:nvPr>
        </p:nvSpPr>
        <p:spPr>
          <a:xfrm>
            <a:off x="2060193" y="914400"/>
            <a:ext cx="7258051" cy="430887"/>
          </a:xfrm>
        </p:spPr>
        <p:txBody>
          <a:bodyPr/>
          <a:lstStyle/>
          <a:p>
            <a:r>
              <a:rPr lang="en-US" sz="2800" b="1" dirty="0" smtClean="0">
                <a:solidFill>
                  <a:schemeClr val="bg1"/>
                </a:solidFill>
              </a:rPr>
              <a:t>Different Techniques in </a:t>
            </a:r>
            <a:r>
              <a:rPr lang="en-US" sz="2800" b="1" dirty="0" err="1" smtClean="0">
                <a:solidFill>
                  <a:schemeClr val="bg1"/>
                </a:solidFill>
              </a:rPr>
              <a:t>Enucleation</a:t>
            </a:r>
            <a:endParaRPr lang="en-US" sz="2800" b="1"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10591799" cy="3077766"/>
          </a:xfrm>
        </p:spPr>
        <p:txBody>
          <a:bodyPr/>
          <a:lstStyle/>
          <a:p>
            <a:pPr>
              <a:lnSpc>
                <a:spcPct val="200000"/>
              </a:lnSpc>
              <a:buFont typeface="Wingdings" pitchFamily="2" charset="2"/>
              <a:buChar char="§"/>
            </a:pPr>
            <a:r>
              <a:rPr lang="en-US" sz="2000" dirty="0" smtClean="0"/>
              <a:t> </a:t>
            </a:r>
            <a:r>
              <a:rPr lang="en-US" sz="2000" dirty="0" err="1" smtClean="0"/>
              <a:t>Marsupialization</a:t>
            </a:r>
            <a:r>
              <a:rPr lang="en-US" sz="2000" dirty="0" smtClean="0"/>
              <a:t>, (</a:t>
            </a:r>
            <a:r>
              <a:rPr lang="en-US" sz="2000" dirty="0" err="1" smtClean="0"/>
              <a:t>Partsch</a:t>
            </a:r>
            <a:r>
              <a:rPr lang="en-US" sz="2000" dirty="0" smtClean="0"/>
              <a:t>) or decompression, refers to creating a surgical window in the wall of the cyst, and evacuation of the cystic contents. </a:t>
            </a:r>
            <a:r>
              <a:rPr lang="en-US" sz="2000" dirty="0" smtClean="0"/>
              <a:t/>
            </a:r>
            <a:br>
              <a:rPr lang="en-US" sz="2000" dirty="0" smtClean="0"/>
            </a:br>
            <a:r>
              <a:rPr lang="en-US" sz="2000" dirty="0" smtClean="0"/>
              <a:t>This </a:t>
            </a:r>
            <a:r>
              <a:rPr lang="en-US" sz="2000" dirty="0" smtClean="0"/>
              <a:t>process decreases intra-cystic pressure and promotes shrinkage of the cyst and bone fill. </a:t>
            </a:r>
            <a:r>
              <a:rPr lang="en-US" sz="2000" dirty="0" smtClean="0"/>
              <a:t/>
            </a:r>
            <a:br>
              <a:rPr lang="en-US" sz="2000" dirty="0" smtClean="0"/>
            </a:br>
            <a:r>
              <a:rPr lang="en-US" sz="2000" dirty="0" smtClean="0"/>
              <a:t>The </a:t>
            </a:r>
            <a:r>
              <a:rPr lang="en-US" sz="2000" dirty="0" smtClean="0"/>
              <a:t>only portion that is removed is the piece removed to produce the window. </a:t>
            </a:r>
            <a:endParaRPr lang="en-US" sz="2000" dirty="0"/>
          </a:p>
        </p:txBody>
      </p:sp>
      <p:sp>
        <p:nvSpPr>
          <p:cNvPr id="3" name="Text Placeholder 2"/>
          <p:cNvSpPr>
            <a:spLocks noGrp="1"/>
          </p:cNvSpPr>
          <p:nvPr>
            <p:ph type="body" idx="1"/>
          </p:nvPr>
        </p:nvSpPr>
        <p:spPr>
          <a:xfrm>
            <a:off x="2060193" y="762000"/>
            <a:ext cx="7258051" cy="800219"/>
          </a:xfrm>
        </p:spPr>
        <p:txBody>
          <a:bodyPr/>
          <a:lstStyle/>
          <a:p>
            <a:r>
              <a:rPr lang="en-US" sz="2800" spc="-85" dirty="0" smtClean="0">
                <a:solidFill>
                  <a:schemeClr val="bg1"/>
                </a:solidFill>
              </a:rPr>
              <a:t>2. </a:t>
            </a:r>
            <a:r>
              <a:rPr lang="en-US" sz="2800" spc="-85" dirty="0" err="1" smtClean="0">
                <a:solidFill>
                  <a:schemeClr val="bg1"/>
                </a:solidFill>
              </a:rPr>
              <a:t>Marsupialization</a:t>
            </a:r>
            <a:r>
              <a:rPr lang="en-US" sz="2800" spc="-85" dirty="0" smtClean="0">
                <a:solidFill>
                  <a:schemeClr val="bg1"/>
                </a:solidFill>
              </a:rPr>
              <a:t> (Decompression</a:t>
            </a:r>
            <a:r>
              <a:rPr lang="en-US" sz="2800" spc="-85" dirty="0" smtClean="0">
                <a:solidFill>
                  <a:schemeClr val="bg1"/>
                </a:solidFill>
              </a:rPr>
              <a:t>) </a:t>
            </a:r>
          </a:p>
          <a:p>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770638"/>
            <a:ext cx="11049000" cy="2436564"/>
          </a:xfrm>
          <a:prstGeom prst="rect">
            <a:avLst/>
          </a:prstGeom>
        </p:spPr>
        <p:txBody>
          <a:bodyPr vert="horz" wrap="square" lIns="0" tIns="12700" rIns="0" bIns="0" rtlCol="0">
            <a:spAutoFit/>
          </a:bodyPr>
          <a:lstStyle/>
          <a:p>
            <a:pPr marL="355600" marR="978535" indent="-342900">
              <a:lnSpc>
                <a:spcPct val="100000"/>
              </a:lnSpc>
              <a:spcBef>
                <a:spcPts val="100"/>
              </a:spcBef>
              <a:buAutoNum type="arabicPeriod"/>
              <a:tabLst>
                <a:tab pos="354965" algn="l"/>
                <a:tab pos="355600" algn="l"/>
              </a:tabLst>
            </a:pPr>
            <a:r>
              <a:rPr lang="en-US" sz="2400" spc="-50" dirty="0" smtClean="0">
                <a:solidFill>
                  <a:srgbClr val="C00000"/>
                </a:solidFill>
                <a:latin typeface="Arial"/>
                <a:cs typeface="Arial"/>
              </a:rPr>
              <a:t> </a:t>
            </a:r>
            <a:r>
              <a:rPr lang="en-US" sz="2400" spc="-50" dirty="0" smtClean="0">
                <a:solidFill>
                  <a:srgbClr val="C00000"/>
                </a:solidFill>
                <a:cs typeface="Arial"/>
              </a:rPr>
              <a:t>Age:  In a young child</a:t>
            </a:r>
            <a:r>
              <a:rPr sz="2400" spc="-20" smtClean="0">
                <a:solidFill>
                  <a:srgbClr val="C00000"/>
                </a:solidFill>
                <a:cs typeface="Arial"/>
              </a:rPr>
              <a:t>:</a:t>
            </a:r>
            <a:endParaRPr sz="2400">
              <a:solidFill>
                <a:srgbClr val="C00000"/>
              </a:solidFill>
              <a:cs typeface="Arial"/>
            </a:endParaRPr>
          </a:p>
          <a:p>
            <a:pPr marL="355600" marR="14604" indent="-342900">
              <a:lnSpc>
                <a:spcPct val="100000"/>
              </a:lnSpc>
              <a:spcBef>
                <a:spcPts val="1500"/>
              </a:spcBef>
              <a:buAutoNum type="arabicPeriod"/>
              <a:tabLst>
                <a:tab pos="354965" algn="l"/>
                <a:tab pos="355600" algn="l"/>
              </a:tabLst>
            </a:pPr>
            <a:r>
              <a:rPr lang="en-US" sz="2400" spc="-110" dirty="0" smtClean="0">
                <a:solidFill>
                  <a:srgbClr val="C00000"/>
                </a:solidFill>
                <a:cs typeface="Arial"/>
              </a:rPr>
              <a:t> Proximity to vital </a:t>
            </a:r>
            <a:r>
              <a:rPr lang="en-US" sz="2400" spc="-110" dirty="0" smtClean="0">
                <a:solidFill>
                  <a:srgbClr val="C00000"/>
                </a:solidFill>
                <a:cs typeface="Arial"/>
              </a:rPr>
              <a:t>structures</a:t>
            </a:r>
            <a:r>
              <a:rPr sz="2400" spc="-70" smtClean="0">
                <a:cs typeface="Arial"/>
              </a:rPr>
              <a:t>.</a:t>
            </a:r>
            <a:endParaRPr sz="2400">
              <a:cs typeface="Arial"/>
            </a:endParaRPr>
          </a:p>
          <a:p>
            <a:pPr marL="355600" marR="66040" indent="-342900" algn="just">
              <a:lnSpc>
                <a:spcPct val="100000"/>
              </a:lnSpc>
              <a:spcBef>
                <a:spcPts val="1500"/>
              </a:spcBef>
              <a:buAutoNum type="arabicPeriod"/>
              <a:tabLst>
                <a:tab pos="355600" algn="l"/>
              </a:tabLst>
            </a:pPr>
            <a:r>
              <a:rPr lang="en-US" sz="2400" spc="-114" dirty="0" smtClean="0">
                <a:cs typeface="Arial"/>
              </a:rPr>
              <a:t> </a:t>
            </a:r>
            <a:r>
              <a:rPr lang="en-US" sz="2400" spc="-114" dirty="0" smtClean="0">
                <a:solidFill>
                  <a:srgbClr val="C00000"/>
                </a:solidFill>
                <a:cs typeface="Arial"/>
              </a:rPr>
              <a:t>Size of cyst  In very large </a:t>
            </a:r>
            <a:r>
              <a:rPr lang="en-US" sz="2400" spc="-114" dirty="0" smtClean="0">
                <a:solidFill>
                  <a:srgbClr val="C00000"/>
                </a:solidFill>
                <a:cs typeface="Arial"/>
              </a:rPr>
              <a:t>cysts</a:t>
            </a:r>
            <a:endParaRPr sz="2400">
              <a:solidFill>
                <a:srgbClr val="C00000"/>
              </a:solidFill>
              <a:cs typeface="Arial"/>
            </a:endParaRPr>
          </a:p>
          <a:p>
            <a:pPr marL="355600" marR="470534" indent="-342900">
              <a:lnSpc>
                <a:spcPct val="100000"/>
              </a:lnSpc>
              <a:spcBef>
                <a:spcPts val="1505"/>
              </a:spcBef>
              <a:buAutoNum type="arabicPeriod"/>
              <a:tabLst>
                <a:tab pos="354965" algn="l"/>
                <a:tab pos="355600" algn="l"/>
              </a:tabLst>
            </a:pPr>
            <a:r>
              <a:rPr lang="en-US" sz="2400" spc="-75" dirty="0" smtClean="0">
                <a:solidFill>
                  <a:srgbClr val="C00000"/>
                </a:solidFill>
                <a:cs typeface="Arial"/>
              </a:rPr>
              <a:t>Vitality of teeth </a:t>
            </a:r>
            <a:r>
              <a:rPr lang="en-US" sz="2400" spc="-75" dirty="0" smtClean="0">
                <a:solidFill>
                  <a:srgbClr val="C00000"/>
                </a:solidFill>
                <a:cs typeface="Arial"/>
              </a:rPr>
              <a:t>-</a:t>
            </a:r>
            <a:r>
              <a:rPr lang="en-US" sz="2400" spc="-75" dirty="0" smtClean="0">
                <a:cs typeface="Arial"/>
              </a:rPr>
              <a:t>When </a:t>
            </a:r>
            <a:r>
              <a:rPr lang="en-US" sz="2400" spc="-75" dirty="0" smtClean="0">
                <a:cs typeface="Arial"/>
              </a:rPr>
              <a:t>the apices of many adjacent erupted teeth, are involved within a large cyst, </a:t>
            </a:r>
            <a:r>
              <a:rPr lang="en-US" sz="2400" spc="-75" dirty="0" err="1" smtClean="0">
                <a:cs typeface="Arial"/>
              </a:rPr>
              <a:t>enucleation</a:t>
            </a:r>
            <a:r>
              <a:rPr lang="en-US" sz="2400" spc="-75" dirty="0" smtClean="0">
                <a:cs typeface="Arial"/>
              </a:rPr>
              <a:t> could prejudice the vitality of these teeth. </a:t>
            </a:r>
            <a:endParaRPr sz="2400">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96</a:t>
            </a:r>
          </a:p>
        </p:txBody>
      </p:sp>
      <p:sp>
        <p:nvSpPr>
          <p:cNvPr id="3" name="object 3"/>
          <p:cNvSpPr txBox="1">
            <a:spLocks noGrp="1"/>
          </p:cNvSpPr>
          <p:nvPr>
            <p:ph type="title"/>
          </p:nvPr>
        </p:nvSpPr>
        <p:spPr>
          <a:xfrm>
            <a:off x="1359152" y="887988"/>
            <a:ext cx="2146047" cy="443070"/>
          </a:xfrm>
          <a:prstGeom prst="rect">
            <a:avLst/>
          </a:prstGeom>
        </p:spPr>
        <p:txBody>
          <a:bodyPr vert="horz" wrap="square" lIns="0" tIns="12065" rIns="0" bIns="0" rtlCol="0">
            <a:spAutoFit/>
          </a:bodyPr>
          <a:lstStyle/>
          <a:p>
            <a:pPr marL="12700">
              <a:lnSpc>
                <a:spcPct val="100000"/>
              </a:lnSpc>
              <a:spcBef>
                <a:spcPts val="95"/>
              </a:spcBef>
            </a:pPr>
            <a:r>
              <a:rPr sz="2800" b="0" spc="-75" smtClean="0">
                <a:solidFill>
                  <a:srgbClr val="E4E6DA"/>
                </a:solidFill>
                <a:latin typeface="Arial"/>
                <a:cs typeface="Arial"/>
              </a:rPr>
              <a:t>Indication</a:t>
            </a:r>
            <a:r>
              <a:rPr lang="en-US" sz="2800" b="0" spc="-75" dirty="0" smtClean="0">
                <a:solidFill>
                  <a:srgbClr val="E4E6DA"/>
                </a:solidFill>
                <a:latin typeface="Arial"/>
                <a:cs typeface="Arial"/>
              </a:rPr>
              <a:t>s</a:t>
            </a:r>
            <a:endParaRPr sz="280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11506200" cy="5201424"/>
          </a:xfrm>
        </p:spPr>
        <p:txBody>
          <a:bodyPr/>
          <a:lstStyle/>
          <a:p>
            <a:r>
              <a:rPr lang="en-US" sz="2000" dirty="0" smtClean="0">
                <a:solidFill>
                  <a:schemeClr val="bg1"/>
                </a:solidFill>
              </a:rPr>
              <a:t>1. </a:t>
            </a:r>
            <a:r>
              <a:rPr lang="en-US" sz="2000" dirty="0" err="1" smtClean="0">
                <a:solidFill>
                  <a:schemeClr val="bg1"/>
                </a:solidFill>
              </a:rPr>
              <a:t>Anaesthesia</a:t>
            </a:r>
            <a:r>
              <a:rPr lang="en-US" sz="2000" dirty="0" smtClean="0">
                <a:solidFill>
                  <a:schemeClr val="bg1"/>
                </a:solidFill>
              </a:rPr>
              <a:t>- </a:t>
            </a:r>
            <a:r>
              <a:rPr lang="en-US" sz="2000" b="0" dirty="0" smtClean="0">
                <a:solidFill>
                  <a:schemeClr val="bg1"/>
                </a:solidFill>
              </a:rPr>
              <a:t>GA</a:t>
            </a:r>
            <a:r>
              <a:rPr lang="en-US" sz="2000" b="0" dirty="0" smtClean="0"/>
              <a:t/>
            </a:r>
            <a:br>
              <a:rPr lang="en-US" sz="2000" b="0" dirty="0" smtClean="0"/>
            </a:br>
            <a:r>
              <a:rPr lang="en-US" sz="2000" b="0" dirty="0" smtClean="0"/>
              <a:t/>
            </a:r>
            <a:br>
              <a:rPr lang="en-US" sz="2000" b="0" dirty="0" smtClean="0"/>
            </a:br>
            <a:r>
              <a:rPr lang="en-US" sz="2000" dirty="0" smtClean="0"/>
              <a:t>2. </a:t>
            </a:r>
            <a:r>
              <a:rPr lang="en-US" sz="2000" dirty="0" smtClean="0"/>
              <a:t>Aspiration- </a:t>
            </a:r>
            <a:r>
              <a:rPr lang="en-US" sz="2000" b="0" dirty="0" smtClean="0"/>
              <a:t>Cystic Contents</a:t>
            </a:r>
            <a:br>
              <a:rPr lang="en-US" sz="2000" b="0" dirty="0" smtClean="0"/>
            </a:br>
            <a:r>
              <a:rPr lang="en-US" sz="2000" b="0" dirty="0" smtClean="0"/>
              <a:t/>
            </a:r>
            <a:br>
              <a:rPr lang="en-US" sz="2000" b="0" dirty="0" smtClean="0"/>
            </a:br>
            <a:r>
              <a:rPr lang="en-US" sz="2000" b="0" dirty="0" smtClean="0"/>
              <a:t>3. Incisions- a circular, oval or </a:t>
            </a:r>
            <a:r>
              <a:rPr lang="en-US" sz="2000" b="0" dirty="0" smtClean="0"/>
              <a:t>elliptic</a:t>
            </a:r>
            <a:br>
              <a:rPr lang="en-US" sz="2000" b="0" dirty="0" smtClean="0"/>
            </a:br>
            <a:r>
              <a:rPr lang="en-US" sz="2000" b="0" dirty="0" smtClean="0"/>
              <a:t/>
            </a:r>
            <a:br>
              <a:rPr lang="en-US" sz="2000" b="0" dirty="0" smtClean="0"/>
            </a:br>
            <a:r>
              <a:rPr lang="en-US" sz="2000" b="0" dirty="0" smtClean="0"/>
              <a:t>4. Removal of </a:t>
            </a:r>
            <a:r>
              <a:rPr lang="en-US" sz="2000" b="0" dirty="0" smtClean="0"/>
              <a:t>bone-</a:t>
            </a:r>
            <a:br>
              <a:rPr lang="en-US" sz="2000" b="0" dirty="0" smtClean="0"/>
            </a:br>
            <a:r>
              <a:rPr lang="en-US" sz="2000" b="0" dirty="0" smtClean="0"/>
              <a:t/>
            </a:r>
            <a:br>
              <a:rPr lang="en-US" sz="2000" b="0" dirty="0" smtClean="0"/>
            </a:br>
            <a:r>
              <a:rPr lang="en-US" sz="2000" b="0" dirty="0" smtClean="0"/>
              <a:t>5. Removal of cystic lining </a:t>
            </a:r>
            <a:r>
              <a:rPr lang="en-US" sz="2000" b="0" dirty="0" smtClean="0"/>
              <a:t>specimen for </a:t>
            </a:r>
            <a:r>
              <a:rPr lang="en-US" sz="2000" b="0" dirty="0" err="1" smtClean="0"/>
              <a:t>h</a:t>
            </a:r>
            <a:r>
              <a:rPr lang="en-US" sz="2000" b="0" dirty="0" err="1" smtClean="0"/>
              <a:t>istopathological</a:t>
            </a:r>
            <a:r>
              <a:rPr lang="en-US" sz="2000" b="0" dirty="0" smtClean="0"/>
              <a:t> examination</a:t>
            </a:r>
            <a:br>
              <a:rPr lang="en-US" sz="2000" b="0" dirty="0" smtClean="0"/>
            </a:br>
            <a:r>
              <a:rPr lang="en-US" sz="2000" b="0" dirty="0" smtClean="0"/>
              <a:t/>
            </a:r>
            <a:br>
              <a:rPr lang="en-US" sz="2000" b="0" dirty="0" smtClean="0"/>
            </a:br>
            <a:r>
              <a:rPr lang="en-US" sz="2000" b="0" dirty="0" smtClean="0"/>
              <a:t>6. Irrigation of the cystic </a:t>
            </a:r>
            <a:r>
              <a:rPr lang="en-US" sz="2000" b="0" dirty="0" smtClean="0"/>
              <a:t>cavity</a:t>
            </a:r>
            <a:br>
              <a:rPr lang="en-US" sz="2000" b="0" dirty="0" smtClean="0"/>
            </a:br>
            <a:r>
              <a:rPr lang="en-US" sz="2000" b="0" dirty="0" smtClean="0"/>
              <a:t/>
            </a:r>
            <a:br>
              <a:rPr lang="en-US" sz="2000" b="0" dirty="0" smtClean="0"/>
            </a:br>
            <a:r>
              <a:rPr lang="en-US" sz="2000" b="0" dirty="0" smtClean="0"/>
              <a:t>7. </a:t>
            </a:r>
            <a:r>
              <a:rPr lang="en-US" sz="2000" b="0" dirty="0" smtClean="0"/>
              <a:t>Suturing  </a:t>
            </a:r>
            <a:r>
              <a:rPr lang="en-US" sz="1600" b="0" dirty="0" smtClean="0"/>
              <a:t>The remaining cystic lining is sutured with the edge of the oral mucosa by continuous sutures or interrupted </a:t>
            </a:r>
            <a:r>
              <a:rPr lang="en-US" sz="1600" b="0" dirty="0" smtClean="0"/>
              <a:t>sutures</a:t>
            </a:r>
            <a:br>
              <a:rPr lang="en-US" sz="1600" b="0" dirty="0" smtClean="0"/>
            </a:br>
            <a:r>
              <a:rPr lang="en-US" sz="2000" b="0" dirty="0" smtClean="0"/>
              <a:t/>
            </a:r>
            <a:br>
              <a:rPr lang="en-US" sz="2000" b="0" dirty="0" smtClean="0"/>
            </a:br>
            <a:r>
              <a:rPr lang="en-US" sz="2000" b="0" dirty="0" smtClean="0"/>
              <a:t> </a:t>
            </a:r>
            <a:r>
              <a:rPr lang="en-US" sz="2000" b="0" dirty="0" smtClean="0"/>
              <a:t>8. Packing </a:t>
            </a:r>
            <a:r>
              <a:rPr lang="en-US" sz="1800" b="0" dirty="0" smtClean="0"/>
              <a:t>-</a:t>
            </a:r>
            <a:r>
              <a:rPr lang="en-US" sz="1600" b="0" dirty="0" smtClean="0"/>
              <a:t>The </a:t>
            </a:r>
            <a:r>
              <a:rPr lang="en-US" sz="1600" b="0" dirty="0" smtClean="0"/>
              <a:t>cavity is then packed with a half or one inch width ribbon gauze, which may be impregnated with an antibiotic ointment, White head’s varnish, tincture of </a:t>
            </a:r>
            <a:r>
              <a:rPr lang="en-US" sz="1600" b="0" dirty="0" err="1" smtClean="0"/>
              <a:t>benzoin</a:t>
            </a:r>
            <a:r>
              <a:rPr lang="en-US" sz="1600" b="0" dirty="0" smtClean="0"/>
              <a:t> or bismuth </a:t>
            </a:r>
            <a:r>
              <a:rPr lang="en-US" sz="1600" b="0" dirty="0" err="1" smtClean="0"/>
              <a:t>iodoform</a:t>
            </a:r>
            <a:r>
              <a:rPr lang="en-US" sz="1600" b="0" dirty="0" smtClean="0"/>
              <a:t> paraffin paste (BIPP</a:t>
            </a:r>
            <a:endParaRPr lang="en-US" sz="1800" b="0" dirty="0"/>
          </a:p>
        </p:txBody>
      </p:sp>
      <p:sp>
        <p:nvSpPr>
          <p:cNvPr id="3" name="Text Placeholder 2"/>
          <p:cNvSpPr>
            <a:spLocks noGrp="1"/>
          </p:cNvSpPr>
          <p:nvPr>
            <p:ph type="body" idx="1"/>
          </p:nvPr>
        </p:nvSpPr>
        <p:spPr>
          <a:xfrm>
            <a:off x="2060193" y="609600"/>
            <a:ext cx="7258051" cy="492443"/>
          </a:xfrm>
        </p:spPr>
        <p:txBody>
          <a:bodyPr/>
          <a:lstStyle/>
          <a:p>
            <a:r>
              <a:rPr lang="en-US" sz="3200" dirty="0" smtClean="0">
                <a:solidFill>
                  <a:schemeClr val="bg1"/>
                </a:solidFill>
              </a:rPr>
              <a:t>Procedure</a:t>
            </a:r>
            <a:endParaRPr lang="en-US" sz="320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E4E6DA"/>
          </a:solidFill>
        </p:spPr>
        <p:txBody>
          <a:bodyPr wrap="square" lIns="0" tIns="0" rIns="0" bIns="0" rtlCol="0"/>
          <a:lstStyle/>
          <a:p>
            <a:endParaRPr/>
          </a:p>
        </p:txBody>
      </p:sp>
      <p:sp>
        <p:nvSpPr>
          <p:cNvPr id="3" name="object 3"/>
          <p:cNvSpPr/>
          <p:nvPr/>
        </p:nvSpPr>
        <p:spPr>
          <a:xfrm>
            <a:off x="1600200" y="36574"/>
            <a:ext cx="8991600" cy="678484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98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11125199" cy="2684517"/>
          </a:xfrm>
        </p:spPr>
        <p:txBody>
          <a:bodyPr/>
          <a:lstStyle/>
          <a:p>
            <a:pPr>
              <a:lnSpc>
                <a:spcPct val="200000"/>
              </a:lnSpc>
              <a:buFont typeface="Arial" pitchFamily="34" charset="0"/>
              <a:buChar char="•"/>
            </a:pPr>
            <a:r>
              <a:rPr lang="en-US" sz="1800" dirty="0" smtClean="0"/>
              <a:t>Waldron’s </a:t>
            </a:r>
            <a:r>
              <a:rPr lang="en-US" sz="1800" dirty="0" smtClean="0"/>
              <a:t>Method (1941) or </a:t>
            </a:r>
            <a:r>
              <a:rPr lang="en-US" sz="1800" dirty="0" err="1" smtClean="0"/>
              <a:t>Partsch</a:t>
            </a:r>
            <a:r>
              <a:rPr lang="en-US" sz="1800" dirty="0" smtClean="0"/>
              <a:t> II  </a:t>
            </a:r>
            <a:r>
              <a:rPr lang="en-US" sz="1800" dirty="0" smtClean="0"/>
              <a:t/>
            </a:r>
            <a:br>
              <a:rPr lang="en-US" sz="1800" dirty="0" smtClean="0"/>
            </a:br>
            <a:r>
              <a:rPr lang="en-US" sz="1800" dirty="0" smtClean="0"/>
              <a:t>This </a:t>
            </a:r>
            <a:r>
              <a:rPr lang="en-US" sz="1800" dirty="0" smtClean="0"/>
              <a:t>is a two-stage technique that combines the two standard procedures, in which, first </a:t>
            </a:r>
            <a:r>
              <a:rPr lang="en-US" sz="1800" dirty="0" err="1" smtClean="0"/>
              <a:t>marsupialization</a:t>
            </a:r>
            <a:r>
              <a:rPr lang="en-US" sz="1800" dirty="0" smtClean="0"/>
              <a:t> is performed and at a later stage, when the cavity becomes smaller, the procedure of </a:t>
            </a:r>
            <a:r>
              <a:rPr lang="en-US" sz="1800" dirty="0" err="1" smtClean="0"/>
              <a:t>enucleation</a:t>
            </a:r>
            <a:r>
              <a:rPr lang="en-US" sz="1800" dirty="0" smtClean="0"/>
              <a:t> is performed and the entire tissue is examined </a:t>
            </a:r>
            <a:r>
              <a:rPr lang="en-US" sz="1800" dirty="0" err="1" smtClean="0"/>
              <a:t>histopathologically</a:t>
            </a:r>
            <a:r>
              <a:rPr lang="en-US" sz="1800" dirty="0" smtClean="0"/>
              <a:t>.</a:t>
            </a:r>
            <a:endParaRPr lang="en-US" sz="1800" dirty="0"/>
          </a:p>
        </p:txBody>
      </p:sp>
      <p:sp>
        <p:nvSpPr>
          <p:cNvPr id="3" name="Text Placeholder 2"/>
          <p:cNvSpPr>
            <a:spLocks noGrp="1"/>
          </p:cNvSpPr>
          <p:nvPr>
            <p:ph type="body" idx="1"/>
          </p:nvPr>
        </p:nvSpPr>
        <p:spPr>
          <a:xfrm>
            <a:off x="2060193" y="1002268"/>
            <a:ext cx="7258051" cy="430887"/>
          </a:xfrm>
        </p:spPr>
        <p:txBody>
          <a:bodyPr/>
          <a:lstStyle/>
          <a:p>
            <a:r>
              <a:rPr lang="en-US" sz="2800" b="1" dirty="0" smtClean="0">
                <a:solidFill>
                  <a:schemeClr val="bg1"/>
                </a:solidFill>
              </a:rPr>
              <a:t>Modifications of </a:t>
            </a:r>
            <a:r>
              <a:rPr lang="en-US" sz="2800" b="1" dirty="0" err="1" smtClean="0">
                <a:solidFill>
                  <a:schemeClr val="bg1"/>
                </a:solidFill>
              </a:rPr>
              <a:t>Marsupialization</a:t>
            </a:r>
            <a:r>
              <a:rPr lang="en-US" sz="2800" b="1" dirty="0" smtClean="0">
                <a:solidFill>
                  <a:schemeClr val="bg1"/>
                </a:solidFill>
              </a:rPr>
              <a:t>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7441" y="3462022"/>
            <a:ext cx="3472179" cy="782907"/>
          </a:xfrm>
          <a:prstGeom prst="rect">
            <a:avLst/>
          </a:prstGeom>
        </p:spPr>
        <p:txBody>
          <a:bodyPr vert="horz" wrap="square" lIns="0" tIns="13335" rIns="0" bIns="0" rtlCol="0">
            <a:spAutoFit/>
          </a:bodyPr>
          <a:lstStyle/>
          <a:p>
            <a:pPr marL="12700">
              <a:lnSpc>
                <a:spcPct val="100000"/>
              </a:lnSpc>
              <a:spcBef>
                <a:spcPts val="105"/>
              </a:spcBef>
            </a:pPr>
            <a:r>
              <a:rPr spc="-280" dirty="0"/>
              <a:t>Eruption</a:t>
            </a:r>
            <a:r>
              <a:rPr spc="-430" dirty="0"/>
              <a:t> </a:t>
            </a:r>
            <a:r>
              <a:rPr spc="-320" dirty="0"/>
              <a:t>cyst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8" y="2207516"/>
            <a:ext cx="5193031" cy="3105337"/>
          </a:xfrm>
          <a:prstGeom prst="rect">
            <a:avLst/>
          </a:prstGeom>
        </p:spPr>
        <p:txBody>
          <a:bodyPr vert="horz" wrap="square" lIns="0" tIns="12065" rIns="0" bIns="0" rtlCol="0">
            <a:spAutoFit/>
          </a:bodyPr>
          <a:lstStyle/>
          <a:p>
            <a:pPr marL="241300" marR="5080" indent="-228600">
              <a:lnSpc>
                <a:spcPct val="100000"/>
              </a:lnSpc>
              <a:spcBef>
                <a:spcPts val="95"/>
              </a:spcBef>
              <a:buFont typeface="Wingdings"/>
              <a:buChar char=""/>
              <a:tabLst>
                <a:tab pos="241300" algn="l"/>
              </a:tabLst>
            </a:pPr>
            <a:r>
              <a:rPr sz="2200" spc="-135" dirty="0">
                <a:solidFill>
                  <a:srgbClr val="3B4643"/>
                </a:solidFill>
                <a:latin typeface="Arial"/>
                <a:cs typeface="Arial"/>
              </a:rPr>
              <a:t>An </a:t>
            </a:r>
            <a:r>
              <a:rPr sz="2200" spc="-35" dirty="0">
                <a:solidFill>
                  <a:srgbClr val="3B4643"/>
                </a:solidFill>
                <a:latin typeface="Arial"/>
                <a:cs typeface="Arial"/>
              </a:rPr>
              <a:t>eruption </a:t>
            </a:r>
            <a:r>
              <a:rPr sz="2200" spc="-114" dirty="0">
                <a:solidFill>
                  <a:srgbClr val="3B4643"/>
                </a:solidFill>
                <a:latin typeface="Arial"/>
                <a:cs typeface="Arial"/>
              </a:rPr>
              <a:t>cyst is </a:t>
            </a:r>
            <a:r>
              <a:rPr sz="2200" spc="-30" dirty="0">
                <a:solidFill>
                  <a:srgbClr val="3B4643"/>
                </a:solidFill>
                <a:latin typeface="Arial"/>
                <a:cs typeface="Arial"/>
              </a:rPr>
              <a:t>in </a:t>
            </a:r>
            <a:r>
              <a:rPr sz="2200" spc="-165" dirty="0">
                <a:solidFill>
                  <a:srgbClr val="3B4643"/>
                </a:solidFill>
                <a:latin typeface="Arial"/>
                <a:cs typeface="Arial"/>
              </a:rPr>
              <a:t>essence </a:t>
            </a:r>
            <a:r>
              <a:rPr sz="2200" spc="-175" dirty="0">
                <a:solidFill>
                  <a:srgbClr val="3B4643"/>
                </a:solidFill>
                <a:latin typeface="Arial"/>
                <a:cs typeface="Arial"/>
              </a:rPr>
              <a:t>a </a:t>
            </a:r>
            <a:r>
              <a:rPr sz="2200" spc="-85" dirty="0">
                <a:solidFill>
                  <a:srgbClr val="3B4643"/>
                </a:solidFill>
                <a:latin typeface="Arial"/>
                <a:cs typeface="Arial"/>
              </a:rPr>
              <a:t>dentigerous  </a:t>
            </a:r>
            <a:r>
              <a:rPr sz="2200" spc="-114" dirty="0">
                <a:solidFill>
                  <a:srgbClr val="3B4643"/>
                </a:solidFill>
                <a:latin typeface="Arial"/>
                <a:cs typeface="Arial"/>
              </a:rPr>
              <a:t>cyst </a:t>
            </a:r>
            <a:r>
              <a:rPr sz="2200" spc="-80" dirty="0">
                <a:solidFill>
                  <a:srgbClr val="3B4643"/>
                </a:solidFill>
                <a:latin typeface="Arial"/>
                <a:cs typeface="Arial"/>
              </a:rPr>
              <a:t>occurring </a:t>
            </a:r>
            <a:r>
              <a:rPr sz="2200" spc="-30" dirty="0">
                <a:solidFill>
                  <a:srgbClr val="3B4643"/>
                </a:solidFill>
                <a:latin typeface="Arial"/>
                <a:cs typeface="Arial"/>
              </a:rPr>
              <a:t>in </a:t>
            </a:r>
            <a:r>
              <a:rPr sz="2200" spc="-35" dirty="0">
                <a:solidFill>
                  <a:srgbClr val="3B4643"/>
                </a:solidFill>
                <a:latin typeface="Arial"/>
                <a:cs typeface="Arial"/>
              </a:rPr>
              <a:t>the soft</a:t>
            </a:r>
            <a:r>
              <a:rPr sz="2200" spc="-315" dirty="0">
                <a:solidFill>
                  <a:srgbClr val="3B4643"/>
                </a:solidFill>
                <a:latin typeface="Arial"/>
                <a:cs typeface="Arial"/>
              </a:rPr>
              <a:t> </a:t>
            </a:r>
            <a:r>
              <a:rPr sz="2200" spc="-105" dirty="0">
                <a:solidFill>
                  <a:srgbClr val="3B4643"/>
                </a:solidFill>
                <a:latin typeface="Arial"/>
                <a:cs typeface="Arial"/>
              </a:rPr>
              <a:t>tissues.</a:t>
            </a:r>
            <a:endParaRPr sz="2200">
              <a:latin typeface="Arial"/>
              <a:cs typeface="Arial"/>
            </a:endParaRPr>
          </a:p>
          <a:p>
            <a:pPr marL="241300" marR="334645" indent="-228600">
              <a:lnSpc>
                <a:spcPct val="100000"/>
              </a:lnSpc>
              <a:spcBef>
                <a:spcPts val="1500"/>
              </a:spcBef>
              <a:buFont typeface="Wingdings"/>
              <a:buChar char=""/>
              <a:tabLst>
                <a:tab pos="304800" algn="l"/>
                <a:tab pos="305435" algn="l"/>
              </a:tabLst>
            </a:pPr>
            <a:r>
              <a:rPr sz="2200" spc="-125" dirty="0">
                <a:solidFill>
                  <a:srgbClr val="3B4643"/>
                </a:solidFill>
                <a:latin typeface="Arial"/>
                <a:cs typeface="Arial"/>
              </a:rPr>
              <a:t>Whereas </a:t>
            </a:r>
            <a:r>
              <a:rPr sz="2200" spc="-30" dirty="0">
                <a:solidFill>
                  <a:srgbClr val="3B4643"/>
                </a:solidFill>
                <a:latin typeface="Arial"/>
                <a:cs typeface="Arial"/>
              </a:rPr>
              <a:t>the </a:t>
            </a:r>
            <a:r>
              <a:rPr sz="2200" spc="-85" dirty="0">
                <a:solidFill>
                  <a:srgbClr val="3B4643"/>
                </a:solidFill>
                <a:latin typeface="Arial"/>
                <a:cs typeface="Arial"/>
              </a:rPr>
              <a:t>dentigerous </a:t>
            </a:r>
            <a:r>
              <a:rPr sz="2200" spc="-114" dirty="0">
                <a:solidFill>
                  <a:srgbClr val="3B4643"/>
                </a:solidFill>
                <a:latin typeface="Arial"/>
                <a:cs typeface="Arial"/>
              </a:rPr>
              <a:t>cyst </a:t>
            </a:r>
            <a:r>
              <a:rPr sz="2200" spc="-110" dirty="0">
                <a:solidFill>
                  <a:srgbClr val="3B4643"/>
                </a:solidFill>
                <a:latin typeface="Arial"/>
                <a:cs typeface="Arial"/>
              </a:rPr>
              <a:t>develops  </a:t>
            </a:r>
            <a:r>
              <a:rPr sz="2200" spc="-80" dirty="0">
                <a:solidFill>
                  <a:srgbClr val="3B4643"/>
                </a:solidFill>
                <a:latin typeface="Arial"/>
                <a:cs typeface="Arial"/>
              </a:rPr>
              <a:t>around </a:t>
            </a:r>
            <a:r>
              <a:rPr sz="2200" spc="-30" dirty="0">
                <a:solidFill>
                  <a:srgbClr val="3B4643"/>
                </a:solidFill>
                <a:latin typeface="Arial"/>
                <a:cs typeface="Arial"/>
              </a:rPr>
              <a:t>the </a:t>
            </a:r>
            <a:r>
              <a:rPr sz="2200" spc="-70" dirty="0">
                <a:solidFill>
                  <a:srgbClr val="3B4643"/>
                </a:solidFill>
                <a:latin typeface="Arial"/>
                <a:cs typeface="Arial"/>
              </a:rPr>
              <a:t>crown </a:t>
            </a:r>
            <a:r>
              <a:rPr sz="2200" spc="-5" dirty="0">
                <a:solidFill>
                  <a:srgbClr val="3B4643"/>
                </a:solidFill>
                <a:latin typeface="Arial"/>
                <a:cs typeface="Arial"/>
              </a:rPr>
              <a:t>of </a:t>
            </a:r>
            <a:r>
              <a:rPr sz="2200" spc="-125" dirty="0">
                <a:solidFill>
                  <a:srgbClr val="3B4643"/>
                </a:solidFill>
                <a:latin typeface="Arial"/>
                <a:cs typeface="Arial"/>
              </a:rPr>
              <a:t>an </a:t>
            </a:r>
            <a:r>
              <a:rPr sz="2200" spc="-60" dirty="0">
                <a:solidFill>
                  <a:srgbClr val="3B4643"/>
                </a:solidFill>
                <a:latin typeface="Arial"/>
                <a:cs typeface="Arial"/>
              </a:rPr>
              <a:t>unerupted</a:t>
            </a:r>
            <a:r>
              <a:rPr sz="2200" spc="-390" dirty="0">
                <a:solidFill>
                  <a:srgbClr val="3B4643"/>
                </a:solidFill>
                <a:latin typeface="Arial"/>
                <a:cs typeface="Arial"/>
              </a:rPr>
              <a:t> </a:t>
            </a:r>
            <a:r>
              <a:rPr sz="2200" dirty="0">
                <a:solidFill>
                  <a:srgbClr val="3B4643"/>
                </a:solidFill>
                <a:latin typeface="Arial"/>
                <a:cs typeface="Arial"/>
              </a:rPr>
              <a:t>tooth  </a:t>
            </a:r>
            <a:r>
              <a:rPr sz="2200" spc="-70" dirty="0">
                <a:solidFill>
                  <a:srgbClr val="3B4643"/>
                </a:solidFill>
                <a:latin typeface="Arial"/>
                <a:cs typeface="Arial"/>
              </a:rPr>
              <a:t>lying </a:t>
            </a:r>
            <a:r>
              <a:rPr sz="2200" spc="-30" dirty="0">
                <a:solidFill>
                  <a:srgbClr val="3B4643"/>
                </a:solidFill>
                <a:latin typeface="Arial"/>
                <a:cs typeface="Arial"/>
              </a:rPr>
              <a:t>in the</a:t>
            </a:r>
            <a:r>
              <a:rPr sz="2200" spc="-265" dirty="0">
                <a:solidFill>
                  <a:srgbClr val="3B4643"/>
                </a:solidFill>
                <a:latin typeface="Arial"/>
                <a:cs typeface="Arial"/>
              </a:rPr>
              <a:t> </a:t>
            </a:r>
            <a:r>
              <a:rPr sz="2200" spc="-85" dirty="0">
                <a:solidFill>
                  <a:srgbClr val="3B4643"/>
                </a:solidFill>
                <a:latin typeface="Arial"/>
                <a:cs typeface="Arial"/>
              </a:rPr>
              <a:t>bone.</a:t>
            </a:r>
            <a:endParaRPr sz="2200">
              <a:latin typeface="Arial"/>
              <a:cs typeface="Arial"/>
            </a:endParaRPr>
          </a:p>
          <a:p>
            <a:pPr marL="241300" marR="340360" indent="-228600">
              <a:lnSpc>
                <a:spcPct val="100000"/>
              </a:lnSpc>
              <a:spcBef>
                <a:spcPts val="1500"/>
              </a:spcBef>
              <a:buFont typeface="Wingdings"/>
              <a:buChar char=""/>
              <a:tabLst>
                <a:tab pos="304800" algn="l"/>
                <a:tab pos="305435" algn="l"/>
              </a:tabLst>
            </a:pPr>
            <a:r>
              <a:rPr sz="2200" spc="-30" dirty="0">
                <a:solidFill>
                  <a:srgbClr val="3B4643"/>
                </a:solidFill>
                <a:latin typeface="Arial"/>
                <a:cs typeface="Arial"/>
              </a:rPr>
              <a:t>the eruption </a:t>
            </a:r>
            <a:r>
              <a:rPr sz="2200" spc="-114" dirty="0">
                <a:solidFill>
                  <a:srgbClr val="3B4643"/>
                </a:solidFill>
                <a:latin typeface="Arial"/>
                <a:cs typeface="Arial"/>
              </a:rPr>
              <a:t>cyst </a:t>
            </a:r>
            <a:r>
              <a:rPr sz="2200" spc="-125" dirty="0">
                <a:solidFill>
                  <a:srgbClr val="3B4643"/>
                </a:solidFill>
                <a:latin typeface="Arial"/>
                <a:cs typeface="Arial"/>
              </a:rPr>
              <a:t>occurs </a:t>
            </a:r>
            <a:r>
              <a:rPr sz="2200" spc="-75" dirty="0">
                <a:solidFill>
                  <a:srgbClr val="3B4643"/>
                </a:solidFill>
                <a:latin typeface="Arial"/>
                <a:cs typeface="Arial"/>
              </a:rPr>
              <a:t>when </a:t>
            </a:r>
            <a:r>
              <a:rPr sz="2200" spc="-175" dirty="0">
                <a:solidFill>
                  <a:srgbClr val="3B4643"/>
                </a:solidFill>
                <a:latin typeface="Arial"/>
                <a:cs typeface="Arial"/>
              </a:rPr>
              <a:t>a </a:t>
            </a:r>
            <a:r>
              <a:rPr sz="2200" dirty="0">
                <a:solidFill>
                  <a:srgbClr val="3B4643"/>
                </a:solidFill>
                <a:latin typeface="Arial"/>
                <a:cs typeface="Arial"/>
              </a:rPr>
              <a:t>tooth</a:t>
            </a:r>
            <a:r>
              <a:rPr sz="2200" spc="-265" dirty="0">
                <a:solidFill>
                  <a:srgbClr val="3B4643"/>
                </a:solidFill>
                <a:latin typeface="Arial"/>
                <a:cs typeface="Arial"/>
              </a:rPr>
              <a:t> </a:t>
            </a:r>
            <a:r>
              <a:rPr sz="2200" spc="-114" dirty="0">
                <a:solidFill>
                  <a:srgbClr val="3B4643"/>
                </a:solidFill>
                <a:latin typeface="Arial"/>
                <a:cs typeface="Arial"/>
              </a:rPr>
              <a:t>is  </a:t>
            </a:r>
            <a:r>
              <a:rPr sz="2200" spc="-80" dirty="0">
                <a:solidFill>
                  <a:srgbClr val="3B4643"/>
                </a:solidFill>
                <a:latin typeface="Arial"/>
                <a:cs typeface="Arial"/>
              </a:rPr>
              <a:t>impeded </a:t>
            </a:r>
            <a:r>
              <a:rPr sz="2200" spc="-30" dirty="0">
                <a:solidFill>
                  <a:srgbClr val="3B4643"/>
                </a:solidFill>
                <a:latin typeface="Arial"/>
                <a:cs typeface="Arial"/>
              </a:rPr>
              <a:t>in </a:t>
            </a:r>
            <a:r>
              <a:rPr sz="2200" spc="-40" dirty="0">
                <a:solidFill>
                  <a:srgbClr val="3B4643"/>
                </a:solidFill>
                <a:latin typeface="Arial"/>
                <a:cs typeface="Arial"/>
              </a:rPr>
              <a:t>its </a:t>
            </a:r>
            <a:r>
              <a:rPr sz="2200" spc="-35" dirty="0">
                <a:solidFill>
                  <a:srgbClr val="3B4643"/>
                </a:solidFill>
                <a:latin typeface="Arial"/>
                <a:cs typeface="Arial"/>
              </a:rPr>
              <a:t>eruption </a:t>
            </a:r>
            <a:r>
              <a:rPr sz="2200" spc="-5" dirty="0">
                <a:solidFill>
                  <a:srgbClr val="3B4643"/>
                </a:solidFill>
                <a:latin typeface="Arial"/>
                <a:cs typeface="Arial"/>
              </a:rPr>
              <a:t>within </a:t>
            </a:r>
            <a:r>
              <a:rPr sz="2200" spc="-30" dirty="0">
                <a:solidFill>
                  <a:srgbClr val="3B4643"/>
                </a:solidFill>
                <a:latin typeface="Arial"/>
                <a:cs typeface="Arial"/>
              </a:rPr>
              <a:t>the </a:t>
            </a:r>
            <a:r>
              <a:rPr sz="2200" spc="-35" dirty="0">
                <a:solidFill>
                  <a:srgbClr val="3B4643"/>
                </a:solidFill>
                <a:latin typeface="Arial"/>
                <a:cs typeface="Arial"/>
              </a:rPr>
              <a:t>soft  </a:t>
            </a:r>
            <a:r>
              <a:rPr sz="2200" spc="-114" dirty="0">
                <a:solidFill>
                  <a:srgbClr val="3B4643"/>
                </a:solidFill>
                <a:latin typeface="Arial"/>
                <a:cs typeface="Arial"/>
              </a:rPr>
              <a:t>tissues </a:t>
            </a:r>
            <a:r>
              <a:rPr sz="2200" spc="-75" dirty="0">
                <a:solidFill>
                  <a:srgbClr val="3B4643"/>
                </a:solidFill>
                <a:latin typeface="Arial"/>
                <a:cs typeface="Arial"/>
              </a:rPr>
              <a:t>overlying </a:t>
            </a:r>
            <a:r>
              <a:rPr sz="2200" spc="-30" dirty="0">
                <a:solidFill>
                  <a:srgbClr val="3B4643"/>
                </a:solidFill>
                <a:latin typeface="Arial"/>
                <a:cs typeface="Arial"/>
              </a:rPr>
              <a:t>the</a:t>
            </a:r>
            <a:r>
              <a:rPr sz="2200" spc="-150" dirty="0">
                <a:solidFill>
                  <a:srgbClr val="3B4643"/>
                </a:solidFill>
                <a:latin typeface="Arial"/>
                <a:cs typeface="Arial"/>
              </a:rPr>
              <a:t> </a:t>
            </a:r>
            <a:r>
              <a:rPr sz="2200" spc="-85" dirty="0">
                <a:solidFill>
                  <a:srgbClr val="3B4643"/>
                </a:solidFill>
                <a:latin typeface="Arial"/>
                <a:cs typeface="Arial"/>
              </a:rPr>
              <a:t>bone.</a:t>
            </a:r>
            <a:endParaRPr sz="2200">
              <a:latin typeface="Arial"/>
              <a:cs typeface="Arial"/>
            </a:endParaRPr>
          </a:p>
        </p:txBody>
      </p:sp>
      <p:sp>
        <p:nvSpPr>
          <p:cNvPr id="3" name="object 3"/>
          <p:cNvSpPr/>
          <p:nvPr/>
        </p:nvSpPr>
        <p:spPr>
          <a:xfrm>
            <a:off x="6728461" y="2324100"/>
            <a:ext cx="5201411" cy="37185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2576195"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00" dirty="0">
                <a:solidFill>
                  <a:srgbClr val="E4E6DA"/>
                </a:solidFill>
                <a:latin typeface="Arial"/>
                <a:cs typeface="Arial"/>
              </a:rPr>
              <a:t> </a:t>
            </a:r>
            <a:r>
              <a:rPr sz="3000" b="0" spc="-100" dirty="0">
                <a:solidFill>
                  <a:srgbClr val="E4E6DA"/>
                </a:solidFill>
                <a:latin typeface="Arial"/>
                <a:cs typeface="Arial"/>
              </a:rPr>
              <a:t>features:</a:t>
            </a:r>
            <a:endParaRPr sz="3000">
              <a:latin typeface="Arial"/>
              <a:cs typeface="Arial"/>
            </a:endParaRPr>
          </a:p>
        </p:txBody>
      </p:sp>
      <p:sp>
        <p:nvSpPr>
          <p:cNvPr id="3" name="object 3"/>
          <p:cNvSpPr txBox="1"/>
          <p:nvPr/>
        </p:nvSpPr>
        <p:spPr>
          <a:xfrm>
            <a:off x="1359155" y="2016923"/>
            <a:ext cx="9268460" cy="4020973"/>
          </a:xfrm>
          <a:prstGeom prst="rect">
            <a:avLst/>
          </a:prstGeom>
        </p:spPr>
        <p:txBody>
          <a:bodyPr vert="horz" wrap="square" lIns="0" tIns="202565" rIns="0" bIns="0" rtlCol="0">
            <a:spAutoFit/>
          </a:bodyPr>
          <a:lstStyle/>
          <a:p>
            <a:pPr marL="241300" indent="-228600">
              <a:lnSpc>
                <a:spcPct val="100000"/>
              </a:lnSpc>
              <a:spcBef>
                <a:spcPts val="1595"/>
              </a:spcBef>
              <a:buFont typeface="Wingdings"/>
              <a:buChar char=""/>
              <a:tabLst>
                <a:tab pos="241300" algn="l"/>
                <a:tab pos="840105" algn="l"/>
              </a:tabLst>
            </a:pPr>
            <a:r>
              <a:rPr sz="2200" u="heavy" spc="-315" dirty="0">
                <a:solidFill>
                  <a:srgbClr val="95A0AA"/>
                </a:solidFill>
                <a:uFill>
                  <a:solidFill>
                    <a:srgbClr val="95A0AA"/>
                  </a:solidFill>
                </a:uFill>
                <a:latin typeface="Arial"/>
                <a:cs typeface="Arial"/>
              </a:rPr>
              <a:t>AGE	</a:t>
            </a:r>
            <a:r>
              <a:rPr sz="2200" u="heavy" spc="-25" dirty="0">
                <a:solidFill>
                  <a:srgbClr val="95A0AA"/>
                </a:solidFill>
                <a:uFill>
                  <a:solidFill>
                    <a:srgbClr val="95A0AA"/>
                  </a:solidFill>
                </a:uFill>
                <a:latin typeface="Arial"/>
                <a:cs typeface="Arial"/>
              </a:rPr>
              <a:t>:</a:t>
            </a:r>
            <a:endParaRPr sz="2200">
              <a:latin typeface="Arial"/>
              <a:cs typeface="Arial"/>
            </a:endParaRPr>
          </a:p>
          <a:p>
            <a:pPr marL="12700">
              <a:lnSpc>
                <a:spcPct val="100000"/>
              </a:lnSpc>
              <a:spcBef>
                <a:spcPts val="1500"/>
              </a:spcBef>
            </a:pPr>
            <a:r>
              <a:rPr sz="2200" spc="-55" dirty="0">
                <a:solidFill>
                  <a:srgbClr val="3B4643"/>
                </a:solidFill>
                <a:latin typeface="Arial"/>
                <a:cs typeface="Arial"/>
              </a:rPr>
              <a:t>found</a:t>
            </a:r>
            <a:r>
              <a:rPr sz="2200" spc="-120" dirty="0">
                <a:solidFill>
                  <a:srgbClr val="3B4643"/>
                </a:solidFill>
                <a:latin typeface="Arial"/>
                <a:cs typeface="Arial"/>
              </a:rPr>
              <a:t> </a:t>
            </a:r>
            <a:r>
              <a:rPr sz="2200" spc="-30" dirty="0">
                <a:solidFill>
                  <a:srgbClr val="3B4643"/>
                </a:solidFill>
                <a:latin typeface="Arial"/>
                <a:cs typeface="Arial"/>
              </a:rPr>
              <a:t>in</a:t>
            </a:r>
            <a:r>
              <a:rPr sz="2200" spc="-114" dirty="0">
                <a:solidFill>
                  <a:srgbClr val="3B4643"/>
                </a:solidFill>
                <a:latin typeface="Arial"/>
                <a:cs typeface="Arial"/>
              </a:rPr>
              <a:t> </a:t>
            </a:r>
            <a:r>
              <a:rPr sz="2200" spc="-65" dirty="0">
                <a:solidFill>
                  <a:srgbClr val="3B4643"/>
                </a:solidFill>
                <a:latin typeface="Arial"/>
                <a:cs typeface="Arial"/>
              </a:rPr>
              <a:t>children</a:t>
            </a:r>
            <a:r>
              <a:rPr sz="2200" spc="-130" dirty="0">
                <a:solidFill>
                  <a:srgbClr val="3B4643"/>
                </a:solidFill>
                <a:latin typeface="Arial"/>
                <a:cs typeface="Arial"/>
              </a:rPr>
              <a:t> </a:t>
            </a:r>
            <a:r>
              <a:rPr sz="2200" spc="-5" dirty="0">
                <a:solidFill>
                  <a:srgbClr val="3B4643"/>
                </a:solidFill>
                <a:latin typeface="Arial"/>
                <a:cs typeface="Arial"/>
              </a:rPr>
              <a:t>of</a:t>
            </a:r>
            <a:r>
              <a:rPr sz="2200" spc="-110" dirty="0">
                <a:solidFill>
                  <a:srgbClr val="3B4643"/>
                </a:solidFill>
                <a:latin typeface="Arial"/>
                <a:cs typeface="Arial"/>
              </a:rPr>
              <a:t> </a:t>
            </a:r>
            <a:r>
              <a:rPr sz="2200" spc="-30" dirty="0">
                <a:solidFill>
                  <a:srgbClr val="3B4643"/>
                </a:solidFill>
                <a:latin typeface="Arial"/>
                <a:cs typeface="Arial"/>
              </a:rPr>
              <a:t>different</a:t>
            </a:r>
            <a:r>
              <a:rPr sz="2200" spc="-105" dirty="0">
                <a:solidFill>
                  <a:srgbClr val="3B4643"/>
                </a:solidFill>
                <a:latin typeface="Arial"/>
                <a:cs typeface="Arial"/>
              </a:rPr>
              <a:t> </a:t>
            </a:r>
            <a:r>
              <a:rPr sz="2200" spc="-165" dirty="0">
                <a:solidFill>
                  <a:srgbClr val="3B4643"/>
                </a:solidFill>
                <a:latin typeface="Arial"/>
                <a:cs typeface="Arial"/>
              </a:rPr>
              <a:t>ages,</a:t>
            </a:r>
            <a:r>
              <a:rPr sz="2200" spc="-90" dirty="0">
                <a:solidFill>
                  <a:srgbClr val="3B4643"/>
                </a:solidFill>
                <a:latin typeface="Arial"/>
                <a:cs typeface="Arial"/>
              </a:rPr>
              <a:t> </a:t>
            </a:r>
            <a:r>
              <a:rPr sz="2200" spc="-105" dirty="0">
                <a:solidFill>
                  <a:srgbClr val="3B4643"/>
                </a:solidFill>
                <a:latin typeface="Arial"/>
                <a:cs typeface="Arial"/>
              </a:rPr>
              <a:t>and</a:t>
            </a:r>
            <a:r>
              <a:rPr sz="2200" spc="-130" dirty="0">
                <a:solidFill>
                  <a:srgbClr val="3B4643"/>
                </a:solidFill>
                <a:latin typeface="Arial"/>
                <a:cs typeface="Arial"/>
              </a:rPr>
              <a:t> </a:t>
            </a:r>
            <a:r>
              <a:rPr sz="2200" spc="-105" dirty="0">
                <a:solidFill>
                  <a:srgbClr val="3B4643"/>
                </a:solidFill>
                <a:latin typeface="Arial"/>
                <a:cs typeface="Arial"/>
              </a:rPr>
              <a:t>occasionally</a:t>
            </a:r>
            <a:r>
              <a:rPr sz="2200" spc="-110" dirty="0">
                <a:solidFill>
                  <a:srgbClr val="3B4643"/>
                </a:solidFill>
                <a:latin typeface="Arial"/>
                <a:cs typeface="Arial"/>
              </a:rPr>
              <a:t> </a:t>
            </a:r>
            <a:r>
              <a:rPr sz="2200" spc="-30" dirty="0">
                <a:solidFill>
                  <a:srgbClr val="3B4643"/>
                </a:solidFill>
                <a:latin typeface="Arial"/>
                <a:cs typeface="Arial"/>
              </a:rPr>
              <a:t>in</a:t>
            </a:r>
            <a:r>
              <a:rPr sz="2200" spc="-135" dirty="0">
                <a:solidFill>
                  <a:srgbClr val="3B4643"/>
                </a:solidFill>
                <a:latin typeface="Arial"/>
                <a:cs typeface="Arial"/>
              </a:rPr>
              <a:t> </a:t>
            </a:r>
            <a:r>
              <a:rPr sz="2200" spc="-70" dirty="0">
                <a:solidFill>
                  <a:srgbClr val="3B4643"/>
                </a:solidFill>
                <a:latin typeface="Arial"/>
                <a:cs typeface="Arial"/>
              </a:rPr>
              <a:t>adults</a:t>
            </a:r>
            <a:r>
              <a:rPr sz="2200" spc="-114" dirty="0">
                <a:solidFill>
                  <a:srgbClr val="3B4643"/>
                </a:solidFill>
                <a:latin typeface="Arial"/>
                <a:cs typeface="Arial"/>
              </a:rPr>
              <a:t> </a:t>
            </a:r>
            <a:r>
              <a:rPr sz="2200" spc="35" dirty="0">
                <a:solidFill>
                  <a:srgbClr val="3B4643"/>
                </a:solidFill>
                <a:latin typeface="Arial"/>
                <a:cs typeface="Arial"/>
              </a:rPr>
              <a:t>if</a:t>
            </a:r>
            <a:r>
              <a:rPr sz="2200" spc="-110" dirty="0">
                <a:solidFill>
                  <a:srgbClr val="3B4643"/>
                </a:solidFill>
                <a:latin typeface="Arial"/>
                <a:cs typeface="Arial"/>
              </a:rPr>
              <a:t> </a:t>
            </a:r>
            <a:r>
              <a:rPr sz="2200" spc="-45" dirty="0">
                <a:solidFill>
                  <a:srgbClr val="3B4643"/>
                </a:solidFill>
                <a:latin typeface="Arial"/>
                <a:cs typeface="Arial"/>
              </a:rPr>
              <a:t>there</a:t>
            </a:r>
            <a:r>
              <a:rPr sz="2200" spc="-100" dirty="0">
                <a:solidFill>
                  <a:srgbClr val="3B4643"/>
                </a:solidFill>
                <a:latin typeface="Arial"/>
                <a:cs typeface="Arial"/>
              </a:rPr>
              <a:t> </a:t>
            </a:r>
            <a:r>
              <a:rPr sz="2200" spc="-114" dirty="0">
                <a:solidFill>
                  <a:srgbClr val="3B4643"/>
                </a:solidFill>
                <a:latin typeface="Arial"/>
                <a:cs typeface="Arial"/>
              </a:rPr>
              <a:t>is </a:t>
            </a:r>
            <a:r>
              <a:rPr sz="2200" spc="-105" dirty="0">
                <a:solidFill>
                  <a:srgbClr val="3B4643"/>
                </a:solidFill>
                <a:latin typeface="Arial"/>
                <a:cs typeface="Arial"/>
              </a:rPr>
              <a:t>delayed</a:t>
            </a:r>
            <a:endParaRPr sz="2200">
              <a:latin typeface="Arial"/>
              <a:cs typeface="Arial"/>
            </a:endParaRPr>
          </a:p>
          <a:p>
            <a:pPr marL="12700">
              <a:lnSpc>
                <a:spcPct val="100000"/>
              </a:lnSpc>
            </a:pPr>
            <a:r>
              <a:rPr sz="2200" spc="-35" dirty="0">
                <a:solidFill>
                  <a:srgbClr val="3B4643"/>
                </a:solidFill>
                <a:latin typeface="Arial"/>
                <a:cs typeface="Arial"/>
              </a:rPr>
              <a:t>eruption</a:t>
            </a:r>
            <a:endParaRPr sz="2200">
              <a:latin typeface="Arial"/>
              <a:cs typeface="Arial"/>
            </a:endParaRPr>
          </a:p>
          <a:p>
            <a:pPr marL="241300" marR="645160" indent="-228600">
              <a:lnSpc>
                <a:spcPct val="100000"/>
              </a:lnSpc>
              <a:spcBef>
                <a:spcPts val="1500"/>
              </a:spcBef>
              <a:buFont typeface="Wingdings"/>
              <a:buChar char=""/>
              <a:tabLst>
                <a:tab pos="241300" algn="l"/>
              </a:tabLst>
            </a:pPr>
            <a:r>
              <a:rPr sz="2200" u="heavy" spc="-300" dirty="0">
                <a:solidFill>
                  <a:srgbClr val="95A0AA"/>
                </a:solidFill>
                <a:uFill>
                  <a:solidFill>
                    <a:srgbClr val="95A0AA"/>
                  </a:solidFill>
                </a:uFill>
                <a:latin typeface="Arial"/>
                <a:cs typeface="Arial"/>
              </a:rPr>
              <a:t>SITE </a:t>
            </a:r>
            <a:r>
              <a:rPr sz="2200" u="heavy" spc="-25" dirty="0">
                <a:solidFill>
                  <a:srgbClr val="95A0AA"/>
                </a:solidFill>
                <a:uFill>
                  <a:solidFill>
                    <a:srgbClr val="95A0AA"/>
                  </a:solidFill>
                </a:uFill>
                <a:latin typeface="Arial"/>
                <a:cs typeface="Arial"/>
              </a:rPr>
              <a:t>:</a:t>
            </a:r>
            <a:r>
              <a:rPr sz="2200" spc="-25" dirty="0">
                <a:solidFill>
                  <a:srgbClr val="95A0AA"/>
                </a:solidFill>
                <a:latin typeface="Arial"/>
                <a:cs typeface="Arial"/>
              </a:rPr>
              <a:t> </a:t>
            </a:r>
            <a:r>
              <a:rPr sz="2200" spc="-70" dirty="0">
                <a:solidFill>
                  <a:srgbClr val="3B4643"/>
                </a:solidFill>
                <a:latin typeface="Arial"/>
                <a:cs typeface="Arial"/>
              </a:rPr>
              <a:t>most </a:t>
            </a:r>
            <a:r>
              <a:rPr sz="2200" spc="-85" dirty="0">
                <a:solidFill>
                  <a:srgbClr val="3B4643"/>
                </a:solidFill>
                <a:latin typeface="Arial"/>
                <a:cs typeface="Arial"/>
              </a:rPr>
              <a:t>commonly </a:t>
            </a:r>
            <a:r>
              <a:rPr sz="2200" spc="-120" dirty="0">
                <a:solidFill>
                  <a:srgbClr val="3B4643"/>
                </a:solidFill>
                <a:latin typeface="Arial"/>
                <a:cs typeface="Arial"/>
              </a:rPr>
              <a:t>associated </a:t>
            </a:r>
            <a:r>
              <a:rPr sz="2200" spc="10" dirty="0">
                <a:solidFill>
                  <a:srgbClr val="3B4643"/>
                </a:solidFill>
                <a:latin typeface="Arial"/>
                <a:cs typeface="Arial"/>
              </a:rPr>
              <a:t>with </a:t>
            </a:r>
            <a:r>
              <a:rPr sz="2200" spc="-30" dirty="0">
                <a:solidFill>
                  <a:srgbClr val="3B4643"/>
                </a:solidFill>
                <a:latin typeface="Arial"/>
                <a:cs typeface="Arial"/>
              </a:rPr>
              <a:t>the </a:t>
            </a:r>
            <a:r>
              <a:rPr sz="2200" spc="-15" dirty="0">
                <a:solidFill>
                  <a:srgbClr val="3B4643"/>
                </a:solidFill>
                <a:latin typeface="Arial"/>
                <a:cs typeface="Arial"/>
              </a:rPr>
              <a:t>first </a:t>
            </a:r>
            <a:r>
              <a:rPr sz="2200" spc="-70" dirty="0">
                <a:solidFill>
                  <a:srgbClr val="3B4643"/>
                </a:solidFill>
                <a:latin typeface="Arial"/>
                <a:cs typeface="Arial"/>
              </a:rPr>
              <a:t>permanent </a:t>
            </a:r>
            <a:r>
              <a:rPr sz="2200" spc="-95" dirty="0">
                <a:solidFill>
                  <a:srgbClr val="3B4643"/>
                </a:solidFill>
                <a:latin typeface="Arial"/>
                <a:cs typeface="Arial"/>
              </a:rPr>
              <a:t>molars </a:t>
            </a:r>
            <a:r>
              <a:rPr sz="2200" spc="-105" dirty="0">
                <a:solidFill>
                  <a:srgbClr val="3B4643"/>
                </a:solidFill>
                <a:latin typeface="Arial"/>
                <a:cs typeface="Arial"/>
              </a:rPr>
              <a:t>and</a:t>
            </a:r>
            <a:r>
              <a:rPr sz="2200" spc="-275" dirty="0">
                <a:solidFill>
                  <a:srgbClr val="3B4643"/>
                </a:solidFill>
                <a:latin typeface="Arial"/>
                <a:cs typeface="Arial"/>
              </a:rPr>
              <a:t> </a:t>
            </a:r>
            <a:r>
              <a:rPr sz="2200" spc="-30" dirty="0">
                <a:solidFill>
                  <a:srgbClr val="3B4643"/>
                </a:solidFill>
                <a:latin typeface="Arial"/>
                <a:cs typeface="Arial"/>
              </a:rPr>
              <a:t>the  </a:t>
            </a:r>
            <a:r>
              <a:rPr sz="2200" spc="-75" dirty="0">
                <a:solidFill>
                  <a:srgbClr val="3B4643"/>
                </a:solidFill>
                <a:latin typeface="Arial"/>
                <a:cs typeface="Arial"/>
              </a:rPr>
              <a:t>maxillary</a:t>
            </a:r>
            <a:r>
              <a:rPr sz="2200" spc="-120" dirty="0">
                <a:solidFill>
                  <a:srgbClr val="3B4643"/>
                </a:solidFill>
                <a:latin typeface="Arial"/>
                <a:cs typeface="Arial"/>
              </a:rPr>
              <a:t> </a:t>
            </a:r>
            <a:r>
              <a:rPr sz="2200" spc="-100" dirty="0">
                <a:solidFill>
                  <a:srgbClr val="3B4643"/>
                </a:solidFill>
                <a:latin typeface="Arial"/>
                <a:cs typeface="Arial"/>
              </a:rPr>
              <a:t>incisors</a:t>
            </a:r>
            <a:endParaRPr sz="2200">
              <a:latin typeface="Arial"/>
              <a:cs typeface="Arial"/>
            </a:endParaRPr>
          </a:p>
          <a:p>
            <a:pPr marL="12700" marR="5080">
              <a:lnSpc>
                <a:spcPct val="100000"/>
              </a:lnSpc>
              <a:spcBef>
                <a:spcPts val="1505"/>
              </a:spcBef>
            </a:pPr>
            <a:r>
              <a:rPr sz="2200" spc="-125" dirty="0">
                <a:solidFill>
                  <a:srgbClr val="3B4643"/>
                </a:solidFill>
                <a:latin typeface="Arial"/>
                <a:cs typeface="Arial"/>
              </a:rPr>
              <a:t>Deciduous </a:t>
            </a:r>
            <a:r>
              <a:rPr sz="2200" spc="-105" dirty="0">
                <a:solidFill>
                  <a:srgbClr val="3B4643"/>
                </a:solidFill>
                <a:latin typeface="Arial"/>
                <a:cs typeface="Arial"/>
              </a:rPr>
              <a:t>and </a:t>
            </a:r>
            <a:r>
              <a:rPr sz="2200" spc="-70" dirty="0">
                <a:solidFill>
                  <a:srgbClr val="3B4643"/>
                </a:solidFill>
                <a:latin typeface="Arial"/>
                <a:cs typeface="Arial"/>
              </a:rPr>
              <a:t>permanent </a:t>
            </a:r>
            <a:r>
              <a:rPr sz="2200" spc="-30" dirty="0">
                <a:solidFill>
                  <a:srgbClr val="3B4643"/>
                </a:solidFill>
                <a:latin typeface="Arial"/>
                <a:cs typeface="Arial"/>
              </a:rPr>
              <a:t>teeth </a:t>
            </a:r>
            <a:r>
              <a:rPr sz="2200" spc="-135" dirty="0">
                <a:solidFill>
                  <a:srgbClr val="3B4643"/>
                </a:solidFill>
                <a:latin typeface="Arial"/>
                <a:cs typeface="Arial"/>
              </a:rPr>
              <a:t>may </a:t>
            </a:r>
            <a:r>
              <a:rPr sz="2200" spc="-105" dirty="0">
                <a:solidFill>
                  <a:srgbClr val="3B4643"/>
                </a:solidFill>
                <a:latin typeface="Arial"/>
                <a:cs typeface="Arial"/>
              </a:rPr>
              <a:t>be </a:t>
            </a:r>
            <a:r>
              <a:rPr sz="2200" spc="-75" dirty="0">
                <a:solidFill>
                  <a:srgbClr val="3B4643"/>
                </a:solidFill>
                <a:latin typeface="Arial"/>
                <a:cs typeface="Arial"/>
              </a:rPr>
              <a:t>involved, </a:t>
            </a:r>
            <a:r>
              <a:rPr sz="2200" u="heavy" spc="-70" dirty="0">
                <a:solidFill>
                  <a:srgbClr val="FF0000"/>
                </a:solidFill>
                <a:uFill>
                  <a:solidFill>
                    <a:srgbClr val="FF0000"/>
                  </a:solidFill>
                </a:uFill>
                <a:latin typeface="Arial"/>
                <a:cs typeface="Arial"/>
              </a:rPr>
              <a:t>most </a:t>
            </a:r>
            <a:r>
              <a:rPr sz="2200" u="heavy" spc="-45" dirty="0">
                <a:solidFill>
                  <a:srgbClr val="FF0000"/>
                </a:solidFill>
                <a:uFill>
                  <a:solidFill>
                    <a:srgbClr val="FF0000"/>
                  </a:solidFill>
                </a:uFill>
                <a:latin typeface="Arial"/>
                <a:cs typeface="Arial"/>
              </a:rPr>
              <a:t>frequently </a:t>
            </a:r>
            <a:r>
              <a:rPr sz="2200" u="heavy" spc="-40" dirty="0">
                <a:solidFill>
                  <a:srgbClr val="FF0000"/>
                </a:solidFill>
                <a:uFill>
                  <a:solidFill>
                    <a:srgbClr val="FF0000"/>
                  </a:solidFill>
                </a:uFill>
                <a:latin typeface="Arial"/>
                <a:cs typeface="Arial"/>
              </a:rPr>
              <a:t>anterior </a:t>
            </a:r>
            <a:r>
              <a:rPr sz="2200" u="heavy" spc="10" dirty="0">
                <a:solidFill>
                  <a:srgbClr val="FF0000"/>
                </a:solidFill>
                <a:uFill>
                  <a:solidFill>
                    <a:srgbClr val="FF0000"/>
                  </a:solidFill>
                </a:uFill>
                <a:latin typeface="Arial"/>
                <a:cs typeface="Arial"/>
              </a:rPr>
              <a:t>to</a:t>
            </a:r>
            <a:r>
              <a:rPr sz="2200" u="heavy" spc="-285" dirty="0">
                <a:solidFill>
                  <a:srgbClr val="FF0000"/>
                </a:solidFill>
                <a:uFill>
                  <a:solidFill>
                    <a:srgbClr val="FF0000"/>
                  </a:solidFill>
                </a:uFill>
                <a:latin typeface="Arial"/>
                <a:cs typeface="Arial"/>
              </a:rPr>
              <a:t> </a:t>
            </a:r>
            <a:r>
              <a:rPr sz="2200" u="heavy" spc="-30" dirty="0">
                <a:solidFill>
                  <a:srgbClr val="FF0000"/>
                </a:solidFill>
                <a:uFill>
                  <a:solidFill>
                    <a:srgbClr val="FF0000"/>
                  </a:solidFill>
                </a:uFill>
                <a:latin typeface="Arial"/>
                <a:cs typeface="Arial"/>
              </a:rPr>
              <a:t>the </a:t>
            </a:r>
            <a:r>
              <a:rPr sz="2200" spc="-30" dirty="0">
                <a:solidFill>
                  <a:srgbClr val="FF0000"/>
                </a:solidFill>
                <a:latin typeface="Arial"/>
                <a:cs typeface="Arial"/>
              </a:rPr>
              <a:t> </a:t>
            </a:r>
            <a:r>
              <a:rPr sz="2200" u="heavy" spc="-15" dirty="0">
                <a:solidFill>
                  <a:srgbClr val="FF0000"/>
                </a:solidFill>
                <a:uFill>
                  <a:solidFill>
                    <a:srgbClr val="FF0000"/>
                  </a:solidFill>
                </a:uFill>
                <a:latin typeface="Arial"/>
                <a:cs typeface="Arial"/>
              </a:rPr>
              <a:t>first </a:t>
            </a:r>
            <a:r>
              <a:rPr sz="2200" u="heavy" spc="-70" dirty="0">
                <a:solidFill>
                  <a:srgbClr val="FF0000"/>
                </a:solidFill>
                <a:uFill>
                  <a:solidFill>
                    <a:srgbClr val="FF0000"/>
                  </a:solidFill>
                </a:uFill>
                <a:latin typeface="Arial"/>
                <a:cs typeface="Arial"/>
              </a:rPr>
              <a:t>permanent</a:t>
            </a:r>
            <a:r>
              <a:rPr sz="2200" u="heavy" spc="-220" dirty="0">
                <a:solidFill>
                  <a:srgbClr val="FF0000"/>
                </a:solidFill>
                <a:uFill>
                  <a:solidFill>
                    <a:srgbClr val="FF0000"/>
                  </a:solidFill>
                </a:uFill>
                <a:latin typeface="Arial"/>
                <a:cs typeface="Arial"/>
              </a:rPr>
              <a:t> </a:t>
            </a:r>
            <a:r>
              <a:rPr sz="2200" u="heavy" spc="-90" dirty="0">
                <a:solidFill>
                  <a:srgbClr val="FF0000"/>
                </a:solidFill>
                <a:uFill>
                  <a:solidFill>
                    <a:srgbClr val="FF0000"/>
                  </a:solidFill>
                </a:uFill>
                <a:latin typeface="Arial"/>
                <a:cs typeface="Arial"/>
              </a:rPr>
              <a:t>molar.</a:t>
            </a:r>
            <a:endParaRPr sz="2200">
              <a:latin typeface="Arial"/>
              <a:cs typeface="Arial"/>
            </a:endParaRPr>
          </a:p>
          <a:p>
            <a:pPr marL="12700" marR="354965">
              <a:lnSpc>
                <a:spcPct val="100000"/>
              </a:lnSpc>
              <a:spcBef>
                <a:spcPts val="1500"/>
              </a:spcBef>
            </a:pPr>
            <a:r>
              <a:rPr sz="2200" spc="-235" dirty="0">
                <a:solidFill>
                  <a:srgbClr val="FF0000"/>
                </a:solidFill>
                <a:latin typeface="Arial"/>
                <a:cs typeface="Arial"/>
              </a:rPr>
              <a:t>AGUILO </a:t>
            </a:r>
            <a:r>
              <a:rPr sz="2200" spc="-340" dirty="0">
                <a:solidFill>
                  <a:srgbClr val="FF0000"/>
                </a:solidFill>
                <a:latin typeface="Arial"/>
                <a:cs typeface="Arial"/>
              </a:rPr>
              <a:t>ET </a:t>
            </a:r>
            <a:r>
              <a:rPr sz="2200" spc="-185" dirty="0">
                <a:solidFill>
                  <a:srgbClr val="FF0000"/>
                </a:solidFill>
                <a:latin typeface="Arial"/>
                <a:cs typeface="Arial"/>
              </a:rPr>
              <a:t>AL. </a:t>
            </a:r>
            <a:r>
              <a:rPr sz="2200" spc="-105" dirty="0">
                <a:solidFill>
                  <a:srgbClr val="FF0000"/>
                </a:solidFill>
                <a:latin typeface="Arial"/>
                <a:cs typeface="Arial"/>
              </a:rPr>
              <a:t>(1998) </a:t>
            </a:r>
            <a:r>
              <a:rPr sz="2200" spc="-250" dirty="0">
                <a:solidFill>
                  <a:srgbClr val="FF0000"/>
                </a:solidFill>
                <a:latin typeface="Arial"/>
                <a:cs typeface="Arial"/>
              </a:rPr>
              <a:t>FOUND </a:t>
            </a:r>
            <a:r>
              <a:rPr sz="2200" spc="-290" dirty="0">
                <a:solidFill>
                  <a:srgbClr val="FF0000"/>
                </a:solidFill>
                <a:latin typeface="Arial"/>
                <a:cs typeface="Arial"/>
              </a:rPr>
              <a:t>THAT </a:t>
            </a:r>
            <a:r>
              <a:rPr sz="2200" spc="-275" dirty="0">
                <a:solidFill>
                  <a:srgbClr val="FF0000"/>
                </a:solidFill>
                <a:latin typeface="Arial"/>
                <a:cs typeface="Arial"/>
              </a:rPr>
              <a:t>THEIR </a:t>
            </a:r>
            <a:r>
              <a:rPr sz="2200" spc="-245" dirty="0">
                <a:solidFill>
                  <a:srgbClr val="FF0000"/>
                </a:solidFill>
                <a:latin typeface="Arial"/>
                <a:cs typeface="Arial"/>
              </a:rPr>
              <a:t>MOST </a:t>
            </a:r>
            <a:r>
              <a:rPr sz="2200" spc="-310" dirty="0">
                <a:solidFill>
                  <a:srgbClr val="FF0000"/>
                </a:solidFill>
                <a:latin typeface="Arial"/>
                <a:cs typeface="Arial"/>
              </a:rPr>
              <a:t>FREQUENT </a:t>
            </a:r>
            <a:r>
              <a:rPr sz="2200" spc="-275" dirty="0">
                <a:solidFill>
                  <a:srgbClr val="FF0000"/>
                </a:solidFill>
                <a:latin typeface="Arial"/>
                <a:cs typeface="Arial"/>
              </a:rPr>
              <a:t>LOCATION </a:t>
            </a:r>
            <a:r>
              <a:rPr sz="2200" spc="-295" dirty="0">
                <a:solidFill>
                  <a:srgbClr val="FF0000"/>
                </a:solidFill>
                <a:latin typeface="Arial"/>
                <a:cs typeface="Arial"/>
              </a:rPr>
              <a:t>WAS </a:t>
            </a:r>
            <a:r>
              <a:rPr sz="2200" spc="-114" dirty="0">
                <a:solidFill>
                  <a:srgbClr val="FF0000"/>
                </a:solidFill>
                <a:latin typeface="Arial"/>
                <a:cs typeface="Arial"/>
              </a:rPr>
              <a:t>IN  </a:t>
            </a:r>
            <a:r>
              <a:rPr sz="2200" spc="-285" dirty="0">
                <a:solidFill>
                  <a:srgbClr val="FF0000"/>
                </a:solidFill>
                <a:latin typeface="Arial"/>
                <a:cs typeface="Arial"/>
              </a:rPr>
              <a:t>RELATION </a:t>
            </a:r>
            <a:r>
              <a:rPr sz="2200" spc="-300" dirty="0">
                <a:solidFill>
                  <a:srgbClr val="FF0000"/>
                </a:solidFill>
                <a:latin typeface="Arial"/>
                <a:cs typeface="Arial"/>
              </a:rPr>
              <a:t>TO THE </a:t>
            </a:r>
            <a:r>
              <a:rPr sz="2200" spc="-245" dirty="0">
                <a:solidFill>
                  <a:srgbClr val="FF0000"/>
                </a:solidFill>
                <a:latin typeface="Arial"/>
                <a:cs typeface="Arial"/>
              </a:rPr>
              <a:t>MAXILLARY </a:t>
            </a:r>
            <a:r>
              <a:rPr sz="2200" spc="-260" dirty="0">
                <a:solidFill>
                  <a:srgbClr val="FF0000"/>
                </a:solidFill>
                <a:latin typeface="Arial"/>
                <a:cs typeface="Arial"/>
              </a:rPr>
              <a:t>PERMANENT</a:t>
            </a:r>
            <a:r>
              <a:rPr sz="2200" spc="-250" dirty="0">
                <a:solidFill>
                  <a:srgbClr val="FF0000"/>
                </a:solidFill>
                <a:latin typeface="Arial"/>
                <a:cs typeface="Arial"/>
              </a:rPr>
              <a:t> </a:t>
            </a:r>
            <a:r>
              <a:rPr sz="2200" spc="-220" dirty="0">
                <a:solidFill>
                  <a:srgbClr val="FF0000"/>
                </a:solidFill>
                <a:latin typeface="Arial"/>
                <a:cs typeface="Arial"/>
              </a:rPr>
              <a:t>DENTITION</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9952" y="1696342"/>
            <a:ext cx="3178048" cy="3166893"/>
          </a:xfrm>
          <a:prstGeom prst="rect">
            <a:avLst/>
          </a:prstGeom>
        </p:spPr>
        <p:txBody>
          <a:bodyPr vert="horz" wrap="square" lIns="0" tIns="12065" rIns="0" bIns="0" rtlCol="0">
            <a:spAutoFit/>
          </a:bodyPr>
          <a:lstStyle/>
          <a:p>
            <a:pPr marL="12700">
              <a:lnSpc>
                <a:spcPct val="100000"/>
              </a:lnSpc>
              <a:spcBef>
                <a:spcPts val="95"/>
              </a:spcBef>
            </a:pPr>
            <a:r>
              <a:rPr sz="2200" b="1" spc="-110" smtClean="0">
                <a:solidFill>
                  <a:schemeClr val="accent5">
                    <a:lumMod val="50000"/>
                  </a:schemeClr>
                </a:solidFill>
                <a:latin typeface="Trebuchet MS"/>
                <a:cs typeface="Trebuchet MS"/>
              </a:rPr>
              <a:t>a</a:t>
            </a:r>
            <a:r>
              <a:rPr sz="2200" b="1" spc="-110">
                <a:solidFill>
                  <a:schemeClr val="accent5">
                    <a:lumMod val="50000"/>
                  </a:schemeClr>
                </a:solidFill>
                <a:latin typeface="Trebuchet MS"/>
                <a:cs typeface="Trebuchet MS"/>
              </a:rPr>
              <a:t>)</a:t>
            </a:r>
            <a:r>
              <a:rPr sz="2200" b="1" spc="-160">
                <a:solidFill>
                  <a:schemeClr val="accent5">
                    <a:lumMod val="50000"/>
                  </a:schemeClr>
                </a:solidFill>
                <a:latin typeface="Trebuchet MS"/>
                <a:cs typeface="Trebuchet MS"/>
              </a:rPr>
              <a:t> </a:t>
            </a:r>
            <a:r>
              <a:rPr sz="2200" b="1" spc="-120" smtClean="0">
                <a:solidFill>
                  <a:schemeClr val="accent5">
                    <a:lumMod val="50000"/>
                  </a:schemeClr>
                </a:solidFill>
                <a:latin typeface="Trebuchet MS"/>
                <a:cs typeface="Trebuchet MS"/>
              </a:rPr>
              <a:t>Odontogenic</a:t>
            </a:r>
            <a:r>
              <a:rPr lang="en-US" sz="2200" b="1" spc="-120" dirty="0" smtClean="0">
                <a:solidFill>
                  <a:schemeClr val="accent5">
                    <a:lumMod val="50000"/>
                  </a:schemeClr>
                </a:solidFill>
                <a:latin typeface="Trebuchet MS"/>
                <a:cs typeface="Trebuchet MS"/>
              </a:rPr>
              <a:t> epithelium</a:t>
            </a:r>
            <a:endParaRPr sz="2200">
              <a:solidFill>
                <a:schemeClr val="accent5">
                  <a:lumMod val="50000"/>
                </a:schemeClr>
              </a:solidFill>
              <a:latin typeface="Trebuchet MS"/>
              <a:cs typeface="Trebuchet MS"/>
            </a:endParaRPr>
          </a:p>
          <a:p>
            <a:pPr marL="413384" indent="-400685">
              <a:lnSpc>
                <a:spcPct val="100000"/>
              </a:lnSpc>
              <a:spcBef>
                <a:spcPts val="1515"/>
              </a:spcBef>
              <a:tabLst>
                <a:tab pos="413384" algn="l"/>
                <a:tab pos="414020" algn="l"/>
              </a:tabLst>
            </a:pPr>
            <a:r>
              <a:rPr lang="en-US" sz="1800" spc="-90" dirty="0" smtClean="0">
                <a:solidFill>
                  <a:srgbClr val="FF0000"/>
                </a:solidFill>
                <a:latin typeface="Arial"/>
                <a:cs typeface="Arial"/>
              </a:rPr>
              <a:t>        1.   Developmental</a:t>
            </a:r>
          </a:p>
          <a:p>
            <a:pPr marL="413384" indent="-400685">
              <a:lnSpc>
                <a:spcPct val="100000"/>
              </a:lnSpc>
              <a:spcBef>
                <a:spcPts val="1515"/>
              </a:spcBef>
              <a:buAutoNum type="romanLcPeriod"/>
              <a:tabLst>
                <a:tab pos="413384" algn="l"/>
                <a:tab pos="414020" algn="l"/>
              </a:tabLst>
            </a:pPr>
            <a:r>
              <a:rPr sz="1800" spc="-90" smtClean="0">
                <a:solidFill>
                  <a:srgbClr val="3B4643"/>
                </a:solidFill>
                <a:latin typeface="Arial"/>
                <a:cs typeface="Arial"/>
              </a:rPr>
              <a:t>Gingival </a:t>
            </a:r>
            <a:r>
              <a:rPr sz="1800" spc="-95" dirty="0">
                <a:solidFill>
                  <a:srgbClr val="3B4643"/>
                </a:solidFill>
                <a:latin typeface="Arial"/>
                <a:cs typeface="Arial"/>
              </a:rPr>
              <a:t>cyst </a:t>
            </a:r>
            <a:r>
              <a:rPr sz="1800" spc="-5" dirty="0">
                <a:solidFill>
                  <a:srgbClr val="3B4643"/>
                </a:solidFill>
                <a:latin typeface="Arial"/>
                <a:cs typeface="Arial"/>
              </a:rPr>
              <a:t>of</a:t>
            </a:r>
            <a:r>
              <a:rPr sz="1800" spc="-120" dirty="0">
                <a:solidFill>
                  <a:srgbClr val="3B4643"/>
                </a:solidFill>
                <a:latin typeface="Arial"/>
                <a:cs typeface="Arial"/>
              </a:rPr>
              <a:t> </a:t>
            </a:r>
            <a:r>
              <a:rPr sz="1800" spc="-50" dirty="0">
                <a:solidFill>
                  <a:srgbClr val="3B4643"/>
                </a:solidFill>
                <a:latin typeface="Arial"/>
                <a:cs typeface="Arial"/>
              </a:rPr>
              <a:t>infants</a:t>
            </a:r>
            <a:endParaRPr sz="1800">
              <a:latin typeface="Arial"/>
              <a:cs typeface="Arial"/>
            </a:endParaRPr>
          </a:p>
          <a:p>
            <a:pPr marL="413384" indent="-400685">
              <a:lnSpc>
                <a:spcPct val="100000"/>
              </a:lnSpc>
              <a:spcBef>
                <a:spcPts val="1500"/>
              </a:spcBef>
              <a:buAutoNum type="romanLcPeriod"/>
              <a:tabLst>
                <a:tab pos="413384" algn="l"/>
                <a:tab pos="414020" algn="l"/>
              </a:tabLst>
            </a:pPr>
            <a:r>
              <a:rPr sz="1800" spc="-75" dirty="0">
                <a:solidFill>
                  <a:srgbClr val="3B4643"/>
                </a:solidFill>
                <a:latin typeface="Arial"/>
                <a:cs typeface="Arial"/>
              </a:rPr>
              <a:t>Odontogenic</a:t>
            </a:r>
            <a:r>
              <a:rPr sz="1800" spc="-155" dirty="0">
                <a:solidFill>
                  <a:srgbClr val="3B4643"/>
                </a:solidFill>
                <a:latin typeface="Arial"/>
                <a:cs typeface="Arial"/>
              </a:rPr>
              <a:t> </a:t>
            </a:r>
            <a:r>
              <a:rPr sz="1800" spc="-75" dirty="0">
                <a:solidFill>
                  <a:srgbClr val="3B4643"/>
                </a:solidFill>
                <a:latin typeface="Arial"/>
                <a:cs typeface="Arial"/>
              </a:rPr>
              <a:t>keratocyst</a:t>
            </a:r>
            <a:endParaRPr sz="1800">
              <a:latin typeface="Arial"/>
              <a:cs typeface="Arial"/>
            </a:endParaRPr>
          </a:p>
          <a:p>
            <a:pPr marL="413384" indent="-400685">
              <a:lnSpc>
                <a:spcPct val="100000"/>
              </a:lnSpc>
              <a:spcBef>
                <a:spcPts val="1500"/>
              </a:spcBef>
              <a:buAutoNum type="romanLcPeriod"/>
              <a:tabLst>
                <a:tab pos="413384" algn="l"/>
                <a:tab pos="414020" algn="l"/>
              </a:tabLst>
            </a:pPr>
            <a:r>
              <a:rPr sz="1800" spc="-80" dirty="0">
                <a:solidFill>
                  <a:srgbClr val="3B4643"/>
                </a:solidFill>
                <a:latin typeface="Arial"/>
                <a:cs typeface="Arial"/>
              </a:rPr>
              <a:t>Dentigerous</a:t>
            </a:r>
            <a:r>
              <a:rPr sz="1800" spc="-95" dirty="0">
                <a:solidFill>
                  <a:srgbClr val="3B4643"/>
                </a:solidFill>
                <a:latin typeface="Arial"/>
                <a:cs typeface="Arial"/>
              </a:rPr>
              <a:t> </a:t>
            </a:r>
            <a:r>
              <a:rPr sz="1800" spc="-90" dirty="0">
                <a:solidFill>
                  <a:srgbClr val="3B4643"/>
                </a:solidFill>
                <a:latin typeface="Arial"/>
                <a:cs typeface="Arial"/>
              </a:rPr>
              <a:t>cyst</a:t>
            </a:r>
            <a:endParaRPr sz="1800">
              <a:latin typeface="Arial"/>
              <a:cs typeface="Arial"/>
            </a:endParaRPr>
          </a:p>
          <a:p>
            <a:pPr marL="413384" indent="-400685">
              <a:lnSpc>
                <a:spcPct val="100000"/>
              </a:lnSpc>
              <a:spcBef>
                <a:spcPts val="1505"/>
              </a:spcBef>
              <a:buAutoNum type="romanLcPeriod"/>
              <a:tabLst>
                <a:tab pos="413384" algn="l"/>
                <a:tab pos="414020" algn="l"/>
              </a:tabLst>
            </a:pPr>
            <a:r>
              <a:rPr sz="1800" spc="-60">
                <a:solidFill>
                  <a:srgbClr val="3B4643"/>
                </a:solidFill>
                <a:latin typeface="Arial"/>
                <a:cs typeface="Arial"/>
              </a:rPr>
              <a:t>Eruption</a:t>
            </a:r>
            <a:r>
              <a:rPr sz="1800" spc="-75">
                <a:solidFill>
                  <a:srgbClr val="3B4643"/>
                </a:solidFill>
                <a:latin typeface="Arial"/>
                <a:cs typeface="Arial"/>
              </a:rPr>
              <a:t> </a:t>
            </a:r>
            <a:r>
              <a:rPr sz="1800" spc="-95" smtClean="0">
                <a:solidFill>
                  <a:srgbClr val="3B4643"/>
                </a:solidFill>
                <a:latin typeface="Arial"/>
                <a:cs typeface="Arial"/>
              </a:rPr>
              <a:t>cyst</a:t>
            </a:r>
            <a:endParaRPr sz="1800">
              <a:latin typeface="Arial"/>
              <a:cs typeface="Arial"/>
            </a:endParaRPr>
          </a:p>
          <a:p>
            <a:pPr marL="413384" indent="-400685">
              <a:lnSpc>
                <a:spcPct val="100000"/>
              </a:lnSpc>
              <a:spcBef>
                <a:spcPts val="1495"/>
              </a:spcBef>
              <a:buAutoNum type="romanLcPeriod"/>
              <a:tabLst>
                <a:tab pos="413384" algn="l"/>
                <a:tab pos="414020" algn="l"/>
              </a:tabLst>
            </a:pPr>
            <a:r>
              <a:rPr sz="1800" spc="-90" dirty="0">
                <a:solidFill>
                  <a:srgbClr val="3B4643"/>
                </a:solidFill>
                <a:latin typeface="Arial"/>
                <a:cs typeface="Arial"/>
              </a:rPr>
              <a:t>Gingival </a:t>
            </a:r>
            <a:r>
              <a:rPr sz="1800" spc="-95" dirty="0">
                <a:solidFill>
                  <a:srgbClr val="3B4643"/>
                </a:solidFill>
                <a:latin typeface="Arial"/>
                <a:cs typeface="Arial"/>
              </a:rPr>
              <a:t>cyst </a:t>
            </a:r>
            <a:r>
              <a:rPr sz="1800" spc="-5" dirty="0">
                <a:solidFill>
                  <a:srgbClr val="3B4643"/>
                </a:solidFill>
                <a:latin typeface="Arial"/>
                <a:cs typeface="Arial"/>
              </a:rPr>
              <a:t>of</a:t>
            </a:r>
            <a:r>
              <a:rPr sz="1800" spc="-105" dirty="0">
                <a:solidFill>
                  <a:srgbClr val="3B4643"/>
                </a:solidFill>
                <a:latin typeface="Arial"/>
                <a:cs typeface="Arial"/>
              </a:rPr>
              <a:t> </a:t>
            </a:r>
            <a:r>
              <a:rPr sz="1800" spc="-60" dirty="0">
                <a:solidFill>
                  <a:srgbClr val="3B4643"/>
                </a:solidFill>
                <a:latin typeface="Arial"/>
                <a:cs typeface="Arial"/>
              </a:rPr>
              <a:t>adults</a:t>
            </a:r>
            <a:endParaRPr sz="1800">
              <a:latin typeface="Arial"/>
              <a:cs typeface="Arial"/>
            </a:endParaRPr>
          </a:p>
        </p:txBody>
      </p:sp>
      <p:sp>
        <p:nvSpPr>
          <p:cNvPr id="3" name="object 3"/>
          <p:cNvSpPr txBox="1"/>
          <p:nvPr/>
        </p:nvSpPr>
        <p:spPr>
          <a:xfrm>
            <a:off x="3679958" y="4548385"/>
            <a:ext cx="3609975" cy="2264723"/>
          </a:xfrm>
          <a:prstGeom prst="rect">
            <a:avLst/>
          </a:prstGeom>
        </p:spPr>
        <p:txBody>
          <a:bodyPr vert="horz" wrap="square" lIns="0" tIns="12700" rIns="0" bIns="0" rtlCol="0">
            <a:spAutoFit/>
          </a:bodyPr>
          <a:lstStyle/>
          <a:p>
            <a:pPr marL="413384" marR="5080" indent="-400685">
              <a:lnSpc>
                <a:spcPct val="100000"/>
              </a:lnSpc>
              <a:spcBef>
                <a:spcPts val="100"/>
              </a:spcBef>
              <a:buAutoNum type="romanLcPeriod" startAt="6"/>
              <a:tabLst>
                <a:tab pos="413384" algn="l"/>
                <a:tab pos="414020" algn="l"/>
              </a:tabLst>
            </a:pPr>
            <a:endParaRPr lang="en-US" sz="1800" spc="-70" dirty="0" smtClean="0">
              <a:solidFill>
                <a:srgbClr val="3B4643"/>
              </a:solidFill>
              <a:latin typeface="Arial"/>
              <a:cs typeface="Arial"/>
            </a:endParaRPr>
          </a:p>
          <a:p>
            <a:pPr marL="413384" marR="5080" indent="-400685">
              <a:lnSpc>
                <a:spcPct val="100000"/>
              </a:lnSpc>
              <a:spcBef>
                <a:spcPts val="100"/>
              </a:spcBef>
              <a:buAutoNum type="romanLcPeriod" startAt="6"/>
              <a:tabLst>
                <a:tab pos="413384" algn="l"/>
                <a:tab pos="414020" algn="l"/>
              </a:tabLst>
            </a:pPr>
            <a:r>
              <a:rPr sz="1800" spc="-70" smtClean="0">
                <a:solidFill>
                  <a:srgbClr val="3B4643"/>
                </a:solidFill>
                <a:latin typeface="Arial"/>
                <a:cs typeface="Arial"/>
              </a:rPr>
              <a:t>Developmental </a:t>
            </a:r>
            <a:r>
              <a:rPr sz="1800" spc="-50" smtClean="0">
                <a:solidFill>
                  <a:srgbClr val="3B4643"/>
                </a:solidFill>
                <a:latin typeface="Arial"/>
                <a:cs typeface="Arial"/>
              </a:rPr>
              <a:t>lateral</a:t>
            </a:r>
            <a:r>
              <a:rPr sz="1800" spc="-150" smtClean="0">
                <a:solidFill>
                  <a:srgbClr val="3B4643"/>
                </a:solidFill>
                <a:latin typeface="Arial"/>
                <a:cs typeface="Arial"/>
              </a:rPr>
              <a:t> </a:t>
            </a:r>
            <a:r>
              <a:rPr sz="1800" spc="-40" smtClean="0">
                <a:solidFill>
                  <a:srgbClr val="3B4643"/>
                </a:solidFill>
                <a:latin typeface="Arial"/>
                <a:cs typeface="Arial"/>
              </a:rPr>
              <a:t>periodontal  </a:t>
            </a:r>
            <a:r>
              <a:rPr sz="1800" spc="-95" smtClean="0">
                <a:solidFill>
                  <a:srgbClr val="3B4643"/>
                </a:solidFill>
                <a:latin typeface="Arial"/>
                <a:cs typeface="Arial"/>
              </a:rPr>
              <a:t>cyst</a:t>
            </a:r>
            <a:endParaRPr sz="1800" smtClean="0">
              <a:latin typeface="Arial"/>
              <a:cs typeface="Arial"/>
            </a:endParaRPr>
          </a:p>
          <a:p>
            <a:pPr marL="413384" indent="-400685">
              <a:lnSpc>
                <a:spcPct val="100000"/>
              </a:lnSpc>
              <a:spcBef>
                <a:spcPts val="1500"/>
              </a:spcBef>
              <a:buAutoNum type="romanLcPeriod" startAt="6"/>
              <a:tabLst>
                <a:tab pos="413384" algn="l"/>
                <a:tab pos="414020" algn="l"/>
              </a:tabLst>
            </a:pPr>
            <a:r>
              <a:rPr sz="1800" spc="-45" smtClean="0">
                <a:solidFill>
                  <a:srgbClr val="3B4643"/>
                </a:solidFill>
                <a:latin typeface="Arial"/>
                <a:cs typeface="Arial"/>
              </a:rPr>
              <a:t>Botryoid </a:t>
            </a:r>
            <a:r>
              <a:rPr sz="1800" spc="-60" dirty="0">
                <a:solidFill>
                  <a:srgbClr val="3B4643"/>
                </a:solidFill>
                <a:latin typeface="Arial"/>
                <a:cs typeface="Arial"/>
              </a:rPr>
              <a:t>odontogenic</a:t>
            </a:r>
            <a:r>
              <a:rPr sz="1800" spc="-150" dirty="0">
                <a:solidFill>
                  <a:srgbClr val="3B4643"/>
                </a:solidFill>
                <a:latin typeface="Arial"/>
                <a:cs typeface="Arial"/>
              </a:rPr>
              <a:t> </a:t>
            </a:r>
            <a:r>
              <a:rPr sz="1800" spc="-95" dirty="0">
                <a:solidFill>
                  <a:srgbClr val="3B4643"/>
                </a:solidFill>
                <a:latin typeface="Arial"/>
                <a:cs typeface="Arial"/>
              </a:rPr>
              <a:t>cyst</a:t>
            </a:r>
            <a:endParaRPr sz="1800">
              <a:latin typeface="Arial"/>
              <a:cs typeface="Arial"/>
            </a:endParaRPr>
          </a:p>
          <a:p>
            <a:pPr marL="413384" indent="-400685">
              <a:lnSpc>
                <a:spcPct val="100000"/>
              </a:lnSpc>
              <a:spcBef>
                <a:spcPts val="1500"/>
              </a:spcBef>
              <a:buAutoNum type="romanLcPeriod" startAt="6"/>
              <a:tabLst>
                <a:tab pos="414020" algn="l"/>
              </a:tabLst>
            </a:pPr>
            <a:r>
              <a:rPr sz="1800" spc="-75" dirty="0">
                <a:solidFill>
                  <a:srgbClr val="3B4643"/>
                </a:solidFill>
                <a:latin typeface="Arial"/>
                <a:cs typeface="Arial"/>
              </a:rPr>
              <a:t>Glandular </a:t>
            </a:r>
            <a:r>
              <a:rPr sz="1800" spc="-65" dirty="0">
                <a:solidFill>
                  <a:srgbClr val="3B4643"/>
                </a:solidFill>
                <a:latin typeface="Arial"/>
                <a:cs typeface="Arial"/>
              </a:rPr>
              <a:t>odontogenic</a:t>
            </a:r>
            <a:r>
              <a:rPr sz="1800" spc="-114" dirty="0">
                <a:solidFill>
                  <a:srgbClr val="3B4643"/>
                </a:solidFill>
                <a:latin typeface="Arial"/>
                <a:cs typeface="Arial"/>
              </a:rPr>
              <a:t> </a:t>
            </a:r>
            <a:r>
              <a:rPr sz="1800" spc="-95" dirty="0">
                <a:solidFill>
                  <a:srgbClr val="3B4643"/>
                </a:solidFill>
                <a:latin typeface="Arial"/>
                <a:cs typeface="Arial"/>
              </a:rPr>
              <a:t>cyst</a:t>
            </a:r>
            <a:endParaRPr sz="1800">
              <a:latin typeface="Arial"/>
              <a:cs typeface="Arial"/>
            </a:endParaRPr>
          </a:p>
          <a:p>
            <a:pPr marL="413384" indent="-400685">
              <a:lnSpc>
                <a:spcPct val="100000"/>
              </a:lnSpc>
              <a:spcBef>
                <a:spcPts val="1500"/>
              </a:spcBef>
              <a:buAutoNum type="romanLcPeriod" startAt="6"/>
              <a:tabLst>
                <a:tab pos="413384" algn="l"/>
                <a:tab pos="414020" algn="l"/>
              </a:tabLst>
            </a:pPr>
            <a:r>
              <a:rPr sz="1800" spc="-90" dirty="0">
                <a:solidFill>
                  <a:srgbClr val="3B4643"/>
                </a:solidFill>
                <a:latin typeface="Arial"/>
                <a:cs typeface="Arial"/>
              </a:rPr>
              <a:t>Calcifying </a:t>
            </a:r>
            <a:r>
              <a:rPr sz="1800" spc="-60" dirty="0">
                <a:solidFill>
                  <a:srgbClr val="3B4643"/>
                </a:solidFill>
                <a:latin typeface="Arial"/>
                <a:cs typeface="Arial"/>
              </a:rPr>
              <a:t>odontogenic</a:t>
            </a:r>
            <a:r>
              <a:rPr sz="1800" spc="-114" dirty="0">
                <a:solidFill>
                  <a:srgbClr val="3B4643"/>
                </a:solidFill>
                <a:latin typeface="Arial"/>
                <a:cs typeface="Arial"/>
              </a:rPr>
              <a:t> </a:t>
            </a:r>
            <a:r>
              <a:rPr sz="1800" spc="-95" dirty="0">
                <a:solidFill>
                  <a:srgbClr val="3B4643"/>
                </a:solidFill>
                <a:latin typeface="Arial"/>
                <a:cs typeface="Arial"/>
              </a:rPr>
              <a:t>cyst</a:t>
            </a:r>
            <a:endParaRPr sz="1800">
              <a:latin typeface="Arial"/>
              <a:cs typeface="Arial"/>
            </a:endParaRPr>
          </a:p>
        </p:txBody>
      </p:sp>
      <p:sp>
        <p:nvSpPr>
          <p:cNvPr id="4" name="object 4"/>
          <p:cNvSpPr txBox="1">
            <a:spLocks noGrp="1"/>
          </p:cNvSpPr>
          <p:nvPr>
            <p:ph type="title"/>
          </p:nvPr>
        </p:nvSpPr>
        <p:spPr>
          <a:xfrm>
            <a:off x="1359155" y="923035"/>
            <a:ext cx="2303780" cy="382156"/>
          </a:xfrm>
          <a:prstGeom prst="rect">
            <a:avLst/>
          </a:prstGeom>
        </p:spPr>
        <p:txBody>
          <a:bodyPr vert="horz" wrap="square" lIns="0" tIns="12700" rIns="0" bIns="0" rtlCol="0">
            <a:spAutoFit/>
          </a:bodyPr>
          <a:lstStyle/>
          <a:p>
            <a:pPr marL="12700">
              <a:lnSpc>
                <a:spcPct val="100000"/>
              </a:lnSpc>
              <a:spcBef>
                <a:spcPts val="100"/>
              </a:spcBef>
            </a:pPr>
            <a:r>
              <a:rPr sz="2400" b="0" spc="-65" dirty="0">
                <a:solidFill>
                  <a:srgbClr val="E4E6DA"/>
                </a:solidFill>
                <a:latin typeface="Arial"/>
                <a:cs typeface="Arial"/>
              </a:rPr>
              <a:t>I. </a:t>
            </a:r>
            <a:r>
              <a:rPr sz="2400" b="0" spc="-204" dirty="0">
                <a:solidFill>
                  <a:srgbClr val="E4E6DA"/>
                </a:solidFill>
                <a:latin typeface="Arial"/>
                <a:cs typeface="Arial"/>
              </a:rPr>
              <a:t>Cysts </a:t>
            </a:r>
            <a:r>
              <a:rPr sz="2400" b="0" spc="-5" dirty="0">
                <a:solidFill>
                  <a:srgbClr val="E4E6DA"/>
                </a:solidFill>
                <a:latin typeface="Arial"/>
                <a:cs typeface="Arial"/>
              </a:rPr>
              <a:t>of </a:t>
            </a:r>
            <a:r>
              <a:rPr sz="2400" b="0" spc="-30" dirty="0">
                <a:solidFill>
                  <a:srgbClr val="E4E6DA"/>
                </a:solidFill>
                <a:latin typeface="Arial"/>
                <a:cs typeface="Arial"/>
              </a:rPr>
              <a:t>the</a:t>
            </a:r>
            <a:r>
              <a:rPr sz="2400" b="0" spc="-325" dirty="0">
                <a:solidFill>
                  <a:srgbClr val="E4E6DA"/>
                </a:solidFill>
                <a:latin typeface="Arial"/>
                <a:cs typeface="Arial"/>
              </a:rPr>
              <a:t> </a:t>
            </a:r>
            <a:r>
              <a:rPr sz="2400" b="0" spc="-120" dirty="0">
                <a:solidFill>
                  <a:srgbClr val="E4E6DA"/>
                </a:solidFill>
                <a:latin typeface="Arial"/>
                <a:cs typeface="Arial"/>
              </a:rPr>
              <a:t>jaws</a:t>
            </a:r>
            <a:endParaRPr sz="2400">
              <a:latin typeface="Arial"/>
              <a:cs typeface="Arial"/>
            </a:endParaRPr>
          </a:p>
        </p:txBody>
      </p:sp>
      <p:sp>
        <p:nvSpPr>
          <p:cNvPr id="5" name="object 5"/>
          <p:cNvSpPr txBox="1"/>
          <p:nvPr/>
        </p:nvSpPr>
        <p:spPr>
          <a:xfrm>
            <a:off x="78741" y="1926718"/>
            <a:ext cx="2868931" cy="321242"/>
          </a:xfrm>
          <a:prstGeom prst="rect">
            <a:avLst/>
          </a:prstGeom>
        </p:spPr>
        <p:txBody>
          <a:bodyPr vert="horz" wrap="square" lIns="0" tIns="13335" rIns="0" bIns="0" rtlCol="0">
            <a:spAutoFit/>
          </a:bodyPr>
          <a:lstStyle/>
          <a:p>
            <a:pPr marL="12700">
              <a:lnSpc>
                <a:spcPct val="100000"/>
              </a:lnSpc>
              <a:spcBef>
                <a:spcPts val="105"/>
              </a:spcBef>
            </a:pPr>
            <a:r>
              <a:rPr sz="2000" b="1" spc="-125" dirty="0">
                <a:solidFill>
                  <a:srgbClr val="3B4643"/>
                </a:solidFill>
                <a:latin typeface="Trebuchet MS"/>
                <a:cs typeface="Trebuchet MS"/>
              </a:rPr>
              <a:t>A. EPITHELIAL-LINED</a:t>
            </a:r>
            <a:r>
              <a:rPr sz="2000" b="1" spc="-250" dirty="0">
                <a:solidFill>
                  <a:srgbClr val="3B4643"/>
                </a:solidFill>
                <a:latin typeface="Trebuchet MS"/>
                <a:cs typeface="Trebuchet MS"/>
              </a:rPr>
              <a:t> </a:t>
            </a:r>
            <a:r>
              <a:rPr sz="2000" b="1" spc="-165" dirty="0">
                <a:solidFill>
                  <a:srgbClr val="3B4643"/>
                </a:solidFill>
                <a:latin typeface="Trebuchet MS"/>
                <a:cs typeface="Trebuchet MS"/>
              </a:rPr>
              <a:t>CYSTS</a:t>
            </a:r>
            <a:endParaRPr sz="2000">
              <a:latin typeface="Trebuchet MS"/>
              <a:cs typeface="Trebuchet MS"/>
            </a:endParaRPr>
          </a:p>
        </p:txBody>
      </p:sp>
      <p:sp>
        <p:nvSpPr>
          <p:cNvPr id="6" name="object 6"/>
          <p:cNvSpPr txBox="1"/>
          <p:nvPr/>
        </p:nvSpPr>
        <p:spPr>
          <a:xfrm>
            <a:off x="8378829" y="2955358"/>
            <a:ext cx="2365375" cy="321242"/>
          </a:xfrm>
          <a:prstGeom prst="rect">
            <a:avLst/>
          </a:prstGeom>
        </p:spPr>
        <p:txBody>
          <a:bodyPr vert="horz" wrap="square" lIns="0" tIns="13335" rIns="0" bIns="0" rtlCol="0">
            <a:spAutoFit/>
          </a:bodyPr>
          <a:lstStyle/>
          <a:p>
            <a:pPr marL="241300" indent="-228600">
              <a:lnSpc>
                <a:spcPct val="100000"/>
              </a:lnSpc>
              <a:spcBef>
                <a:spcPts val="105"/>
              </a:spcBef>
              <a:buFont typeface="Wingdings"/>
              <a:buChar char=""/>
              <a:tabLst>
                <a:tab pos="241300" algn="l"/>
              </a:tabLst>
            </a:pPr>
            <a:r>
              <a:rPr sz="2000" b="1" spc="-100" dirty="0">
                <a:solidFill>
                  <a:schemeClr val="accent5">
                    <a:lumMod val="50000"/>
                  </a:schemeClr>
                </a:solidFill>
                <a:latin typeface="Trebuchet MS"/>
                <a:cs typeface="Trebuchet MS"/>
              </a:rPr>
              <a:t>b)</a:t>
            </a:r>
            <a:r>
              <a:rPr sz="2000" b="1" spc="-175" dirty="0">
                <a:solidFill>
                  <a:schemeClr val="accent5">
                    <a:lumMod val="50000"/>
                  </a:schemeClr>
                </a:solidFill>
                <a:latin typeface="Trebuchet MS"/>
                <a:cs typeface="Trebuchet MS"/>
              </a:rPr>
              <a:t> </a:t>
            </a:r>
            <a:r>
              <a:rPr sz="2000" b="1" spc="-100" dirty="0">
                <a:solidFill>
                  <a:schemeClr val="accent5">
                    <a:lumMod val="50000"/>
                  </a:schemeClr>
                </a:solidFill>
                <a:latin typeface="Trebuchet MS"/>
                <a:cs typeface="Trebuchet MS"/>
              </a:rPr>
              <a:t>Non-odontogenic</a:t>
            </a:r>
            <a:endParaRPr sz="2000">
              <a:solidFill>
                <a:schemeClr val="accent5">
                  <a:lumMod val="50000"/>
                </a:schemeClr>
              </a:solidFill>
              <a:latin typeface="Trebuchet MS"/>
              <a:cs typeface="Trebuchet MS"/>
            </a:endParaRPr>
          </a:p>
        </p:txBody>
      </p:sp>
      <p:sp>
        <p:nvSpPr>
          <p:cNvPr id="7" name="object 7"/>
          <p:cNvSpPr txBox="1"/>
          <p:nvPr/>
        </p:nvSpPr>
        <p:spPr>
          <a:xfrm>
            <a:off x="8248651" y="3363217"/>
            <a:ext cx="3350260" cy="289823"/>
          </a:xfrm>
          <a:prstGeom prst="rect">
            <a:avLst/>
          </a:prstGeom>
        </p:spPr>
        <p:txBody>
          <a:bodyPr vert="horz" wrap="square" lIns="0" tIns="12700" rIns="0" bIns="0" rtlCol="0">
            <a:spAutoFit/>
          </a:bodyPr>
          <a:lstStyle/>
          <a:p>
            <a:pPr marL="12700">
              <a:lnSpc>
                <a:spcPct val="100000"/>
              </a:lnSpc>
              <a:spcBef>
                <a:spcPts val="100"/>
              </a:spcBef>
              <a:tabLst>
                <a:tab pos="413384" algn="l"/>
              </a:tabLst>
            </a:pPr>
            <a:r>
              <a:rPr sz="1800" spc="-25" dirty="0">
                <a:solidFill>
                  <a:srgbClr val="3B4643"/>
                </a:solidFill>
                <a:latin typeface="Arial"/>
                <a:cs typeface="Arial"/>
              </a:rPr>
              <a:t>i.	</a:t>
            </a:r>
            <a:r>
              <a:rPr sz="1800" spc="-45" dirty="0">
                <a:solidFill>
                  <a:srgbClr val="3B4643"/>
                </a:solidFill>
                <a:latin typeface="Arial"/>
                <a:cs typeface="Arial"/>
              </a:rPr>
              <a:t>Midpalatal </a:t>
            </a:r>
            <a:r>
              <a:rPr sz="1800" spc="-75" dirty="0">
                <a:solidFill>
                  <a:srgbClr val="3B4643"/>
                </a:solidFill>
                <a:latin typeface="Arial"/>
                <a:cs typeface="Arial"/>
              </a:rPr>
              <a:t>raphé </a:t>
            </a:r>
            <a:r>
              <a:rPr sz="1800" spc="-95" dirty="0">
                <a:solidFill>
                  <a:srgbClr val="3B4643"/>
                </a:solidFill>
                <a:latin typeface="Arial"/>
                <a:cs typeface="Arial"/>
              </a:rPr>
              <a:t>cyst </a:t>
            </a:r>
            <a:r>
              <a:rPr sz="1800" spc="-5" dirty="0">
                <a:solidFill>
                  <a:srgbClr val="3B4643"/>
                </a:solidFill>
                <a:latin typeface="Arial"/>
                <a:cs typeface="Arial"/>
              </a:rPr>
              <a:t>of</a:t>
            </a:r>
            <a:r>
              <a:rPr sz="1800" spc="-160" dirty="0">
                <a:solidFill>
                  <a:srgbClr val="3B4643"/>
                </a:solidFill>
                <a:latin typeface="Arial"/>
                <a:cs typeface="Arial"/>
              </a:rPr>
              <a:t> </a:t>
            </a:r>
            <a:r>
              <a:rPr sz="1800" spc="-50" dirty="0">
                <a:solidFill>
                  <a:srgbClr val="3B4643"/>
                </a:solidFill>
                <a:latin typeface="Arial"/>
                <a:cs typeface="Arial"/>
              </a:rPr>
              <a:t>infants</a:t>
            </a:r>
            <a:endParaRPr sz="1800">
              <a:latin typeface="Arial"/>
              <a:cs typeface="Arial"/>
            </a:endParaRPr>
          </a:p>
        </p:txBody>
      </p:sp>
      <p:sp>
        <p:nvSpPr>
          <p:cNvPr id="8" name="object 8"/>
          <p:cNvSpPr txBox="1"/>
          <p:nvPr/>
        </p:nvSpPr>
        <p:spPr>
          <a:xfrm>
            <a:off x="8248654" y="3828418"/>
            <a:ext cx="2526031" cy="289823"/>
          </a:xfrm>
          <a:prstGeom prst="rect">
            <a:avLst/>
          </a:prstGeom>
        </p:spPr>
        <p:txBody>
          <a:bodyPr vert="horz" wrap="square" lIns="0" tIns="12700" rIns="0" bIns="0" rtlCol="0">
            <a:spAutoFit/>
          </a:bodyPr>
          <a:lstStyle/>
          <a:p>
            <a:pPr marL="12700">
              <a:lnSpc>
                <a:spcPct val="100000"/>
              </a:lnSpc>
              <a:spcBef>
                <a:spcPts val="100"/>
              </a:spcBef>
              <a:tabLst>
                <a:tab pos="413384" algn="l"/>
              </a:tabLst>
            </a:pPr>
            <a:r>
              <a:rPr sz="1800" spc="-15" dirty="0">
                <a:solidFill>
                  <a:srgbClr val="3B4643"/>
                </a:solidFill>
                <a:latin typeface="Arial"/>
                <a:cs typeface="Arial"/>
              </a:rPr>
              <a:t>ii.	</a:t>
            </a:r>
            <a:r>
              <a:rPr sz="1800" spc="-80" dirty="0">
                <a:solidFill>
                  <a:srgbClr val="3B4643"/>
                </a:solidFill>
                <a:latin typeface="Arial"/>
                <a:cs typeface="Arial"/>
              </a:rPr>
              <a:t>Nasopalatine </a:t>
            </a:r>
            <a:r>
              <a:rPr sz="1800" spc="-45" dirty="0">
                <a:solidFill>
                  <a:srgbClr val="3B4643"/>
                </a:solidFill>
                <a:latin typeface="Arial"/>
                <a:cs typeface="Arial"/>
              </a:rPr>
              <a:t>duct</a:t>
            </a:r>
            <a:r>
              <a:rPr sz="1800" spc="-130" dirty="0">
                <a:solidFill>
                  <a:srgbClr val="3B4643"/>
                </a:solidFill>
                <a:latin typeface="Arial"/>
                <a:cs typeface="Arial"/>
              </a:rPr>
              <a:t> </a:t>
            </a:r>
            <a:r>
              <a:rPr sz="1800" spc="-95" dirty="0">
                <a:solidFill>
                  <a:srgbClr val="3B4643"/>
                </a:solidFill>
                <a:latin typeface="Arial"/>
                <a:cs typeface="Arial"/>
              </a:rPr>
              <a:t>cyst</a:t>
            </a:r>
            <a:endParaRPr sz="1800">
              <a:latin typeface="Arial"/>
              <a:cs typeface="Arial"/>
            </a:endParaRPr>
          </a:p>
        </p:txBody>
      </p:sp>
      <p:sp>
        <p:nvSpPr>
          <p:cNvPr id="9" name="object 9"/>
          <p:cNvSpPr txBox="1"/>
          <p:nvPr/>
        </p:nvSpPr>
        <p:spPr>
          <a:xfrm>
            <a:off x="8248652" y="4293237"/>
            <a:ext cx="238125" cy="289823"/>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3B4643"/>
                </a:solidFill>
                <a:latin typeface="Arial"/>
                <a:cs typeface="Arial"/>
              </a:rPr>
              <a:t>iii.</a:t>
            </a:r>
            <a:endParaRPr sz="1800">
              <a:latin typeface="Arial"/>
              <a:cs typeface="Arial"/>
            </a:endParaRPr>
          </a:p>
        </p:txBody>
      </p:sp>
      <p:sp>
        <p:nvSpPr>
          <p:cNvPr id="10" name="object 10"/>
          <p:cNvSpPr txBox="1"/>
          <p:nvPr/>
        </p:nvSpPr>
        <p:spPr>
          <a:xfrm>
            <a:off x="8649466" y="4293237"/>
            <a:ext cx="1403351" cy="289823"/>
          </a:xfrm>
          <a:prstGeom prst="rect">
            <a:avLst/>
          </a:prstGeom>
        </p:spPr>
        <p:txBody>
          <a:bodyPr vert="horz" wrap="square" lIns="0" tIns="12700" rIns="0" bIns="0" rtlCol="0">
            <a:spAutoFit/>
          </a:bodyPr>
          <a:lstStyle/>
          <a:p>
            <a:pPr marL="12700">
              <a:lnSpc>
                <a:spcPct val="100000"/>
              </a:lnSpc>
              <a:spcBef>
                <a:spcPts val="100"/>
              </a:spcBef>
            </a:pPr>
            <a:r>
              <a:rPr sz="1800" spc="-85" dirty="0">
                <a:solidFill>
                  <a:srgbClr val="3B4643"/>
                </a:solidFill>
                <a:latin typeface="Arial"/>
                <a:cs typeface="Arial"/>
              </a:rPr>
              <a:t>Nasolabial</a:t>
            </a:r>
            <a:r>
              <a:rPr sz="1800" spc="-140" dirty="0">
                <a:solidFill>
                  <a:srgbClr val="3B4643"/>
                </a:solidFill>
                <a:latin typeface="Arial"/>
                <a:cs typeface="Arial"/>
              </a:rPr>
              <a:t> </a:t>
            </a:r>
            <a:r>
              <a:rPr sz="1800" spc="-95" dirty="0">
                <a:solidFill>
                  <a:srgbClr val="3B4643"/>
                </a:solidFill>
                <a:latin typeface="Arial"/>
                <a:cs typeface="Arial"/>
              </a:rPr>
              <a:t>cyst</a:t>
            </a:r>
            <a:endParaRPr sz="1800">
              <a:latin typeface="Arial"/>
              <a:cs typeface="Arial"/>
            </a:endParaRPr>
          </a:p>
        </p:txBody>
      </p:sp>
      <p:sp>
        <p:nvSpPr>
          <p:cNvPr id="11" name="object 11"/>
          <p:cNvSpPr/>
          <p:nvPr/>
        </p:nvSpPr>
        <p:spPr>
          <a:xfrm>
            <a:off x="9361937" y="531875"/>
            <a:ext cx="2648711" cy="1769364"/>
          </a:xfrm>
          <a:prstGeom prst="rect">
            <a:avLst/>
          </a:prstGeom>
          <a:blipFill>
            <a:blip r:embed="rId2" cstate="print"/>
            <a:stretch>
              <a:fillRect/>
            </a:stretch>
          </a:blipFill>
        </p:spPr>
        <p:txBody>
          <a:bodyPr wrap="square" lIns="0" tIns="0" rIns="0" bIns="0" rtlCol="0"/>
          <a:lstStyle/>
          <a:p>
            <a:endParaRP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4" name="object 14"/>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6</a:t>
            </a:fld>
            <a:endParaRPr spc="-60" dirty="0"/>
          </a:p>
        </p:txBody>
      </p:sp>
      <p:sp>
        <p:nvSpPr>
          <p:cNvPr id="15" name="TextBox 14"/>
          <p:cNvSpPr txBox="1"/>
          <p:nvPr/>
        </p:nvSpPr>
        <p:spPr>
          <a:xfrm>
            <a:off x="0" y="3429006"/>
            <a:ext cx="3505200" cy="3005951"/>
          </a:xfrm>
          <a:prstGeom prst="rect">
            <a:avLst/>
          </a:prstGeom>
          <a:noFill/>
        </p:spPr>
        <p:txBody>
          <a:bodyPr wrap="square" rtlCol="0">
            <a:spAutoFit/>
          </a:bodyPr>
          <a:lstStyle/>
          <a:p>
            <a:pPr marL="241300" indent="-228600">
              <a:lnSpc>
                <a:spcPct val="100000"/>
              </a:lnSpc>
              <a:spcBef>
                <a:spcPts val="95"/>
              </a:spcBef>
              <a:tabLst>
                <a:tab pos="241300" algn="l"/>
              </a:tabLst>
            </a:pPr>
            <a:r>
              <a:rPr lang="en-US" sz="2000" u="heavy" spc="-114" dirty="0" smtClean="0">
                <a:solidFill>
                  <a:srgbClr val="FF0000"/>
                </a:solidFill>
                <a:uFill>
                  <a:solidFill>
                    <a:srgbClr val="3B4643"/>
                  </a:solidFill>
                </a:uFill>
                <a:latin typeface="Arial"/>
                <a:cs typeface="Arial"/>
              </a:rPr>
              <a:t>2 </a:t>
            </a:r>
            <a:r>
              <a:rPr lang="en-US" sz="2000" u="heavy" spc="-235" dirty="0" smtClean="0">
                <a:solidFill>
                  <a:srgbClr val="FF0000"/>
                </a:solidFill>
                <a:uFill>
                  <a:solidFill>
                    <a:srgbClr val="3B4643"/>
                  </a:solidFill>
                </a:uFill>
                <a:latin typeface="Arial"/>
                <a:cs typeface="Arial"/>
              </a:rPr>
              <a:t>Inflammatory</a:t>
            </a:r>
            <a:r>
              <a:rPr lang="en-US" sz="2000" u="heavy" spc="-60" dirty="0" smtClean="0">
                <a:solidFill>
                  <a:srgbClr val="FF0000"/>
                </a:solidFill>
                <a:uFill>
                  <a:solidFill>
                    <a:srgbClr val="3B4643"/>
                  </a:solidFill>
                </a:uFill>
                <a:latin typeface="Arial"/>
                <a:cs typeface="Arial"/>
              </a:rPr>
              <a:t> </a:t>
            </a:r>
            <a:r>
              <a:rPr lang="en-US" sz="2000" u="heavy" spc="-220" dirty="0" smtClean="0">
                <a:solidFill>
                  <a:srgbClr val="FF0000"/>
                </a:solidFill>
                <a:uFill>
                  <a:solidFill>
                    <a:srgbClr val="3B4643"/>
                  </a:solidFill>
                </a:uFill>
                <a:latin typeface="Arial"/>
                <a:cs typeface="Arial"/>
              </a:rPr>
              <a:t>origin</a:t>
            </a:r>
            <a:endParaRPr lang="en-US" sz="2000" dirty="0" smtClean="0">
              <a:solidFill>
                <a:srgbClr val="FF0000"/>
              </a:solidFill>
              <a:latin typeface="Arial"/>
              <a:cs typeface="Arial"/>
            </a:endParaRPr>
          </a:p>
          <a:p>
            <a:pPr marL="413384" indent="-400685">
              <a:lnSpc>
                <a:spcPct val="100000"/>
              </a:lnSpc>
              <a:spcBef>
                <a:spcPts val="1300"/>
              </a:spcBef>
              <a:buAutoNum type="romanLcPeriod"/>
              <a:tabLst>
                <a:tab pos="413384" algn="l"/>
                <a:tab pos="414020" algn="l"/>
              </a:tabLst>
            </a:pPr>
            <a:r>
              <a:rPr lang="en-US" spc="-95" dirty="0" err="1" smtClean="0">
                <a:solidFill>
                  <a:srgbClr val="3B4643"/>
                </a:solidFill>
                <a:latin typeface="Arial"/>
                <a:cs typeface="Arial"/>
              </a:rPr>
              <a:t>Radicular</a:t>
            </a:r>
            <a:r>
              <a:rPr lang="en-US" spc="-95" dirty="0" smtClean="0">
                <a:solidFill>
                  <a:srgbClr val="3B4643"/>
                </a:solidFill>
                <a:latin typeface="Arial"/>
                <a:cs typeface="Arial"/>
              </a:rPr>
              <a:t> </a:t>
            </a:r>
            <a:r>
              <a:rPr lang="en-US" spc="-85" dirty="0" smtClean="0">
                <a:solidFill>
                  <a:srgbClr val="3B4643"/>
                </a:solidFill>
                <a:latin typeface="Arial"/>
                <a:cs typeface="Arial"/>
              </a:rPr>
              <a:t>cyst, </a:t>
            </a:r>
            <a:r>
              <a:rPr lang="en-US" spc="-80" dirty="0" smtClean="0">
                <a:solidFill>
                  <a:srgbClr val="3B4643"/>
                </a:solidFill>
                <a:latin typeface="Arial"/>
                <a:cs typeface="Arial"/>
              </a:rPr>
              <a:t>apical </a:t>
            </a:r>
            <a:r>
              <a:rPr lang="en-US" spc="-85" dirty="0" smtClean="0">
                <a:solidFill>
                  <a:srgbClr val="3B4643"/>
                </a:solidFill>
                <a:latin typeface="Arial"/>
                <a:cs typeface="Arial"/>
              </a:rPr>
              <a:t>and</a:t>
            </a:r>
            <a:r>
              <a:rPr lang="en-US" spc="-100" dirty="0" smtClean="0">
                <a:solidFill>
                  <a:srgbClr val="3B4643"/>
                </a:solidFill>
                <a:latin typeface="Arial"/>
                <a:cs typeface="Arial"/>
              </a:rPr>
              <a:t> </a:t>
            </a:r>
            <a:r>
              <a:rPr lang="en-US" spc="-45" dirty="0" smtClean="0">
                <a:solidFill>
                  <a:srgbClr val="3B4643"/>
                </a:solidFill>
                <a:latin typeface="Arial"/>
                <a:cs typeface="Arial"/>
              </a:rPr>
              <a:t>lateral</a:t>
            </a:r>
            <a:endParaRPr lang="en-US" dirty="0" smtClean="0">
              <a:latin typeface="Arial"/>
              <a:cs typeface="Arial"/>
            </a:endParaRPr>
          </a:p>
          <a:p>
            <a:pPr marL="413384" indent="-400685">
              <a:lnSpc>
                <a:spcPct val="100000"/>
              </a:lnSpc>
              <a:spcBef>
                <a:spcPts val="1285"/>
              </a:spcBef>
              <a:buAutoNum type="romanLcPeriod"/>
              <a:tabLst>
                <a:tab pos="413384" algn="l"/>
                <a:tab pos="414020" algn="l"/>
              </a:tabLst>
            </a:pPr>
            <a:r>
              <a:rPr lang="en-US" spc="-114" dirty="0" smtClean="0">
                <a:solidFill>
                  <a:srgbClr val="3B4643"/>
                </a:solidFill>
                <a:latin typeface="Arial"/>
                <a:cs typeface="Arial"/>
              </a:rPr>
              <a:t>Residual</a:t>
            </a:r>
            <a:r>
              <a:rPr lang="en-US" spc="-95" dirty="0" smtClean="0">
                <a:solidFill>
                  <a:srgbClr val="3B4643"/>
                </a:solidFill>
                <a:latin typeface="Arial"/>
                <a:cs typeface="Arial"/>
              </a:rPr>
              <a:t> cyst</a:t>
            </a:r>
            <a:endParaRPr lang="en-US" dirty="0" smtClean="0">
              <a:latin typeface="Arial"/>
              <a:cs typeface="Arial"/>
            </a:endParaRPr>
          </a:p>
          <a:p>
            <a:pPr marL="413384" indent="-400685">
              <a:lnSpc>
                <a:spcPct val="100000"/>
              </a:lnSpc>
              <a:spcBef>
                <a:spcPts val="1285"/>
              </a:spcBef>
              <a:buAutoNum type="romanLcPeriod"/>
              <a:tabLst>
                <a:tab pos="413384" algn="l"/>
                <a:tab pos="414020" algn="l"/>
              </a:tabLst>
            </a:pPr>
            <a:r>
              <a:rPr lang="en-US" spc="-90" dirty="0" err="1" smtClean="0">
                <a:solidFill>
                  <a:srgbClr val="3B4643"/>
                </a:solidFill>
                <a:latin typeface="Arial"/>
                <a:cs typeface="Arial"/>
              </a:rPr>
              <a:t>Paradental</a:t>
            </a:r>
            <a:r>
              <a:rPr lang="en-US" spc="-90" dirty="0" smtClean="0">
                <a:solidFill>
                  <a:srgbClr val="3B4643"/>
                </a:solidFill>
                <a:latin typeface="Arial"/>
                <a:cs typeface="Arial"/>
              </a:rPr>
              <a:t> </a:t>
            </a:r>
            <a:r>
              <a:rPr lang="en-US" spc="-95" dirty="0" smtClean="0">
                <a:solidFill>
                  <a:srgbClr val="3B4643"/>
                </a:solidFill>
                <a:latin typeface="Arial"/>
                <a:cs typeface="Arial"/>
              </a:rPr>
              <a:t>cyst </a:t>
            </a:r>
            <a:r>
              <a:rPr lang="en-US" spc="-85" dirty="0" smtClean="0">
                <a:solidFill>
                  <a:srgbClr val="3B4643"/>
                </a:solidFill>
                <a:latin typeface="Arial"/>
                <a:cs typeface="Arial"/>
              </a:rPr>
              <a:t>and </a:t>
            </a:r>
            <a:r>
              <a:rPr lang="en-US" spc="-50" dirty="0" smtClean="0">
                <a:solidFill>
                  <a:srgbClr val="3B4643"/>
                </a:solidFill>
                <a:latin typeface="Arial"/>
                <a:cs typeface="Arial"/>
              </a:rPr>
              <a:t>juvenile </a:t>
            </a:r>
            <a:r>
              <a:rPr lang="en-US" spc="-65" dirty="0" err="1" smtClean="0">
                <a:solidFill>
                  <a:srgbClr val="3B4643"/>
                </a:solidFill>
                <a:latin typeface="Arial"/>
                <a:cs typeface="Arial"/>
              </a:rPr>
              <a:t>paradental</a:t>
            </a:r>
            <a:r>
              <a:rPr lang="en-US" spc="-140" dirty="0" smtClean="0">
                <a:solidFill>
                  <a:srgbClr val="3B4643"/>
                </a:solidFill>
                <a:latin typeface="Arial"/>
                <a:cs typeface="Arial"/>
              </a:rPr>
              <a:t> </a:t>
            </a:r>
            <a:r>
              <a:rPr lang="en-US" spc="-95" dirty="0" smtClean="0">
                <a:solidFill>
                  <a:srgbClr val="3B4643"/>
                </a:solidFill>
                <a:latin typeface="Arial"/>
                <a:cs typeface="Arial"/>
              </a:rPr>
              <a:t>cyst</a:t>
            </a:r>
            <a:endParaRPr lang="en-US" dirty="0" smtClean="0">
              <a:latin typeface="Arial"/>
              <a:cs typeface="Arial"/>
            </a:endParaRPr>
          </a:p>
          <a:p>
            <a:pPr marL="413384" indent="-400685">
              <a:lnSpc>
                <a:spcPct val="100000"/>
              </a:lnSpc>
              <a:spcBef>
                <a:spcPts val="1285"/>
              </a:spcBef>
              <a:buAutoNum type="romanLcPeriod"/>
              <a:tabLst>
                <a:tab pos="413384" algn="l"/>
                <a:tab pos="414020" algn="l"/>
              </a:tabLst>
            </a:pPr>
            <a:r>
              <a:rPr lang="en-US" spc="-45" dirty="0" smtClean="0">
                <a:solidFill>
                  <a:srgbClr val="3B4643"/>
                </a:solidFill>
                <a:latin typeface="Arial"/>
                <a:cs typeface="Arial"/>
              </a:rPr>
              <a:t>Inflammatory </a:t>
            </a:r>
            <a:r>
              <a:rPr lang="en-US" spc="-55" dirty="0" smtClean="0">
                <a:solidFill>
                  <a:srgbClr val="3B4643"/>
                </a:solidFill>
                <a:latin typeface="Arial"/>
                <a:cs typeface="Arial"/>
              </a:rPr>
              <a:t>collateral</a:t>
            </a:r>
            <a:r>
              <a:rPr lang="en-US" spc="-155" dirty="0" smtClean="0">
                <a:solidFill>
                  <a:srgbClr val="3B4643"/>
                </a:solidFill>
                <a:latin typeface="Arial"/>
                <a:cs typeface="Arial"/>
              </a:rPr>
              <a:t> </a:t>
            </a:r>
            <a:r>
              <a:rPr lang="en-US" spc="-95" dirty="0" smtClean="0">
                <a:solidFill>
                  <a:srgbClr val="3B4643"/>
                </a:solidFill>
                <a:latin typeface="Arial"/>
                <a:cs typeface="Arial"/>
              </a:rPr>
              <a:t>cyst</a:t>
            </a:r>
            <a:endParaRPr lang="en-US" dirty="0" smtClean="0">
              <a:latin typeface="Arial"/>
              <a:cs typeface="Arial"/>
            </a:endParaRPr>
          </a:p>
          <a:p>
            <a:r>
              <a:rPr lang="en-US" dirty="0" smtClean="0"/>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8" y="870587"/>
            <a:ext cx="3496945" cy="474489"/>
          </a:xfrm>
          <a:prstGeom prst="rect">
            <a:avLst/>
          </a:prstGeom>
        </p:spPr>
        <p:txBody>
          <a:bodyPr vert="horz" wrap="square" lIns="0" tIns="12700" rIns="0" bIns="0" rtlCol="0">
            <a:spAutoFit/>
          </a:bodyPr>
          <a:lstStyle/>
          <a:p>
            <a:pPr marL="12700">
              <a:lnSpc>
                <a:spcPct val="100000"/>
              </a:lnSpc>
              <a:spcBef>
                <a:spcPts val="100"/>
              </a:spcBef>
            </a:pPr>
            <a:r>
              <a:rPr sz="3000" b="0" spc="-155" dirty="0">
                <a:solidFill>
                  <a:srgbClr val="E4E6DA"/>
                </a:solidFill>
                <a:latin typeface="Arial"/>
                <a:cs typeface="Arial"/>
              </a:rPr>
              <a:t>Radiographic</a:t>
            </a:r>
            <a:r>
              <a:rPr sz="3000" b="0" spc="-204" dirty="0">
                <a:solidFill>
                  <a:srgbClr val="E4E6DA"/>
                </a:solidFill>
                <a:latin typeface="Arial"/>
                <a:cs typeface="Arial"/>
              </a:rPr>
              <a:t> </a:t>
            </a:r>
            <a:r>
              <a:rPr sz="3000" b="0" spc="-100" dirty="0">
                <a:solidFill>
                  <a:srgbClr val="E4E6DA"/>
                </a:solidFill>
                <a:latin typeface="Arial"/>
                <a:cs typeface="Arial"/>
              </a:rPr>
              <a:t>features:</a:t>
            </a:r>
            <a:endParaRPr sz="3000">
              <a:latin typeface="Arial"/>
              <a:cs typeface="Arial"/>
            </a:endParaRPr>
          </a:p>
        </p:txBody>
      </p:sp>
      <p:sp>
        <p:nvSpPr>
          <p:cNvPr id="3" name="object 3"/>
          <p:cNvSpPr txBox="1"/>
          <p:nvPr/>
        </p:nvSpPr>
        <p:spPr>
          <a:xfrm>
            <a:off x="1359153" y="2207518"/>
            <a:ext cx="8738235" cy="629018"/>
          </a:xfrm>
          <a:prstGeom prst="rect">
            <a:avLst/>
          </a:prstGeom>
        </p:spPr>
        <p:txBody>
          <a:bodyPr vert="horz" wrap="square" lIns="0" tIns="13335" rIns="0" bIns="0" rtlCol="0">
            <a:spAutoFit/>
          </a:bodyPr>
          <a:lstStyle/>
          <a:p>
            <a:pPr marL="241300" marR="5080" indent="-228600">
              <a:lnSpc>
                <a:spcPct val="100000"/>
              </a:lnSpc>
              <a:spcBef>
                <a:spcPts val="105"/>
              </a:spcBef>
              <a:buChar char="•"/>
              <a:tabLst>
                <a:tab pos="240665" algn="l"/>
                <a:tab pos="241300" algn="l"/>
              </a:tabLst>
            </a:pPr>
            <a:r>
              <a:rPr sz="2000" spc="-145" dirty="0">
                <a:solidFill>
                  <a:srgbClr val="3B4643"/>
                </a:solidFill>
                <a:latin typeface="Arial"/>
                <a:cs typeface="Arial"/>
              </a:rPr>
              <a:t>The </a:t>
            </a:r>
            <a:r>
              <a:rPr sz="2000" spc="-100" dirty="0">
                <a:solidFill>
                  <a:srgbClr val="3B4643"/>
                </a:solidFill>
                <a:latin typeface="Arial"/>
                <a:cs typeface="Arial"/>
              </a:rPr>
              <a:t>cyst </a:t>
            </a:r>
            <a:r>
              <a:rPr sz="2000" spc="-120" dirty="0">
                <a:solidFill>
                  <a:srgbClr val="3B4643"/>
                </a:solidFill>
                <a:latin typeface="Arial"/>
                <a:cs typeface="Arial"/>
              </a:rPr>
              <a:t>may </a:t>
            </a:r>
            <a:r>
              <a:rPr sz="2000" spc="-10" dirty="0">
                <a:solidFill>
                  <a:srgbClr val="3B4643"/>
                </a:solidFill>
                <a:latin typeface="Arial"/>
                <a:cs typeface="Arial"/>
              </a:rPr>
              <a:t>throw </a:t>
            </a:r>
            <a:r>
              <a:rPr sz="2000" spc="-155" dirty="0">
                <a:solidFill>
                  <a:srgbClr val="3B4643"/>
                </a:solidFill>
                <a:latin typeface="Arial"/>
                <a:cs typeface="Arial"/>
              </a:rPr>
              <a:t>a </a:t>
            </a:r>
            <a:r>
              <a:rPr sz="2000" spc="-65" dirty="0">
                <a:solidFill>
                  <a:srgbClr val="3B4643"/>
                </a:solidFill>
                <a:latin typeface="Arial"/>
                <a:cs typeface="Arial"/>
              </a:rPr>
              <a:t>soft-tissue </a:t>
            </a:r>
            <a:r>
              <a:rPr sz="2000" spc="-120" dirty="0">
                <a:solidFill>
                  <a:srgbClr val="3B4643"/>
                </a:solidFill>
                <a:latin typeface="Arial"/>
                <a:cs typeface="Arial"/>
              </a:rPr>
              <a:t>shadow, </a:t>
            </a:r>
            <a:r>
              <a:rPr sz="2000" spc="-5" dirty="0">
                <a:solidFill>
                  <a:srgbClr val="3B4643"/>
                </a:solidFill>
                <a:latin typeface="Arial"/>
                <a:cs typeface="Arial"/>
              </a:rPr>
              <a:t>but </a:t>
            </a:r>
            <a:r>
              <a:rPr sz="2000" spc="-35" dirty="0">
                <a:solidFill>
                  <a:srgbClr val="3B4643"/>
                </a:solidFill>
                <a:latin typeface="Arial"/>
                <a:cs typeface="Arial"/>
              </a:rPr>
              <a:t>there </a:t>
            </a:r>
            <a:r>
              <a:rPr sz="2000" spc="-105" dirty="0">
                <a:solidFill>
                  <a:srgbClr val="3B4643"/>
                </a:solidFill>
                <a:latin typeface="Arial"/>
                <a:cs typeface="Arial"/>
              </a:rPr>
              <a:t>is </a:t>
            </a:r>
            <a:r>
              <a:rPr sz="2000" spc="-85" dirty="0">
                <a:solidFill>
                  <a:srgbClr val="3B4643"/>
                </a:solidFill>
                <a:latin typeface="Arial"/>
                <a:cs typeface="Arial"/>
              </a:rPr>
              <a:t>usually </a:t>
            </a:r>
            <a:r>
              <a:rPr sz="2000" spc="-60" dirty="0">
                <a:solidFill>
                  <a:srgbClr val="3B4643"/>
                </a:solidFill>
                <a:latin typeface="Arial"/>
                <a:cs typeface="Arial"/>
              </a:rPr>
              <a:t>no </a:t>
            </a:r>
            <a:r>
              <a:rPr sz="2000" spc="-75" dirty="0">
                <a:solidFill>
                  <a:srgbClr val="3B4643"/>
                </a:solidFill>
                <a:latin typeface="Arial"/>
                <a:cs typeface="Arial"/>
              </a:rPr>
              <a:t>bone</a:t>
            </a:r>
            <a:r>
              <a:rPr sz="2000" spc="-320" dirty="0">
                <a:solidFill>
                  <a:srgbClr val="3B4643"/>
                </a:solidFill>
                <a:latin typeface="Arial"/>
                <a:cs typeface="Arial"/>
              </a:rPr>
              <a:t> </a:t>
            </a:r>
            <a:r>
              <a:rPr sz="2000" spc="-65" dirty="0">
                <a:solidFill>
                  <a:srgbClr val="3B4643"/>
                </a:solidFill>
                <a:latin typeface="Arial"/>
                <a:cs typeface="Arial"/>
              </a:rPr>
              <a:t>involvement  </a:t>
            </a:r>
            <a:r>
              <a:rPr sz="2000" spc="-95" dirty="0">
                <a:solidFill>
                  <a:srgbClr val="3B4643"/>
                </a:solidFill>
                <a:latin typeface="Arial"/>
                <a:cs typeface="Arial"/>
              </a:rPr>
              <a:t>except </a:t>
            </a:r>
            <a:r>
              <a:rPr sz="2000" spc="-5" dirty="0">
                <a:solidFill>
                  <a:srgbClr val="3B4643"/>
                </a:solidFill>
                <a:latin typeface="Arial"/>
                <a:cs typeface="Arial"/>
              </a:rPr>
              <a:t>that</a:t>
            </a:r>
            <a:r>
              <a:rPr sz="2000" spc="-105" dirty="0">
                <a:solidFill>
                  <a:srgbClr val="3B4643"/>
                </a:solidFill>
                <a:latin typeface="Arial"/>
                <a:cs typeface="Arial"/>
              </a:rPr>
              <a:t> </a:t>
            </a:r>
            <a:r>
              <a:rPr sz="2000" spc="-20" dirty="0">
                <a:solidFill>
                  <a:srgbClr val="3B4643"/>
                </a:solidFill>
                <a:latin typeface="Arial"/>
                <a:cs typeface="Arial"/>
              </a:rPr>
              <a:t>the</a:t>
            </a:r>
            <a:r>
              <a:rPr sz="2000" spc="-114" dirty="0">
                <a:solidFill>
                  <a:srgbClr val="3B4643"/>
                </a:solidFill>
                <a:latin typeface="Arial"/>
                <a:cs typeface="Arial"/>
              </a:rPr>
              <a:t> </a:t>
            </a:r>
            <a:r>
              <a:rPr sz="2000" spc="-45" dirty="0">
                <a:solidFill>
                  <a:srgbClr val="3B4643"/>
                </a:solidFill>
                <a:latin typeface="Arial"/>
                <a:cs typeface="Arial"/>
              </a:rPr>
              <a:t>dilated</a:t>
            </a:r>
            <a:r>
              <a:rPr sz="2000" spc="-90" dirty="0">
                <a:solidFill>
                  <a:srgbClr val="3B4643"/>
                </a:solidFill>
                <a:latin typeface="Arial"/>
                <a:cs typeface="Arial"/>
              </a:rPr>
              <a:t> </a:t>
            </a:r>
            <a:r>
              <a:rPr sz="2000" spc="-95" dirty="0">
                <a:solidFill>
                  <a:srgbClr val="3B4643"/>
                </a:solidFill>
                <a:latin typeface="Arial"/>
                <a:cs typeface="Arial"/>
              </a:rPr>
              <a:t>and</a:t>
            </a:r>
            <a:r>
              <a:rPr sz="2000" spc="-105" dirty="0">
                <a:solidFill>
                  <a:srgbClr val="3B4643"/>
                </a:solidFill>
                <a:latin typeface="Arial"/>
                <a:cs typeface="Arial"/>
              </a:rPr>
              <a:t> </a:t>
            </a:r>
            <a:r>
              <a:rPr sz="2000" spc="-80" dirty="0">
                <a:solidFill>
                  <a:srgbClr val="3B4643"/>
                </a:solidFill>
                <a:latin typeface="Arial"/>
                <a:cs typeface="Arial"/>
              </a:rPr>
              <a:t>open</a:t>
            </a:r>
            <a:r>
              <a:rPr sz="2000" spc="-125" dirty="0">
                <a:solidFill>
                  <a:srgbClr val="3B4643"/>
                </a:solidFill>
                <a:latin typeface="Arial"/>
                <a:cs typeface="Arial"/>
              </a:rPr>
              <a:t> </a:t>
            </a:r>
            <a:r>
              <a:rPr sz="2000" spc="-30" dirty="0">
                <a:solidFill>
                  <a:srgbClr val="3B4643"/>
                </a:solidFill>
                <a:latin typeface="Arial"/>
                <a:cs typeface="Arial"/>
              </a:rPr>
              <a:t>crypt</a:t>
            </a:r>
            <a:r>
              <a:rPr sz="2000" spc="-114" dirty="0">
                <a:solidFill>
                  <a:srgbClr val="3B4643"/>
                </a:solidFill>
                <a:latin typeface="Arial"/>
                <a:cs typeface="Arial"/>
              </a:rPr>
              <a:t> </a:t>
            </a:r>
            <a:r>
              <a:rPr sz="2000" spc="-120" dirty="0">
                <a:solidFill>
                  <a:srgbClr val="3B4643"/>
                </a:solidFill>
                <a:latin typeface="Arial"/>
                <a:cs typeface="Arial"/>
              </a:rPr>
              <a:t>may</a:t>
            </a:r>
            <a:r>
              <a:rPr sz="2000" spc="-105" dirty="0">
                <a:solidFill>
                  <a:srgbClr val="3B4643"/>
                </a:solidFill>
                <a:latin typeface="Arial"/>
                <a:cs typeface="Arial"/>
              </a:rPr>
              <a:t> </a:t>
            </a:r>
            <a:r>
              <a:rPr sz="2000" spc="-90" dirty="0">
                <a:solidFill>
                  <a:srgbClr val="3B4643"/>
                </a:solidFill>
                <a:latin typeface="Arial"/>
                <a:cs typeface="Arial"/>
              </a:rPr>
              <a:t>be</a:t>
            </a:r>
            <a:r>
              <a:rPr sz="2000" spc="-120" dirty="0">
                <a:solidFill>
                  <a:srgbClr val="3B4643"/>
                </a:solidFill>
                <a:latin typeface="Arial"/>
                <a:cs typeface="Arial"/>
              </a:rPr>
              <a:t> </a:t>
            </a:r>
            <a:r>
              <a:rPr sz="2000" spc="-135" dirty="0">
                <a:solidFill>
                  <a:srgbClr val="3B4643"/>
                </a:solidFill>
                <a:latin typeface="Arial"/>
                <a:cs typeface="Arial"/>
              </a:rPr>
              <a:t>seen</a:t>
            </a:r>
            <a:r>
              <a:rPr sz="2000" spc="-85" dirty="0">
                <a:solidFill>
                  <a:srgbClr val="3B4643"/>
                </a:solidFill>
                <a:latin typeface="Arial"/>
                <a:cs typeface="Arial"/>
              </a:rPr>
              <a:t> </a:t>
            </a:r>
            <a:r>
              <a:rPr sz="2000" spc="-60" dirty="0">
                <a:solidFill>
                  <a:srgbClr val="3B4643"/>
                </a:solidFill>
                <a:latin typeface="Arial"/>
                <a:cs typeface="Arial"/>
              </a:rPr>
              <a:t>on</a:t>
            </a:r>
            <a:r>
              <a:rPr sz="2000" spc="-125" dirty="0">
                <a:solidFill>
                  <a:srgbClr val="3B4643"/>
                </a:solidFill>
                <a:latin typeface="Arial"/>
                <a:cs typeface="Arial"/>
              </a:rPr>
              <a:t> </a:t>
            </a:r>
            <a:r>
              <a:rPr sz="2000" spc="-20" dirty="0">
                <a:solidFill>
                  <a:srgbClr val="3B4643"/>
                </a:solidFill>
                <a:latin typeface="Arial"/>
                <a:cs typeface="Arial"/>
              </a:rPr>
              <a:t>the</a:t>
            </a:r>
            <a:r>
              <a:rPr sz="2000" spc="-105" dirty="0">
                <a:solidFill>
                  <a:srgbClr val="3B4643"/>
                </a:solidFill>
                <a:latin typeface="Arial"/>
                <a:cs typeface="Arial"/>
              </a:rPr>
              <a:t> </a:t>
            </a:r>
            <a:r>
              <a:rPr sz="2000" spc="-70" dirty="0">
                <a:solidFill>
                  <a:srgbClr val="3B4643"/>
                </a:solidFill>
                <a:latin typeface="Arial"/>
                <a:cs typeface="Arial"/>
              </a:rPr>
              <a:t>radiograph.</a:t>
            </a:r>
            <a:endParaRPr sz="20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5" y="870587"/>
            <a:ext cx="1816100" cy="474489"/>
          </a:xfrm>
          <a:prstGeom prst="rect">
            <a:avLst/>
          </a:prstGeom>
        </p:spPr>
        <p:txBody>
          <a:bodyPr vert="horz" wrap="square" lIns="0" tIns="12700" rIns="0" bIns="0" rtlCol="0">
            <a:spAutoFit/>
          </a:bodyPr>
          <a:lstStyle/>
          <a:p>
            <a:pPr marL="12700">
              <a:lnSpc>
                <a:spcPct val="100000"/>
              </a:lnSpc>
              <a:spcBef>
                <a:spcPts val="100"/>
              </a:spcBef>
            </a:pPr>
            <a:r>
              <a:rPr sz="3000" spc="-120" dirty="0">
                <a:solidFill>
                  <a:srgbClr val="E4E6DA"/>
                </a:solidFill>
                <a:latin typeface="Arial"/>
                <a:cs typeface="Arial"/>
              </a:rPr>
              <a:t>Treatment</a:t>
            </a:r>
            <a:r>
              <a:rPr sz="3000" spc="-235" dirty="0">
                <a:solidFill>
                  <a:srgbClr val="E4E6DA"/>
                </a:solidFill>
                <a:latin typeface="Arial"/>
                <a:cs typeface="Arial"/>
              </a:rPr>
              <a:t> </a:t>
            </a:r>
            <a:r>
              <a:rPr sz="3000" spc="-35" dirty="0">
                <a:solidFill>
                  <a:srgbClr val="E4E6DA"/>
                </a:solidFill>
                <a:latin typeface="Arial"/>
                <a:cs typeface="Arial"/>
              </a:rPr>
              <a:t>:</a:t>
            </a:r>
            <a:endParaRPr sz="3000">
              <a:latin typeface="Arial"/>
              <a:cs typeface="Arial"/>
            </a:endParaRPr>
          </a:p>
        </p:txBody>
      </p:sp>
      <p:sp>
        <p:nvSpPr>
          <p:cNvPr id="3" name="object 3"/>
          <p:cNvSpPr txBox="1"/>
          <p:nvPr/>
        </p:nvSpPr>
        <p:spPr>
          <a:xfrm>
            <a:off x="1359153" y="2207520"/>
            <a:ext cx="1842771" cy="350737"/>
          </a:xfrm>
          <a:prstGeom prst="rect">
            <a:avLst/>
          </a:prstGeom>
        </p:spPr>
        <p:txBody>
          <a:bodyPr vert="horz" wrap="square" lIns="0" tIns="12065" rIns="0" bIns="0" rtlCol="0">
            <a:spAutoFit/>
          </a:bodyPr>
          <a:lstStyle/>
          <a:p>
            <a:pPr marL="12700">
              <a:lnSpc>
                <a:spcPct val="100000"/>
              </a:lnSpc>
              <a:spcBef>
                <a:spcPts val="95"/>
              </a:spcBef>
            </a:pPr>
            <a:r>
              <a:rPr sz="2200" spc="-65" dirty="0">
                <a:solidFill>
                  <a:srgbClr val="3B4643"/>
                </a:solidFill>
                <a:latin typeface="Arial"/>
                <a:cs typeface="Arial"/>
              </a:rPr>
              <a:t>Marsupilization.</a:t>
            </a:r>
            <a:endParaRPr sz="2200">
              <a:latin typeface="Arial"/>
              <a:cs typeface="Arial"/>
            </a:endParaRPr>
          </a:p>
        </p:txBody>
      </p:sp>
      <p:sp>
        <p:nvSpPr>
          <p:cNvPr id="4" name="object 4"/>
          <p:cNvSpPr/>
          <p:nvPr/>
        </p:nvSpPr>
        <p:spPr>
          <a:xfrm>
            <a:off x="9361931" y="504444"/>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33121" y="1371600"/>
            <a:ext cx="9359265" cy="2971800"/>
          </a:xfrm>
          <a:custGeom>
            <a:avLst/>
            <a:gdLst/>
            <a:ahLst/>
            <a:cxnLst/>
            <a:rect l="l" t="t" r="r" b="b"/>
            <a:pathLst>
              <a:path w="9359265" h="2971800">
                <a:moveTo>
                  <a:pt x="0" y="2971800"/>
                </a:moveTo>
                <a:lnTo>
                  <a:pt x="9358884" y="2971800"/>
                </a:lnTo>
                <a:lnTo>
                  <a:pt x="9358884" y="0"/>
                </a:lnTo>
                <a:lnTo>
                  <a:pt x="0" y="0"/>
                </a:lnTo>
                <a:lnTo>
                  <a:pt x="0" y="2971800"/>
                </a:lnTo>
                <a:close/>
              </a:path>
            </a:pathLst>
          </a:custGeom>
          <a:solidFill>
            <a:srgbClr val="E4E6DA"/>
          </a:solidFill>
        </p:spPr>
        <p:txBody>
          <a:bodyPr wrap="square" lIns="0" tIns="0" rIns="0" bIns="0" rtlCol="0"/>
          <a:lstStyle/>
          <a:p>
            <a:endParaRPr/>
          </a:p>
        </p:txBody>
      </p:sp>
      <p:sp>
        <p:nvSpPr>
          <p:cNvPr id="4" name="object 4"/>
          <p:cNvSpPr/>
          <p:nvPr/>
        </p:nvSpPr>
        <p:spPr>
          <a:xfrm>
            <a:off x="2833121" y="4462271"/>
            <a:ext cx="9359265" cy="1033780"/>
          </a:xfrm>
          <a:custGeom>
            <a:avLst/>
            <a:gdLst/>
            <a:ahLst/>
            <a:cxnLst/>
            <a:rect l="l" t="t" r="r" b="b"/>
            <a:pathLst>
              <a:path w="9359265" h="1033779">
                <a:moveTo>
                  <a:pt x="0" y="1033271"/>
                </a:moveTo>
                <a:lnTo>
                  <a:pt x="9358884" y="1033271"/>
                </a:lnTo>
                <a:lnTo>
                  <a:pt x="9358884" y="0"/>
                </a:lnTo>
                <a:lnTo>
                  <a:pt x="0" y="0"/>
                </a:lnTo>
                <a:lnTo>
                  <a:pt x="0" y="1033271"/>
                </a:lnTo>
                <a:close/>
              </a:path>
            </a:pathLst>
          </a:custGeom>
          <a:solidFill>
            <a:srgbClr val="DDC237"/>
          </a:solidFill>
        </p:spPr>
        <p:txBody>
          <a:bodyPr wrap="square" lIns="0" tIns="0" rIns="0" bIns="0" rtlCol="0"/>
          <a:lstStyle/>
          <a:p>
            <a:endParaRPr/>
          </a:p>
        </p:txBody>
      </p:sp>
      <p:sp>
        <p:nvSpPr>
          <p:cNvPr id="5" name="object 5"/>
          <p:cNvSpPr txBox="1">
            <a:spLocks noGrp="1"/>
          </p:cNvSpPr>
          <p:nvPr>
            <p:ph type="title"/>
          </p:nvPr>
        </p:nvSpPr>
        <p:spPr>
          <a:xfrm>
            <a:off x="4168526" y="2771394"/>
            <a:ext cx="3391535" cy="382156"/>
          </a:xfrm>
          <a:prstGeom prst="rect">
            <a:avLst/>
          </a:prstGeom>
        </p:spPr>
        <p:txBody>
          <a:bodyPr vert="horz" wrap="square" lIns="0" tIns="12700" rIns="0" bIns="0" rtlCol="0">
            <a:spAutoFit/>
          </a:bodyPr>
          <a:lstStyle/>
          <a:p>
            <a:pPr marL="12700">
              <a:lnSpc>
                <a:spcPct val="100000"/>
              </a:lnSpc>
              <a:spcBef>
                <a:spcPts val="100"/>
              </a:spcBef>
            </a:pPr>
            <a:r>
              <a:rPr sz="2400" spc="-110" dirty="0"/>
              <a:t>GINGIVAL </a:t>
            </a:r>
            <a:r>
              <a:rPr sz="2400" spc="-215" dirty="0"/>
              <a:t>CYST </a:t>
            </a:r>
            <a:r>
              <a:rPr sz="2400" spc="-185" dirty="0"/>
              <a:t>OF</a:t>
            </a:r>
            <a:r>
              <a:rPr sz="2400" spc="-280" dirty="0"/>
              <a:t> </a:t>
            </a:r>
            <a:r>
              <a:rPr sz="2400" spc="-170" dirty="0"/>
              <a:t>ADULTS</a:t>
            </a:r>
            <a:endParaRPr sz="2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52627"/>
            <a:ext cx="2215515" cy="505908"/>
          </a:xfrm>
          <a:prstGeom prst="rect">
            <a:avLst/>
          </a:prstGeom>
        </p:spPr>
        <p:txBody>
          <a:bodyPr vert="horz" wrap="square" lIns="0" tIns="13335" rIns="0" bIns="0" rtlCol="0">
            <a:spAutoFit/>
          </a:bodyPr>
          <a:lstStyle/>
          <a:p>
            <a:pPr marL="12700">
              <a:lnSpc>
                <a:spcPct val="100000"/>
              </a:lnSpc>
              <a:spcBef>
                <a:spcPts val="105"/>
              </a:spcBef>
            </a:pPr>
            <a:r>
              <a:rPr sz="3200" b="0" spc="-155" dirty="0">
                <a:solidFill>
                  <a:srgbClr val="E4E6DA"/>
                </a:solidFill>
                <a:latin typeface="Arial"/>
                <a:cs typeface="Arial"/>
              </a:rPr>
              <a:t>pathogenesis</a:t>
            </a:r>
            <a:endParaRPr sz="3200">
              <a:latin typeface="Arial"/>
              <a:cs typeface="Arial"/>
            </a:endParaRPr>
          </a:p>
        </p:txBody>
      </p:sp>
      <p:sp>
        <p:nvSpPr>
          <p:cNvPr id="3" name="object 3"/>
          <p:cNvSpPr txBox="1"/>
          <p:nvPr/>
        </p:nvSpPr>
        <p:spPr>
          <a:xfrm>
            <a:off x="1960245" y="2332996"/>
            <a:ext cx="8116571" cy="3499035"/>
          </a:xfrm>
          <a:prstGeom prst="rect">
            <a:avLst/>
          </a:prstGeom>
        </p:spPr>
        <p:txBody>
          <a:bodyPr vert="horz" wrap="square" lIns="0" tIns="15875" rIns="0" bIns="0" rtlCol="0">
            <a:spAutoFit/>
          </a:bodyPr>
          <a:lstStyle/>
          <a:p>
            <a:pPr marL="469900" marR="5080" indent="-457200">
              <a:lnSpc>
                <a:spcPts val="3460"/>
              </a:lnSpc>
              <a:spcBef>
                <a:spcPts val="125"/>
              </a:spcBef>
              <a:buSzPct val="114285"/>
              <a:buChar char="•"/>
              <a:tabLst>
                <a:tab pos="560705" algn="l"/>
                <a:tab pos="561340" algn="l"/>
              </a:tabLst>
            </a:pPr>
            <a:r>
              <a:rPr sz="2800" spc="-250" dirty="0">
                <a:solidFill>
                  <a:srgbClr val="3B4643"/>
                </a:solidFill>
                <a:latin typeface="Arial"/>
                <a:cs typeface="Arial"/>
              </a:rPr>
              <a:t>A </a:t>
            </a:r>
            <a:r>
              <a:rPr sz="2800" spc="-90" dirty="0">
                <a:solidFill>
                  <a:srgbClr val="3B4643"/>
                </a:solidFill>
                <a:latin typeface="Arial"/>
                <a:cs typeface="Arial"/>
              </a:rPr>
              <a:t>number </a:t>
            </a:r>
            <a:r>
              <a:rPr sz="2800" spc="-10" dirty="0">
                <a:solidFill>
                  <a:srgbClr val="3B4643"/>
                </a:solidFill>
                <a:latin typeface="Arial"/>
                <a:cs typeface="Arial"/>
              </a:rPr>
              <a:t>of </a:t>
            </a:r>
            <a:r>
              <a:rPr sz="2800" spc="-160" dirty="0">
                <a:solidFill>
                  <a:srgbClr val="3B4643"/>
                </a:solidFill>
                <a:latin typeface="Arial"/>
                <a:cs typeface="Arial"/>
              </a:rPr>
              <a:t>suggestions </a:t>
            </a:r>
            <a:r>
              <a:rPr sz="2800" spc="-175" dirty="0">
                <a:solidFill>
                  <a:srgbClr val="3B4643"/>
                </a:solidFill>
                <a:latin typeface="Arial"/>
                <a:cs typeface="Arial"/>
              </a:rPr>
              <a:t>have </a:t>
            </a:r>
            <a:r>
              <a:rPr sz="2800" spc="-135" dirty="0">
                <a:solidFill>
                  <a:srgbClr val="3B4643"/>
                </a:solidFill>
                <a:latin typeface="Arial"/>
                <a:cs typeface="Arial"/>
              </a:rPr>
              <a:t>been </a:t>
            </a:r>
            <a:r>
              <a:rPr sz="2800" spc="-145" dirty="0">
                <a:solidFill>
                  <a:srgbClr val="3B4643"/>
                </a:solidFill>
                <a:latin typeface="Arial"/>
                <a:cs typeface="Arial"/>
              </a:rPr>
              <a:t>made </a:t>
            </a:r>
            <a:r>
              <a:rPr sz="2800" spc="-65" dirty="0">
                <a:solidFill>
                  <a:srgbClr val="3B4643"/>
                </a:solidFill>
                <a:latin typeface="Arial"/>
                <a:cs typeface="Arial"/>
              </a:rPr>
              <a:t>about </a:t>
            </a:r>
            <a:r>
              <a:rPr sz="2800" spc="-35" dirty="0">
                <a:solidFill>
                  <a:srgbClr val="3B4643"/>
                </a:solidFill>
                <a:latin typeface="Arial"/>
                <a:cs typeface="Arial"/>
              </a:rPr>
              <a:t>the  </a:t>
            </a:r>
            <a:r>
              <a:rPr sz="2800" spc="-140" dirty="0">
                <a:solidFill>
                  <a:srgbClr val="3B4643"/>
                </a:solidFill>
                <a:latin typeface="Arial"/>
                <a:cs typeface="Arial"/>
              </a:rPr>
              <a:t>pathogenesis </a:t>
            </a:r>
            <a:r>
              <a:rPr sz="2800" spc="-10" dirty="0">
                <a:solidFill>
                  <a:srgbClr val="3B4643"/>
                </a:solidFill>
                <a:latin typeface="Arial"/>
                <a:cs typeface="Arial"/>
              </a:rPr>
              <a:t>of </a:t>
            </a:r>
            <a:r>
              <a:rPr sz="2800" spc="-35" dirty="0">
                <a:solidFill>
                  <a:srgbClr val="3B4643"/>
                </a:solidFill>
                <a:latin typeface="Arial"/>
                <a:cs typeface="Arial"/>
              </a:rPr>
              <a:t>the </a:t>
            </a:r>
            <a:r>
              <a:rPr sz="2800" spc="-120" dirty="0">
                <a:solidFill>
                  <a:srgbClr val="3B4643"/>
                </a:solidFill>
                <a:latin typeface="Arial"/>
                <a:cs typeface="Arial"/>
              </a:rPr>
              <a:t>gingival </a:t>
            </a:r>
            <a:r>
              <a:rPr sz="2800" spc="-145" dirty="0">
                <a:solidFill>
                  <a:srgbClr val="3B4643"/>
                </a:solidFill>
                <a:latin typeface="Arial"/>
                <a:cs typeface="Arial"/>
              </a:rPr>
              <a:t>cyst </a:t>
            </a:r>
            <a:r>
              <a:rPr sz="2800" spc="-35" dirty="0">
                <a:solidFill>
                  <a:srgbClr val="3B4643"/>
                </a:solidFill>
                <a:latin typeface="Arial"/>
                <a:cs typeface="Arial"/>
              </a:rPr>
              <a:t>in</a:t>
            </a:r>
            <a:r>
              <a:rPr sz="2800" spc="-395" dirty="0">
                <a:solidFill>
                  <a:srgbClr val="3B4643"/>
                </a:solidFill>
                <a:latin typeface="Arial"/>
                <a:cs typeface="Arial"/>
              </a:rPr>
              <a:t> </a:t>
            </a:r>
            <a:r>
              <a:rPr sz="2800" spc="-90" dirty="0">
                <a:solidFill>
                  <a:srgbClr val="3B4643"/>
                </a:solidFill>
                <a:latin typeface="Arial"/>
                <a:cs typeface="Arial"/>
              </a:rPr>
              <a:t>adults.</a:t>
            </a:r>
            <a:endParaRPr sz="2800">
              <a:latin typeface="Arial"/>
              <a:cs typeface="Arial"/>
            </a:endParaRPr>
          </a:p>
          <a:p>
            <a:pPr>
              <a:lnSpc>
                <a:spcPct val="100000"/>
              </a:lnSpc>
              <a:spcBef>
                <a:spcPts val="10"/>
              </a:spcBef>
              <a:buChar char="•"/>
            </a:pPr>
            <a:endParaRPr sz="2800">
              <a:latin typeface="Times New Roman"/>
              <a:cs typeface="Times New Roman"/>
            </a:endParaRPr>
          </a:p>
          <a:p>
            <a:pPr marL="469900" marR="227965" indent="-457200">
              <a:lnSpc>
                <a:spcPct val="100000"/>
              </a:lnSpc>
              <a:buChar char="•"/>
              <a:tabLst>
                <a:tab pos="550545" algn="l"/>
                <a:tab pos="551180" algn="l"/>
              </a:tabLst>
            </a:pPr>
            <a:r>
              <a:rPr sz="2800" spc="40" dirty="0">
                <a:solidFill>
                  <a:srgbClr val="3B4643"/>
                </a:solidFill>
                <a:latin typeface="Arial"/>
                <a:cs typeface="Arial"/>
              </a:rPr>
              <a:t>It </a:t>
            </a:r>
            <a:r>
              <a:rPr sz="2800" spc="-195" dirty="0">
                <a:solidFill>
                  <a:srgbClr val="3B4643"/>
                </a:solidFill>
                <a:latin typeface="Arial"/>
                <a:cs typeface="Arial"/>
              </a:rPr>
              <a:t>was </a:t>
            </a:r>
            <a:r>
              <a:rPr sz="2800" spc="-70" dirty="0">
                <a:solidFill>
                  <a:srgbClr val="3B4643"/>
                </a:solidFill>
                <a:latin typeface="Arial"/>
                <a:cs typeface="Arial"/>
              </a:rPr>
              <a:t>originally </a:t>
            </a:r>
            <a:r>
              <a:rPr sz="2800" spc="-120" dirty="0">
                <a:solidFill>
                  <a:srgbClr val="3B4643"/>
                </a:solidFill>
                <a:latin typeface="Arial"/>
                <a:cs typeface="Arial"/>
              </a:rPr>
              <a:t>proposed </a:t>
            </a:r>
            <a:r>
              <a:rPr sz="2800" spc="-5" dirty="0">
                <a:solidFill>
                  <a:srgbClr val="3B4643"/>
                </a:solidFill>
                <a:latin typeface="Arial"/>
                <a:cs typeface="Arial"/>
              </a:rPr>
              <a:t>that </a:t>
            </a:r>
            <a:r>
              <a:rPr sz="2800" spc="-65" dirty="0">
                <a:solidFill>
                  <a:srgbClr val="3B4643"/>
                </a:solidFill>
                <a:latin typeface="Arial"/>
                <a:cs typeface="Arial"/>
              </a:rPr>
              <a:t>they </a:t>
            </a:r>
            <a:r>
              <a:rPr sz="2800" spc="-170" dirty="0">
                <a:solidFill>
                  <a:srgbClr val="3B4643"/>
                </a:solidFill>
                <a:latin typeface="Arial"/>
                <a:cs typeface="Arial"/>
              </a:rPr>
              <a:t>may </a:t>
            </a:r>
            <a:r>
              <a:rPr sz="2800" spc="-130" dirty="0">
                <a:solidFill>
                  <a:srgbClr val="3B4643"/>
                </a:solidFill>
                <a:latin typeface="Arial"/>
                <a:cs typeface="Arial"/>
              </a:rPr>
              <a:t>arise</a:t>
            </a:r>
            <a:r>
              <a:rPr sz="2800" spc="-550" dirty="0">
                <a:solidFill>
                  <a:srgbClr val="3B4643"/>
                </a:solidFill>
                <a:latin typeface="Arial"/>
                <a:cs typeface="Arial"/>
              </a:rPr>
              <a:t> </a:t>
            </a:r>
            <a:r>
              <a:rPr sz="2800" spc="-35" dirty="0">
                <a:solidFill>
                  <a:srgbClr val="3B4643"/>
                </a:solidFill>
                <a:latin typeface="Arial"/>
                <a:cs typeface="Arial"/>
              </a:rPr>
              <a:t>from  </a:t>
            </a:r>
            <a:r>
              <a:rPr sz="2800" spc="-100" dirty="0">
                <a:solidFill>
                  <a:srgbClr val="3B4643"/>
                </a:solidFill>
                <a:latin typeface="Arial"/>
                <a:cs typeface="Arial"/>
              </a:rPr>
              <a:t>odontogenic </a:t>
            </a:r>
            <a:r>
              <a:rPr sz="2800" spc="-55" dirty="0">
                <a:solidFill>
                  <a:srgbClr val="3B4643"/>
                </a:solidFill>
                <a:latin typeface="Arial"/>
                <a:cs typeface="Arial"/>
              </a:rPr>
              <a:t>epithelial </a:t>
            </a:r>
            <a:r>
              <a:rPr sz="2800" spc="-90" dirty="0">
                <a:solidFill>
                  <a:srgbClr val="3B4643"/>
                </a:solidFill>
                <a:latin typeface="Arial"/>
                <a:cs typeface="Arial"/>
              </a:rPr>
              <a:t>cell </a:t>
            </a:r>
            <a:r>
              <a:rPr sz="2800" spc="-114" dirty="0">
                <a:solidFill>
                  <a:srgbClr val="3B4643"/>
                </a:solidFill>
                <a:latin typeface="Arial"/>
                <a:cs typeface="Arial"/>
              </a:rPr>
              <a:t>rests; </a:t>
            </a:r>
            <a:r>
              <a:rPr sz="2800" spc="-25" dirty="0">
                <a:solidFill>
                  <a:srgbClr val="3B4643"/>
                </a:solidFill>
                <a:latin typeface="Arial"/>
                <a:cs typeface="Arial"/>
              </a:rPr>
              <a:t>or </a:t>
            </a:r>
            <a:r>
              <a:rPr sz="2800" spc="-125" dirty="0">
                <a:solidFill>
                  <a:srgbClr val="3B4643"/>
                </a:solidFill>
                <a:latin typeface="Arial"/>
                <a:cs typeface="Arial"/>
              </a:rPr>
              <a:t>by </a:t>
            </a:r>
            <a:r>
              <a:rPr sz="2800" spc="-65" dirty="0">
                <a:solidFill>
                  <a:srgbClr val="3B4643"/>
                </a:solidFill>
                <a:latin typeface="Arial"/>
                <a:cs typeface="Arial"/>
              </a:rPr>
              <a:t>traumatic  </a:t>
            </a:r>
            <a:r>
              <a:rPr sz="2800" spc="-55" dirty="0">
                <a:solidFill>
                  <a:srgbClr val="3B4643"/>
                </a:solidFill>
                <a:latin typeface="Arial"/>
                <a:cs typeface="Arial"/>
              </a:rPr>
              <a:t>implantation </a:t>
            </a:r>
            <a:r>
              <a:rPr sz="2800" spc="-10" dirty="0">
                <a:solidFill>
                  <a:srgbClr val="3B4643"/>
                </a:solidFill>
                <a:latin typeface="Arial"/>
                <a:cs typeface="Arial"/>
              </a:rPr>
              <a:t>of </a:t>
            </a:r>
            <a:r>
              <a:rPr sz="2800" spc="-140" dirty="0">
                <a:solidFill>
                  <a:srgbClr val="3B4643"/>
                </a:solidFill>
                <a:latin typeface="Arial"/>
                <a:cs typeface="Arial"/>
              </a:rPr>
              <a:t>surface </a:t>
            </a:r>
            <a:r>
              <a:rPr sz="2800" spc="-50" dirty="0">
                <a:solidFill>
                  <a:srgbClr val="3B4643"/>
                </a:solidFill>
                <a:latin typeface="Arial"/>
                <a:cs typeface="Arial"/>
              </a:rPr>
              <a:t>epithelium; </a:t>
            </a:r>
            <a:r>
              <a:rPr sz="2800" spc="-25" dirty="0">
                <a:solidFill>
                  <a:srgbClr val="3B4643"/>
                </a:solidFill>
                <a:latin typeface="Arial"/>
                <a:cs typeface="Arial"/>
              </a:rPr>
              <a:t>or </a:t>
            </a:r>
            <a:r>
              <a:rPr sz="2800" spc="-125" dirty="0">
                <a:solidFill>
                  <a:srgbClr val="3B4643"/>
                </a:solidFill>
                <a:latin typeface="Arial"/>
                <a:cs typeface="Arial"/>
              </a:rPr>
              <a:t>by </a:t>
            </a:r>
            <a:r>
              <a:rPr sz="2800" spc="-130" dirty="0">
                <a:solidFill>
                  <a:srgbClr val="3B4643"/>
                </a:solidFill>
                <a:latin typeface="Arial"/>
                <a:cs typeface="Arial"/>
              </a:rPr>
              <a:t>cystic  </a:t>
            </a:r>
            <a:r>
              <a:rPr sz="2800" spc="-105" dirty="0">
                <a:solidFill>
                  <a:srgbClr val="3B4643"/>
                </a:solidFill>
                <a:latin typeface="Arial"/>
                <a:cs typeface="Arial"/>
              </a:rPr>
              <a:t>degeneration </a:t>
            </a:r>
            <a:r>
              <a:rPr sz="2800" spc="-10" dirty="0">
                <a:solidFill>
                  <a:srgbClr val="3B4643"/>
                </a:solidFill>
                <a:latin typeface="Arial"/>
                <a:cs typeface="Arial"/>
              </a:rPr>
              <a:t>of </a:t>
            </a:r>
            <a:r>
              <a:rPr sz="2800" spc="-135" dirty="0">
                <a:solidFill>
                  <a:srgbClr val="3B4643"/>
                </a:solidFill>
                <a:latin typeface="Arial"/>
                <a:cs typeface="Arial"/>
              </a:rPr>
              <a:t>deep </a:t>
            </a:r>
            <a:r>
              <a:rPr sz="2800" spc="-80" dirty="0">
                <a:solidFill>
                  <a:srgbClr val="3B4643"/>
                </a:solidFill>
                <a:latin typeface="Arial"/>
                <a:cs typeface="Arial"/>
              </a:rPr>
              <a:t>projections </a:t>
            </a:r>
            <a:r>
              <a:rPr sz="2800" spc="-10" dirty="0">
                <a:solidFill>
                  <a:srgbClr val="3B4643"/>
                </a:solidFill>
                <a:latin typeface="Arial"/>
                <a:cs typeface="Arial"/>
              </a:rPr>
              <a:t>of </a:t>
            </a:r>
            <a:r>
              <a:rPr sz="2800" spc="-140" dirty="0">
                <a:solidFill>
                  <a:srgbClr val="3B4643"/>
                </a:solidFill>
                <a:latin typeface="Arial"/>
                <a:cs typeface="Arial"/>
              </a:rPr>
              <a:t>surface  </a:t>
            </a:r>
            <a:r>
              <a:rPr sz="2800" spc="-55" dirty="0">
                <a:solidFill>
                  <a:srgbClr val="3B4643"/>
                </a:solidFill>
                <a:latin typeface="Arial"/>
                <a:cs typeface="Arial"/>
              </a:rPr>
              <a:t>epithelium.</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8" y="887988"/>
            <a:ext cx="851535" cy="443070"/>
          </a:xfrm>
          <a:prstGeom prst="rect">
            <a:avLst/>
          </a:prstGeom>
        </p:spPr>
        <p:txBody>
          <a:bodyPr vert="horz" wrap="square" lIns="0" tIns="12065" rIns="0" bIns="0" rtlCol="0">
            <a:spAutoFit/>
          </a:bodyPr>
          <a:lstStyle/>
          <a:p>
            <a:pPr marL="12700">
              <a:lnSpc>
                <a:spcPct val="100000"/>
              </a:lnSpc>
              <a:spcBef>
                <a:spcPts val="95"/>
              </a:spcBef>
            </a:pPr>
            <a:r>
              <a:rPr sz="2800" b="0" spc="-65" dirty="0">
                <a:solidFill>
                  <a:srgbClr val="E4E6DA"/>
                </a:solidFill>
                <a:latin typeface="Arial"/>
                <a:cs typeface="Arial"/>
              </a:rPr>
              <a:t>origin</a:t>
            </a:r>
            <a:endParaRPr sz="2800">
              <a:latin typeface="Arial"/>
              <a:cs typeface="Arial"/>
            </a:endParaRPr>
          </a:p>
        </p:txBody>
      </p:sp>
      <p:sp>
        <p:nvSpPr>
          <p:cNvPr id="3" name="object 3"/>
          <p:cNvSpPr txBox="1"/>
          <p:nvPr/>
        </p:nvSpPr>
        <p:spPr>
          <a:xfrm>
            <a:off x="2102869" y="2013972"/>
            <a:ext cx="7058659" cy="3382977"/>
          </a:xfrm>
          <a:prstGeom prst="rect">
            <a:avLst/>
          </a:prstGeom>
        </p:spPr>
        <p:txBody>
          <a:bodyPr vert="horz" wrap="square" lIns="0" tIns="12700" rIns="0" bIns="0" rtlCol="0">
            <a:spAutoFit/>
          </a:bodyPr>
          <a:lstStyle/>
          <a:p>
            <a:pPr marL="355600" marR="636905" indent="-342900">
              <a:lnSpc>
                <a:spcPct val="100000"/>
              </a:lnSpc>
              <a:spcBef>
                <a:spcPts val="100"/>
              </a:spcBef>
              <a:buChar char="•"/>
              <a:tabLst>
                <a:tab pos="355600" algn="l"/>
                <a:tab pos="356235" algn="l"/>
              </a:tabLst>
            </a:pPr>
            <a:r>
              <a:rPr sz="2400" spc="-155" dirty="0">
                <a:solidFill>
                  <a:srgbClr val="3B4643"/>
                </a:solidFill>
                <a:latin typeface="Arial"/>
                <a:cs typeface="Arial"/>
              </a:rPr>
              <a:t>Cystic </a:t>
            </a:r>
            <a:r>
              <a:rPr sz="2400" spc="-55" dirty="0">
                <a:solidFill>
                  <a:srgbClr val="3B4643"/>
                </a:solidFill>
                <a:latin typeface="Arial"/>
                <a:cs typeface="Arial"/>
              </a:rPr>
              <a:t>transformation </a:t>
            </a:r>
            <a:r>
              <a:rPr sz="2400" spc="-5" dirty="0">
                <a:solidFill>
                  <a:srgbClr val="3B4643"/>
                </a:solidFill>
                <a:latin typeface="Arial"/>
                <a:cs typeface="Arial"/>
              </a:rPr>
              <a:t>of </a:t>
            </a:r>
            <a:r>
              <a:rPr sz="2400" spc="-65" dirty="0">
                <a:solidFill>
                  <a:srgbClr val="3B4643"/>
                </a:solidFill>
                <a:latin typeface="Arial"/>
                <a:cs typeface="Arial"/>
              </a:rPr>
              <a:t>dental </a:t>
            </a:r>
            <a:r>
              <a:rPr sz="2400" spc="-80" dirty="0">
                <a:solidFill>
                  <a:srgbClr val="3B4643"/>
                </a:solidFill>
                <a:latin typeface="Arial"/>
                <a:cs typeface="Arial"/>
              </a:rPr>
              <a:t>lamina,</a:t>
            </a:r>
            <a:r>
              <a:rPr sz="2400" spc="-405" dirty="0">
                <a:solidFill>
                  <a:srgbClr val="3B4643"/>
                </a:solidFill>
                <a:latin typeface="Arial"/>
                <a:cs typeface="Arial"/>
              </a:rPr>
              <a:t> </a:t>
            </a:r>
            <a:r>
              <a:rPr sz="2400" spc="-55" dirty="0">
                <a:solidFill>
                  <a:srgbClr val="3B4643"/>
                </a:solidFill>
                <a:latin typeface="Arial"/>
                <a:cs typeface="Arial"/>
              </a:rPr>
              <a:t>traumatic  </a:t>
            </a:r>
            <a:r>
              <a:rPr sz="2400" spc="-45" dirty="0">
                <a:solidFill>
                  <a:srgbClr val="3B4643"/>
                </a:solidFill>
                <a:latin typeface="Arial"/>
                <a:cs typeface="Arial"/>
              </a:rPr>
              <a:t>implantation </a:t>
            </a:r>
            <a:r>
              <a:rPr sz="2400" spc="-5" dirty="0">
                <a:solidFill>
                  <a:srgbClr val="3B4643"/>
                </a:solidFill>
                <a:latin typeface="Arial"/>
                <a:cs typeface="Arial"/>
              </a:rPr>
              <a:t>of </a:t>
            </a:r>
            <a:r>
              <a:rPr sz="2400" spc="-114" dirty="0">
                <a:solidFill>
                  <a:srgbClr val="3B4643"/>
                </a:solidFill>
                <a:latin typeface="Arial"/>
                <a:cs typeface="Arial"/>
              </a:rPr>
              <a:t>surface</a:t>
            </a:r>
            <a:r>
              <a:rPr sz="2400" spc="-370" dirty="0">
                <a:solidFill>
                  <a:srgbClr val="3B4643"/>
                </a:solidFill>
                <a:latin typeface="Arial"/>
                <a:cs typeface="Arial"/>
              </a:rPr>
              <a:t> </a:t>
            </a:r>
            <a:r>
              <a:rPr sz="2400" spc="-45" dirty="0">
                <a:solidFill>
                  <a:srgbClr val="3B4643"/>
                </a:solidFill>
                <a:latin typeface="Arial"/>
                <a:cs typeface="Arial"/>
              </a:rPr>
              <a:t>epithelium.</a:t>
            </a:r>
            <a:endParaRPr sz="2400">
              <a:latin typeface="Arial"/>
              <a:cs typeface="Arial"/>
            </a:endParaRPr>
          </a:p>
          <a:p>
            <a:pPr>
              <a:lnSpc>
                <a:spcPct val="100000"/>
              </a:lnSpc>
              <a:spcBef>
                <a:spcPts val="5"/>
              </a:spcBef>
              <a:buChar char="•"/>
            </a:pPr>
            <a:endParaRPr sz="2500">
              <a:latin typeface="Times New Roman"/>
              <a:cs typeface="Times New Roman"/>
            </a:endParaRPr>
          </a:p>
          <a:p>
            <a:pPr marL="355600" marR="5080" indent="-342900">
              <a:lnSpc>
                <a:spcPct val="100000"/>
              </a:lnSpc>
              <a:buChar char="•"/>
              <a:tabLst>
                <a:tab pos="355600" algn="l"/>
                <a:tab pos="356235" algn="l"/>
              </a:tabLst>
            </a:pPr>
            <a:r>
              <a:rPr sz="2400" spc="-145" dirty="0">
                <a:solidFill>
                  <a:srgbClr val="95A0AA"/>
                </a:solidFill>
                <a:latin typeface="Arial"/>
                <a:cs typeface="Arial"/>
              </a:rPr>
              <a:t>Dome </a:t>
            </a:r>
            <a:r>
              <a:rPr sz="2400" spc="-140" dirty="0">
                <a:solidFill>
                  <a:srgbClr val="95A0AA"/>
                </a:solidFill>
                <a:latin typeface="Arial"/>
                <a:cs typeface="Arial"/>
              </a:rPr>
              <a:t>shaped </a:t>
            </a:r>
            <a:r>
              <a:rPr sz="2400" spc="-45" dirty="0">
                <a:solidFill>
                  <a:srgbClr val="95A0AA"/>
                </a:solidFill>
                <a:latin typeface="Arial"/>
                <a:cs typeface="Arial"/>
              </a:rPr>
              <a:t>soft, </a:t>
            </a:r>
            <a:r>
              <a:rPr sz="2400" spc="-35" dirty="0">
                <a:solidFill>
                  <a:srgbClr val="95A0AA"/>
                </a:solidFill>
                <a:latin typeface="Arial"/>
                <a:cs typeface="Arial"/>
              </a:rPr>
              <a:t>fluctuant </a:t>
            </a:r>
            <a:r>
              <a:rPr sz="2400" spc="-90" dirty="0">
                <a:solidFill>
                  <a:srgbClr val="95A0AA"/>
                </a:solidFill>
                <a:latin typeface="Arial"/>
                <a:cs typeface="Arial"/>
              </a:rPr>
              <a:t>swelling </a:t>
            </a:r>
            <a:r>
              <a:rPr sz="2400" spc="-70" dirty="0">
                <a:solidFill>
                  <a:srgbClr val="95A0AA"/>
                </a:solidFill>
                <a:latin typeface="Arial"/>
                <a:cs typeface="Arial"/>
              </a:rPr>
              <a:t>which </a:t>
            </a:r>
            <a:r>
              <a:rPr sz="2400" spc="-125" dirty="0">
                <a:solidFill>
                  <a:srgbClr val="95A0AA"/>
                </a:solidFill>
                <a:latin typeface="Arial"/>
                <a:cs typeface="Arial"/>
              </a:rPr>
              <a:t>is </a:t>
            </a:r>
            <a:r>
              <a:rPr sz="2400" spc="-155" dirty="0">
                <a:solidFill>
                  <a:srgbClr val="95A0AA"/>
                </a:solidFill>
                <a:latin typeface="Arial"/>
                <a:cs typeface="Arial"/>
              </a:rPr>
              <a:t>&lt;1cm</a:t>
            </a:r>
            <a:r>
              <a:rPr sz="2400" spc="-385" dirty="0">
                <a:solidFill>
                  <a:srgbClr val="95A0AA"/>
                </a:solidFill>
                <a:latin typeface="Arial"/>
                <a:cs typeface="Arial"/>
              </a:rPr>
              <a:t> </a:t>
            </a:r>
            <a:r>
              <a:rPr sz="2400" spc="-30" dirty="0">
                <a:solidFill>
                  <a:srgbClr val="95A0AA"/>
                </a:solidFill>
                <a:latin typeface="Arial"/>
                <a:cs typeface="Arial"/>
              </a:rPr>
              <a:t>in  </a:t>
            </a:r>
            <a:r>
              <a:rPr sz="2400" spc="-65" dirty="0">
                <a:solidFill>
                  <a:srgbClr val="95A0AA"/>
                </a:solidFill>
                <a:latin typeface="Arial"/>
                <a:cs typeface="Arial"/>
              </a:rPr>
              <a:t>diameter</a:t>
            </a:r>
            <a:endParaRPr sz="2400">
              <a:latin typeface="Arial"/>
              <a:cs typeface="Arial"/>
            </a:endParaRPr>
          </a:p>
          <a:p>
            <a:pPr>
              <a:lnSpc>
                <a:spcPct val="100000"/>
              </a:lnSpc>
              <a:spcBef>
                <a:spcPts val="5"/>
              </a:spcBef>
              <a:buChar char="•"/>
            </a:pPr>
            <a:endParaRPr sz="2500">
              <a:latin typeface="Times New Roman"/>
              <a:cs typeface="Times New Roman"/>
            </a:endParaRPr>
          </a:p>
          <a:p>
            <a:pPr marL="355600" indent="-342900">
              <a:lnSpc>
                <a:spcPct val="100000"/>
              </a:lnSpc>
              <a:buChar char="•"/>
              <a:tabLst>
                <a:tab pos="355600" algn="l"/>
                <a:tab pos="356235" algn="l"/>
              </a:tabLst>
            </a:pPr>
            <a:r>
              <a:rPr sz="2400" spc="-150" dirty="0">
                <a:solidFill>
                  <a:srgbClr val="3B4643"/>
                </a:solidFill>
                <a:latin typeface="Arial"/>
                <a:cs typeface="Arial"/>
              </a:rPr>
              <a:t>Lesion </a:t>
            </a:r>
            <a:r>
              <a:rPr sz="2400" spc="-125" dirty="0">
                <a:solidFill>
                  <a:srgbClr val="3B4643"/>
                </a:solidFill>
                <a:latin typeface="Arial"/>
                <a:cs typeface="Arial"/>
              </a:rPr>
              <a:t>is </a:t>
            </a:r>
            <a:r>
              <a:rPr sz="2400" spc="-95" dirty="0">
                <a:solidFill>
                  <a:srgbClr val="3B4643"/>
                </a:solidFill>
                <a:latin typeface="Arial"/>
                <a:cs typeface="Arial"/>
              </a:rPr>
              <a:t>slow </a:t>
            </a:r>
            <a:r>
              <a:rPr sz="2400" spc="-85" dirty="0">
                <a:solidFill>
                  <a:srgbClr val="3B4643"/>
                </a:solidFill>
                <a:latin typeface="Arial"/>
                <a:cs typeface="Arial"/>
              </a:rPr>
              <a:t>growing </a:t>
            </a:r>
            <a:r>
              <a:rPr sz="2400" spc="-110" dirty="0">
                <a:solidFill>
                  <a:srgbClr val="3B4643"/>
                </a:solidFill>
                <a:latin typeface="Arial"/>
                <a:cs typeface="Arial"/>
              </a:rPr>
              <a:t>and</a:t>
            </a:r>
            <a:r>
              <a:rPr sz="2400" spc="-215" dirty="0">
                <a:solidFill>
                  <a:srgbClr val="3B4643"/>
                </a:solidFill>
                <a:latin typeface="Arial"/>
                <a:cs typeface="Arial"/>
              </a:rPr>
              <a:t> </a:t>
            </a:r>
            <a:r>
              <a:rPr sz="2400" spc="-125" dirty="0">
                <a:solidFill>
                  <a:srgbClr val="3B4643"/>
                </a:solidFill>
                <a:latin typeface="Arial"/>
                <a:cs typeface="Arial"/>
              </a:rPr>
              <a:t>painless</a:t>
            </a:r>
            <a:endParaRPr sz="2400">
              <a:latin typeface="Arial"/>
              <a:cs typeface="Arial"/>
            </a:endParaRPr>
          </a:p>
          <a:p>
            <a:pPr>
              <a:lnSpc>
                <a:spcPct val="100000"/>
              </a:lnSpc>
              <a:spcBef>
                <a:spcPts val="5"/>
              </a:spcBef>
              <a:buChar char="•"/>
            </a:pPr>
            <a:endParaRPr sz="2500">
              <a:latin typeface="Times New Roman"/>
              <a:cs typeface="Times New Roman"/>
            </a:endParaRPr>
          </a:p>
          <a:p>
            <a:pPr marL="355600" indent="-342900">
              <a:lnSpc>
                <a:spcPct val="100000"/>
              </a:lnSpc>
              <a:spcBef>
                <a:spcPts val="5"/>
              </a:spcBef>
              <a:buChar char="•"/>
              <a:tabLst>
                <a:tab pos="355600" algn="l"/>
                <a:tab pos="356235" algn="l"/>
              </a:tabLst>
            </a:pPr>
            <a:r>
              <a:rPr sz="2400" spc="-90" dirty="0">
                <a:solidFill>
                  <a:srgbClr val="3B4643"/>
                </a:solidFill>
                <a:latin typeface="Arial"/>
                <a:cs typeface="Arial"/>
              </a:rPr>
              <a:t>Adjacent </a:t>
            </a:r>
            <a:r>
              <a:rPr sz="2400" spc="-25" dirty="0">
                <a:solidFill>
                  <a:srgbClr val="3B4643"/>
                </a:solidFill>
                <a:latin typeface="Arial"/>
                <a:cs typeface="Arial"/>
              </a:rPr>
              <a:t>teeth </a:t>
            </a:r>
            <a:r>
              <a:rPr sz="2400" spc="-105" dirty="0">
                <a:solidFill>
                  <a:srgbClr val="3B4643"/>
                </a:solidFill>
                <a:latin typeface="Arial"/>
                <a:cs typeface="Arial"/>
              </a:rPr>
              <a:t>usually</a:t>
            </a:r>
            <a:r>
              <a:rPr sz="2400" spc="-310" dirty="0">
                <a:solidFill>
                  <a:srgbClr val="3B4643"/>
                </a:solidFill>
                <a:latin typeface="Arial"/>
                <a:cs typeface="Arial"/>
              </a:rPr>
              <a:t> </a:t>
            </a:r>
            <a:r>
              <a:rPr sz="2400" spc="-35" dirty="0">
                <a:solidFill>
                  <a:srgbClr val="3B4643"/>
                </a:solidFill>
                <a:latin typeface="Arial"/>
                <a:cs typeface="Arial"/>
              </a:rPr>
              <a:t>vital</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49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0388" y="6156147"/>
            <a:ext cx="3631565" cy="321242"/>
          </a:xfrm>
          <a:prstGeom prst="rect">
            <a:avLst/>
          </a:prstGeom>
        </p:spPr>
        <p:txBody>
          <a:bodyPr vert="horz" wrap="square" lIns="0" tIns="13335" rIns="0" bIns="0" rtlCol="0">
            <a:spAutoFit/>
          </a:bodyPr>
          <a:lstStyle/>
          <a:p>
            <a:pPr marL="355600" indent="-342900">
              <a:lnSpc>
                <a:spcPct val="100000"/>
              </a:lnSpc>
              <a:spcBef>
                <a:spcPts val="105"/>
              </a:spcBef>
              <a:buChar char="•"/>
              <a:tabLst>
                <a:tab pos="354965" algn="l"/>
                <a:tab pos="355600" algn="l"/>
              </a:tabLst>
            </a:pPr>
            <a:r>
              <a:rPr sz="2000" spc="-65" dirty="0">
                <a:solidFill>
                  <a:srgbClr val="3B4643"/>
                </a:solidFill>
                <a:latin typeface="Arial"/>
                <a:cs typeface="Arial"/>
              </a:rPr>
              <a:t>Fluctuant </a:t>
            </a:r>
            <a:r>
              <a:rPr sz="2000" spc="-75" dirty="0">
                <a:solidFill>
                  <a:srgbClr val="3B4643"/>
                </a:solidFill>
                <a:latin typeface="Arial"/>
                <a:cs typeface="Arial"/>
              </a:rPr>
              <a:t>lesion, </a:t>
            </a:r>
            <a:r>
              <a:rPr sz="2000" spc="-70" dirty="0">
                <a:solidFill>
                  <a:srgbClr val="3B4643"/>
                </a:solidFill>
                <a:latin typeface="Arial"/>
                <a:cs typeface="Arial"/>
              </a:rPr>
              <a:t>adjacent</a:t>
            </a:r>
            <a:r>
              <a:rPr sz="2000" spc="-245" dirty="0">
                <a:solidFill>
                  <a:srgbClr val="3B4643"/>
                </a:solidFill>
                <a:latin typeface="Arial"/>
                <a:cs typeface="Arial"/>
              </a:rPr>
              <a:t> </a:t>
            </a:r>
            <a:r>
              <a:rPr sz="2000" spc="-20" dirty="0">
                <a:solidFill>
                  <a:srgbClr val="3B4643"/>
                </a:solidFill>
                <a:latin typeface="Arial"/>
                <a:cs typeface="Arial"/>
              </a:rPr>
              <a:t>teeth</a:t>
            </a:r>
            <a:endParaRPr sz="2000">
              <a:latin typeface="Arial"/>
              <a:cs typeface="Arial"/>
            </a:endParaRPr>
          </a:p>
        </p:txBody>
      </p:sp>
      <p:sp>
        <p:nvSpPr>
          <p:cNvPr id="3" name="object 3"/>
          <p:cNvSpPr txBox="1"/>
          <p:nvPr/>
        </p:nvSpPr>
        <p:spPr>
          <a:xfrm>
            <a:off x="2423292" y="6461564"/>
            <a:ext cx="852169" cy="320601"/>
          </a:xfrm>
          <a:prstGeom prst="rect">
            <a:avLst/>
          </a:prstGeom>
        </p:spPr>
        <p:txBody>
          <a:bodyPr vert="horz" wrap="square" lIns="0" tIns="12700" rIns="0" bIns="0" rtlCol="0">
            <a:spAutoFit/>
          </a:bodyPr>
          <a:lstStyle/>
          <a:p>
            <a:pPr marL="12700">
              <a:lnSpc>
                <a:spcPct val="100000"/>
              </a:lnSpc>
              <a:spcBef>
                <a:spcPts val="100"/>
              </a:spcBef>
            </a:pPr>
            <a:r>
              <a:rPr sz="2000" spc="-90" dirty="0">
                <a:solidFill>
                  <a:srgbClr val="3B4643"/>
                </a:solidFill>
                <a:latin typeface="Arial"/>
                <a:cs typeface="Arial"/>
              </a:rPr>
              <a:t>are</a:t>
            </a:r>
            <a:r>
              <a:rPr sz="2000" spc="-170" dirty="0">
                <a:solidFill>
                  <a:srgbClr val="3B4643"/>
                </a:solidFill>
                <a:latin typeface="Arial"/>
                <a:cs typeface="Arial"/>
              </a:rPr>
              <a:t> </a:t>
            </a:r>
            <a:r>
              <a:rPr sz="2000" spc="-30" dirty="0">
                <a:solidFill>
                  <a:srgbClr val="3B4643"/>
                </a:solidFill>
                <a:latin typeface="Arial"/>
                <a:cs typeface="Arial"/>
              </a:rPr>
              <a:t>vital</a:t>
            </a:r>
            <a:endParaRPr sz="2000">
              <a:latin typeface="Arial"/>
              <a:cs typeface="Arial"/>
            </a:endParaRPr>
          </a:p>
        </p:txBody>
      </p:sp>
      <p:sp>
        <p:nvSpPr>
          <p:cNvPr id="4" name="object 4"/>
          <p:cNvSpPr txBox="1">
            <a:spLocks noGrp="1"/>
          </p:cNvSpPr>
          <p:nvPr>
            <p:ph type="title"/>
          </p:nvPr>
        </p:nvSpPr>
        <p:spPr>
          <a:xfrm>
            <a:off x="1359158" y="923035"/>
            <a:ext cx="1983105" cy="382156"/>
          </a:xfrm>
          <a:prstGeom prst="rect">
            <a:avLst/>
          </a:prstGeom>
        </p:spPr>
        <p:txBody>
          <a:bodyPr vert="horz" wrap="square" lIns="0" tIns="12700" rIns="0" bIns="0" rtlCol="0">
            <a:spAutoFit/>
          </a:bodyPr>
          <a:lstStyle/>
          <a:p>
            <a:pPr marL="12700">
              <a:lnSpc>
                <a:spcPct val="100000"/>
              </a:lnSpc>
              <a:spcBef>
                <a:spcPts val="100"/>
              </a:spcBef>
            </a:pPr>
            <a:r>
              <a:rPr sz="2400" b="0" spc="-110" dirty="0">
                <a:solidFill>
                  <a:srgbClr val="E4E6DA"/>
                </a:solidFill>
                <a:latin typeface="Arial"/>
                <a:cs typeface="Arial"/>
              </a:rPr>
              <a:t>Clinical</a:t>
            </a:r>
            <a:r>
              <a:rPr sz="2400" b="0" spc="-190" dirty="0">
                <a:solidFill>
                  <a:srgbClr val="E4E6DA"/>
                </a:solidFill>
                <a:latin typeface="Arial"/>
                <a:cs typeface="Arial"/>
              </a:rPr>
              <a:t> </a:t>
            </a:r>
            <a:r>
              <a:rPr sz="2400" b="0" spc="-90" dirty="0">
                <a:solidFill>
                  <a:srgbClr val="E4E6DA"/>
                </a:solidFill>
                <a:latin typeface="Arial"/>
                <a:cs typeface="Arial"/>
              </a:rPr>
              <a:t>features</a:t>
            </a:r>
            <a:endParaRPr sz="2400">
              <a:latin typeface="Arial"/>
              <a:cs typeface="Arial"/>
            </a:endParaRPr>
          </a:p>
        </p:txBody>
      </p:sp>
      <p:sp>
        <p:nvSpPr>
          <p:cNvPr id="5" name="object 5"/>
          <p:cNvSpPr txBox="1"/>
          <p:nvPr/>
        </p:nvSpPr>
        <p:spPr>
          <a:xfrm>
            <a:off x="6461257" y="6041546"/>
            <a:ext cx="3943351" cy="258404"/>
          </a:xfrm>
          <a:prstGeom prst="rect">
            <a:avLst/>
          </a:prstGeom>
        </p:spPr>
        <p:txBody>
          <a:bodyPr vert="horz" wrap="square" lIns="0" tIns="12065" rIns="0" bIns="0" rtlCol="0">
            <a:spAutoFit/>
          </a:bodyPr>
          <a:lstStyle/>
          <a:p>
            <a:pPr marL="12700">
              <a:lnSpc>
                <a:spcPct val="100000"/>
              </a:lnSpc>
              <a:spcBef>
                <a:spcPts val="95"/>
              </a:spcBef>
            </a:pPr>
            <a:r>
              <a:rPr sz="1600" spc="-75" dirty="0">
                <a:solidFill>
                  <a:srgbClr val="3B4643"/>
                </a:solidFill>
                <a:latin typeface="Arial"/>
                <a:cs typeface="Arial"/>
              </a:rPr>
              <a:t>Clinical </a:t>
            </a:r>
            <a:r>
              <a:rPr sz="1600" spc="-55" dirty="0">
                <a:solidFill>
                  <a:srgbClr val="3B4643"/>
                </a:solidFill>
                <a:latin typeface="Arial"/>
                <a:cs typeface="Arial"/>
              </a:rPr>
              <a:t>photograph </a:t>
            </a:r>
            <a:r>
              <a:rPr sz="1600" spc="-10" dirty="0">
                <a:solidFill>
                  <a:srgbClr val="3B4643"/>
                </a:solidFill>
                <a:latin typeface="Arial"/>
                <a:cs typeface="Arial"/>
              </a:rPr>
              <a:t>of </a:t>
            </a:r>
            <a:r>
              <a:rPr sz="1600" spc="-130" dirty="0">
                <a:solidFill>
                  <a:srgbClr val="3B4643"/>
                </a:solidFill>
                <a:latin typeface="Arial"/>
                <a:cs typeface="Arial"/>
              </a:rPr>
              <a:t>a </a:t>
            </a:r>
            <a:r>
              <a:rPr sz="1600" spc="-70" dirty="0">
                <a:solidFill>
                  <a:srgbClr val="3B4643"/>
                </a:solidFill>
                <a:latin typeface="Arial"/>
                <a:cs typeface="Arial"/>
              </a:rPr>
              <a:t>gingival </a:t>
            </a:r>
            <a:r>
              <a:rPr sz="1600" spc="-85" dirty="0">
                <a:solidFill>
                  <a:srgbClr val="3B4643"/>
                </a:solidFill>
                <a:latin typeface="Arial"/>
                <a:cs typeface="Arial"/>
              </a:rPr>
              <a:t>cyst </a:t>
            </a:r>
            <a:r>
              <a:rPr sz="1600" spc="-10" dirty="0">
                <a:solidFill>
                  <a:srgbClr val="3B4643"/>
                </a:solidFill>
                <a:latin typeface="Arial"/>
                <a:cs typeface="Arial"/>
              </a:rPr>
              <a:t>of </a:t>
            </a:r>
            <a:r>
              <a:rPr sz="1600" spc="-90" dirty="0">
                <a:solidFill>
                  <a:srgbClr val="3B4643"/>
                </a:solidFill>
                <a:latin typeface="Arial"/>
                <a:cs typeface="Arial"/>
              </a:rPr>
              <a:t>an</a:t>
            </a:r>
            <a:r>
              <a:rPr sz="1600" spc="-280" dirty="0">
                <a:solidFill>
                  <a:srgbClr val="3B4643"/>
                </a:solidFill>
                <a:latin typeface="Arial"/>
                <a:cs typeface="Arial"/>
              </a:rPr>
              <a:t> </a:t>
            </a:r>
            <a:r>
              <a:rPr sz="1600" spc="-30" dirty="0">
                <a:solidFill>
                  <a:srgbClr val="3B4643"/>
                </a:solidFill>
                <a:latin typeface="Arial"/>
                <a:cs typeface="Arial"/>
              </a:rPr>
              <a:t>adult</a:t>
            </a:r>
            <a:endParaRPr sz="1600">
              <a:latin typeface="Arial"/>
              <a:cs typeface="Arial"/>
            </a:endParaRPr>
          </a:p>
        </p:txBody>
      </p:sp>
      <p:sp>
        <p:nvSpPr>
          <p:cNvPr id="6" name="object 6"/>
          <p:cNvSpPr txBox="1"/>
          <p:nvPr/>
        </p:nvSpPr>
        <p:spPr>
          <a:xfrm>
            <a:off x="2102869" y="1858517"/>
            <a:ext cx="691515" cy="382156"/>
          </a:xfrm>
          <a:prstGeom prst="rect">
            <a:avLst/>
          </a:prstGeom>
        </p:spPr>
        <p:txBody>
          <a:bodyPr vert="horz" wrap="square" lIns="0" tIns="12700" rIns="0" bIns="0" rtlCol="0">
            <a:spAutoFit/>
          </a:bodyPr>
          <a:lstStyle/>
          <a:p>
            <a:pPr marL="12700">
              <a:lnSpc>
                <a:spcPct val="100000"/>
              </a:lnSpc>
              <a:spcBef>
                <a:spcPts val="100"/>
              </a:spcBef>
            </a:pPr>
            <a:r>
              <a:rPr sz="2400" u="heavy" spc="-335" dirty="0">
                <a:solidFill>
                  <a:srgbClr val="95A0AA"/>
                </a:solidFill>
                <a:uFill>
                  <a:solidFill>
                    <a:srgbClr val="95A0AA"/>
                  </a:solidFill>
                </a:uFill>
                <a:latin typeface="Arial"/>
                <a:cs typeface="Arial"/>
              </a:rPr>
              <a:t>AGE</a:t>
            </a:r>
            <a:r>
              <a:rPr sz="2400" u="heavy" spc="-220" dirty="0">
                <a:solidFill>
                  <a:srgbClr val="95A0AA"/>
                </a:solidFill>
                <a:uFill>
                  <a:solidFill>
                    <a:srgbClr val="95A0AA"/>
                  </a:solidFill>
                </a:uFill>
                <a:latin typeface="Arial"/>
                <a:cs typeface="Arial"/>
              </a:rPr>
              <a:t> </a:t>
            </a:r>
            <a:r>
              <a:rPr sz="2400" u="heavy" spc="-25" dirty="0">
                <a:solidFill>
                  <a:srgbClr val="95A0AA"/>
                </a:solidFill>
                <a:uFill>
                  <a:solidFill>
                    <a:srgbClr val="95A0AA"/>
                  </a:solidFill>
                </a:uFill>
                <a:latin typeface="Arial"/>
                <a:cs typeface="Arial"/>
              </a:rPr>
              <a:t>:</a:t>
            </a:r>
            <a:endParaRPr sz="2400">
              <a:latin typeface="Arial"/>
              <a:cs typeface="Arial"/>
            </a:endParaRPr>
          </a:p>
        </p:txBody>
      </p:sp>
      <p:sp>
        <p:nvSpPr>
          <p:cNvPr id="7" name="object 7"/>
          <p:cNvSpPr txBox="1"/>
          <p:nvPr/>
        </p:nvSpPr>
        <p:spPr>
          <a:xfrm>
            <a:off x="3017648" y="1908811"/>
            <a:ext cx="2259965" cy="321242"/>
          </a:xfrm>
          <a:prstGeom prst="rect">
            <a:avLst/>
          </a:prstGeom>
        </p:spPr>
        <p:txBody>
          <a:bodyPr vert="horz" wrap="square" lIns="0" tIns="13335" rIns="0" bIns="0" rtlCol="0">
            <a:spAutoFit/>
          </a:bodyPr>
          <a:lstStyle/>
          <a:p>
            <a:pPr marL="12700">
              <a:lnSpc>
                <a:spcPct val="100000"/>
              </a:lnSpc>
              <a:spcBef>
                <a:spcPts val="105"/>
              </a:spcBef>
            </a:pPr>
            <a:r>
              <a:rPr sz="2000" spc="-15" dirty="0">
                <a:solidFill>
                  <a:srgbClr val="3B4643"/>
                </a:solidFill>
                <a:latin typeface="Arial"/>
                <a:cs typeface="Arial"/>
              </a:rPr>
              <a:t>5</a:t>
            </a:r>
            <a:r>
              <a:rPr sz="1950" spc="-22" baseline="25641" dirty="0">
                <a:solidFill>
                  <a:srgbClr val="3B4643"/>
                </a:solidFill>
                <a:latin typeface="Arial"/>
                <a:cs typeface="Arial"/>
              </a:rPr>
              <a:t>th </a:t>
            </a:r>
            <a:r>
              <a:rPr sz="2000" spc="-114" dirty="0">
                <a:solidFill>
                  <a:srgbClr val="3B4643"/>
                </a:solidFill>
                <a:latin typeface="Arial"/>
                <a:cs typeface="Arial"/>
              </a:rPr>
              <a:t>– </a:t>
            </a:r>
            <a:r>
              <a:rPr sz="2000" spc="-15" dirty="0">
                <a:solidFill>
                  <a:srgbClr val="3B4643"/>
                </a:solidFill>
                <a:latin typeface="Arial"/>
                <a:cs typeface="Arial"/>
              </a:rPr>
              <a:t>6</a:t>
            </a:r>
            <a:r>
              <a:rPr sz="1950" spc="-22" baseline="25641" dirty="0">
                <a:solidFill>
                  <a:srgbClr val="3B4643"/>
                </a:solidFill>
                <a:latin typeface="Arial"/>
                <a:cs typeface="Arial"/>
              </a:rPr>
              <a:t>th </a:t>
            </a:r>
            <a:r>
              <a:rPr sz="2000" spc="-114" dirty="0">
                <a:solidFill>
                  <a:srgbClr val="3B4643"/>
                </a:solidFill>
                <a:latin typeface="Arial"/>
                <a:cs typeface="Arial"/>
              </a:rPr>
              <a:t>decade </a:t>
            </a:r>
            <a:r>
              <a:rPr sz="2000" spc="-5" dirty="0">
                <a:solidFill>
                  <a:srgbClr val="3B4643"/>
                </a:solidFill>
                <a:latin typeface="Arial"/>
                <a:cs typeface="Arial"/>
              </a:rPr>
              <a:t>of</a:t>
            </a:r>
            <a:r>
              <a:rPr sz="2000" spc="25" dirty="0">
                <a:solidFill>
                  <a:srgbClr val="3B4643"/>
                </a:solidFill>
                <a:latin typeface="Arial"/>
                <a:cs typeface="Arial"/>
              </a:rPr>
              <a:t> </a:t>
            </a:r>
            <a:r>
              <a:rPr sz="2000" spc="-25" dirty="0">
                <a:solidFill>
                  <a:srgbClr val="3B4643"/>
                </a:solidFill>
                <a:latin typeface="Arial"/>
                <a:cs typeface="Arial"/>
              </a:rPr>
              <a:t>life</a:t>
            </a:r>
            <a:endParaRPr sz="2000">
              <a:latin typeface="Arial"/>
              <a:cs typeface="Arial"/>
            </a:endParaRPr>
          </a:p>
        </p:txBody>
      </p:sp>
      <p:sp>
        <p:nvSpPr>
          <p:cNvPr id="8" name="object 8"/>
          <p:cNvSpPr txBox="1"/>
          <p:nvPr/>
        </p:nvSpPr>
        <p:spPr>
          <a:xfrm>
            <a:off x="2102871" y="2498294"/>
            <a:ext cx="688975" cy="382156"/>
          </a:xfrm>
          <a:prstGeom prst="rect">
            <a:avLst/>
          </a:prstGeom>
        </p:spPr>
        <p:txBody>
          <a:bodyPr vert="horz" wrap="square" lIns="0" tIns="12700" rIns="0" bIns="0" rtlCol="0">
            <a:spAutoFit/>
          </a:bodyPr>
          <a:lstStyle/>
          <a:p>
            <a:pPr marL="12700">
              <a:lnSpc>
                <a:spcPct val="100000"/>
              </a:lnSpc>
              <a:spcBef>
                <a:spcPts val="100"/>
              </a:spcBef>
            </a:pPr>
            <a:r>
              <a:rPr sz="2400" u="heavy" spc="-330" dirty="0">
                <a:solidFill>
                  <a:srgbClr val="95A0AA"/>
                </a:solidFill>
                <a:uFill>
                  <a:solidFill>
                    <a:srgbClr val="95A0AA"/>
                  </a:solidFill>
                </a:uFill>
                <a:latin typeface="Arial"/>
                <a:cs typeface="Arial"/>
              </a:rPr>
              <a:t>SITE</a:t>
            </a:r>
            <a:r>
              <a:rPr sz="2400" u="heavy" spc="-204" dirty="0">
                <a:solidFill>
                  <a:srgbClr val="95A0AA"/>
                </a:solidFill>
                <a:uFill>
                  <a:solidFill>
                    <a:srgbClr val="95A0AA"/>
                  </a:solidFill>
                </a:uFill>
                <a:latin typeface="Arial"/>
                <a:cs typeface="Arial"/>
              </a:rPr>
              <a:t> </a:t>
            </a:r>
            <a:r>
              <a:rPr sz="2400" u="heavy" spc="-25" dirty="0">
                <a:solidFill>
                  <a:srgbClr val="95A0AA"/>
                </a:solidFill>
                <a:uFill>
                  <a:solidFill>
                    <a:srgbClr val="95A0AA"/>
                  </a:solidFill>
                </a:uFill>
                <a:latin typeface="Arial"/>
                <a:cs typeface="Arial"/>
              </a:rPr>
              <a:t>:</a:t>
            </a:r>
            <a:endParaRPr sz="2400">
              <a:latin typeface="Arial"/>
              <a:cs typeface="Arial"/>
            </a:endParaRPr>
          </a:p>
        </p:txBody>
      </p:sp>
      <p:sp>
        <p:nvSpPr>
          <p:cNvPr id="9" name="object 9"/>
          <p:cNvSpPr txBox="1"/>
          <p:nvPr/>
        </p:nvSpPr>
        <p:spPr>
          <a:xfrm>
            <a:off x="3017649" y="2548585"/>
            <a:ext cx="2945131" cy="321242"/>
          </a:xfrm>
          <a:prstGeom prst="rect">
            <a:avLst/>
          </a:prstGeom>
        </p:spPr>
        <p:txBody>
          <a:bodyPr vert="horz" wrap="square" lIns="0" tIns="13335" rIns="0" bIns="0" rtlCol="0">
            <a:spAutoFit/>
          </a:bodyPr>
          <a:lstStyle/>
          <a:p>
            <a:pPr marL="12700">
              <a:lnSpc>
                <a:spcPct val="100000"/>
              </a:lnSpc>
              <a:spcBef>
                <a:spcPts val="105"/>
              </a:spcBef>
            </a:pPr>
            <a:r>
              <a:rPr sz="2000" spc="-80" dirty="0">
                <a:solidFill>
                  <a:srgbClr val="3B4643"/>
                </a:solidFill>
                <a:latin typeface="Arial"/>
                <a:cs typeface="Arial"/>
              </a:rPr>
              <a:t>mand. </a:t>
            </a:r>
            <a:r>
              <a:rPr sz="2000" spc="-90" dirty="0">
                <a:solidFill>
                  <a:srgbClr val="3B4643"/>
                </a:solidFill>
                <a:latin typeface="Arial"/>
                <a:cs typeface="Arial"/>
              </a:rPr>
              <a:t>canine and </a:t>
            </a:r>
            <a:r>
              <a:rPr sz="2000" spc="-140" dirty="0">
                <a:solidFill>
                  <a:srgbClr val="3B4643"/>
                </a:solidFill>
                <a:latin typeface="Arial"/>
                <a:cs typeface="Arial"/>
              </a:rPr>
              <a:t>Pre</a:t>
            </a:r>
            <a:r>
              <a:rPr sz="2000" spc="-245" dirty="0">
                <a:solidFill>
                  <a:srgbClr val="3B4643"/>
                </a:solidFill>
                <a:latin typeface="Arial"/>
                <a:cs typeface="Arial"/>
              </a:rPr>
              <a:t> </a:t>
            </a:r>
            <a:r>
              <a:rPr sz="2000" spc="-25" dirty="0">
                <a:solidFill>
                  <a:srgbClr val="3B4643"/>
                </a:solidFill>
                <a:latin typeface="Arial"/>
                <a:cs typeface="Arial"/>
              </a:rPr>
              <a:t>Molar</a:t>
            </a:r>
            <a:endParaRPr sz="2000">
              <a:latin typeface="Arial"/>
              <a:cs typeface="Arial"/>
            </a:endParaRPr>
          </a:p>
        </p:txBody>
      </p:sp>
      <p:sp>
        <p:nvSpPr>
          <p:cNvPr id="10" name="object 10"/>
          <p:cNvSpPr txBox="1"/>
          <p:nvPr/>
        </p:nvSpPr>
        <p:spPr>
          <a:xfrm>
            <a:off x="2080388" y="2815607"/>
            <a:ext cx="4231005" cy="3199593"/>
          </a:xfrm>
          <a:prstGeom prst="rect">
            <a:avLst/>
          </a:prstGeom>
        </p:spPr>
        <p:txBody>
          <a:bodyPr vert="horz" wrap="square" lIns="0" tIns="64769" rIns="0" bIns="0" rtlCol="0">
            <a:spAutoFit/>
          </a:bodyPr>
          <a:lstStyle/>
          <a:p>
            <a:pPr marL="492759">
              <a:lnSpc>
                <a:spcPct val="100000"/>
              </a:lnSpc>
              <a:spcBef>
                <a:spcPts val="509"/>
              </a:spcBef>
            </a:pPr>
            <a:r>
              <a:rPr sz="2000" spc="-90" dirty="0">
                <a:solidFill>
                  <a:srgbClr val="3B4643"/>
                </a:solidFill>
                <a:latin typeface="Arial"/>
                <a:cs typeface="Arial"/>
              </a:rPr>
              <a:t>area; </a:t>
            </a:r>
            <a:r>
              <a:rPr sz="2000" spc="-70" dirty="0">
                <a:solidFill>
                  <a:srgbClr val="3B4643"/>
                </a:solidFill>
                <a:latin typeface="Arial"/>
                <a:cs typeface="Arial"/>
              </a:rPr>
              <a:t>attached </a:t>
            </a:r>
            <a:r>
              <a:rPr sz="2000" spc="-95" dirty="0">
                <a:solidFill>
                  <a:srgbClr val="3B4643"/>
                </a:solidFill>
                <a:latin typeface="Arial"/>
                <a:cs typeface="Arial"/>
              </a:rPr>
              <a:t>gingiva </a:t>
            </a:r>
            <a:r>
              <a:rPr sz="2000" spc="-15" dirty="0">
                <a:solidFill>
                  <a:srgbClr val="3B4643"/>
                </a:solidFill>
                <a:latin typeface="Arial"/>
                <a:cs typeface="Arial"/>
              </a:rPr>
              <a:t>or I/D</a:t>
            </a:r>
            <a:r>
              <a:rPr sz="2000" spc="-310" dirty="0">
                <a:solidFill>
                  <a:srgbClr val="3B4643"/>
                </a:solidFill>
                <a:latin typeface="Arial"/>
                <a:cs typeface="Arial"/>
              </a:rPr>
              <a:t> </a:t>
            </a:r>
            <a:r>
              <a:rPr sz="2000" spc="-60" dirty="0">
                <a:solidFill>
                  <a:srgbClr val="3B4643"/>
                </a:solidFill>
                <a:latin typeface="Arial"/>
                <a:cs typeface="Arial"/>
              </a:rPr>
              <a:t>papilla</a:t>
            </a:r>
            <a:endParaRPr sz="2000">
              <a:latin typeface="Arial"/>
              <a:cs typeface="Arial"/>
            </a:endParaRPr>
          </a:p>
          <a:p>
            <a:pPr marL="241300" indent="-228600">
              <a:lnSpc>
                <a:spcPct val="100000"/>
              </a:lnSpc>
              <a:spcBef>
                <a:spcPts val="450"/>
              </a:spcBef>
              <a:buFont typeface="Wingdings"/>
              <a:buChar char=""/>
              <a:tabLst>
                <a:tab pos="241300" algn="l"/>
              </a:tabLst>
            </a:pPr>
            <a:r>
              <a:rPr sz="2200" u="heavy" spc="-195" dirty="0">
                <a:solidFill>
                  <a:srgbClr val="95A0AA"/>
                </a:solidFill>
                <a:uFill>
                  <a:solidFill>
                    <a:srgbClr val="95A0AA"/>
                  </a:solidFill>
                </a:uFill>
                <a:latin typeface="Arial"/>
                <a:cs typeface="Arial"/>
              </a:rPr>
              <a:t>Signs </a:t>
            </a:r>
            <a:r>
              <a:rPr sz="2200" u="heavy" spc="-105" dirty="0">
                <a:solidFill>
                  <a:srgbClr val="95A0AA"/>
                </a:solidFill>
                <a:uFill>
                  <a:solidFill>
                    <a:srgbClr val="95A0AA"/>
                  </a:solidFill>
                </a:uFill>
                <a:latin typeface="Arial"/>
                <a:cs typeface="Arial"/>
              </a:rPr>
              <a:t>and</a:t>
            </a:r>
            <a:r>
              <a:rPr sz="2200" u="heavy" spc="-45" dirty="0">
                <a:solidFill>
                  <a:srgbClr val="95A0AA"/>
                </a:solidFill>
                <a:uFill>
                  <a:solidFill>
                    <a:srgbClr val="95A0AA"/>
                  </a:solidFill>
                </a:uFill>
                <a:latin typeface="Arial"/>
                <a:cs typeface="Arial"/>
              </a:rPr>
              <a:t> </a:t>
            </a:r>
            <a:r>
              <a:rPr sz="2200" u="heavy" spc="-95" dirty="0">
                <a:solidFill>
                  <a:srgbClr val="95A0AA"/>
                </a:solidFill>
                <a:uFill>
                  <a:solidFill>
                    <a:srgbClr val="95A0AA"/>
                  </a:solidFill>
                </a:uFill>
                <a:latin typeface="Arial"/>
                <a:cs typeface="Arial"/>
              </a:rPr>
              <a:t>symptoms</a:t>
            </a:r>
            <a:r>
              <a:rPr sz="2200" spc="-95" dirty="0">
                <a:solidFill>
                  <a:srgbClr val="3B4643"/>
                </a:solidFill>
                <a:latin typeface="Arial"/>
                <a:cs typeface="Arial"/>
              </a:rPr>
              <a:t>:</a:t>
            </a:r>
            <a:endParaRPr sz="2200">
              <a:latin typeface="Arial"/>
              <a:cs typeface="Arial"/>
            </a:endParaRPr>
          </a:p>
          <a:p>
            <a:pPr marL="355600" marR="579120" indent="-342900">
              <a:lnSpc>
                <a:spcPct val="100000"/>
              </a:lnSpc>
              <a:spcBef>
                <a:spcPts val="1505"/>
              </a:spcBef>
              <a:buChar char="•"/>
              <a:tabLst>
                <a:tab pos="354965" algn="l"/>
                <a:tab pos="355600" algn="l"/>
              </a:tabLst>
            </a:pPr>
            <a:r>
              <a:rPr sz="2000" spc="-100" dirty="0">
                <a:solidFill>
                  <a:srgbClr val="3B4643"/>
                </a:solidFill>
                <a:latin typeface="Arial"/>
                <a:cs typeface="Arial"/>
              </a:rPr>
              <a:t>Slowly </a:t>
            </a:r>
            <a:r>
              <a:rPr sz="2000" spc="-75" dirty="0">
                <a:solidFill>
                  <a:srgbClr val="3B4643"/>
                </a:solidFill>
                <a:latin typeface="Arial"/>
                <a:cs typeface="Arial"/>
              </a:rPr>
              <a:t>enlarging, </a:t>
            </a:r>
            <a:r>
              <a:rPr sz="2000" spc="-35" dirty="0">
                <a:solidFill>
                  <a:srgbClr val="3B4643"/>
                </a:solidFill>
                <a:latin typeface="Arial"/>
                <a:cs typeface="Arial"/>
              </a:rPr>
              <a:t>well  </a:t>
            </a:r>
            <a:r>
              <a:rPr sz="2000" spc="-75" dirty="0">
                <a:solidFill>
                  <a:srgbClr val="3B4643"/>
                </a:solidFill>
                <a:latin typeface="Arial"/>
                <a:cs typeface="Arial"/>
              </a:rPr>
              <a:t>circumscribed </a:t>
            </a:r>
            <a:r>
              <a:rPr sz="2000" spc="-100" dirty="0">
                <a:solidFill>
                  <a:srgbClr val="3B4643"/>
                </a:solidFill>
                <a:latin typeface="Arial"/>
                <a:cs typeface="Arial"/>
              </a:rPr>
              <a:t>painless</a:t>
            </a:r>
            <a:r>
              <a:rPr sz="2000" spc="-185" dirty="0">
                <a:solidFill>
                  <a:srgbClr val="3B4643"/>
                </a:solidFill>
                <a:latin typeface="Arial"/>
                <a:cs typeface="Arial"/>
              </a:rPr>
              <a:t> </a:t>
            </a:r>
            <a:r>
              <a:rPr sz="2000" spc="-75" dirty="0">
                <a:solidFill>
                  <a:srgbClr val="3B4643"/>
                </a:solidFill>
                <a:latin typeface="Arial"/>
                <a:cs typeface="Arial"/>
              </a:rPr>
              <a:t>swelling.</a:t>
            </a:r>
            <a:endParaRPr sz="2000">
              <a:latin typeface="Arial"/>
              <a:cs typeface="Arial"/>
            </a:endParaRPr>
          </a:p>
          <a:p>
            <a:pPr marL="355600" indent="-342900">
              <a:lnSpc>
                <a:spcPct val="100000"/>
              </a:lnSpc>
              <a:spcBef>
                <a:spcPts val="1500"/>
              </a:spcBef>
              <a:buChar char="•"/>
              <a:tabLst>
                <a:tab pos="354965" algn="l"/>
                <a:tab pos="355600" algn="l"/>
              </a:tabLst>
            </a:pPr>
            <a:r>
              <a:rPr sz="2000" spc="-70" dirty="0">
                <a:solidFill>
                  <a:srgbClr val="3B4643"/>
                </a:solidFill>
                <a:latin typeface="Arial"/>
                <a:cs typeface="Arial"/>
              </a:rPr>
              <a:t>Invariably </a:t>
            </a:r>
            <a:r>
              <a:rPr sz="2000" spc="-110" dirty="0">
                <a:solidFill>
                  <a:srgbClr val="3B4643"/>
                </a:solidFill>
                <a:latin typeface="Arial"/>
                <a:cs typeface="Arial"/>
              </a:rPr>
              <a:t>occurs </a:t>
            </a:r>
            <a:r>
              <a:rPr sz="2000" spc="-60" dirty="0">
                <a:solidFill>
                  <a:srgbClr val="3B4643"/>
                </a:solidFill>
                <a:latin typeface="Arial"/>
                <a:cs typeface="Arial"/>
              </a:rPr>
              <a:t>on </a:t>
            </a:r>
            <a:r>
              <a:rPr sz="2000" spc="-70" dirty="0">
                <a:solidFill>
                  <a:srgbClr val="3B4643"/>
                </a:solidFill>
                <a:latin typeface="Arial"/>
                <a:cs typeface="Arial"/>
              </a:rPr>
              <a:t>facial</a:t>
            </a:r>
            <a:r>
              <a:rPr sz="2000" spc="-229" dirty="0">
                <a:solidFill>
                  <a:srgbClr val="3B4643"/>
                </a:solidFill>
                <a:latin typeface="Arial"/>
                <a:cs typeface="Arial"/>
              </a:rPr>
              <a:t> </a:t>
            </a:r>
            <a:r>
              <a:rPr sz="2000" spc="-100" dirty="0">
                <a:solidFill>
                  <a:srgbClr val="3B4643"/>
                </a:solidFill>
                <a:latin typeface="Arial"/>
                <a:cs typeface="Arial"/>
              </a:rPr>
              <a:t>aspect</a:t>
            </a:r>
            <a:endParaRPr sz="2000">
              <a:latin typeface="Arial"/>
              <a:cs typeface="Arial"/>
            </a:endParaRPr>
          </a:p>
          <a:p>
            <a:pPr marL="355600">
              <a:lnSpc>
                <a:spcPct val="100000"/>
              </a:lnSpc>
              <a:spcBef>
                <a:spcPts val="5"/>
              </a:spcBef>
            </a:pPr>
            <a:r>
              <a:rPr sz="2000" spc="-5" dirty="0">
                <a:solidFill>
                  <a:srgbClr val="3B4643"/>
                </a:solidFill>
                <a:latin typeface="Arial"/>
                <a:cs typeface="Arial"/>
              </a:rPr>
              <a:t>of </a:t>
            </a:r>
            <a:r>
              <a:rPr sz="2000" spc="-45" dirty="0">
                <a:solidFill>
                  <a:srgbClr val="3B4643"/>
                </a:solidFill>
                <a:latin typeface="Arial"/>
                <a:cs typeface="Arial"/>
              </a:rPr>
              <a:t>free </a:t>
            </a:r>
            <a:r>
              <a:rPr sz="2000" spc="215" dirty="0">
                <a:solidFill>
                  <a:srgbClr val="3B4643"/>
                </a:solidFill>
                <a:latin typeface="Arial"/>
                <a:cs typeface="Arial"/>
              </a:rPr>
              <a:t>/</a:t>
            </a:r>
            <a:r>
              <a:rPr sz="2000" spc="-320" dirty="0">
                <a:solidFill>
                  <a:srgbClr val="3B4643"/>
                </a:solidFill>
                <a:latin typeface="Arial"/>
                <a:cs typeface="Arial"/>
              </a:rPr>
              <a:t> </a:t>
            </a:r>
            <a:r>
              <a:rPr sz="2000" spc="-70" dirty="0">
                <a:solidFill>
                  <a:srgbClr val="3B4643"/>
                </a:solidFill>
                <a:latin typeface="Arial"/>
                <a:cs typeface="Arial"/>
              </a:rPr>
              <a:t>attached </a:t>
            </a:r>
            <a:r>
              <a:rPr sz="2000" spc="-90" dirty="0">
                <a:solidFill>
                  <a:srgbClr val="3B4643"/>
                </a:solidFill>
                <a:latin typeface="Arial"/>
                <a:cs typeface="Arial"/>
              </a:rPr>
              <a:t>gingiva.</a:t>
            </a:r>
            <a:endParaRPr sz="2000">
              <a:latin typeface="Arial"/>
              <a:cs typeface="Arial"/>
            </a:endParaRPr>
          </a:p>
          <a:p>
            <a:pPr marL="355600" marR="383540" indent="-342900">
              <a:lnSpc>
                <a:spcPct val="100000"/>
              </a:lnSpc>
              <a:spcBef>
                <a:spcPts val="1500"/>
              </a:spcBef>
              <a:buChar char="•"/>
              <a:tabLst>
                <a:tab pos="354965" algn="l"/>
                <a:tab pos="355600" algn="l"/>
              </a:tabLst>
            </a:pPr>
            <a:r>
              <a:rPr sz="2000" spc="-125" dirty="0">
                <a:solidFill>
                  <a:srgbClr val="3B4643"/>
                </a:solidFill>
                <a:latin typeface="Arial"/>
                <a:cs typeface="Arial"/>
              </a:rPr>
              <a:t>Surface </a:t>
            </a:r>
            <a:r>
              <a:rPr sz="2000" spc="-5" dirty="0">
                <a:solidFill>
                  <a:srgbClr val="3B4643"/>
                </a:solidFill>
                <a:latin typeface="Arial"/>
                <a:cs typeface="Arial"/>
              </a:rPr>
              <a:t>of </a:t>
            </a:r>
            <a:r>
              <a:rPr sz="2000" spc="-75" dirty="0">
                <a:solidFill>
                  <a:srgbClr val="3B4643"/>
                </a:solidFill>
                <a:latin typeface="Arial"/>
                <a:cs typeface="Arial"/>
              </a:rPr>
              <a:t>lesion </a:t>
            </a:r>
            <a:r>
              <a:rPr sz="2000" spc="-105" dirty="0">
                <a:solidFill>
                  <a:srgbClr val="3B4643"/>
                </a:solidFill>
                <a:latin typeface="Arial"/>
                <a:cs typeface="Arial"/>
              </a:rPr>
              <a:t>is </a:t>
            </a:r>
            <a:r>
              <a:rPr sz="2000" spc="-65" dirty="0">
                <a:solidFill>
                  <a:srgbClr val="3B4643"/>
                </a:solidFill>
                <a:latin typeface="Arial"/>
                <a:cs typeface="Arial"/>
              </a:rPr>
              <a:t>smooth </a:t>
            </a:r>
            <a:r>
              <a:rPr sz="2000" spc="-95" dirty="0">
                <a:solidFill>
                  <a:srgbClr val="3B4643"/>
                </a:solidFill>
                <a:latin typeface="Arial"/>
                <a:cs typeface="Arial"/>
              </a:rPr>
              <a:t>and</a:t>
            </a:r>
            <a:r>
              <a:rPr sz="2000" spc="-265" dirty="0">
                <a:solidFill>
                  <a:srgbClr val="3B4643"/>
                </a:solidFill>
                <a:latin typeface="Arial"/>
                <a:cs typeface="Arial"/>
              </a:rPr>
              <a:t> </a:t>
            </a:r>
            <a:r>
              <a:rPr sz="2000" spc="-5" dirty="0">
                <a:solidFill>
                  <a:srgbClr val="3B4643"/>
                </a:solidFill>
                <a:latin typeface="Arial"/>
                <a:cs typeface="Arial"/>
              </a:rPr>
              <a:t>of  </a:t>
            </a:r>
            <a:r>
              <a:rPr sz="2000" spc="-55" dirty="0">
                <a:solidFill>
                  <a:srgbClr val="3B4643"/>
                </a:solidFill>
                <a:latin typeface="Arial"/>
                <a:cs typeface="Arial"/>
              </a:rPr>
              <a:t>normal</a:t>
            </a:r>
            <a:r>
              <a:rPr sz="2000" spc="-120" dirty="0">
                <a:solidFill>
                  <a:srgbClr val="3B4643"/>
                </a:solidFill>
                <a:latin typeface="Arial"/>
                <a:cs typeface="Arial"/>
              </a:rPr>
              <a:t> </a:t>
            </a:r>
            <a:r>
              <a:rPr sz="2000" spc="-85" dirty="0">
                <a:solidFill>
                  <a:srgbClr val="3B4643"/>
                </a:solidFill>
                <a:latin typeface="Arial"/>
                <a:cs typeface="Arial"/>
              </a:rPr>
              <a:t>color.</a:t>
            </a:r>
            <a:endParaRPr sz="2000">
              <a:latin typeface="Arial"/>
              <a:cs typeface="Arial"/>
            </a:endParaRPr>
          </a:p>
        </p:txBody>
      </p:sp>
      <p:sp>
        <p:nvSpPr>
          <p:cNvPr id="11" name="object 11"/>
          <p:cNvSpPr/>
          <p:nvPr/>
        </p:nvSpPr>
        <p:spPr>
          <a:xfrm>
            <a:off x="6431281" y="1929383"/>
            <a:ext cx="4021835" cy="4000500"/>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13" name="object 13"/>
          <p:cNvSpPr txBox="1"/>
          <p:nvPr/>
        </p:nvSpPr>
        <p:spPr>
          <a:xfrm>
            <a:off x="4927473" y="6426810"/>
            <a:ext cx="2335531" cy="197490"/>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8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14" name="object 14"/>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50</a:t>
            </a:r>
            <a:endParaRPr sz="1200">
              <a:latin typeface="Arial"/>
              <a:cs typeface="Arial"/>
            </a:endParaRPr>
          </a:p>
        </p:txBody>
      </p:sp>
      <p:sp>
        <p:nvSpPr>
          <p:cNvPr id="15" name="object 15"/>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3241675" cy="474489"/>
          </a:xfrm>
          <a:prstGeom prst="rect">
            <a:avLst/>
          </a:prstGeom>
        </p:spPr>
        <p:txBody>
          <a:bodyPr vert="horz" wrap="square" lIns="0" tIns="12700" rIns="0" bIns="0" rtlCol="0">
            <a:spAutoFit/>
          </a:bodyPr>
          <a:lstStyle/>
          <a:p>
            <a:pPr marL="12700">
              <a:lnSpc>
                <a:spcPct val="100000"/>
              </a:lnSpc>
              <a:spcBef>
                <a:spcPts val="100"/>
              </a:spcBef>
            </a:pPr>
            <a:r>
              <a:rPr sz="3000" b="0" spc="-145" dirty="0">
                <a:solidFill>
                  <a:srgbClr val="E4E6DA"/>
                </a:solidFill>
                <a:latin typeface="Arial"/>
                <a:cs typeface="Arial"/>
              </a:rPr>
              <a:t>Radiological</a:t>
            </a:r>
            <a:r>
              <a:rPr sz="3000" b="0" spc="-190" dirty="0">
                <a:solidFill>
                  <a:srgbClr val="E4E6DA"/>
                </a:solidFill>
                <a:latin typeface="Arial"/>
                <a:cs typeface="Arial"/>
              </a:rPr>
              <a:t> </a:t>
            </a:r>
            <a:r>
              <a:rPr sz="3000" b="0" spc="-110" dirty="0">
                <a:solidFill>
                  <a:srgbClr val="E4E6DA"/>
                </a:solidFill>
                <a:latin typeface="Arial"/>
                <a:cs typeface="Arial"/>
              </a:rPr>
              <a:t>features</a:t>
            </a:r>
            <a:endParaRPr sz="3000">
              <a:latin typeface="Arial"/>
              <a:cs typeface="Arial"/>
            </a:endParaRPr>
          </a:p>
        </p:txBody>
      </p:sp>
      <p:sp>
        <p:nvSpPr>
          <p:cNvPr id="3" name="object 3"/>
          <p:cNvSpPr/>
          <p:nvPr/>
        </p:nvSpPr>
        <p:spPr>
          <a:xfrm>
            <a:off x="3374135" y="1914143"/>
            <a:ext cx="5443728" cy="35112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49697" y="3280291"/>
            <a:ext cx="503555" cy="294005"/>
          </a:xfrm>
          <a:custGeom>
            <a:avLst/>
            <a:gdLst/>
            <a:ahLst/>
            <a:cxnLst/>
            <a:rect l="l" t="t" r="r" b="b"/>
            <a:pathLst>
              <a:path w="503554" h="294004">
                <a:moveTo>
                  <a:pt x="468728" y="280331"/>
                </a:moveTo>
                <a:lnTo>
                  <a:pt x="404113" y="280796"/>
                </a:lnTo>
                <a:lnTo>
                  <a:pt x="400557" y="280796"/>
                </a:lnTo>
                <a:lnTo>
                  <a:pt x="397763" y="283590"/>
                </a:lnTo>
                <a:lnTo>
                  <a:pt x="397763" y="290702"/>
                </a:lnTo>
                <a:lnTo>
                  <a:pt x="400685" y="293496"/>
                </a:lnTo>
                <a:lnTo>
                  <a:pt x="404113" y="293496"/>
                </a:lnTo>
                <a:lnTo>
                  <a:pt x="503300" y="292862"/>
                </a:lnTo>
                <a:lnTo>
                  <a:pt x="502863" y="292100"/>
                </a:lnTo>
                <a:lnTo>
                  <a:pt x="489203" y="292100"/>
                </a:lnTo>
                <a:lnTo>
                  <a:pt x="468728" y="280331"/>
                </a:lnTo>
                <a:close/>
              </a:path>
              <a:path w="503554" h="294004">
                <a:moveTo>
                  <a:pt x="481361" y="280240"/>
                </a:moveTo>
                <a:lnTo>
                  <a:pt x="468728" y="280331"/>
                </a:lnTo>
                <a:lnTo>
                  <a:pt x="489203" y="292100"/>
                </a:lnTo>
                <a:lnTo>
                  <a:pt x="490590" y="289687"/>
                </a:lnTo>
                <a:lnTo>
                  <a:pt x="486790" y="289687"/>
                </a:lnTo>
                <a:lnTo>
                  <a:pt x="481361" y="280240"/>
                </a:lnTo>
                <a:close/>
              </a:path>
              <a:path w="503554" h="294004">
                <a:moveTo>
                  <a:pt x="448310" y="202818"/>
                </a:moveTo>
                <a:lnTo>
                  <a:pt x="445262" y="204469"/>
                </a:lnTo>
                <a:lnTo>
                  <a:pt x="442213" y="206247"/>
                </a:lnTo>
                <a:lnTo>
                  <a:pt x="441198" y="210184"/>
                </a:lnTo>
                <a:lnTo>
                  <a:pt x="442849" y="213232"/>
                </a:lnTo>
                <a:lnTo>
                  <a:pt x="475060" y="269277"/>
                </a:lnTo>
                <a:lnTo>
                  <a:pt x="495553" y="281050"/>
                </a:lnTo>
                <a:lnTo>
                  <a:pt x="489203" y="292100"/>
                </a:lnTo>
                <a:lnTo>
                  <a:pt x="502863" y="292100"/>
                </a:lnTo>
                <a:lnTo>
                  <a:pt x="453898" y="206882"/>
                </a:lnTo>
                <a:lnTo>
                  <a:pt x="452119" y="203834"/>
                </a:lnTo>
                <a:lnTo>
                  <a:pt x="448310" y="202818"/>
                </a:lnTo>
                <a:close/>
              </a:path>
              <a:path w="503554" h="294004">
                <a:moveTo>
                  <a:pt x="492251" y="280162"/>
                </a:moveTo>
                <a:lnTo>
                  <a:pt x="481361" y="280240"/>
                </a:lnTo>
                <a:lnTo>
                  <a:pt x="486790" y="289687"/>
                </a:lnTo>
                <a:lnTo>
                  <a:pt x="492251" y="280162"/>
                </a:lnTo>
                <a:close/>
              </a:path>
              <a:path w="503554" h="294004">
                <a:moveTo>
                  <a:pt x="494006" y="280162"/>
                </a:moveTo>
                <a:lnTo>
                  <a:pt x="492251" y="280162"/>
                </a:lnTo>
                <a:lnTo>
                  <a:pt x="486790" y="289687"/>
                </a:lnTo>
                <a:lnTo>
                  <a:pt x="490590" y="289687"/>
                </a:lnTo>
                <a:lnTo>
                  <a:pt x="495553" y="281050"/>
                </a:lnTo>
                <a:lnTo>
                  <a:pt x="494006" y="280162"/>
                </a:lnTo>
                <a:close/>
              </a:path>
              <a:path w="503554" h="294004">
                <a:moveTo>
                  <a:pt x="6350" y="0"/>
                </a:moveTo>
                <a:lnTo>
                  <a:pt x="0" y="10921"/>
                </a:lnTo>
                <a:lnTo>
                  <a:pt x="468728" y="280331"/>
                </a:lnTo>
                <a:lnTo>
                  <a:pt x="481361" y="280240"/>
                </a:lnTo>
                <a:lnTo>
                  <a:pt x="475060" y="269277"/>
                </a:lnTo>
                <a:lnTo>
                  <a:pt x="6350" y="0"/>
                </a:lnTo>
                <a:close/>
              </a:path>
              <a:path w="503554" h="294004">
                <a:moveTo>
                  <a:pt x="475060" y="269277"/>
                </a:moveTo>
                <a:lnTo>
                  <a:pt x="481361" y="280240"/>
                </a:lnTo>
                <a:lnTo>
                  <a:pt x="494006" y="280162"/>
                </a:lnTo>
                <a:lnTo>
                  <a:pt x="475060" y="269277"/>
                </a:lnTo>
                <a:close/>
              </a:path>
            </a:pathLst>
          </a:custGeom>
          <a:solidFill>
            <a:srgbClr val="E4E6DA"/>
          </a:solidFill>
        </p:spPr>
        <p:txBody>
          <a:bodyPr wrap="square" lIns="0" tIns="0" rIns="0" bIns="0" rtlCol="0"/>
          <a:lstStyle/>
          <a:p>
            <a:endParaRPr/>
          </a:p>
        </p:txBody>
      </p:sp>
      <p:sp>
        <p:nvSpPr>
          <p:cNvPr id="5" name="object 5"/>
          <p:cNvSpPr/>
          <p:nvPr/>
        </p:nvSpPr>
        <p:spPr>
          <a:xfrm>
            <a:off x="5236336" y="3566164"/>
            <a:ext cx="573405" cy="187325"/>
          </a:xfrm>
          <a:custGeom>
            <a:avLst/>
            <a:gdLst/>
            <a:ahLst/>
            <a:cxnLst/>
            <a:rect l="l" t="t" r="r" b="b"/>
            <a:pathLst>
              <a:path w="573404" h="187325">
                <a:moveTo>
                  <a:pt x="536544" y="156805"/>
                </a:moveTo>
                <a:lnTo>
                  <a:pt x="474217" y="173735"/>
                </a:lnTo>
                <a:lnTo>
                  <a:pt x="470788" y="174751"/>
                </a:lnTo>
                <a:lnTo>
                  <a:pt x="468884" y="178181"/>
                </a:lnTo>
                <a:lnTo>
                  <a:pt x="469773" y="181609"/>
                </a:lnTo>
                <a:lnTo>
                  <a:pt x="470662" y="184912"/>
                </a:lnTo>
                <a:lnTo>
                  <a:pt x="474090" y="186944"/>
                </a:lnTo>
                <a:lnTo>
                  <a:pt x="477520" y="186054"/>
                </a:lnTo>
                <a:lnTo>
                  <a:pt x="562837" y="162940"/>
                </a:lnTo>
                <a:lnTo>
                  <a:pt x="559308" y="162940"/>
                </a:lnTo>
                <a:lnTo>
                  <a:pt x="536544" y="156805"/>
                </a:lnTo>
                <a:close/>
              </a:path>
              <a:path w="573404" h="187325">
                <a:moveTo>
                  <a:pt x="548796" y="153477"/>
                </a:moveTo>
                <a:lnTo>
                  <a:pt x="536544" y="156805"/>
                </a:lnTo>
                <a:lnTo>
                  <a:pt x="559308" y="162940"/>
                </a:lnTo>
                <a:lnTo>
                  <a:pt x="559750" y="161289"/>
                </a:lnTo>
                <a:lnTo>
                  <a:pt x="556513" y="161289"/>
                </a:lnTo>
                <a:lnTo>
                  <a:pt x="548796" y="153477"/>
                </a:lnTo>
                <a:close/>
              </a:path>
              <a:path w="573404" h="187325">
                <a:moveTo>
                  <a:pt x="501014" y="87121"/>
                </a:moveTo>
                <a:lnTo>
                  <a:pt x="497077" y="87121"/>
                </a:lnTo>
                <a:lnTo>
                  <a:pt x="494411" y="89662"/>
                </a:lnTo>
                <a:lnTo>
                  <a:pt x="491998" y="92075"/>
                </a:lnTo>
                <a:lnTo>
                  <a:pt x="491998" y="96012"/>
                </a:lnTo>
                <a:lnTo>
                  <a:pt x="494538" y="98551"/>
                </a:lnTo>
                <a:lnTo>
                  <a:pt x="539946" y="144518"/>
                </a:lnTo>
                <a:lnTo>
                  <a:pt x="562610" y="150621"/>
                </a:lnTo>
                <a:lnTo>
                  <a:pt x="559308" y="162940"/>
                </a:lnTo>
                <a:lnTo>
                  <a:pt x="562837" y="162940"/>
                </a:lnTo>
                <a:lnTo>
                  <a:pt x="573151" y="160146"/>
                </a:lnTo>
                <a:lnTo>
                  <a:pt x="503427" y="89534"/>
                </a:lnTo>
                <a:lnTo>
                  <a:pt x="501014" y="87121"/>
                </a:lnTo>
                <a:close/>
              </a:path>
              <a:path w="573404" h="187325">
                <a:moveTo>
                  <a:pt x="559308" y="150621"/>
                </a:moveTo>
                <a:lnTo>
                  <a:pt x="548796" y="153477"/>
                </a:lnTo>
                <a:lnTo>
                  <a:pt x="556513" y="161289"/>
                </a:lnTo>
                <a:lnTo>
                  <a:pt x="559308" y="150621"/>
                </a:lnTo>
                <a:close/>
              </a:path>
              <a:path w="573404" h="187325">
                <a:moveTo>
                  <a:pt x="562610" y="150621"/>
                </a:moveTo>
                <a:lnTo>
                  <a:pt x="559308" y="150621"/>
                </a:lnTo>
                <a:lnTo>
                  <a:pt x="556513" y="161289"/>
                </a:lnTo>
                <a:lnTo>
                  <a:pt x="559750" y="161289"/>
                </a:lnTo>
                <a:lnTo>
                  <a:pt x="562610" y="150621"/>
                </a:lnTo>
                <a:close/>
              </a:path>
              <a:path w="573404" h="187325">
                <a:moveTo>
                  <a:pt x="3301" y="0"/>
                </a:moveTo>
                <a:lnTo>
                  <a:pt x="0" y="12191"/>
                </a:lnTo>
                <a:lnTo>
                  <a:pt x="536544" y="156805"/>
                </a:lnTo>
                <a:lnTo>
                  <a:pt x="548796" y="153477"/>
                </a:lnTo>
                <a:lnTo>
                  <a:pt x="539946" y="144518"/>
                </a:lnTo>
                <a:lnTo>
                  <a:pt x="3301" y="0"/>
                </a:lnTo>
                <a:close/>
              </a:path>
              <a:path w="573404" h="187325">
                <a:moveTo>
                  <a:pt x="539946" y="144518"/>
                </a:moveTo>
                <a:lnTo>
                  <a:pt x="548796" y="153477"/>
                </a:lnTo>
                <a:lnTo>
                  <a:pt x="559308" y="150621"/>
                </a:lnTo>
                <a:lnTo>
                  <a:pt x="562610" y="150621"/>
                </a:lnTo>
                <a:lnTo>
                  <a:pt x="539946" y="144518"/>
                </a:lnTo>
                <a:close/>
              </a:path>
            </a:pathLst>
          </a:custGeom>
          <a:solidFill>
            <a:srgbClr val="E4E6DA"/>
          </a:solidFill>
        </p:spPr>
        <p:txBody>
          <a:bodyPr wrap="square" lIns="0" tIns="0" rIns="0" bIns="0" rtlCol="0"/>
          <a:lstStyle/>
          <a:p>
            <a:endParaRPr/>
          </a:p>
        </p:txBody>
      </p:sp>
      <p:sp>
        <p:nvSpPr>
          <p:cNvPr id="6" name="object 6"/>
          <p:cNvSpPr/>
          <p:nvPr/>
        </p:nvSpPr>
        <p:spPr>
          <a:xfrm>
            <a:off x="5309363" y="3894204"/>
            <a:ext cx="500380" cy="103505"/>
          </a:xfrm>
          <a:custGeom>
            <a:avLst/>
            <a:gdLst/>
            <a:ahLst/>
            <a:cxnLst/>
            <a:rect l="l" t="t" r="r" b="b"/>
            <a:pathLst>
              <a:path w="500379" h="103504">
                <a:moveTo>
                  <a:pt x="464034" y="60119"/>
                </a:moveTo>
                <a:lnTo>
                  <a:pt x="406780" y="90424"/>
                </a:lnTo>
                <a:lnTo>
                  <a:pt x="403733" y="92075"/>
                </a:lnTo>
                <a:lnTo>
                  <a:pt x="402589" y="95885"/>
                </a:lnTo>
                <a:lnTo>
                  <a:pt x="404113" y="99060"/>
                </a:lnTo>
                <a:lnTo>
                  <a:pt x="405764" y="102107"/>
                </a:lnTo>
                <a:lnTo>
                  <a:pt x="409701" y="103250"/>
                </a:lnTo>
                <a:lnTo>
                  <a:pt x="412750" y="101726"/>
                </a:lnTo>
                <a:lnTo>
                  <a:pt x="489366" y="61087"/>
                </a:lnTo>
                <a:lnTo>
                  <a:pt x="487552" y="61087"/>
                </a:lnTo>
                <a:lnTo>
                  <a:pt x="464034" y="60119"/>
                </a:lnTo>
                <a:close/>
              </a:path>
              <a:path w="500379" h="103504">
                <a:moveTo>
                  <a:pt x="475109" y="54256"/>
                </a:moveTo>
                <a:lnTo>
                  <a:pt x="464034" y="60119"/>
                </a:lnTo>
                <a:lnTo>
                  <a:pt x="487552" y="61087"/>
                </a:lnTo>
                <a:lnTo>
                  <a:pt x="487588" y="60198"/>
                </a:lnTo>
                <a:lnTo>
                  <a:pt x="484377" y="60198"/>
                </a:lnTo>
                <a:lnTo>
                  <a:pt x="475109" y="54256"/>
                </a:lnTo>
                <a:close/>
              </a:path>
              <a:path w="500379" h="103504">
                <a:moveTo>
                  <a:pt x="413892" y="0"/>
                </a:moveTo>
                <a:lnTo>
                  <a:pt x="409955" y="888"/>
                </a:lnTo>
                <a:lnTo>
                  <a:pt x="408050" y="3810"/>
                </a:lnTo>
                <a:lnTo>
                  <a:pt x="406273" y="6731"/>
                </a:lnTo>
                <a:lnTo>
                  <a:pt x="407035" y="10668"/>
                </a:lnTo>
                <a:lnTo>
                  <a:pt x="410083" y="12573"/>
                </a:lnTo>
                <a:lnTo>
                  <a:pt x="464436" y="47414"/>
                </a:lnTo>
                <a:lnTo>
                  <a:pt x="488061" y="48387"/>
                </a:lnTo>
                <a:lnTo>
                  <a:pt x="487552" y="61087"/>
                </a:lnTo>
                <a:lnTo>
                  <a:pt x="489366" y="61087"/>
                </a:lnTo>
                <a:lnTo>
                  <a:pt x="500379" y="55244"/>
                </a:lnTo>
                <a:lnTo>
                  <a:pt x="416813" y="1905"/>
                </a:lnTo>
                <a:lnTo>
                  <a:pt x="413892" y="0"/>
                </a:lnTo>
                <a:close/>
              </a:path>
              <a:path w="500379" h="103504">
                <a:moveTo>
                  <a:pt x="484759" y="49149"/>
                </a:moveTo>
                <a:lnTo>
                  <a:pt x="475109" y="54256"/>
                </a:lnTo>
                <a:lnTo>
                  <a:pt x="484377" y="60198"/>
                </a:lnTo>
                <a:lnTo>
                  <a:pt x="484759" y="49149"/>
                </a:lnTo>
                <a:close/>
              </a:path>
              <a:path w="500379" h="103504">
                <a:moveTo>
                  <a:pt x="488030" y="49149"/>
                </a:moveTo>
                <a:lnTo>
                  <a:pt x="484759" y="49149"/>
                </a:lnTo>
                <a:lnTo>
                  <a:pt x="484377" y="60198"/>
                </a:lnTo>
                <a:lnTo>
                  <a:pt x="487588" y="60198"/>
                </a:lnTo>
                <a:lnTo>
                  <a:pt x="488030" y="49149"/>
                </a:lnTo>
                <a:close/>
              </a:path>
              <a:path w="500379" h="103504">
                <a:moveTo>
                  <a:pt x="508" y="28321"/>
                </a:moveTo>
                <a:lnTo>
                  <a:pt x="0" y="41021"/>
                </a:lnTo>
                <a:lnTo>
                  <a:pt x="464034" y="60119"/>
                </a:lnTo>
                <a:lnTo>
                  <a:pt x="475109" y="54256"/>
                </a:lnTo>
                <a:lnTo>
                  <a:pt x="464436" y="47414"/>
                </a:lnTo>
                <a:lnTo>
                  <a:pt x="508" y="28321"/>
                </a:lnTo>
                <a:close/>
              </a:path>
              <a:path w="500379" h="103504">
                <a:moveTo>
                  <a:pt x="464436" y="47414"/>
                </a:moveTo>
                <a:lnTo>
                  <a:pt x="475109" y="54256"/>
                </a:lnTo>
                <a:lnTo>
                  <a:pt x="484759" y="49149"/>
                </a:lnTo>
                <a:lnTo>
                  <a:pt x="488030" y="49149"/>
                </a:lnTo>
                <a:lnTo>
                  <a:pt x="488061" y="48387"/>
                </a:lnTo>
                <a:lnTo>
                  <a:pt x="464436" y="47414"/>
                </a:lnTo>
                <a:close/>
              </a:path>
            </a:pathLst>
          </a:custGeom>
          <a:solidFill>
            <a:srgbClr val="E4E6DA"/>
          </a:solidFill>
        </p:spPr>
        <p:txBody>
          <a:bodyPr wrap="square" lIns="0" tIns="0" rIns="0" bIns="0" rtlCol="0"/>
          <a:lstStyle/>
          <a:p>
            <a:endParaRPr/>
          </a:p>
        </p:txBody>
      </p:sp>
      <p:sp>
        <p:nvSpPr>
          <p:cNvPr id="7" name="object 7"/>
          <p:cNvSpPr/>
          <p:nvPr/>
        </p:nvSpPr>
        <p:spPr>
          <a:xfrm>
            <a:off x="5379467" y="4118363"/>
            <a:ext cx="502284" cy="174625"/>
          </a:xfrm>
          <a:custGeom>
            <a:avLst/>
            <a:gdLst/>
            <a:ahLst/>
            <a:cxnLst/>
            <a:rect l="l" t="t" r="r" b="b"/>
            <a:pathLst>
              <a:path w="502285" h="174625">
                <a:moveTo>
                  <a:pt x="465368" y="29216"/>
                </a:moveTo>
                <a:lnTo>
                  <a:pt x="0" y="162179"/>
                </a:lnTo>
                <a:lnTo>
                  <a:pt x="3556" y="174371"/>
                </a:lnTo>
                <a:lnTo>
                  <a:pt x="468959" y="41363"/>
                </a:lnTo>
                <a:lnTo>
                  <a:pt x="477615" y="32348"/>
                </a:lnTo>
                <a:lnTo>
                  <a:pt x="465368" y="29216"/>
                </a:lnTo>
                <a:close/>
              </a:path>
              <a:path w="502285" h="174625">
                <a:moveTo>
                  <a:pt x="491457" y="22733"/>
                </a:moveTo>
                <a:lnTo>
                  <a:pt x="488061" y="22733"/>
                </a:lnTo>
                <a:lnTo>
                  <a:pt x="491489" y="34925"/>
                </a:lnTo>
                <a:lnTo>
                  <a:pt x="468959" y="41363"/>
                </a:lnTo>
                <a:lnTo>
                  <a:pt x="424053" y="88138"/>
                </a:lnTo>
                <a:lnTo>
                  <a:pt x="421639" y="90678"/>
                </a:lnTo>
                <a:lnTo>
                  <a:pt x="421767" y="94742"/>
                </a:lnTo>
                <a:lnTo>
                  <a:pt x="426847" y="99568"/>
                </a:lnTo>
                <a:lnTo>
                  <a:pt x="430911" y="99441"/>
                </a:lnTo>
                <a:lnTo>
                  <a:pt x="433324" y="96901"/>
                </a:lnTo>
                <a:lnTo>
                  <a:pt x="501904" y="25400"/>
                </a:lnTo>
                <a:lnTo>
                  <a:pt x="491457" y="22733"/>
                </a:lnTo>
                <a:close/>
              </a:path>
              <a:path w="502285" h="174625">
                <a:moveTo>
                  <a:pt x="477615" y="32348"/>
                </a:moveTo>
                <a:lnTo>
                  <a:pt x="468959" y="41363"/>
                </a:lnTo>
                <a:lnTo>
                  <a:pt x="491045" y="35052"/>
                </a:lnTo>
                <a:lnTo>
                  <a:pt x="488188" y="35052"/>
                </a:lnTo>
                <a:lnTo>
                  <a:pt x="477615" y="32348"/>
                </a:lnTo>
                <a:close/>
              </a:path>
              <a:path w="502285" h="174625">
                <a:moveTo>
                  <a:pt x="485139" y="24511"/>
                </a:moveTo>
                <a:lnTo>
                  <a:pt x="477615" y="32348"/>
                </a:lnTo>
                <a:lnTo>
                  <a:pt x="488188" y="35052"/>
                </a:lnTo>
                <a:lnTo>
                  <a:pt x="485139" y="24511"/>
                </a:lnTo>
                <a:close/>
              </a:path>
              <a:path w="502285" h="174625">
                <a:moveTo>
                  <a:pt x="488561" y="24511"/>
                </a:moveTo>
                <a:lnTo>
                  <a:pt x="485139" y="24511"/>
                </a:lnTo>
                <a:lnTo>
                  <a:pt x="488188" y="35052"/>
                </a:lnTo>
                <a:lnTo>
                  <a:pt x="491045" y="35052"/>
                </a:lnTo>
                <a:lnTo>
                  <a:pt x="491489" y="34925"/>
                </a:lnTo>
                <a:lnTo>
                  <a:pt x="488561" y="24511"/>
                </a:lnTo>
                <a:close/>
              </a:path>
              <a:path w="502285" h="174625">
                <a:moveTo>
                  <a:pt x="488061" y="22733"/>
                </a:moveTo>
                <a:lnTo>
                  <a:pt x="465368" y="29216"/>
                </a:lnTo>
                <a:lnTo>
                  <a:pt x="477615" y="32348"/>
                </a:lnTo>
                <a:lnTo>
                  <a:pt x="485139" y="24511"/>
                </a:lnTo>
                <a:lnTo>
                  <a:pt x="488561" y="24511"/>
                </a:lnTo>
                <a:lnTo>
                  <a:pt x="488061" y="22733"/>
                </a:lnTo>
                <a:close/>
              </a:path>
              <a:path w="502285" h="174625">
                <a:moveTo>
                  <a:pt x="402463" y="0"/>
                </a:moveTo>
                <a:lnTo>
                  <a:pt x="399034" y="2032"/>
                </a:lnTo>
                <a:lnTo>
                  <a:pt x="397256" y="8890"/>
                </a:lnTo>
                <a:lnTo>
                  <a:pt x="399288" y="12319"/>
                </a:lnTo>
                <a:lnTo>
                  <a:pt x="465368" y="29216"/>
                </a:lnTo>
                <a:lnTo>
                  <a:pt x="488061" y="22733"/>
                </a:lnTo>
                <a:lnTo>
                  <a:pt x="491457" y="22733"/>
                </a:lnTo>
                <a:lnTo>
                  <a:pt x="402463" y="0"/>
                </a:lnTo>
                <a:close/>
              </a:path>
            </a:pathLst>
          </a:custGeom>
          <a:solidFill>
            <a:srgbClr val="E4E6DA"/>
          </a:solidFill>
        </p:spPr>
        <p:txBody>
          <a:bodyPr wrap="square" lIns="0" tIns="0" rIns="0" bIns="0" rtlCol="0"/>
          <a:lstStyle/>
          <a:p>
            <a:endParaRPr/>
          </a:p>
        </p:txBody>
      </p:sp>
      <p:sp>
        <p:nvSpPr>
          <p:cNvPr id="8" name="object 8"/>
          <p:cNvSpPr/>
          <p:nvPr/>
        </p:nvSpPr>
        <p:spPr>
          <a:xfrm>
            <a:off x="5663821" y="4288535"/>
            <a:ext cx="361315" cy="289560"/>
          </a:xfrm>
          <a:custGeom>
            <a:avLst/>
            <a:gdLst/>
            <a:ahLst/>
            <a:cxnLst/>
            <a:rect l="l" t="t" r="r" b="b"/>
            <a:pathLst>
              <a:path w="361314" h="289560">
                <a:moveTo>
                  <a:pt x="341405" y="15662"/>
                </a:moveTo>
                <a:lnTo>
                  <a:pt x="328880" y="17484"/>
                </a:lnTo>
                <a:lnTo>
                  <a:pt x="0" y="279145"/>
                </a:lnTo>
                <a:lnTo>
                  <a:pt x="7873" y="289178"/>
                </a:lnTo>
                <a:lnTo>
                  <a:pt x="336832" y="27455"/>
                </a:lnTo>
                <a:lnTo>
                  <a:pt x="341405" y="15662"/>
                </a:lnTo>
                <a:close/>
              </a:path>
              <a:path w="361314" h="289560">
                <a:moveTo>
                  <a:pt x="360100" y="2793"/>
                </a:moveTo>
                <a:lnTo>
                  <a:pt x="347344" y="2793"/>
                </a:lnTo>
                <a:lnTo>
                  <a:pt x="355218" y="12826"/>
                </a:lnTo>
                <a:lnTo>
                  <a:pt x="336832" y="27455"/>
                </a:lnTo>
                <a:lnTo>
                  <a:pt x="312165" y="91058"/>
                </a:lnTo>
                <a:lnTo>
                  <a:pt x="313816" y="94741"/>
                </a:lnTo>
                <a:lnTo>
                  <a:pt x="316991" y="96012"/>
                </a:lnTo>
                <a:lnTo>
                  <a:pt x="320293" y="97281"/>
                </a:lnTo>
                <a:lnTo>
                  <a:pt x="323976" y="95631"/>
                </a:lnTo>
                <a:lnTo>
                  <a:pt x="325246" y="92328"/>
                </a:lnTo>
                <a:lnTo>
                  <a:pt x="360100" y="2793"/>
                </a:lnTo>
                <a:close/>
              </a:path>
              <a:path w="361314" h="289560">
                <a:moveTo>
                  <a:pt x="349537" y="5587"/>
                </a:moveTo>
                <a:lnTo>
                  <a:pt x="345313" y="5587"/>
                </a:lnTo>
                <a:lnTo>
                  <a:pt x="352170" y="14096"/>
                </a:lnTo>
                <a:lnTo>
                  <a:pt x="341405" y="15662"/>
                </a:lnTo>
                <a:lnTo>
                  <a:pt x="336832" y="27455"/>
                </a:lnTo>
                <a:lnTo>
                  <a:pt x="355218" y="12826"/>
                </a:lnTo>
                <a:lnTo>
                  <a:pt x="349537" y="5587"/>
                </a:lnTo>
                <a:close/>
              </a:path>
              <a:path w="361314" h="289560">
                <a:moveTo>
                  <a:pt x="361188" y="0"/>
                </a:moveTo>
                <a:lnTo>
                  <a:pt x="259587" y="14731"/>
                </a:lnTo>
                <a:lnTo>
                  <a:pt x="257175" y="17906"/>
                </a:lnTo>
                <a:lnTo>
                  <a:pt x="258190" y="24891"/>
                </a:lnTo>
                <a:lnTo>
                  <a:pt x="261365" y="27305"/>
                </a:lnTo>
                <a:lnTo>
                  <a:pt x="328880" y="17484"/>
                </a:lnTo>
                <a:lnTo>
                  <a:pt x="347344" y="2793"/>
                </a:lnTo>
                <a:lnTo>
                  <a:pt x="360100" y="2793"/>
                </a:lnTo>
                <a:lnTo>
                  <a:pt x="361188" y="0"/>
                </a:lnTo>
                <a:close/>
              </a:path>
              <a:path w="361314" h="289560">
                <a:moveTo>
                  <a:pt x="347344" y="2793"/>
                </a:moveTo>
                <a:lnTo>
                  <a:pt x="328880" y="17484"/>
                </a:lnTo>
                <a:lnTo>
                  <a:pt x="341405" y="15662"/>
                </a:lnTo>
                <a:lnTo>
                  <a:pt x="345313" y="5587"/>
                </a:lnTo>
                <a:lnTo>
                  <a:pt x="349537" y="5587"/>
                </a:lnTo>
                <a:lnTo>
                  <a:pt x="347344" y="2793"/>
                </a:lnTo>
                <a:close/>
              </a:path>
              <a:path w="361314" h="289560">
                <a:moveTo>
                  <a:pt x="345313" y="5587"/>
                </a:moveTo>
                <a:lnTo>
                  <a:pt x="341405" y="15662"/>
                </a:lnTo>
                <a:lnTo>
                  <a:pt x="352170" y="14096"/>
                </a:lnTo>
                <a:lnTo>
                  <a:pt x="345313" y="5587"/>
                </a:lnTo>
                <a:close/>
              </a:path>
            </a:pathLst>
          </a:custGeom>
          <a:solidFill>
            <a:srgbClr val="E4E6DA"/>
          </a:solidFill>
        </p:spPr>
        <p:txBody>
          <a:bodyPr wrap="square" lIns="0" tIns="0" rIns="0" bIns="0" rtlCol="0"/>
          <a:lstStyle/>
          <a:p>
            <a:endParaRPr/>
          </a:p>
        </p:txBody>
      </p:sp>
      <p:sp>
        <p:nvSpPr>
          <p:cNvPr id="9" name="object 9"/>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10" name="object 10"/>
          <p:cNvSpPr txBox="1"/>
          <p:nvPr/>
        </p:nvSpPr>
        <p:spPr>
          <a:xfrm>
            <a:off x="3386075" y="5759915"/>
            <a:ext cx="5504180" cy="875665"/>
          </a:xfrm>
          <a:prstGeom prst="rect">
            <a:avLst/>
          </a:prstGeom>
        </p:spPr>
        <p:txBody>
          <a:bodyPr vert="horz" wrap="square" lIns="0" tIns="12065" rIns="0" bIns="0" rtlCol="0">
            <a:spAutoFit/>
          </a:bodyPr>
          <a:lstStyle/>
          <a:p>
            <a:pPr marL="12700" marR="5080">
              <a:lnSpc>
                <a:spcPct val="100000"/>
              </a:lnSpc>
              <a:spcBef>
                <a:spcPts val="95"/>
              </a:spcBef>
            </a:pPr>
            <a:r>
              <a:rPr sz="1600" spc="-90" dirty="0">
                <a:solidFill>
                  <a:srgbClr val="3B4643"/>
                </a:solidFill>
                <a:latin typeface="Arial"/>
                <a:cs typeface="Arial"/>
              </a:rPr>
              <a:t>Radiograph </a:t>
            </a:r>
            <a:r>
              <a:rPr sz="1600" spc="-10" dirty="0">
                <a:solidFill>
                  <a:srgbClr val="3B4643"/>
                </a:solidFill>
                <a:latin typeface="Arial"/>
                <a:cs typeface="Arial"/>
              </a:rPr>
              <a:t>of </a:t>
            </a:r>
            <a:r>
              <a:rPr sz="1600" spc="-130" dirty="0">
                <a:solidFill>
                  <a:srgbClr val="3B4643"/>
                </a:solidFill>
                <a:latin typeface="Arial"/>
                <a:cs typeface="Arial"/>
              </a:rPr>
              <a:t>a </a:t>
            </a:r>
            <a:r>
              <a:rPr sz="1600" spc="-70" dirty="0">
                <a:solidFill>
                  <a:srgbClr val="3B4643"/>
                </a:solidFill>
                <a:latin typeface="Arial"/>
                <a:cs typeface="Arial"/>
              </a:rPr>
              <a:t>gingival </a:t>
            </a:r>
            <a:r>
              <a:rPr sz="1600" spc="-85" dirty="0">
                <a:solidFill>
                  <a:srgbClr val="3B4643"/>
                </a:solidFill>
                <a:latin typeface="Arial"/>
                <a:cs typeface="Arial"/>
              </a:rPr>
              <a:t>cyst </a:t>
            </a:r>
            <a:r>
              <a:rPr sz="1600" spc="-25" dirty="0">
                <a:solidFill>
                  <a:srgbClr val="3B4643"/>
                </a:solidFill>
                <a:latin typeface="Arial"/>
                <a:cs typeface="Arial"/>
              </a:rPr>
              <a:t>in </a:t>
            </a:r>
            <a:r>
              <a:rPr sz="1600" spc="-90" dirty="0">
                <a:solidFill>
                  <a:srgbClr val="3B4643"/>
                </a:solidFill>
                <a:latin typeface="Arial"/>
                <a:cs typeface="Arial"/>
              </a:rPr>
              <a:t>an </a:t>
            </a:r>
            <a:r>
              <a:rPr sz="1600" spc="-30" dirty="0">
                <a:solidFill>
                  <a:srgbClr val="3B4643"/>
                </a:solidFill>
                <a:latin typeface="Arial"/>
                <a:cs typeface="Arial"/>
              </a:rPr>
              <a:t>adult. </a:t>
            </a:r>
            <a:r>
              <a:rPr sz="1600" spc="-95" dirty="0">
                <a:solidFill>
                  <a:srgbClr val="3B4643"/>
                </a:solidFill>
                <a:latin typeface="Arial"/>
                <a:cs typeface="Arial"/>
              </a:rPr>
              <a:t>There </a:t>
            </a:r>
            <a:r>
              <a:rPr sz="1600" spc="-85" dirty="0">
                <a:solidFill>
                  <a:srgbClr val="3B4643"/>
                </a:solidFill>
                <a:latin typeface="Arial"/>
                <a:cs typeface="Arial"/>
              </a:rPr>
              <a:t>is </a:t>
            </a:r>
            <a:r>
              <a:rPr sz="1600" spc="-130" dirty="0">
                <a:solidFill>
                  <a:srgbClr val="3B4643"/>
                </a:solidFill>
                <a:latin typeface="Arial"/>
                <a:cs typeface="Arial"/>
              </a:rPr>
              <a:t>a </a:t>
            </a:r>
            <a:r>
              <a:rPr sz="1600" spc="-15" dirty="0">
                <a:solidFill>
                  <a:srgbClr val="3B4643"/>
                </a:solidFill>
                <a:latin typeface="Arial"/>
                <a:cs typeface="Arial"/>
              </a:rPr>
              <a:t>faint  </a:t>
            </a:r>
            <a:r>
              <a:rPr sz="1600" spc="-65" dirty="0">
                <a:solidFill>
                  <a:srgbClr val="3B4643"/>
                </a:solidFill>
                <a:latin typeface="Arial"/>
                <a:cs typeface="Arial"/>
              </a:rPr>
              <a:t>radiographic </a:t>
            </a:r>
            <a:r>
              <a:rPr sz="1600" spc="-85" dirty="0">
                <a:solidFill>
                  <a:srgbClr val="3B4643"/>
                </a:solidFill>
                <a:latin typeface="Arial"/>
                <a:cs typeface="Arial"/>
              </a:rPr>
              <a:t>shadow </a:t>
            </a:r>
            <a:r>
              <a:rPr sz="1600" spc="-75" dirty="0">
                <a:solidFill>
                  <a:srgbClr val="3B4643"/>
                </a:solidFill>
                <a:latin typeface="Arial"/>
                <a:cs typeface="Arial"/>
              </a:rPr>
              <a:t>(marked </a:t>
            </a:r>
            <a:r>
              <a:rPr sz="1600" spc="10" dirty="0">
                <a:solidFill>
                  <a:srgbClr val="3B4643"/>
                </a:solidFill>
                <a:latin typeface="Arial"/>
                <a:cs typeface="Arial"/>
              </a:rPr>
              <a:t>with </a:t>
            </a:r>
            <a:r>
              <a:rPr sz="1600" spc="-65" dirty="0">
                <a:solidFill>
                  <a:srgbClr val="3B4643"/>
                </a:solidFill>
                <a:latin typeface="Arial"/>
                <a:cs typeface="Arial"/>
              </a:rPr>
              <a:t>arrows) </a:t>
            </a:r>
            <a:r>
              <a:rPr sz="1600" spc="-50" dirty="0">
                <a:solidFill>
                  <a:srgbClr val="3B4643"/>
                </a:solidFill>
                <a:latin typeface="Arial"/>
                <a:cs typeface="Arial"/>
              </a:rPr>
              <a:t>indicative </a:t>
            </a:r>
            <a:r>
              <a:rPr sz="1600" spc="-10" dirty="0">
                <a:solidFill>
                  <a:srgbClr val="3B4643"/>
                </a:solidFill>
                <a:latin typeface="Arial"/>
                <a:cs typeface="Arial"/>
              </a:rPr>
              <a:t>of </a:t>
            </a:r>
            <a:r>
              <a:rPr sz="1600" spc="-55" dirty="0">
                <a:solidFill>
                  <a:srgbClr val="3B4643"/>
                </a:solidFill>
                <a:latin typeface="Arial"/>
                <a:cs typeface="Arial"/>
              </a:rPr>
              <a:t>superficial  </a:t>
            </a:r>
            <a:r>
              <a:rPr sz="1600" spc="-70" dirty="0">
                <a:solidFill>
                  <a:srgbClr val="3B4643"/>
                </a:solidFill>
                <a:latin typeface="Arial"/>
                <a:cs typeface="Arial"/>
              </a:rPr>
              <a:t>bone</a:t>
            </a:r>
            <a:r>
              <a:rPr sz="1600" spc="-85" dirty="0">
                <a:solidFill>
                  <a:srgbClr val="3B4643"/>
                </a:solidFill>
                <a:latin typeface="Arial"/>
                <a:cs typeface="Arial"/>
              </a:rPr>
              <a:t> </a:t>
            </a:r>
            <a:r>
              <a:rPr sz="1600" spc="-65" dirty="0">
                <a:solidFill>
                  <a:srgbClr val="3B4643"/>
                </a:solidFill>
                <a:latin typeface="Arial"/>
                <a:cs typeface="Arial"/>
              </a:rPr>
              <a:t>erosion.</a:t>
            </a:r>
            <a:endParaRPr sz="1600">
              <a:latin typeface="Arial"/>
              <a:cs typeface="Arial"/>
            </a:endParaRPr>
          </a:p>
          <a:p>
            <a:pPr marL="1553845">
              <a:lnSpc>
                <a:spcPts val="935"/>
              </a:lnSpc>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6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11" name="object 11"/>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51</a:t>
            </a:r>
            <a:endParaRPr sz="1200">
              <a:latin typeface="Arial"/>
              <a:cs typeface="Arial"/>
            </a:endParaRPr>
          </a:p>
        </p:txBody>
      </p:sp>
      <p:sp>
        <p:nvSpPr>
          <p:cNvPr id="12" name="object 12"/>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33121" y="1371600"/>
            <a:ext cx="9359265" cy="2971800"/>
          </a:xfrm>
          <a:custGeom>
            <a:avLst/>
            <a:gdLst/>
            <a:ahLst/>
            <a:cxnLst/>
            <a:rect l="l" t="t" r="r" b="b"/>
            <a:pathLst>
              <a:path w="9359265" h="2971800">
                <a:moveTo>
                  <a:pt x="0" y="2971800"/>
                </a:moveTo>
                <a:lnTo>
                  <a:pt x="9358884" y="2971800"/>
                </a:lnTo>
                <a:lnTo>
                  <a:pt x="9358884" y="0"/>
                </a:lnTo>
                <a:lnTo>
                  <a:pt x="0" y="0"/>
                </a:lnTo>
                <a:lnTo>
                  <a:pt x="0" y="2971800"/>
                </a:lnTo>
                <a:close/>
              </a:path>
            </a:pathLst>
          </a:custGeom>
          <a:solidFill>
            <a:srgbClr val="E4E6DA"/>
          </a:solidFill>
        </p:spPr>
        <p:txBody>
          <a:bodyPr wrap="square" lIns="0" tIns="0" rIns="0" bIns="0" rtlCol="0"/>
          <a:lstStyle/>
          <a:p>
            <a:endParaRPr/>
          </a:p>
        </p:txBody>
      </p:sp>
      <p:sp>
        <p:nvSpPr>
          <p:cNvPr id="4" name="object 4"/>
          <p:cNvSpPr/>
          <p:nvPr/>
        </p:nvSpPr>
        <p:spPr>
          <a:xfrm>
            <a:off x="2833121" y="4462271"/>
            <a:ext cx="9359265" cy="1033780"/>
          </a:xfrm>
          <a:custGeom>
            <a:avLst/>
            <a:gdLst/>
            <a:ahLst/>
            <a:cxnLst/>
            <a:rect l="l" t="t" r="r" b="b"/>
            <a:pathLst>
              <a:path w="9359265" h="1033779">
                <a:moveTo>
                  <a:pt x="0" y="1033271"/>
                </a:moveTo>
                <a:lnTo>
                  <a:pt x="9358884" y="1033271"/>
                </a:lnTo>
                <a:lnTo>
                  <a:pt x="9358884" y="0"/>
                </a:lnTo>
                <a:lnTo>
                  <a:pt x="0" y="0"/>
                </a:lnTo>
                <a:lnTo>
                  <a:pt x="0" y="1033271"/>
                </a:lnTo>
                <a:close/>
              </a:path>
            </a:pathLst>
          </a:custGeom>
          <a:solidFill>
            <a:srgbClr val="DDC237"/>
          </a:solidFill>
        </p:spPr>
        <p:txBody>
          <a:bodyPr wrap="square" lIns="0" tIns="0" rIns="0" bIns="0" rtlCol="0"/>
          <a:lstStyle/>
          <a:p>
            <a:endParaRPr/>
          </a:p>
        </p:txBody>
      </p:sp>
      <p:sp>
        <p:nvSpPr>
          <p:cNvPr id="5" name="object 5"/>
          <p:cNvSpPr txBox="1">
            <a:spLocks noGrp="1"/>
          </p:cNvSpPr>
          <p:nvPr>
            <p:ph type="title"/>
          </p:nvPr>
        </p:nvSpPr>
        <p:spPr>
          <a:xfrm>
            <a:off x="4168521" y="2872871"/>
            <a:ext cx="4262755" cy="443070"/>
          </a:xfrm>
          <a:prstGeom prst="rect">
            <a:avLst/>
          </a:prstGeom>
        </p:spPr>
        <p:txBody>
          <a:bodyPr vert="horz" wrap="square" lIns="0" tIns="12065" rIns="0" bIns="0" rtlCol="0">
            <a:spAutoFit/>
          </a:bodyPr>
          <a:lstStyle/>
          <a:p>
            <a:pPr marL="12700">
              <a:lnSpc>
                <a:spcPct val="100000"/>
              </a:lnSpc>
              <a:spcBef>
                <a:spcPts val="95"/>
              </a:spcBef>
            </a:pPr>
            <a:r>
              <a:rPr sz="2800" spc="-260" dirty="0"/>
              <a:t>LATERAL </a:t>
            </a:r>
            <a:r>
              <a:rPr sz="2800" spc="-165" dirty="0"/>
              <a:t>PERIODONTAL</a:t>
            </a:r>
            <a:r>
              <a:rPr sz="2800" spc="-160" dirty="0"/>
              <a:t> </a:t>
            </a:r>
            <a:r>
              <a:rPr sz="2800" spc="-254" dirty="0"/>
              <a:t>CYST</a:t>
            </a:r>
            <a:endParaRPr sz="28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7" y="2037721"/>
            <a:ext cx="7884795" cy="2797561"/>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200" spc="-100" dirty="0">
                <a:solidFill>
                  <a:srgbClr val="3B4643"/>
                </a:solidFill>
                <a:latin typeface="Arial"/>
                <a:cs typeface="Arial"/>
              </a:rPr>
              <a:t>Uncommon, </a:t>
            </a:r>
            <a:r>
              <a:rPr sz="2200" spc="-10" dirty="0">
                <a:solidFill>
                  <a:srgbClr val="3B4643"/>
                </a:solidFill>
                <a:latin typeface="Arial"/>
                <a:cs typeface="Arial"/>
              </a:rPr>
              <a:t>but </a:t>
            </a:r>
            <a:r>
              <a:rPr sz="2200" spc="-35" dirty="0">
                <a:solidFill>
                  <a:srgbClr val="3B4643"/>
                </a:solidFill>
                <a:latin typeface="Arial"/>
                <a:cs typeface="Arial"/>
              </a:rPr>
              <a:t>well </a:t>
            </a:r>
            <a:r>
              <a:rPr sz="2200" spc="-114" dirty="0">
                <a:solidFill>
                  <a:srgbClr val="3B4643"/>
                </a:solidFill>
                <a:latin typeface="Arial"/>
                <a:cs typeface="Arial"/>
              </a:rPr>
              <a:t>recognized </a:t>
            </a:r>
            <a:r>
              <a:rPr sz="2200" spc="-50" dirty="0">
                <a:solidFill>
                  <a:srgbClr val="3B4643"/>
                </a:solidFill>
                <a:latin typeface="Arial"/>
                <a:cs typeface="Arial"/>
              </a:rPr>
              <a:t>type </a:t>
            </a:r>
            <a:r>
              <a:rPr sz="2200" spc="-5" dirty="0">
                <a:solidFill>
                  <a:srgbClr val="3B4643"/>
                </a:solidFill>
                <a:latin typeface="Arial"/>
                <a:cs typeface="Arial"/>
              </a:rPr>
              <a:t>of </a:t>
            </a:r>
            <a:r>
              <a:rPr sz="2200" spc="-80" dirty="0">
                <a:solidFill>
                  <a:srgbClr val="3B4643"/>
                </a:solidFill>
                <a:latin typeface="Arial"/>
                <a:cs typeface="Arial"/>
              </a:rPr>
              <a:t>odontogenic</a:t>
            </a:r>
            <a:r>
              <a:rPr sz="2200" spc="-430" dirty="0">
                <a:solidFill>
                  <a:srgbClr val="3B4643"/>
                </a:solidFill>
                <a:latin typeface="Arial"/>
                <a:cs typeface="Arial"/>
              </a:rPr>
              <a:t> </a:t>
            </a:r>
            <a:r>
              <a:rPr sz="2200" spc="-100" dirty="0">
                <a:solidFill>
                  <a:srgbClr val="3B4643"/>
                </a:solidFill>
                <a:latin typeface="Arial"/>
                <a:cs typeface="Arial"/>
              </a:rPr>
              <a:t>cyst.</a:t>
            </a:r>
            <a:endParaRPr sz="2200">
              <a:latin typeface="Arial"/>
              <a:cs typeface="Arial"/>
            </a:endParaRPr>
          </a:p>
          <a:p>
            <a:pPr>
              <a:lnSpc>
                <a:spcPct val="100000"/>
              </a:lnSpc>
              <a:buClr>
                <a:srgbClr val="3B4643"/>
              </a:buClr>
              <a:buFont typeface="Arial"/>
              <a:buChar char="•"/>
            </a:pPr>
            <a:endParaRPr sz="2500">
              <a:latin typeface="Times New Roman"/>
              <a:cs typeface="Times New Roman"/>
            </a:endParaRPr>
          </a:p>
          <a:p>
            <a:pPr>
              <a:lnSpc>
                <a:spcPct val="100000"/>
              </a:lnSpc>
              <a:spcBef>
                <a:spcPts val="5"/>
              </a:spcBef>
              <a:buClr>
                <a:srgbClr val="3B4643"/>
              </a:buClr>
              <a:buFont typeface="Arial"/>
              <a:buChar char="•"/>
            </a:pPr>
            <a:endParaRPr sz="2400">
              <a:latin typeface="Times New Roman"/>
              <a:cs typeface="Times New Roman"/>
            </a:endParaRPr>
          </a:p>
          <a:p>
            <a:pPr marL="355600" marR="5080" indent="-342900">
              <a:lnSpc>
                <a:spcPct val="100000"/>
              </a:lnSpc>
              <a:buChar char="•"/>
              <a:tabLst>
                <a:tab pos="354965" algn="l"/>
                <a:tab pos="355600" algn="l"/>
              </a:tabLst>
            </a:pPr>
            <a:r>
              <a:rPr sz="2200" spc="-165" dirty="0">
                <a:solidFill>
                  <a:srgbClr val="3B4643"/>
                </a:solidFill>
                <a:latin typeface="Arial"/>
                <a:cs typeface="Arial"/>
              </a:rPr>
              <a:t>The </a:t>
            </a:r>
            <a:r>
              <a:rPr sz="2200" spc="-85" dirty="0">
                <a:solidFill>
                  <a:srgbClr val="3B4643"/>
                </a:solidFill>
                <a:latin typeface="Arial"/>
                <a:cs typeface="Arial"/>
              </a:rPr>
              <a:t>designation </a:t>
            </a:r>
            <a:r>
              <a:rPr sz="2200" spc="-45" dirty="0">
                <a:solidFill>
                  <a:srgbClr val="3B4643"/>
                </a:solidFill>
                <a:latin typeface="Arial"/>
                <a:cs typeface="Arial"/>
              </a:rPr>
              <a:t>‘lateral </a:t>
            </a:r>
            <a:r>
              <a:rPr sz="2200" spc="-50" dirty="0">
                <a:solidFill>
                  <a:srgbClr val="3B4643"/>
                </a:solidFill>
                <a:latin typeface="Arial"/>
                <a:cs typeface="Arial"/>
              </a:rPr>
              <a:t>periodontal </a:t>
            </a:r>
            <a:r>
              <a:rPr sz="2200" spc="-65" dirty="0">
                <a:solidFill>
                  <a:srgbClr val="3B4643"/>
                </a:solidFill>
                <a:latin typeface="Arial"/>
                <a:cs typeface="Arial"/>
              </a:rPr>
              <a:t>cyst’ </a:t>
            </a:r>
            <a:r>
              <a:rPr sz="2200" spc="-114" dirty="0">
                <a:solidFill>
                  <a:srgbClr val="3B4643"/>
                </a:solidFill>
                <a:latin typeface="Arial"/>
                <a:cs typeface="Arial"/>
              </a:rPr>
              <a:t>is </a:t>
            </a:r>
            <a:r>
              <a:rPr sz="2200" spc="-75" dirty="0">
                <a:solidFill>
                  <a:srgbClr val="3B4643"/>
                </a:solidFill>
                <a:latin typeface="Arial"/>
                <a:cs typeface="Arial"/>
              </a:rPr>
              <a:t>confined </a:t>
            </a:r>
            <a:r>
              <a:rPr sz="2200" spc="15" dirty="0">
                <a:solidFill>
                  <a:srgbClr val="3B4643"/>
                </a:solidFill>
                <a:latin typeface="Arial"/>
                <a:cs typeface="Arial"/>
              </a:rPr>
              <a:t>to </a:t>
            </a:r>
            <a:r>
              <a:rPr sz="2200" spc="-80" dirty="0">
                <a:solidFill>
                  <a:srgbClr val="3B4643"/>
                </a:solidFill>
                <a:latin typeface="Arial"/>
                <a:cs typeface="Arial"/>
              </a:rPr>
              <a:t>those</a:t>
            </a:r>
            <a:r>
              <a:rPr sz="2200" spc="-350" dirty="0">
                <a:solidFill>
                  <a:srgbClr val="3B4643"/>
                </a:solidFill>
                <a:latin typeface="Arial"/>
                <a:cs typeface="Arial"/>
              </a:rPr>
              <a:t> </a:t>
            </a:r>
            <a:r>
              <a:rPr sz="2200" spc="-140" dirty="0">
                <a:solidFill>
                  <a:srgbClr val="3B4643"/>
                </a:solidFill>
                <a:latin typeface="Arial"/>
                <a:cs typeface="Arial"/>
              </a:rPr>
              <a:t>cysts  </a:t>
            </a:r>
            <a:r>
              <a:rPr sz="2200" spc="-10" dirty="0">
                <a:solidFill>
                  <a:srgbClr val="3B4643"/>
                </a:solidFill>
                <a:latin typeface="Arial"/>
                <a:cs typeface="Arial"/>
              </a:rPr>
              <a:t>that </a:t>
            </a:r>
            <a:r>
              <a:rPr sz="2200" spc="-95" dirty="0">
                <a:solidFill>
                  <a:srgbClr val="3B4643"/>
                </a:solidFill>
                <a:latin typeface="Arial"/>
                <a:cs typeface="Arial"/>
              </a:rPr>
              <a:t>occur </a:t>
            </a:r>
            <a:r>
              <a:rPr sz="2200" spc="-35" dirty="0">
                <a:solidFill>
                  <a:srgbClr val="3B4643"/>
                </a:solidFill>
                <a:latin typeface="Arial"/>
                <a:cs typeface="Arial"/>
              </a:rPr>
              <a:t>in </a:t>
            </a:r>
            <a:r>
              <a:rPr sz="2200" spc="-30" dirty="0">
                <a:solidFill>
                  <a:srgbClr val="3B4643"/>
                </a:solidFill>
                <a:latin typeface="Arial"/>
                <a:cs typeface="Arial"/>
              </a:rPr>
              <a:t>the </a:t>
            </a:r>
            <a:r>
              <a:rPr sz="2200" spc="-55" dirty="0">
                <a:solidFill>
                  <a:srgbClr val="3B4643"/>
                </a:solidFill>
                <a:latin typeface="Arial"/>
                <a:cs typeface="Arial"/>
              </a:rPr>
              <a:t>lateral </a:t>
            </a:r>
            <a:r>
              <a:rPr sz="2200" spc="-50" dirty="0">
                <a:solidFill>
                  <a:srgbClr val="3B4643"/>
                </a:solidFill>
                <a:latin typeface="Arial"/>
                <a:cs typeface="Arial"/>
              </a:rPr>
              <a:t>periodontal position </a:t>
            </a:r>
            <a:r>
              <a:rPr sz="2200" spc="-105" dirty="0">
                <a:solidFill>
                  <a:srgbClr val="3B4643"/>
                </a:solidFill>
                <a:latin typeface="Arial"/>
                <a:cs typeface="Arial"/>
              </a:rPr>
              <a:t>and </a:t>
            </a:r>
            <a:r>
              <a:rPr sz="2200" spc="-30" dirty="0">
                <a:solidFill>
                  <a:srgbClr val="3B4643"/>
                </a:solidFill>
                <a:latin typeface="Arial"/>
                <a:cs typeface="Arial"/>
              </a:rPr>
              <a:t>in </a:t>
            </a:r>
            <a:r>
              <a:rPr sz="2200" spc="-65" dirty="0">
                <a:solidFill>
                  <a:srgbClr val="3B4643"/>
                </a:solidFill>
                <a:latin typeface="Arial"/>
                <a:cs typeface="Arial"/>
              </a:rPr>
              <a:t>which </a:t>
            </a:r>
            <a:r>
              <a:rPr sz="2200" spc="-120" dirty="0">
                <a:solidFill>
                  <a:srgbClr val="3B4643"/>
                </a:solidFill>
                <a:latin typeface="Arial"/>
                <a:cs typeface="Arial"/>
              </a:rPr>
              <a:t>an  </a:t>
            </a:r>
            <a:r>
              <a:rPr sz="2200" spc="-50" dirty="0">
                <a:solidFill>
                  <a:srgbClr val="3B4643"/>
                </a:solidFill>
                <a:latin typeface="Arial"/>
                <a:cs typeface="Arial"/>
              </a:rPr>
              <a:t>inflammatory </a:t>
            </a:r>
            <a:r>
              <a:rPr sz="2200" spc="-55" dirty="0">
                <a:solidFill>
                  <a:srgbClr val="3B4643"/>
                </a:solidFill>
                <a:latin typeface="Arial"/>
                <a:cs typeface="Arial"/>
              </a:rPr>
              <a:t>etiology </a:t>
            </a:r>
            <a:r>
              <a:rPr sz="2200" spc="-105" dirty="0">
                <a:solidFill>
                  <a:srgbClr val="3B4643"/>
                </a:solidFill>
                <a:latin typeface="Arial"/>
                <a:cs typeface="Arial"/>
              </a:rPr>
              <a:t>and </a:t>
            </a:r>
            <a:r>
              <a:rPr sz="2200" spc="-175" dirty="0">
                <a:solidFill>
                  <a:srgbClr val="3B4643"/>
                </a:solidFill>
                <a:latin typeface="Arial"/>
                <a:cs typeface="Arial"/>
              </a:rPr>
              <a:t>a </a:t>
            </a:r>
            <a:r>
              <a:rPr sz="2200" spc="-120" dirty="0">
                <a:solidFill>
                  <a:srgbClr val="3B4643"/>
                </a:solidFill>
                <a:latin typeface="Arial"/>
                <a:cs typeface="Arial"/>
              </a:rPr>
              <a:t>diagnosis </a:t>
            </a:r>
            <a:r>
              <a:rPr sz="2200" spc="-5" dirty="0">
                <a:solidFill>
                  <a:srgbClr val="3B4643"/>
                </a:solidFill>
                <a:latin typeface="Arial"/>
                <a:cs typeface="Arial"/>
              </a:rPr>
              <a:t>of </a:t>
            </a:r>
            <a:r>
              <a:rPr sz="2200" spc="-65" dirty="0">
                <a:solidFill>
                  <a:srgbClr val="3B4643"/>
                </a:solidFill>
                <a:latin typeface="Arial"/>
                <a:cs typeface="Arial"/>
              </a:rPr>
              <a:t>collateral </a:t>
            </a:r>
            <a:r>
              <a:rPr sz="2200" spc="-370" dirty="0">
                <a:solidFill>
                  <a:srgbClr val="3B4643"/>
                </a:solidFill>
                <a:latin typeface="Arial"/>
                <a:cs typeface="Arial"/>
              </a:rPr>
              <a:t>OKC </a:t>
            </a:r>
            <a:r>
              <a:rPr sz="2200" spc="-140" dirty="0">
                <a:solidFill>
                  <a:srgbClr val="3B4643"/>
                </a:solidFill>
                <a:latin typeface="Arial"/>
                <a:cs typeface="Arial"/>
              </a:rPr>
              <a:t>have </a:t>
            </a:r>
            <a:r>
              <a:rPr sz="2200" spc="-105" dirty="0">
                <a:solidFill>
                  <a:srgbClr val="3B4643"/>
                </a:solidFill>
                <a:latin typeface="Arial"/>
                <a:cs typeface="Arial"/>
              </a:rPr>
              <a:t>been  </a:t>
            </a:r>
            <a:r>
              <a:rPr sz="2200" spc="-114" dirty="0">
                <a:solidFill>
                  <a:srgbClr val="3B4643"/>
                </a:solidFill>
                <a:latin typeface="Arial"/>
                <a:cs typeface="Arial"/>
              </a:rPr>
              <a:t>excluded </a:t>
            </a:r>
            <a:r>
              <a:rPr sz="2200" spc="-70" dirty="0">
                <a:solidFill>
                  <a:srgbClr val="3B4643"/>
                </a:solidFill>
                <a:latin typeface="Arial"/>
                <a:cs typeface="Arial"/>
              </a:rPr>
              <a:t>on </a:t>
            </a:r>
            <a:r>
              <a:rPr sz="2200" spc="-75" dirty="0">
                <a:solidFill>
                  <a:srgbClr val="3B4643"/>
                </a:solidFill>
                <a:latin typeface="Arial"/>
                <a:cs typeface="Arial"/>
              </a:rPr>
              <a:t>clinical </a:t>
            </a:r>
            <a:r>
              <a:rPr sz="2200" spc="-105" dirty="0">
                <a:solidFill>
                  <a:srgbClr val="3B4643"/>
                </a:solidFill>
                <a:latin typeface="Arial"/>
                <a:cs typeface="Arial"/>
              </a:rPr>
              <a:t>and </a:t>
            </a:r>
            <a:r>
              <a:rPr sz="2200" spc="-75" dirty="0">
                <a:solidFill>
                  <a:srgbClr val="3B4643"/>
                </a:solidFill>
                <a:latin typeface="Arial"/>
                <a:cs typeface="Arial"/>
              </a:rPr>
              <a:t>histological </a:t>
            </a:r>
            <a:r>
              <a:rPr sz="2200" spc="-125" dirty="0">
                <a:solidFill>
                  <a:srgbClr val="3B4643"/>
                </a:solidFill>
                <a:latin typeface="Arial"/>
                <a:cs typeface="Arial"/>
              </a:rPr>
              <a:t>grounds</a:t>
            </a:r>
            <a:r>
              <a:rPr sz="2200" spc="-125" dirty="0">
                <a:solidFill>
                  <a:srgbClr val="95A0AA"/>
                </a:solidFill>
                <a:latin typeface="Arial"/>
                <a:cs typeface="Arial"/>
              </a:rPr>
              <a:t>(Shear </a:t>
            </a:r>
            <a:r>
              <a:rPr sz="2200" spc="-105" dirty="0">
                <a:solidFill>
                  <a:srgbClr val="95A0AA"/>
                </a:solidFill>
                <a:latin typeface="Arial"/>
                <a:cs typeface="Arial"/>
              </a:rPr>
              <a:t>and </a:t>
            </a:r>
            <a:r>
              <a:rPr sz="2200" spc="-95" dirty="0">
                <a:solidFill>
                  <a:srgbClr val="95A0AA"/>
                </a:solidFill>
                <a:latin typeface="Arial"/>
                <a:cs typeface="Arial"/>
              </a:rPr>
              <a:t>Pindborg,  1975).</a:t>
            </a:r>
            <a:endParaRPr sz="2200">
              <a:latin typeface="Arial"/>
              <a:cs typeface="Arial"/>
            </a:endParaRPr>
          </a:p>
        </p:txBody>
      </p:sp>
      <p:sp>
        <p:nvSpPr>
          <p:cNvPr id="3" name="object 3"/>
          <p:cNvSpPr txBox="1">
            <a:spLocks noGrp="1"/>
          </p:cNvSpPr>
          <p:nvPr>
            <p:ph type="title"/>
          </p:nvPr>
        </p:nvSpPr>
        <p:spPr>
          <a:xfrm>
            <a:off x="1359158" y="870587"/>
            <a:ext cx="4457065" cy="474489"/>
          </a:xfrm>
          <a:prstGeom prst="rect">
            <a:avLst/>
          </a:prstGeom>
        </p:spPr>
        <p:txBody>
          <a:bodyPr vert="horz" wrap="square" lIns="0" tIns="12700" rIns="0" bIns="0" rtlCol="0">
            <a:spAutoFit/>
          </a:bodyPr>
          <a:lstStyle/>
          <a:p>
            <a:pPr marL="12700">
              <a:lnSpc>
                <a:spcPct val="100000"/>
              </a:lnSpc>
              <a:spcBef>
                <a:spcPts val="100"/>
              </a:spcBef>
            </a:pPr>
            <a:r>
              <a:rPr sz="3000" b="0" spc="-440" dirty="0">
                <a:solidFill>
                  <a:srgbClr val="E4E6DA"/>
                </a:solidFill>
                <a:latin typeface="Arial"/>
                <a:cs typeface="Arial"/>
              </a:rPr>
              <a:t>LATERAL </a:t>
            </a:r>
            <a:r>
              <a:rPr sz="3000" b="0" spc="-380" dirty="0">
                <a:solidFill>
                  <a:srgbClr val="E4E6DA"/>
                </a:solidFill>
                <a:latin typeface="Arial"/>
                <a:cs typeface="Arial"/>
              </a:rPr>
              <a:t>PERIODONTAL</a:t>
            </a:r>
            <a:r>
              <a:rPr sz="3000" b="0" spc="-305" dirty="0">
                <a:solidFill>
                  <a:srgbClr val="E4E6DA"/>
                </a:solidFill>
                <a:latin typeface="Arial"/>
                <a:cs typeface="Arial"/>
              </a:rPr>
              <a:t> </a:t>
            </a:r>
            <a:r>
              <a:rPr sz="3000" b="0" spc="-540" dirty="0">
                <a:solidFill>
                  <a:srgbClr val="E4E6DA"/>
                </a:solidFill>
                <a:latin typeface="Arial"/>
                <a:cs typeface="Arial"/>
              </a:rPr>
              <a:t>CYST</a:t>
            </a:r>
            <a:endParaRPr sz="30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53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4201" y="2022732"/>
            <a:ext cx="4856480" cy="3954929"/>
          </a:xfrm>
          <a:prstGeom prst="rect">
            <a:avLst/>
          </a:prstGeom>
        </p:spPr>
        <p:txBody>
          <a:bodyPr vert="horz" wrap="square" lIns="0" tIns="60960" rIns="0" bIns="0" rtlCol="0">
            <a:spAutoFit/>
          </a:bodyPr>
          <a:lstStyle/>
          <a:p>
            <a:pPr marL="355600" marR="5080" indent="-342900">
              <a:lnSpc>
                <a:spcPts val="3020"/>
              </a:lnSpc>
              <a:spcBef>
                <a:spcPts val="480"/>
              </a:spcBef>
              <a:buChar char="•"/>
              <a:tabLst>
                <a:tab pos="355600" algn="l"/>
                <a:tab pos="356235" algn="l"/>
              </a:tabLst>
            </a:pPr>
            <a:r>
              <a:rPr sz="2800" spc="-229" dirty="0">
                <a:solidFill>
                  <a:srgbClr val="95A0AA"/>
                </a:solidFill>
                <a:latin typeface="Arial"/>
                <a:cs typeface="Arial"/>
              </a:rPr>
              <a:t>Age </a:t>
            </a:r>
            <a:r>
              <a:rPr sz="2800" spc="-30" dirty="0">
                <a:solidFill>
                  <a:srgbClr val="95A0AA"/>
                </a:solidFill>
                <a:latin typeface="Arial"/>
                <a:cs typeface="Arial"/>
              </a:rPr>
              <a:t>: </a:t>
            </a:r>
            <a:r>
              <a:rPr sz="2800" spc="-145" dirty="0">
                <a:solidFill>
                  <a:srgbClr val="3B4643"/>
                </a:solidFill>
                <a:latin typeface="Arial"/>
                <a:cs typeface="Arial"/>
              </a:rPr>
              <a:t>20 </a:t>
            </a:r>
            <a:r>
              <a:rPr sz="2800" spc="-165" dirty="0">
                <a:solidFill>
                  <a:srgbClr val="3B4643"/>
                </a:solidFill>
                <a:latin typeface="Arial"/>
                <a:cs typeface="Arial"/>
              </a:rPr>
              <a:t>– </a:t>
            </a:r>
            <a:r>
              <a:rPr sz="2800" spc="-145" dirty="0">
                <a:solidFill>
                  <a:srgbClr val="3B4643"/>
                </a:solidFill>
                <a:latin typeface="Arial"/>
                <a:cs typeface="Arial"/>
              </a:rPr>
              <a:t>60 </a:t>
            </a:r>
            <a:r>
              <a:rPr sz="2800" spc="-165" dirty="0">
                <a:solidFill>
                  <a:srgbClr val="3B4643"/>
                </a:solidFill>
                <a:latin typeface="Arial"/>
                <a:cs typeface="Arial"/>
              </a:rPr>
              <a:t>years, </a:t>
            </a:r>
            <a:r>
              <a:rPr sz="2800" spc="-155" dirty="0">
                <a:solidFill>
                  <a:srgbClr val="3B4643"/>
                </a:solidFill>
                <a:latin typeface="Arial"/>
                <a:cs typeface="Arial"/>
              </a:rPr>
              <a:t>peak </a:t>
            </a:r>
            <a:r>
              <a:rPr sz="2800" spc="-35" dirty="0">
                <a:solidFill>
                  <a:srgbClr val="3B4643"/>
                </a:solidFill>
                <a:latin typeface="Arial"/>
                <a:cs typeface="Arial"/>
              </a:rPr>
              <a:t>in</a:t>
            </a:r>
            <a:r>
              <a:rPr sz="2800" spc="-100" dirty="0">
                <a:solidFill>
                  <a:srgbClr val="3B4643"/>
                </a:solidFill>
                <a:latin typeface="Arial"/>
                <a:cs typeface="Arial"/>
              </a:rPr>
              <a:t> </a:t>
            </a:r>
            <a:r>
              <a:rPr sz="2800" spc="-25" dirty="0">
                <a:solidFill>
                  <a:srgbClr val="3B4643"/>
                </a:solidFill>
                <a:latin typeface="Arial"/>
                <a:cs typeface="Arial"/>
              </a:rPr>
              <a:t>6th  </a:t>
            </a:r>
            <a:r>
              <a:rPr sz="2800" spc="-150" dirty="0">
                <a:solidFill>
                  <a:srgbClr val="3B4643"/>
                </a:solidFill>
                <a:latin typeface="Arial"/>
                <a:cs typeface="Arial"/>
              </a:rPr>
              <a:t>decade.</a:t>
            </a:r>
            <a:endParaRPr sz="2800">
              <a:latin typeface="Arial"/>
              <a:cs typeface="Arial"/>
            </a:endParaRPr>
          </a:p>
          <a:p>
            <a:pPr>
              <a:lnSpc>
                <a:spcPct val="100000"/>
              </a:lnSpc>
              <a:buClr>
                <a:srgbClr val="95A0AA"/>
              </a:buClr>
              <a:buFont typeface="Arial"/>
              <a:buChar char="•"/>
            </a:pPr>
            <a:endParaRPr sz="2800">
              <a:latin typeface="Times New Roman"/>
              <a:cs typeface="Times New Roman"/>
            </a:endParaRPr>
          </a:p>
          <a:p>
            <a:pPr marL="355600" indent="-342900">
              <a:lnSpc>
                <a:spcPct val="100000"/>
              </a:lnSpc>
              <a:spcBef>
                <a:spcPts val="2430"/>
              </a:spcBef>
              <a:buChar char="•"/>
              <a:tabLst>
                <a:tab pos="355600" algn="l"/>
                <a:tab pos="356235" algn="l"/>
                <a:tab pos="1181735" algn="l"/>
              </a:tabLst>
            </a:pPr>
            <a:r>
              <a:rPr sz="2800" spc="-335" dirty="0">
                <a:solidFill>
                  <a:srgbClr val="95A0AA"/>
                </a:solidFill>
                <a:latin typeface="Arial"/>
                <a:cs typeface="Arial"/>
              </a:rPr>
              <a:t>Sex</a:t>
            </a:r>
            <a:r>
              <a:rPr sz="2800" spc="-114" dirty="0">
                <a:solidFill>
                  <a:srgbClr val="95A0AA"/>
                </a:solidFill>
                <a:latin typeface="Arial"/>
                <a:cs typeface="Arial"/>
              </a:rPr>
              <a:t> </a:t>
            </a:r>
            <a:r>
              <a:rPr sz="2800" spc="-30" dirty="0">
                <a:solidFill>
                  <a:srgbClr val="95A0AA"/>
                </a:solidFill>
                <a:latin typeface="Arial"/>
                <a:cs typeface="Arial"/>
              </a:rPr>
              <a:t>:	</a:t>
            </a:r>
            <a:r>
              <a:rPr sz="2800" spc="-80" dirty="0">
                <a:solidFill>
                  <a:srgbClr val="3B4643"/>
                </a:solidFill>
                <a:latin typeface="Arial"/>
                <a:cs typeface="Arial"/>
              </a:rPr>
              <a:t>Male</a:t>
            </a:r>
            <a:r>
              <a:rPr sz="2800" spc="-145" dirty="0">
                <a:solidFill>
                  <a:srgbClr val="3B4643"/>
                </a:solidFill>
                <a:latin typeface="Arial"/>
                <a:cs typeface="Arial"/>
              </a:rPr>
              <a:t> </a:t>
            </a:r>
            <a:r>
              <a:rPr sz="2800" spc="-65" dirty="0">
                <a:solidFill>
                  <a:srgbClr val="3B4643"/>
                </a:solidFill>
                <a:latin typeface="Arial"/>
                <a:cs typeface="Arial"/>
              </a:rPr>
              <a:t>predilection.</a:t>
            </a:r>
            <a:endParaRPr sz="2800">
              <a:latin typeface="Arial"/>
              <a:cs typeface="Arial"/>
            </a:endParaRPr>
          </a:p>
          <a:p>
            <a:pPr>
              <a:lnSpc>
                <a:spcPct val="100000"/>
              </a:lnSpc>
              <a:buClr>
                <a:srgbClr val="95A0AA"/>
              </a:buClr>
              <a:buFont typeface="Arial"/>
              <a:buChar char="•"/>
            </a:pPr>
            <a:endParaRPr sz="3200">
              <a:latin typeface="Times New Roman"/>
              <a:cs typeface="Times New Roman"/>
            </a:endParaRPr>
          </a:p>
          <a:p>
            <a:pPr marL="355600" marR="473709" indent="-342900">
              <a:lnSpc>
                <a:spcPts val="3020"/>
              </a:lnSpc>
              <a:spcBef>
                <a:spcPts val="2395"/>
              </a:spcBef>
              <a:buChar char="•"/>
              <a:tabLst>
                <a:tab pos="355600" algn="l"/>
                <a:tab pos="356235" algn="l"/>
              </a:tabLst>
            </a:pPr>
            <a:r>
              <a:rPr sz="2800" spc="-155" dirty="0">
                <a:solidFill>
                  <a:srgbClr val="95A0AA"/>
                </a:solidFill>
                <a:latin typeface="Arial"/>
                <a:cs typeface="Arial"/>
              </a:rPr>
              <a:t>Site </a:t>
            </a:r>
            <a:r>
              <a:rPr sz="2800" spc="-30" dirty="0">
                <a:solidFill>
                  <a:srgbClr val="95A0AA"/>
                </a:solidFill>
                <a:latin typeface="Arial"/>
                <a:cs typeface="Arial"/>
              </a:rPr>
              <a:t>: </a:t>
            </a:r>
            <a:r>
              <a:rPr sz="2800" spc="-130" dirty="0">
                <a:solidFill>
                  <a:srgbClr val="3B4643"/>
                </a:solidFill>
                <a:latin typeface="Arial"/>
                <a:cs typeface="Arial"/>
              </a:rPr>
              <a:t>Lateral </a:t>
            </a:r>
            <a:r>
              <a:rPr sz="2800" spc="-375" dirty="0">
                <a:solidFill>
                  <a:srgbClr val="3B4643"/>
                </a:solidFill>
                <a:latin typeface="Arial"/>
                <a:cs typeface="Arial"/>
              </a:rPr>
              <a:t>PDL </a:t>
            </a:r>
            <a:r>
              <a:rPr sz="2800" spc="-125" dirty="0">
                <a:solidFill>
                  <a:srgbClr val="3B4643"/>
                </a:solidFill>
                <a:latin typeface="Arial"/>
                <a:cs typeface="Arial"/>
              </a:rPr>
              <a:t>regions </a:t>
            </a:r>
            <a:r>
              <a:rPr sz="2800" spc="-10" dirty="0">
                <a:solidFill>
                  <a:srgbClr val="3B4643"/>
                </a:solidFill>
                <a:latin typeface="Arial"/>
                <a:cs typeface="Arial"/>
              </a:rPr>
              <a:t>of  </a:t>
            </a:r>
            <a:r>
              <a:rPr sz="2800" spc="-90" dirty="0">
                <a:solidFill>
                  <a:srgbClr val="3B4643"/>
                </a:solidFill>
                <a:latin typeface="Arial"/>
                <a:cs typeface="Arial"/>
              </a:rPr>
              <a:t>mandibular </a:t>
            </a:r>
            <a:r>
              <a:rPr sz="2800" spc="-110" dirty="0">
                <a:solidFill>
                  <a:srgbClr val="3B4643"/>
                </a:solidFill>
                <a:latin typeface="Arial"/>
                <a:cs typeface="Arial"/>
              </a:rPr>
              <a:t>premolars,  </a:t>
            </a:r>
            <a:r>
              <a:rPr sz="2800" spc="-60" dirty="0">
                <a:solidFill>
                  <a:srgbClr val="3B4643"/>
                </a:solidFill>
                <a:latin typeface="Arial"/>
                <a:cs typeface="Arial"/>
              </a:rPr>
              <a:t>followed </a:t>
            </a:r>
            <a:r>
              <a:rPr sz="2800" spc="-125" dirty="0">
                <a:solidFill>
                  <a:srgbClr val="3B4643"/>
                </a:solidFill>
                <a:latin typeface="Arial"/>
                <a:cs typeface="Arial"/>
              </a:rPr>
              <a:t>by </a:t>
            </a:r>
            <a:r>
              <a:rPr sz="2800" spc="-50" dirty="0">
                <a:solidFill>
                  <a:srgbClr val="3B4643"/>
                </a:solidFill>
                <a:latin typeface="Arial"/>
                <a:cs typeface="Arial"/>
              </a:rPr>
              <a:t>anterior</a:t>
            </a:r>
            <a:r>
              <a:rPr sz="2800" spc="-235" dirty="0">
                <a:solidFill>
                  <a:srgbClr val="3B4643"/>
                </a:solidFill>
                <a:latin typeface="Arial"/>
                <a:cs typeface="Arial"/>
              </a:rPr>
              <a:t> </a:t>
            </a:r>
            <a:r>
              <a:rPr sz="2800" spc="-105" dirty="0">
                <a:solidFill>
                  <a:srgbClr val="3B4643"/>
                </a:solidFill>
                <a:latin typeface="Arial"/>
                <a:cs typeface="Arial"/>
              </a:rPr>
              <a:t>maxilla</a:t>
            </a:r>
            <a:endParaRPr sz="2800">
              <a:latin typeface="Arial"/>
              <a:cs typeface="Arial"/>
            </a:endParaRPr>
          </a:p>
        </p:txBody>
      </p:sp>
      <p:sp>
        <p:nvSpPr>
          <p:cNvPr id="3" name="object 3"/>
          <p:cNvSpPr txBox="1">
            <a:spLocks noGrp="1"/>
          </p:cNvSpPr>
          <p:nvPr>
            <p:ph type="title"/>
          </p:nvPr>
        </p:nvSpPr>
        <p:spPr>
          <a:xfrm>
            <a:off x="1359153" y="852627"/>
            <a:ext cx="3241040" cy="505908"/>
          </a:xfrm>
          <a:prstGeom prst="rect">
            <a:avLst/>
          </a:prstGeom>
        </p:spPr>
        <p:txBody>
          <a:bodyPr vert="horz" wrap="square" lIns="0" tIns="13335" rIns="0" bIns="0" rtlCol="0">
            <a:spAutoFit/>
          </a:bodyPr>
          <a:lstStyle/>
          <a:p>
            <a:pPr marL="12700">
              <a:lnSpc>
                <a:spcPct val="100000"/>
              </a:lnSpc>
              <a:spcBef>
                <a:spcPts val="105"/>
              </a:spcBef>
            </a:pPr>
            <a:r>
              <a:rPr sz="3200" b="0" spc="-355" dirty="0">
                <a:solidFill>
                  <a:srgbClr val="E4E6DA"/>
                </a:solidFill>
                <a:latin typeface="Arial"/>
                <a:cs typeface="Arial"/>
              </a:rPr>
              <a:t>CLINICAL</a:t>
            </a:r>
            <a:r>
              <a:rPr sz="3200" b="0" spc="-180" dirty="0">
                <a:solidFill>
                  <a:srgbClr val="E4E6DA"/>
                </a:solidFill>
                <a:latin typeface="Arial"/>
                <a:cs typeface="Arial"/>
              </a:rPr>
              <a:t> </a:t>
            </a:r>
            <a:r>
              <a:rPr sz="3200" b="0" spc="-520" dirty="0">
                <a:solidFill>
                  <a:srgbClr val="E4E6DA"/>
                </a:solidFill>
                <a:latin typeface="Arial"/>
                <a:cs typeface="Arial"/>
              </a:rPr>
              <a:t>FEATURES</a:t>
            </a:r>
            <a:endParaRPr sz="3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68895" y="2520695"/>
            <a:ext cx="4387596" cy="323545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54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00" y="2004193"/>
            <a:ext cx="4487545" cy="3743974"/>
          </a:xfrm>
          <a:prstGeom prst="rect">
            <a:avLst/>
          </a:prstGeom>
        </p:spPr>
        <p:txBody>
          <a:bodyPr vert="horz" wrap="square" lIns="0" tIns="12065" rIns="0" bIns="0" rtlCol="0">
            <a:spAutoFit/>
          </a:bodyPr>
          <a:lstStyle/>
          <a:p>
            <a:pPr>
              <a:lnSpc>
                <a:spcPct val="100000"/>
              </a:lnSpc>
            </a:pPr>
            <a:endParaRPr sz="1800">
              <a:latin typeface="Times New Roman"/>
              <a:cs typeface="Times New Roman"/>
            </a:endParaRPr>
          </a:p>
          <a:p>
            <a:pPr>
              <a:lnSpc>
                <a:spcPct val="100000"/>
              </a:lnSpc>
              <a:spcBef>
                <a:spcPts val="35"/>
              </a:spcBef>
            </a:pPr>
            <a:endParaRPr sz="2600">
              <a:latin typeface="Times New Roman"/>
              <a:cs typeface="Times New Roman"/>
            </a:endParaRPr>
          </a:p>
          <a:p>
            <a:pPr marL="241300" indent="-228600">
              <a:lnSpc>
                <a:spcPct val="100000"/>
              </a:lnSpc>
              <a:buFont typeface="Wingdings"/>
              <a:buChar char=""/>
              <a:tabLst>
                <a:tab pos="241300" algn="l"/>
              </a:tabLst>
            </a:pPr>
            <a:r>
              <a:rPr sz="2200" b="1" i="1" spc="-145" dirty="0">
                <a:solidFill>
                  <a:srgbClr val="3B4643"/>
                </a:solidFill>
                <a:latin typeface="Trebuchet MS"/>
                <a:cs typeface="Trebuchet MS"/>
              </a:rPr>
              <a:t>B. </a:t>
            </a:r>
            <a:r>
              <a:rPr sz="2200" b="1" spc="-125" dirty="0">
                <a:solidFill>
                  <a:srgbClr val="3B4643"/>
                </a:solidFill>
                <a:latin typeface="Trebuchet MS"/>
                <a:cs typeface="Trebuchet MS"/>
              </a:rPr>
              <a:t>NON-EPITHELIAL-LINED</a:t>
            </a:r>
            <a:r>
              <a:rPr sz="2200" b="1" spc="-150" dirty="0">
                <a:solidFill>
                  <a:srgbClr val="3B4643"/>
                </a:solidFill>
                <a:latin typeface="Trebuchet MS"/>
                <a:cs typeface="Trebuchet MS"/>
              </a:rPr>
              <a:t> </a:t>
            </a:r>
            <a:r>
              <a:rPr sz="2200" b="1" spc="-180" dirty="0">
                <a:solidFill>
                  <a:srgbClr val="3B4643"/>
                </a:solidFill>
                <a:latin typeface="Trebuchet MS"/>
                <a:cs typeface="Trebuchet MS"/>
              </a:rPr>
              <a:t>CYSTS</a:t>
            </a:r>
            <a:endParaRPr sz="2200">
              <a:latin typeface="Trebuchet MS"/>
              <a:cs typeface="Trebuchet MS"/>
            </a:endParaRPr>
          </a:p>
          <a:p>
            <a:pPr marL="355600" indent="-342900">
              <a:lnSpc>
                <a:spcPct val="100000"/>
              </a:lnSpc>
              <a:spcBef>
                <a:spcPts val="1305"/>
              </a:spcBef>
              <a:buAutoNum type="arabicPeriod"/>
              <a:tabLst>
                <a:tab pos="354965" algn="l"/>
                <a:tab pos="355600" algn="l"/>
              </a:tabLst>
            </a:pPr>
            <a:r>
              <a:rPr sz="1800" spc="-70" dirty="0">
                <a:solidFill>
                  <a:srgbClr val="3B4643"/>
                </a:solidFill>
                <a:latin typeface="Arial"/>
                <a:cs typeface="Arial"/>
              </a:rPr>
              <a:t>Solitary </a:t>
            </a:r>
            <a:r>
              <a:rPr sz="1800" spc="-75">
                <a:solidFill>
                  <a:srgbClr val="3B4643"/>
                </a:solidFill>
                <a:latin typeface="Arial"/>
                <a:cs typeface="Arial"/>
              </a:rPr>
              <a:t>bone</a:t>
            </a:r>
            <a:r>
              <a:rPr sz="1800" spc="-105">
                <a:solidFill>
                  <a:srgbClr val="3B4643"/>
                </a:solidFill>
                <a:latin typeface="Arial"/>
                <a:cs typeface="Arial"/>
              </a:rPr>
              <a:t> </a:t>
            </a:r>
            <a:r>
              <a:rPr sz="1800" spc="-90" smtClean="0">
                <a:solidFill>
                  <a:srgbClr val="3B4643"/>
                </a:solidFill>
                <a:latin typeface="Arial"/>
                <a:cs typeface="Arial"/>
              </a:rPr>
              <a:t>cyst</a:t>
            </a:r>
            <a:r>
              <a:rPr lang="en-US" sz="1800" spc="-90" dirty="0" smtClean="0">
                <a:solidFill>
                  <a:srgbClr val="3B4643"/>
                </a:solidFill>
                <a:latin typeface="Arial"/>
                <a:cs typeface="Arial"/>
              </a:rPr>
              <a:t>- Traumatic/</a:t>
            </a:r>
            <a:r>
              <a:rPr lang="en-US" sz="1800" spc="-90" dirty="0" err="1" smtClean="0">
                <a:solidFill>
                  <a:srgbClr val="3B4643"/>
                </a:solidFill>
                <a:latin typeface="Arial"/>
                <a:cs typeface="Arial"/>
              </a:rPr>
              <a:t>heamorrahagic</a:t>
            </a:r>
            <a:r>
              <a:rPr lang="en-US" sz="1800" spc="-90" dirty="0" smtClean="0">
                <a:solidFill>
                  <a:srgbClr val="3B4643"/>
                </a:solidFill>
                <a:latin typeface="Arial"/>
                <a:cs typeface="Arial"/>
              </a:rPr>
              <a:t>- Above IANC (</a:t>
            </a:r>
            <a:r>
              <a:rPr lang="en-US" sz="1800" spc="-90" dirty="0" err="1" smtClean="0">
                <a:solidFill>
                  <a:srgbClr val="3B4643"/>
                </a:solidFill>
                <a:latin typeface="Arial"/>
                <a:cs typeface="Arial"/>
              </a:rPr>
              <a:t>cuspid</a:t>
            </a:r>
            <a:r>
              <a:rPr lang="en-US" sz="1800" spc="-90" dirty="0" smtClean="0">
                <a:solidFill>
                  <a:srgbClr val="3B4643"/>
                </a:solidFill>
                <a:latin typeface="Arial"/>
                <a:cs typeface="Arial"/>
              </a:rPr>
              <a:t> &amp; molar region- Empty cyst cavity</a:t>
            </a:r>
            <a:endParaRPr sz="1800">
              <a:latin typeface="Arial"/>
              <a:cs typeface="Arial"/>
            </a:endParaRPr>
          </a:p>
          <a:p>
            <a:pPr marL="355600" indent="-342900">
              <a:lnSpc>
                <a:spcPct val="100000"/>
              </a:lnSpc>
              <a:spcBef>
                <a:spcPts val="1280"/>
              </a:spcBef>
              <a:buAutoNum type="arabicPeriod"/>
              <a:tabLst>
                <a:tab pos="354965" algn="l"/>
                <a:tab pos="355600" algn="l"/>
              </a:tabLst>
            </a:pPr>
            <a:r>
              <a:rPr sz="1800" spc="-85" dirty="0">
                <a:solidFill>
                  <a:srgbClr val="3B4643"/>
                </a:solidFill>
                <a:latin typeface="Arial"/>
                <a:cs typeface="Arial"/>
              </a:rPr>
              <a:t>Aneurysmal </a:t>
            </a:r>
            <a:r>
              <a:rPr sz="1800" spc="-75">
                <a:solidFill>
                  <a:srgbClr val="3B4643"/>
                </a:solidFill>
                <a:latin typeface="Arial"/>
                <a:cs typeface="Arial"/>
              </a:rPr>
              <a:t>bone</a:t>
            </a:r>
            <a:r>
              <a:rPr sz="1800" spc="-110">
                <a:solidFill>
                  <a:srgbClr val="3B4643"/>
                </a:solidFill>
                <a:latin typeface="Arial"/>
                <a:cs typeface="Arial"/>
              </a:rPr>
              <a:t> </a:t>
            </a:r>
            <a:r>
              <a:rPr sz="1800" spc="-95" smtClean="0">
                <a:solidFill>
                  <a:srgbClr val="3B4643"/>
                </a:solidFill>
                <a:latin typeface="Arial"/>
                <a:cs typeface="Arial"/>
              </a:rPr>
              <a:t>cyst</a:t>
            </a:r>
            <a:r>
              <a:rPr lang="en-US" sz="1800" spc="-95" dirty="0" smtClean="0">
                <a:solidFill>
                  <a:srgbClr val="3B4643"/>
                </a:solidFill>
                <a:latin typeface="Arial"/>
                <a:cs typeface="Arial"/>
              </a:rPr>
              <a:t>/</a:t>
            </a:r>
            <a:r>
              <a:rPr lang="en-US" sz="1800" spc="-95" dirty="0" err="1" smtClean="0">
                <a:solidFill>
                  <a:srgbClr val="3B4643"/>
                </a:solidFill>
                <a:latin typeface="Arial"/>
                <a:cs typeface="Arial"/>
              </a:rPr>
              <a:t>heamorraghic</a:t>
            </a:r>
            <a:r>
              <a:rPr lang="en-US" sz="1800" spc="-95" dirty="0" smtClean="0">
                <a:solidFill>
                  <a:srgbClr val="3B4643"/>
                </a:solidFill>
                <a:latin typeface="Arial"/>
                <a:cs typeface="Arial"/>
              </a:rPr>
              <a:t> </a:t>
            </a:r>
            <a:r>
              <a:rPr lang="en-US" sz="1800" spc="-95" dirty="0" err="1" smtClean="0">
                <a:solidFill>
                  <a:srgbClr val="3B4643"/>
                </a:solidFill>
                <a:latin typeface="Arial"/>
                <a:cs typeface="Arial"/>
              </a:rPr>
              <a:t>osteomyelitis</a:t>
            </a:r>
            <a:r>
              <a:rPr lang="en-US" sz="1800" spc="-95" dirty="0" smtClean="0">
                <a:solidFill>
                  <a:srgbClr val="3B4643"/>
                </a:solidFill>
                <a:latin typeface="Arial"/>
                <a:cs typeface="Arial"/>
              </a:rPr>
              <a:t>/atypical giant cell </a:t>
            </a:r>
            <a:r>
              <a:rPr lang="en-US" sz="1800" spc="-95" dirty="0" err="1" smtClean="0">
                <a:solidFill>
                  <a:srgbClr val="3B4643"/>
                </a:solidFill>
                <a:latin typeface="Arial"/>
                <a:cs typeface="Arial"/>
              </a:rPr>
              <a:t>tumour-mandi</a:t>
            </a:r>
            <a:r>
              <a:rPr lang="en-US" sz="1800" spc="-95" dirty="0" smtClean="0">
                <a:solidFill>
                  <a:srgbClr val="3B4643"/>
                </a:solidFill>
                <a:latin typeface="Arial"/>
                <a:cs typeface="Arial"/>
              </a:rPr>
              <a:t>. Post. region</a:t>
            </a:r>
          </a:p>
          <a:p>
            <a:pPr marL="355600" indent="-342900">
              <a:lnSpc>
                <a:spcPct val="100000"/>
              </a:lnSpc>
              <a:spcBef>
                <a:spcPts val="1280"/>
              </a:spcBef>
              <a:buAutoNum type="arabicPeriod"/>
              <a:tabLst>
                <a:tab pos="354965" algn="l"/>
                <a:tab pos="355600" algn="l"/>
              </a:tabLst>
            </a:pPr>
            <a:r>
              <a:rPr lang="en-US" spc="-95" dirty="0" err="1" smtClean="0">
                <a:solidFill>
                  <a:srgbClr val="3B4643"/>
                </a:solidFill>
                <a:latin typeface="Arial"/>
                <a:cs typeface="Arial"/>
              </a:rPr>
              <a:t>Stafne’s</a:t>
            </a:r>
            <a:r>
              <a:rPr lang="en-US" spc="-95" dirty="0" smtClean="0">
                <a:solidFill>
                  <a:srgbClr val="3B4643"/>
                </a:solidFill>
                <a:latin typeface="Arial"/>
                <a:cs typeface="Arial"/>
              </a:rPr>
              <a:t> bone cyst/static bone cyst-below IANC</a:t>
            </a:r>
            <a:endParaRPr sz="1800">
              <a:latin typeface="Arial"/>
              <a:cs typeface="Arial"/>
            </a:endParaRPr>
          </a:p>
        </p:txBody>
      </p:sp>
      <p:sp>
        <p:nvSpPr>
          <p:cNvPr id="3" name="object 3"/>
          <p:cNvSpPr txBox="1">
            <a:spLocks noGrp="1"/>
          </p:cNvSpPr>
          <p:nvPr>
            <p:ph type="title"/>
          </p:nvPr>
        </p:nvSpPr>
        <p:spPr>
          <a:xfrm>
            <a:off x="2060195" y="1152525"/>
            <a:ext cx="2303780" cy="382156"/>
          </a:xfrm>
          <a:prstGeom prst="rect">
            <a:avLst/>
          </a:prstGeom>
        </p:spPr>
        <p:txBody>
          <a:bodyPr vert="horz" wrap="square" lIns="0" tIns="12700" rIns="0" bIns="0" rtlCol="0">
            <a:spAutoFit/>
          </a:bodyPr>
          <a:lstStyle/>
          <a:p>
            <a:pPr marL="12700">
              <a:lnSpc>
                <a:spcPct val="100000"/>
              </a:lnSpc>
              <a:spcBef>
                <a:spcPts val="100"/>
              </a:spcBef>
            </a:pPr>
            <a:r>
              <a:rPr sz="2400" b="0" spc="-65" dirty="0">
                <a:solidFill>
                  <a:srgbClr val="E4E6DA"/>
                </a:solidFill>
                <a:latin typeface="Arial"/>
                <a:cs typeface="Arial"/>
              </a:rPr>
              <a:t>I. </a:t>
            </a:r>
            <a:r>
              <a:rPr sz="2400" b="0" spc="-204" dirty="0">
                <a:solidFill>
                  <a:srgbClr val="E4E6DA"/>
                </a:solidFill>
                <a:latin typeface="Arial"/>
                <a:cs typeface="Arial"/>
              </a:rPr>
              <a:t>Cysts </a:t>
            </a:r>
            <a:r>
              <a:rPr sz="2400" b="0" spc="-5" dirty="0">
                <a:solidFill>
                  <a:srgbClr val="E4E6DA"/>
                </a:solidFill>
                <a:latin typeface="Arial"/>
                <a:cs typeface="Arial"/>
              </a:rPr>
              <a:t>of </a:t>
            </a:r>
            <a:r>
              <a:rPr sz="2400" b="0" spc="-30" dirty="0">
                <a:solidFill>
                  <a:srgbClr val="E4E6DA"/>
                </a:solidFill>
                <a:latin typeface="Arial"/>
                <a:cs typeface="Arial"/>
              </a:rPr>
              <a:t>the</a:t>
            </a:r>
            <a:r>
              <a:rPr sz="2400" b="0" spc="-325" dirty="0">
                <a:solidFill>
                  <a:srgbClr val="E4E6DA"/>
                </a:solidFill>
                <a:latin typeface="Arial"/>
                <a:cs typeface="Arial"/>
              </a:rPr>
              <a:t> </a:t>
            </a:r>
            <a:r>
              <a:rPr sz="2400" b="0" spc="-120" dirty="0">
                <a:solidFill>
                  <a:srgbClr val="E4E6DA"/>
                </a:solidFill>
                <a:latin typeface="Arial"/>
                <a:cs typeface="Arial"/>
              </a:rPr>
              <a:t>jaws</a:t>
            </a:r>
            <a:endParaRPr sz="2400">
              <a:latin typeface="Arial"/>
              <a:cs typeface="Arial"/>
            </a:endParaRPr>
          </a:p>
        </p:txBody>
      </p:sp>
      <p:sp>
        <p:nvSpPr>
          <p:cNvPr id="4" name="object 4"/>
          <p:cNvSpPr/>
          <p:nvPr/>
        </p:nvSpPr>
        <p:spPr>
          <a:xfrm>
            <a:off x="9361931" y="504444"/>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7</a:t>
            </a:fld>
            <a:endParaRPr spc="-6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9" y="1969134"/>
            <a:ext cx="8034655" cy="3948260"/>
          </a:xfrm>
          <a:prstGeom prst="rect">
            <a:avLst/>
          </a:prstGeom>
        </p:spPr>
        <p:txBody>
          <a:bodyPr vert="horz" wrap="square" lIns="0" tIns="83820" rIns="0" bIns="0" rtlCol="0">
            <a:spAutoFit/>
          </a:bodyPr>
          <a:lstStyle/>
          <a:p>
            <a:pPr marL="355600" marR="12065" indent="-342900">
              <a:lnSpc>
                <a:spcPts val="2300"/>
              </a:lnSpc>
              <a:spcBef>
                <a:spcPts val="660"/>
              </a:spcBef>
              <a:buChar char="•"/>
              <a:tabLst>
                <a:tab pos="354965" algn="l"/>
                <a:tab pos="355600" algn="l"/>
              </a:tabLst>
            </a:pPr>
            <a:r>
              <a:rPr sz="2400" spc="-120" dirty="0">
                <a:solidFill>
                  <a:srgbClr val="3B4643"/>
                </a:solidFill>
                <a:latin typeface="Arial"/>
                <a:cs typeface="Arial"/>
              </a:rPr>
              <a:t>Usually </a:t>
            </a:r>
            <a:r>
              <a:rPr sz="2400" spc="-90" dirty="0">
                <a:solidFill>
                  <a:srgbClr val="3B4643"/>
                </a:solidFill>
                <a:latin typeface="Arial"/>
                <a:cs typeface="Arial"/>
              </a:rPr>
              <a:t>asymptomatic </a:t>
            </a:r>
            <a:r>
              <a:rPr sz="2400" spc="-225" dirty="0">
                <a:solidFill>
                  <a:srgbClr val="3B4643"/>
                </a:solidFill>
                <a:latin typeface="Arial"/>
                <a:cs typeface="Arial"/>
              </a:rPr>
              <a:t>as </a:t>
            </a:r>
            <a:r>
              <a:rPr sz="2400" spc="75" dirty="0">
                <a:solidFill>
                  <a:srgbClr val="3B4643"/>
                </a:solidFill>
                <a:latin typeface="Arial"/>
                <a:cs typeface="Arial"/>
              </a:rPr>
              <a:t>it</a:t>
            </a:r>
            <a:r>
              <a:rPr sz="2400" spc="-500" dirty="0">
                <a:solidFill>
                  <a:srgbClr val="3B4643"/>
                </a:solidFill>
                <a:latin typeface="Arial"/>
                <a:cs typeface="Arial"/>
              </a:rPr>
              <a:t> </a:t>
            </a:r>
            <a:r>
              <a:rPr sz="2400" spc="-135" dirty="0">
                <a:solidFill>
                  <a:srgbClr val="3B4643"/>
                </a:solidFill>
                <a:latin typeface="Arial"/>
                <a:cs typeface="Arial"/>
              </a:rPr>
              <a:t>occurs </a:t>
            </a:r>
            <a:r>
              <a:rPr sz="2400" spc="-75" dirty="0">
                <a:solidFill>
                  <a:srgbClr val="3B4643"/>
                </a:solidFill>
                <a:latin typeface="Arial"/>
                <a:cs typeface="Arial"/>
              </a:rPr>
              <a:t>on </a:t>
            </a:r>
            <a:r>
              <a:rPr sz="2400" spc="-30" dirty="0">
                <a:solidFill>
                  <a:srgbClr val="3B4643"/>
                </a:solidFill>
                <a:latin typeface="Arial"/>
                <a:cs typeface="Arial"/>
              </a:rPr>
              <a:t>the </a:t>
            </a:r>
            <a:r>
              <a:rPr sz="2400" spc="-60" dirty="0">
                <a:solidFill>
                  <a:srgbClr val="3B4643"/>
                </a:solidFill>
                <a:latin typeface="Arial"/>
                <a:cs typeface="Arial"/>
              </a:rPr>
              <a:t>lateral </a:t>
            </a:r>
            <a:r>
              <a:rPr sz="2400" spc="-120" dirty="0">
                <a:solidFill>
                  <a:srgbClr val="3B4643"/>
                </a:solidFill>
                <a:latin typeface="Arial"/>
                <a:cs typeface="Arial"/>
              </a:rPr>
              <a:t>aspect </a:t>
            </a:r>
            <a:r>
              <a:rPr sz="2400" spc="-5" dirty="0">
                <a:solidFill>
                  <a:srgbClr val="3B4643"/>
                </a:solidFill>
                <a:latin typeface="Arial"/>
                <a:cs typeface="Arial"/>
              </a:rPr>
              <a:t>of root  of</a:t>
            </a:r>
            <a:r>
              <a:rPr sz="2400" spc="-140" dirty="0">
                <a:solidFill>
                  <a:srgbClr val="3B4643"/>
                </a:solidFill>
                <a:latin typeface="Arial"/>
                <a:cs typeface="Arial"/>
              </a:rPr>
              <a:t> </a:t>
            </a:r>
            <a:r>
              <a:rPr sz="2400" spc="-10" dirty="0">
                <a:solidFill>
                  <a:srgbClr val="3B4643"/>
                </a:solidFill>
                <a:latin typeface="Arial"/>
                <a:cs typeface="Arial"/>
              </a:rPr>
              <a:t>tooth.</a:t>
            </a:r>
            <a:endParaRPr sz="2400">
              <a:latin typeface="Arial"/>
              <a:cs typeface="Arial"/>
            </a:endParaRPr>
          </a:p>
          <a:p>
            <a:pPr>
              <a:lnSpc>
                <a:spcPct val="100000"/>
              </a:lnSpc>
              <a:buClr>
                <a:srgbClr val="3B4643"/>
              </a:buClr>
              <a:buFont typeface="Arial"/>
              <a:buChar char="•"/>
            </a:pPr>
            <a:endParaRPr sz="2400">
              <a:latin typeface="Times New Roman"/>
              <a:cs typeface="Times New Roman"/>
            </a:endParaRPr>
          </a:p>
          <a:p>
            <a:pPr marL="355600" indent="-342900">
              <a:lnSpc>
                <a:spcPct val="100000"/>
              </a:lnSpc>
              <a:spcBef>
                <a:spcPts val="1989"/>
              </a:spcBef>
              <a:buChar char="•"/>
              <a:tabLst>
                <a:tab pos="354965" algn="l"/>
                <a:tab pos="355600" algn="l"/>
              </a:tabLst>
            </a:pPr>
            <a:r>
              <a:rPr sz="2400" spc="-130" dirty="0">
                <a:solidFill>
                  <a:srgbClr val="3B4643"/>
                </a:solidFill>
                <a:latin typeface="Arial"/>
                <a:cs typeface="Arial"/>
              </a:rPr>
              <a:t>Occasionally </a:t>
            </a:r>
            <a:r>
              <a:rPr sz="2400" spc="-85" dirty="0">
                <a:solidFill>
                  <a:srgbClr val="3B4643"/>
                </a:solidFill>
                <a:latin typeface="Arial"/>
                <a:cs typeface="Arial"/>
              </a:rPr>
              <a:t>pain </a:t>
            </a:r>
            <a:r>
              <a:rPr sz="2400" spc="-114" dirty="0">
                <a:solidFill>
                  <a:srgbClr val="3B4643"/>
                </a:solidFill>
                <a:latin typeface="Arial"/>
                <a:cs typeface="Arial"/>
              </a:rPr>
              <a:t>and </a:t>
            </a:r>
            <a:r>
              <a:rPr sz="2400" spc="-90" dirty="0">
                <a:solidFill>
                  <a:srgbClr val="3B4643"/>
                </a:solidFill>
                <a:latin typeface="Arial"/>
                <a:cs typeface="Arial"/>
              </a:rPr>
              <a:t>swelling </a:t>
            </a:r>
            <a:r>
              <a:rPr sz="2400" spc="-145" dirty="0">
                <a:solidFill>
                  <a:srgbClr val="3B4643"/>
                </a:solidFill>
                <a:latin typeface="Arial"/>
                <a:cs typeface="Arial"/>
              </a:rPr>
              <a:t>may</a:t>
            </a:r>
            <a:r>
              <a:rPr sz="2400" spc="-245" dirty="0">
                <a:solidFill>
                  <a:srgbClr val="3B4643"/>
                </a:solidFill>
                <a:latin typeface="Arial"/>
                <a:cs typeface="Arial"/>
              </a:rPr>
              <a:t> </a:t>
            </a:r>
            <a:r>
              <a:rPr sz="2400" spc="-135" dirty="0">
                <a:solidFill>
                  <a:srgbClr val="3B4643"/>
                </a:solidFill>
                <a:latin typeface="Arial"/>
                <a:cs typeface="Arial"/>
              </a:rPr>
              <a:t>occur.</a:t>
            </a:r>
            <a:endParaRPr sz="2400">
              <a:latin typeface="Arial"/>
              <a:cs typeface="Arial"/>
            </a:endParaRPr>
          </a:p>
          <a:p>
            <a:pPr>
              <a:lnSpc>
                <a:spcPct val="100000"/>
              </a:lnSpc>
              <a:buClr>
                <a:srgbClr val="3B4643"/>
              </a:buClr>
              <a:buFont typeface="Arial"/>
              <a:buChar char="•"/>
            </a:pPr>
            <a:endParaRPr sz="2700">
              <a:latin typeface="Times New Roman"/>
              <a:cs typeface="Times New Roman"/>
            </a:endParaRPr>
          </a:p>
          <a:p>
            <a:pPr marL="355600" indent="-342900">
              <a:lnSpc>
                <a:spcPct val="100000"/>
              </a:lnSpc>
              <a:spcBef>
                <a:spcPts val="1625"/>
              </a:spcBef>
              <a:buChar char="•"/>
              <a:tabLst>
                <a:tab pos="354965" algn="l"/>
                <a:tab pos="355600" algn="l"/>
              </a:tabLst>
            </a:pPr>
            <a:r>
              <a:rPr sz="2400" spc="-130" dirty="0">
                <a:solidFill>
                  <a:srgbClr val="3B4643"/>
                </a:solidFill>
                <a:latin typeface="Arial"/>
                <a:cs typeface="Arial"/>
              </a:rPr>
              <a:t>Associated </a:t>
            </a:r>
            <a:r>
              <a:rPr sz="2400" spc="-25" dirty="0">
                <a:solidFill>
                  <a:srgbClr val="3B4643"/>
                </a:solidFill>
                <a:latin typeface="Arial"/>
                <a:cs typeface="Arial"/>
              </a:rPr>
              <a:t>teeth </a:t>
            </a:r>
            <a:r>
              <a:rPr sz="2400" spc="-110" dirty="0">
                <a:solidFill>
                  <a:srgbClr val="3B4643"/>
                </a:solidFill>
                <a:latin typeface="Arial"/>
                <a:cs typeface="Arial"/>
              </a:rPr>
              <a:t>are </a:t>
            </a:r>
            <a:r>
              <a:rPr sz="2400" spc="-40" dirty="0">
                <a:solidFill>
                  <a:srgbClr val="3B4643"/>
                </a:solidFill>
                <a:latin typeface="Arial"/>
                <a:cs typeface="Arial"/>
              </a:rPr>
              <a:t>vital, </a:t>
            </a:r>
            <a:r>
              <a:rPr sz="2400" spc="-140" dirty="0">
                <a:solidFill>
                  <a:srgbClr val="3B4643"/>
                </a:solidFill>
                <a:latin typeface="Arial"/>
                <a:cs typeface="Arial"/>
              </a:rPr>
              <a:t>unless </a:t>
            </a:r>
            <a:r>
              <a:rPr sz="2400" spc="-60" dirty="0">
                <a:solidFill>
                  <a:srgbClr val="3B4643"/>
                </a:solidFill>
                <a:latin typeface="Arial"/>
                <a:cs typeface="Arial"/>
              </a:rPr>
              <a:t>otherwise</a:t>
            </a:r>
            <a:r>
              <a:rPr sz="2400" spc="-355" dirty="0">
                <a:solidFill>
                  <a:srgbClr val="3B4643"/>
                </a:solidFill>
                <a:latin typeface="Arial"/>
                <a:cs typeface="Arial"/>
              </a:rPr>
              <a:t> </a:t>
            </a:r>
            <a:r>
              <a:rPr sz="2400" spc="-75" dirty="0">
                <a:solidFill>
                  <a:srgbClr val="3B4643"/>
                </a:solidFill>
                <a:latin typeface="Arial"/>
                <a:cs typeface="Arial"/>
              </a:rPr>
              <a:t>affected.</a:t>
            </a:r>
            <a:endParaRPr sz="2400">
              <a:latin typeface="Arial"/>
              <a:cs typeface="Arial"/>
            </a:endParaRPr>
          </a:p>
          <a:p>
            <a:pPr>
              <a:lnSpc>
                <a:spcPct val="100000"/>
              </a:lnSpc>
              <a:buClr>
                <a:srgbClr val="3B4643"/>
              </a:buClr>
              <a:buFont typeface="Arial"/>
              <a:buChar char="•"/>
            </a:pPr>
            <a:endParaRPr sz="2700">
              <a:latin typeface="Times New Roman"/>
              <a:cs typeface="Times New Roman"/>
            </a:endParaRPr>
          </a:p>
          <a:p>
            <a:pPr marL="355600" marR="5080" indent="-342900">
              <a:lnSpc>
                <a:spcPct val="80000"/>
              </a:lnSpc>
              <a:spcBef>
                <a:spcPts val="2205"/>
              </a:spcBef>
              <a:buChar char="•"/>
              <a:tabLst>
                <a:tab pos="354965" algn="l"/>
                <a:tab pos="355600" algn="l"/>
              </a:tabLst>
            </a:pPr>
            <a:r>
              <a:rPr sz="2400" spc="-204" dirty="0">
                <a:solidFill>
                  <a:srgbClr val="3B4643"/>
                </a:solidFill>
                <a:latin typeface="Arial"/>
                <a:cs typeface="Arial"/>
              </a:rPr>
              <a:t>Cysts </a:t>
            </a:r>
            <a:r>
              <a:rPr sz="2400" spc="-75">
                <a:solidFill>
                  <a:srgbClr val="3B4643"/>
                </a:solidFill>
                <a:latin typeface="Arial"/>
                <a:cs typeface="Arial"/>
              </a:rPr>
              <a:t>rarely </a:t>
            </a:r>
            <a:r>
              <a:rPr lang="en-US" sz="2400" spc="-210" dirty="0" smtClean="0">
                <a:solidFill>
                  <a:srgbClr val="3B4643"/>
                </a:solidFill>
                <a:latin typeface="Arial"/>
                <a:cs typeface="Arial"/>
              </a:rPr>
              <a:t>&lt;</a:t>
            </a:r>
            <a:r>
              <a:rPr sz="2400" spc="-210" smtClean="0">
                <a:solidFill>
                  <a:srgbClr val="3B4643"/>
                </a:solidFill>
                <a:latin typeface="Arial"/>
                <a:cs typeface="Arial"/>
              </a:rPr>
              <a:t> </a:t>
            </a:r>
            <a:r>
              <a:rPr sz="2400" spc="-130" dirty="0">
                <a:solidFill>
                  <a:srgbClr val="3B4643"/>
                </a:solidFill>
                <a:latin typeface="Arial"/>
                <a:cs typeface="Arial"/>
              </a:rPr>
              <a:t>1cm </a:t>
            </a:r>
            <a:r>
              <a:rPr sz="2400" spc="-30" dirty="0">
                <a:solidFill>
                  <a:srgbClr val="3B4643"/>
                </a:solidFill>
                <a:latin typeface="Arial"/>
                <a:cs typeface="Arial"/>
              </a:rPr>
              <a:t>in </a:t>
            </a:r>
            <a:r>
              <a:rPr sz="2400" spc="-155" dirty="0">
                <a:solidFill>
                  <a:srgbClr val="3B4643"/>
                </a:solidFill>
                <a:latin typeface="Arial"/>
                <a:cs typeface="Arial"/>
              </a:rPr>
              <a:t>size, </a:t>
            </a:r>
            <a:r>
              <a:rPr sz="2400" spc="-110" dirty="0">
                <a:solidFill>
                  <a:srgbClr val="3B4643"/>
                </a:solidFill>
                <a:latin typeface="Arial"/>
                <a:cs typeface="Arial"/>
              </a:rPr>
              <a:t>except </a:t>
            </a:r>
            <a:r>
              <a:rPr sz="2400" spc="-10" dirty="0">
                <a:solidFill>
                  <a:srgbClr val="3B4643"/>
                </a:solidFill>
                <a:latin typeface="Arial"/>
                <a:cs typeface="Arial"/>
              </a:rPr>
              <a:t>for </a:t>
            </a:r>
            <a:r>
              <a:rPr sz="2400" spc="-320" dirty="0">
                <a:solidFill>
                  <a:srgbClr val="3B4643"/>
                </a:solidFill>
                <a:latin typeface="Arial"/>
                <a:cs typeface="Arial"/>
              </a:rPr>
              <a:t>BOTRYOID VARIETY </a:t>
            </a:r>
            <a:r>
              <a:rPr sz="2400" spc="-70" dirty="0">
                <a:solidFill>
                  <a:srgbClr val="3B4643"/>
                </a:solidFill>
                <a:latin typeface="Arial"/>
                <a:cs typeface="Arial"/>
              </a:rPr>
              <a:t>which  </a:t>
            </a:r>
            <a:r>
              <a:rPr sz="2400" spc="-125" dirty="0">
                <a:solidFill>
                  <a:srgbClr val="3B4643"/>
                </a:solidFill>
                <a:latin typeface="Arial"/>
                <a:cs typeface="Arial"/>
              </a:rPr>
              <a:t>is </a:t>
            </a:r>
            <a:r>
              <a:rPr sz="2400" spc="-85" dirty="0">
                <a:solidFill>
                  <a:srgbClr val="3B4643"/>
                </a:solidFill>
                <a:latin typeface="Arial"/>
                <a:cs typeface="Arial"/>
              </a:rPr>
              <a:t>larger </a:t>
            </a:r>
            <a:r>
              <a:rPr sz="2400" spc="-114" dirty="0">
                <a:solidFill>
                  <a:srgbClr val="3B4643"/>
                </a:solidFill>
                <a:latin typeface="Arial"/>
                <a:cs typeface="Arial"/>
              </a:rPr>
              <a:t>and </a:t>
            </a:r>
            <a:r>
              <a:rPr sz="2400" spc="-125" dirty="0">
                <a:solidFill>
                  <a:srgbClr val="3B4643"/>
                </a:solidFill>
                <a:latin typeface="Arial"/>
                <a:cs typeface="Arial"/>
              </a:rPr>
              <a:t>also </a:t>
            </a:r>
            <a:r>
              <a:rPr sz="2400" spc="-190" dirty="0">
                <a:solidFill>
                  <a:srgbClr val="3B4643"/>
                </a:solidFill>
                <a:latin typeface="Arial"/>
                <a:cs typeface="Arial"/>
              </a:rPr>
              <a:t>a </a:t>
            </a:r>
            <a:r>
              <a:rPr sz="2400" spc="-40" dirty="0">
                <a:solidFill>
                  <a:srgbClr val="3B4643"/>
                </a:solidFill>
                <a:latin typeface="Arial"/>
                <a:cs typeface="Arial"/>
              </a:rPr>
              <a:t>multilocular</a:t>
            </a:r>
            <a:r>
              <a:rPr sz="2400" spc="-165" dirty="0">
                <a:solidFill>
                  <a:srgbClr val="3B4643"/>
                </a:solidFill>
                <a:latin typeface="Arial"/>
                <a:cs typeface="Arial"/>
              </a:rPr>
              <a:t> </a:t>
            </a:r>
            <a:r>
              <a:rPr sz="2400" spc="-85" dirty="0">
                <a:solidFill>
                  <a:srgbClr val="3B4643"/>
                </a:solidFill>
                <a:latin typeface="Arial"/>
                <a:cs typeface="Arial"/>
              </a:rPr>
              <a:t>lesion.</a:t>
            </a:r>
            <a:endParaRPr sz="2400">
              <a:latin typeface="Arial"/>
              <a:cs typeface="Arial"/>
            </a:endParaRPr>
          </a:p>
        </p:txBody>
      </p:sp>
      <p:sp>
        <p:nvSpPr>
          <p:cNvPr id="3" name="object 3"/>
          <p:cNvSpPr txBox="1">
            <a:spLocks noGrp="1"/>
          </p:cNvSpPr>
          <p:nvPr>
            <p:ph type="title"/>
          </p:nvPr>
        </p:nvSpPr>
        <p:spPr>
          <a:xfrm>
            <a:off x="1359153" y="852627"/>
            <a:ext cx="3032760" cy="505908"/>
          </a:xfrm>
          <a:prstGeom prst="rect">
            <a:avLst/>
          </a:prstGeom>
        </p:spPr>
        <p:txBody>
          <a:bodyPr vert="horz" wrap="square" lIns="0" tIns="13335" rIns="0" bIns="0" rtlCol="0">
            <a:spAutoFit/>
          </a:bodyPr>
          <a:lstStyle/>
          <a:p>
            <a:pPr marL="12700">
              <a:lnSpc>
                <a:spcPct val="100000"/>
              </a:lnSpc>
              <a:spcBef>
                <a:spcPts val="105"/>
              </a:spcBef>
            </a:pPr>
            <a:r>
              <a:rPr sz="3200" b="0" spc="-275" dirty="0">
                <a:solidFill>
                  <a:srgbClr val="EDEEE7"/>
                </a:solidFill>
                <a:latin typeface="Arial"/>
                <a:cs typeface="Arial"/>
              </a:rPr>
              <a:t>Signs </a:t>
            </a:r>
            <a:r>
              <a:rPr sz="3200" b="0" spc="50" dirty="0">
                <a:solidFill>
                  <a:srgbClr val="EDEEE7"/>
                </a:solidFill>
                <a:latin typeface="Arial"/>
                <a:cs typeface="Arial"/>
              </a:rPr>
              <a:t>&amp;</a:t>
            </a:r>
            <a:r>
              <a:rPr sz="3200" b="0" spc="-114" dirty="0">
                <a:solidFill>
                  <a:srgbClr val="EDEEE7"/>
                </a:solidFill>
                <a:latin typeface="Arial"/>
                <a:cs typeface="Arial"/>
              </a:rPr>
              <a:t> </a:t>
            </a:r>
            <a:r>
              <a:rPr sz="3200" b="0" spc="-155" dirty="0">
                <a:solidFill>
                  <a:srgbClr val="EDEEE7"/>
                </a:solidFill>
                <a:latin typeface="Arial"/>
                <a:cs typeface="Arial"/>
              </a:rPr>
              <a:t>symptoms</a:t>
            </a:r>
            <a:endParaRPr sz="3200">
              <a:latin typeface="Arial"/>
              <a:cs typeface="Arial"/>
            </a:endParaRPr>
          </a:p>
        </p:txBody>
      </p:sp>
      <p:sp>
        <p:nvSpPr>
          <p:cNvPr id="4" name="object 4"/>
          <p:cNvSpPr/>
          <p:nvPr/>
        </p:nvSpPr>
        <p:spPr>
          <a:xfrm>
            <a:off x="9389364" y="251459"/>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55</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6" y="2037717"/>
            <a:ext cx="3763645" cy="2766783"/>
          </a:xfrm>
          <a:prstGeom prst="rect">
            <a:avLst/>
          </a:prstGeom>
        </p:spPr>
        <p:txBody>
          <a:bodyPr vert="horz" wrap="square" lIns="0" tIns="12065" rIns="0" bIns="0" rtlCol="0">
            <a:spAutoFit/>
          </a:bodyPr>
          <a:lstStyle/>
          <a:p>
            <a:pPr marL="355600" marR="118110" indent="-342900">
              <a:lnSpc>
                <a:spcPct val="100000"/>
              </a:lnSpc>
              <a:spcBef>
                <a:spcPts val="95"/>
              </a:spcBef>
              <a:buChar char="•"/>
              <a:tabLst>
                <a:tab pos="354965" algn="l"/>
                <a:tab pos="355600" algn="l"/>
              </a:tabLst>
            </a:pPr>
            <a:r>
              <a:rPr sz="2200" spc="-150" dirty="0">
                <a:solidFill>
                  <a:srgbClr val="3B4643"/>
                </a:solidFill>
                <a:latin typeface="Arial"/>
                <a:cs typeface="Arial"/>
              </a:rPr>
              <a:t>Round </a:t>
            </a:r>
            <a:r>
              <a:rPr sz="2200" spc="15" dirty="0">
                <a:solidFill>
                  <a:srgbClr val="3B4643"/>
                </a:solidFill>
                <a:latin typeface="Arial"/>
                <a:cs typeface="Arial"/>
              </a:rPr>
              <a:t>to </a:t>
            </a:r>
            <a:r>
              <a:rPr sz="2200" spc="-70" dirty="0">
                <a:solidFill>
                  <a:srgbClr val="3B4643"/>
                </a:solidFill>
                <a:latin typeface="Arial"/>
                <a:cs typeface="Arial"/>
              </a:rPr>
              <a:t>ovoid </a:t>
            </a:r>
            <a:r>
              <a:rPr sz="2200" spc="-85" dirty="0">
                <a:solidFill>
                  <a:srgbClr val="3B4643"/>
                </a:solidFill>
                <a:latin typeface="Arial"/>
                <a:cs typeface="Arial"/>
              </a:rPr>
              <a:t>‘lucency</a:t>
            </a:r>
            <a:r>
              <a:rPr sz="2200" spc="-280" dirty="0">
                <a:solidFill>
                  <a:srgbClr val="3B4643"/>
                </a:solidFill>
                <a:latin typeface="Arial"/>
                <a:cs typeface="Arial"/>
              </a:rPr>
              <a:t> </a:t>
            </a:r>
            <a:r>
              <a:rPr sz="2200" spc="10" dirty="0">
                <a:solidFill>
                  <a:srgbClr val="3B4643"/>
                </a:solidFill>
                <a:latin typeface="Arial"/>
                <a:cs typeface="Arial"/>
              </a:rPr>
              <a:t>with  </a:t>
            </a:r>
            <a:r>
              <a:rPr sz="2200" spc="-75" dirty="0">
                <a:solidFill>
                  <a:srgbClr val="3B4643"/>
                </a:solidFill>
                <a:latin typeface="Arial"/>
                <a:cs typeface="Arial"/>
              </a:rPr>
              <a:t>sclerotic</a:t>
            </a:r>
            <a:r>
              <a:rPr sz="2200" spc="-125" dirty="0">
                <a:solidFill>
                  <a:srgbClr val="3B4643"/>
                </a:solidFill>
                <a:latin typeface="Arial"/>
                <a:cs typeface="Arial"/>
              </a:rPr>
              <a:t> </a:t>
            </a:r>
            <a:r>
              <a:rPr sz="2200" spc="-100" dirty="0">
                <a:solidFill>
                  <a:srgbClr val="3B4643"/>
                </a:solidFill>
                <a:latin typeface="Arial"/>
                <a:cs typeface="Arial"/>
              </a:rPr>
              <a:t>margins.</a:t>
            </a:r>
            <a:endParaRPr sz="2200">
              <a:latin typeface="Arial"/>
              <a:cs typeface="Arial"/>
            </a:endParaRPr>
          </a:p>
          <a:p>
            <a:pPr marL="355600" marR="5080" indent="-342900">
              <a:lnSpc>
                <a:spcPct val="100000"/>
              </a:lnSpc>
              <a:spcBef>
                <a:spcPts val="1500"/>
              </a:spcBef>
              <a:buChar char="•"/>
              <a:tabLst>
                <a:tab pos="354965" algn="l"/>
                <a:tab pos="355600" algn="l"/>
              </a:tabLst>
            </a:pPr>
            <a:r>
              <a:rPr sz="2200" spc="-175" dirty="0">
                <a:solidFill>
                  <a:srgbClr val="3B4643"/>
                </a:solidFill>
                <a:latin typeface="Arial"/>
                <a:cs typeface="Arial"/>
              </a:rPr>
              <a:t>Cyst </a:t>
            </a:r>
            <a:r>
              <a:rPr sz="2200" spc="-150" dirty="0">
                <a:solidFill>
                  <a:srgbClr val="3B4643"/>
                </a:solidFill>
                <a:latin typeface="Arial"/>
                <a:cs typeface="Arial"/>
              </a:rPr>
              <a:t>can </a:t>
            </a:r>
            <a:r>
              <a:rPr sz="2200" spc="-105" dirty="0">
                <a:solidFill>
                  <a:srgbClr val="3B4643"/>
                </a:solidFill>
                <a:latin typeface="Arial"/>
                <a:cs typeface="Arial"/>
              </a:rPr>
              <a:t>be </a:t>
            </a:r>
            <a:r>
              <a:rPr sz="2200" spc="-80" dirty="0">
                <a:solidFill>
                  <a:srgbClr val="3B4643"/>
                </a:solidFill>
                <a:latin typeface="Arial"/>
                <a:cs typeface="Arial"/>
              </a:rPr>
              <a:t>present </a:t>
            </a:r>
            <a:r>
              <a:rPr sz="2200" spc="-90" dirty="0">
                <a:solidFill>
                  <a:srgbClr val="3B4643"/>
                </a:solidFill>
                <a:latin typeface="Arial"/>
                <a:cs typeface="Arial"/>
              </a:rPr>
              <a:t>anywhere  </a:t>
            </a:r>
            <a:r>
              <a:rPr sz="2200" spc="-70" dirty="0">
                <a:solidFill>
                  <a:srgbClr val="3B4643"/>
                </a:solidFill>
                <a:latin typeface="Arial"/>
                <a:cs typeface="Arial"/>
              </a:rPr>
              <a:t>between </a:t>
            </a:r>
            <a:r>
              <a:rPr sz="2200" spc="-90" dirty="0">
                <a:solidFill>
                  <a:srgbClr val="3B4643"/>
                </a:solidFill>
                <a:latin typeface="Arial"/>
                <a:cs typeface="Arial"/>
              </a:rPr>
              <a:t>cervical </a:t>
            </a:r>
            <a:r>
              <a:rPr sz="2200" spc="-85" dirty="0">
                <a:solidFill>
                  <a:srgbClr val="3B4643"/>
                </a:solidFill>
                <a:latin typeface="Arial"/>
                <a:cs typeface="Arial"/>
              </a:rPr>
              <a:t>margin </a:t>
            </a:r>
            <a:r>
              <a:rPr sz="2200" spc="10" dirty="0">
                <a:solidFill>
                  <a:srgbClr val="3B4643"/>
                </a:solidFill>
                <a:latin typeface="Arial"/>
                <a:cs typeface="Arial"/>
              </a:rPr>
              <a:t>to  </a:t>
            </a:r>
            <a:r>
              <a:rPr sz="2200" spc="-5" dirty="0">
                <a:solidFill>
                  <a:srgbClr val="3B4643"/>
                </a:solidFill>
                <a:latin typeface="Arial"/>
                <a:cs typeface="Arial"/>
              </a:rPr>
              <a:t>root</a:t>
            </a:r>
            <a:r>
              <a:rPr sz="2200" spc="-130" dirty="0">
                <a:solidFill>
                  <a:srgbClr val="3B4643"/>
                </a:solidFill>
                <a:latin typeface="Arial"/>
                <a:cs typeface="Arial"/>
              </a:rPr>
              <a:t> apex.</a:t>
            </a:r>
            <a:endParaRPr sz="2200">
              <a:latin typeface="Arial"/>
              <a:cs typeface="Arial"/>
            </a:endParaRPr>
          </a:p>
          <a:p>
            <a:pPr marL="355600" marR="95250" indent="-342900">
              <a:lnSpc>
                <a:spcPct val="100000"/>
              </a:lnSpc>
              <a:spcBef>
                <a:spcPts val="1500"/>
              </a:spcBef>
              <a:buChar char="•"/>
              <a:tabLst>
                <a:tab pos="354965" algn="l"/>
                <a:tab pos="355600" algn="l"/>
              </a:tabLst>
            </a:pPr>
            <a:r>
              <a:rPr sz="2200" spc="-110" dirty="0">
                <a:solidFill>
                  <a:srgbClr val="3B4643"/>
                </a:solidFill>
                <a:latin typeface="Arial"/>
                <a:cs typeface="Arial"/>
              </a:rPr>
              <a:t>Radiographically, </a:t>
            </a:r>
            <a:r>
              <a:rPr sz="2200" spc="65" dirty="0">
                <a:solidFill>
                  <a:srgbClr val="3B4643"/>
                </a:solidFill>
                <a:latin typeface="Arial"/>
                <a:cs typeface="Arial"/>
              </a:rPr>
              <a:t>it </a:t>
            </a:r>
            <a:r>
              <a:rPr sz="2200" spc="-150" dirty="0">
                <a:solidFill>
                  <a:srgbClr val="3B4643"/>
                </a:solidFill>
                <a:latin typeface="Arial"/>
                <a:cs typeface="Arial"/>
              </a:rPr>
              <a:t>can </a:t>
            </a:r>
            <a:r>
              <a:rPr sz="2200" spc="-110" dirty="0">
                <a:solidFill>
                  <a:srgbClr val="3B4643"/>
                </a:solidFill>
                <a:latin typeface="Arial"/>
                <a:cs typeface="Arial"/>
              </a:rPr>
              <a:t>be  </a:t>
            </a:r>
            <a:r>
              <a:rPr sz="2200" spc="-105" dirty="0">
                <a:solidFill>
                  <a:srgbClr val="3B4643"/>
                </a:solidFill>
                <a:latin typeface="Arial"/>
                <a:cs typeface="Arial"/>
              </a:rPr>
              <a:t>confused </a:t>
            </a:r>
            <a:r>
              <a:rPr sz="2200" spc="10" dirty="0">
                <a:solidFill>
                  <a:srgbClr val="3B4643"/>
                </a:solidFill>
                <a:latin typeface="Arial"/>
                <a:cs typeface="Arial"/>
              </a:rPr>
              <a:t>with </a:t>
            </a:r>
            <a:r>
              <a:rPr sz="2200" spc="-65" dirty="0">
                <a:solidFill>
                  <a:srgbClr val="3B4643"/>
                </a:solidFill>
                <a:latin typeface="Arial"/>
                <a:cs typeface="Arial"/>
              </a:rPr>
              <a:t>collateral</a:t>
            </a:r>
            <a:r>
              <a:rPr sz="2200" spc="-285" dirty="0">
                <a:solidFill>
                  <a:srgbClr val="3B4643"/>
                </a:solidFill>
                <a:latin typeface="Arial"/>
                <a:cs typeface="Arial"/>
              </a:rPr>
              <a:t> </a:t>
            </a:r>
            <a:r>
              <a:rPr sz="2200" spc="-295" dirty="0">
                <a:solidFill>
                  <a:srgbClr val="3B4643"/>
                </a:solidFill>
                <a:latin typeface="Arial"/>
                <a:cs typeface="Arial"/>
              </a:rPr>
              <a:t>OKC.</a:t>
            </a:r>
            <a:endParaRPr sz="2200">
              <a:latin typeface="Arial"/>
              <a:cs typeface="Arial"/>
            </a:endParaRPr>
          </a:p>
        </p:txBody>
      </p:sp>
      <p:sp>
        <p:nvSpPr>
          <p:cNvPr id="3" name="object 3"/>
          <p:cNvSpPr txBox="1">
            <a:spLocks noGrp="1"/>
          </p:cNvSpPr>
          <p:nvPr>
            <p:ph type="title"/>
          </p:nvPr>
        </p:nvSpPr>
        <p:spPr>
          <a:xfrm>
            <a:off x="1359153" y="923035"/>
            <a:ext cx="2595880" cy="382156"/>
          </a:xfrm>
          <a:prstGeom prst="rect">
            <a:avLst/>
          </a:prstGeom>
        </p:spPr>
        <p:txBody>
          <a:bodyPr vert="horz" wrap="square" lIns="0" tIns="12700" rIns="0" bIns="0" rtlCol="0">
            <a:spAutoFit/>
          </a:bodyPr>
          <a:lstStyle/>
          <a:p>
            <a:pPr marL="12700">
              <a:lnSpc>
                <a:spcPct val="100000"/>
              </a:lnSpc>
              <a:spcBef>
                <a:spcPts val="100"/>
              </a:spcBef>
            </a:pPr>
            <a:r>
              <a:rPr sz="2400" b="0" spc="-120" dirty="0">
                <a:solidFill>
                  <a:srgbClr val="E4E6DA"/>
                </a:solidFill>
                <a:latin typeface="Arial"/>
                <a:cs typeface="Arial"/>
              </a:rPr>
              <a:t>Radiological</a:t>
            </a:r>
            <a:r>
              <a:rPr sz="2400" b="0" spc="-165" dirty="0">
                <a:solidFill>
                  <a:srgbClr val="E4E6DA"/>
                </a:solidFill>
                <a:latin typeface="Arial"/>
                <a:cs typeface="Arial"/>
              </a:rPr>
              <a:t> </a:t>
            </a:r>
            <a:r>
              <a:rPr sz="2400" b="0" spc="-90" dirty="0">
                <a:solidFill>
                  <a:srgbClr val="E4E6DA"/>
                </a:solidFill>
                <a:latin typeface="Arial"/>
                <a:cs typeface="Arial"/>
              </a:rPr>
              <a:t>features</a:t>
            </a:r>
            <a:endParaRPr sz="2400">
              <a:latin typeface="Arial"/>
              <a:cs typeface="Arial"/>
            </a:endParaRPr>
          </a:p>
        </p:txBody>
      </p:sp>
      <p:sp>
        <p:nvSpPr>
          <p:cNvPr id="4" name="object 4"/>
          <p:cNvSpPr/>
          <p:nvPr/>
        </p:nvSpPr>
        <p:spPr>
          <a:xfrm>
            <a:off x="6167631" y="1845564"/>
            <a:ext cx="4320540" cy="388772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6" name="object 6"/>
          <p:cNvSpPr txBox="1"/>
          <p:nvPr/>
        </p:nvSpPr>
        <p:spPr>
          <a:xfrm>
            <a:off x="4927472" y="5890669"/>
            <a:ext cx="5663565" cy="750847"/>
          </a:xfrm>
          <a:prstGeom prst="rect">
            <a:avLst/>
          </a:prstGeom>
        </p:spPr>
        <p:txBody>
          <a:bodyPr vert="horz" wrap="square" lIns="0" tIns="12065" rIns="0" bIns="0" rtlCol="0">
            <a:spAutoFit/>
          </a:bodyPr>
          <a:lstStyle/>
          <a:p>
            <a:pPr marL="683895" marR="5080">
              <a:lnSpc>
                <a:spcPct val="100000"/>
              </a:lnSpc>
              <a:spcBef>
                <a:spcPts val="95"/>
              </a:spcBef>
            </a:pPr>
            <a:r>
              <a:rPr sz="1600" spc="-90" dirty="0">
                <a:solidFill>
                  <a:srgbClr val="3B4643"/>
                </a:solidFill>
                <a:latin typeface="Arial"/>
                <a:cs typeface="Arial"/>
              </a:rPr>
              <a:t>Radiograph </a:t>
            </a:r>
            <a:r>
              <a:rPr sz="1600" spc="-10" dirty="0">
                <a:solidFill>
                  <a:srgbClr val="3B4643"/>
                </a:solidFill>
                <a:latin typeface="Arial"/>
                <a:cs typeface="Arial"/>
              </a:rPr>
              <a:t>of </a:t>
            </a:r>
            <a:r>
              <a:rPr sz="1600" spc="-130" dirty="0">
                <a:solidFill>
                  <a:srgbClr val="3B4643"/>
                </a:solidFill>
                <a:latin typeface="Arial"/>
                <a:cs typeface="Arial"/>
              </a:rPr>
              <a:t>a </a:t>
            </a:r>
            <a:r>
              <a:rPr sz="1600" spc="-40" dirty="0">
                <a:solidFill>
                  <a:srgbClr val="3B4643"/>
                </a:solidFill>
                <a:latin typeface="Arial"/>
                <a:cs typeface="Arial"/>
              </a:rPr>
              <a:t>lateral periodontal </a:t>
            </a:r>
            <a:r>
              <a:rPr sz="1600" spc="-85" dirty="0">
                <a:solidFill>
                  <a:srgbClr val="3B4643"/>
                </a:solidFill>
                <a:latin typeface="Arial"/>
                <a:cs typeface="Arial"/>
              </a:rPr>
              <a:t>cyst </a:t>
            </a:r>
            <a:r>
              <a:rPr sz="1600" spc="-50" dirty="0">
                <a:solidFill>
                  <a:srgbClr val="3B4643"/>
                </a:solidFill>
                <a:latin typeface="Arial"/>
                <a:cs typeface="Arial"/>
              </a:rPr>
              <a:t>lying </a:t>
            </a:r>
            <a:r>
              <a:rPr sz="1600" spc="-55" dirty="0">
                <a:solidFill>
                  <a:srgbClr val="3B4643"/>
                </a:solidFill>
                <a:latin typeface="Arial"/>
                <a:cs typeface="Arial"/>
              </a:rPr>
              <a:t>between </a:t>
            </a:r>
            <a:r>
              <a:rPr sz="1600" spc="-25" dirty="0">
                <a:solidFill>
                  <a:srgbClr val="3B4643"/>
                </a:solidFill>
                <a:latin typeface="Arial"/>
                <a:cs typeface="Arial"/>
              </a:rPr>
              <a:t>the  </a:t>
            </a:r>
            <a:r>
              <a:rPr sz="1600" spc="-50" dirty="0">
                <a:solidFill>
                  <a:srgbClr val="3B4643"/>
                </a:solidFill>
                <a:latin typeface="Arial"/>
                <a:cs typeface="Arial"/>
              </a:rPr>
              <a:t>mandibular premolar </a:t>
            </a:r>
            <a:r>
              <a:rPr sz="1600" spc="-25" dirty="0">
                <a:solidFill>
                  <a:srgbClr val="3B4643"/>
                </a:solidFill>
                <a:latin typeface="Arial"/>
                <a:cs typeface="Arial"/>
              </a:rPr>
              <a:t>teeth. </a:t>
            </a:r>
            <a:r>
              <a:rPr sz="1600" spc="-120" dirty="0">
                <a:solidFill>
                  <a:srgbClr val="3B4643"/>
                </a:solidFill>
                <a:latin typeface="Arial"/>
                <a:cs typeface="Arial"/>
              </a:rPr>
              <a:t>The </a:t>
            </a:r>
            <a:r>
              <a:rPr sz="1600" spc="-80" dirty="0">
                <a:solidFill>
                  <a:srgbClr val="3B4643"/>
                </a:solidFill>
                <a:latin typeface="Arial"/>
                <a:cs typeface="Arial"/>
              </a:rPr>
              <a:t>margins are </a:t>
            </a:r>
            <a:r>
              <a:rPr sz="1600" spc="-30" dirty="0">
                <a:solidFill>
                  <a:srgbClr val="3B4643"/>
                </a:solidFill>
                <a:latin typeface="Arial"/>
                <a:cs typeface="Arial"/>
              </a:rPr>
              <a:t>well</a:t>
            </a:r>
            <a:r>
              <a:rPr sz="1600" spc="-140" dirty="0">
                <a:solidFill>
                  <a:srgbClr val="3B4643"/>
                </a:solidFill>
                <a:latin typeface="Arial"/>
                <a:cs typeface="Arial"/>
              </a:rPr>
              <a:t> </a:t>
            </a:r>
            <a:r>
              <a:rPr sz="1600" spc="-45" dirty="0">
                <a:solidFill>
                  <a:srgbClr val="3B4643"/>
                </a:solidFill>
                <a:latin typeface="Arial"/>
                <a:cs typeface="Arial"/>
              </a:rPr>
              <a:t>corticated,</a:t>
            </a:r>
            <a:endParaRPr sz="1600">
              <a:latin typeface="Arial"/>
              <a:cs typeface="Arial"/>
            </a:endParaRPr>
          </a:p>
          <a:p>
            <a:pPr marL="12700">
              <a:lnSpc>
                <a:spcPct val="100000"/>
              </a:lnSpc>
            </a:pPr>
            <a:r>
              <a:rPr sz="1200" spc="-260" dirty="0">
                <a:solidFill>
                  <a:srgbClr val="919392"/>
                </a:solidFill>
                <a:latin typeface="Arial"/>
                <a:cs typeface="Arial"/>
              </a:rPr>
              <a:t>odontogen</a:t>
            </a:r>
            <a:r>
              <a:rPr sz="1600" spc="-260" dirty="0">
                <a:solidFill>
                  <a:srgbClr val="3B4643"/>
                </a:solidFill>
                <a:latin typeface="Arial"/>
                <a:cs typeface="Arial"/>
              </a:rPr>
              <a:t>i</a:t>
            </a:r>
            <a:r>
              <a:rPr sz="1200" spc="-260" dirty="0">
                <a:solidFill>
                  <a:srgbClr val="919392"/>
                </a:solidFill>
                <a:latin typeface="Arial"/>
                <a:cs typeface="Arial"/>
              </a:rPr>
              <a:t>ic</a:t>
            </a:r>
            <a:r>
              <a:rPr sz="1600" spc="-260" dirty="0">
                <a:solidFill>
                  <a:srgbClr val="3B4643"/>
                </a:solidFill>
                <a:latin typeface="Arial"/>
                <a:cs typeface="Arial"/>
              </a:rPr>
              <a:t>n</a:t>
            </a:r>
            <a:r>
              <a:rPr sz="1200" spc="-260" dirty="0">
                <a:solidFill>
                  <a:srgbClr val="919392"/>
                </a:solidFill>
                <a:latin typeface="Arial"/>
                <a:cs typeface="Arial"/>
              </a:rPr>
              <a:t>c</a:t>
            </a:r>
            <a:r>
              <a:rPr sz="1600" spc="-260" dirty="0">
                <a:solidFill>
                  <a:srgbClr val="3B4643"/>
                </a:solidFill>
                <a:latin typeface="Arial"/>
                <a:cs typeface="Arial"/>
              </a:rPr>
              <a:t>d</a:t>
            </a:r>
            <a:r>
              <a:rPr sz="1200" spc="-260" dirty="0">
                <a:solidFill>
                  <a:srgbClr val="919392"/>
                </a:solidFill>
                <a:latin typeface="Arial"/>
                <a:cs typeface="Arial"/>
              </a:rPr>
              <a:t>y</a:t>
            </a:r>
            <a:r>
              <a:rPr sz="1600" spc="-260" dirty="0">
                <a:solidFill>
                  <a:srgbClr val="3B4643"/>
                </a:solidFill>
                <a:latin typeface="Arial"/>
                <a:cs typeface="Arial"/>
              </a:rPr>
              <a:t>i</a:t>
            </a:r>
            <a:r>
              <a:rPr sz="1200" spc="-260" dirty="0">
                <a:solidFill>
                  <a:srgbClr val="919392"/>
                </a:solidFill>
                <a:latin typeface="Arial"/>
                <a:cs typeface="Arial"/>
              </a:rPr>
              <a:t>s</a:t>
            </a:r>
            <a:r>
              <a:rPr sz="1600" spc="-260" dirty="0">
                <a:solidFill>
                  <a:srgbClr val="3B4643"/>
                </a:solidFill>
                <a:latin typeface="Arial"/>
                <a:cs typeface="Arial"/>
              </a:rPr>
              <a:t>c</a:t>
            </a:r>
            <a:r>
              <a:rPr sz="1200" spc="-260" dirty="0">
                <a:solidFill>
                  <a:srgbClr val="919392"/>
                </a:solidFill>
                <a:latin typeface="Arial"/>
                <a:cs typeface="Arial"/>
              </a:rPr>
              <a:t>ts</a:t>
            </a:r>
            <a:r>
              <a:rPr sz="1600" spc="-260" dirty="0">
                <a:solidFill>
                  <a:srgbClr val="3B4643"/>
                </a:solidFill>
                <a:latin typeface="Arial"/>
                <a:cs typeface="Arial"/>
              </a:rPr>
              <a:t>a</a:t>
            </a:r>
            <a:r>
              <a:rPr sz="1200" spc="-260" dirty="0">
                <a:solidFill>
                  <a:srgbClr val="919392"/>
                </a:solidFill>
                <a:latin typeface="Arial"/>
                <a:cs typeface="Arial"/>
              </a:rPr>
              <a:t>/</a:t>
            </a:r>
            <a:r>
              <a:rPr sz="1600" spc="-260" dirty="0">
                <a:solidFill>
                  <a:srgbClr val="3B4643"/>
                </a:solidFill>
                <a:latin typeface="Arial"/>
                <a:cs typeface="Arial"/>
              </a:rPr>
              <a:t>t</a:t>
            </a:r>
            <a:r>
              <a:rPr sz="1200" spc="-260" dirty="0">
                <a:solidFill>
                  <a:srgbClr val="919392"/>
                </a:solidFill>
                <a:latin typeface="Arial"/>
                <a:cs typeface="Arial"/>
              </a:rPr>
              <a:t>G</a:t>
            </a:r>
            <a:r>
              <a:rPr sz="1600" spc="-260" dirty="0">
                <a:solidFill>
                  <a:srgbClr val="3B4643"/>
                </a:solidFill>
                <a:latin typeface="Arial"/>
                <a:cs typeface="Arial"/>
              </a:rPr>
              <a:t>iv</a:t>
            </a:r>
            <a:r>
              <a:rPr sz="1200" spc="-260" dirty="0">
                <a:solidFill>
                  <a:srgbClr val="919392"/>
                </a:solidFill>
                <a:latin typeface="Arial"/>
                <a:cs typeface="Arial"/>
              </a:rPr>
              <a:t>u</a:t>
            </a:r>
            <a:r>
              <a:rPr sz="1600" spc="-260" dirty="0">
                <a:solidFill>
                  <a:srgbClr val="3B4643"/>
                </a:solidFill>
                <a:latin typeface="Arial"/>
                <a:cs typeface="Arial"/>
              </a:rPr>
              <a:t>e</a:t>
            </a:r>
            <a:r>
              <a:rPr sz="1200" spc="-260" dirty="0">
                <a:solidFill>
                  <a:srgbClr val="919392"/>
                </a:solidFill>
                <a:latin typeface="Arial"/>
                <a:cs typeface="Arial"/>
              </a:rPr>
              <a:t>ru</a:t>
            </a:r>
            <a:r>
              <a:rPr sz="1600" spc="-260" dirty="0">
                <a:solidFill>
                  <a:srgbClr val="3B4643"/>
                </a:solidFill>
                <a:latin typeface="Arial"/>
                <a:cs typeface="Arial"/>
              </a:rPr>
              <a:t>o</a:t>
            </a:r>
            <a:r>
              <a:rPr sz="1200" spc="-260" dirty="0">
                <a:solidFill>
                  <a:srgbClr val="919392"/>
                </a:solidFill>
                <a:latin typeface="Arial"/>
                <a:cs typeface="Arial"/>
              </a:rPr>
              <a:t>K</a:t>
            </a:r>
            <a:r>
              <a:rPr sz="1600" spc="-260" dirty="0">
                <a:solidFill>
                  <a:srgbClr val="3B4643"/>
                </a:solidFill>
                <a:latin typeface="Arial"/>
                <a:cs typeface="Arial"/>
              </a:rPr>
              <a:t>f</a:t>
            </a:r>
            <a:r>
              <a:rPr sz="1200" spc="-260" dirty="0">
                <a:solidFill>
                  <a:srgbClr val="919392"/>
                </a:solidFill>
                <a:latin typeface="Arial"/>
                <a:cs typeface="Arial"/>
              </a:rPr>
              <a:t>ar</a:t>
            </a:r>
            <a:r>
              <a:rPr sz="1600" spc="-260" dirty="0">
                <a:solidFill>
                  <a:srgbClr val="3B4643"/>
                </a:solidFill>
                <a:latin typeface="Arial"/>
                <a:cs typeface="Arial"/>
              </a:rPr>
              <a:t>s</a:t>
            </a:r>
            <a:r>
              <a:rPr sz="1200" spc="-260" dirty="0">
                <a:solidFill>
                  <a:srgbClr val="919392"/>
                </a:solidFill>
                <a:latin typeface="Arial"/>
                <a:cs typeface="Arial"/>
              </a:rPr>
              <a:t>t</a:t>
            </a:r>
            <a:r>
              <a:rPr sz="1600" spc="-260" dirty="0">
                <a:solidFill>
                  <a:srgbClr val="3B4643"/>
                </a:solidFill>
                <a:latin typeface="Arial"/>
                <a:cs typeface="Arial"/>
              </a:rPr>
              <a:t>l</a:t>
            </a:r>
            <a:r>
              <a:rPr sz="1200" spc="-260" dirty="0">
                <a:solidFill>
                  <a:srgbClr val="919392"/>
                </a:solidFill>
                <a:latin typeface="Arial"/>
                <a:cs typeface="Arial"/>
              </a:rPr>
              <a:t>h</a:t>
            </a:r>
            <a:r>
              <a:rPr sz="1600" spc="-260" dirty="0">
                <a:solidFill>
                  <a:srgbClr val="3B4643"/>
                </a:solidFill>
                <a:latin typeface="Arial"/>
                <a:cs typeface="Arial"/>
              </a:rPr>
              <a:t>o</a:t>
            </a:r>
            <a:r>
              <a:rPr sz="1200" spc="-260" dirty="0">
                <a:solidFill>
                  <a:srgbClr val="919392"/>
                </a:solidFill>
                <a:latin typeface="Arial"/>
                <a:cs typeface="Arial"/>
              </a:rPr>
              <a:t>ik</a:t>
            </a:r>
            <a:r>
              <a:rPr sz="1600" spc="-260" dirty="0">
                <a:solidFill>
                  <a:srgbClr val="3B4643"/>
                </a:solidFill>
                <a:latin typeface="Arial"/>
                <a:cs typeface="Arial"/>
              </a:rPr>
              <a:t>w</a:t>
            </a:r>
            <a:r>
              <a:rPr sz="1200" spc="-260" dirty="0">
                <a:solidFill>
                  <a:srgbClr val="919392"/>
                </a:solidFill>
                <a:latin typeface="Arial"/>
                <a:cs typeface="Arial"/>
              </a:rPr>
              <a:t>/</a:t>
            </a:r>
            <a:r>
              <a:rPr sz="1200" spc="-229" dirty="0">
                <a:solidFill>
                  <a:srgbClr val="919392"/>
                </a:solidFill>
                <a:latin typeface="Arial"/>
                <a:cs typeface="Arial"/>
              </a:rPr>
              <a:t> </a:t>
            </a:r>
            <a:r>
              <a:rPr sz="1200" spc="-145" dirty="0">
                <a:solidFill>
                  <a:srgbClr val="919392"/>
                </a:solidFill>
                <a:latin typeface="Arial"/>
                <a:cs typeface="Arial"/>
              </a:rPr>
              <a:t>1</a:t>
            </a:r>
            <a:r>
              <a:rPr sz="1600" spc="-145" dirty="0">
                <a:solidFill>
                  <a:srgbClr val="3B4643"/>
                </a:solidFill>
                <a:latin typeface="Arial"/>
                <a:cs typeface="Arial"/>
              </a:rPr>
              <a:t>e</a:t>
            </a:r>
            <a:r>
              <a:rPr sz="1200" spc="-145" dirty="0">
                <a:solidFill>
                  <a:srgbClr val="919392"/>
                </a:solidFill>
                <a:latin typeface="Arial"/>
                <a:cs typeface="Arial"/>
              </a:rPr>
              <a:t>04</a:t>
            </a:r>
            <a:r>
              <a:rPr sz="1600" spc="-145" dirty="0">
                <a:solidFill>
                  <a:srgbClr val="3B4643"/>
                </a:solidFill>
                <a:latin typeface="Arial"/>
                <a:cs typeface="Arial"/>
              </a:rPr>
              <a:t>nlargement.</a:t>
            </a:r>
            <a:endParaRPr sz="1600">
              <a:latin typeface="Arial"/>
              <a:cs typeface="Arial"/>
            </a:endParaRPr>
          </a:p>
        </p:txBody>
      </p:sp>
      <p:sp>
        <p:nvSpPr>
          <p:cNvPr id="7" name="object 7"/>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56</a:t>
            </a:r>
            <a:endParaRPr sz="1200">
              <a:latin typeface="Arial"/>
              <a:cs typeface="Arial"/>
            </a:endParaRPr>
          </a:p>
        </p:txBody>
      </p:sp>
      <p:sp>
        <p:nvSpPr>
          <p:cNvPr id="8" name="object 8"/>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923035"/>
            <a:ext cx="2595880" cy="382156"/>
          </a:xfrm>
          <a:prstGeom prst="rect">
            <a:avLst/>
          </a:prstGeom>
        </p:spPr>
        <p:txBody>
          <a:bodyPr vert="horz" wrap="square" lIns="0" tIns="12700" rIns="0" bIns="0" rtlCol="0">
            <a:spAutoFit/>
          </a:bodyPr>
          <a:lstStyle/>
          <a:p>
            <a:pPr marL="12700">
              <a:lnSpc>
                <a:spcPct val="100000"/>
              </a:lnSpc>
              <a:spcBef>
                <a:spcPts val="100"/>
              </a:spcBef>
            </a:pPr>
            <a:r>
              <a:rPr sz="2400" b="0" spc="-120" dirty="0">
                <a:solidFill>
                  <a:srgbClr val="E4E6DA"/>
                </a:solidFill>
                <a:latin typeface="Arial"/>
                <a:cs typeface="Arial"/>
              </a:rPr>
              <a:t>Radiological</a:t>
            </a:r>
            <a:r>
              <a:rPr sz="2400" b="0" spc="-165" dirty="0">
                <a:solidFill>
                  <a:srgbClr val="E4E6DA"/>
                </a:solidFill>
                <a:latin typeface="Arial"/>
                <a:cs typeface="Arial"/>
              </a:rPr>
              <a:t> </a:t>
            </a:r>
            <a:r>
              <a:rPr sz="2400" b="0" spc="-90" dirty="0">
                <a:solidFill>
                  <a:srgbClr val="E4E6DA"/>
                </a:solidFill>
                <a:latin typeface="Arial"/>
                <a:cs typeface="Arial"/>
              </a:rPr>
              <a:t>features</a:t>
            </a:r>
            <a:endParaRPr sz="2400">
              <a:latin typeface="Arial"/>
              <a:cs typeface="Arial"/>
            </a:endParaRPr>
          </a:p>
        </p:txBody>
      </p:sp>
      <p:sp>
        <p:nvSpPr>
          <p:cNvPr id="3" name="object 3"/>
          <p:cNvSpPr/>
          <p:nvPr/>
        </p:nvSpPr>
        <p:spPr>
          <a:xfrm>
            <a:off x="2104644" y="2020823"/>
            <a:ext cx="3776472" cy="40050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89549" y="2020823"/>
            <a:ext cx="3820667" cy="400507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142491" y="6096716"/>
            <a:ext cx="3136900" cy="228268"/>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3B4643"/>
                </a:solidFill>
                <a:latin typeface="Arial"/>
                <a:cs typeface="Arial"/>
              </a:rPr>
              <a:t>Lateral </a:t>
            </a:r>
            <a:r>
              <a:rPr sz="1400" spc="-30" dirty="0">
                <a:solidFill>
                  <a:srgbClr val="3B4643"/>
                </a:solidFill>
                <a:latin typeface="Arial"/>
                <a:cs typeface="Arial"/>
              </a:rPr>
              <a:t>periodontal </a:t>
            </a:r>
            <a:r>
              <a:rPr sz="1400" spc="-65" dirty="0">
                <a:solidFill>
                  <a:srgbClr val="3B4643"/>
                </a:solidFill>
                <a:latin typeface="Arial"/>
                <a:cs typeface="Arial"/>
              </a:rPr>
              <a:t>cyst. </a:t>
            </a:r>
            <a:r>
              <a:rPr sz="1400" spc="-60" dirty="0">
                <a:solidFill>
                  <a:srgbClr val="3B4643"/>
                </a:solidFill>
                <a:latin typeface="Arial"/>
                <a:cs typeface="Arial"/>
              </a:rPr>
              <a:t>Radiolucent</a:t>
            </a:r>
            <a:r>
              <a:rPr sz="1400" spc="-130" dirty="0">
                <a:solidFill>
                  <a:srgbClr val="3B4643"/>
                </a:solidFill>
                <a:latin typeface="Arial"/>
                <a:cs typeface="Arial"/>
              </a:rPr>
              <a:t> </a:t>
            </a:r>
            <a:r>
              <a:rPr sz="1400" spc="-50" dirty="0">
                <a:solidFill>
                  <a:srgbClr val="3B4643"/>
                </a:solidFill>
                <a:latin typeface="Arial"/>
                <a:cs typeface="Arial"/>
              </a:rPr>
              <a:t>lesion</a:t>
            </a:r>
            <a:endParaRPr sz="1400">
              <a:latin typeface="Arial"/>
              <a:cs typeface="Arial"/>
            </a:endParaRPr>
          </a:p>
        </p:txBody>
      </p:sp>
      <p:sp>
        <p:nvSpPr>
          <p:cNvPr id="6" name="object 6"/>
          <p:cNvSpPr txBox="1"/>
          <p:nvPr/>
        </p:nvSpPr>
        <p:spPr>
          <a:xfrm>
            <a:off x="2142494" y="6310076"/>
            <a:ext cx="3721735" cy="228268"/>
          </a:xfrm>
          <a:prstGeom prst="rect">
            <a:avLst/>
          </a:prstGeom>
        </p:spPr>
        <p:txBody>
          <a:bodyPr vert="horz" wrap="square" lIns="0" tIns="12700" rIns="0" bIns="0" rtlCol="0">
            <a:spAutoFit/>
          </a:bodyPr>
          <a:lstStyle/>
          <a:p>
            <a:pPr marL="12700">
              <a:lnSpc>
                <a:spcPct val="100000"/>
              </a:lnSpc>
              <a:spcBef>
                <a:spcPts val="100"/>
              </a:spcBef>
            </a:pPr>
            <a:r>
              <a:rPr sz="1400" spc="-45" dirty="0">
                <a:solidFill>
                  <a:srgbClr val="3B4643"/>
                </a:solidFill>
                <a:latin typeface="Arial"/>
                <a:cs typeface="Arial"/>
              </a:rPr>
              <a:t>between </a:t>
            </a:r>
            <a:r>
              <a:rPr sz="1400" spc="-20" dirty="0">
                <a:solidFill>
                  <a:srgbClr val="3B4643"/>
                </a:solidFill>
                <a:latin typeface="Arial"/>
                <a:cs typeface="Arial"/>
              </a:rPr>
              <a:t>the </a:t>
            </a:r>
            <a:r>
              <a:rPr sz="1400" spc="-30" dirty="0">
                <a:solidFill>
                  <a:srgbClr val="3B4643"/>
                </a:solidFill>
                <a:latin typeface="Arial"/>
                <a:cs typeface="Arial"/>
              </a:rPr>
              <a:t>roots </a:t>
            </a:r>
            <a:r>
              <a:rPr sz="1400" spc="-5" dirty="0">
                <a:solidFill>
                  <a:srgbClr val="3B4643"/>
                </a:solidFill>
                <a:latin typeface="Arial"/>
                <a:cs typeface="Arial"/>
              </a:rPr>
              <a:t>of </a:t>
            </a:r>
            <a:r>
              <a:rPr sz="1400" spc="-110" dirty="0">
                <a:solidFill>
                  <a:srgbClr val="3B4643"/>
                </a:solidFill>
                <a:latin typeface="Arial"/>
                <a:cs typeface="Arial"/>
              </a:rPr>
              <a:t>a </a:t>
            </a:r>
            <a:r>
              <a:rPr sz="1400" spc="-20" dirty="0">
                <a:solidFill>
                  <a:srgbClr val="3B4643"/>
                </a:solidFill>
                <a:latin typeface="Arial"/>
                <a:cs typeface="Arial"/>
              </a:rPr>
              <a:t>vital </a:t>
            </a:r>
            <a:r>
              <a:rPr sz="1400" spc="-45" dirty="0">
                <a:solidFill>
                  <a:srgbClr val="3B4643"/>
                </a:solidFill>
                <a:latin typeface="Arial"/>
                <a:cs typeface="Arial"/>
              </a:rPr>
              <a:t>mandibular </a:t>
            </a:r>
            <a:r>
              <a:rPr sz="1400" spc="-70" dirty="0">
                <a:solidFill>
                  <a:srgbClr val="3B4643"/>
                </a:solidFill>
                <a:latin typeface="Arial"/>
                <a:cs typeface="Arial"/>
              </a:rPr>
              <a:t>canine</a:t>
            </a:r>
            <a:r>
              <a:rPr sz="1400" spc="-275" dirty="0">
                <a:solidFill>
                  <a:srgbClr val="3B4643"/>
                </a:solidFill>
                <a:latin typeface="Arial"/>
                <a:cs typeface="Arial"/>
              </a:rPr>
              <a:t> </a:t>
            </a:r>
            <a:r>
              <a:rPr sz="1400" spc="-70" dirty="0">
                <a:solidFill>
                  <a:srgbClr val="3B4643"/>
                </a:solidFill>
                <a:latin typeface="Arial"/>
                <a:cs typeface="Arial"/>
              </a:rPr>
              <a:t>and</a:t>
            </a:r>
            <a:endParaRPr sz="1400">
              <a:latin typeface="Arial"/>
              <a:cs typeface="Arial"/>
            </a:endParaRPr>
          </a:p>
        </p:txBody>
      </p:sp>
      <p:sp>
        <p:nvSpPr>
          <p:cNvPr id="7" name="object 7"/>
          <p:cNvSpPr txBox="1"/>
          <p:nvPr/>
        </p:nvSpPr>
        <p:spPr>
          <a:xfrm>
            <a:off x="2142494" y="6523740"/>
            <a:ext cx="103949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3B4643"/>
                </a:solidFill>
                <a:latin typeface="Arial"/>
                <a:cs typeface="Arial"/>
              </a:rPr>
              <a:t>first</a:t>
            </a:r>
            <a:r>
              <a:rPr sz="1400" spc="-145" dirty="0">
                <a:solidFill>
                  <a:srgbClr val="3B4643"/>
                </a:solidFill>
                <a:latin typeface="Arial"/>
                <a:cs typeface="Arial"/>
              </a:rPr>
              <a:t> </a:t>
            </a:r>
            <a:r>
              <a:rPr sz="1400" spc="-55" dirty="0">
                <a:solidFill>
                  <a:srgbClr val="3B4643"/>
                </a:solidFill>
                <a:latin typeface="Arial"/>
                <a:cs typeface="Arial"/>
              </a:rPr>
              <a:t>premolar.</a:t>
            </a:r>
            <a:endParaRPr sz="1400">
              <a:latin typeface="Arial"/>
              <a:cs typeface="Arial"/>
            </a:endParaRPr>
          </a:p>
        </p:txBody>
      </p:sp>
      <p:sp>
        <p:nvSpPr>
          <p:cNvPr id="8" name="object 8"/>
          <p:cNvSpPr txBox="1"/>
          <p:nvPr/>
        </p:nvSpPr>
        <p:spPr>
          <a:xfrm>
            <a:off x="6463665" y="6115308"/>
            <a:ext cx="3417571" cy="228268"/>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3B4643"/>
                </a:solidFill>
                <a:latin typeface="Arial"/>
                <a:cs typeface="Arial"/>
              </a:rPr>
              <a:t>Lateral </a:t>
            </a:r>
            <a:r>
              <a:rPr sz="1400" spc="-30" dirty="0">
                <a:solidFill>
                  <a:srgbClr val="3B4643"/>
                </a:solidFill>
                <a:latin typeface="Arial"/>
                <a:cs typeface="Arial"/>
              </a:rPr>
              <a:t>periodontal </a:t>
            </a:r>
            <a:r>
              <a:rPr sz="1400" spc="-65" dirty="0">
                <a:solidFill>
                  <a:srgbClr val="3B4643"/>
                </a:solidFill>
                <a:latin typeface="Arial"/>
                <a:cs typeface="Arial"/>
              </a:rPr>
              <a:t>cyst. </a:t>
            </a:r>
            <a:r>
              <a:rPr sz="1400" spc="-125" dirty="0">
                <a:solidFill>
                  <a:srgbClr val="3B4643"/>
                </a:solidFill>
                <a:latin typeface="Arial"/>
                <a:cs typeface="Arial"/>
              </a:rPr>
              <a:t>A </a:t>
            </a:r>
            <a:r>
              <a:rPr sz="1400" spc="-50" dirty="0">
                <a:solidFill>
                  <a:srgbClr val="3B4643"/>
                </a:solidFill>
                <a:latin typeface="Arial"/>
                <a:cs typeface="Arial"/>
              </a:rPr>
              <a:t>larger lesion</a:t>
            </a:r>
            <a:r>
              <a:rPr sz="1400" spc="-105" dirty="0">
                <a:solidFill>
                  <a:srgbClr val="3B4643"/>
                </a:solidFill>
                <a:latin typeface="Arial"/>
                <a:cs typeface="Arial"/>
              </a:rPr>
              <a:t> </a:t>
            </a:r>
            <a:r>
              <a:rPr sz="1400" spc="-90" dirty="0">
                <a:solidFill>
                  <a:srgbClr val="3B4643"/>
                </a:solidFill>
                <a:latin typeface="Arial"/>
                <a:cs typeface="Arial"/>
              </a:rPr>
              <a:t>causing</a:t>
            </a:r>
            <a:endParaRPr sz="1400">
              <a:latin typeface="Arial"/>
              <a:cs typeface="Arial"/>
            </a:endParaRPr>
          </a:p>
        </p:txBody>
      </p:sp>
      <p:sp>
        <p:nvSpPr>
          <p:cNvPr id="9" name="object 9"/>
          <p:cNvSpPr txBox="1"/>
          <p:nvPr/>
        </p:nvSpPr>
        <p:spPr>
          <a:xfrm>
            <a:off x="6463670" y="6328669"/>
            <a:ext cx="1205231"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B4643"/>
                </a:solidFill>
                <a:latin typeface="Arial"/>
                <a:cs typeface="Arial"/>
              </a:rPr>
              <a:t>root</a:t>
            </a:r>
            <a:r>
              <a:rPr sz="1400" spc="-150" dirty="0">
                <a:solidFill>
                  <a:srgbClr val="3B4643"/>
                </a:solidFill>
                <a:latin typeface="Arial"/>
                <a:cs typeface="Arial"/>
              </a:rPr>
              <a:t> </a:t>
            </a:r>
            <a:r>
              <a:rPr sz="1400" spc="-65" dirty="0">
                <a:solidFill>
                  <a:srgbClr val="3B4643"/>
                </a:solidFill>
                <a:latin typeface="Arial"/>
                <a:cs typeface="Arial"/>
              </a:rPr>
              <a:t>divergence.</a:t>
            </a:r>
            <a:endParaRPr sz="1400">
              <a:latin typeface="Arial"/>
              <a:cs typeface="Arial"/>
            </a:endParaRPr>
          </a:p>
        </p:txBody>
      </p:sp>
      <p:sp>
        <p:nvSpPr>
          <p:cNvPr id="10" name="object 10"/>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11" name="object 11"/>
          <p:cNvSpPr txBox="1"/>
          <p:nvPr/>
        </p:nvSpPr>
        <p:spPr>
          <a:xfrm>
            <a:off x="4927473" y="6426810"/>
            <a:ext cx="2335531" cy="197490"/>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8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12" name="object 12"/>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57</a:t>
            </a:r>
            <a:endParaRPr sz="1200">
              <a:latin typeface="Arial"/>
              <a:cs typeface="Arial"/>
            </a:endParaRPr>
          </a:p>
        </p:txBody>
      </p:sp>
      <p:sp>
        <p:nvSpPr>
          <p:cNvPr id="13" name="object 13"/>
          <p:cNvSpPr/>
          <p:nvPr/>
        </p:nvSpPr>
        <p:spPr>
          <a:xfrm>
            <a:off x="9361931" y="490727"/>
            <a:ext cx="2648712" cy="17693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6189" y="2776222"/>
            <a:ext cx="7739633" cy="1485663"/>
          </a:xfrm>
          <a:prstGeom prst="rect">
            <a:avLst/>
          </a:prstGeom>
        </p:spPr>
        <p:txBody>
          <a:bodyPr vert="horz" wrap="square" lIns="0" tIns="99695" rIns="0" bIns="0" rtlCol="0">
            <a:spAutoFit/>
          </a:bodyPr>
          <a:lstStyle/>
          <a:p>
            <a:pPr marL="1703705" marR="5080">
              <a:lnSpc>
                <a:spcPts val="5400"/>
              </a:lnSpc>
              <a:spcBef>
                <a:spcPts val="785"/>
              </a:spcBef>
            </a:pPr>
            <a:r>
              <a:rPr spc="-235" dirty="0"/>
              <a:t>Botryoid</a:t>
            </a:r>
            <a:r>
              <a:rPr spc="-505" dirty="0"/>
              <a:t> </a:t>
            </a:r>
            <a:r>
              <a:rPr spc="-254" dirty="0"/>
              <a:t>odontogenic  </a:t>
            </a:r>
            <a:r>
              <a:rPr spc="-320" dirty="0"/>
              <a:t>cyst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58</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6" y="2016921"/>
            <a:ext cx="8884285" cy="1412566"/>
          </a:xfrm>
          <a:prstGeom prst="rect">
            <a:avLst/>
          </a:prstGeom>
        </p:spPr>
        <p:txBody>
          <a:bodyPr vert="horz" wrap="square" lIns="0" tIns="202565" rIns="0" bIns="0" rtlCol="0">
            <a:spAutoFit/>
          </a:bodyPr>
          <a:lstStyle/>
          <a:p>
            <a:pPr marL="241300" indent="-228600">
              <a:lnSpc>
                <a:spcPct val="100000"/>
              </a:lnSpc>
              <a:spcBef>
                <a:spcPts val="1595"/>
              </a:spcBef>
              <a:buFont typeface="Wingdings"/>
              <a:buChar char=""/>
              <a:tabLst>
                <a:tab pos="241300" algn="l"/>
              </a:tabLst>
            </a:pPr>
            <a:r>
              <a:rPr sz="2200" spc="30" dirty="0">
                <a:solidFill>
                  <a:srgbClr val="3B4643"/>
                </a:solidFill>
                <a:latin typeface="Arial"/>
                <a:cs typeface="Arial"/>
              </a:rPr>
              <a:t>It </a:t>
            </a:r>
            <a:r>
              <a:rPr sz="2200" spc="-65" dirty="0">
                <a:solidFill>
                  <a:srgbClr val="3B4643"/>
                </a:solidFill>
                <a:latin typeface="Arial"/>
                <a:cs typeface="Arial"/>
              </a:rPr>
              <a:t>clinically </a:t>
            </a:r>
            <a:r>
              <a:rPr sz="2200" spc="-105" dirty="0">
                <a:solidFill>
                  <a:srgbClr val="3B4643"/>
                </a:solidFill>
                <a:latin typeface="Arial"/>
                <a:cs typeface="Arial"/>
              </a:rPr>
              <a:t>and </a:t>
            </a:r>
            <a:r>
              <a:rPr sz="2200" spc="-80" dirty="0">
                <a:solidFill>
                  <a:srgbClr val="3B4643"/>
                </a:solidFill>
                <a:latin typeface="Arial"/>
                <a:cs typeface="Arial"/>
              </a:rPr>
              <a:t>radiographically </a:t>
            </a:r>
            <a:r>
              <a:rPr sz="2200" spc="-114" dirty="0">
                <a:solidFill>
                  <a:srgbClr val="3B4643"/>
                </a:solidFill>
                <a:latin typeface="Arial"/>
                <a:cs typeface="Arial"/>
              </a:rPr>
              <a:t>resembles </a:t>
            </a:r>
            <a:r>
              <a:rPr sz="2200" spc="-60" dirty="0">
                <a:solidFill>
                  <a:srgbClr val="3B4643"/>
                </a:solidFill>
                <a:latin typeface="Arial"/>
                <a:cs typeface="Arial"/>
              </a:rPr>
              <a:t>lateral </a:t>
            </a:r>
            <a:r>
              <a:rPr sz="2200" spc="-50" dirty="0">
                <a:solidFill>
                  <a:srgbClr val="3B4643"/>
                </a:solidFill>
                <a:latin typeface="Arial"/>
                <a:cs typeface="Arial"/>
              </a:rPr>
              <a:t>periodontal</a:t>
            </a:r>
            <a:r>
              <a:rPr sz="2200" spc="-459" dirty="0">
                <a:solidFill>
                  <a:srgbClr val="3B4643"/>
                </a:solidFill>
                <a:latin typeface="Arial"/>
                <a:cs typeface="Arial"/>
              </a:rPr>
              <a:t> </a:t>
            </a:r>
            <a:r>
              <a:rPr sz="2200" spc="-105" dirty="0">
                <a:solidFill>
                  <a:srgbClr val="3B4643"/>
                </a:solidFill>
                <a:latin typeface="Arial"/>
                <a:cs typeface="Arial"/>
              </a:rPr>
              <a:t>cyst.</a:t>
            </a:r>
            <a:endParaRPr sz="2200">
              <a:latin typeface="Arial"/>
              <a:cs typeface="Arial"/>
            </a:endParaRPr>
          </a:p>
          <a:p>
            <a:pPr marL="241300" indent="-228600">
              <a:lnSpc>
                <a:spcPct val="100000"/>
              </a:lnSpc>
              <a:spcBef>
                <a:spcPts val="1500"/>
              </a:spcBef>
              <a:buFont typeface="Wingdings"/>
              <a:buChar char=""/>
              <a:tabLst>
                <a:tab pos="241300" algn="l"/>
              </a:tabLst>
            </a:pPr>
            <a:r>
              <a:rPr sz="2200" spc="-165" dirty="0">
                <a:solidFill>
                  <a:srgbClr val="3B4643"/>
                </a:solidFill>
                <a:latin typeface="Arial"/>
                <a:cs typeface="Arial"/>
              </a:rPr>
              <a:t>The </a:t>
            </a:r>
            <a:r>
              <a:rPr sz="2200" spc="-80" dirty="0">
                <a:solidFill>
                  <a:srgbClr val="3B4643"/>
                </a:solidFill>
                <a:latin typeface="Arial"/>
                <a:cs typeface="Arial"/>
              </a:rPr>
              <a:t>distinguishing </a:t>
            </a:r>
            <a:r>
              <a:rPr sz="2200" spc="-60" dirty="0">
                <a:solidFill>
                  <a:srgbClr val="3B4643"/>
                </a:solidFill>
                <a:latin typeface="Arial"/>
                <a:cs typeface="Arial"/>
              </a:rPr>
              <a:t>feature </a:t>
            </a:r>
            <a:r>
              <a:rPr sz="2200" spc="10" dirty="0">
                <a:solidFill>
                  <a:srgbClr val="3B4643"/>
                </a:solidFill>
                <a:latin typeface="Arial"/>
                <a:cs typeface="Arial"/>
              </a:rPr>
              <a:t>with </a:t>
            </a:r>
            <a:r>
              <a:rPr sz="2200" spc="-55" dirty="0">
                <a:solidFill>
                  <a:srgbClr val="3B4643"/>
                </a:solidFill>
                <a:latin typeface="Arial"/>
                <a:cs typeface="Arial"/>
              </a:rPr>
              <a:t>lateral </a:t>
            </a:r>
            <a:r>
              <a:rPr sz="2200" spc="-50" dirty="0">
                <a:solidFill>
                  <a:srgbClr val="3B4643"/>
                </a:solidFill>
                <a:latin typeface="Arial"/>
                <a:cs typeface="Arial"/>
              </a:rPr>
              <a:t>periodontal </a:t>
            </a:r>
            <a:r>
              <a:rPr sz="2200" spc="-114" dirty="0">
                <a:solidFill>
                  <a:srgbClr val="3B4643"/>
                </a:solidFill>
                <a:latin typeface="Arial"/>
                <a:cs typeface="Arial"/>
              </a:rPr>
              <a:t>cyst </a:t>
            </a:r>
            <a:r>
              <a:rPr sz="2200" spc="-95" dirty="0">
                <a:solidFill>
                  <a:srgbClr val="3B4643"/>
                </a:solidFill>
                <a:latin typeface="Arial"/>
                <a:cs typeface="Arial"/>
              </a:rPr>
              <a:t>being </a:t>
            </a:r>
            <a:r>
              <a:rPr sz="2200" spc="-30" dirty="0">
                <a:solidFill>
                  <a:srgbClr val="3B4643"/>
                </a:solidFill>
                <a:latin typeface="Arial"/>
                <a:cs typeface="Arial"/>
              </a:rPr>
              <a:t>the </a:t>
            </a:r>
            <a:r>
              <a:rPr sz="2200" dirty="0">
                <a:solidFill>
                  <a:srgbClr val="3B4643"/>
                </a:solidFill>
                <a:latin typeface="Arial"/>
                <a:cs typeface="Arial"/>
              </a:rPr>
              <a:t>multi</a:t>
            </a:r>
            <a:r>
              <a:rPr sz="2200" spc="-450" dirty="0">
                <a:solidFill>
                  <a:srgbClr val="3B4643"/>
                </a:solidFill>
                <a:latin typeface="Arial"/>
                <a:cs typeface="Arial"/>
              </a:rPr>
              <a:t> </a:t>
            </a:r>
            <a:r>
              <a:rPr sz="2200" spc="-100" dirty="0">
                <a:solidFill>
                  <a:srgbClr val="3B4643"/>
                </a:solidFill>
                <a:latin typeface="Arial"/>
                <a:cs typeface="Arial"/>
              </a:rPr>
              <a:t>cystic</a:t>
            </a:r>
            <a:endParaRPr sz="2200">
              <a:latin typeface="Arial"/>
              <a:cs typeface="Arial"/>
            </a:endParaRPr>
          </a:p>
          <a:p>
            <a:pPr marL="241300">
              <a:lnSpc>
                <a:spcPct val="100000"/>
              </a:lnSpc>
            </a:pPr>
            <a:r>
              <a:rPr sz="2200" spc="-60" dirty="0">
                <a:solidFill>
                  <a:srgbClr val="3B4643"/>
                </a:solidFill>
                <a:latin typeface="Arial"/>
                <a:cs typeface="Arial"/>
              </a:rPr>
              <a:t>variety</a:t>
            </a:r>
            <a:endParaRPr sz="2200">
              <a:latin typeface="Arial"/>
              <a:cs typeface="Arial"/>
            </a:endParaRPr>
          </a:p>
        </p:txBody>
      </p:sp>
      <p:sp>
        <p:nvSpPr>
          <p:cNvPr id="3" name="object 3"/>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59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2576195"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00" dirty="0">
                <a:solidFill>
                  <a:srgbClr val="E4E6DA"/>
                </a:solidFill>
                <a:latin typeface="Arial"/>
                <a:cs typeface="Arial"/>
              </a:rPr>
              <a:t> </a:t>
            </a:r>
            <a:r>
              <a:rPr sz="3000" b="0" spc="-100" dirty="0">
                <a:solidFill>
                  <a:srgbClr val="E4E6DA"/>
                </a:solidFill>
                <a:latin typeface="Arial"/>
                <a:cs typeface="Arial"/>
              </a:rPr>
              <a:t>features:</a:t>
            </a:r>
            <a:endParaRPr sz="3000">
              <a:latin typeface="Arial"/>
              <a:cs typeface="Arial"/>
            </a:endParaRPr>
          </a:p>
        </p:txBody>
      </p:sp>
      <p:sp>
        <p:nvSpPr>
          <p:cNvPr id="3" name="object 3"/>
          <p:cNvSpPr txBox="1"/>
          <p:nvPr/>
        </p:nvSpPr>
        <p:spPr>
          <a:xfrm>
            <a:off x="1359153" y="2016888"/>
            <a:ext cx="3632835" cy="3966727"/>
          </a:xfrm>
          <a:prstGeom prst="rect">
            <a:avLst/>
          </a:prstGeom>
        </p:spPr>
        <p:txBody>
          <a:bodyPr vert="horz" wrap="square" lIns="0" tIns="168910" rIns="0" bIns="0" rtlCol="0">
            <a:spAutoFit/>
          </a:bodyPr>
          <a:lstStyle/>
          <a:p>
            <a:pPr marL="12700">
              <a:lnSpc>
                <a:spcPct val="100000"/>
              </a:lnSpc>
              <a:spcBef>
                <a:spcPts val="1330"/>
              </a:spcBef>
              <a:buFont typeface="Wingdings"/>
              <a:buChar char=""/>
              <a:tabLst>
                <a:tab pos="241300" algn="l"/>
              </a:tabLst>
            </a:pPr>
            <a:r>
              <a:rPr sz="2200" spc="-145" dirty="0">
                <a:solidFill>
                  <a:srgbClr val="3B4643"/>
                </a:solidFill>
                <a:latin typeface="Arial"/>
                <a:cs typeface="Arial"/>
              </a:rPr>
              <a:t>Age: </a:t>
            </a:r>
            <a:r>
              <a:rPr sz="2200" spc="-25" dirty="0">
                <a:solidFill>
                  <a:srgbClr val="3B4643"/>
                </a:solidFill>
                <a:latin typeface="Arial"/>
                <a:cs typeface="Arial"/>
              </a:rPr>
              <a:t>5</a:t>
            </a:r>
            <a:r>
              <a:rPr sz="2175" spc="-37" baseline="24904" dirty="0">
                <a:solidFill>
                  <a:srgbClr val="3B4643"/>
                </a:solidFill>
                <a:latin typeface="Arial"/>
                <a:cs typeface="Arial"/>
              </a:rPr>
              <a:t>th </a:t>
            </a:r>
            <a:r>
              <a:rPr sz="2200" spc="-130" dirty="0">
                <a:solidFill>
                  <a:srgbClr val="3B4643"/>
                </a:solidFill>
                <a:latin typeface="Arial"/>
                <a:cs typeface="Arial"/>
              </a:rPr>
              <a:t>– </a:t>
            </a:r>
            <a:r>
              <a:rPr sz="2200" spc="-25" dirty="0">
                <a:solidFill>
                  <a:srgbClr val="3B4643"/>
                </a:solidFill>
                <a:latin typeface="Arial"/>
                <a:cs typeface="Arial"/>
              </a:rPr>
              <a:t>7</a:t>
            </a:r>
            <a:r>
              <a:rPr sz="2175" spc="-37" baseline="24904" dirty="0">
                <a:solidFill>
                  <a:srgbClr val="3B4643"/>
                </a:solidFill>
                <a:latin typeface="Arial"/>
                <a:cs typeface="Arial"/>
              </a:rPr>
              <a:t>th</a:t>
            </a:r>
            <a:r>
              <a:rPr sz="2175" spc="-142" baseline="24904" dirty="0">
                <a:solidFill>
                  <a:srgbClr val="3B4643"/>
                </a:solidFill>
                <a:latin typeface="Arial"/>
                <a:cs typeface="Arial"/>
              </a:rPr>
              <a:t> </a:t>
            </a:r>
            <a:r>
              <a:rPr sz="2200" spc="-125" dirty="0">
                <a:solidFill>
                  <a:srgbClr val="3B4643"/>
                </a:solidFill>
                <a:latin typeface="Arial"/>
                <a:cs typeface="Arial"/>
              </a:rPr>
              <a:t>decade.</a:t>
            </a:r>
            <a:endParaRPr sz="2200">
              <a:latin typeface="Arial"/>
              <a:cs typeface="Arial"/>
            </a:endParaRPr>
          </a:p>
          <a:p>
            <a:pPr marL="12700">
              <a:lnSpc>
                <a:spcPct val="100000"/>
              </a:lnSpc>
              <a:spcBef>
                <a:spcPts val="1240"/>
              </a:spcBef>
              <a:buFont typeface="Wingdings"/>
              <a:buChar char=""/>
              <a:tabLst>
                <a:tab pos="241300" algn="l"/>
              </a:tabLst>
            </a:pPr>
            <a:r>
              <a:rPr sz="2200" spc="-204" dirty="0">
                <a:solidFill>
                  <a:srgbClr val="3B4643"/>
                </a:solidFill>
                <a:latin typeface="Arial"/>
                <a:cs typeface="Arial"/>
              </a:rPr>
              <a:t>Sex: </a:t>
            </a:r>
            <a:r>
              <a:rPr sz="2200" spc="-70" dirty="0">
                <a:solidFill>
                  <a:srgbClr val="3B4643"/>
                </a:solidFill>
                <a:latin typeface="Arial"/>
                <a:cs typeface="Arial"/>
              </a:rPr>
              <a:t>no </a:t>
            </a:r>
            <a:r>
              <a:rPr sz="2200" spc="-190" dirty="0">
                <a:solidFill>
                  <a:srgbClr val="3B4643"/>
                </a:solidFill>
                <a:latin typeface="Arial"/>
                <a:cs typeface="Arial"/>
              </a:rPr>
              <a:t>sex</a:t>
            </a:r>
            <a:r>
              <a:rPr sz="2200" spc="-65" dirty="0">
                <a:solidFill>
                  <a:srgbClr val="3B4643"/>
                </a:solidFill>
                <a:latin typeface="Arial"/>
                <a:cs typeface="Arial"/>
              </a:rPr>
              <a:t> </a:t>
            </a:r>
            <a:r>
              <a:rPr sz="2200" spc="-50" dirty="0">
                <a:solidFill>
                  <a:srgbClr val="3B4643"/>
                </a:solidFill>
                <a:latin typeface="Arial"/>
                <a:cs typeface="Arial"/>
              </a:rPr>
              <a:t>predilection.</a:t>
            </a:r>
            <a:endParaRPr sz="2200">
              <a:latin typeface="Arial"/>
              <a:cs typeface="Arial"/>
            </a:endParaRPr>
          </a:p>
          <a:p>
            <a:pPr marL="12700" marR="5080">
              <a:lnSpc>
                <a:spcPct val="146800"/>
              </a:lnSpc>
              <a:buFont typeface="Wingdings"/>
              <a:buChar char=""/>
              <a:tabLst>
                <a:tab pos="241300" algn="l"/>
              </a:tabLst>
            </a:pPr>
            <a:r>
              <a:rPr sz="2200" spc="-125" dirty="0">
                <a:solidFill>
                  <a:srgbClr val="3B4643"/>
                </a:solidFill>
                <a:latin typeface="Arial"/>
                <a:cs typeface="Arial"/>
              </a:rPr>
              <a:t>Site </a:t>
            </a:r>
            <a:r>
              <a:rPr sz="2200" spc="-5" dirty="0">
                <a:solidFill>
                  <a:srgbClr val="3B4643"/>
                </a:solidFill>
                <a:latin typeface="Arial"/>
                <a:cs typeface="Arial"/>
              </a:rPr>
              <a:t>of </a:t>
            </a:r>
            <a:r>
              <a:rPr sz="2200" spc="-100" dirty="0">
                <a:solidFill>
                  <a:srgbClr val="3B4643"/>
                </a:solidFill>
                <a:latin typeface="Arial"/>
                <a:cs typeface="Arial"/>
              </a:rPr>
              <a:t>occurrence </a:t>
            </a:r>
            <a:r>
              <a:rPr sz="2200" spc="-25" dirty="0">
                <a:solidFill>
                  <a:srgbClr val="3B4643"/>
                </a:solidFill>
                <a:latin typeface="Arial"/>
                <a:cs typeface="Arial"/>
              </a:rPr>
              <a:t>:</a:t>
            </a:r>
            <a:r>
              <a:rPr sz="2200" spc="-254" dirty="0">
                <a:solidFill>
                  <a:srgbClr val="3B4643"/>
                </a:solidFill>
                <a:latin typeface="Arial"/>
                <a:cs typeface="Arial"/>
              </a:rPr>
              <a:t> </a:t>
            </a:r>
            <a:r>
              <a:rPr sz="2200" spc="-70" dirty="0">
                <a:solidFill>
                  <a:srgbClr val="3B4643"/>
                </a:solidFill>
                <a:latin typeface="Arial"/>
                <a:cs typeface="Arial"/>
              </a:rPr>
              <a:t>mandible.  </a:t>
            </a:r>
            <a:r>
              <a:rPr sz="2200" spc="-80" dirty="0">
                <a:solidFill>
                  <a:srgbClr val="3B4643"/>
                </a:solidFill>
                <a:latin typeface="Arial"/>
                <a:cs typeface="Arial"/>
              </a:rPr>
              <a:t>Presentation:</a:t>
            </a:r>
            <a:endParaRPr sz="2200">
              <a:latin typeface="Arial"/>
              <a:cs typeface="Arial"/>
            </a:endParaRPr>
          </a:p>
          <a:p>
            <a:pPr marL="469900" indent="-457200">
              <a:lnSpc>
                <a:spcPct val="100000"/>
              </a:lnSpc>
              <a:spcBef>
                <a:spcPts val="1235"/>
              </a:spcBef>
              <a:buAutoNum type="arabicPeriod"/>
              <a:tabLst>
                <a:tab pos="469265" algn="l"/>
                <a:tab pos="469900" algn="l"/>
              </a:tabLst>
            </a:pPr>
            <a:r>
              <a:rPr sz="2200" spc="-110" dirty="0">
                <a:solidFill>
                  <a:srgbClr val="3B4643"/>
                </a:solidFill>
                <a:latin typeface="Arial"/>
                <a:cs typeface="Arial"/>
              </a:rPr>
              <a:t>Swelling.</a:t>
            </a:r>
            <a:endParaRPr sz="2200">
              <a:latin typeface="Arial"/>
              <a:cs typeface="Arial"/>
            </a:endParaRPr>
          </a:p>
          <a:p>
            <a:pPr marL="469900" indent="-457200">
              <a:lnSpc>
                <a:spcPct val="100000"/>
              </a:lnSpc>
              <a:spcBef>
                <a:spcPts val="1240"/>
              </a:spcBef>
              <a:buAutoNum type="arabicPeriod"/>
              <a:tabLst>
                <a:tab pos="469265" algn="l"/>
                <a:tab pos="469900" algn="l"/>
              </a:tabLst>
            </a:pPr>
            <a:r>
              <a:rPr sz="2200" spc="-125" dirty="0">
                <a:solidFill>
                  <a:srgbClr val="3B4643"/>
                </a:solidFill>
                <a:latin typeface="Arial"/>
                <a:cs typeface="Arial"/>
              </a:rPr>
              <a:t>Paresthesia.</a:t>
            </a:r>
            <a:endParaRPr sz="2200">
              <a:latin typeface="Arial"/>
              <a:cs typeface="Arial"/>
            </a:endParaRPr>
          </a:p>
          <a:p>
            <a:pPr marL="469900" indent="-457200">
              <a:lnSpc>
                <a:spcPct val="100000"/>
              </a:lnSpc>
              <a:spcBef>
                <a:spcPts val="1235"/>
              </a:spcBef>
              <a:buAutoNum type="arabicPeriod"/>
              <a:tabLst>
                <a:tab pos="469265" algn="l"/>
                <a:tab pos="469900" algn="l"/>
              </a:tabLst>
            </a:pPr>
            <a:r>
              <a:rPr sz="2200" spc="-135" dirty="0">
                <a:solidFill>
                  <a:srgbClr val="3B4643"/>
                </a:solidFill>
                <a:latin typeface="Arial"/>
                <a:cs typeface="Arial"/>
              </a:rPr>
              <a:t>Pain.</a:t>
            </a:r>
            <a:endParaRPr sz="2200">
              <a:latin typeface="Arial"/>
              <a:cs typeface="Arial"/>
            </a:endParaRPr>
          </a:p>
          <a:p>
            <a:pPr marL="469900" indent="-457200">
              <a:lnSpc>
                <a:spcPct val="100000"/>
              </a:lnSpc>
              <a:spcBef>
                <a:spcPts val="1235"/>
              </a:spcBef>
              <a:buAutoNum type="arabicPeriod"/>
              <a:tabLst>
                <a:tab pos="469265" algn="l"/>
                <a:tab pos="469900" algn="l"/>
              </a:tabLst>
            </a:pPr>
            <a:r>
              <a:rPr sz="2200" spc="-130" dirty="0">
                <a:solidFill>
                  <a:srgbClr val="3B4643"/>
                </a:solidFill>
                <a:latin typeface="Arial"/>
                <a:cs typeface="Arial"/>
              </a:rPr>
              <a:t>Discharge.</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3" y="2016917"/>
            <a:ext cx="8787131" cy="3036088"/>
          </a:xfrm>
          <a:prstGeom prst="rect">
            <a:avLst/>
          </a:prstGeom>
        </p:spPr>
        <p:txBody>
          <a:bodyPr vert="horz" wrap="square" lIns="0" tIns="202565" rIns="0" bIns="0" rtlCol="0">
            <a:spAutoFit/>
          </a:bodyPr>
          <a:lstStyle/>
          <a:p>
            <a:pPr marL="12700">
              <a:lnSpc>
                <a:spcPct val="100000"/>
              </a:lnSpc>
              <a:spcBef>
                <a:spcPts val="1595"/>
              </a:spcBef>
            </a:pPr>
            <a:r>
              <a:rPr sz="2200" spc="-114" dirty="0">
                <a:solidFill>
                  <a:srgbClr val="3B4643"/>
                </a:solidFill>
                <a:latin typeface="Arial"/>
                <a:cs typeface="Arial"/>
              </a:rPr>
              <a:t>Radiographic</a:t>
            </a:r>
            <a:r>
              <a:rPr sz="2200" spc="-130" dirty="0">
                <a:solidFill>
                  <a:srgbClr val="3B4643"/>
                </a:solidFill>
                <a:latin typeface="Arial"/>
                <a:cs typeface="Arial"/>
              </a:rPr>
              <a:t> </a:t>
            </a:r>
            <a:r>
              <a:rPr sz="2200" spc="-110" dirty="0">
                <a:solidFill>
                  <a:srgbClr val="3B4643"/>
                </a:solidFill>
                <a:latin typeface="Arial"/>
                <a:cs typeface="Arial"/>
              </a:rPr>
              <a:t>appearance:</a:t>
            </a:r>
            <a:endParaRPr sz="2200">
              <a:latin typeface="Arial"/>
              <a:cs typeface="Arial"/>
            </a:endParaRPr>
          </a:p>
          <a:p>
            <a:pPr marL="12700">
              <a:lnSpc>
                <a:spcPct val="100000"/>
              </a:lnSpc>
              <a:spcBef>
                <a:spcPts val="1500"/>
              </a:spcBef>
              <a:tabLst>
                <a:tab pos="469265" algn="l"/>
              </a:tabLst>
            </a:pPr>
            <a:r>
              <a:rPr sz="2200" spc="-85" dirty="0">
                <a:solidFill>
                  <a:srgbClr val="3B4643"/>
                </a:solidFill>
                <a:latin typeface="Arial"/>
                <a:cs typeface="Arial"/>
              </a:rPr>
              <a:t>1.	</a:t>
            </a:r>
            <a:r>
              <a:rPr sz="2200" spc="-30" dirty="0">
                <a:solidFill>
                  <a:srgbClr val="3B4643"/>
                </a:solidFill>
                <a:latin typeface="Arial"/>
                <a:cs typeface="Arial"/>
              </a:rPr>
              <a:t>Multilocular </a:t>
            </a:r>
            <a:r>
              <a:rPr sz="2200" spc="-95" dirty="0">
                <a:solidFill>
                  <a:srgbClr val="3B4643"/>
                </a:solidFill>
                <a:latin typeface="Arial"/>
                <a:cs typeface="Arial"/>
              </a:rPr>
              <a:t>radiolucencies </a:t>
            </a:r>
            <a:r>
              <a:rPr sz="2200" spc="-100" dirty="0">
                <a:solidFill>
                  <a:srgbClr val="3B4643"/>
                </a:solidFill>
                <a:latin typeface="Arial"/>
                <a:cs typeface="Arial"/>
              </a:rPr>
              <a:t>ranging </a:t>
            </a:r>
            <a:r>
              <a:rPr sz="2200" spc="-25" dirty="0">
                <a:solidFill>
                  <a:srgbClr val="3B4643"/>
                </a:solidFill>
                <a:latin typeface="Arial"/>
                <a:cs typeface="Arial"/>
              </a:rPr>
              <a:t>from</a:t>
            </a:r>
            <a:r>
              <a:rPr sz="2200" spc="-260" dirty="0">
                <a:solidFill>
                  <a:srgbClr val="3B4643"/>
                </a:solidFill>
                <a:latin typeface="Arial"/>
                <a:cs typeface="Arial"/>
              </a:rPr>
              <a:t> </a:t>
            </a:r>
            <a:r>
              <a:rPr sz="2200" spc="-110" dirty="0">
                <a:solidFill>
                  <a:srgbClr val="3B4643"/>
                </a:solidFill>
                <a:latin typeface="Arial"/>
                <a:cs typeface="Arial"/>
              </a:rPr>
              <a:t>0.4-4.5cms.</a:t>
            </a:r>
            <a:endParaRPr sz="2200">
              <a:latin typeface="Arial"/>
              <a:cs typeface="Arial"/>
            </a:endParaRPr>
          </a:p>
          <a:p>
            <a:pPr>
              <a:lnSpc>
                <a:spcPct val="100000"/>
              </a:lnSpc>
            </a:pPr>
            <a:endParaRPr sz="2200">
              <a:latin typeface="Times New Roman"/>
              <a:cs typeface="Times New Roman"/>
            </a:endParaRPr>
          </a:p>
          <a:p>
            <a:pPr>
              <a:lnSpc>
                <a:spcPct val="100000"/>
              </a:lnSpc>
              <a:spcBef>
                <a:spcPts val="5"/>
              </a:spcBef>
            </a:pPr>
            <a:endParaRPr sz="2700">
              <a:latin typeface="Times New Roman"/>
              <a:cs typeface="Times New Roman"/>
            </a:endParaRPr>
          </a:p>
          <a:p>
            <a:pPr marL="12700">
              <a:lnSpc>
                <a:spcPct val="100000"/>
              </a:lnSpc>
              <a:spcBef>
                <a:spcPts val="5"/>
              </a:spcBef>
            </a:pPr>
            <a:r>
              <a:rPr sz="2200" spc="-85" dirty="0">
                <a:solidFill>
                  <a:srgbClr val="3B4643"/>
                </a:solidFill>
                <a:latin typeface="Arial"/>
                <a:cs typeface="Arial"/>
              </a:rPr>
              <a:t>Treatment:</a:t>
            </a:r>
            <a:endParaRPr sz="2200">
              <a:latin typeface="Arial"/>
              <a:cs typeface="Arial"/>
            </a:endParaRPr>
          </a:p>
          <a:p>
            <a:pPr marL="12700">
              <a:lnSpc>
                <a:spcPct val="100000"/>
              </a:lnSpc>
              <a:spcBef>
                <a:spcPts val="1500"/>
              </a:spcBef>
              <a:tabLst>
                <a:tab pos="469265" algn="l"/>
              </a:tabLst>
            </a:pPr>
            <a:r>
              <a:rPr sz="2200" spc="-85" dirty="0">
                <a:solidFill>
                  <a:srgbClr val="3B4643"/>
                </a:solidFill>
                <a:latin typeface="Arial"/>
                <a:cs typeface="Arial"/>
              </a:rPr>
              <a:t>1.	</a:t>
            </a:r>
            <a:r>
              <a:rPr sz="2200" spc="-110" dirty="0">
                <a:solidFill>
                  <a:srgbClr val="3B4643"/>
                </a:solidFill>
                <a:latin typeface="Arial"/>
                <a:cs typeface="Arial"/>
              </a:rPr>
              <a:t>Careful surgical </a:t>
            </a:r>
            <a:r>
              <a:rPr sz="2200" spc="-114" dirty="0">
                <a:solidFill>
                  <a:srgbClr val="3B4643"/>
                </a:solidFill>
                <a:latin typeface="Arial"/>
                <a:cs typeface="Arial"/>
              </a:rPr>
              <a:t>excision </a:t>
            </a:r>
            <a:r>
              <a:rPr sz="2200" spc="-165" dirty="0">
                <a:solidFill>
                  <a:srgbClr val="3B4643"/>
                </a:solidFill>
                <a:latin typeface="Arial"/>
                <a:cs typeface="Arial"/>
              </a:rPr>
              <a:t>has </a:t>
            </a:r>
            <a:r>
              <a:rPr sz="2200" spc="10" dirty="0">
                <a:solidFill>
                  <a:srgbClr val="3B4643"/>
                </a:solidFill>
                <a:latin typeface="Arial"/>
                <a:cs typeface="Arial"/>
              </a:rPr>
              <a:t>to </a:t>
            </a:r>
            <a:r>
              <a:rPr sz="2200" spc="-105" dirty="0">
                <a:solidFill>
                  <a:srgbClr val="3B4643"/>
                </a:solidFill>
                <a:latin typeface="Arial"/>
                <a:cs typeface="Arial"/>
              </a:rPr>
              <a:t>be </a:t>
            </a:r>
            <a:r>
              <a:rPr sz="2200" spc="-90" dirty="0">
                <a:solidFill>
                  <a:srgbClr val="3B4643"/>
                </a:solidFill>
                <a:latin typeface="Arial"/>
                <a:cs typeface="Arial"/>
              </a:rPr>
              <a:t>done </a:t>
            </a:r>
            <a:r>
              <a:rPr sz="2200" spc="-210" dirty="0">
                <a:solidFill>
                  <a:srgbClr val="3B4643"/>
                </a:solidFill>
                <a:latin typeface="Arial"/>
                <a:cs typeface="Arial"/>
              </a:rPr>
              <a:t>as </a:t>
            </a:r>
            <a:r>
              <a:rPr sz="2200" spc="-40" dirty="0">
                <a:solidFill>
                  <a:srgbClr val="3B4643"/>
                </a:solidFill>
                <a:latin typeface="Arial"/>
                <a:cs typeface="Arial"/>
              </a:rPr>
              <a:t>its </a:t>
            </a:r>
            <a:r>
              <a:rPr sz="2200" spc="-85" dirty="0">
                <a:solidFill>
                  <a:srgbClr val="3B4643"/>
                </a:solidFill>
                <a:latin typeface="Arial"/>
                <a:cs typeface="Arial"/>
              </a:rPr>
              <a:t>tendency </a:t>
            </a:r>
            <a:r>
              <a:rPr sz="2200" spc="15" dirty="0">
                <a:solidFill>
                  <a:srgbClr val="3B4643"/>
                </a:solidFill>
                <a:latin typeface="Arial"/>
                <a:cs typeface="Arial"/>
              </a:rPr>
              <a:t>to </a:t>
            </a:r>
            <a:r>
              <a:rPr sz="2200" spc="-70" dirty="0">
                <a:solidFill>
                  <a:srgbClr val="3B4643"/>
                </a:solidFill>
                <a:latin typeface="Arial"/>
                <a:cs typeface="Arial"/>
              </a:rPr>
              <a:t>recur </a:t>
            </a:r>
            <a:r>
              <a:rPr sz="2200" spc="-35" dirty="0">
                <a:solidFill>
                  <a:srgbClr val="3B4643"/>
                </a:solidFill>
                <a:latin typeface="Arial"/>
                <a:cs typeface="Arial"/>
              </a:rPr>
              <a:t>in</a:t>
            </a:r>
            <a:r>
              <a:rPr sz="2200" spc="-340" dirty="0">
                <a:solidFill>
                  <a:srgbClr val="3B4643"/>
                </a:solidFill>
                <a:latin typeface="Arial"/>
                <a:cs typeface="Arial"/>
              </a:rPr>
              <a:t> </a:t>
            </a:r>
            <a:r>
              <a:rPr sz="2200" spc="-90" dirty="0">
                <a:solidFill>
                  <a:srgbClr val="3B4643"/>
                </a:solidFill>
                <a:latin typeface="Arial"/>
                <a:cs typeface="Arial"/>
              </a:rPr>
              <a:t>highest</a:t>
            </a:r>
            <a:endParaRPr sz="2200">
              <a:latin typeface="Arial"/>
              <a:cs typeface="Arial"/>
            </a:endParaRPr>
          </a:p>
          <a:p>
            <a:pPr marR="5904865" algn="ctr">
              <a:lnSpc>
                <a:spcPct val="100000"/>
              </a:lnSpc>
            </a:pPr>
            <a:r>
              <a:rPr sz="2200" spc="-70" dirty="0">
                <a:solidFill>
                  <a:srgbClr val="3B4643"/>
                </a:solidFill>
                <a:latin typeface="Arial"/>
                <a:cs typeface="Arial"/>
              </a:rPr>
              <a:t>number </a:t>
            </a:r>
            <a:r>
              <a:rPr sz="2200" spc="-5" dirty="0">
                <a:solidFill>
                  <a:srgbClr val="3B4643"/>
                </a:solidFill>
                <a:latin typeface="Arial"/>
                <a:cs typeface="Arial"/>
              </a:rPr>
              <a:t>of</a:t>
            </a:r>
            <a:r>
              <a:rPr sz="2200" spc="-170" dirty="0">
                <a:solidFill>
                  <a:srgbClr val="3B4643"/>
                </a:solidFill>
                <a:latin typeface="Arial"/>
                <a:cs typeface="Arial"/>
              </a:rPr>
              <a:t> </a:t>
            </a:r>
            <a:r>
              <a:rPr sz="2200" spc="-175" dirty="0">
                <a:solidFill>
                  <a:srgbClr val="3B4643"/>
                </a:solidFill>
                <a:latin typeface="Arial"/>
                <a:cs typeface="Arial"/>
              </a:rPr>
              <a:t>cases.</a:t>
            </a:r>
            <a:endParaRPr sz="2200">
              <a:latin typeface="Arial"/>
              <a:cs typeface="Arial"/>
            </a:endParaRPr>
          </a:p>
        </p:txBody>
      </p:sp>
      <p:sp>
        <p:nvSpPr>
          <p:cNvPr id="3" name="object 3"/>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6189" y="2776222"/>
            <a:ext cx="7739633" cy="1485663"/>
          </a:xfrm>
          <a:prstGeom prst="rect">
            <a:avLst/>
          </a:prstGeom>
        </p:spPr>
        <p:txBody>
          <a:bodyPr vert="horz" wrap="square" lIns="0" tIns="99695" rIns="0" bIns="0" rtlCol="0">
            <a:spAutoFit/>
          </a:bodyPr>
          <a:lstStyle/>
          <a:p>
            <a:pPr marL="1703705" marR="5080">
              <a:lnSpc>
                <a:spcPts val="5400"/>
              </a:lnSpc>
              <a:spcBef>
                <a:spcPts val="785"/>
              </a:spcBef>
            </a:pPr>
            <a:r>
              <a:rPr spc="-245" dirty="0"/>
              <a:t>Glandular</a:t>
            </a:r>
            <a:r>
              <a:rPr spc="-505" dirty="0"/>
              <a:t> </a:t>
            </a:r>
            <a:r>
              <a:rPr spc="-254" dirty="0"/>
              <a:t>odontogenic  </a:t>
            </a:r>
            <a:r>
              <a:rPr spc="-320" dirty="0"/>
              <a:t>cyst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62</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158" y="2207520"/>
            <a:ext cx="9370695" cy="2620589"/>
          </a:xfrm>
          <a:prstGeom prst="rect">
            <a:avLst/>
          </a:prstGeom>
        </p:spPr>
        <p:txBody>
          <a:bodyPr vert="horz" wrap="square" lIns="0" tIns="12065" rIns="0" bIns="0" rtlCol="0">
            <a:spAutoFit/>
          </a:bodyPr>
          <a:lstStyle/>
          <a:p>
            <a:pPr marL="241300" marR="5080" indent="-228600">
              <a:lnSpc>
                <a:spcPct val="100000"/>
              </a:lnSpc>
              <a:spcBef>
                <a:spcPts val="95"/>
              </a:spcBef>
              <a:buFont typeface="Wingdings"/>
              <a:buChar char=""/>
              <a:tabLst>
                <a:tab pos="241300" algn="l"/>
              </a:tabLst>
            </a:pPr>
            <a:r>
              <a:rPr sz="2200" spc="30" dirty="0">
                <a:solidFill>
                  <a:srgbClr val="3B4643"/>
                </a:solidFill>
                <a:latin typeface="Arial"/>
                <a:cs typeface="Arial"/>
              </a:rPr>
              <a:t>It </a:t>
            </a:r>
            <a:r>
              <a:rPr sz="2200" spc="-155" dirty="0">
                <a:solidFill>
                  <a:srgbClr val="3B4643"/>
                </a:solidFill>
                <a:latin typeface="Arial"/>
                <a:cs typeface="Arial"/>
              </a:rPr>
              <a:t>was </a:t>
            </a:r>
            <a:r>
              <a:rPr sz="2200" spc="-20" dirty="0">
                <a:solidFill>
                  <a:srgbClr val="3B4643"/>
                </a:solidFill>
                <a:latin typeface="Arial"/>
                <a:cs typeface="Arial"/>
              </a:rPr>
              <a:t>first </a:t>
            </a:r>
            <a:r>
              <a:rPr sz="2200" spc="-85" dirty="0">
                <a:solidFill>
                  <a:srgbClr val="3B4643"/>
                </a:solidFill>
                <a:latin typeface="Arial"/>
                <a:cs typeface="Arial"/>
              </a:rPr>
              <a:t>documented </a:t>
            </a:r>
            <a:r>
              <a:rPr sz="2200" spc="-210" dirty="0">
                <a:solidFill>
                  <a:srgbClr val="3B4643"/>
                </a:solidFill>
                <a:latin typeface="Arial"/>
                <a:cs typeface="Arial"/>
              </a:rPr>
              <a:t>as </a:t>
            </a:r>
            <a:r>
              <a:rPr sz="2200" spc="-85" dirty="0">
                <a:solidFill>
                  <a:srgbClr val="3B4643"/>
                </a:solidFill>
                <a:latin typeface="Arial"/>
                <a:cs typeface="Arial"/>
              </a:rPr>
              <a:t>sailo-odontogenic </a:t>
            </a:r>
            <a:r>
              <a:rPr sz="2200" spc="-114" dirty="0">
                <a:solidFill>
                  <a:srgbClr val="3B4643"/>
                </a:solidFill>
                <a:latin typeface="Arial"/>
                <a:cs typeface="Arial"/>
              </a:rPr>
              <a:t>cyst </a:t>
            </a:r>
            <a:r>
              <a:rPr sz="2200" spc="-100" dirty="0">
                <a:solidFill>
                  <a:srgbClr val="3B4643"/>
                </a:solidFill>
                <a:latin typeface="Arial"/>
                <a:cs typeface="Arial"/>
              </a:rPr>
              <a:t>by </a:t>
            </a:r>
            <a:r>
              <a:rPr sz="2200" b="1" spc="-140" dirty="0">
                <a:solidFill>
                  <a:srgbClr val="FF0000"/>
                </a:solidFill>
                <a:latin typeface="Trebuchet MS"/>
                <a:cs typeface="Trebuchet MS"/>
              </a:rPr>
              <a:t>Padayache </a:t>
            </a:r>
            <a:r>
              <a:rPr sz="2200" spc="-105" dirty="0">
                <a:solidFill>
                  <a:srgbClr val="3B4643"/>
                </a:solidFill>
                <a:latin typeface="Arial"/>
                <a:cs typeface="Arial"/>
              </a:rPr>
              <a:t>and </a:t>
            </a:r>
            <a:r>
              <a:rPr sz="2200" b="1" spc="-135" dirty="0">
                <a:solidFill>
                  <a:srgbClr val="FF0000"/>
                </a:solidFill>
                <a:latin typeface="Trebuchet MS"/>
                <a:cs typeface="Trebuchet MS"/>
              </a:rPr>
              <a:t>Van </a:t>
            </a:r>
            <a:r>
              <a:rPr sz="2200" b="1" spc="-95" dirty="0">
                <a:solidFill>
                  <a:srgbClr val="FF0000"/>
                </a:solidFill>
                <a:latin typeface="Trebuchet MS"/>
                <a:cs typeface="Trebuchet MS"/>
              </a:rPr>
              <a:t>Wyk </a:t>
            </a:r>
            <a:r>
              <a:rPr sz="2200" spc="-30" dirty="0">
                <a:solidFill>
                  <a:srgbClr val="FF0000"/>
                </a:solidFill>
                <a:latin typeface="Arial"/>
                <a:cs typeface="Arial"/>
              </a:rPr>
              <a:t>in  </a:t>
            </a:r>
            <a:r>
              <a:rPr sz="2200" spc="-100" dirty="0">
                <a:solidFill>
                  <a:srgbClr val="FF0000"/>
                </a:solidFill>
                <a:latin typeface="Arial"/>
                <a:cs typeface="Arial"/>
              </a:rPr>
              <a:t>1984.</a:t>
            </a:r>
            <a:endParaRPr sz="2200">
              <a:latin typeface="Arial"/>
              <a:cs typeface="Arial"/>
            </a:endParaRPr>
          </a:p>
          <a:p>
            <a:pPr marL="241300" indent="-228600">
              <a:lnSpc>
                <a:spcPct val="100000"/>
              </a:lnSpc>
              <a:spcBef>
                <a:spcPts val="1500"/>
              </a:spcBef>
              <a:buFont typeface="Wingdings"/>
              <a:buChar char=""/>
              <a:tabLst>
                <a:tab pos="241300" algn="l"/>
              </a:tabLst>
            </a:pPr>
            <a:r>
              <a:rPr sz="2200" spc="-110" dirty="0">
                <a:solidFill>
                  <a:srgbClr val="475157"/>
                </a:solidFill>
                <a:latin typeface="Arial"/>
                <a:cs typeface="Arial"/>
              </a:rPr>
              <a:t>Gardner </a:t>
            </a:r>
            <a:r>
              <a:rPr sz="2200" spc="-95" dirty="0">
                <a:solidFill>
                  <a:srgbClr val="475157"/>
                </a:solidFill>
                <a:latin typeface="Arial"/>
                <a:cs typeface="Arial"/>
              </a:rPr>
              <a:t>called </a:t>
            </a:r>
            <a:r>
              <a:rPr sz="2200" spc="65" dirty="0">
                <a:solidFill>
                  <a:srgbClr val="475157"/>
                </a:solidFill>
                <a:latin typeface="Arial"/>
                <a:cs typeface="Arial"/>
              </a:rPr>
              <a:t>it </a:t>
            </a:r>
            <a:r>
              <a:rPr sz="2200" spc="-210" dirty="0">
                <a:solidFill>
                  <a:srgbClr val="475157"/>
                </a:solidFill>
                <a:latin typeface="Arial"/>
                <a:cs typeface="Arial"/>
              </a:rPr>
              <a:t>as </a:t>
            </a:r>
            <a:r>
              <a:rPr sz="2200" spc="-80" dirty="0">
                <a:solidFill>
                  <a:srgbClr val="475157"/>
                </a:solidFill>
                <a:latin typeface="Arial"/>
                <a:cs typeface="Arial"/>
              </a:rPr>
              <a:t>glandular odontogenic </a:t>
            </a:r>
            <a:r>
              <a:rPr sz="2200" spc="-180" dirty="0">
                <a:solidFill>
                  <a:srgbClr val="475157"/>
                </a:solidFill>
                <a:latin typeface="Arial"/>
                <a:cs typeface="Arial"/>
              </a:rPr>
              <a:t>cyst(GOC) </a:t>
            </a:r>
            <a:r>
              <a:rPr sz="2200" spc="-30" dirty="0">
                <a:solidFill>
                  <a:srgbClr val="475157"/>
                </a:solidFill>
                <a:latin typeface="Arial"/>
                <a:cs typeface="Arial"/>
              </a:rPr>
              <a:t>in </a:t>
            </a:r>
            <a:r>
              <a:rPr sz="2200" spc="-35" dirty="0">
                <a:solidFill>
                  <a:srgbClr val="475157"/>
                </a:solidFill>
                <a:latin typeface="Arial"/>
                <a:cs typeface="Arial"/>
              </a:rPr>
              <a:t>the </a:t>
            </a:r>
            <a:r>
              <a:rPr sz="2200" spc="-105" dirty="0">
                <a:solidFill>
                  <a:srgbClr val="475157"/>
                </a:solidFill>
                <a:latin typeface="Arial"/>
                <a:cs typeface="Arial"/>
              </a:rPr>
              <a:t>year</a:t>
            </a:r>
            <a:r>
              <a:rPr sz="2200" spc="-345" dirty="0">
                <a:solidFill>
                  <a:srgbClr val="475157"/>
                </a:solidFill>
                <a:latin typeface="Arial"/>
                <a:cs typeface="Arial"/>
              </a:rPr>
              <a:t> </a:t>
            </a:r>
            <a:r>
              <a:rPr sz="2200" spc="-100" dirty="0">
                <a:solidFill>
                  <a:srgbClr val="475157"/>
                </a:solidFill>
                <a:latin typeface="Arial"/>
                <a:cs typeface="Arial"/>
              </a:rPr>
              <a:t>1988.</a:t>
            </a:r>
            <a:endParaRPr sz="2200">
              <a:latin typeface="Arial"/>
              <a:cs typeface="Arial"/>
            </a:endParaRPr>
          </a:p>
          <a:p>
            <a:pPr marL="241300" marR="762635" indent="-228600">
              <a:lnSpc>
                <a:spcPct val="100000"/>
              </a:lnSpc>
              <a:spcBef>
                <a:spcPts val="1500"/>
              </a:spcBef>
              <a:buFont typeface="Wingdings"/>
              <a:buChar char=""/>
              <a:tabLst>
                <a:tab pos="241300" algn="l"/>
              </a:tabLst>
            </a:pPr>
            <a:r>
              <a:rPr sz="2200" spc="-165" dirty="0">
                <a:solidFill>
                  <a:srgbClr val="475157"/>
                </a:solidFill>
                <a:latin typeface="Arial"/>
                <a:cs typeface="Arial"/>
              </a:rPr>
              <a:t>The </a:t>
            </a:r>
            <a:r>
              <a:rPr sz="2200" spc="-114" dirty="0">
                <a:solidFill>
                  <a:srgbClr val="475157"/>
                </a:solidFill>
                <a:latin typeface="Arial"/>
                <a:cs typeface="Arial"/>
              </a:rPr>
              <a:t>cyst resembles </a:t>
            </a:r>
            <a:r>
              <a:rPr sz="2200" spc="-25" dirty="0">
                <a:solidFill>
                  <a:srgbClr val="475157"/>
                </a:solidFill>
                <a:latin typeface="Arial"/>
                <a:cs typeface="Arial"/>
              </a:rPr>
              <a:t>both </a:t>
            </a:r>
            <a:r>
              <a:rPr sz="2200" spc="-55" dirty="0">
                <a:solidFill>
                  <a:srgbClr val="475157"/>
                </a:solidFill>
                <a:latin typeface="Arial"/>
                <a:cs typeface="Arial"/>
              </a:rPr>
              <a:t>Botryoid </a:t>
            </a:r>
            <a:r>
              <a:rPr sz="2200" spc="-95" dirty="0">
                <a:solidFill>
                  <a:srgbClr val="475157"/>
                </a:solidFill>
                <a:latin typeface="Arial"/>
                <a:cs typeface="Arial"/>
              </a:rPr>
              <a:t>Odontogenic </a:t>
            </a:r>
            <a:r>
              <a:rPr sz="2200" spc="-175" dirty="0">
                <a:solidFill>
                  <a:srgbClr val="475157"/>
                </a:solidFill>
                <a:latin typeface="Arial"/>
                <a:cs typeface="Arial"/>
              </a:rPr>
              <a:t>Cyst </a:t>
            </a:r>
            <a:r>
              <a:rPr sz="2200" spc="-105" dirty="0">
                <a:solidFill>
                  <a:srgbClr val="475157"/>
                </a:solidFill>
                <a:latin typeface="Arial"/>
                <a:cs typeface="Arial"/>
              </a:rPr>
              <a:t>and </a:t>
            </a:r>
            <a:r>
              <a:rPr sz="2200" spc="-65" dirty="0">
                <a:solidFill>
                  <a:srgbClr val="475157"/>
                </a:solidFill>
                <a:latin typeface="Arial"/>
                <a:cs typeface="Arial"/>
              </a:rPr>
              <a:t>Mucoepidermoid  </a:t>
            </a:r>
            <a:r>
              <a:rPr sz="2200" spc="-120" dirty="0">
                <a:solidFill>
                  <a:srgbClr val="475157"/>
                </a:solidFill>
                <a:latin typeface="Arial"/>
                <a:cs typeface="Arial"/>
              </a:rPr>
              <a:t>Carcinoma.</a:t>
            </a:r>
            <a:endParaRPr sz="2200">
              <a:latin typeface="Arial"/>
              <a:cs typeface="Arial"/>
            </a:endParaRPr>
          </a:p>
          <a:p>
            <a:pPr marL="241300" indent="-228600">
              <a:lnSpc>
                <a:spcPct val="100000"/>
              </a:lnSpc>
              <a:spcBef>
                <a:spcPts val="1505"/>
              </a:spcBef>
              <a:buFont typeface="Wingdings"/>
              <a:buChar char=""/>
              <a:tabLst>
                <a:tab pos="241300" algn="l"/>
              </a:tabLst>
            </a:pPr>
            <a:r>
              <a:rPr sz="2200" spc="30" dirty="0">
                <a:solidFill>
                  <a:srgbClr val="475157"/>
                </a:solidFill>
                <a:latin typeface="Arial"/>
                <a:cs typeface="Arial"/>
              </a:rPr>
              <a:t>It </a:t>
            </a:r>
            <a:r>
              <a:rPr sz="2200" spc="-114" dirty="0">
                <a:solidFill>
                  <a:srgbClr val="475157"/>
                </a:solidFill>
                <a:latin typeface="Arial"/>
                <a:cs typeface="Arial"/>
              </a:rPr>
              <a:t>is </a:t>
            </a:r>
            <a:r>
              <a:rPr sz="2200" spc="-10" dirty="0">
                <a:solidFill>
                  <a:srgbClr val="475157"/>
                </a:solidFill>
                <a:latin typeface="Arial"/>
                <a:cs typeface="Arial"/>
              </a:rPr>
              <a:t>of</a:t>
            </a:r>
            <a:r>
              <a:rPr sz="2200" spc="-455" dirty="0">
                <a:solidFill>
                  <a:srgbClr val="475157"/>
                </a:solidFill>
                <a:latin typeface="Arial"/>
                <a:cs typeface="Arial"/>
              </a:rPr>
              <a:t> </a:t>
            </a:r>
            <a:r>
              <a:rPr sz="2200" spc="-60" dirty="0">
                <a:solidFill>
                  <a:srgbClr val="475157"/>
                </a:solidFill>
                <a:latin typeface="Arial"/>
                <a:cs typeface="Arial"/>
              </a:rPr>
              <a:t>typical </a:t>
            </a:r>
            <a:r>
              <a:rPr sz="2200" spc="-35" dirty="0">
                <a:solidFill>
                  <a:srgbClr val="475157"/>
                </a:solidFill>
                <a:latin typeface="Arial"/>
                <a:cs typeface="Arial"/>
              </a:rPr>
              <a:t>multilocular </a:t>
            </a:r>
            <a:r>
              <a:rPr sz="2200" spc="-60" dirty="0">
                <a:solidFill>
                  <a:srgbClr val="475157"/>
                </a:solidFill>
                <a:latin typeface="Arial"/>
                <a:cs typeface="Arial"/>
              </a:rPr>
              <a:t>intrabony </a:t>
            </a:r>
            <a:r>
              <a:rPr sz="2200" spc="-75" dirty="0">
                <a:solidFill>
                  <a:srgbClr val="475157"/>
                </a:solidFill>
                <a:latin typeface="Arial"/>
                <a:cs typeface="Arial"/>
              </a:rPr>
              <a:t>variety.</a:t>
            </a:r>
            <a:endParaRPr sz="2200">
              <a:latin typeface="Arial"/>
              <a:cs typeface="Arial"/>
            </a:endParaRPr>
          </a:p>
        </p:txBody>
      </p:sp>
      <p:sp>
        <p:nvSpPr>
          <p:cNvPr id="3" name="object 3"/>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2576195" cy="474489"/>
          </a:xfrm>
          <a:prstGeom prst="rect">
            <a:avLst/>
          </a:prstGeom>
        </p:spPr>
        <p:txBody>
          <a:bodyPr vert="horz" wrap="square" lIns="0" tIns="12700" rIns="0" bIns="0" rtlCol="0">
            <a:spAutoFit/>
          </a:bodyPr>
          <a:lstStyle/>
          <a:p>
            <a:pPr marL="12700">
              <a:lnSpc>
                <a:spcPct val="100000"/>
              </a:lnSpc>
              <a:spcBef>
                <a:spcPts val="100"/>
              </a:spcBef>
            </a:pPr>
            <a:r>
              <a:rPr sz="3000" b="0" spc="-140" dirty="0">
                <a:solidFill>
                  <a:srgbClr val="E4E6DA"/>
                </a:solidFill>
                <a:latin typeface="Arial"/>
                <a:cs typeface="Arial"/>
              </a:rPr>
              <a:t>Clinical</a:t>
            </a:r>
            <a:r>
              <a:rPr sz="3000" b="0" spc="-200" dirty="0">
                <a:solidFill>
                  <a:srgbClr val="E4E6DA"/>
                </a:solidFill>
                <a:latin typeface="Arial"/>
                <a:cs typeface="Arial"/>
              </a:rPr>
              <a:t> </a:t>
            </a:r>
            <a:r>
              <a:rPr sz="3000" b="0" spc="-100" dirty="0">
                <a:solidFill>
                  <a:srgbClr val="E4E6DA"/>
                </a:solidFill>
                <a:latin typeface="Arial"/>
                <a:cs typeface="Arial"/>
              </a:rPr>
              <a:t>features:</a:t>
            </a:r>
            <a:endParaRPr sz="3000">
              <a:latin typeface="Arial"/>
              <a:cs typeface="Arial"/>
            </a:endParaRPr>
          </a:p>
        </p:txBody>
      </p:sp>
      <p:sp>
        <p:nvSpPr>
          <p:cNvPr id="3" name="object 3"/>
          <p:cNvSpPr txBox="1"/>
          <p:nvPr/>
        </p:nvSpPr>
        <p:spPr>
          <a:xfrm>
            <a:off x="1359153" y="2016920"/>
            <a:ext cx="4638040" cy="2697533"/>
          </a:xfrm>
          <a:prstGeom prst="rect">
            <a:avLst/>
          </a:prstGeom>
        </p:spPr>
        <p:txBody>
          <a:bodyPr vert="horz" wrap="square" lIns="0" tIns="202565" rIns="0" bIns="0" rtlCol="0">
            <a:spAutoFit/>
          </a:bodyPr>
          <a:lstStyle/>
          <a:p>
            <a:pPr marL="241300" indent="-228600">
              <a:lnSpc>
                <a:spcPct val="100000"/>
              </a:lnSpc>
              <a:spcBef>
                <a:spcPts val="1595"/>
              </a:spcBef>
              <a:buFont typeface="Wingdings"/>
              <a:buChar char=""/>
              <a:tabLst>
                <a:tab pos="241300" algn="l"/>
              </a:tabLst>
            </a:pPr>
            <a:r>
              <a:rPr sz="2200" spc="-185" dirty="0">
                <a:solidFill>
                  <a:srgbClr val="3B4643"/>
                </a:solidFill>
                <a:latin typeface="Arial"/>
                <a:cs typeface="Arial"/>
              </a:rPr>
              <a:t>Age </a:t>
            </a:r>
            <a:r>
              <a:rPr sz="2200" spc="-25" dirty="0">
                <a:solidFill>
                  <a:srgbClr val="3B4643"/>
                </a:solidFill>
                <a:latin typeface="Arial"/>
                <a:cs typeface="Arial"/>
              </a:rPr>
              <a:t>: </a:t>
            </a:r>
            <a:r>
              <a:rPr sz="2200" spc="-95" dirty="0">
                <a:solidFill>
                  <a:srgbClr val="3B4643"/>
                </a:solidFill>
                <a:latin typeface="Arial"/>
                <a:cs typeface="Arial"/>
              </a:rPr>
              <a:t>31- </a:t>
            </a:r>
            <a:r>
              <a:rPr sz="2200" spc="-114" dirty="0">
                <a:solidFill>
                  <a:srgbClr val="3B4643"/>
                </a:solidFill>
                <a:latin typeface="Arial"/>
                <a:cs typeface="Arial"/>
              </a:rPr>
              <a:t>81</a:t>
            </a:r>
            <a:r>
              <a:rPr sz="2200" spc="-140" dirty="0">
                <a:solidFill>
                  <a:srgbClr val="3B4643"/>
                </a:solidFill>
                <a:latin typeface="Arial"/>
                <a:cs typeface="Arial"/>
              </a:rPr>
              <a:t> </a:t>
            </a:r>
            <a:r>
              <a:rPr sz="2200" spc="-105" dirty="0">
                <a:solidFill>
                  <a:srgbClr val="3B4643"/>
                </a:solidFill>
                <a:latin typeface="Arial"/>
                <a:cs typeface="Arial"/>
              </a:rPr>
              <a:t>yrs.</a:t>
            </a:r>
            <a:endParaRPr sz="2200">
              <a:latin typeface="Arial"/>
              <a:cs typeface="Arial"/>
            </a:endParaRPr>
          </a:p>
          <a:p>
            <a:pPr marL="241300" indent="-228600">
              <a:lnSpc>
                <a:spcPct val="100000"/>
              </a:lnSpc>
              <a:spcBef>
                <a:spcPts val="1500"/>
              </a:spcBef>
              <a:buFont typeface="Wingdings"/>
              <a:buChar char=""/>
              <a:tabLst>
                <a:tab pos="241300" algn="l"/>
                <a:tab pos="890269" algn="l"/>
              </a:tabLst>
            </a:pPr>
            <a:r>
              <a:rPr sz="2200" spc="-204" dirty="0">
                <a:solidFill>
                  <a:srgbClr val="3B4643"/>
                </a:solidFill>
                <a:latin typeface="Arial"/>
                <a:cs typeface="Arial"/>
              </a:rPr>
              <a:t>Sex:	</a:t>
            </a:r>
            <a:r>
              <a:rPr sz="2200" spc="-55" dirty="0">
                <a:solidFill>
                  <a:srgbClr val="3B4643"/>
                </a:solidFill>
                <a:latin typeface="Arial"/>
                <a:cs typeface="Arial"/>
              </a:rPr>
              <a:t>Male: </a:t>
            </a:r>
            <a:r>
              <a:rPr sz="2200" spc="-145" dirty="0">
                <a:solidFill>
                  <a:srgbClr val="3B4643"/>
                </a:solidFill>
                <a:latin typeface="Arial"/>
                <a:cs typeface="Arial"/>
              </a:rPr>
              <a:t>Female </a:t>
            </a:r>
            <a:r>
              <a:rPr sz="2200" spc="-30" dirty="0">
                <a:solidFill>
                  <a:srgbClr val="3B4643"/>
                </a:solidFill>
                <a:latin typeface="Arial"/>
                <a:cs typeface="Arial"/>
              </a:rPr>
              <a:t>ratio </a:t>
            </a:r>
            <a:r>
              <a:rPr sz="2200" spc="-120" dirty="0">
                <a:solidFill>
                  <a:srgbClr val="3B4643"/>
                </a:solidFill>
                <a:latin typeface="Arial"/>
                <a:cs typeface="Arial"/>
              </a:rPr>
              <a:t>is</a:t>
            </a:r>
            <a:r>
              <a:rPr sz="2200" spc="-220" dirty="0">
                <a:solidFill>
                  <a:srgbClr val="3B4643"/>
                </a:solidFill>
                <a:latin typeface="Arial"/>
                <a:cs typeface="Arial"/>
              </a:rPr>
              <a:t> </a:t>
            </a:r>
            <a:r>
              <a:rPr sz="2200" spc="-85" dirty="0">
                <a:solidFill>
                  <a:srgbClr val="3B4643"/>
                </a:solidFill>
                <a:latin typeface="Arial"/>
                <a:cs typeface="Arial"/>
              </a:rPr>
              <a:t>2:1</a:t>
            </a:r>
            <a:endParaRPr sz="2200">
              <a:latin typeface="Arial"/>
              <a:cs typeface="Arial"/>
            </a:endParaRPr>
          </a:p>
          <a:p>
            <a:pPr marL="241300" indent="-228600">
              <a:lnSpc>
                <a:spcPct val="100000"/>
              </a:lnSpc>
              <a:spcBef>
                <a:spcPts val="1500"/>
              </a:spcBef>
              <a:buFont typeface="Wingdings"/>
              <a:buChar char=""/>
              <a:tabLst>
                <a:tab pos="241300" algn="l"/>
              </a:tabLst>
            </a:pPr>
            <a:r>
              <a:rPr sz="2200" spc="-125" dirty="0">
                <a:solidFill>
                  <a:srgbClr val="3B4643"/>
                </a:solidFill>
                <a:latin typeface="Arial"/>
                <a:cs typeface="Arial"/>
              </a:rPr>
              <a:t>Site </a:t>
            </a:r>
            <a:r>
              <a:rPr sz="2200" spc="-5" dirty="0">
                <a:solidFill>
                  <a:srgbClr val="3B4643"/>
                </a:solidFill>
                <a:latin typeface="Arial"/>
                <a:cs typeface="Arial"/>
              </a:rPr>
              <a:t>of </a:t>
            </a:r>
            <a:r>
              <a:rPr sz="2200" spc="-95" dirty="0">
                <a:solidFill>
                  <a:srgbClr val="3B4643"/>
                </a:solidFill>
                <a:latin typeface="Arial"/>
                <a:cs typeface="Arial"/>
              </a:rPr>
              <a:t>occurrence: </a:t>
            </a:r>
            <a:r>
              <a:rPr sz="2200" spc="-75" dirty="0">
                <a:solidFill>
                  <a:srgbClr val="3B4643"/>
                </a:solidFill>
                <a:latin typeface="Arial"/>
                <a:cs typeface="Arial"/>
              </a:rPr>
              <a:t>mandible </a:t>
            </a:r>
            <a:r>
              <a:rPr sz="2200" spc="-195" dirty="0">
                <a:solidFill>
                  <a:srgbClr val="3B4643"/>
                </a:solidFill>
                <a:latin typeface="Arial"/>
                <a:cs typeface="Arial"/>
              </a:rPr>
              <a:t>&gt;</a:t>
            </a:r>
            <a:r>
              <a:rPr sz="2200" spc="-240" dirty="0">
                <a:solidFill>
                  <a:srgbClr val="3B4643"/>
                </a:solidFill>
                <a:latin typeface="Arial"/>
                <a:cs typeface="Arial"/>
              </a:rPr>
              <a:t> </a:t>
            </a:r>
            <a:r>
              <a:rPr sz="2200" spc="-85" dirty="0">
                <a:solidFill>
                  <a:srgbClr val="3B4643"/>
                </a:solidFill>
                <a:latin typeface="Arial"/>
                <a:cs typeface="Arial"/>
              </a:rPr>
              <a:t>maxilla</a:t>
            </a:r>
            <a:endParaRPr sz="2200">
              <a:latin typeface="Arial"/>
              <a:cs typeface="Arial"/>
            </a:endParaRPr>
          </a:p>
          <a:p>
            <a:pPr>
              <a:lnSpc>
                <a:spcPct val="100000"/>
              </a:lnSpc>
            </a:pPr>
            <a:endParaRPr sz="2500">
              <a:latin typeface="Times New Roman"/>
              <a:cs typeface="Times New Roman"/>
            </a:endParaRPr>
          </a:p>
          <a:p>
            <a:pPr>
              <a:lnSpc>
                <a:spcPct val="100000"/>
              </a:lnSpc>
              <a:spcBef>
                <a:spcPts val="5"/>
              </a:spcBef>
            </a:pPr>
            <a:endParaRPr sz="2400">
              <a:latin typeface="Times New Roman"/>
              <a:cs typeface="Times New Roman"/>
            </a:endParaRPr>
          </a:p>
          <a:p>
            <a:pPr marL="12700">
              <a:lnSpc>
                <a:spcPct val="100000"/>
              </a:lnSpc>
              <a:spcBef>
                <a:spcPts val="5"/>
              </a:spcBef>
            </a:pPr>
            <a:r>
              <a:rPr sz="2200" spc="-95" dirty="0">
                <a:solidFill>
                  <a:srgbClr val="3B4643"/>
                </a:solidFill>
                <a:latin typeface="Arial"/>
                <a:cs typeface="Arial"/>
              </a:rPr>
              <a:t>Clinically </a:t>
            </a:r>
            <a:r>
              <a:rPr sz="2200" spc="-100" dirty="0">
                <a:solidFill>
                  <a:srgbClr val="3B4643"/>
                </a:solidFill>
                <a:latin typeface="Arial"/>
                <a:cs typeface="Arial"/>
              </a:rPr>
              <a:t>presents </a:t>
            </a:r>
            <a:r>
              <a:rPr sz="2200" spc="10" dirty="0">
                <a:solidFill>
                  <a:srgbClr val="3B4643"/>
                </a:solidFill>
                <a:latin typeface="Arial"/>
                <a:cs typeface="Arial"/>
              </a:rPr>
              <a:t>with </a:t>
            </a:r>
            <a:r>
              <a:rPr sz="2200" spc="-120" dirty="0">
                <a:solidFill>
                  <a:srgbClr val="3B4643"/>
                </a:solidFill>
                <a:latin typeface="Arial"/>
                <a:cs typeface="Arial"/>
              </a:rPr>
              <a:t>painless</a:t>
            </a:r>
            <a:r>
              <a:rPr sz="2200" spc="-285" dirty="0">
                <a:solidFill>
                  <a:srgbClr val="3B4643"/>
                </a:solidFill>
                <a:latin typeface="Arial"/>
                <a:cs typeface="Arial"/>
              </a:rPr>
              <a:t> </a:t>
            </a:r>
            <a:r>
              <a:rPr sz="2200" spc="-80" dirty="0">
                <a:solidFill>
                  <a:srgbClr val="3B4643"/>
                </a:solidFill>
                <a:latin typeface="Arial"/>
                <a:cs typeface="Arial"/>
              </a:rPr>
              <a:t>swelling.</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9073" y="2387630"/>
            <a:ext cx="3632835" cy="2136482"/>
          </a:xfrm>
          <a:prstGeom prst="rect">
            <a:avLst/>
          </a:prstGeom>
        </p:spPr>
        <p:txBody>
          <a:bodyPr vert="horz" wrap="square" lIns="0" tIns="203200" rIns="0" bIns="0" rtlCol="0">
            <a:spAutoFit/>
          </a:bodyPr>
          <a:lstStyle/>
          <a:p>
            <a:pPr marL="469900" indent="-457200">
              <a:lnSpc>
                <a:spcPct val="100000"/>
              </a:lnSpc>
              <a:spcBef>
                <a:spcPts val="1600"/>
              </a:spcBef>
              <a:buAutoNum type="arabicPeriod"/>
              <a:tabLst>
                <a:tab pos="469265" algn="l"/>
                <a:tab pos="470534" algn="l"/>
              </a:tabLst>
            </a:pPr>
            <a:r>
              <a:rPr sz="2200" spc="-95" dirty="0">
                <a:solidFill>
                  <a:srgbClr val="3B4643"/>
                </a:solidFill>
                <a:latin typeface="Arial"/>
                <a:cs typeface="Arial"/>
              </a:rPr>
              <a:t>Mucocele</a:t>
            </a:r>
            <a:endParaRPr sz="2200">
              <a:latin typeface="Arial"/>
              <a:cs typeface="Arial"/>
            </a:endParaRPr>
          </a:p>
          <a:p>
            <a:pPr marL="469900" indent="-457200">
              <a:lnSpc>
                <a:spcPct val="100000"/>
              </a:lnSpc>
              <a:spcBef>
                <a:spcPts val="1500"/>
              </a:spcBef>
              <a:buAutoNum type="arabicPeriod"/>
              <a:tabLst>
                <a:tab pos="469265" algn="l"/>
                <a:tab pos="470534" algn="l"/>
              </a:tabLst>
            </a:pPr>
            <a:r>
              <a:rPr sz="2200" spc="-80" dirty="0">
                <a:solidFill>
                  <a:srgbClr val="3B4643"/>
                </a:solidFill>
                <a:latin typeface="Arial"/>
                <a:cs typeface="Arial"/>
              </a:rPr>
              <a:t>Retention</a:t>
            </a:r>
            <a:r>
              <a:rPr sz="2200" spc="-90" dirty="0">
                <a:solidFill>
                  <a:srgbClr val="3B4643"/>
                </a:solidFill>
                <a:latin typeface="Arial"/>
                <a:cs typeface="Arial"/>
              </a:rPr>
              <a:t> </a:t>
            </a:r>
            <a:r>
              <a:rPr sz="2200" spc="-114" dirty="0">
                <a:solidFill>
                  <a:srgbClr val="3B4643"/>
                </a:solidFill>
                <a:latin typeface="Arial"/>
                <a:cs typeface="Arial"/>
              </a:rPr>
              <a:t>cyst</a:t>
            </a:r>
            <a:endParaRPr sz="2200">
              <a:latin typeface="Arial"/>
              <a:cs typeface="Arial"/>
            </a:endParaRPr>
          </a:p>
          <a:p>
            <a:pPr marL="469900" indent="-457200">
              <a:lnSpc>
                <a:spcPct val="100000"/>
              </a:lnSpc>
              <a:spcBef>
                <a:spcPts val="1500"/>
              </a:spcBef>
              <a:buAutoNum type="arabicPeriod"/>
              <a:tabLst>
                <a:tab pos="469265" algn="l"/>
                <a:tab pos="470534" algn="l"/>
              </a:tabLst>
            </a:pPr>
            <a:r>
              <a:rPr sz="2200" spc="-140" dirty="0">
                <a:solidFill>
                  <a:srgbClr val="3B4643"/>
                </a:solidFill>
                <a:latin typeface="Arial"/>
                <a:cs typeface="Arial"/>
              </a:rPr>
              <a:t>Pseudocyst</a:t>
            </a:r>
            <a:endParaRPr sz="2200">
              <a:latin typeface="Arial"/>
              <a:cs typeface="Arial"/>
            </a:endParaRPr>
          </a:p>
          <a:p>
            <a:pPr marL="469900" indent="-457200">
              <a:lnSpc>
                <a:spcPct val="100000"/>
              </a:lnSpc>
              <a:spcBef>
                <a:spcPts val="1500"/>
              </a:spcBef>
              <a:buAutoNum type="arabicPeriod"/>
              <a:tabLst>
                <a:tab pos="469265" algn="l"/>
                <a:tab pos="470534" algn="l"/>
              </a:tabLst>
            </a:pPr>
            <a:r>
              <a:rPr sz="2200" spc="-95" dirty="0">
                <a:solidFill>
                  <a:srgbClr val="3B4643"/>
                </a:solidFill>
                <a:latin typeface="Arial"/>
                <a:cs typeface="Arial"/>
              </a:rPr>
              <a:t>Postoperative </a:t>
            </a:r>
            <a:r>
              <a:rPr sz="2200" spc="-75" dirty="0">
                <a:solidFill>
                  <a:srgbClr val="3B4643"/>
                </a:solidFill>
                <a:latin typeface="Arial"/>
                <a:cs typeface="Arial"/>
              </a:rPr>
              <a:t>maxillary</a:t>
            </a:r>
            <a:r>
              <a:rPr sz="2200" spc="-160" dirty="0">
                <a:solidFill>
                  <a:srgbClr val="3B4643"/>
                </a:solidFill>
                <a:latin typeface="Arial"/>
                <a:cs typeface="Arial"/>
              </a:rPr>
              <a:t> </a:t>
            </a:r>
            <a:r>
              <a:rPr sz="2200" spc="-114" dirty="0">
                <a:solidFill>
                  <a:srgbClr val="3B4643"/>
                </a:solidFill>
                <a:latin typeface="Arial"/>
                <a:cs typeface="Arial"/>
              </a:rPr>
              <a:t>cyst</a:t>
            </a:r>
            <a:endParaRPr sz="2200">
              <a:latin typeface="Arial"/>
              <a:cs typeface="Arial"/>
            </a:endParaRPr>
          </a:p>
        </p:txBody>
      </p:sp>
      <p:sp>
        <p:nvSpPr>
          <p:cNvPr id="3" name="object 3"/>
          <p:cNvSpPr txBox="1">
            <a:spLocks noGrp="1"/>
          </p:cNvSpPr>
          <p:nvPr>
            <p:ph type="title"/>
          </p:nvPr>
        </p:nvSpPr>
        <p:spPr>
          <a:xfrm>
            <a:off x="764541" y="1149222"/>
            <a:ext cx="5591811" cy="382156"/>
          </a:xfrm>
          <a:prstGeom prst="rect">
            <a:avLst/>
          </a:prstGeom>
        </p:spPr>
        <p:txBody>
          <a:bodyPr vert="horz" wrap="square" lIns="0" tIns="12700" rIns="0" bIns="0" rtlCol="0">
            <a:spAutoFit/>
          </a:bodyPr>
          <a:lstStyle/>
          <a:p>
            <a:pPr marL="12700">
              <a:lnSpc>
                <a:spcPct val="100000"/>
              </a:lnSpc>
              <a:spcBef>
                <a:spcPts val="100"/>
              </a:spcBef>
            </a:pPr>
            <a:r>
              <a:rPr sz="2400" b="0" spc="-70" dirty="0">
                <a:solidFill>
                  <a:srgbClr val="FFFFFF"/>
                </a:solidFill>
                <a:latin typeface="Arial"/>
                <a:cs typeface="Arial"/>
              </a:rPr>
              <a:t>II. </a:t>
            </a:r>
            <a:r>
              <a:rPr sz="2400" b="0" spc="-204" dirty="0">
                <a:solidFill>
                  <a:srgbClr val="FFFFFF"/>
                </a:solidFill>
                <a:latin typeface="Arial"/>
                <a:cs typeface="Arial"/>
              </a:rPr>
              <a:t>Cysts </a:t>
            </a:r>
            <a:r>
              <a:rPr sz="2400" b="0" spc="-130" dirty="0">
                <a:solidFill>
                  <a:srgbClr val="FFFFFF"/>
                </a:solidFill>
                <a:latin typeface="Arial"/>
                <a:cs typeface="Arial"/>
              </a:rPr>
              <a:t>associated </a:t>
            </a:r>
            <a:r>
              <a:rPr sz="2400" b="0" spc="15" dirty="0">
                <a:solidFill>
                  <a:srgbClr val="FFFFFF"/>
                </a:solidFill>
                <a:latin typeface="Arial"/>
                <a:cs typeface="Arial"/>
              </a:rPr>
              <a:t>with </a:t>
            </a:r>
            <a:r>
              <a:rPr sz="2400" b="0" spc="-30" dirty="0">
                <a:solidFill>
                  <a:srgbClr val="FFFFFF"/>
                </a:solidFill>
                <a:latin typeface="Arial"/>
                <a:cs typeface="Arial"/>
              </a:rPr>
              <a:t>the </a:t>
            </a:r>
            <a:r>
              <a:rPr sz="2400" b="0" spc="-75" dirty="0">
                <a:solidFill>
                  <a:srgbClr val="FFFFFF"/>
                </a:solidFill>
                <a:latin typeface="Arial"/>
                <a:cs typeface="Arial"/>
              </a:rPr>
              <a:t>maxillary</a:t>
            </a:r>
            <a:r>
              <a:rPr sz="2400" b="0" spc="-434" dirty="0">
                <a:solidFill>
                  <a:srgbClr val="FFFFFF"/>
                </a:solidFill>
                <a:latin typeface="Arial"/>
                <a:cs typeface="Arial"/>
              </a:rPr>
              <a:t> </a:t>
            </a:r>
            <a:r>
              <a:rPr sz="2400" b="0" spc="-45" dirty="0">
                <a:solidFill>
                  <a:srgbClr val="FFFFFF"/>
                </a:solidFill>
                <a:latin typeface="Arial"/>
                <a:cs typeface="Arial"/>
              </a:rPr>
              <a:t>antrum</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xfrm>
            <a:off x="10638034" y="6464909"/>
            <a:ext cx="206375" cy="153888"/>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8</a:t>
            </a:fld>
            <a:endParaRPr spc="-6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4038600" cy="474489"/>
          </a:xfrm>
          <a:prstGeom prst="rect">
            <a:avLst/>
          </a:prstGeom>
        </p:spPr>
        <p:txBody>
          <a:bodyPr vert="horz" wrap="square" lIns="0" tIns="12700" rIns="0" bIns="0" rtlCol="0">
            <a:spAutoFit/>
          </a:bodyPr>
          <a:lstStyle/>
          <a:p>
            <a:pPr marL="12700">
              <a:lnSpc>
                <a:spcPct val="100000"/>
              </a:lnSpc>
              <a:spcBef>
                <a:spcPts val="100"/>
              </a:spcBef>
            </a:pPr>
            <a:r>
              <a:rPr sz="3000" b="0" spc="-155" dirty="0">
                <a:solidFill>
                  <a:srgbClr val="E4E6DA"/>
                </a:solidFill>
                <a:latin typeface="Arial"/>
                <a:cs typeface="Arial"/>
              </a:rPr>
              <a:t>Radiographic</a:t>
            </a:r>
            <a:r>
              <a:rPr sz="3000" b="0" spc="-185" dirty="0">
                <a:solidFill>
                  <a:srgbClr val="E4E6DA"/>
                </a:solidFill>
                <a:latin typeface="Arial"/>
                <a:cs typeface="Arial"/>
              </a:rPr>
              <a:t> </a:t>
            </a:r>
            <a:r>
              <a:rPr sz="3000" b="0" spc="-150" dirty="0">
                <a:solidFill>
                  <a:srgbClr val="E4E6DA"/>
                </a:solidFill>
                <a:latin typeface="Arial"/>
                <a:cs typeface="Arial"/>
              </a:rPr>
              <a:t>appearance:</a:t>
            </a:r>
            <a:endParaRPr sz="3000">
              <a:latin typeface="Arial"/>
              <a:cs typeface="Arial"/>
            </a:endParaRPr>
          </a:p>
        </p:txBody>
      </p:sp>
      <p:sp>
        <p:nvSpPr>
          <p:cNvPr id="3" name="object 3"/>
          <p:cNvSpPr txBox="1"/>
          <p:nvPr/>
        </p:nvSpPr>
        <p:spPr>
          <a:xfrm>
            <a:off x="1359155" y="2016917"/>
            <a:ext cx="2481580" cy="1074012"/>
          </a:xfrm>
          <a:prstGeom prst="rect">
            <a:avLst/>
          </a:prstGeom>
        </p:spPr>
        <p:txBody>
          <a:bodyPr vert="horz" wrap="square" lIns="0" tIns="202565" rIns="0" bIns="0" rtlCol="0">
            <a:spAutoFit/>
          </a:bodyPr>
          <a:lstStyle/>
          <a:p>
            <a:pPr marL="241300" indent="-228600">
              <a:lnSpc>
                <a:spcPct val="100000"/>
              </a:lnSpc>
              <a:spcBef>
                <a:spcPts val="1595"/>
              </a:spcBef>
              <a:buFont typeface="Wingdings"/>
              <a:buChar char=""/>
              <a:tabLst>
                <a:tab pos="241300" algn="l"/>
              </a:tabLst>
            </a:pPr>
            <a:r>
              <a:rPr sz="2200" spc="-110" dirty="0">
                <a:solidFill>
                  <a:srgbClr val="3B4643"/>
                </a:solidFill>
                <a:latin typeface="Arial"/>
                <a:cs typeface="Arial"/>
              </a:rPr>
              <a:t>Tooth</a:t>
            </a:r>
            <a:r>
              <a:rPr sz="2200" spc="-160" dirty="0">
                <a:solidFill>
                  <a:srgbClr val="3B4643"/>
                </a:solidFill>
                <a:latin typeface="Arial"/>
                <a:cs typeface="Arial"/>
              </a:rPr>
              <a:t> </a:t>
            </a:r>
            <a:r>
              <a:rPr sz="2200" spc="-90" dirty="0">
                <a:solidFill>
                  <a:srgbClr val="3B4643"/>
                </a:solidFill>
                <a:latin typeface="Arial"/>
                <a:cs typeface="Arial"/>
              </a:rPr>
              <a:t>displacement</a:t>
            </a:r>
            <a:endParaRPr sz="2200">
              <a:latin typeface="Arial"/>
              <a:cs typeface="Arial"/>
            </a:endParaRPr>
          </a:p>
          <a:p>
            <a:pPr marL="241300" indent="-228600">
              <a:lnSpc>
                <a:spcPct val="100000"/>
              </a:lnSpc>
              <a:spcBef>
                <a:spcPts val="1500"/>
              </a:spcBef>
              <a:buFont typeface="Wingdings"/>
              <a:buChar char=""/>
              <a:tabLst>
                <a:tab pos="241300" algn="l"/>
              </a:tabLst>
            </a:pPr>
            <a:r>
              <a:rPr sz="2200" spc="-114" dirty="0">
                <a:solidFill>
                  <a:srgbClr val="3B4643"/>
                </a:solidFill>
                <a:latin typeface="Arial"/>
                <a:cs typeface="Arial"/>
              </a:rPr>
              <a:t>Root </a:t>
            </a:r>
            <a:r>
              <a:rPr sz="2200" spc="-50" dirty="0">
                <a:solidFill>
                  <a:srgbClr val="3B4643"/>
                </a:solidFill>
                <a:latin typeface="Arial"/>
                <a:cs typeface="Arial"/>
              </a:rPr>
              <a:t>resorption</a:t>
            </a:r>
            <a:endParaRPr sz="2200">
              <a:latin typeface="Arial"/>
              <a:cs typeface="Arial"/>
            </a:endParaRPr>
          </a:p>
        </p:txBody>
      </p:sp>
      <p:sp>
        <p:nvSpPr>
          <p:cNvPr id="4" name="object 4"/>
          <p:cNvSpPr/>
          <p:nvPr/>
        </p:nvSpPr>
        <p:spPr>
          <a:xfrm>
            <a:off x="1280160" y="3329940"/>
            <a:ext cx="2557272" cy="28468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97299" y="2191511"/>
            <a:ext cx="5908548" cy="398526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65</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8" y="870587"/>
            <a:ext cx="1733551" cy="474489"/>
          </a:xfrm>
          <a:prstGeom prst="rect">
            <a:avLst/>
          </a:prstGeom>
        </p:spPr>
        <p:txBody>
          <a:bodyPr vert="horz" wrap="square" lIns="0" tIns="12700" rIns="0" bIns="0" rtlCol="0">
            <a:spAutoFit/>
          </a:bodyPr>
          <a:lstStyle/>
          <a:p>
            <a:pPr marL="12700">
              <a:lnSpc>
                <a:spcPct val="100000"/>
              </a:lnSpc>
              <a:spcBef>
                <a:spcPts val="100"/>
              </a:spcBef>
            </a:pPr>
            <a:r>
              <a:rPr sz="3000" b="0" spc="-110" dirty="0">
                <a:solidFill>
                  <a:srgbClr val="E4E6DA"/>
                </a:solidFill>
                <a:latin typeface="Arial"/>
                <a:cs typeface="Arial"/>
              </a:rPr>
              <a:t>Treatment:</a:t>
            </a:r>
            <a:endParaRPr sz="3000">
              <a:latin typeface="Arial"/>
              <a:cs typeface="Arial"/>
            </a:endParaRPr>
          </a:p>
        </p:txBody>
      </p:sp>
      <p:sp>
        <p:nvSpPr>
          <p:cNvPr id="3" name="object 3"/>
          <p:cNvSpPr txBox="1"/>
          <p:nvPr/>
        </p:nvSpPr>
        <p:spPr>
          <a:xfrm>
            <a:off x="1359158" y="2016924"/>
            <a:ext cx="8913495" cy="2282035"/>
          </a:xfrm>
          <a:prstGeom prst="rect">
            <a:avLst/>
          </a:prstGeom>
        </p:spPr>
        <p:txBody>
          <a:bodyPr vert="horz" wrap="square" lIns="0" tIns="202565" rIns="0" bIns="0" rtlCol="0">
            <a:spAutoFit/>
          </a:bodyPr>
          <a:lstStyle/>
          <a:p>
            <a:pPr marL="241300" indent="-228600">
              <a:lnSpc>
                <a:spcPct val="100000"/>
              </a:lnSpc>
              <a:spcBef>
                <a:spcPts val="1595"/>
              </a:spcBef>
              <a:buFont typeface="Wingdings"/>
              <a:buChar char=""/>
              <a:tabLst>
                <a:tab pos="241300" algn="l"/>
              </a:tabLst>
            </a:pPr>
            <a:r>
              <a:rPr sz="2200" spc="-135" dirty="0">
                <a:solidFill>
                  <a:srgbClr val="3B4643"/>
                </a:solidFill>
                <a:latin typeface="Arial"/>
                <a:cs typeface="Arial"/>
              </a:rPr>
              <a:t>For </a:t>
            </a:r>
            <a:r>
              <a:rPr sz="2200" spc="-100" dirty="0">
                <a:solidFill>
                  <a:srgbClr val="3B4643"/>
                </a:solidFill>
                <a:latin typeface="Arial"/>
                <a:cs typeface="Arial"/>
              </a:rPr>
              <a:t>small </a:t>
            </a:r>
            <a:r>
              <a:rPr sz="2200" spc="-60" dirty="0">
                <a:solidFill>
                  <a:srgbClr val="3B4643"/>
                </a:solidFill>
                <a:latin typeface="Arial"/>
                <a:cs typeface="Arial"/>
              </a:rPr>
              <a:t>unilocular </a:t>
            </a:r>
            <a:r>
              <a:rPr sz="2200" spc="-80" dirty="0">
                <a:solidFill>
                  <a:srgbClr val="3B4643"/>
                </a:solidFill>
                <a:latin typeface="Arial"/>
                <a:cs typeface="Arial"/>
              </a:rPr>
              <a:t>lesion-</a:t>
            </a:r>
            <a:r>
              <a:rPr sz="2200" spc="-180" dirty="0">
                <a:solidFill>
                  <a:srgbClr val="3B4643"/>
                </a:solidFill>
                <a:latin typeface="Arial"/>
                <a:cs typeface="Arial"/>
              </a:rPr>
              <a:t> </a:t>
            </a:r>
            <a:r>
              <a:rPr sz="2200" spc="-70" dirty="0">
                <a:solidFill>
                  <a:srgbClr val="3B4643"/>
                </a:solidFill>
                <a:latin typeface="Arial"/>
                <a:cs typeface="Arial"/>
              </a:rPr>
              <a:t>enucleation</a:t>
            </a:r>
            <a:endParaRPr sz="2200">
              <a:latin typeface="Arial"/>
              <a:cs typeface="Arial"/>
            </a:endParaRPr>
          </a:p>
          <a:p>
            <a:pPr marL="241300" indent="-228600">
              <a:lnSpc>
                <a:spcPct val="100000"/>
              </a:lnSpc>
              <a:spcBef>
                <a:spcPts val="1500"/>
              </a:spcBef>
              <a:buFont typeface="Wingdings"/>
              <a:buChar char=""/>
              <a:tabLst>
                <a:tab pos="241300" algn="l"/>
              </a:tabLst>
            </a:pPr>
            <a:r>
              <a:rPr sz="2200" spc="-135" dirty="0">
                <a:solidFill>
                  <a:srgbClr val="3B4643"/>
                </a:solidFill>
                <a:latin typeface="Arial"/>
                <a:cs typeface="Arial"/>
              </a:rPr>
              <a:t>For </a:t>
            </a:r>
            <a:r>
              <a:rPr sz="2200" spc="-100" dirty="0">
                <a:solidFill>
                  <a:srgbClr val="3B4643"/>
                </a:solidFill>
                <a:latin typeface="Arial"/>
                <a:cs typeface="Arial"/>
              </a:rPr>
              <a:t>large </a:t>
            </a:r>
            <a:r>
              <a:rPr sz="2200" spc="-35" dirty="0">
                <a:solidFill>
                  <a:srgbClr val="3B4643"/>
                </a:solidFill>
                <a:latin typeface="Arial"/>
                <a:cs typeface="Arial"/>
              </a:rPr>
              <a:t>unilocular/ multilocular </a:t>
            </a:r>
            <a:r>
              <a:rPr sz="2200" spc="-105" dirty="0">
                <a:solidFill>
                  <a:srgbClr val="3B4643"/>
                </a:solidFill>
                <a:latin typeface="Arial"/>
                <a:cs typeface="Arial"/>
              </a:rPr>
              <a:t>lesions </a:t>
            </a:r>
            <a:r>
              <a:rPr sz="2200" spc="-130" dirty="0">
                <a:solidFill>
                  <a:srgbClr val="3B4643"/>
                </a:solidFill>
                <a:latin typeface="Arial"/>
                <a:cs typeface="Arial"/>
              </a:rPr>
              <a:t>– </a:t>
            </a:r>
            <a:r>
              <a:rPr sz="2200" spc="-70" dirty="0">
                <a:solidFill>
                  <a:srgbClr val="3B4643"/>
                </a:solidFill>
                <a:latin typeface="Arial"/>
                <a:cs typeface="Arial"/>
              </a:rPr>
              <a:t>enucleation </a:t>
            </a:r>
            <a:r>
              <a:rPr sz="2200" spc="10" dirty="0">
                <a:solidFill>
                  <a:srgbClr val="3B4643"/>
                </a:solidFill>
                <a:latin typeface="Arial"/>
                <a:cs typeface="Arial"/>
              </a:rPr>
              <a:t>with</a:t>
            </a:r>
            <a:r>
              <a:rPr sz="2200" spc="-375" dirty="0">
                <a:solidFill>
                  <a:srgbClr val="3B4643"/>
                </a:solidFill>
                <a:latin typeface="Arial"/>
                <a:cs typeface="Arial"/>
              </a:rPr>
              <a:t> </a:t>
            </a:r>
            <a:r>
              <a:rPr sz="2200" spc="-80" dirty="0">
                <a:solidFill>
                  <a:srgbClr val="3B4643"/>
                </a:solidFill>
                <a:latin typeface="Arial"/>
                <a:cs typeface="Arial"/>
              </a:rPr>
              <a:t>curettage </a:t>
            </a:r>
            <a:r>
              <a:rPr sz="2200" spc="-25" dirty="0">
                <a:solidFill>
                  <a:srgbClr val="3B4643"/>
                </a:solidFill>
                <a:latin typeface="Arial"/>
                <a:cs typeface="Arial"/>
              </a:rPr>
              <a:t>or</a:t>
            </a:r>
            <a:endParaRPr sz="2200">
              <a:latin typeface="Arial"/>
              <a:cs typeface="Arial"/>
            </a:endParaRPr>
          </a:p>
          <a:p>
            <a:pPr marL="241300">
              <a:lnSpc>
                <a:spcPct val="100000"/>
              </a:lnSpc>
            </a:pPr>
            <a:r>
              <a:rPr sz="2200" spc="-70" dirty="0">
                <a:solidFill>
                  <a:srgbClr val="3B4643"/>
                </a:solidFill>
                <a:latin typeface="Arial"/>
                <a:cs typeface="Arial"/>
              </a:rPr>
              <a:t>enucleation </a:t>
            </a:r>
            <a:r>
              <a:rPr sz="2200" spc="10" dirty="0">
                <a:solidFill>
                  <a:srgbClr val="3B4643"/>
                </a:solidFill>
                <a:latin typeface="Arial"/>
                <a:cs typeface="Arial"/>
              </a:rPr>
              <a:t>with </a:t>
            </a:r>
            <a:r>
              <a:rPr sz="2200" spc="-65" dirty="0">
                <a:solidFill>
                  <a:srgbClr val="3B4643"/>
                </a:solidFill>
                <a:latin typeface="Arial"/>
                <a:cs typeface="Arial"/>
              </a:rPr>
              <a:t>peripheral </a:t>
            </a:r>
            <a:r>
              <a:rPr sz="2200" spc="-85" dirty="0">
                <a:solidFill>
                  <a:srgbClr val="3B4643"/>
                </a:solidFill>
                <a:latin typeface="Arial"/>
                <a:cs typeface="Arial"/>
              </a:rPr>
              <a:t>ostectomy </a:t>
            </a:r>
            <a:r>
              <a:rPr sz="2200" spc="10" dirty="0">
                <a:solidFill>
                  <a:srgbClr val="3B4643"/>
                </a:solidFill>
                <a:latin typeface="Arial"/>
                <a:cs typeface="Arial"/>
              </a:rPr>
              <a:t>to </a:t>
            </a:r>
            <a:r>
              <a:rPr sz="2200" spc="-105" dirty="0">
                <a:solidFill>
                  <a:srgbClr val="3B4643"/>
                </a:solidFill>
                <a:latin typeface="Arial"/>
                <a:cs typeface="Arial"/>
              </a:rPr>
              <a:t>be</a:t>
            </a:r>
            <a:r>
              <a:rPr sz="2200" spc="-440" dirty="0">
                <a:solidFill>
                  <a:srgbClr val="3B4643"/>
                </a:solidFill>
                <a:latin typeface="Arial"/>
                <a:cs typeface="Arial"/>
              </a:rPr>
              <a:t> </a:t>
            </a:r>
            <a:r>
              <a:rPr sz="2200" spc="-55" dirty="0">
                <a:solidFill>
                  <a:srgbClr val="3B4643"/>
                </a:solidFill>
                <a:latin typeface="Arial"/>
                <a:cs typeface="Arial"/>
              </a:rPr>
              <a:t>performed.</a:t>
            </a:r>
            <a:endParaRPr sz="2200">
              <a:latin typeface="Arial"/>
              <a:cs typeface="Arial"/>
            </a:endParaRPr>
          </a:p>
          <a:p>
            <a:pPr marL="241300" marR="5080" indent="-228600">
              <a:lnSpc>
                <a:spcPct val="100000"/>
              </a:lnSpc>
              <a:spcBef>
                <a:spcPts val="1500"/>
              </a:spcBef>
              <a:buFont typeface="Wingdings"/>
              <a:buChar char=""/>
              <a:tabLst>
                <a:tab pos="241300" algn="l"/>
              </a:tabLst>
            </a:pPr>
            <a:r>
              <a:rPr sz="2200" spc="-90" dirty="0">
                <a:solidFill>
                  <a:srgbClr val="3B4643"/>
                </a:solidFill>
                <a:latin typeface="Arial"/>
                <a:cs typeface="Arial"/>
              </a:rPr>
              <a:t>Inadequate </a:t>
            </a:r>
            <a:r>
              <a:rPr sz="2200" spc="-85" dirty="0">
                <a:solidFill>
                  <a:srgbClr val="3B4643"/>
                </a:solidFill>
                <a:latin typeface="Arial"/>
                <a:cs typeface="Arial"/>
              </a:rPr>
              <a:t>removal </a:t>
            </a:r>
            <a:r>
              <a:rPr sz="2200" spc="-165" dirty="0">
                <a:solidFill>
                  <a:srgbClr val="3B4643"/>
                </a:solidFill>
                <a:latin typeface="Arial"/>
                <a:cs typeface="Arial"/>
              </a:rPr>
              <a:t>has </a:t>
            </a:r>
            <a:r>
              <a:rPr sz="2200" spc="-90" dirty="0">
                <a:solidFill>
                  <a:srgbClr val="3B4643"/>
                </a:solidFill>
                <a:latin typeface="Arial"/>
                <a:cs typeface="Arial"/>
              </a:rPr>
              <a:t>highest </a:t>
            </a:r>
            <a:r>
              <a:rPr sz="2200" spc="-85" dirty="0">
                <a:solidFill>
                  <a:srgbClr val="3B4643"/>
                </a:solidFill>
                <a:latin typeface="Arial"/>
                <a:cs typeface="Arial"/>
              </a:rPr>
              <a:t>recurrence </a:t>
            </a:r>
            <a:r>
              <a:rPr sz="2200" spc="-60" dirty="0">
                <a:solidFill>
                  <a:srgbClr val="3B4643"/>
                </a:solidFill>
                <a:latin typeface="Arial"/>
                <a:cs typeface="Arial"/>
              </a:rPr>
              <a:t>rate </a:t>
            </a:r>
            <a:r>
              <a:rPr sz="2200" spc="10" dirty="0">
                <a:solidFill>
                  <a:srgbClr val="3B4643"/>
                </a:solidFill>
                <a:latin typeface="Arial"/>
                <a:cs typeface="Arial"/>
              </a:rPr>
              <a:t>with </a:t>
            </a:r>
            <a:r>
              <a:rPr sz="2200" spc="-150" dirty="0">
                <a:solidFill>
                  <a:srgbClr val="3B4643"/>
                </a:solidFill>
                <a:latin typeface="Arial"/>
                <a:cs typeface="Arial"/>
              </a:rPr>
              <a:t>chances </a:t>
            </a:r>
            <a:r>
              <a:rPr sz="2200" spc="-5" dirty="0">
                <a:solidFill>
                  <a:srgbClr val="3B4643"/>
                </a:solidFill>
                <a:latin typeface="Arial"/>
                <a:cs typeface="Arial"/>
              </a:rPr>
              <a:t>of </a:t>
            </a:r>
            <a:r>
              <a:rPr sz="2200" spc="-35" dirty="0">
                <a:solidFill>
                  <a:srgbClr val="3B4643"/>
                </a:solidFill>
                <a:latin typeface="Arial"/>
                <a:cs typeface="Arial"/>
              </a:rPr>
              <a:t>turning</a:t>
            </a:r>
            <a:r>
              <a:rPr sz="2200" spc="-390" dirty="0">
                <a:solidFill>
                  <a:srgbClr val="3B4643"/>
                </a:solidFill>
                <a:latin typeface="Arial"/>
                <a:cs typeface="Arial"/>
              </a:rPr>
              <a:t> </a:t>
            </a:r>
            <a:r>
              <a:rPr sz="2200" spc="-15" dirty="0">
                <a:solidFill>
                  <a:srgbClr val="3B4643"/>
                </a:solidFill>
                <a:latin typeface="Arial"/>
                <a:cs typeface="Arial"/>
              </a:rPr>
              <a:t>into  </a:t>
            </a:r>
            <a:r>
              <a:rPr sz="2200" spc="-75" dirty="0">
                <a:solidFill>
                  <a:srgbClr val="3B4643"/>
                </a:solidFill>
                <a:latin typeface="Arial"/>
                <a:cs typeface="Arial"/>
              </a:rPr>
              <a:t>mucoepidermoid</a:t>
            </a:r>
            <a:r>
              <a:rPr sz="2200" spc="-105" dirty="0">
                <a:solidFill>
                  <a:srgbClr val="3B4643"/>
                </a:solidFill>
                <a:latin typeface="Arial"/>
                <a:cs typeface="Arial"/>
              </a:rPr>
              <a:t> </a:t>
            </a:r>
            <a:r>
              <a:rPr sz="2200" spc="-100" dirty="0">
                <a:solidFill>
                  <a:srgbClr val="3B4643"/>
                </a:solidFill>
                <a:latin typeface="Arial"/>
                <a:cs typeface="Arial"/>
              </a:rPr>
              <a:t>carcinoma.</a:t>
            </a:r>
            <a:endParaRPr sz="22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66</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12192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33121" y="1371600"/>
            <a:ext cx="9359265" cy="2971800"/>
          </a:xfrm>
          <a:custGeom>
            <a:avLst/>
            <a:gdLst/>
            <a:ahLst/>
            <a:cxnLst/>
            <a:rect l="l" t="t" r="r" b="b"/>
            <a:pathLst>
              <a:path w="9359265" h="2971800">
                <a:moveTo>
                  <a:pt x="0" y="2971800"/>
                </a:moveTo>
                <a:lnTo>
                  <a:pt x="9358884" y="2971800"/>
                </a:lnTo>
                <a:lnTo>
                  <a:pt x="9358884" y="0"/>
                </a:lnTo>
                <a:lnTo>
                  <a:pt x="0" y="0"/>
                </a:lnTo>
                <a:lnTo>
                  <a:pt x="0" y="2971800"/>
                </a:lnTo>
                <a:close/>
              </a:path>
            </a:pathLst>
          </a:custGeom>
          <a:solidFill>
            <a:srgbClr val="E4E6DA"/>
          </a:solidFill>
        </p:spPr>
        <p:txBody>
          <a:bodyPr wrap="square" lIns="0" tIns="0" rIns="0" bIns="0" rtlCol="0"/>
          <a:lstStyle/>
          <a:p>
            <a:endParaRPr/>
          </a:p>
        </p:txBody>
      </p:sp>
      <p:sp>
        <p:nvSpPr>
          <p:cNvPr id="4" name="object 4"/>
          <p:cNvSpPr/>
          <p:nvPr/>
        </p:nvSpPr>
        <p:spPr>
          <a:xfrm>
            <a:off x="2833121" y="4462271"/>
            <a:ext cx="9359265" cy="1033780"/>
          </a:xfrm>
          <a:custGeom>
            <a:avLst/>
            <a:gdLst/>
            <a:ahLst/>
            <a:cxnLst/>
            <a:rect l="l" t="t" r="r" b="b"/>
            <a:pathLst>
              <a:path w="9359265" h="1033779">
                <a:moveTo>
                  <a:pt x="0" y="1033271"/>
                </a:moveTo>
                <a:lnTo>
                  <a:pt x="9358884" y="1033271"/>
                </a:lnTo>
                <a:lnTo>
                  <a:pt x="9358884" y="0"/>
                </a:lnTo>
                <a:lnTo>
                  <a:pt x="0" y="0"/>
                </a:lnTo>
                <a:lnTo>
                  <a:pt x="0" y="1033271"/>
                </a:lnTo>
                <a:close/>
              </a:path>
            </a:pathLst>
          </a:custGeom>
          <a:solidFill>
            <a:srgbClr val="DDC237"/>
          </a:solidFill>
        </p:spPr>
        <p:txBody>
          <a:bodyPr wrap="square" lIns="0" tIns="0" rIns="0" bIns="0" rtlCol="0"/>
          <a:lstStyle/>
          <a:p>
            <a:endParaRPr/>
          </a:p>
        </p:txBody>
      </p:sp>
      <p:sp>
        <p:nvSpPr>
          <p:cNvPr id="5" name="object 5"/>
          <p:cNvSpPr txBox="1">
            <a:spLocks noGrp="1"/>
          </p:cNvSpPr>
          <p:nvPr>
            <p:ph type="title"/>
          </p:nvPr>
        </p:nvSpPr>
        <p:spPr>
          <a:xfrm>
            <a:off x="4168521" y="2849629"/>
            <a:ext cx="4902200" cy="443070"/>
          </a:xfrm>
          <a:prstGeom prst="rect">
            <a:avLst/>
          </a:prstGeom>
        </p:spPr>
        <p:txBody>
          <a:bodyPr vert="horz" wrap="square" lIns="0" tIns="12065" rIns="0" bIns="0" rtlCol="0">
            <a:spAutoFit/>
          </a:bodyPr>
          <a:lstStyle/>
          <a:p>
            <a:pPr marL="12700">
              <a:lnSpc>
                <a:spcPct val="100000"/>
              </a:lnSpc>
              <a:spcBef>
                <a:spcPts val="95"/>
              </a:spcBef>
            </a:pPr>
            <a:r>
              <a:rPr sz="2800" spc="-180" dirty="0"/>
              <a:t>CALCIFYING </a:t>
            </a:r>
            <a:r>
              <a:rPr sz="2800" spc="-125" dirty="0"/>
              <a:t>ODONTOGENIC</a:t>
            </a:r>
            <a:r>
              <a:rPr sz="2800" spc="-185" dirty="0"/>
              <a:t> </a:t>
            </a:r>
            <a:r>
              <a:rPr sz="2800" spc="-254" dirty="0"/>
              <a:t>CYST</a:t>
            </a:r>
            <a:endParaRPr sz="28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8" y="1998095"/>
            <a:ext cx="7760335" cy="2790508"/>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135" dirty="0">
                <a:solidFill>
                  <a:srgbClr val="3B4643"/>
                </a:solidFill>
                <a:latin typeface="Arial"/>
                <a:cs typeface="Arial"/>
              </a:rPr>
              <a:t>Also </a:t>
            </a:r>
            <a:r>
              <a:rPr sz="2400" spc="-100" dirty="0">
                <a:solidFill>
                  <a:srgbClr val="3B4643"/>
                </a:solidFill>
                <a:latin typeface="Arial"/>
                <a:cs typeface="Arial"/>
              </a:rPr>
              <a:t>called </a:t>
            </a:r>
            <a:r>
              <a:rPr sz="2400" spc="-225" dirty="0">
                <a:solidFill>
                  <a:srgbClr val="3B4643"/>
                </a:solidFill>
                <a:latin typeface="Arial"/>
                <a:cs typeface="Arial"/>
              </a:rPr>
              <a:t>as </a:t>
            </a:r>
            <a:r>
              <a:rPr sz="2400" spc="-105" dirty="0">
                <a:solidFill>
                  <a:srgbClr val="95A0AA"/>
                </a:solidFill>
                <a:latin typeface="Arial"/>
                <a:cs typeface="Arial"/>
              </a:rPr>
              <a:t>Odontogenic ghost </a:t>
            </a:r>
            <a:r>
              <a:rPr sz="2400" spc="-75" dirty="0">
                <a:solidFill>
                  <a:srgbClr val="95A0AA"/>
                </a:solidFill>
                <a:latin typeface="Arial"/>
                <a:cs typeface="Arial"/>
              </a:rPr>
              <a:t>cell </a:t>
            </a:r>
            <a:r>
              <a:rPr sz="2400" spc="-120" dirty="0">
                <a:solidFill>
                  <a:srgbClr val="95A0AA"/>
                </a:solidFill>
                <a:latin typeface="Arial"/>
                <a:cs typeface="Arial"/>
              </a:rPr>
              <a:t>cyst </a:t>
            </a:r>
            <a:r>
              <a:rPr sz="2400" spc="-20" dirty="0">
                <a:solidFill>
                  <a:srgbClr val="3B4643"/>
                </a:solidFill>
                <a:latin typeface="Arial"/>
                <a:cs typeface="Arial"/>
              </a:rPr>
              <a:t>or </a:t>
            </a:r>
            <a:r>
              <a:rPr sz="2400" spc="-75" dirty="0">
                <a:solidFill>
                  <a:srgbClr val="95A0AA"/>
                </a:solidFill>
                <a:latin typeface="Arial"/>
                <a:cs typeface="Arial"/>
              </a:rPr>
              <a:t>Gorlin</a:t>
            </a:r>
            <a:r>
              <a:rPr sz="2400" spc="-290" dirty="0">
                <a:solidFill>
                  <a:srgbClr val="95A0AA"/>
                </a:solidFill>
                <a:latin typeface="Arial"/>
                <a:cs typeface="Arial"/>
              </a:rPr>
              <a:t> </a:t>
            </a:r>
            <a:r>
              <a:rPr sz="2400" spc="-110" dirty="0">
                <a:solidFill>
                  <a:srgbClr val="95A0AA"/>
                </a:solidFill>
                <a:latin typeface="Arial"/>
                <a:cs typeface="Arial"/>
              </a:rPr>
              <a:t>cyst.</a:t>
            </a:r>
            <a:endParaRPr sz="2400">
              <a:latin typeface="Arial"/>
              <a:cs typeface="Arial"/>
            </a:endParaRPr>
          </a:p>
          <a:p>
            <a:pPr>
              <a:lnSpc>
                <a:spcPct val="100000"/>
              </a:lnSpc>
              <a:buClr>
                <a:srgbClr val="3B4643"/>
              </a:buClr>
              <a:buFont typeface="Arial"/>
              <a:buChar char="•"/>
            </a:pPr>
            <a:endParaRPr sz="2700">
              <a:latin typeface="Times New Roman"/>
              <a:cs typeface="Times New Roman"/>
            </a:endParaRPr>
          </a:p>
          <a:p>
            <a:pPr>
              <a:lnSpc>
                <a:spcPct val="100000"/>
              </a:lnSpc>
              <a:spcBef>
                <a:spcPts val="15"/>
              </a:spcBef>
              <a:buClr>
                <a:srgbClr val="3B4643"/>
              </a:buClr>
              <a:buFont typeface="Arial"/>
              <a:buChar char="•"/>
            </a:pPr>
            <a:endParaRPr sz="2150">
              <a:latin typeface="Times New Roman"/>
              <a:cs typeface="Times New Roman"/>
            </a:endParaRPr>
          </a:p>
          <a:p>
            <a:pPr marL="355600" marR="5080" indent="-342900">
              <a:lnSpc>
                <a:spcPct val="90000"/>
              </a:lnSpc>
              <a:buChar char="•"/>
              <a:tabLst>
                <a:tab pos="354965" algn="l"/>
                <a:tab pos="355600" algn="l"/>
              </a:tabLst>
            </a:pPr>
            <a:r>
              <a:rPr sz="2400" spc="35" dirty="0">
                <a:solidFill>
                  <a:srgbClr val="3B4643"/>
                </a:solidFill>
                <a:latin typeface="Arial"/>
                <a:cs typeface="Arial"/>
              </a:rPr>
              <a:t>It </a:t>
            </a:r>
            <a:r>
              <a:rPr sz="2400" spc="-229" dirty="0">
                <a:solidFill>
                  <a:srgbClr val="3B4643"/>
                </a:solidFill>
                <a:latin typeface="Arial"/>
                <a:cs typeface="Arial"/>
              </a:rPr>
              <a:t>Has </a:t>
            </a:r>
            <a:r>
              <a:rPr sz="2400" spc="-130" dirty="0">
                <a:solidFill>
                  <a:srgbClr val="3B4643"/>
                </a:solidFill>
                <a:latin typeface="Arial"/>
                <a:cs typeface="Arial"/>
              </a:rPr>
              <a:t>many </a:t>
            </a:r>
            <a:r>
              <a:rPr sz="2400" spc="-90" dirty="0">
                <a:solidFill>
                  <a:srgbClr val="3B4643"/>
                </a:solidFill>
                <a:latin typeface="Arial"/>
                <a:cs typeface="Arial"/>
              </a:rPr>
              <a:t>features </a:t>
            </a:r>
            <a:r>
              <a:rPr sz="2400" spc="-5" dirty="0">
                <a:solidFill>
                  <a:srgbClr val="3B4643"/>
                </a:solidFill>
                <a:latin typeface="Arial"/>
                <a:cs typeface="Arial"/>
              </a:rPr>
              <a:t>of</a:t>
            </a:r>
            <a:r>
              <a:rPr sz="2400" spc="-470" dirty="0">
                <a:solidFill>
                  <a:srgbClr val="3B4643"/>
                </a:solidFill>
                <a:latin typeface="Arial"/>
                <a:cs typeface="Arial"/>
              </a:rPr>
              <a:t> </a:t>
            </a:r>
            <a:r>
              <a:rPr sz="2400" spc="-85" dirty="0">
                <a:solidFill>
                  <a:srgbClr val="3B4643"/>
                </a:solidFill>
                <a:latin typeface="Arial"/>
                <a:cs typeface="Arial"/>
              </a:rPr>
              <a:t>odontogenic </a:t>
            </a:r>
            <a:r>
              <a:rPr sz="2400" spc="-55" dirty="0">
                <a:solidFill>
                  <a:srgbClr val="3B4643"/>
                </a:solidFill>
                <a:latin typeface="Arial"/>
                <a:cs typeface="Arial"/>
              </a:rPr>
              <a:t>tumor, </a:t>
            </a:r>
            <a:r>
              <a:rPr sz="2400" spc="-50" dirty="0">
                <a:solidFill>
                  <a:srgbClr val="3B4643"/>
                </a:solidFill>
                <a:latin typeface="Arial"/>
                <a:cs typeface="Arial"/>
              </a:rPr>
              <a:t>therefore </a:t>
            </a:r>
            <a:r>
              <a:rPr sz="2400" spc="-70" dirty="0">
                <a:solidFill>
                  <a:srgbClr val="3B4643"/>
                </a:solidFill>
                <a:latin typeface="Arial"/>
                <a:cs typeface="Arial"/>
              </a:rPr>
              <a:t>In </a:t>
            </a:r>
            <a:r>
              <a:rPr sz="2400" spc="-30" dirty="0">
                <a:solidFill>
                  <a:srgbClr val="3B4643"/>
                </a:solidFill>
                <a:latin typeface="Arial"/>
                <a:cs typeface="Arial"/>
              </a:rPr>
              <a:t>the  </a:t>
            </a:r>
            <a:r>
              <a:rPr sz="2400" spc="-65" dirty="0">
                <a:solidFill>
                  <a:srgbClr val="3B4643"/>
                </a:solidFill>
                <a:latin typeface="Arial"/>
                <a:cs typeface="Arial"/>
              </a:rPr>
              <a:t>latest </a:t>
            </a:r>
            <a:r>
              <a:rPr sz="2400" spc="-215" dirty="0">
                <a:solidFill>
                  <a:srgbClr val="3B4643"/>
                </a:solidFill>
                <a:latin typeface="Arial"/>
                <a:cs typeface="Arial"/>
              </a:rPr>
              <a:t>WHO </a:t>
            </a:r>
            <a:r>
              <a:rPr sz="2400" spc="-60" dirty="0">
                <a:solidFill>
                  <a:srgbClr val="3B4643"/>
                </a:solidFill>
                <a:latin typeface="Arial"/>
                <a:cs typeface="Arial"/>
              </a:rPr>
              <a:t>publication </a:t>
            </a:r>
            <a:r>
              <a:rPr sz="2400" spc="-80" dirty="0">
                <a:solidFill>
                  <a:srgbClr val="3B4643"/>
                </a:solidFill>
                <a:latin typeface="Arial"/>
                <a:cs typeface="Arial"/>
              </a:rPr>
              <a:t>on </a:t>
            </a:r>
            <a:r>
              <a:rPr sz="2400" spc="-85" dirty="0">
                <a:solidFill>
                  <a:srgbClr val="3B4643"/>
                </a:solidFill>
                <a:latin typeface="Arial"/>
                <a:cs typeface="Arial"/>
              </a:rPr>
              <a:t>odontogenic </a:t>
            </a:r>
            <a:r>
              <a:rPr sz="2400" spc="-65" dirty="0">
                <a:solidFill>
                  <a:srgbClr val="3B4643"/>
                </a:solidFill>
                <a:latin typeface="Arial"/>
                <a:cs typeface="Arial"/>
              </a:rPr>
              <a:t>tumours </a:t>
            </a:r>
            <a:r>
              <a:rPr sz="2400" spc="-100" dirty="0">
                <a:solidFill>
                  <a:srgbClr val="3B4643"/>
                </a:solidFill>
                <a:latin typeface="Arial"/>
                <a:cs typeface="Arial"/>
              </a:rPr>
              <a:t>(Prætorius  </a:t>
            </a:r>
            <a:r>
              <a:rPr sz="2400" spc="-114" dirty="0">
                <a:solidFill>
                  <a:srgbClr val="3B4643"/>
                </a:solidFill>
                <a:latin typeface="Arial"/>
                <a:cs typeface="Arial"/>
              </a:rPr>
              <a:t>and </a:t>
            </a:r>
            <a:r>
              <a:rPr sz="2400" spc="-120" dirty="0">
                <a:solidFill>
                  <a:srgbClr val="3B4643"/>
                </a:solidFill>
                <a:latin typeface="Arial"/>
                <a:cs typeface="Arial"/>
              </a:rPr>
              <a:t>Ledesma-Montes, </a:t>
            </a:r>
            <a:r>
              <a:rPr sz="2400" spc="-114" dirty="0">
                <a:solidFill>
                  <a:srgbClr val="3B4643"/>
                </a:solidFill>
                <a:latin typeface="Arial"/>
                <a:cs typeface="Arial"/>
              </a:rPr>
              <a:t>2005) </a:t>
            </a:r>
            <a:r>
              <a:rPr sz="2400" spc="75" dirty="0">
                <a:solidFill>
                  <a:srgbClr val="3B4643"/>
                </a:solidFill>
                <a:latin typeface="Arial"/>
                <a:cs typeface="Arial"/>
              </a:rPr>
              <a:t>it </a:t>
            </a:r>
            <a:r>
              <a:rPr sz="2400" spc="-165" dirty="0">
                <a:solidFill>
                  <a:srgbClr val="3B4643"/>
                </a:solidFill>
                <a:latin typeface="Arial"/>
                <a:cs typeface="Arial"/>
              </a:rPr>
              <a:t>was </a:t>
            </a:r>
            <a:r>
              <a:rPr sz="2400" spc="-105" dirty="0">
                <a:solidFill>
                  <a:srgbClr val="3B4643"/>
                </a:solidFill>
                <a:latin typeface="Arial"/>
                <a:cs typeface="Arial"/>
              </a:rPr>
              <a:t>classified </a:t>
            </a:r>
            <a:r>
              <a:rPr sz="2400" spc="-225" dirty="0">
                <a:solidFill>
                  <a:srgbClr val="3B4643"/>
                </a:solidFill>
                <a:latin typeface="Arial"/>
                <a:cs typeface="Arial"/>
              </a:rPr>
              <a:t>as </a:t>
            </a:r>
            <a:r>
              <a:rPr sz="2400" spc="-190" dirty="0">
                <a:solidFill>
                  <a:srgbClr val="3B4643"/>
                </a:solidFill>
                <a:latin typeface="Arial"/>
                <a:cs typeface="Arial"/>
              </a:rPr>
              <a:t>a </a:t>
            </a:r>
            <a:r>
              <a:rPr sz="2400" spc="-100" dirty="0">
                <a:solidFill>
                  <a:srgbClr val="3B4643"/>
                </a:solidFill>
                <a:latin typeface="Arial"/>
                <a:cs typeface="Arial"/>
              </a:rPr>
              <a:t>benign  </a:t>
            </a:r>
            <a:r>
              <a:rPr sz="2400" spc="-85" dirty="0">
                <a:solidFill>
                  <a:srgbClr val="3B4643"/>
                </a:solidFill>
                <a:latin typeface="Arial"/>
                <a:cs typeface="Arial"/>
              </a:rPr>
              <a:t>odontogenic </a:t>
            </a:r>
            <a:r>
              <a:rPr sz="2400" spc="-25" dirty="0">
                <a:solidFill>
                  <a:srgbClr val="3B4643"/>
                </a:solidFill>
                <a:latin typeface="Arial"/>
                <a:cs typeface="Arial"/>
              </a:rPr>
              <a:t>tumour </a:t>
            </a:r>
            <a:r>
              <a:rPr sz="2400" spc="-114" dirty="0">
                <a:solidFill>
                  <a:srgbClr val="3B4643"/>
                </a:solidFill>
                <a:latin typeface="Arial"/>
                <a:cs typeface="Arial"/>
              </a:rPr>
              <a:t>and </a:t>
            </a:r>
            <a:r>
              <a:rPr sz="2400" spc="-165" dirty="0">
                <a:solidFill>
                  <a:srgbClr val="3B4643"/>
                </a:solidFill>
                <a:latin typeface="Arial"/>
                <a:cs typeface="Arial"/>
              </a:rPr>
              <a:t>was </a:t>
            </a:r>
            <a:r>
              <a:rPr sz="2400" spc="-100" dirty="0">
                <a:solidFill>
                  <a:srgbClr val="3B4643"/>
                </a:solidFill>
                <a:latin typeface="Arial"/>
                <a:cs typeface="Arial"/>
              </a:rPr>
              <a:t>renamed </a:t>
            </a:r>
            <a:r>
              <a:rPr sz="2400" spc="-85" dirty="0">
                <a:solidFill>
                  <a:srgbClr val="3B4643"/>
                </a:solidFill>
                <a:latin typeface="Arial"/>
                <a:cs typeface="Arial"/>
              </a:rPr>
              <a:t>calcifying </a:t>
            </a:r>
            <a:r>
              <a:rPr sz="2400" spc="-110" dirty="0">
                <a:solidFill>
                  <a:srgbClr val="3B4643"/>
                </a:solidFill>
                <a:latin typeface="Arial"/>
                <a:cs typeface="Arial"/>
              </a:rPr>
              <a:t>cystic  </a:t>
            </a:r>
            <a:r>
              <a:rPr sz="2400" spc="-85" dirty="0">
                <a:solidFill>
                  <a:srgbClr val="3B4643"/>
                </a:solidFill>
                <a:latin typeface="Arial"/>
                <a:cs typeface="Arial"/>
              </a:rPr>
              <a:t>odontogenic </a:t>
            </a:r>
            <a:r>
              <a:rPr sz="2400" spc="-25" dirty="0">
                <a:solidFill>
                  <a:srgbClr val="3B4643"/>
                </a:solidFill>
                <a:latin typeface="Arial"/>
                <a:cs typeface="Arial"/>
              </a:rPr>
              <a:t>tumour</a:t>
            </a:r>
            <a:r>
              <a:rPr sz="2400" spc="-185" dirty="0">
                <a:solidFill>
                  <a:srgbClr val="3B4643"/>
                </a:solidFill>
                <a:latin typeface="Arial"/>
                <a:cs typeface="Arial"/>
              </a:rPr>
              <a:t> </a:t>
            </a:r>
            <a:r>
              <a:rPr sz="2400" spc="-260" dirty="0">
                <a:solidFill>
                  <a:srgbClr val="3B4643"/>
                </a:solidFill>
                <a:latin typeface="Arial"/>
                <a:cs typeface="Arial"/>
              </a:rPr>
              <a:t>(CCOT).</a:t>
            </a:r>
            <a:endParaRPr sz="2400">
              <a:latin typeface="Arial"/>
              <a:cs typeface="Arial"/>
            </a:endParaRPr>
          </a:p>
        </p:txBody>
      </p:sp>
      <p:sp>
        <p:nvSpPr>
          <p:cNvPr id="3" name="object 3"/>
          <p:cNvSpPr txBox="1">
            <a:spLocks noGrp="1"/>
          </p:cNvSpPr>
          <p:nvPr>
            <p:ph type="title"/>
          </p:nvPr>
        </p:nvSpPr>
        <p:spPr>
          <a:xfrm>
            <a:off x="2986277" y="1105284"/>
            <a:ext cx="4799331" cy="443070"/>
          </a:xfrm>
          <a:prstGeom prst="rect">
            <a:avLst/>
          </a:prstGeom>
        </p:spPr>
        <p:txBody>
          <a:bodyPr vert="horz" wrap="square" lIns="0" tIns="12065" rIns="0" bIns="0" rtlCol="0">
            <a:spAutoFit/>
          </a:bodyPr>
          <a:lstStyle/>
          <a:p>
            <a:pPr marL="12700">
              <a:lnSpc>
                <a:spcPct val="100000"/>
              </a:lnSpc>
              <a:spcBef>
                <a:spcPts val="95"/>
              </a:spcBef>
            </a:pPr>
            <a:r>
              <a:rPr sz="2800" b="0" spc="-350" dirty="0">
                <a:solidFill>
                  <a:srgbClr val="E4E6DA"/>
                </a:solidFill>
                <a:latin typeface="Arial"/>
                <a:cs typeface="Arial"/>
              </a:rPr>
              <a:t>CALCIFYING </a:t>
            </a:r>
            <a:r>
              <a:rPr sz="2800" b="0" spc="-340" dirty="0">
                <a:solidFill>
                  <a:srgbClr val="E4E6DA"/>
                </a:solidFill>
                <a:latin typeface="Arial"/>
                <a:cs typeface="Arial"/>
              </a:rPr>
              <a:t>ODONTOGENIC</a:t>
            </a:r>
            <a:r>
              <a:rPr sz="2800" b="0" spc="-380" dirty="0">
                <a:solidFill>
                  <a:srgbClr val="E4E6DA"/>
                </a:solidFill>
                <a:latin typeface="Arial"/>
                <a:cs typeface="Arial"/>
              </a:rPr>
              <a:t> </a:t>
            </a:r>
            <a:r>
              <a:rPr sz="2800" b="0" spc="-509" dirty="0">
                <a:solidFill>
                  <a:srgbClr val="E4E6DA"/>
                </a:solidFill>
                <a:latin typeface="Arial"/>
                <a:cs typeface="Arial"/>
              </a:rPr>
              <a:t>CYST</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68</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3" y="1988952"/>
            <a:ext cx="5241291" cy="2182008"/>
          </a:xfrm>
          <a:prstGeom prst="rect">
            <a:avLst/>
          </a:prstGeom>
        </p:spPr>
        <p:txBody>
          <a:bodyPr vert="horz" wrap="square" lIns="0" tIns="12065" rIns="0" bIns="0" rtlCol="0">
            <a:spAutoFit/>
          </a:bodyPr>
          <a:lstStyle/>
          <a:p>
            <a:pPr marL="469900" indent="-457200">
              <a:lnSpc>
                <a:spcPct val="100000"/>
              </a:lnSpc>
              <a:spcBef>
                <a:spcPts val="95"/>
              </a:spcBef>
              <a:buFont typeface="Arial"/>
              <a:buChar char="•"/>
              <a:tabLst>
                <a:tab pos="469265" algn="l"/>
                <a:tab pos="469900" algn="l"/>
              </a:tabLst>
            </a:pPr>
            <a:r>
              <a:rPr sz="2800" b="1" spc="-135" dirty="0">
                <a:solidFill>
                  <a:srgbClr val="95A0AA"/>
                </a:solidFill>
                <a:latin typeface="Trebuchet MS"/>
                <a:cs typeface="Trebuchet MS"/>
              </a:rPr>
              <a:t>Age </a:t>
            </a:r>
            <a:r>
              <a:rPr sz="2800" b="1" spc="-260" dirty="0">
                <a:solidFill>
                  <a:srgbClr val="95A0AA"/>
                </a:solidFill>
                <a:latin typeface="Trebuchet MS"/>
                <a:cs typeface="Trebuchet MS"/>
              </a:rPr>
              <a:t>: </a:t>
            </a:r>
            <a:r>
              <a:rPr sz="2400" spc="-85" dirty="0">
                <a:solidFill>
                  <a:srgbClr val="3B4643"/>
                </a:solidFill>
                <a:latin typeface="Arial"/>
                <a:cs typeface="Arial"/>
              </a:rPr>
              <a:t>Wide </a:t>
            </a:r>
            <a:r>
              <a:rPr sz="2400" spc="-120" dirty="0">
                <a:solidFill>
                  <a:srgbClr val="3B4643"/>
                </a:solidFill>
                <a:latin typeface="Arial"/>
                <a:cs typeface="Arial"/>
              </a:rPr>
              <a:t>range, </a:t>
            </a:r>
            <a:r>
              <a:rPr sz="2400" spc="-130" dirty="0">
                <a:solidFill>
                  <a:srgbClr val="3B4643"/>
                </a:solidFill>
                <a:latin typeface="Arial"/>
                <a:cs typeface="Arial"/>
              </a:rPr>
              <a:t>peak </a:t>
            </a:r>
            <a:r>
              <a:rPr sz="2400" spc="-30" dirty="0">
                <a:solidFill>
                  <a:srgbClr val="3B4643"/>
                </a:solidFill>
                <a:latin typeface="Arial"/>
                <a:cs typeface="Arial"/>
              </a:rPr>
              <a:t>in </a:t>
            </a:r>
            <a:r>
              <a:rPr sz="2400" spc="-85" dirty="0">
                <a:solidFill>
                  <a:srgbClr val="3B4643"/>
                </a:solidFill>
                <a:latin typeface="Arial"/>
                <a:cs typeface="Arial"/>
              </a:rPr>
              <a:t>2</a:t>
            </a:r>
            <a:r>
              <a:rPr sz="2400" spc="-127" baseline="24305" dirty="0">
                <a:solidFill>
                  <a:srgbClr val="3B4643"/>
                </a:solidFill>
                <a:latin typeface="Arial"/>
                <a:cs typeface="Arial"/>
              </a:rPr>
              <a:t>nd </a:t>
            </a:r>
            <a:r>
              <a:rPr sz="2400" spc="-130" dirty="0">
                <a:solidFill>
                  <a:srgbClr val="3B4643"/>
                </a:solidFill>
                <a:latin typeface="Arial"/>
                <a:cs typeface="Arial"/>
              </a:rPr>
              <a:t>decade.</a:t>
            </a:r>
            <a:endParaRPr sz="2400">
              <a:latin typeface="Arial"/>
              <a:cs typeface="Arial"/>
            </a:endParaRPr>
          </a:p>
          <a:p>
            <a:pPr>
              <a:lnSpc>
                <a:spcPct val="100000"/>
              </a:lnSpc>
              <a:spcBef>
                <a:spcPts val="10"/>
              </a:spcBef>
              <a:buClr>
                <a:srgbClr val="95A0AA"/>
              </a:buClr>
              <a:buFont typeface="Arial"/>
              <a:buChar char="•"/>
            </a:pPr>
            <a:endParaRPr sz="2850">
              <a:latin typeface="Times New Roman"/>
              <a:cs typeface="Times New Roman"/>
            </a:endParaRPr>
          </a:p>
          <a:p>
            <a:pPr marL="469900" indent="-457200">
              <a:lnSpc>
                <a:spcPct val="100000"/>
              </a:lnSpc>
              <a:buFont typeface="Arial"/>
              <a:buChar char="•"/>
              <a:tabLst>
                <a:tab pos="469265" algn="l"/>
                <a:tab pos="469900" algn="l"/>
              </a:tabLst>
            </a:pPr>
            <a:r>
              <a:rPr sz="2800" b="1" spc="-210" dirty="0">
                <a:solidFill>
                  <a:srgbClr val="95A0AA"/>
                </a:solidFill>
                <a:latin typeface="Trebuchet MS"/>
                <a:cs typeface="Trebuchet MS"/>
              </a:rPr>
              <a:t>Sex </a:t>
            </a:r>
            <a:r>
              <a:rPr sz="2800" b="1" spc="-260" dirty="0">
                <a:solidFill>
                  <a:srgbClr val="95A0AA"/>
                </a:solidFill>
                <a:latin typeface="Trebuchet MS"/>
                <a:cs typeface="Trebuchet MS"/>
              </a:rPr>
              <a:t>:</a:t>
            </a:r>
            <a:r>
              <a:rPr sz="2800" b="1" spc="-185" dirty="0">
                <a:solidFill>
                  <a:srgbClr val="95A0AA"/>
                </a:solidFill>
                <a:latin typeface="Trebuchet MS"/>
                <a:cs typeface="Trebuchet MS"/>
              </a:rPr>
              <a:t> </a:t>
            </a:r>
            <a:r>
              <a:rPr sz="2400" spc="-145" dirty="0">
                <a:solidFill>
                  <a:srgbClr val="3B4643"/>
                </a:solidFill>
                <a:latin typeface="Arial"/>
                <a:cs typeface="Arial"/>
              </a:rPr>
              <a:t>Equal.</a:t>
            </a:r>
            <a:endParaRPr sz="2400">
              <a:latin typeface="Arial"/>
              <a:cs typeface="Arial"/>
            </a:endParaRPr>
          </a:p>
          <a:p>
            <a:pPr>
              <a:lnSpc>
                <a:spcPct val="100000"/>
              </a:lnSpc>
              <a:spcBef>
                <a:spcPts val="10"/>
              </a:spcBef>
              <a:buClr>
                <a:srgbClr val="95A0AA"/>
              </a:buClr>
              <a:buFont typeface="Arial"/>
              <a:buChar char="•"/>
            </a:pPr>
            <a:endParaRPr sz="2850">
              <a:latin typeface="Times New Roman"/>
              <a:cs typeface="Times New Roman"/>
            </a:endParaRPr>
          </a:p>
          <a:p>
            <a:pPr marL="469900" indent="-457200">
              <a:lnSpc>
                <a:spcPct val="100000"/>
              </a:lnSpc>
              <a:spcBef>
                <a:spcPts val="5"/>
              </a:spcBef>
              <a:buFont typeface="Arial"/>
              <a:buChar char="•"/>
              <a:tabLst>
                <a:tab pos="469265" algn="l"/>
                <a:tab pos="469900" algn="l"/>
              </a:tabLst>
            </a:pPr>
            <a:r>
              <a:rPr sz="2800" b="1" spc="-165" dirty="0">
                <a:solidFill>
                  <a:srgbClr val="95A0AA"/>
                </a:solidFill>
                <a:latin typeface="Trebuchet MS"/>
                <a:cs typeface="Trebuchet MS"/>
              </a:rPr>
              <a:t>Site </a:t>
            </a:r>
            <a:r>
              <a:rPr sz="2800" b="1" spc="-260" dirty="0">
                <a:solidFill>
                  <a:srgbClr val="95A0AA"/>
                </a:solidFill>
                <a:latin typeface="Trebuchet MS"/>
                <a:cs typeface="Trebuchet MS"/>
              </a:rPr>
              <a:t>: </a:t>
            </a:r>
            <a:r>
              <a:rPr sz="2400" spc="-40" dirty="0">
                <a:solidFill>
                  <a:srgbClr val="3B4643"/>
                </a:solidFill>
                <a:latin typeface="Arial"/>
                <a:cs typeface="Arial"/>
              </a:rPr>
              <a:t>Anterior </a:t>
            </a:r>
            <a:r>
              <a:rPr sz="2400" spc="-114" dirty="0">
                <a:solidFill>
                  <a:srgbClr val="3B4643"/>
                </a:solidFill>
                <a:latin typeface="Arial"/>
                <a:cs typeface="Arial"/>
              </a:rPr>
              <a:t>segment </a:t>
            </a:r>
            <a:r>
              <a:rPr sz="2400" spc="-5" dirty="0">
                <a:solidFill>
                  <a:srgbClr val="3B4643"/>
                </a:solidFill>
                <a:latin typeface="Arial"/>
                <a:cs typeface="Arial"/>
              </a:rPr>
              <a:t>of </a:t>
            </a:r>
            <a:r>
              <a:rPr sz="2400" spc="-25" dirty="0">
                <a:solidFill>
                  <a:srgbClr val="3B4643"/>
                </a:solidFill>
                <a:latin typeface="Arial"/>
                <a:cs typeface="Arial"/>
              </a:rPr>
              <a:t>both</a:t>
            </a:r>
            <a:r>
              <a:rPr sz="2400" spc="-375" dirty="0">
                <a:solidFill>
                  <a:srgbClr val="3B4643"/>
                </a:solidFill>
                <a:latin typeface="Arial"/>
                <a:cs typeface="Arial"/>
              </a:rPr>
              <a:t> </a:t>
            </a:r>
            <a:r>
              <a:rPr sz="2400" spc="-120" dirty="0">
                <a:solidFill>
                  <a:srgbClr val="3B4643"/>
                </a:solidFill>
                <a:latin typeface="Arial"/>
                <a:cs typeface="Arial"/>
              </a:rPr>
              <a:t>jaws</a:t>
            </a:r>
            <a:endParaRPr sz="2400">
              <a:latin typeface="Arial"/>
              <a:cs typeface="Arial"/>
            </a:endParaRPr>
          </a:p>
        </p:txBody>
      </p:sp>
      <p:sp>
        <p:nvSpPr>
          <p:cNvPr id="3" name="object 3"/>
          <p:cNvSpPr txBox="1">
            <a:spLocks noGrp="1"/>
          </p:cNvSpPr>
          <p:nvPr>
            <p:ph type="title"/>
          </p:nvPr>
        </p:nvSpPr>
        <p:spPr>
          <a:xfrm>
            <a:off x="1359158" y="923035"/>
            <a:ext cx="2059305" cy="382156"/>
          </a:xfrm>
          <a:prstGeom prst="rect">
            <a:avLst/>
          </a:prstGeom>
        </p:spPr>
        <p:txBody>
          <a:bodyPr vert="horz" wrap="square" lIns="0" tIns="12700" rIns="0" bIns="0" rtlCol="0">
            <a:spAutoFit/>
          </a:bodyPr>
          <a:lstStyle/>
          <a:p>
            <a:pPr marL="12700">
              <a:lnSpc>
                <a:spcPct val="100000"/>
              </a:lnSpc>
              <a:spcBef>
                <a:spcPts val="100"/>
              </a:spcBef>
            </a:pPr>
            <a:r>
              <a:rPr sz="2400" b="0" spc="-110" dirty="0">
                <a:solidFill>
                  <a:srgbClr val="EDEEE7"/>
                </a:solidFill>
                <a:latin typeface="Arial"/>
                <a:cs typeface="Arial"/>
              </a:rPr>
              <a:t>Clinical</a:t>
            </a:r>
            <a:r>
              <a:rPr sz="2400" b="0" spc="-210" dirty="0">
                <a:solidFill>
                  <a:srgbClr val="EDEEE7"/>
                </a:solidFill>
                <a:latin typeface="Arial"/>
                <a:cs typeface="Arial"/>
              </a:rPr>
              <a:t> </a:t>
            </a:r>
            <a:r>
              <a:rPr sz="2400" b="0" spc="-145" dirty="0">
                <a:solidFill>
                  <a:srgbClr val="EDEEE7"/>
                </a:solidFill>
                <a:latin typeface="Arial"/>
                <a:cs typeface="Arial"/>
              </a:rPr>
              <a:t>FeAtures</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805934" y="2752344"/>
            <a:ext cx="3822191" cy="285140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69</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8" y="2031621"/>
            <a:ext cx="7885431" cy="3013004"/>
          </a:xfrm>
          <a:prstGeom prst="rect">
            <a:avLst/>
          </a:prstGeom>
        </p:spPr>
        <p:txBody>
          <a:bodyPr vert="horz" wrap="square" lIns="0" tIns="12065" rIns="0" bIns="0" rtlCol="0">
            <a:spAutoFit/>
          </a:bodyPr>
          <a:lstStyle/>
          <a:p>
            <a:pPr marL="355600" marR="480695" indent="-342900" algn="just">
              <a:lnSpc>
                <a:spcPct val="100000"/>
              </a:lnSpc>
              <a:spcBef>
                <a:spcPts val="95"/>
              </a:spcBef>
              <a:buChar char="•"/>
              <a:tabLst>
                <a:tab pos="355600" algn="l"/>
              </a:tabLst>
            </a:pPr>
            <a:r>
              <a:rPr sz="2800" spc="-475" dirty="0">
                <a:solidFill>
                  <a:srgbClr val="3B4643"/>
                </a:solidFill>
                <a:latin typeface="Arial"/>
                <a:cs typeface="Arial"/>
              </a:rPr>
              <a:t>COC </a:t>
            </a:r>
            <a:r>
              <a:rPr sz="2800" spc="-145" dirty="0">
                <a:solidFill>
                  <a:srgbClr val="3B4643"/>
                </a:solidFill>
                <a:latin typeface="Arial"/>
                <a:cs typeface="Arial"/>
              </a:rPr>
              <a:t>is </a:t>
            </a:r>
            <a:r>
              <a:rPr sz="2800" spc="-220" dirty="0">
                <a:solidFill>
                  <a:srgbClr val="3B4643"/>
                </a:solidFill>
                <a:latin typeface="Arial"/>
                <a:cs typeface="Arial"/>
              </a:rPr>
              <a:t>a </a:t>
            </a:r>
            <a:r>
              <a:rPr sz="2800" spc="-110" dirty="0">
                <a:solidFill>
                  <a:srgbClr val="3B4643"/>
                </a:solidFill>
                <a:latin typeface="Arial"/>
                <a:cs typeface="Arial"/>
              </a:rPr>
              <a:t>unicystic </a:t>
            </a:r>
            <a:r>
              <a:rPr sz="2800" spc="-175" dirty="0">
                <a:solidFill>
                  <a:srgbClr val="3B4643"/>
                </a:solidFill>
                <a:latin typeface="Arial"/>
                <a:cs typeface="Arial"/>
              </a:rPr>
              <a:t>process </a:t>
            </a:r>
            <a:r>
              <a:rPr sz="2800" spc="-135" dirty="0">
                <a:solidFill>
                  <a:srgbClr val="3B4643"/>
                </a:solidFill>
                <a:latin typeface="Arial"/>
                <a:cs typeface="Arial"/>
              </a:rPr>
              <a:t>and </a:t>
            </a:r>
            <a:r>
              <a:rPr sz="2800" spc="-140" dirty="0">
                <a:solidFill>
                  <a:srgbClr val="3B4643"/>
                </a:solidFill>
                <a:latin typeface="Arial"/>
                <a:cs typeface="Arial"/>
              </a:rPr>
              <a:t>develops </a:t>
            </a:r>
            <a:r>
              <a:rPr sz="2800" spc="-35" dirty="0">
                <a:solidFill>
                  <a:srgbClr val="3B4643"/>
                </a:solidFill>
                <a:latin typeface="Arial"/>
                <a:cs typeface="Arial"/>
              </a:rPr>
              <a:t>from the  </a:t>
            </a:r>
            <a:r>
              <a:rPr sz="2800" spc="-120" dirty="0">
                <a:solidFill>
                  <a:srgbClr val="3B4643"/>
                </a:solidFill>
                <a:latin typeface="Arial"/>
                <a:cs typeface="Arial"/>
              </a:rPr>
              <a:t>reduced </a:t>
            </a:r>
            <a:r>
              <a:rPr sz="2800" spc="-80" dirty="0">
                <a:solidFill>
                  <a:srgbClr val="3B4643"/>
                </a:solidFill>
                <a:latin typeface="Arial"/>
                <a:cs typeface="Arial"/>
              </a:rPr>
              <a:t>dental </a:t>
            </a:r>
            <a:r>
              <a:rPr sz="2800" spc="-55" dirty="0">
                <a:solidFill>
                  <a:srgbClr val="3B4643"/>
                </a:solidFill>
                <a:latin typeface="Arial"/>
                <a:cs typeface="Arial"/>
              </a:rPr>
              <a:t>epithelium </a:t>
            </a:r>
            <a:r>
              <a:rPr sz="2800" spc="-25" dirty="0">
                <a:solidFill>
                  <a:srgbClr val="3B4643"/>
                </a:solidFill>
                <a:latin typeface="Arial"/>
                <a:cs typeface="Arial"/>
              </a:rPr>
              <a:t>or </a:t>
            </a:r>
            <a:r>
              <a:rPr sz="2800" spc="-105" dirty="0">
                <a:solidFill>
                  <a:srgbClr val="3B4643"/>
                </a:solidFill>
                <a:latin typeface="Arial"/>
                <a:cs typeface="Arial"/>
              </a:rPr>
              <a:t>remnants </a:t>
            </a:r>
            <a:r>
              <a:rPr sz="2800" spc="-10" dirty="0">
                <a:solidFill>
                  <a:srgbClr val="3B4643"/>
                </a:solidFill>
                <a:latin typeface="Arial"/>
                <a:cs typeface="Arial"/>
              </a:rPr>
              <a:t>of</a:t>
            </a:r>
            <a:r>
              <a:rPr sz="2800" spc="-395" dirty="0">
                <a:solidFill>
                  <a:srgbClr val="3B4643"/>
                </a:solidFill>
                <a:latin typeface="Arial"/>
                <a:cs typeface="Arial"/>
              </a:rPr>
              <a:t> </a:t>
            </a:r>
            <a:r>
              <a:rPr sz="2800" spc="-80" dirty="0">
                <a:solidFill>
                  <a:srgbClr val="3B4643"/>
                </a:solidFill>
                <a:latin typeface="Arial"/>
                <a:cs typeface="Arial"/>
              </a:rPr>
              <a:t>dental  </a:t>
            </a:r>
            <a:r>
              <a:rPr sz="2800" spc="-100" dirty="0">
                <a:solidFill>
                  <a:srgbClr val="3B4643"/>
                </a:solidFill>
                <a:latin typeface="Arial"/>
                <a:cs typeface="Arial"/>
              </a:rPr>
              <a:t>lamina.</a:t>
            </a:r>
            <a:endParaRPr sz="2800">
              <a:latin typeface="Arial"/>
              <a:cs typeface="Arial"/>
            </a:endParaRPr>
          </a:p>
          <a:p>
            <a:pPr>
              <a:lnSpc>
                <a:spcPct val="100000"/>
              </a:lnSpc>
              <a:buClr>
                <a:srgbClr val="3B4643"/>
              </a:buClr>
              <a:buFont typeface="Arial"/>
              <a:buChar char="•"/>
            </a:pPr>
            <a:endParaRPr sz="2800">
              <a:latin typeface="Times New Roman"/>
              <a:cs typeface="Times New Roman"/>
            </a:endParaRPr>
          </a:p>
          <a:p>
            <a:pPr>
              <a:lnSpc>
                <a:spcPct val="100000"/>
              </a:lnSpc>
              <a:spcBef>
                <a:spcPts val="35"/>
              </a:spcBef>
              <a:buClr>
                <a:srgbClr val="3B4643"/>
              </a:buClr>
              <a:buFont typeface="Arial"/>
              <a:buChar char="•"/>
            </a:pPr>
            <a:endParaRPr sz="2700">
              <a:latin typeface="Times New Roman"/>
              <a:cs typeface="Times New Roman"/>
            </a:endParaRPr>
          </a:p>
          <a:p>
            <a:pPr marL="355600" marR="5080" indent="-342900">
              <a:lnSpc>
                <a:spcPct val="100000"/>
              </a:lnSpc>
              <a:buChar char="•"/>
              <a:tabLst>
                <a:tab pos="354965" algn="l"/>
                <a:tab pos="355600" algn="l"/>
              </a:tabLst>
            </a:pPr>
            <a:r>
              <a:rPr sz="2800" spc="-204" dirty="0">
                <a:solidFill>
                  <a:srgbClr val="3B4643"/>
                </a:solidFill>
                <a:latin typeface="Arial"/>
                <a:cs typeface="Arial"/>
              </a:rPr>
              <a:t>The </a:t>
            </a:r>
            <a:r>
              <a:rPr sz="2800" spc="-145" dirty="0">
                <a:solidFill>
                  <a:srgbClr val="3B4643"/>
                </a:solidFill>
                <a:latin typeface="Arial"/>
                <a:cs typeface="Arial"/>
              </a:rPr>
              <a:t>cyst </a:t>
            </a:r>
            <a:r>
              <a:rPr sz="2800" spc="-70" dirty="0">
                <a:solidFill>
                  <a:srgbClr val="3B4643"/>
                </a:solidFill>
                <a:latin typeface="Arial"/>
                <a:cs typeface="Arial"/>
              </a:rPr>
              <a:t>lining </a:t>
            </a:r>
            <a:r>
              <a:rPr sz="2800" spc="-210" dirty="0">
                <a:solidFill>
                  <a:srgbClr val="3B4643"/>
                </a:solidFill>
                <a:latin typeface="Arial"/>
                <a:cs typeface="Arial"/>
              </a:rPr>
              <a:t>has </a:t>
            </a:r>
            <a:r>
              <a:rPr sz="2800" spc="-35" dirty="0">
                <a:solidFill>
                  <a:srgbClr val="3B4643"/>
                </a:solidFill>
                <a:latin typeface="Arial"/>
                <a:cs typeface="Arial"/>
              </a:rPr>
              <a:t>the </a:t>
            </a:r>
            <a:r>
              <a:rPr sz="2800" spc="-40" dirty="0">
                <a:solidFill>
                  <a:srgbClr val="3B4643"/>
                </a:solidFill>
                <a:latin typeface="Arial"/>
                <a:cs typeface="Arial"/>
              </a:rPr>
              <a:t>potential </a:t>
            </a:r>
            <a:r>
              <a:rPr sz="2800" spc="20" dirty="0">
                <a:solidFill>
                  <a:srgbClr val="3B4643"/>
                </a:solidFill>
                <a:latin typeface="Arial"/>
                <a:cs typeface="Arial"/>
              </a:rPr>
              <a:t>to </a:t>
            </a:r>
            <a:r>
              <a:rPr sz="2800" spc="-110" dirty="0">
                <a:solidFill>
                  <a:srgbClr val="3B4643"/>
                </a:solidFill>
                <a:latin typeface="Arial"/>
                <a:cs typeface="Arial"/>
              </a:rPr>
              <a:t>induce</a:t>
            </a:r>
            <a:r>
              <a:rPr sz="2800" spc="-400" dirty="0">
                <a:solidFill>
                  <a:srgbClr val="3B4643"/>
                </a:solidFill>
                <a:latin typeface="Arial"/>
                <a:cs typeface="Arial"/>
              </a:rPr>
              <a:t> </a:t>
            </a:r>
            <a:r>
              <a:rPr sz="2800" spc="-45" dirty="0">
                <a:solidFill>
                  <a:srgbClr val="3B4643"/>
                </a:solidFill>
                <a:latin typeface="Arial"/>
                <a:cs typeface="Arial"/>
              </a:rPr>
              <a:t>formation  </a:t>
            </a:r>
            <a:r>
              <a:rPr sz="2800" spc="-10" dirty="0">
                <a:solidFill>
                  <a:srgbClr val="3B4643"/>
                </a:solidFill>
                <a:latin typeface="Arial"/>
                <a:cs typeface="Arial"/>
              </a:rPr>
              <a:t>of </a:t>
            </a:r>
            <a:r>
              <a:rPr sz="2800" spc="-55" dirty="0">
                <a:solidFill>
                  <a:srgbClr val="3B4643"/>
                </a:solidFill>
                <a:latin typeface="Arial"/>
                <a:cs typeface="Arial"/>
              </a:rPr>
              <a:t>dentinoid </a:t>
            </a:r>
            <a:r>
              <a:rPr sz="2800" spc="-25" dirty="0">
                <a:solidFill>
                  <a:srgbClr val="3B4643"/>
                </a:solidFill>
                <a:latin typeface="Arial"/>
                <a:cs typeface="Arial"/>
              </a:rPr>
              <a:t>or </a:t>
            </a:r>
            <a:r>
              <a:rPr sz="2800" spc="-150" dirty="0">
                <a:solidFill>
                  <a:srgbClr val="3B4643"/>
                </a:solidFill>
                <a:latin typeface="Arial"/>
                <a:cs typeface="Arial"/>
              </a:rPr>
              <a:t>even </a:t>
            </a:r>
            <a:r>
              <a:rPr sz="2800" spc="-85" dirty="0">
                <a:solidFill>
                  <a:srgbClr val="3B4643"/>
                </a:solidFill>
                <a:latin typeface="Arial"/>
                <a:cs typeface="Arial"/>
              </a:rPr>
              <a:t>odontoma </a:t>
            </a:r>
            <a:r>
              <a:rPr sz="2800" spc="-35" dirty="0">
                <a:solidFill>
                  <a:srgbClr val="3B4643"/>
                </a:solidFill>
                <a:latin typeface="Arial"/>
                <a:cs typeface="Arial"/>
              </a:rPr>
              <a:t>in </a:t>
            </a:r>
            <a:r>
              <a:rPr sz="2800" spc="-105" dirty="0">
                <a:solidFill>
                  <a:srgbClr val="3B4643"/>
                </a:solidFill>
                <a:latin typeface="Arial"/>
                <a:cs typeface="Arial"/>
              </a:rPr>
              <a:t>adjacent</a:t>
            </a:r>
            <a:r>
              <a:rPr sz="2800" spc="-310" dirty="0">
                <a:solidFill>
                  <a:srgbClr val="3B4643"/>
                </a:solidFill>
                <a:latin typeface="Arial"/>
                <a:cs typeface="Arial"/>
              </a:rPr>
              <a:t> </a:t>
            </a:r>
            <a:r>
              <a:rPr sz="2800" spc="-440" dirty="0">
                <a:solidFill>
                  <a:srgbClr val="3B4643"/>
                </a:solidFill>
                <a:latin typeface="Arial"/>
                <a:cs typeface="Arial"/>
              </a:rPr>
              <a:t>CT </a:t>
            </a:r>
            <a:r>
              <a:rPr sz="2800" spc="-65" dirty="0">
                <a:solidFill>
                  <a:srgbClr val="3B4643"/>
                </a:solidFill>
                <a:latin typeface="Arial"/>
                <a:cs typeface="Arial"/>
              </a:rPr>
              <a:t>wall.</a:t>
            </a:r>
            <a:endParaRPr sz="2800">
              <a:latin typeface="Arial"/>
              <a:cs typeface="Arial"/>
            </a:endParaRPr>
          </a:p>
        </p:txBody>
      </p:sp>
      <p:sp>
        <p:nvSpPr>
          <p:cNvPr id="3" name="object 3"/>
          <p:cNvSpPr txBox="1">
            <a:spLocks noGrp="1"/>
          </p:cNvSpPr>
          <p:nvPr>
            <p:ph type="title"/>
          </p:nvPr>
        </p:nvSpPr>
        <p:spPr>
          <a:xfrm>
            <a:off x="1359158" y="923035"/>
            <a:ext cx="1664335" cy="382156"/>
          </a:xfrm>
          <a:prstGeom prst="rect">
            <a:avLst/>
          </a:prstGeom>
        </p:spPr>
        <p:txBody>
          <a:bodyPr vert="horz" wrap="square" lIns="0" tIns="12700" rIns="0" bIns="0" rtlCol="0">
            <a:spAutoFit/>
          </a:bodyPr>
          <a:lstStyle/>
          <a:p>
            <a:pPr marL="12700">
              <a:lnSpc>
                <a:spcPct val="100000"/>
              </a:lnSpc>
              <a:spcBef>
                <a:spcPts val="100"/>
              </a:spcBef>
            </a:pPr>
            <a:r>
              <a:rPr sz="2400" b="0" spc="-120" dirty="0">
                <a:solidFill>
                  <a:srgbClr val="E4E6DA"/>
                </a:solidFill>
                <a:latin typeface="Arial"/>
                <a:cs typeface="Arial"/>
              </a:rPr>
              <a:t>pathogenesis</a:t>
            </a:r>
            <a:endParaRPr sz="2400">
              <a:latin typeface="Arial"/>
              <a:cs typeface="Arial"/>
            </a:endParaRPr>
          </a:p>
        </p:txBody>
      </p:sp>
      <p:sp>
        <p:nvSpPr>
          <p:cNvPr id="4" name="object 4"/>
          <p:cNvSpPr/>
          <p:nvPr/>
        </p:nvSpPr>
        <p:spPr>
          <a:xfrm>
            <a:off x="9584435" y="466344"/>
            <a:ext cx="2607564"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6" y="1982165"/>
            <a:ext cx="7751445" cy="4006866"/>
          </a:xfrm>
          <a:prstGeom prst="rect">
            <a:avLst/>
          </a:prstGeom>
        </p:spPr>
        <p:txBody>
          <a:bodyPr vert="horz" wrap="square" lIns="0" tIns="13335" rIns="0" bIns="0" rtlCol="0">
            <a:spAutoFit/>
          </a:bodyPr>
          <a:lstStyle/>
          <a:p>
            <a:pPr marL="354965" indent="-354965">
              <a:lnSpc>
                <a:spcPct val="100000"/>
              </a:lnSpc>
              <a:spcBef>
                <a:spcPts val="105"/>
              </a:spcBef>
              <a:buChar char="•"/>
              <a:tabLst>
                <a:tab pos="354965" algn="l"/>
                <a:tab pos="355600" algn="l"/>
              </a:tabLst>
            </a:pPr>
            <a:r>
              <a:rPr sz="2000" spc="-100" dirty="0">
                <a:solidFill>
                  <a:srgbClr val="95A0AA"/>
                </a:solidFill>
                <a:latin typeface="Arial"/>
                <a:cs typeface="Arial"/>
              </a:rPr>
              <a:t>Group 1 </a:t>
            </a:r>
            <a:r>
              <a:rPr sz="2000" spc="-20" dirty="0">
                <a:solidFill>
                  <a:srgbClr val="95A0AA"/>
                </a:solidFill>
                <a:latin typeface="Arial"/>
                <a:cs typeface="Arial"/>
              </a:rPr>
              <a:t>: </a:t>
            </a:r>
            <a:r>
              <a:rPr sz="2000" spc="-65" dirty="0">
                <a:solidFill>
                  <a:srgbClr val="3B4643"/>
                </a:solidFill>
                <a:latin typeface="Arial"/>
                <a:cs typeface="Arial"/>
              </a:rPr>
              <a:t>‘Simple’ </a:t>
            </a:r>
            <a:r>
              <a:rPr sz="2000" spc="-125" dirty="0">
                <a:solidFill>
                  <a:srgbClr val="3B4643"/>
                </a:solidFill>
                <a:latin typeface="Arial"/>
                <a:cs typeface="Arial"/>
              </a:rPr>
              <a:t>cysts </a:t>
            </a:r>
            <a:r>
              <a:rPr sz="2000" spc="-95" dirty="0">
                <a:solidFill>
                  <a:srgbClr val="3B4643"/>
                </a:solidFill>
                <a:latin typeface="Arial"/>
                <a:cs typeface="Arial"/>
              </a:rPr>
              <a:t>Calcifying </a:t>
            </a:r>
            <a:r>
              <a:rPr sz="2000" spc="-70" dirty="0">
                <a:solidFill>
                  <a:srgbClr val="3B4643"/>
                </a:solidFill>
                <a:latin typeface="Arial"/>
                <a:cs typeface="Arial"/>
              </a:rPr>
              <a:t>odontogenic </a:t>
            </a:r>
            <a:r>
              <a:rPr sz="2000" spc="-100" dirty="0">
                <a:solidFill>
                  <a:srgbClr val="3B4643"/>
                </a:solidFill>
                <a:latin typeface="Arial"/>
                <a:cs typeface="Arial"/>
              </a:rPr>
              <a:t>cyst</a:t>
            </a:r>
            <a:r>
              <a:rPr sz="2000" spc="-310" dirty="0">
                <a:solidFill>
                  <a:srgbClr val="3B4643"/>
                </a:solidFill>
                <a:latin typeface="Arial"/>
                <a:cs typeface="Arial"/>
              </a:rPr>
              <a:t> </a:t>
            </a:r>
            <a:r>
              <a:rPr sz="2000" spc="-225" dirty="0">
                <a:solidFill>
                  <a:srgbClr val="3B4643"/>
                </a:solidFill>
                <a:latin typeface="Arial"/>
                <a:cs typeface="Arial"/>
              </a:rPr>
              <a:t>(COC)</a:t>
            </a:r>
            <a:endParaRPr sz="2000">
              <a:latin typeface="Arial"/>
              <a:cs typeface="Arial"/>
            </a:endParaRPr>
          </a:p>
          <a:p>
            <a:pPr>
              <a:lnSpc>
                <a:spcPct val="100000"/>
              </a:lnSpc>
              <a:buClr>
                <a:srgbClr val="95A0AA"/>
              </a:buClr>
              <a:buFont typeface="Arial"/>
              <a:buChar char="•"/>
            </a:pPr>
            <a:endParaRPr sz="2300">
              <a:latin typeface="Times New Roman"/>
              <a:cs typeface="Times New Roman"/>
            </a:endParaRPr>
          </a:p>
          <a:p>
            <a:pPr>
              <a:lnSpc>
                <a:spcPct val="100000"/>
              </a:lnSpc>
              <a:spcBef>
                <a:spcPts val="35"/>
              </a:spcBef>
              <a:buClr>
                <a:srgbClr val="95A0AA"/>
              </a:buClr>
              <a:buFont typeface="Arial"/>
              <a:buChar char="•"/>
            </a:pPr>
            <a:endParaRPr sz="1950">
              <a:latin typeface="Times New Roman"/>
              <a:cs typeface="Times New Roman"/>
            </a:endParaRPr>
          </a:p>
          <a:p>
            <a:pPr marL="354965" marR="425450" indent="-354965">
              <a:lnSpc>
                <a:spcPct val="80000"/>
              </a:lnSpc>
              <a:buChar char="•"/>
              <a:tabLst>
                <a:tab pos="354965" algn="l"/>
                <a:tab pos="355600" algn="l"/>
              </a:tabLst>
            </a:pPr>
            <a:r>
              <a:rPr sz="2000" spc="-100" dirty="0">
                <a:solidFill>
                  <a:srgbClr val="95A0AA"/>
                </a:solidFill>
                <a:latin typeface="Arial"/>
                <a:cs typeface="Arial"/>
              </a:rPr>
              <a:t>Group 2 </a:t>
            </a:r>
            <a:r>
              <a:rPr sz="2000" spc="-20" dirty="0">
                <a:solidFill>
                  <a:srgbClr val="95A0AA"/>
                </a:solidFill>
                <a:latin typeface="Arial"/>
                <a:cs typeface="Arial"/>
              </a:rPr>
              <a:t>: </a:t>
            </a:r>
            <a:r>
              <a:rPr sz="2000" spc="-170" dirty="0">
                <a:solidFill>
                  <a:srgbClr val="3B4643"/>
                </a:solidFill>
                <a:latin typeface="Arial"/>
                <a:cs typeface="Arial"/>
              </a:rPr>
              <a:t>Cysts </a:t>
            </a:r>
            <a:r>
              <a:rPr sz="2000" spc="-110" dirty="0">
                <a:solidFill>
                  <a:srgbClr val="3B4643"/>
                </a:solidFill>
                <a:latin typeface="Arial"/>
                <a:cs typeface="Arial"/>
              </a:rPr>
              <a:t>associated </a:t>
            </a:r>
            <a:r>
              <a:rPr sz="2000" spc="10" dirty="0">
                <a:solidFill>
                  <a:srgbClr val="3B4643"/>
                </a:solidFill>
                <a:latin typeface="Arial"/>
                <a:cs typeface="Arial"/>
              </a:rPr>
              <a:t>with </a:t>
            </a:r>
            <a:r>
              <a:rPr sz="2000" spc="-70" dirty="0">
                <a:solidFill>
                  <a:srgbClr val="3B4643"/>
                </a:solidFill>
                <a:latin typeface="Arial"/>
                <a:cs typeface="Arial"/>
              </a:rPr>
              <a:t>odontogenic </a:t>
            </a:r>
            <a:r>
              <a:rPr sz="2000" spc="-85" dirty="0">
                <a:solidFill>
                  <a:srgbClr val="3B4643"/>
                </a:solidFill>
                <a:latin typeface="Arial"/>
                <a:cs typeface="Arial"/>
              </a:rPr>
              <a:t>hamartomas </a:t>
            </a:r>
            <a:r>
              <a:rPr sz="2000" spc="-15" dirty="0">
                <a:solidFill>
                  <a:srgbClr val="3B4643"/>
                </a:solidFill>
                <a:latin typeface="Arial"/>
                <a:cs typeface="Arial"/>
              </a:rPr>
              <a:t>or</a:t>
            </a:r>
            <a:r>
              <a:rPr sz="2000" spc="-300" dirty="0">
                <a:solidFill>
                  <a:srgbClr val="3B4643"/>
                </a:solidFill>
                <a:latin typeface="Arial"/>
                <a:cs typeface="Arial"/>
              </a:rPr>
              <a:t> </a:t>
            </a:r>
            <a:r>
              <a:rPr sz="2000" spc="-80" dirty="0">
                <a:solidFill>
                  <a:srgbClr val="3B4643"/>
                </a:solidFill>
                <a:latin typeface="Arial"/>
                <a:cs typeface="Arial"/>
              </a:rPr>
              <a:t>benign  </a:t>
            </a:r>
            <a:r>
              <a:rPr sz="2000" spc="-100" dirty="0">
                <a:solidFill>
                  <a:srgbClr val="3B4643"/>
                </a:solidFill>
                <a:latin typeface="Arial"/>
                <a:cs typeface="Arial"/>
              </a:rPr>
              <a:t>neoplasms: </a:t>
            </a:r>
            <a:r>
              <a:rPr sz="2000" spc="-70" dirty="0">
                <a:solidFill>
                  <a:srgbClr val="3B4643"/>
                </a:solidFill>
                <a:latin typeface="Arial"/>
                <a:cs typeface="Arial"/>
              </a:rPr>
              <a:t>calcifying </a:t>
            </a:r>
            <a:r>
              <a:rPr sz="2000" spc="-90" dirty="0">
                <a:solidFill>
                  <a:srgbClr val="3B4643"/>
                </a:solidFill>
                <a:latin typeface="Arial"/>
                <a:cs typeface="Arial"/>
              </a:rPr>
              <a:t>cystic </a:t>
            </a:r>
            <a:r>
              <a:rPr sz="2000" spc="-70" dirty="0">
                <a:solidFill>
                  <a:srgbClr val="3B4643"/>
                </a:solidFill>
                <a:latin typeface="Arial"/>
                <a:cs typeface="Arial"/>
              </a:rPr>
              <a:t>odontogenic </a:t>
            </a:r>
            <a:r>
              <a:rPr sz="2000" spc="-50" dirty="0">
                <a:solidFill>
                  <a:srgbClr val="3B4643"/>
                </a:solidFill>
                <a:latin typeface="Arial"/>
                <a:cs typeface="Arial"/>
              </a:rPr>
              <a:t>tumours</a:t>
            </a:r>
            <a:r>
              <a:rPr sz="2000" spc="-210" dirty="0">
                <a:solidFill>
                  <a:srgbClr val="3B4643"/>
                </a:solidFill>
                <a:latin typeface="Arial"/>
                <a:cs typeface="Arial"/>
              </a:rPr>
              <a:t> </a:t>
            </a:r>
            <a:r>
              <a:rPr sz="2000" spc="-215" dirty="0">
                <a:solidFill>
                  <a:srgbClr val="3B4643"/>
                </a:solidFill>
                <a:latin typeface="Arial"/>
                <a:cs typeface="Arial"/>
              </a:rPr>
              <a:t>(CCOT).</a:t>
            </a:r>
            <a:endParaRPr sz="2000">
              <a:latin typeface="Arial"/>
              <a:cs typeface="Arial"/>
            </a:endParaRPr>
          </a:p>
          <a:p>
            <a:pPr>
              <a:lnSpc>
                <a:spcPct val="100000"/>
              </a:lnSpc>
              <a:buClr>
                <a:srgbClr val="95A0AA"/>
              </a:buClr>
              <a:buFont typeface="Arial"/>
              <a:buChar char="•"/>
            </a:pPr>
            <a:endParaRPr sz="2000">
              <a:latin typeface="Times New Roman"/>
              <a:cs typeface="Times New Roman"/>
            </a:endParaRPr>
          </a:p>
          <a:p>
            <a:pPr>
              <a:lnSpc>
                <a:spcPct val="100000"/>
              </a:lnSpc>
              <a:spcBef>
                <a:spcPts val="35"/>
              </a:spcBef>
              <a:buClr>
                <a:srgbClr val="95A0AA"/>
              </a:buClr>
              <a:buFont typeface="Arial"/>
              <a:buChar char="•"/>
            </a:pPr>
            <a:endParaRPr sz="2250">
              <a:latin typeface="Times New Roman"/>
              <a:cs typeface="Times New Roman"/>
            </a:endParaRPr>
          </a:p>
          <a:p>
            <a:pPr marL="354965" marR="5080" indent="-354965">
              <a:lnSpc>
                <a:spcPct val="80000"/>
              </a:lnSpc>
              <a:buChar char="•"/>
              <a:tabLst>
                <a:tab pos="354965" algn="l"/>
                <a:tab pos="355600" algn="l"/>
              </a:tabLst>
            </a:pPr>
            <a:r>
              <a:rPr sz="2000" spc="-100" dirty="0">
                <a:solidFill>
                  <a:srgbClr val="95A0AA"/>
                </a:solidFill>
                <a:latin typeface="Arial"/>
                <a:cs typeface="Arial"/>
              </a:rPr>
              <a:t>Group 3 </a:t>
            </a:r>
            <a:r>
              <a:rPr sz="2000" spc="-20" dirty="0">
                <a:solidFill>
                  <a:srgbClr val="95A0AA"/>
                </a:solidFill>
                <a:latin typeface="Arial"/>
                <a:cs typeface="Arial"/>
              </a:rPr>
              <a:t>: </a:t>
            </a:r>
            <a:r>
              <a:rPr sz="2000" spc="-105" dirty="0">
                <a:solidFill>
                  <a:srgbClr val="3B4643"/>
                </a:solidFill>
                <a:latin typeface="Arial"/>
                <a:cs typeface="Arial"/>
              </a:rPr>
              <a:t>Solid </a:t>
            </a:r>
            <a:r>
              <a:rPr sz="2000" spc="-80" dirty="0">
                <a:solidFill>
                  <a:srgbClr val="3B4643"/>
                </a:solidFill>
                <a:latin typeface="Arial"/>
                <a:cs typeface="Arial"/>
              </a:rPr>
              <a:t>benign </a:t>
            </a:r>
            <a:r>
              <a:rPr sz="2000" spc="-70" dirty="0">
                <a:solidFill>
                  <a:srgbClr val="3B4643"/>
                </a:solidFill>
                <a:latin typeface="Arial"/>
                <a:cs typeface="Arial"/>
              </a:rPr>
              <a:t>odontogenic </a:t>
            </a:r>
            <a:r>
              <a:rPr sz="2000" spc="-110" dirty="0">
                <a:solidFill>
                  <a:srgbClr val="3B4643"/>
                </a:solidFill>
                <a:latin typeface="Arial"/>
                <a:cs typeface="Arial"/>
              </a:rPr>
              <a:t>neoplasms </a:t>
            </a:r>
            <a:r>
              <a:rPr sz="2000" spc="15" dirty="0">
                <a:solidFill>
                  <a:srgbClr val="3B4643"/>
                </a:solidFill>
                <a:latin typeface="Arial"/>
                <a:cs typeface="Arial"/>
              </a:rPr>
              <a:t>with </a:t>
            </a:r>
            <a:r>
              <a:rPr sz="2000" spc="-55" dirty="0">
                <a:solidFill>
                  <a:srgbClr val="3B4643"/>
                </a:solidFill>
                <a:latin typeface="Arial"/>
                <a:cs typeface="Arial"/>
              </a:rPr>
              <a:t>similar </a:t>
            </a:r>
            <a:r>
              <a:rPr sz="2000" spc="-60" dirty="0">
                <a:solidFill>
                  <a:srgbClr val="3B4643"/>
                </a:solidFill>
                <a:latin typeface="Arial"/>
                <a:cs typeface="Arial"/>
              </a:rPr>
              <a:t>cell  morphology</a:t>
            </a:r>
            <a:r>
              <a:rPr sz="2000" spc="-150" dirty="0">
                <a:solidFill>
                  <a:srgbClr val="3B4643"/>
                </a:solidFill>
                <a:latin typeface="Arial"/>
                <a:cs typeface="Arial"/>
              </a:rPr>
              <a:t> </a:t>
            </a:r>
            <a:r>
              <a:rPr sz="2000" spc="15" dirty="0">
                <a:solidFill>
                  <a:srgbClr val="3B4643"/>
                </a:solidFill>
                <a:latin typeface="Arial"/>
                <a:cs typeface="Arial"/>
              </a:rPr>
              <a:t>to</a:t>
            </a:r>
            <a:r>
              <a:rPr sz="2000" spc="-95" dirty="0">
                <a:solidFill>
                  <a:srgbClr val="3B4643"/>
                </a:solidFill>
                <a:latin typeface="Arial"/>
                <a:cs typeface="Arial"/>
              </a:rPr>
              <a:t> </a:t>
            </a:r>
            <a:r>
              <a:rPr sz="2000" spc="-5" dirty="0">
                <a:solidFill>
                  <a:srgbClr val="3B4643"/>
                </a:solidFill>
                <a:latin typeface="Arial"/>
                <a:cs typeface="Arial"/>
              </a:rPr>
              <a:t>that</a:t>
            </a:r>
            <a:r>
              <a:rPr sz="2000" spc="-100" dirty="0">
                <a:solidFill>
                  <a:srgbClr val="3B4643"/>
                </a:solidFill>
                <a:latin typeface="Arial"/>
                <a:cs typeface="Arial"/>
              </a:rPr>
              <a:t> </a:t>
            </a:r>
            <a:r>
              <a:rPr sz="2000" spc="-25" dirty="0">
                <a:solidFill>
                  <a:srgbClr val="3B4643"/>
                </a:solidFill>
                <a:latin typeface="Arial"/>
                <a:cs typeface="Arial"/>
              </a:rPr>
              <a:t>in</a:t>
            </a:r>
            <a:r>
              <a:rPr sz="2000" spc="-100" dirty="0">
                <a:solidFill>
                  <a:srgbClr val="3B4643"/>
                </a:solidFill>
                <a:latin typeface="Arial"/>
                <a:cs typeface="Arial"/>
              </a:rPr>
              <a:t> </a:t>
            </a:r>
            <a:r>
              <a:rPr sz="2000" spc="-25" dirty="0">
                <a:solidFill>
                  <a:srgbClr val="3B4643"/>
                </a:solidFill>
                <a:latin typeface="Arial"/>
                <a:cs typeface="Arial"/>
              </a:rPr>
              <a:t>the</a:t>
            </a:r>
            <a:r>
              <a:rPr sz="2000" spc="-110" dirty="0">
                <a:solidFill>
                  <a:srgbClr val="3B4643"/>
                </a:solidFill>
                <a:latin typeface="Arial"/>
                <a:cs typeface="Arial"/>
              </a:rPr>
              <a:t> </a:t>
            </a:r>
            <a:r>
              <a:rPr sz="2000" spc="-270" dirty="0">
                <a:solidFill>
                  <a:srgbClr val="3B4643"/>
                </a:solidFill>
                <a:latin typeface="Arial"/>
                <a:cs typeface="Arial"/>
              </a:rPr>
              <a:t>COC,</a:t>
            </a:r>
            <a:r>
              <a:rPr sz="2000" spc="-114" dirty="0">
                <a:solidFill>
                  <a:srgbClr val="3B4643"/>
                </a:solidFill>
                <a:latin typeface="Arial"/>
                <a:cs typeface="Arial"/>
              </a:rPr>
              <a:t> </a:t>
            </a:r>
            <a:r>
              <a:rPr sz="2000" spc="-95" dirty="0">
                <a:solidFill>
                  <a:srgbClr val="3B4643"/>
                </a:solidFill>
                <a:latin typeface="Arial"/>
                <a:cs typeface="Arial"/>
              </a:rPr>
              <a:t>and</a:t>
            </a:r>
            <a:r>
              <a:rPr sz="2000" spc="-114" dirty="0">
                <a:solidFill>
                  <a:srgbClr val="3B4643"/>
                </a:solidFill>
                <a:latin typeface="Arial"/>
                <a:cs typeface="Arial"/>
              </a:rPr>
              <a:t> </a:t>
            </a:r>
            <a:r>
              <a:rPr sz="2000" spc="10" dirty="0">
                <a:solidFill>
                  <a:srgbClr val="3B4643"/>
                </a:solidFill>
                <a:latin typeface="Arial"/>
                <a:cs typeface="Arial"/>
              </a:rPr>
              <a:t>with</a:t>
            </a:r>
            <a:r>
              <a:rPr sz="2000" spc="-95" dirty="0">
                <a:solidFill>
                  <a:srgbClr val="3B4643"/>
                </a:solidFill>
                <a:latin typeface="Arial"/>
                <a:cs typeface="Arial"/>
              </a:rPr>
              <a:t> </a:t>
            </a:r>
            <a:r>
              <a:rPr sz="2000" spc="-35" dirty="0">
                <a:solidFill>
                  <a:srgbClr val="3B4643"/>
                </a:solidFill>
                <a:latin typeface="Arial"/>
                <a:cs typeface="Arial"/>
              </a:rPr>
              <a:t>dentinoid</a:t>
            </a:r>
            <a:r>
              <a:rPr sz="2000" spc="-110" dirty="0">
                <a:solidFill>
                  <a:srgbClr val="3B4643"/>
                </a:solidFill>
                <a:latin typeface="Arial"/>
                <a:cs typeface="Arial"/>
              </a:rPr>
              <a:t> </a:t>
            </a:r>
            <a:r>
              <a:rPr sz="2000" spc="-70" dirty="0">
                <a:solidFill>
                  <a:srgbClr val="3B4643"/>
                </a:solidFill>
                <a:latin typeface="Arial"/>
                <a:cs typeface="Arial"/>
              </a:rPr>
              <a:t>Formation</a:t>
            </a:r>
            <a:endParaRPr sz="2000">
              <a:latin typeface="Arial"/>
              <a:cs typeface="Arial"/>
            </a:endParaRPr>
          </a:p>
          <a:p>
            <a:pPr>
              <a:lnSpc>
                <a:spcPct val="100000"/>
              </a:lnSpc>
              <a:buClr>
                <a:srgbClr val="95A0AA"/>
              </a:buClr>
              <a:buFont typeface="Arial"/>
              <a:buChar char="•"/>
            </a:pPr>
            <a:endParaRPr sz="2000">
              <a:latin typeface="Times New Roman"/>
              <a:cs typeface="Times New Roman"/>
            </a:endParaRPr>
          </a:p>
          <a:p>
            <a:pPr>
              <a:lnSpc>
                <a:spcPct val="100000"/>
              </a:lnSpc>
              <a:spcBef>
                <a:spcPts val="30"/>
              </a:spcBef>
              <a:buClr>
                <a:srgbClr val="95A0AA"/>
              </a:buClr>
              <a:buFont typeface="Arial"/>
              <a:buChar char="•"/>
            </a:pPr>
            <a:endParaRPr sz="2250">
              <a:latin typeface="Times New Roman"/>
              <a:cs typeface="Times New Roman"/>
            </a:endParaRPr>
          </a:p>
          <a:p>
            <a:pPr marL="354965" marR="362585" indent="-354965">
              <a:lnSpc>
                <a:spcPct val="80100"/>
              </a:lnSpc>
              <a:buChar char="•"/>
              <a:tabLst>
                <a:tab pos="354965" algn="l"/>
                <a:tab pos="355600" algn="l"/>
              </a:tabLst>
            </a:pPr>
            <a:r>
              <a:rPr sz="2000" spc="-100" dirty="0">
                <a:solidFill>
                  <a:srgbClr val="95A0AA"/>
                </a:solidFill>
                <a:latin typeface="Arial"/>
                <a:cs typeface="Arial"/>
              </a:rPr>
              <a:t>Group 4 </a:t>
            </a:r>
            <a:r>
              <a:rPr sz="2000" spc="-20" dirty="0">
                <a:solidFill>
                  <a:srgbClr val="95A0AA"/>
                </a:solidFill>
                <a:latin typeface="Arial"/>
                <a:cs typeface="Arial"/>
              </a:rPr>
              <a:t>: </a:t>
            </a:r>
            <a:r>
              <a:rPr sz="2000" spc="-50" dirty="0">
                <a:solidFill>
                  <a:srgbClr val="3B4643"/>
                </a:solidFill>
                <a:latin typeface="Arial"/>
                <a:cs typeface="Arial"/>
              </a:rPr>
              <a:t>Malignant </a:t>
            </a:r>
            <a:r>
              <a:rPr sz="2000" spc="-70" dirty="0">
                <a:solidFill>
                  <a:srgbClr val="3B4643"/>
                </a:solidFill>
                <a:latin typeface="Arial"/>
                <a:cs typeface="Arial"/>
              </a:rPr>
              <a:t>odontogenic </a:t>
            </a:r>
            <a:r>
              <a:rPr sz="2000" spc="-110" dirty="0">
                <a:solidFill>
                  <a:srgbClr val="3B4643"/>
                </a:solidFill>
                <a:latin typeface="Arial"/>
                <a:cs typeface="Arial"/>
              </a:rPr>
              <a:t>neoplasms </a:t>
            </a:r>
            <a:r>
              <a:rPr sz="2000" spc="10" dirty="0">
                <a:solidFill>
                  <a:srgbClr val="3B4643"/>
                </a:solidFill>
                <a:latin typeface="Arial"/>
                <a:cs typeface="Arial"/>
              </a:rPr>
              <a:t>with </a:t>
            </a:r>
            <a:r>
              <a:rPr sz="2000" spc="-70" dirty="0">
                <a:solidFill>
                  <a:srgbClr val="3B4643"/>
                </a:solidFill>
                <a:latin typeface="Arial"/>
                <a:cs typeface="Arial"/>
              </a:rPr>
              <a:t>features </a:t>
            </a:r>
            <a:r>
              <a:rPr sz="2000" spc="-55" dirty="0">
                <a:solidFill>
                  <a:srgbClr val="3B4643"/>
                </a:solidFill>
                <a:latin typeface="Arial"/>
                <a:cs typeface="Arial"/>
              </a:rPr>
              <a:t>similar</a:t>
            </a:r>
            <a:r>
              <a:rPr sz="2000" spc="-400" dirty="0">
                <a:solidFill>
                  <a:srgbClr val="3B4643"/>
                </a:solidFill>
                <a:latin typeface="Arial"/>
                <a:cs typeface="Arial"/>
              </a:rPr>
              <a:t> </a:t>
            </a:r>
            <a:r>
              <a:rPr sz="2000" spc="15" dirty="0">
                <a:solidFill>
                  <a:srgbClr val="3B4643"/>
                </a:solidFill>
                <a:latin typeface="Arial"/>
                <a:cs typeface="Arial"/>
              </a:rPr>
              <a:t>to  </a:t>
            </a:r>
            <a:r>
              <a:rPr sz="2000" spc="-70" dirty="0">
                <a:solidFill>
                  <a:srgbClr val="3B4643"/>
                </a:solidFill>
                <a:latin typeface="Arial"/>
                <a:cs typeface="Arial"/>
              </a:rPr>
              <a:t>those </a:t>
            </a:r>
            <a:r>
              <a:rPr sz="2000" spc="-5" dirty="0">
                <a:solidFill>
                  <a:srgbClr val="3B4643"/>
                </a:solidFill>
                <a:latin typeface="Arial"/>
                <a:cs typeface="Arial"/>
              </a:rPr>
              <a:t>of </a:t>
            </a:r>
            <a:r>
              <a:rPr sz="2000" spc="-20" dirty="0">
                <a:solidFill>
                  <a:srgbClr val="3B4643"/>
                </a:solidFill>
                <a:latin typeface="Arial"/>
                <a:cs typeface="Arial"/>
              </a:rPr>
              <a:t>the </a:t>
            </a:r>
            <a:r>
              <a:rPr sz="2000" spc="-65" dirty="0">
                <a:solidFill>
                  <a:srgbClr val="3B4643"/>
                </a:solidFill>
                <a:latin typeface="Arial"/>
                <a:cs typeface="Arial"/>
              </a:rPr>
              <a:t>dentinogenic </a:t>
            </a:r>
            <a:r>
              <a:rPr sz="2000" spc="-85" dirty="0">
                <a:solidFill>
                  <a:srgbClr val="3B4643"/>
                </a:solidFill>
                <a:latin typeface="Arial"/>
                <a:cs typeface="Arial"/>
              </a:rPr>
              <a:t>ghost </a:t>
            </a:r>
            <a:r>
              <a:rPr sz="2000" spc="-60" dirty="0">
                <a:solidFill>
                  <a:srgbClr val="3B4643"/>
                </a:solidFill>
                <a:latin typeface="Arial"/>
                <a:cs typeface="Arial"/>
              </a:rPr>
              <a:t>cell </a:t>
            </a:r>
            <a:r>
              <a:rPr sz="2000" spc="-20" dirty="0">
                <a:solidFill>
                  <a:srgbClr val="3B4643"/>
                </a:solidFill>
                <a:latin typeface="Arial"/>
                <a:cs typeface="Arial"/>
              </a:rPr>
              <a:t>tumour </a:t>
            </a:r>
            <a:r>
              <a:rPr sz="2000" spc="-110" dirty="0">
                <a:solidFill>
                  <a:srgbClr val="3B4643"/>
                </a:solidFill>
                <a:latin typeface="Arial"/>
                <a:cs typeface="Arial"/>
              </a:rPr>
              <a:t>Ghost </a:t>
            </a:r>
            <a:r>
              <a:rPr sz="2000" spc="-60" dirty="0">
                <a:solidFill>
                  <a:srgbClr val="3B4643"/>
                </a:solidFill>
                <a:latin typeface="Arial"/>
                <a:cs typeface="Arial"/>
              </a:rPr>
              <a:t>cell  </a:t>
            </a:r>
            <a:r>
              <a:rPr sz="2000" spc="-70" dirty="0">
                <a:solidFill>
                  <a:srgbClr val="3B4643"/>
                </a:solidFill>
                <a:latin typeface="Arial"/>
                <a:cs typeface="Arial"/>
              </a:rPr>
              <a:t>odontogenic</a:t>
            </a:r>
            <a:r>
              <a:rPr sz="2000" spc="-140" dirty="0">
                <a:solidFill>
                  <a:srgbClr val="3B4643"/>
                </a:solidFill>
                <a:latin typeface="Arial"/>
                <a:cs typeface="Arial"/>
              </a:rPr>
              <a:t> </a:t>
            </a:r>
            <a:r>
              <a:rPr sz="2000" spc="-90" dirty="0">
                <a:solidFill>
                  <a:srgbClr val="3B4643"/>
                </a:solidFill>
                <a:latin typeface="Arial"/>
                <a:cs typeface="Arial"/>
              </a:rPr>
              <a:t>carcinoma</a:t>
            </a:r>
            <a:endParaRPr sz="2000">
              <a:latin typeface="Arial"/>
              <a:cs typeface="Arial"/>
            </a:endParaRPr>
          </a:p>
        </p:txBody>
      </p:sp>
      <p:sp>
        <p:nvSpPr>
          <p:cNvPr id="3" name="object 3"/>
          <p:cNvSpPr txBox="1">
            <a:spLocks noGrp="1"/>
          </p:cNvSpPr>
          <p:nvPr>
            <p:ph type="title"/>
          </p:nvPr>
        </p:nvSpPr>
        <p:spPr>
          <a:xfrm>
            <a:off x="3583057" y="1136651"/>
            <a:ext cx="5168265" cy="321242"/>
          </a:xfrm>
          <a:prstGeom prst="rect">
            <a:avLst/>
          </a:prstGeom>
        </p:spPr>
        <p:txBody>
          <a:bodyPr vert="horz" wrap="square" lIns="0" tIns="13335" rIns="0" bIns="0" rtlCol="0">
            <a:spAutoFit/>
          </a:bodyPr>
          <a:lstStyle/>
          <a:p>
            <a:pPr marL="12700">
              <a:lnSpc>
                <a:spcPct val="100000"/>
              </a:lnSpc>
              <a:spcBef>
                <a:spcPts val="105"/>
              </a:spcBef>
            </a:pPr>
            <a:r>
              <a:rPr sz="2000" b="0" spc="-70" dirty="0">
                <a:solidFill>
                  <a:srgbClr val="E4E6DA"/>
                </a:solidFill>
                <a:latin typeface="Arial"/>
                <a:cs typeface="Arial"/>
              </a:rPr>
              <a:t>classification </a:t>
            </a:r>
            <a:r>
              <a:rPr sz="2000" b="0" spc="-5" dirty="0">
                <a:solidFill>
                  <a:srgbClr val="E4E6DA"/>
                </a:solidFill>
                <a:latin typeface="Arial"/>
                <a:cs typeface="Arial"/>
              </a:rPr>
              <a:t>of </a:t>
            </a:r>
            <a:r>
              <a:rPr sz="2000" b="0" spc="-20" dirty="0">
                <a:solidFill>
                  <a:srgbClr val="E4E6DA"/>
                </a:solidFill>
                <a:latin typeface="Arial"/>
                <a:cs typeface="Arial"/>
              </a:rPr>
              <a:t>the </a:t>
            </a:r>
            <a:r>
              <a:rPr sz="2000" b="0" spc="-70" dirty="0">
                <a:solidFill>
                  <a:srgbClr val="E4E6DA"/>
                </a:solidFill>
                <a:latin typeface="Arial"/>
                <a:cs typeface="Arial"/>
              </a:rPr>
              <a:t>odontogenic </a:t>
            </a:r>
            <a:r>
              <a:rPr sz="2000" b="0" spc="-85" dirty="0">
                <a:solidFill>
                  <a:srgbClr val="E4E6DA"/>
                </a:solidFill>
                <a:latin typeface="Arial"/>
                <a:cs typeface="Arial"/>
              </a:rPr>
              <a:t>ghost </a:t>
            </a:r>
            <a:r>
              <a:rPr sz="2000" b="0" spc="-60" dirty="0">
                <a:solidFill>
                  <a:srgbClr val="E4E6DA"/>
                </a:solidFill>
                <a:latin typeface="Arial"/>
                <a:cs typeface="Arial"/>
              </a:rPr>
              <a:t>cell</a:t>
            </a:r>
            <a:r>
              <a:rPr sz="2000" b="0" spc="-420" dirty="0">
                <a:solidFill>
                  <a:srgbClr val="E4E6DA"/>
                </a:solidFill>
                <a:latin typeface="Arial"/>
                <a:cs typeface="Arial"/>
              </a:rPr>
              <a:t> </a:t>
            </a:r>
            <a:r>
              <a:rPr sz="2000" b="0" spc="-95" dirty="0">
                <a:solidFill>
                  <a:srgbClr val="E4E6DA"/>
                </a:solidFill>
                <a:latin typeface="Arial"/>
                <a:cs typeface="Arial"/>
              </a:rPr>
              <a:t>lesions</a:t>
            </a:r>
            <a:endParaRPr sz="20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71</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00" y="2031618"/>
            <a:ext cx="7845425" cy="3859390"/>
          </a:xfrm>
          <a:prstGeom prst="rect">
            <a:avLst/>
          </a:prstGeom>
        </p:spPr>
        <p:txBody>
          <a:bodyPr vert="horz" wrap="square" lIns="0" tIns="12065" rIns="0" bIns="0" rtlCol="0">
            <a:spAutoFit/>
          </a:bodyPr>
          <a:lstStyle/>
          <a:p>
            <a:pPr marL="355600" marR="899160" indent="-342900">
              <a:lnSpc>
                <a:spcPct val="100000"/>
              </a:lnSpc>
              <a:spcBef>
                <a:spcPts val="95"/>
              </a:spcBef>
              <a:buChar char="•"/>
              <a:tabLst>
                <a:tab pos="354965" algn="l"/>
                <a:tab pos="355600" algn="l"/>
              </a:tabLst>
            </a:pPr>
            <a:r>
              <a:rPr sz="2800" spc="-140" dirty="0">
                <a:solidFill>
                  <a:srgbClr val="3B4643"/>
                </a:solidFill>
                <a:latin typeface="Arial"/>
                <a:cs typeface="Arial"/>
              </a:rPr>
              <a:t>Swelling </a:t>
            </a:r>
            <a:r>
              <a:rPr sz="2800" spc="-145" dirty="0">
                <a:solidFill>
                  <a:srgbClr val="3B4643"/>
                </a:solidFill>
                <a:latin typeface="Arial"/>
                <a:cs typeface="Arial"/>
              </a:rPr>
              <a:t>is </a:t>
            </a:r>
            <a:r>
              <a:rPr sz="2800" spc="-35" dirty="0">
                <a:solidFill>
                  <a:srgbClr val="3B4643"/>
                </a:solidFill>
                <a:latin typeface="Arial"/>
                <a:cs typeface="Arial"/>
              </a:rPr>
              <a:t>the </a:t>
            </a:r>
            <a:r>
              <a:rPr sz="2800" spc="-120" dirty="0">
                <a:solidFill>
                  <a:srgbClr val="3B4643"/>
                </a:solidFill>
                <a:latin typeface="Arial"/>
                <a:cs typeface="Arial"/>
              </a:rPr>
              <a:t>commonest </a:t>
            </a:r>
            <a:r>
              <a:rPr sz="2800" spc="-80" dirty="0">
                <a:solidFill>
                  <a:srgbClr val="3B4643"/>
                </a:solidFill>
                <a:latin typeface="Arial"/>
                <a:cs typeface="Arial"/>
              </a:rPr>
              <a:t>complaint,</a:t>
            </a:r>
            <a:r>
              <a:rPr sz="2800" spc="-235" dirty="0">
                <a:solidFill>
                  <a:srgbClr val="3B4643"/>
                </a:solidFill>
                <a:latin typeface="Arial"/>
                <a:cs typeface="Arial"/>
              </a:rPr>
              <a:t> </a:t>
            </a:r>
            <a:r>
              <a:rPr sz="2800" spc="-130" dirty="0">
                <a:solidFill>
                  <a:srgbClr val="3B4643"/>
                </a:solidFill>
                <a:latin typeface="Arial"/>
                <a:cs typeface="Arial"/>
              </a:rPr>
              <a:t>seldom  </a:t>
            </a:r>
            <a:r>
              <a:rPr sz="2800" spc="-150" dirty="0">
                <a:solidFill>
                  <a:srgbClr val="3B4643"/>
                </a:solidFill>
                <a:latin typeface="Arial"/>
                <a:cs typeface="Arial"/>
              </a:rPr>
              <a:t>associated </a:t>
            </a:r>
            <a:r>
              <a:rPr sz="2800" spc="15" dirty="0">
                <a:solidFill>
                  <a:srgbClr val="3B4643"/>
                </a:solidFill>
                <a:latin typeface="Arial"/>
                <a:cs typeface="Arial"/>
              </a:rPr>
              <a:t>with</a:t>
            </a:r>
            <a:r>
              <a:rPr sz="2800" spc="-140" dirty="0">
                <a:solidFill>
                  <a:srgbClr val="3B4643"/>
                </a:solidFill>
                <a:latin typeface="Arial"/>
                <a:cs typeface="Arial"/>
              </a:rPr>
              <a:t> </a:t>
            </a:r>
            <a:r>
              <a:rPr sz="2800" spc="-100" dirty="0">
                <a:solidFill>
                  <a:srgbClr val="3B4643"/>
                </a:solidFill>
                <a:latin typeface="Arial"/>
                <a:cs typeface="Arial"/>
              </a:rPr>
              <a:t>pain.</a:t>
            </a:r>
            <a:endParaRPr sz="2800">
              <a:latin typeface="Arial"/>
              <a:cs typeface="Arial"/>
            </a:endParaRPr>
          </a:p>
          <a:p>
            <a:pPr>
              <a:lnSpc>
                <a:spcPct val="100000"/>
              </a:lnSpc>
              <a:buClr>
                <a:srgbClr val="3B4643"/>
              </a:buClr>
              <a:buFont typeface="Arial"/>
              <a:buChar char="•"/>
            </a:pPr>
            <a:endParaRPr sz="2800">
              <a:latin typeface="Times New Roman"/>
              <a:cs typeface="Times New Roman"/>
            </a:endParaRPr>
          </a:p>
          <a:p>
            <a:pPr>
              <a:lnSpc>
                <a:spcPct val="100000"/>
              </a:lnSpc>
              <a:spcBef>
                <a:spcPts val="35"/>
              </a:spcBef>
              <a:buClr>
                <a:srgbClr val="3B4643"/>
              </a:buClr>
              <a:buFont typeface="Arial"/>
              <a:buChar char="•"/>
            </a:pPr>
            <a:endParaRPr sz="2700">
              <a:latin typeface="Times New Roman"/>
              <a:cs typeface="Times New Roman"/>
            </a:endParaRPr>
          </a:p>
          <a:p>
            <a:pPr marL="355600" marR="5080" indent="-342900">
              <a:lnSpc>
                <a:spcPct val="100000"/>
              </a:lnSpc>
              <a:buChar char="•"/>
              <a:tabLst>
                <a:tab pos="354965" algn="l"/>
                <a:tab pos="355600" algn="l"/>
              </a:tabLst>
            </a:pPr>
            <a:r>
              <a:rPr sz="2800" spc="-135" dirty="0">
                <a:solidFill>
                  <a:srgbClr val="3B4643"/>
                </a:solidFill>
                <a:latin typeface="Arial"/>
                <a:cs typeface="Arial"/>
              </a:rPr>
              <a:t>Intraosseous lesions </a:t>
            </a:r>
            <a:r>
              <a:rPr sz="2800" spc="-185" dirty="0">
                <a:solidFill>
                  <a:srgbClr val="3B4643"/>
                </a:solidFill>
                <a:latin typeface="Arial"/>
                <a:cs typeface="Arial"/>
              </a:rPr>
              <a:t>can </a:t>
            </a:r>
            <a:r>
              <a:rPr sz="2800" spc="-204" dirty="0">
                <a:solidFill>
                  <a:srgbClr val="3B4643"/>
                </a:solidFill>
                <a:latin typeface="Arial"/>
                <a:cs typeface="Arial"/>
              </a:rPr>
              <a:t>cause </a:t>
            </a:r>
            <a:r>
              <a:rPr sz="2800" spc="-105" dirty="0">
                <a:solidFill>
                  <a:srgbClr val="3B4643"/>
                </a:solidFill>
                <a:latin typeface="Arial"/>
                <a:cs typeface="Arial"/>
              </a:rPr>
              <a:t>hard </a:t>
            </a:r>
            <a:r>
              <a:rPr sz="2800" spc="-114" dirty="0">
                <a:solidFill>
                  <a:srgbClr val="3B4643"/>
                </a:solidFill>
                <a:latin typeface="Arial"/>
                <a:cs typeface="Arial"/>
              </a:rPr>
              <a:t>bony </a:t>
            </a:r>
            <a:r>
              <a:rPr sz="2800" spc="-150" dirty="0">
                <a:solidFill>
                  <a:srgbClr val="3B4643"/>
                </a:solidFill>
                <a:latin typeface="Arial"/>
                <a:cs typeface="Arial"/>
              </a:rPr>
              <a:t>expansion  </a:t>
            </a:r>
            <a:r>
              <a:rPr sz="2800" spc="-135" dirty="0">
                <a:solidFill>
                  <a:srgbClr val="3B4643"/>
                </a:solidFill>
                <a:latin typeface="Arial"/>
                <a:cs typeface="Arial"/>
              </a:rPr>
              <a:t>and </a:t>
            </a:r>
            <a:r>
              <a:rPr sz="2800" spc="-80" dirty="0">
                <a:solidFill>
                  <a:srgbClr val="3B4643"/>
                </a:solidFill>
                <a:latin typeface="Arial"/>
                <a:cs typeface="Arial"/>
              </a:rPr>
              <a:t>resulting </a:t>
            </a:r>
            <a:r>
              <a:rPr sz="2800" spc="-100" dirty="0">
                <a:solidFill>
                  <a:srgbClr val="3B4643"/>
                </a:solidFill>
                <a:latin typeface="Arial"/>
                <a:cs typeface="Arial"/>
              </a:rPr>
              <a:t>facial</a:t>
            </a:r>
            <a:r>
              <a:rPr sz="2800" spc="-195" dirty="0">
                <a:solidFill>
                  <a:srgbClr val="3B4643"/>
                </a:solidFill>
                <a:latin typeface="Arial"/>
                <a:cs typeface="Arial"/>
              </a:rPr>
              <a:t> </a:t>
            </a:r>
            <a:r>
              <a:rPr sz="2800" spc="-130" dirty="0">
                <a:solidFill>
                  <a:srgbClr val="3B4643"/>
                </a:solidFill>
                <a:latin typeface="Arial"/>
                <a:cs typeface="Arial"/>
              </a:rPr>
              <a:t>asymmetry.</a:t>
            </a:r>
            <a:endParaRPr sz="2800">
              <a:latin typeface="Arial"/>
              <a:cs typeface="Arial"/>
            </a:endParaRPr>
          </a:p>
          <a:p>
            <a:pPr>
              <a:lnSpc>
                <a:spcPct val="100000"/>
              </a:lnSpc>
              <a:buClr>
                <a:srgbClr val="3B4643"/>
              </a:buClr>
              <a:buFont typeface="Arial"/>
              <a:buChar char="•"/>
            </a:pPr>
            <a:endParaRPr sz="2800">
              <a:latin typeface="Times New Roman"/>
              <a:cs typeface="Times New Roman"/>
            </a:endParaRPr>
          </a:p>
          <a:p>
            <a:pPr>
              <a:lnSpc>
                <a:spcPct val="100000"/>
              </a:lnSpc>
              <a:spcBef>
                <a:spcPts val="40"/>
              </a:spcBef>
              <a:buClr>
                <a:srgbClr val="3B4643"/>
              </a:buClr>
              <a:buFont typeface="Arial"/>
              <a:buChar char="•"/>
            </a:pPr>
            <a:endParaRPr sz="2700">
              <a:latin typeface="Times New Roman"/>
              <a:cs typeface="Times New Roman"/>
            </a:endParaRPr>
          </a:p>
          <a:p>
            <a:pPr marL="355600" indent="-342900">
              <a:lnSpc>
                <a:spcPct val="100000"/>
              </a:lnSpc>
              <a:buChar char="•"/>
              <a:tabLst>
                <a:tab pos="354965" algn="l"/>
                <a:tab pos="355600" algn="l"/>
              </a:tabLst>
            </a:pPr>
            <a:r>
              <a:rPr sz="2800" spc="-130" dirty="0">
                <a:solidFill>
                  <a:srgbClr val="3B4643"/>
                </a:solidFill>
                <a:latin typeface="Arial"/>
                <a:cs typeface="Arial"/>
              </a:rPr>
              <a:t>Displacement </a:t>
            </a:r>
            <a:r>
              <a:rPr sz="2800" spc="-10" dirty="0">
                <a:solidFill>
                  <a:srgbClr val="3B4643"/>
                </a:solidFill>
                <a:latin typeface="Arial"/>
                <a:cs typeface="Arial"/>
              </a:rPr>
              <a:t>of </a:t>
            </a:r>
            <a:r>
              <a:rPr sz="2800" spc="-30" dirty="0">
                <a:solidFill>
                  <a:srgbClr val="3B4643"/>
                </a:solidFill>
                <a:latin typeface="Arial"/>
                <a:cs typeface="Arial"/>
              </a:rPr>
              <a:t>teeth </a:t>
            </a:r>
            <a:r>
              <a:rPr sz="2800" spc="-185" dirty="0">
                <a:solidFill>
                  <a:srgbClr val="3B4643"/>
                </a:solidFill>
                <a:latin typeface="Arial"/>
                <a:cs typeface="Arial"/>
              </a:rPr>
              <a:t>can </a:t>
            </a:r>
            <a:r>
              <a:rPr sz="2800" spc="-150" dirty="0">
                <a:solidFill>
                  <a:srgbClr val="3B4643"/>
                </a:solidFill>
                <a:latin typeface="Arial"/>
                <a:cs typeface="Arial"/>
              </a:rPr>
              <a:t>also</a:t>
            </a:r>
            <a:r>
              <a:rPr sz="2800" spc="-355" dirty="0">
                <a:solidFill>
                  <a:srgbClr val="3B4643"/>
                </a:solidFill>
                <a:latin typeface="Arial"/>
                <a:cs typeface="Arial"/>
              </a:rPr>
              <a:t> </a:t>
            </a:r>
            <a:r>
              <a:rPr sz="2800" spc="-155" dirty="0">
                <a:solidFill>
                  <a:srgbClr val="3B4643"/>
                </a:solidFill>
                <a:latin typeface="Arial"/>
                <a:cs typeface="Arial"/>
              </a:rPr>
              <a:t>occur.</a:t>
            </a:r>
            <a:endParaRPr sz="2800">
              <a:latin typeface="Arial"/>
              <a:cs typeface="Arial"/>
            </a:endParaRPr>
          </a:p>
        </p:txBody>
      </p:sp>
      <p:sp>
        <p:nvSpPr>
          <p:cNvPr id="3" name="object 3"/>
          <p:cNvSpPr txBox="1">
            <a:spLocks noGrp="1"/>
          </p:cNvSpPr>
          <p:nvPr>
            <p:ph type="title"/>
          </p:nvPr>
        </p:nvSpPr>
        <p:spPr>
          <a:xfrm>
            <a:off x="1359158" y="923035"/>
            <a:ext cx="2277745" cy="382156"/>
          </a:xfrm>
          <a:prstGeom prst="rect">
            <a:avLst/>
          </a:prstGeom>
        </p:spPr>
        <p:txBody>
          <a:bodyPr vert="horz" wrap="square" lIns="0" tIns="12700" rIns="0" bIns="0" rtlCol="0">
            <a:spAutoFit/>
          </a:bodyPr>
          <a:lstStyle/>
          <a:p>
            <a:pPr marL="12700">
              <a:lnSpc>
                <a:spcPct val="100000"/>
              </a:lnSpc>
              <a:spcBef>
                <a:spcPts val="100"/>
              </a:spcBef>
            </a:pPr>
            <a:r>
              <a:rPr sz="2400" b="0" spc="-210" dirty="0">
                <a:solidFill>
                  <a:srgbClr val="EDEEE7"/>
                </a:solidFill>
                <a:latin typeface="Arial"/>
                <a:cs typeface="Arial"/>
              </a:rPr>
              <a:t>Signs </a:t>
            </a:r>
            <a:r>
              <a:rPr sz="2400" b="0" spc="35" dirty="0">
                <a:solidFill>
                  <a:srgbClr val="EDEEE7"/>
                </a:solidFill>
                <a:latin typeface="Arial"/>
                <a:cs typeface="Arial"/>
              </a:rPr>
              <a:t>&amp;</a:t>
            </a:r>
            <a:r>
              <a:rPr sz="2400" b="0" spc="-125" dirty="0">
                <a:solidFill>
                  <a:srgbClr val="EDEEE7"/>
                </a:solidFill>
                <a:latin typeface="Arial"/>
                <a:cs typeface="Arial"/>
              </a:rPr>
              <a:t> </a:t>
            </a:r>
            <a:r>
              <a:rPr sz="2400" b="0" spc="-114" dirty="0">
                <a:solidFill>
                  <a:srgbClr val="EDEEE7"/>
                </a:solidFill>
                <a:latin typeface="Arial"/>
                <a:cs typeface="Arial"/>
              </a:rPr>
              <a:t>symptoms</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72</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6189" y="2776222"/>
            <a:ext cx="7739633" cy="1485663"/>
          </a:xfrm>
          <a:prstGeom prst="rect">
            <a:avLst/>
          </a:prstGeom>
        </p:spPr>
        <p:txBody>
          <a:bodyPr vert="horz" wrap="square" lIns="0" tIns="99695" rIns="0" bIns="0" rtlCol="0">
            <a:spAutoFit/>
          </a:bodyPr>
          <a:lstStyle/>
          <a:p>
            <a:pPr marL="1703705" marR="5080">
              <a:lnSpc>
                <a:spcPts val="5400"/>
              </a:lnSpc>
              <a:spcBef>
                <a:spcPts val="785"/>
              </a:spcBef>
            </a:pPr>
            <a:r>
              <a:rPr spc="-275" dirty="0"/>
              <a:t>Cysts </a:t>
            </a:r>
            <a:r>
              <a:rPr spc="-204" dirty="0"/>
              <a:t>of</a:t>
            </a:r>
            <a:r>
              <a:rPr spc="-525" dirty="0"/>
              <a:t> </a:t>
            </a:r>
            <a:r>
              <a:rPr spc="-260" dirty="0"/>
              <a:t>inflammatory  </a:t>
            </a:r>
            <a:r>
              <a:rPr spc="-240" dirty="0"/>
              <a:t>origin</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73</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6189" y="2776222"/>
            <a:ext cx="7739633" cy="1485663"/>
          </a:xfrm>
          <a:prstGeom prst="rect">
            <a:avLst/>
          </a:prstGeom>
        </p:spPr>
        <p:txBody>
          <a:bodyPr vert="horz" wrap="square" lIns="0" tIns="99695" rIns="0" bIns="0" rtlCol="0">
            <a:spAutoFit/>
          </a:bodyPr>
          <a:lstStyle/>
          <a:p>
            <a:pPr marL="1703705" marR="5080">
              <a:lnSpc>
                <a:spcPts val="5400"/>
              </a:lnSpc>
              <a:spcBef>
                <a:spcPts val="785"/>
              </a:spcBef>
            </a:pPr>
            <a:r>
              <a:rPr spc="-300" dirty="0"/>
              <a:t>Periapical</a:t>
            </a:r>
            <a:r>
              <a:rPr spc="-505" dirty="0"/>
              <a:t> </a:t>
            </a:r>
            <a:r>
              <a:rPr spc="-215" dirty="0"/>
              <a:t>cyst/  </a:t>
            </a:r>
            <a:r>
              <a:rPr spc="-275" dirty="0"/>
              <a:t>Radicular</a:t>
            </a:r>
            <a:r>
              <a:rPr spc="-434" dirty="0"/>
              <a:t> </a:t>
            </a:r>
            <a:r>
              <a:rPr spc="-320" dirty="0"/>
              <a:t>cyst</a:t>
            </a: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5" y="2514600"/>
            <a:ext cx="10286999" cy="4985980"/>
          </a:xfrm>
        </p:spPr>
        <p:txBody>
          <a:bodyPr/>
          <a:lstStyle/>
          <a:p>
            <a:pPr marL="413384" indent="-400685">
              <a:lnSpc>
                <a:spcPct val="100000"/>
              </a:lnSpc>
              <a:spcBef>
                <a:spcPts val="1500"/>
              </a:spcBef>
              <a:tabLst>
                <a:tab pos="414020" algn="l"/>
              </a:tabLst>
            </a:pPr>
            <a:r>
              <a:rPr lang="en-US" sz="1800" b="0" dirty="0" smtClean="0"/>
              <a:t>   </a:t>
            </a:r>
            <a:r>
              <a:rPr lang="en-US" sz="1800" dirty="0" smtClean="0">
                <a:solidFill>
                  <a:srgbClr val="C00000"/>
                </a:solidFill>
              </a:rPr>
              <a:t>Reduced enamel epithelium</a:t>
            </a:r>
            <a:r>
              <a:rPr lang="en-US" sz="1800" b="0" dirty="0" smtClean="0"/>
              <a:t/>
            </a:r>
            <a:br>
              <a:rPr lang="en-US" sz="1800" b="0" dirty="0" smtClean="0"/>
            </a:br>
            <a:r>
              <a:rPr lang="en-US" sz="1800" spc="-80" dirty="0" err="1" smtClean="0">
                <a:latin typeface="Arial"/>
                <a:cs typeface="Arial"/>
              </a:rPr>
              <a:t>Dentigerous</a:t>
            </a:r>
            <a:r>
              <a:rPr lang="en-US" sz="1800" spc="-95" dirty="0" smtClean="0">
                <a:latin typeface="Arial"/>
                <a:cs typeface="Arial"/>
              </a:rPr>
              <a:t> </a:t>
            </a:r>
            <a:r>
              <a:rPr lang="en-US" sz="1800" spc="-90" dirty="0" smtClean="0">
                <a:latin typeface="Arial"/>
                <a:cs typeface="Arial"/>
              </a:rPr>
              <a:t>cyst</a:t>
            </a:r>
            <a:r>
              <a:rPr lang="en-US" sz="1800" dirty="0" smtClean="0">
                <a:latin typeface="Arial"/>
                <a:cs typeface="Arial"/>
              </a:rPr>
              <a:t/>
            </a:r>
            <a:br>
              <a:rPr lang="en-US" sz="1800" dirty="0" smtClean="0">
                <a:latin typeface="Arial"/>
                <a:cs typeface="Arial"/>
              </a:rPr>
            </a:br>
            <a:r>
              <a:rPr lang="en-US" sz="1800" spc="-60" dirty="0" smtClean="0">
                <a:latin typeface="Arial"/>
                <a:cs typeface="Arial"/>
              </a:rPr>
              <a:t>Eruption</a:t>
            </a:r>
            <a:r>
              <a:rPr lang="en-US" sz="1800" spc="-75" dirty="0" smtClean="0">
                <a:latin typeface="Arial"/>
                <a:cs typeface="Arial"/>
              </a:rPr>
              <a:t> </a:t>
            </a:r>
            <a:r>
              <a:rPr lang="en-US" sz="1800" spc="-95" dirty="0" smtClean="0">
                <a:latin typeface="Arial"/>
                <a:cs typeface="Arial"/>
              </a:rPr>
              <a:t>cyst</a:t>
            </a:r>
            <a:r>
              <a:rPr lang="en-US" sz="1800" dirty="0" smtClean="0">
                <a:latin typeface="Arial"/>
                <a:cs typeface="Arial"/>
              </a:rPr>
              <a:t/>
            </a:r>
            <a:br>
              <a:rPr lang="en-US" sz="1800" dirty="0" smtClean="0">
                <a:latin typeface="Arial"/>
                <a:cs typeface="Arial"/>
              </a:rPr>
            </a:br>
            <a:r>
              <a:rPr lang="en-US" sz="1800" dirty="0" smtClean="0">
                <a:latin typeface="Arial"/>
                <a:cs typeface="Arial"/>
              </a:rPr>
              <a:t/>
            </a:r>
            <a:br>
              <a:rPr lang="en-US" sz="1800" dirty="0" smtClean="0">
                <a:latin typeface="Arial"/>
                <a:cs typeface="Arial"/>
              </a:rPr>
            </a:br>
            <a:r>
              <a:rPr lang="en-US" sz="1800" dirty="0" smtClean="0">
                <a:solidFill>
                  <a:srgbClr val="C00000"/>
                </a:solidFill>
                <a:latin typeface="Arial"/>
                <a:cs typeface="Arial"/>
              </a:rPr>
              <a:t>From Rests of </a:t>
            </a:r>
            <a:r>
              <a:rPr lang="en-US" sz="1800" dirty="0" err="1" smtClean="0">
                <a:solidFill>
                  <a:srgbClr val="C00000"/>
                </a:solidFill>
                <a:latin typeface="Arial"/>
                <a:cs typeface="Arial"/>
              </a:rPr>
              <a:t>Malassez</a:t>
            </a:r>
            <a:r>
              <a:rPr lang="en-US" sz="1800" dirty="0" smtClean="0">
                <a:latin typeface="Arial"/>
                <a:cs typeface="Arial"/>
              </a:rPr>
              <a:t/>
            </a:r>
            <a:br>
              <a:rPr lang="en-US" sz="1800" dirty="0" smtClean="0">
                <a:latin typeface="Arial"/>
                <a:cs typeface="Arial"/>
              </a:rPr>
            </a:br>
            <a:r>
              <a:rPr lang="en-US" sz="1800" spc="-95" dirty="0" err="1" smtClean="0">
                <a:latin typeface="Arial"/>
                <a:cs typeface="Arial"/>
              </a:rPr>
              <a:t>Radicular</a:t>
            </a:r>
            <a:r>
              <a:rPr lang="en-US" sz="1800" spc="-95" dirty="0" smtClean="0">
                <a:latin typeface="Arial"/>
                <a:cs typeface="Arial"/>
              </a:rPr>
              <a:t> </a:t>
            </a:r>
            <a:r>
              <a:rPr lang="en-US" sz="1800" spc="-85" dirty="0" smtClean="0">
                <a:latin typeface="Arial"/>
                <a:cs typeface="Arial"/>
              </a:rPr>
              <a:t>cyst, </a:t>
            </a:r>
            <a:r>
              <a:rPr lang="en-US" sz="1800" spc="-80" dirty="0" smtClean="0">
                <a:latin typeface="Arial"/>
                <a:cs typeface="Arial"/>
              </a:rPr>
              <a:t>apical </a:t>
            </a:r>
            <a:r>
              <a:rPr lang="en-US" sz="1800" spc="-85" dirty="0" smtClean="0">
                <a:latin typeface="Arial"/>
                <a:cs typeface="Arial"/>
              </a:rPr>
              <a:t>and</a:t>
            </a:r>
            <a:r>
              <a:rPr lang="en-US" sz="1800" spc="-100" dirty="0" smtClean="0">
                <a:latin typeface="Arial"/>
                <a:cs typeface="Arial"/>
              </a:rPr>
              <a:t> </a:t>
            </a:r>
            <a:r>
              <a:rPr lang="en-US" sz="1800" spc="-45" dirty="0" smtClean="0">
                <a:latin typeface="Arial"/>
                <a:cs typeface="Arial"/>
              </a:rPr>
              <a:t>lateral</a:t>
            </a:r>
            <a:r>
              <a:rPr lang="en-US" sz="1800" dirty="0" smtClean="0">
                <a:latin typeface="Arial"/>
                <a:cs typeface="Arial"/>
              </a:rPr>
              <a:t/>
            </a:r>
            <a:br>
              <a:rPr lang="en-US" sz="1800" dirty="0" smtClean="0">
                <a:latin typeface="Arial"/>
                <a:cs typeface="Arial"/>
              </a:rPr>
            </a:br>
            <a:r>
              <a:rPr lang="en-US" sz="1800" spc="-114" dirty="0" smtClean="0">
                <a:latin typeface="Arial"/>
                <a:cs typeface="Arial"/>
              </a:rPr>
              <a:t>Residual</a:t>
            </a:r>
            <a:r>
              <a:rPr lang="en-US" sz="1800" spc="-95" dirty="0" smtClean="0">
                <a:latin typeface="Arial"/>
                <a:cs typeface="Arial"/>
              </a:rPr>
              <a:t> cyst</a:t>
            </a:r>
            <a:br>
              <a:rPr lang="en-US" sz="1800" spc="-95" dirty="0" smtClean="0">
                <a:latin typeface="Arial"/>
                <a:cs typeface="Arial"/>
              </a:rPr>
            </a:br>
            <a:r>
              <a:rPr lang="en-US" sz="1800" spc="-95" dirty="0" smtClean="0">
                <a:latin typeface="Arial"/>
                <a:cs typeface="Arial"/>
              </a:rPr>
              <a:t/>
            </a:r>
            <a:br>
              <a:rPr lang="en-US" sz="1800" spc="-95" dirty="0" smtClean="0">
                <a:latin typeface="Arial"/>
                <a:cs typeface="Arial"/>
              </a:rPr>
            </a:br>
            <a:r>
              <a:rPr lang="en-US" sz="1800" spc="-95" dirty="0" smtClean="0">
                <a:solidFill>
                  <a:srgbClr val="C00000"/>
                </a:solidFill>
                <a:latin typeface="Arial"/>
                <a:cs typeface="Arial"/>
              </a:rPr>
              <a:t>From Dental lamina</a:t>
            </a:r>
            <a:r>
              <a:rPr lang="en-US" sz="1800" spc="-95" dirty="0" smtClean="0">
                <a:latin typeface="Arial"/>
                <a:cs typeface="Arial"/>
              </a:rPr>
              <a:t/>
            </a:r>
            <a:br>
              <a:rPr lang="en-US" sz="1800" spc="-95" dirty="0" smtClean="0">
                <a:latin typeface="Arial"/>
                <a:cs typeface="Arial"/>
              </a:rPr>
            </a:br>
            <a:r>
              <a:rPr lang="en-US" sz="1800" spc="-90" dirty="0" smtClean="0">
                <a:latin typeface="Arial"/>
                <a:cs typeface="Arial"/>
              </a:rPr>
              <a:t> Gingival </a:t>
            </a:r>
            <a:r>
              <a:rPr lang="en-US" sz="1800" spc="-95" dirty="0" smtClean="0">
                <a:latin typeface="Arial"/>
                <a:cs typeface="Arial"/>
              </a:rPr>
              <a:t>cyst </a:t>
            </a:r>
            <a:r>
              <a:rPr lang="en-US" sz="1800" spc="-5" dirty="0" smtClean="0">
                <a:latin typeface="Arial"/>
                <a:cs typeface="Arial"/>
              </a:rPr>
              <a:t>of</a:t>
            </a:r>
            <a:r>
              <a:rPr lang="en-US" sz="1800" spc="-120" dirty="0" smtClean="0">
                <a:latin typeface="Arial"/>
                <a:cs typeface="Arial"/>
              </a:rPr>
              <a:t> </a:t>
            </a:r>
            <a:r>
              <a:rPr lang="en-US" sz="1800" spc="-50" dirty="0" smtClean="0">
                <a:latin typeface="Arial"/>
                <a:cs typeface="Arial"/>
              </a:rPr>
              <a:t>infants</a:t>
            </a:r>
            <a:r>
              <a:rPr lang="en-US" sz="1800" dirty="0" smtClean="0">
                <a:latin typeface="Arial"/>
                <a:cs typeface="Arial"/>
              </a:rPr>
              <a:t/>
            </a:r>
            <a:br>
              <a:rPr lang="en-US" sz="1800" dirty="0" smtClean="0">
                <a:latin typeface="Arial"/>
                <a:cs typeface="Arial"/>
              </a:rPr>
            </a:br>
            <a:r>
              <a:rPr lang="en-US" sz="1800" spc="-75" dirty="0" err="1" smtClean="0">
                <a:latin typeface="Arial"/>
                <a:cs typeface="Arial"/>
              </a:rPr>
              <a:t>Odontogenic</a:t>
            </a:r>
            <a:r>
              <a:rPr lang="en-US" sz="1800" spc="-155" dirty="0" smtClean="0">
                <a:latin typeface="Arial"/>
                <a:cs typeface="Arial"/>
              </a:rPr>
              <a:t> </a:t>
            </a:r>
            <a:r>
              <a:rPr lang="en-US" sz="1800" spc="-75" dirty="0" err="1" smtClean="0">
                <a:latin typeface="Arial"/>
                <a:cs typeface="Arial"/>
              </a:rPr>
              <a:t>keratocyst</a:t>
            </a:r>
            <a:r>
              <a:rPr lang="en-US" sz="1800" spc="-75" dirty="0" smtClean="0">
                <a:latin typeface="Arial"/>
                <a:cs typeface="Arial"/>
              </a:rPr>
              <a:t> </a:t>
            </a:r>
            <a:br>
              <a:rPr lang="en-US" sz="1800" spc="-75" dirty="0" smtClean="0">
                <a:latin typeface="Arial"/>
                <a:cs typeface="Arial"/>
              </a:rPr>
            </a:br>
            <a:r>
              <a:rPr lang="en-US" sz="1800" spc="-75" dirty="0" smtClean="0">
                <a:latin typeface="Arial"/>
                <a:cs typeface="Arial"/>
              </a:rPr>
              <a:t>Glandular </a:t>
            </a:r>
            <a:r>
              <a:rPr lang="en-US" sz="1800" spc="-65" dirty="0" err="1" smtClean="0">
                <a:latin typeface="Arial"/>
                <a:cs typeface="Arial"/>
              </a:rPr>
              <a:t>odontogenic</a:t>
            </a:r>
            <a:r>
              <a:rPr lang="en-US" sz="1800" spc="-114" dirty="0" smtClean="0">
                <a:latin typeface="Arial"/>
                <a:cs typeface="Arial"/>
              </a:rPr>
              <a:t> </a:t>
            </a:r>
            <a:r>
              <a:rPr lang="en-US" sz="1800" spc="-95" dirty="0" smtClean="0">
                <a:latin typeface="Arial"/>
                <a:cs typeface="Arial"/>
              </a:rPr>
              <a:t>cyst</a:t>
            </a:r>
            <a:r>
              <a:rPr lang="en-US" sz="1800" dirty="0" smtClean="0">
                <a:latin typeface="Arial"/>
                <a:cs typeface="Arial"/>
              </a:rPr>
              <a:t/>
            </a:r>
            <a:br>
              <a:rPr lang="en-US" sz="1800" dirty="0" smtClean="0">
                <a:latin typeface="Arial"/>
                <a:cs typeface="Arial"/>
              </a:rPr>
            </a:br>
            <a:r>
              <a:rPr lang="en-US" sz="1800" spc="-90" dirty="0" smtClean="0">
                <a:latin typeface="Arial"/>
                <a:cs typeface="Arial"/>
              </a:rPr>
              <a:t>Calcifying </a:t>
            </a:r>
            <a:r>
              <a:rPr lang="en-US" sz="1800" spc="-60" dirty="0" err="1" smtClean="0">
                <a:latin typeface="Arial"/>
                <a:cs typeface="Arial"/>
              </a:rPr>
              <a:t>odontogenic</a:t>
            </a:r>
            <a:r>
              <a:rPr lang="en-US" sz="1800" spc="-114" dirty="0" smtClean="0">
                <a:latin typeface="Arial"/>
                <a:cs typeface="Arial"/>
              </a:rPr>
              <a:t> </a:t>
            </a:r>
            <a:r>
              <a:rPr lang="en-US" sz="1800" spc="-95" dirty="0" smtClean="0">
                <a:latin typeface="Arial"/>
                <a:cs typeface="Arial"/>
              </a:rPr>
              <a:t>cyst</a:t>
            </a:r>
            <a:r>
              <a:rPr lang="en-US" sz="1800" dirty="0" smtClean="0">
                <a:latin typeface="Arial"/>
                <a:cs typeface="Arial"/>
              </a:rPr>
              <a:t/>
            </a:r>
            <a:br>
              <a:rPr lang="en-US" sz="1800" dirty="0" smtClean="0">
                <a:latin typeface="Arial"/>
                <a:cs typeface="Arial"/>
              </a:rPr>
            </a:br>
            <a:r>
              <a:rPr lang="en-US" sz="1800" spc="-95" dirty="0" smtClean="0">
                <a:latin typeface="Arial"/>
                <a:cs typeface="Arial"/>
              </a:rPr>
              <a:t/>
            </a:r>
            <a:br>
              <a:rPr lang="en-US" sz="1800" spc="-95" dirty="0" smtClean="0">
                <a:latin typeface="Arial"/>
                <a:cs typeface="Arial"/>
              </a:rPr>
            </a:br>
            <a:r>
              <a:rPr lang="en-US" sz="1800" dirty="0" smtClean="0">
                <a:latin typeface="Arial"/>
                <a:cs typeface="Arial"/>
              </a:rPr>
              <a:t/>
            </a:r>
            <a:br>
              <a:rPr lang="en-US" sz="1800" dirty="0" smtClean="0">
                <a:latin typeface="Arial"/>
                <a:cs typeface="Arial"/>
              </a:rPr>
            </a:br>
            <a:r>
              <a:rPr lang="en-US" sz="1800" dirty="0" smtClean="0">
                <a:latin typeface="Arial"/>
                <a:cs typeface="Arial"/>
              </a:rPr>
              <a:t/>
            </a:r>
            <a:br>
              <a:rPr lang="en-US" sz="1800" dirty="0" smtClean="0">
                <a:latin typeface="Arial"/>
                <a:cs typeface="Arial"/>
              </a:rPr>
            </a:br>
            <a:r>
              <a:rPr lang="en-US" sz="1800" b="0" dirty="0" smtClean="0"/>
              <a:t/>
            </a:r>
            <a:br>
              <a:rPr lang="en-US" sz="1800" b="0" dirty="0" smtClean="0"/>
            </a:br>
            <a:endParaRPr lang="en-US" sz="1800" b="0" dirty="0"/>
          </a:p>
        </p:txBody>
      </p:sp>
      <p:sp>
        <p:nvSpPr>
          <p:cNvPr id="7" name="Text Placeholder 6"/>
          <p:cNvSpPr>
            <a:spLocks noGrp="1"/>
          </p:cNvSpPr>
          <p:nvPr>
            <p:ph type="body" idx="1"/>
          </p:nvPr>
        </p:nvSpPr>
        <p:spPr>
          <a:xfrm>
            <a:off x="762000" y="1143000"/>
            <a:ext cx="5181600" cy="369332"/>
          </a:xfrm>
          <a:solidFill>
            <a:schemeClr val="accent2">
              <a:lumMod val="60000"/>
              <a:lumOff val="40000"/>
            </a:schemeClr>
          </a:solidFill>
        </p:spPr>
        <p:txBody>
          <a:bodyPr/>
          <a:lstStyle/>
          <a:p>
            <a:r>
              <a:rPr lang="en-US" dirty="0" smtClean="0">
                <a:solidFill>
                  <a:schemeClr val="bg1"/>
                </a:solidFill>
              </a:rPr>
              <a:t>Classification</a:t>
            </a:r>
            <a:r>
              <a:rPr lang="en-US" dirty="0" smtClean="0"/>
              <a:t> </a:t>
            </a:r>
            <a:r>
              <a:rPr lang="en-US" dirty="0" smtClean="0">
                <a:solidFill>
                  <a:schemeClr val="bg1"/>
                </a:solidFill>
              </a:rPr>
              <a:t>by tissue of origin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9" y="2037714"/>
            <a:ext cx="7960359" cy="3890168"/>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200" spc="-125" dirty="0">
                <a:solidFill>
                  <a:srgbClr val="3B4643"/>
                </a:solidFill>
                <a:latin typeface="Arial"/>
                <a:cs typeface="Arial"/>
              </a:rPr>
              <a:t>Also </a:t>
            </a:r>
            <a:r>
              <a:rPr sz="2200" spc="-95" dirty="0">
                <a:solidFill>
                  <a:srgbClr val="3B4643"/>
                </a:solidFill>
                <a:latin typeface="Arial"/>
                <a:cs typeface="Arial"/>
              </a:rPr>
              <a:t>called </a:t>
            </a:r>
            <a:r>
              <a:rPr sz="2200" b="1" spc="-125" dirty="0">
                <a:solidFill>
                  <a:srgbClr val="3B4643"/>
                </a:solidFill>
                <a:latin typeface="Trebuchet MS"/>
                <a:cs typeface="Trebuchet MS"/>
              </a:rPr>
              <a:t>APICAL </a:t>
            </a:r>
            <a:r>
              <a:rPr sz="2200" b="1" spc="-130" dirty="0">
                <a:solidFill>
                  <a:srgbClr val="3B4643"/>
                </a:solidFill>
                <a:latin typeface="Trebuchet MS"/>
                <a:cs typeface="Trebuchet MS"/>
              </a:rPr>
              <a:t>PERIODONTAL</a:t>
            </a:r>
            <a:r>
              <a:rPr sz="2200" b="1" spc="-170" dirty="0">
                <a:solidFill>
                  <a:srgbClr val="3B4643"/>
                </a:solidFill>
                <a:latin typeface="Trebuchet MS"/>
                <a:cs typeface="Trebuchet MS"/>
              </a:rPr>
              <a:t> </a:t>
            </a:r>
            <a:r>
              <a:rPr sz="2200" b="1" spc="-204" dirty="0">
                <a:solidFill>
                  <a:srgbClr val="3B4643"/>
                </a:solidFill>
                <a:latin typeface="Trebuchet MS"/>
                <a:cs typeface="Trebuchet MS"/>
              </a:rPr>
              <a:t>CYST</a:t>
            </a:r>
            <a:endParaRPr sz="2200">
              <a:latin typeface="Trebuchet MS"/>
              <a:cs typeface="Trebuchet MS"/>
            </a:endParaRPr>
          </a:p>
          <a:p>
            <a:pPr>
              <a:lnSpc>
                <a:spcPct val="100000"/>
              </a:lnSpc>
              <a:buClr>
                <a:srgbClr val="3B4643"/>
              </a:buClr>
              <a:buFont typeface="Arial"/>
              <a:buChar char="•"/>
            </a:pPr>
            <a:endParaRPr sz="2500">
              <a:latin typeface="Times New Roman"/>
              <a:cs typeface="Times New Roman"/>
            </a:endParaRPr>
          </a:p>
          <a:p>
            <a:pPr>
              <a:lnSpc>
                <a:spcPct val="100000"/>
              </a:lnSpc>
              <a:spcBef>
                <a:spcPts val="5"/>
              </a:spcBef>
              <a:buClr>
                <a:srgbClr val="3B4643"/>
              </a:buClr>
              <a:buFont typeface="Arial"/>
              <a:buChar char="•"/>
            </a:pPr>
            <a:endParaRPr sz="2400">
              <a:latin typeface="Times New Roman"/>
              <a:cs typeface="Times New Roman"/>
            </a:endParaRPr>
          </a:p>
          <a:p>
            <a:pPr marL="355600" marR="5080" indent="-342900" algn="just">
              <a:lnSpc>
                <a:spcPct val="100000"/>
              </a:lnSpc>
              <a:buChar char="•"/>
              <a:tabLst>
                <a:tab pos="355600" algn="l"/>
              </a:tabLst>
            </a:pPr>
            <a:r>
              <a:rPr sz="2200" spc="-114" dirty="0">
                <a:solidFill>
                  <a:srgbClr val="3B4643"/>
                </a:solidFill>
                <a:latin typeface="Arial"/>
                <a:cs typeface="Arial"/>
              </a:rPr>
              <a:t>Radicular </a:t>
            </a:r>
            <a:r>
              <a:rPr sz="2200" spc="-140" dirty="0">
                <a:solidFill>
                  <a:srgbClr val="3B4643"/>
                </a:solidFill>
                <a:latin typeface="Arial"/>
                <a:cs typeface="Arial"/>
              </a:rPr>
              <a:t>cysts </a:t>
            </a:r>
            <a:r>
              <a:rPr sz="2200" spc="-100" dirty="0">
                <a:solidFill>
                  <a:srgbClr val="3B4643"/>
                </a:solidFill>
                <a:latin typeface="Arial"/>
                <a:cs typeface="Arial"/>
              </a:rPr>
              <a:t>are </a:t>
            </a:r>
            <a:r>
              <a:rPr sz="2200" spc="-35" dirty="0">
                <a:solidFill>
                  <a:srgbClr val="3B4643"/>
                </a:solidFill>
                <a:latin typeface="Arial"/>
                <a:cs typeface="Arial"/>
              </a:rPr>
              <a:t>the </a:t>
            </a:r>
            <a:r>
              <a:rPr sz="2200" spc="-70" dirty="0">
                <a:solidFill>
                  <a:srgbClr val="3B4643"/>
                </a:solidFill>
                <a:latin typeface="Arial"/>
                <a:cs typeface="Arial"/>
              </a:rPr>
              <a:t>most </a:t>
            </a:r>
            <a:r>
              <a:rPr sz="2200" spc="-95" dirty="0">
                <a:solidFill>
                  <a:srgbClr val="3B4643"/>
                </a:solidFill>
                <a:latin typeface="Arial"/>
                <a:cs typeface="Arial"/>
              </a:rPr>
              <a:t>common </a:t>
            </a:r>
            <a:r>
              <a:rPr sz="2200" spc="-50" dirty="0">
                <a:solidFill>
                  <a:srgbClr val="3B4643"/>
                </a:solidFill>
                <a:latin typeface="Arial"/>
                <a:cs typeface="Arial"/>
              </a:rPr>
              <a:t>inflammatory </a:t>
            </a:r>
            <a:r>
              <a:rPr sz="2200" spc="-140" dirty="0">
                <a:solidFill>
                  <a:srgbClr val="3B4643"/>
                </a:solidFill>
                <a:latin typeface="Arial"/>
                <a:cs typeface="Arial"/>
              </a:rPr>
              <a:t>cysts </a:t>
            </a:r>
            <a:r>
              <a:rPr sz="2200" spc="-105" dirty="0">
                <a:solidFill>
                  <a:srgbClr val="3B4643"/>
                </a:solidFill>
                <a:latin typeface="Arial"/>
                <a:cs typeface="Arial"/>
              </a:rPr>
              <a:t>and </a:t>
            </a:r>
            <a:r>
              <a:rPr sz="2200" spc="-100" dirty="0">
                <a:solidFill>
                  <a:srgbClr val="3B4643"/>
                </a:solidFill>
                <a:latin typeface="Arial"/>
                <a:cs typeface="Arial"/>
              </a:rPr>
              <a:t>arise  </a:t>
            </a:r>
            <a:r>
              <a:rPr sz="2200" spc="-25" dirty="0">
                <a:solidFill>
                  <a:srgbClr val="3B4643"/>
                </a:solidFill>
                <a:latin typeface="Arial"/>
                <a:cs typeface="Arial"/>
              </a:rPr>
              <a:t>from </a:t>
            </a:r>
            <a:r>
              <a:rPr sz="2200" spc="-30" dirty="0">
                <a:solidFill>
                  <a:srgbClr val="3B4643"/>
                </a:solidFill>
                <a:latin typeface="Arial"/>
                <a:cs typeface="Arial"/>
              </a:rPr>
              <a:t>the </a:t>
            </a:r>
            <a:r>
              <a:rPr sz="2200" spc="-40" dirty="0">
                <a:solidFill>
                  <a:srgbClr val="3B4643"/>
                </a:solidFill>
                <a:latin typeface="Arial"/>
                <a:cs typeface="Arial"/>
              </a:rPr>
              <a:t>epithelial </a:t>
            </a:r>
            <a:r>
              <a:rPr sz="2200" spc="-110" dirty="0">
                <a:solidFill>
                  <a:srgbClr val="3B4643"/>
                </a:solidFill>
                <a:latin typeface="Arial"/>
                <a:cs typeface="Arial"/>
              </a:rPr>
              <a:t>residues </a:t>
            </a:r>
            <a:r>
              <a:rPr sz="2200" spc="-30" dirty="0">
                <a:solidFill>
                  <a:srgbClr val="3B4643"/>
                </a:solidFill>
                <a:latin typeface="Arial"/>
                <a:cs typeface="Arial"/>
              </a:rPr>
              <a:t>in </a:t>
            </a:r>
            <a:r>
              <a:rPr sz="2200" spc="-25" dirty="0">
                <a:solidFill>
                  <a:srgbClr val="3B4643"/>
                </a:solidFill>
                <a:latin typeface="Arial"/>
                <a:cs typeface="Arial"/>
              </a:rPr>
              <a:t>the </a:t>
            </a:r>
            <a:r>
              <a:rPr sz="2200" spc="-50" dirty="0">
                <a:solidFill>
                  <a:srgbClr val="3B4643"/>
                </a:solidFill>
                <a:latin typeface="Arial"/>
                <a:cs typeface="Arial"/>
              </a:rPr>
              <a:t>periodontal </a:t>
            </a:r>
            <a:r>
              <a:rPr sz="2200" spc="-75" dirty="0">
                <a:solidFill>
                  <a:srgbClr val="3B4643"/>
                </a:solidFill>
                <a:latin typeface="Arial"/>
                <a:cs typeface="Arial"/>
              </a:rPr>
              <a:t>ligament </a:t>
            </a:r>
            <a:r>
              <a:rPr sz="2200" spc="-210" dirty="0">
                <a:solidFill>
                  <a:srgbClr val="3B4643"/>
                </a:solidFill>
                <a:latin typeface="Arial"/>
                <a:cs typeface="Arial"/>
              </a:rPr>
              <a:t>as </a:t>
            </a:r>
            <a:r>
              <a:rPr sz="2200" spc="-175" dirty="0">
                <a:solidFill>
                  <a:srgbClr val="3B4643"/>
                </a:solidFill>
                <a:latin typeface="Arial"/>
                <a:cs typeface="Arial"/>
              </a:rPr>
              <a:t>a </a:t>
            </a:r>
            <a:r>
              <a:rPr sz="2200" spc="-50" dirty="0">
                <a:solidFill>
                  <a:srgbClr val="3B4643"/>
                </a:solidFill>
                <a:latin typeface="Arial"/>
                <a:cs typeface="Arial"/>
              </a:rPr>
              <a:t>result  </a:t>
            </a:r>
            <a:r>
              <a:rPr sz="2200" spc="-5" dirty="0">
                <a:solidFill>
                  <a:srgbClr val="3B4643"/>
                </a:solidFill>
                <a:latin typeface="Arial"/>
                <a:cs typeface="Arial"/>
              </a:rPr>
              <a:t>of</a:t>
            </a:r>
            <a:r>
              <a:rPr sz="2200" spc="-105" dirty="0">
                <a:solidFill>
                  <a:srgbClr val="3B4643"/>
                </a:solidFill>
                <a:latin typeface="Arial"/>
                <a:cs typeface="Arial"/>
              </a:rPr>
              <a:t> </a:t>
            </a:r>
            <a:r>
              <a:rPr sz="2200" spc="-80" dirty="0">
                <a:solidFill>
                  <a:srgbClr val="3B4643"/>
                </a:solidFill>
                <a:latin typeface="Arial"/>
                <a:cs typeface="Arial"/>
              </a:rPr>
              <a:t>periapical</a:t>
            </a:r>
            <a:r>
              <a:rPr sz="2200" spc="-125" dirty="0">
                <a:solidFill>
                  <a:srgbClr val="3B4643"/>
                </a:solidFill>
                <a:latin typeface="Arial"/>
                <a:cs typeface="Arial"/>
              </a:rPr>
              <a:t> </a:t>
            </a:r>
            <a:r>
              <a:rPr sz="2200" spc="-35" dirty="0">
                <a:solidFill>
                  <a:srgbClr val="3B4643"/>
                </a:solidFill>
                <a:latin typeface="Arial"/>
                <a:cs typeface="Arial"/>
              </a:rPr>
              <a:t>periodontitis</a:t>
            </a:r>
            <a:r>
              <a:rPr sz="2200" spc="-105" dirty="0">
                <a:solidFill>
                  <a:srgbClr val="3B4643"/>
                </a:solidFill>
                <a:latin typeface="Arial"/>
                <a:cs typeface="Arial"/>
              </a:rPr>
              <a:t> </a:t>
            </a:r>
            <a:r>
              <a:rPr sz="2200" spc="-45" dirty="0">
                <a:solidFill>
                  <a:srgbClr val="3B4643"/>
                </a:solidFill>
                <a:latin typeface="Arial"/>
                <a:cs typeface="Arial"/>
              </a:rPr>
              <a:t>following</a:t>
            </a:r>
            <a:r>
              <a:rPr sz="2200" spc="-110" dirty="0">
                <a:solidFill>
                  <a:srgbClr val="3B4643"/>
                </a:solidFill>
                <a:latin typeface="Arial"/>
                <a:cs typeface="Arial"/>
              </a:rPr>
              <a:t> </a:t>
            </a:r>
            <a:r>
              <a:rPr sz="2200" spc="-70" dirty="0">
                <a:solidFill>
                  <a:srgbClr val="3B4643"/>
                </a:solidFill>
                <a:latin typeface="Arial"/>
                <a:cs typeface="Arial"/>
              </a:rPr>
              <a:t>death</a:t>
            </a:r>
            <a:r>
              <a:rPr sz="2200" spc="-105" dirty="0">
                <a:solidFill>
                  <a:srgbClr val="3B4643"/>
                </a:solidFill>
                <a:latin typeface="Arial"/>
                <a:cs typeface="Arial"/>
              </a:rPr>
              <a:t> </a:t>
            </a:r>
            <a:r>
              <a:rPr sz="2200" spc="-110" dirty="0">
                <a:solidFill>
                  <a:srgbClr val="3B4643"/>
                </a:solidFill>
                <a:latin typeface="Arial"/>
                <a:cs typeface="Arial"/>
              </a:rPr>
              <a:t>and</a:t>
            </a:r>
            <a:r>
              <a:rPr sz="2200" spc="-114" dirty="0">
                <a:solidFill>
                  <a:srgbClr val="3B4643"/>
                </a:solidFill>
                <a:latin typeface="Arial"/>
                <a:cs typeface="Arial"/>
              </a:rPr>
              <a:t> </a:t>
            </a:r>
            <a:r>
              <a:rPr sz="2200" spc="-120" dirty="0">
                <a:solidFill>
                  <a:srgbClr val="3B4643"/>
                </a:solidFill>
                <a:latin typeface="Arial"/>
                <a:cs typeface="Arial"/>
              </a:rPr>
              <a:t>necrosis</a:t>
            </a:r>
            <a:r>
              <a:rPr sz="2200" spc="-100" dirty="0">
                <a:solidFill>
                  <a:srgbClr val="3B4643"/>
                </a:solidFill>
                <a:latin typeface="Arial"/>
                <a:cs typeface="Arial"/>
              </a:rPr>
              <a:t> </a:t>
            </a:r>
            <a:r>
              <a:rPr sz="2200" spc="-10" dirty="0">
                <a:solidFill>
                  <a:srgbClr val="3B4643"/>
                </a:solidFill>
                <a:latin typeface="Arial"/>
                <a:cs typeface="Arial"/>
              </a:rPr>
              <a:t>of</a:t>
            </a:r>
            <a:r>
              <a:rPr sz="2200" spc="-105" dirty="0">
                <a:solidFill>
                  <a:srgbClr val="3B4643"/>
                </a:solidFill>
                <a:latin typeface="Arial"/>
                <a:cs typeface="Arial"/>
              </a:rPr>
              <a:t> </a:t>
            </a:r>
            <a:r>
              <a:rPr sz="2200" spc="-30" dirty="0">
                <a:solidFill>
                  <a:srgbClr val="3B4643"/>
                </a:solidFill>
                <a:latin typeface="Arial"/>
                <a:cs typeface="Arial"/>
              </a:rPr>
              <a:t>the</a:t>
            </a:r>
            <a:r>
              <a:rPr sz="2200" spc="-110" dirty="0">
                <a:solidFill>
                  <a:srgbClr val="3B4643"/>
                </a:solidFill>
                <a:latin typeface="Arial"/>
                <a:cs typeface="Arial"/>
              </a:rPr>
              <a:t> </a:t>
            </a:r>
            <a:r>
              <a:rPr sz="2200" spc="-60" dirty="0">
                <a:solidFill>
                  <a:srgbClr val="3B4643"/>
                </a:solidFill>
                <a:latin typeface="Arial"/>
                <a:cs typeface="Arial"/>
              </a:rPr>
              <a:t>pulp.</a:t>
            </a:r>
            <a:endParaRPr sz="2200">
              <a:latin typeface="Arial"/>
              <a:cs typeface="Arial"/>
            </a:endParaRPr>
          </a:p>
          <a:p>
            <a:pPr>
              <a:lnSpc>
                <a:spcPct val="100000"/>
              </a:lnSpc>
              <a:buClr>
                <a:srgbClr val="3B4643"/>
              </a:buClr>
              <a:buFont typeface="Arial"/>
              <a:buChar char="•"/>
            </a:pPr>
            <a:endParaRPr sz="2200">
              <a:latin typeface="Times New Roman"/>
              <a:cs typeface="Times New Roman"/>
            </a:endParaRPr>
          </a:p>
          <a:p>
            <a:pPr>
              <a:lnSpc>
                <a:spcPct val="100000"/>
              </a:lnSpc>
              <a:spcBef>
                <a:spcPts val="5"/>
              </a:spcBef>
              <a:buClr>
                <a:srgbClr val="3B4643"/>
              </a:buClr>
              <a:buFont typeface="Arial"/>
              <a:buChar char="•"/>
            </a:pPr>
            <a:endParaRPr sz="2700">
              <a:latin typeface="Times New Roman"/>
              <a:cs typeface="Times New Roman"/>
            </a:endParaRPr>
          </a:p>
          <a:p>
            <a:pPr marL="355600" marR="144780" indent="-342900">
              <a:lnSpc>
                <a:spcPct val="100000"/>
              </a:lnSpc>
              <a:buChar char="•"/>
              <a:tabLst>
                <a:tab pos="354965" algn="l"/>
                <a:tab pos="355600" algn="l"/>
              </a:tabLst>
            </a:pPr>
            <a:r>
              <a:rPr sz="2200" spc="-70" dirty="0">
                <a:solidFill>
                  <a:srgbClr val="3B4643"/>
                </a:solidFill>
                <a:latin typeface="Arial"/>
                <a:cs typeface="Arial"/>
              </a:rPr>
              <a:t>Quite </a:t>
            </a:r>
            <a:r>
              <a:rPr sz="2200" spc="-25" dirty="0">
                <a:solidFill>
                  <a:srgbClr val="3B4643"/>
                </a:solidFill>
                <a:latin typeface="Arial"/>
                <a:cs typeface="Arial"/>
              </a:rPr>
              <a:t>often </a:t>
            </a:r>
            <a:r>
              <a:rPr sz="2200" spc="-175" dirty="0">
                <a:solidFill>
                  <a:srgbClr val="3B4643"/>
                </a:solidFill>
                <a:latin typeface="Arial"/>
                <a:cs typeface="Arial"/>
              </a:rPr>
              <a:t>a </a:t>
            </a:r>
            <a:r>
              <a:rPr sz="2200" spc="-70" dirty="0">
                <a:solidFill>
                  <a:srgbClr val="3B4643"/>
                </a:solidFill>
                <a:latin typeface="Arial"/>
                <a:cs typeface="Arial"/>
              </a:rPr>
              <a:t>radicular </a:t>
            </a:r>
            <a:r>
              <a:rPr sz="2200" spc="-114" dirty="0">
                <a:solidFill>
                  <a:srgbClr val="3B4643"/>
                </a:solidFill>
                <a:latin typeface="Arial"/>
                <a:cs typeface="Arial"/>
              </a:rPr>
              <a:t>cyst </a:t>
            </a:r>
            <a:r>
              <a:rPr sz="2200" spc="-100" dirty="0">
                <a:solidFill>
                  <a:srgbClr val="3B4643"/>
                </a:solidFill>
                <a:latin typeface="Arial"/>
                <a:cs typeface="Arial"/>
              </a:rPr>
              <a:t>remains </a:t>
            </a:r>
            <a:r>
              <a:rPr sz="2200" spc="-70" dirty="0">
                <a:solidFill>
                  <a:srgbClr val="3B4643"/>
                </a:solidFill>
                <a:latin typeface="Arial"/>
                <a:cs typeface="Arial"/>
              </a:rPr>
              <a:t>behind </a:t>
            </a:r>
            <a:r>
              <a:rPr sz="2200" spc="-30" dirty="0">
                <a:solidFill>
                  <a:srgbClr val="3B4643"/>
                </a:solidFill>
                <a:latin typeface="Arial"/>
                <a:cs typeface="Arial"/>
              </a:rPr>
              <a:t>in </a:t>
            </a:r>
            <a:r>
              <a:rPr sz="2200" spc="-35" dirty="0">
                <a:solidFill>
                  <a:srgbClr val="3B4643"/>
                </a:solidFill>
                <a:latin typeface="Arial"/>
                <a:cs typeface="Arial"/>
              </a:rPr>
              <a:t>the </a:t>
            </a:r>
            <a:r>
              <a:rPr sz="2200" spc="-110" dirty="0">
                <a:solidFill>
                  <a:srgbClr val="3B4643"/>
                </a:solidFill>
                <a:latin typeface="Arial"/>
                <a:cs typeface="Arial"/>
              </a:rPr>
              <a:t>jaws </a:t>
            </a:r>
            <a:r>
              <a:rPr sz="2200" spc="-30" dirty="0">
                <a:solidFill>
                  <a:srgbClr val="3B4643"/>
                </a:solidFill>
                <a:latin typeface="Arial"/>
                <a:cs typeface="Arial"/>
              </a:rPr>
              <a:t>after  </a:t>
            </a:r>
            <a:r>
              <a:rPr sz="2200" spc="-85" dirty="0">
                <a:solidFill>
                  <a:srgbClr val="3B4643"/>
                </a:solidFill>
                <a:latin typeface="Arial"/>
                <a:cs typeface="Arial"/>
              </a:rPr>
              <a:t>removal </a:t>
            </a:r>
            <a:r>
              <a:rPr sz="2200" spc="-10" dirty="0">
                <a:solidFill>
                  <a:srgbClr val="3B4643"/>
                </a:solidFill>
                <a:latin typeface="Arial"/>
                <a:cs typeface="Arial"/>
              </a:rPr>
              <a:t>of </a:t>
            </a:r>
            <a:r>
              <a:rPr sz="2200" spc="-30" dirty="0">
                <a:solidFill>
                  <a:srgbClr val="3B4643"/>
                </a:solidFill>
                <a:latin typeface="Arial"/>
                <a:cs typeface="Arial"/>
              </a:rPr>
              <a:t>the </a:t>
            </a:r>
            <a:r>
              <a:rPr sz="2200" spc="-65" dirty="0">
                <a:solidFill>
                  <a:srgbClr val="3B4643"/>
                </a:solidFill>
                <a:latin typeface="Arial"/>
                <a:cs typeface="Arial"/>
              </a:rPr>
              <a:t>offending </a:t>
            </a:r>
            <a:r>
              <a:rPr sz="2200" dirty="0">
                <a:solidFill>
                  <a:srgbClr val="3B4643"/>
                </a:solidFill>
                <a:latin typeface="Arial"/>
                <a:cs typeface="Arial"/>
              </a:rPr>
              <a:t>tooth </a:t>
            </a:r>
            <a:r>
              <a:rPr sz="2200" spc="-110" dirty="0">
                <a:solidFill>
                  <a:srgbClr val="3B4643"/>
                </a:solidFill>
                <a:latin typeface="Arial"/>
                <a:cs typeface="Arial"/>
              </a:rPr>
              <a:t>and </a:t>
            </a:r>
            <a:r>
              <a:rPr sz="2200" spc="-50" dirty="0">
                <a:solidFill>
                  <a:srgbClr val="3B4643"/>
                </a:solidFill>
                <a:latin typeface="Arial"/>
                <a:cs typeface="Arial"/>
              </a:rPr>
              <a:t>this </a:t>
            </a:r>
            <a:r>
              <a:rPr sz="2200" spc="-114" dirty="0">
                <a:solidFill>
                  <a:srgbClr val="3B4643"/>
                </a:solidFill>
                <a:latin typeface="Arial"/>
                <a:cs typeface="Arial"/>
              </a:rPr>
              <a:t>is </a:t>
            </a:r>
            <a:r>
              <a:rPr sz="2200" spc="-60" dirty="0">
                <a:solidFill>
                  <a:srgbClr val="3B4643"/>
                </a:solidFill>
                <a:latin typeface="Arial"/>
                <a:cs typeface="Arial"/>
              </a:rPr>
              <a:t>referred </a:t>
            </a:r>
            <a:r>
              <a:rPr sz="2200" spc="15" dirty="0">
                <a:solidFill>
                  <a:srgbClr val="3B4643"/>
                </a:solidFill>
                <a:latin typeface="Arial"/>
                <a:cs typeface="Arial"/>
              </a:rPr>
              <a:t>to</a:t>
            </a:r>
            <a:r>
              <a:rPr sz="2200" spc="-330" dirty="0">
                <a:solidFill>
                  <a:srgbClr val="3B4643"/>
                </a:solidFill>
                <a:latin typeface="Arial"/>
                <a:cs typeface="Arial"/>
              </a:rPr>
              <a:t> </a:t>
            </a:r>
            <a:r>
              <a:rPr sz="2200" spc="-210" dirty="0">
                <a:solidFill>
                  <a:srgbClr val="3B4643"/>
                </a:solidFill>
                <a:latin typeface="Arial"/>
                <a:cs typeface="Arial"/>
              </a:rPr>
              <a:t>as </a:t>
            </a:r>
            <a:r>
              <a:rPr sz="2200" spc="-175" dirty="0">
                <a:solidFill>
                  <a:srgbClr val="3B4643"/>
                </a:solidFill>
                <a:latin typeface="Arial"/>
                <a:cs typeface="Arial"/>
              </a:rPr>
              <a:t>a </a:t>
            </a:r>
            <a:r>
              <a:rPr sz="2200" spc="-85" dirty="0">
                <a:solidFill>
                  <a:srgbClr val="3B4643"/>
                </a:solidFill>
                <a:latin typeface="Arial"/>
                <a:cs typeface="Arial"/>
              </a:rPr>
              <a:t>residual  </a:t>
            </a:r>
            <a:r>
              <a:rPr sz="2200" spc="-105" dirty="0">
                <a:solidFill>
                  <a:srgbClr val="3B4643"/>
                </a:solidFill>
                <a:latin typeface="Arial"/>
                <a:cs typeface="Arial"/>
              </a:rPr>
              <a:t>cyst.</a:t>
            </a:r>
            <a:endParaRPr sz="2200">
              <a:latin typeface="Arial"/>
              <a:cs typeface="Arial"/>
            </a:endParaRPr>
          </a:p>
        </p:txBody>
      </p:sp>
      <p:sp>
        <p:nvSpPr>
          <p:cNvPr id="3" name="object 3"/>
          <p:cNvSpPr txBox="1">
            <a:spLocks noGrp="1"/>
          </p:cNvSpPr>
          <p:nvPr>
            <p:ph type="title"/>
          </p:nvPr>
        </p:nvSpPr>
        <p:spPr>
          <a:xfrm>
            <a:off x="1359153" y="887988"/>
            <a:ext cx="2472691" cy="443070"/>
          </a:xfrm>
          <a:prstGeom prst="rect">
            <a:avLst/>
          </a:prstGeom>
        </p:spPr>
        <p:txBody>
          <a:bodyPr vert="horz" wrap="square" lIns="0" tIns="12065" rIns="0" bIns="0" rtlCol="0">
            <a:spAutoFit/>
          </a:bodyPr>
          <a:lstStyle/>
          <a:p>
            <a:pPr marL="12700">
              <a:lnSpc>
                <a:spcPct val="100000"/>
              </a:lnSpc>
              <a:spcBef>
                <a:spcPts val="95"/>
              </a:spcBef>
            </a:pPr>
            <a:r>
              <a:rPr sz="2800" b="0" spc="-340" dirty="0">
                <a:solidFill>
                  <a:srgbClr val="E4E6DA"/>
                </a:solidFill>
                <a:latin typeface="Arial"/>
                <a:cs typeface="Arial"/>
              </a:rPr>
              <a:t>RADICULAR</a:t>
            </a:r>
            <a:r>
              <a:rPr sz="2800" b="0" spc="-175" dirty="0">
                <a:solidFill>
                  <a:srgbClr val="E4E6DA"/>
                </a:solidFill>
                <a:latin typeface="Arial"/>
                <a:cs typeface="Arial"/>
              </a:rPr>
              <a:t> </a:t>
            </a:r>
            <a:r>
              <a:rPr sz="2800" b="0" spc="-509" dirty="0">
                <a:solidFill>
                  <a:srgbClr val="E4E6DA"/>
                </a:solidFill>
                <a:latin typeface="Arial"/>
                <a:cs typeface="Arial"/>
              </a:rPr>
              <a:t>CYST</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75</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00" y="1823142"/>
            <a:ext cx="7860665" cy="3542635"/>
          </a:xfrm>
          <a:prstGeom prst="rect">
            <a:avLst/>
          </a:prstGeom>
        </p:spPr>
        <p:txBody>
          <a:bodyPr vert="horz" wrap="square" lIns="0" tIns="224154" rIns="0" bIns="0" rtlCol="0">
            <a:spAutoFit/>
          </a:bodyPr>
          <a:lstStyle/>
          <a:p>
            <a:pPr marL="12700">
              <a:lnSpc>
                <a:spcPct val="100000"/>
              </a:lnSpc>
              <a:spcBef>
                <a:spcPts val="1764"/>
              </a:spcBef>
              <a:tabLst>
                <a:tab pos="469265" algn="l"/>
              </a:tabLst>
            </a:pPr>
            <a:r>
              <a:rPr sz="2400" b="1" spc="-220" dirty="0">
                <a:solidFill>
                  <a:srgbClr val="95A0AA"/>
                </a:solidFill>
                <a:latin typeface="Trebuchet MS"/>
                <a:cs typeface="Trebuchet MS"/>
              </a:rPr>
              <a:t>1.	</a:t>
            </a:r>
            <a:r>
              <a:rPr sz="2400" b="1" spc="-130" dirty="0">
                <a:solidFill>
                  <a:srgbClr val="95A0AA"/>
                </a:solidFill>
                <a:latin typeface="Trebuchet MS"/>
                <a:cs typeface="Trebuchet MS"/>
              </a:rPr>
              <a:t>PHASE </a:t>
            </a:r>
            <a:r>
              <a:rPr sz="2400" b="1" spc="-185" dirty="0">
                <a:solidFill>
                  <a:srgbClr val="95A0AA"/>
                </a:solidFill>
                <a:latin typeface="Trebuchet MS"/>
                <a:cs typeface="Trebuchet MS"/>
              </a:rPr>
              <a:t>OF</a:t>
            </a:r>
            <a:r>
              <a:rPr sz="2400" b="1" spc="-254" dirty="0">
                <a:solidFill>
                  <a:srgbClr val="95A0AA"/>
                </a:solidFill>
                <a:latin typeface="Trebuchet MS"/>
                <a:cs typeface="Trebuchet MS"/>
              </a:rPr>
              <a:t> </a:t>
            </a:r>
            <a:r>
              <a:rPr sz="2400" b="1" spc="-120" dirty="0">
                <a:solidFill>
                  <a:srgbClr val="95A0AA"/>
                </a:solidFill>
                <a:latin typeface="Trebuchet MS"/>
                <a:cs typeface="Trebuchet MS"/>
              </a:rPr>
              <a:t>INITIATION:</a:t>
            </a:r>
            <a:endParaRPr sz="2400">
              <a:latin typeface="Trebuchet MS"/>
              <a:cs typeface="Trebuchet MS"/>
            </a:endParaRPr>
          </a:p>
          <a:p>
            <a:pPr marL="469900" marR="5080" indent="-457200">
              <a:lnSpc>
                <a:spcPct val="100000"/>
              </a:lnSpc>
              <a:spcBef>
                <a:spcPts val="1520"/>
              </a:spcBef>
              <a:buChar char="•"/>
              <a:tabLst>
                <a:tab pos="469265" algn="l"/>
                <a:tab pos="469900" algn="l"/>
              </a:tabLst>
            </a:pPr>
            <a:r>
              <a:rPr sz="2200" spc="-110" dirty="0">
                <a:solidFill>
                  <a:srgbClr val="3B4643"/>
                </a:solidFill>
                <a:latin typeface="Arial"/>
                <a:cs typeface="Arial"/>
              </a:rPr>
              <a:t>Accepted </a:t>
            </a:r>
            <a:r>
              <a:rPr sz="2200" spc="-95" dirty="0">
                <a:solidFill>
                  <a:srgbClr val="3B4643"/>
                </a:solidFill>
                <a:latin typeface="Arial"/>
                <a:cs typeface="Arial"/>
              </a:rPr>
              <a:t>generally </a:t>
            </a:r>
            <a:r>
              <a:rPr sz="2200" spc="-5" dirty="0">
                <a:solidFill>
                  <a:srgbClr val="3B4643"/>
                </a:solidFill>
                <a:latin typeface="Arial"/>
                <a:cs typeface="Arial"/>
              </a:rPr>
              <a:t>that </a:t>
            </a:r>
            <a:r>
              <a:rPr sz="2200" spc="-100" dirty="0">
                <a:solidFill>
                  <a:srgbClr val="3B4643"/>
                </a:solidFill>
                <a:latin typeface="Arial"/>
                <a:cs typeface="Arial"/>
              </a:rPr>
              <a:t>rests </a:t>
            </a:r>
            <a:r>
              <a:rPr sz="2200" spc="-10" dirty="0">
                <a:solidFill>
                  <a:srgbClr val="3B4643"/>
                </a:solidFill>
                <a:latin typeface="Arial"/>
                <a:cs typeface="Arial"/>
              </a:rPr>
              <a:t>of </a:t>
            </a:r>
            <a:r>
              <a:rPr sz="2200" spc="-145" dirty="0">
                <a:solidFill>
                  <a:srgbClr val="3B4643"/>
                </a:solidFill>
                <a:latin typeface="Arial"/>
                <a:cs typeface="Arial"/>
              </a:rPr>
              <a:t>Malassez </a:t>
            </a:r>
            <a:r>
              <a:rPr sz="2200" spc="-75" dirty="0">
                <a:solidFill>
                  <a:srgbClr val="3B4643"/>
                </a:solidFill>
                <a:latin typeface="Arial"/>
                <a:cs typeface="Arial"/>
              </a:rPr>
              <a:t>included </a:t>
            </a:r>
            <a:r>
              <a:rPr sz="2200" spc="-5" dirty="0">
                <a:solidFill>
                  <a:srgbClr val="3B4643"/>
                </a:solidFill>
                <a:latin typeface="Arial"/>
                <a:cs typeface="Arial"/>
              </a:rPr>
              <a:t>within </a:t>
            </a:r>
            <a:r>
              <a:rPr sz="2200" spc="-175" dirty="0">
                <a:solidFill>
                  <a:srgbClr val="3B4643"/>
                </a:solidFill>
                <a:latin typeface="Arial"/>
                <a:cs typeface="Arial"/>
              </a:rPr>
              <a:t>a  </a:t>
            </a:r>
            <a:r>
              <a:rPr sz="2200" spc="-85" dirty="0">
                <a:solidFill>
                  <a:srgbClr val="3B4643"/>
                </a:solidFill>
                <a:latin typeface="Arial"/>
                <a:cs typeface="Arial"/>
              </a:rPr>
              <a:t>developing </a:t>
            </a:r>
            <a:r>
              <a:rPr sz="2200" spc="-80" dirty="0">
                <a:solidFill>
                  <a:srgbClr val="3B4643"/>
                </a:solidFill>
                <a:latin typeface="Arial"/>
                <a:cs typeface="Arial"/>
              </a:rPr>
              <a:t>periapical </a:t>
            </a:r>
            <a:r>
              <a:rPr sz="2200" spc="-95" dirty="0">
                <a:solidFill>
                  <a:srgbClr val="3B4643"/>
                </a:solidFill>
                <a:latin typeface="Arial"/>
                <a:cs typeface="Arial"/>
              </a:rPr>
              <a:t>granuloma </a:t>
            </a:r>
            <a:r>
              <a:rPr sz="2200" spc="-65" dirty="0">
                <a:solidFill>
                  <a:srgbClr val="3B4643"/>
                </a:solidFill>
                <a:latin typeface="Arial"/>
                <a:cs typeface="Arial"/>
              </a:rPr>
              <a:t>proliferates </a:t>
            </a:r>
            <a:r>
              <a:rPr sz="2200" spc="10" dirty="0">
                <a:solidFill>
                  <a:srgbClr val="3B4643"/>
                </a:solidFill>
                <a:latin typeface="Arial"/>
                <a:cs typeface="Arial"/>
              </a:rPr>
              <a:t>to </a:t>
            </a:r>
            <a:r>
              <a:rPr sz="2200" spc="-30" dirty="0">
                <a:solidFill>
                  <a:srgbClr val="3B4643"/>
                </a:solidFill>
                <a:latin typeface="Arial"/>
                <a:cs typeface="Arial"/>
              </a:rPr>
              <a:t>form the </a:t>
            </a:r>
            <a:r>
              <a:rPr sz="2200" spc="-50" dirty="0">
                <a:solidFill>
                  <a:srgbClr val="3B4643"/>
                </a:solidFill>
                <a:latin typeface="Arial"/>
                <a:cs typeface="Arial"/>
              </a:rPr>
              <a:t>lining</a:t>
            </a:r>
            <a:r>
              <a:rPr sz="2200" spc="-459" dirty="0">
                <a:solidFill>
                  <a:srgbClr val="3B4643"/>
                </a:solidFill>
                <a:latin typeface="Arial"/>
                <a:cs typeface="Arial"/>
              </a:rPr>
              <a:t> </a:t>
            </a:r>
            <a:r>
              <a:rPr sz="2200" spc="-5" dirty="0">
                <a:solidFill>
                  <a:srgbClr val="3B4643"/>
                </a:solidFill>
                <a:latin typeface="Arial"/>
                <a:cs typeface="Arial"/>
              </a:rPr>
              <a:t>of  </a:t>
            </a:r>
            <a:r>
              <a:rPr sz="2200" spc="-70" dirty="0">
                <a:solidFill>
                  <a:srgbClr val="3B4643"/>
                </a:solidFill>
                <a:latin typeface="Arial"/>
                <a:cs typeface="Arial"/>
              </a:rPr>
              <a:t>radicular</a:t>
            </a:r>
            <a:r>
              <a:rPr sz="2200" spc="-145" dirty="0">
                <a:solidFill>
                  <a:srgbClr val="3B4643"/>
                </a:solidFill>
                <a:latin typeface="Arial"/>
                <a:cs typeface="Arial"/>
              </a:rPr>
              <a:t> </a:t>
            </a:r>
            <a:r>
              <a:rPr sz="2200" spc="-114" dirty="0">
                <a:solidFill>
                  <a:srgbClr val="3B4643"/>
                </a:solidFill>
                <a:latin typeface="Arial"/>
                <a:cs typeface="Arial"/>
              </a:rPr>
              <a:t>cyst</a:t>
            </a:r>
            <a:endParaRPr sz="2200">
              <a:latin typeface="Arial"/>
              <a:cs typeface="Arial"/>
            </a:endParaRPr>
          </a:p>
          <a:p>
            <a:pPr marL="355600" marR="1246505" indent="-342900">
              <a:lnSpc>
                <a:spcPct val="100000"/>
              </a:lnSpc>
              <a:spcBef>
                <a:spcPts val="1500"/>
              </a:spcBef>
              <a:buChar char="•"/>
              <a:tabLst>
                <a:tab pos="354965" algn="l"/>
                <a:tab pos="355600" algn="l"/>
              </a:tabLst>
            </a:pPr>
            <a:r>
              <a:rPr sz="2200" spc="-110" dirty="0">
                <a:solidFill>
                  <a:srgbClr val="3B4643"/>
                </a:solidFill>
                <a:latin typeface="Arial"/>
                <a:cs typeface="Arial"/>
              </a:rPr>
              <a:t>Products </a:t>
            </a:r>
            <a:r>
              <a:rPr sz="2200" spc="-25" dirty="0">
                <a:solidFill>
                  <a:srgbClr val="3B4643"/>
                </a:solidFill>
                <a:latin typeface="Arial"/>
                <a:cs typeface="Arial"/>
              </a:rPr>
              <a:t>from </a:t>
            </a:r>
            <a:r>
              <a:rPr sz="2200" spc="-75" dirty="0">
                <a:solidFill>
                  <a:srgbClr val="3B4643"/>
                </a:solidFill>
                <a:latin typeface="Arial"/>
                <a:cs typeface="Arial"/>
              </a:rPr>
              <a:t>non </a:t>
            </a:r>
            <a:r>
              <a:rPr sz="2200" spc="-30" dirty="0">
                <a:solidFill>
                  <a:srgbClr val="3B4643"/>
                </a:solidFill>
                <a:latin typeface="Arial"/>
                <a:cs typeface="Arial"/>
              </a:rPr>
              <a:t>vital </a:t>
            </a:r>
            <a:r>
              <a:rPr sz="2200" spc="-55" dirty="0">
                <a:solidFill>
                  <a:srgbClr val="3B4643"/>
                </a:solidFill>
                <a:latin typeface="Arial"/>
                <a:cs typeface="Arial"/>
              </a:rPr>
              <a:t>pulp </a:t>
            </a:r>
            <a:r>
              <a:rPr sz="2200" spc="-150" dirty="0">
                <a:solidFill>
                  <a:srgbClr val="3B4643"/>
                </a:solidFill>
                <a:latin typeface="Arial"/>
                <a:cs typeface="Arial"/>
              </a:rPr>
              <a:t>can </a:t>
            </a:r>
            <a:r>
              <a:rPr sz="2200" spc="-105" dirty="0">
                <a:solidFill>
                  <a:srgbClr val="3B4643"/>
                </a:solidFill>
                <a:latin typeface="Arial"/>
                <a:cs typeface="Arial"/>
              </a:rPr>
              <a:t>be </a:t>
            </a:r>
            <a:r>
              <a:rPr sz="2200" spc="-95" dirty="0">
                <a:solidFill>
                  <a:srgbClr val="3B4643"/>
                </a:solidFill>
                <a:latin typeface="Arial"/>
                <a:cs typeface="Arial"/>
              </a:rPr>
              <a:t>responsible </a:t>
            </a:r>
            <a:r>
              <a:rPr sz="2200" spc="-65" dirty="0">
                <a:solidFill>
                  <a:srgbClr val="3B4643"/>
                </a:solidFill>
                <a:latin typeface="Arial"/>
                <a:cs typeface="Arial"/>
              </a:rPr>
              <a:t>which  </a:t>
            </a:r>
            <a:r>
              <a:rPr sz="2200" spc="-85" dirty="0">
                <a:solidFill>
                  <a:srgbClr val="3B4643"/>
                </a:solidFill>
                <a:latin typeface="Arial"/>
                <a:cs typeface="Arial"/>
              </a:rPr>
              <a:t>simultaneously </a:t>
            </a:r>
            <a:r>
              <a:rPr sz="2200" spc="-150" dirty="0">
                <a:solidFill>
                  <a:srgbClr val="3B4643"/>
                </a:solidFill>
                <a:latin typeface="Arial"/>
                <a:cs typeface="Arial"/>
              </a:rPr>
              <a:t>evokes </a:t>
            </a:r>
            <a:r>
              <a:rPr sz="2200" spc="-125" dirty="0">
                <a:solidFill>
                  <a:srgbClr val="3B4643"/>
                </a:solidFill>
                <a:latin typeface="Arial"/>
                <a:cs typeface="Arial"/>
              </a:rPr>
              <a:t>an </a:t>
            </a:r>
            <a:r>
              <a:rPr sz="2200" spc="-50" dirty="0">
                <a:solidFill>
                  <a:srgbClr val="3B4643"/>
                </a:solidFill>
                <a:latin typeface="Arial"/>
                <a:cs typeface="Arial"/>
              </a:rPr>
              <a:t>inflammatory </a:t>
            </a:r>
            <a:r>
              <a:rPr sz="2200" spc="-120" dirty="0">
                <a:solidFill>
                  <a:srgbClr val="3B4643"/>
                </a:solidFill>
                <a:latin typeface="Arial"/>
                <a:cs typeface="Arial"/>
              </a:rPr>
              <a:t>response </a:t>
            </a:r>
            <a:r>
              <a:rPr sz="2200" spc="-30" dirty="0">
                <a:solidFill>
                  <a:srgbClr val="3B4643"/>
                </a:solidFill>
                <a:latin typeface="Arial"/>
                <a:cs typeface="Arial"/>
              </a:rPr>
              <a:t>in</a:t>
            </a:r>
            <a:r>
              <a:rPr sz="2200" spc="-130" dirty="0">
                <a:solidFill>
                  <a:srgbClr val="3B4643"/>
                </a:solidFill>
                <a:latin typeface="Arial"/>
                <a:cs typeface="Arial"/>
              </a:rPr>
              <a:t> </a:t>
            </a:r>
            <a:r>
              <a:rPr sz="2200" spc="-310" dirty="0">
                <a:solidFill>
                  <a:srgbClr val="3B4643"/>
                </a:solidFill>
                <a:latin typeface="Arial"/>
                <a:cs typeface="Arial"/>
              </a:rPr>
              <a:t>CT.</a:t>
            </a:r>
            <a:endParaRPr sz="2200">
              <a:latin typeface="Arial"/>
              <a:cs typeface="Arial"/>
            </a:endParaRPr>
          </a:p>
          <a:p>
            <a:pPr marL="355600" indent="-342900">
              <a:lnSpc>
                <a:spcPct val="100000"/>
              </a:lnSpc>
              <a:spcBef>
                <a:spcPts val="1500"/>
              </a:spcBef>
              <a:buChar char="•"/>
              <a:tabLst>
                <a:tab pos="354965" algn="l"/>
                <a:tab pos="355600" algn="l"/>
              </a:tabLst>
            </a:pPr>
            <a:r>
              <a:rPr sz="2200" spc="-85" dirty="0">
                <a:solidFill>
                  <a:srgbClr val="3B4643"/>
                </a:solidFill>
                <a:latin typeface="Arial"/>
                <a:cs typeface="Arial"/>
              </a:rPr>
              <a:t>Immune </a:t>
            </a:r>
            <a:r>
              <a:rPr sz="2200" spc="-80" dirty="0">
                <a:solidFill>
                  <a:srgbClr val="3B4643"/>
                </a:solidFill>
                <a:latin typeface="Arial"/>
                <a:cs typeface="Arial"/>
              </a:rPr>
              <a:t>factors </a:t>
            </a:r>
            <a:r>
              <a:rPr sz="2200" spc="-114" dirty="0">
                <a:solidFill>
                  <a:srgbClr val="3B4643"/>
                </a:solidFill>
                <a:latin typeface="Arial"/>
                <a:cs typeface="Arial"/>
              </a:rPr>
              <a:t>also </a:t>
            </a:r>
            <a:r>
              <a:rPr sz="2200" spc="-70" dirty="0">
                <a:solidFill>
                  <a:srgbClr val="3B4643"/>
                </a:solidFill>
                <a:latin typeface="Arial"/>
                <a:cs typeface="Arial"/>
              </a:rPr>
              <a:t>held </a:t>
            </a:r>
            <a:r>
              <a:rPr sz="2200" spc="-95" dirty="0">
                <a:solidFill>
                  <a:srgbClr val="3B4643"/>
                </a:solidFill>
                <a:latin typeface="Arial"/>
                <a:cs typeface="Arial"/>
              </a:rPr>
              <a:t>responsible </a:t>
            </a:r>
            <a:r>
              <a:rPr sz="2200" spc="-210" dirty="0">
                <a:solidFill>
                  <a:srgbClr val="3B4643"/>
                </a:solidFill>
                <a:latin typeface="Arial"/>
                <a:cs typeface="Arial"/>
              </a:rPr>
              <a:t>as </a:t>
            </a:r>
            <a:r>
              <a:rPr sz="2200" spc="-50" dirty="0">
                <a:solidFill>
                  <a:srgbClr val="3B4643"/>
                </a:solidFill>
                <a:latin typeface="Arial"/>
                <a:cs typeface="Arial"/>
              </a:rPr>
              <a:t>plenty </a:t>
            </a:r>
            <a:r>
              <a:rPr sz="2200" spc="-5" dirty="0">
                <a:solidFill>
                  <a:srgbClr val="3B4643"/>
                </a:solidFill>
                <a:latin typeface="Arial"/>
                <a:cs typeface="Arial"/>
              </a:rPr>
              <a:t>of </a:t>
            </a:r>
            <a:r>
              <a:rPr sz="2200" spc="-125" dirty="0">
                <a:solidFill>
                  <a:srgbClr val="3B4643"/>
                </a:solidFill>
                <a:latin typeface="Arial"/>
                <a:cs typeface="Arial"/>
              </a:rPr>
              <a:t>plasma </a:t>
            </a:r>
            <a:r>
              <a:rPr sz="2200" spc="-105" dirty="0">
                <a:solidFill>
                  <a:srgbClr val="3B4643"/>
                </a:solidFill>
                <a:latin typeface="Arial"/>
                <a:cs typeface="Arial"/>
              </a:rPr>
              <a:t>cells</a:t>
            </a:r>
            <a:r>
              <a:rPr sz="2200" spc="-270" dirty="0">
                <a:solidFill>
                  <a:srgbClr val="3B4643"/>
                </a:solidFill>
                <a:latin typeface="Arial"/>
                <a:cs typeface="Arial"/>
              </a:rPr>
              <a:t> </a:t>
            </a:r>
            <a:r>
              <a:rPr sz="2200" spc="-100" dirty="0">
                <a:solidFill>
                  <a:srgbClr val="3B4643"/>
                </a:solidFill>
                <a:latin typeface="Arial"/>
                <a:cs typeface="Arial"/>
              </a:rPr>
              <a:t>are</a:t>
            </a:r>
            <a:endParaRPr sz="2200">
              <a:latin typeface="Arial"/>
              <a:cs typeface="Arial"/>
            </a:endParaRPr>
          </a:p>
          <a:p>
            <a:pPr marL="355600">
              <a:lnSpc>
                <a:spcPct val="100000"/>
              </a:lnSpc>
            </a:pPr>
            <a:r>
              <a:rPr sz="2200" spc="-150" dirty="0">
                <a:solidFill>
                  <a:srgbClr val="3B4643"/>
                </a:solidFill>
                <a:latin typeface="Arial"/>
                <a:cs typeface="Arial"/>
              </a:rPr>
              <a:t>seen </a:t>
            </a:r>
            <a:r>
              <a:rPr sz="2200" spc="-30" dirty="0">
                <a:solidFill>
                  <a:srgbClr val="3B4643"/>
                </a:solidFill>
                <a:latin typeface="Arial"/>
                <a:cs typeface="Arial"/>
              </a:rPr>
              <a:t>in </a:t>
            </a:r>
            <a:r>
              <a:rPr sz="2200" spc="-175" dirty="0">
                <a:solidFill>
                  <a:srgbClr val="3B4643"/>
                </a:solidFill>
                <a:latin typeface="Arial"/>
                <a:cs typeface="Arial"/>
              </a:rPr>
              <a:t>a </a:t>
            </a:r>
            <a:r>
              <a:rPr sz="2200" spc="-75" dirty="0">
                <a:solidFill>
                  <a:srgbClr val="3B4643"/>
                </a:solidFill>
                <a:latin typeface="Arial"/>
                <a:cs typeface="Arial"/>
              </a:rPr>
              <a:t>periapical</a:t>
            </a:r>
            <a:r>
              <a:rPr sz="2200" spc="-125" dirty="0">
                <a:solidFill>
                  <a:srgbClr val="3B4643"/>
                </a:solidFill>
                <a:latin typeface="Arial"/>
                <a:cs typeface="Arial"/>
              </a:rPr>
              <a:t> </a:t>
            </a:r>
            <a:r>
              <a:rPr sz="2200" spc="-90" dirty="0">
                <a:solidFill>
                  <a:srgbClr val="3B4643"/>
                </a:solidFill>
                <a:latin typeface="Arial"/>
                <a:cs typeface="Arial"/>
              </a:rPr>
              <a:t>granuloma.</a:t>
            </a:r>
            <a:endParaRPr sz="2200">
              <a:latin typeface="Arial"/>
              <a:cs typeface="Arial"/>
            </a:endParaRPr>
          </a:p>
        </p:txBody>
      </p:sp>
      <p:sp>
        <p:nvSpPr>
          <p:cNvPr id="3" name="object 3"/>
          <p:cNvSpPr txBox="1">
            <a:spLocks noGrp="1"/>
          </p:cNvSpPr>
          <p:nvPr>
            <p:ph type="title"/>
          </p:nvPr>
        </p:nvSpPr>
        <p:spPr>
          <a:xfrm>
            <a:off x="1359155" y="887988"/>
            <a:ext cx="2202180" cy="443070"/>
          </a:xfrm>
          <a:prstGeom prst="rect">
            <a:avLst/>
          </a:prstGeom>
        </p:spPr>
        <p:txBody>
          <a:bodyPr vert="horz" wrap="square" lIns="0" tIns="12065" rIns="0" bIns="0" rtlCol="0">
            <a:spAutoFit/>
          </a:bodyPr>
          <a:lstStyle/>
          <a:p>
            <a:pPr marL="12700">
              <a:lnSpc>
                <a:spcPct val="100000"/>
              </a:lnSpc>
              <a:spcBef>
                <a:spcPts val="95"/>
              </a:spcBef>
            </a:pPr>
            <a:r>
              <a:rPr sz="2800" b="0" spc="-420" dirty="0">
                <a:solidFill>
                  <a:srgbClr val="E4E6DA"/>
                </a:solidFill>
                <a:latin typeface="Arial"/>
                <a:cs typeface="Arial"/>
              </a:rPr>
              <a:t>PATHOGENESIS</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76</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5" y="1805429"/>
            <a:ext cx="7912100" cy="4649350"/>
          </a:xfrm>
          <a:prstGeom prst="rect">
            <a:avLst/>
          </a:prstGeom>
        </p:spPr>
        <p:txBody>
          <a:bodyPr vert="horz" wrap="square" lIns="0" tIns="238125" rIns="0" bIns="0" rtlCol="0">
            <a:spAutoFit/>
          </a:bodyPr>
          <a:lstStyle/>
          <a:p>
            <a:pPr marL="241300" indent="-228600">
              <a:lnSpc>
                <a:spcPct val="100000"/>
              </a:lnSpc>
              <a:spcBef>
                <a:spcPts val="1875"/>
              </a:spcBef>
              <a:buFont typeface="Wingdings"/>
              <a:buChar char=""/>
              <a:tabLst>
                <a:tab pos="241300" algn="l"/>
              </a:tabLst>
            </a:pPr>
            <a:r>
              <a:rPr sz="2800" b="1" spc="-254" dirty="0">
                <a:solidFill>
                  <a:srgbClr val="95A0AA"/>
                </a:solidFill>
                <a:latin typeface="Trebuchet MS"/>
                <a:cs typeface="Trebuchet MS"/>
              </a:rPr>
              <a:t>2. </a:t>
            </a:r>
            <a:r>
              <a:rPr sz="2800" b="1" spc="-150" dirty="0">
                <a:solidFill>
                  <a:srgbClr val="95A0AA"/>
                </a:solidFill>
                <a:latin typeface="Trebuchet MS"/>
                <a:cs typeface="Trebuchet MS"/>
              </a:rPr>
              <a:t>PHASE </a:t>
            </a:r>
            <a:r>
              <a:rPr sz="2800" b="1" spc="-220" dirty="0">
                <a:solidFill>
                  <a:srgbClr val="95A0AA"/>
                </a:solidFill>
                <a:latin typeface="Trebuchet MS"/>
                <a:cs typeface="Trebuchet MS"/>
              </a:rPr>
              <a:t>OF </a:t>
            </a:r>
            <a:r>
              <a:rPr sz="2800" b="1" spc="-254" dirty="0">
                <a:solidFill>
                  <a:srgbClr val="95A0AA"/>
                </a:solidFill>
                <a:latin typeface="Trebuchet MS"/>
                <a:cs typeface="Trebuchet MS"/>
              </a:rPr>
              <a:t>CYST</a:t>
            </a:r>
            <a:r>
              <a:rPr sz="2800" b="1" spc="-204" dirty="0">
                <a:solidFill>
                  <a:srgbClr val="95A0AA"/>
                </a:solidFill>
                <a:latin typeface="Trebuchet MS"/>
                <a:cs typeface="Trebuchet MS"/>
              </a:rPr>
              <a:t> </a:t>
            </a:r>
            <a:r>
              <a:rPr sz="2800" b="1" spc="-130" dirty="0">
                <a:solidFill>
                  <a:srgbClr val="95A0AA"/>
                </a:solidFill>
                <a:latin typeface="Trebuchet MS"/>
                <a:cs typeface="Trebuchet MS"/>
              </a:rPr>
              <a:t>FORMATION:</a:t>
            </a:r>
            <a:endParaRPr sz="2800">
              <a:latin typeface="Trebuchet MS"/>
              <a:cs typeface="Trebuchet MS"/>
            </a:endParaRPr>
          </a:p>
          <a:p>
            <a:pPr marL="355600" indent="-342900">
              <a:lnSpc>
                <a:spcPct val="100000"/>
              </a:lnSpc>
              <a:spcBef>
                <a:spcPts val="1530"/>
              </a:spcBef>
              <a:buChar char="•"/>
              <a:tabLst>
                <a:tab pos="354965" algn="l"/>
                <a:tab pos="355600" algn="l"/>
              </a:tabLst>
            </a:pPr>
            <a:r>
              <a:rPr sz="2400" spc="-240" dirty="0">
                <a:solidFill>
                  <a:srgbClr val="3B4643"/>
                </a:solidFill>
                <a:latin typeface="Arial"/>
                <a:cs typeface="Arial"/>
              </a:rPr>
              <a:t>Can </a:t>
            </a:r>
            <a:r>
              <a:rPr sz="2400" spc="-100" dirty="0">
                <a:solidFill>
                  <a:srgbClr val="3B4643"/>
                </a:solidFill>
                <a:latin typeface="Arial"/>
                <a:cs typeface="Arial"/>
              </a:rPr>
              <a:t>occur </a:t>
            </a:r>
            <a:r>
              <a:rPr sz="2400" spc="-30" dirty="0">
                <a:solidFill>
                  <a:srgbClr val="3B4643"/>
                </a:solidFill>
                <a:latin typeface="Arial"/>
                <a:cs typeface="Arial"/>
              </a:rPr>
              <a:t>in </a:t>
            </a:r>
            <a:r>
              <a:rPr sz="2400" spc="5" dirty="0">
                <a:solidFill>
                  <a:srgbClr val="3B4643"/>
                </a:solidFill>
                <a:latin typeface="Arial"/>
                <a:cs typeface="Arial"/>
              </a:rPr>
              <a:t>two </a:t>
            </a:r>
            <a:r>
              <a:rPr sz="2400" spc="-114" dirty="0">
                <a:solidFill>
                  <a:srgbClr val="3B4643"/>
                </a:solidFill>
                <a:latin typeface="Arial"/>
                <a:cs typeface="Arial"/>
              </a:rPr>
              <a:t>possible</a:t>
            </a:r>
            <a:r>
              <a:rPr sz="2400" spc="-315" dirty="0">
                <a:solidFill>
                  <a:srgbClr val="3B4643"/>
                </a:solidFill>
                <a:latin typeface="Arial"/>
                <a:cs typeface="Arial"/>
              </a:rPr>
              <a:t> </a:t>
            </a:r>
            <a:r>
              <a:rPr sz="2400" spc="-150" dirty="0">
                <a:solidFill>
                  <a:srgbClr val="3B4643"/>
                </a:solidFill>
                <a:latin typeface="Arial"/>
                <a:cs typeface="Arial"/>
              </a:rPr>
              <a:t>ways.</a:t>
            </a:r>
            <a:endParaRPr sz="2400">
              <a:latin typeface="Arial"/>
              <a:cs typeface="Arial"/>
            </a:endParaRPr>
          </a:p>
          <a:p>
            <a:pPr>
              <a:lnSpc>
                <a:spcPct val="100000"/>
              </a:lnSpc>
              <a:buClr>
                <a:srgbClr val="3B4643"/>
              </a:buClr>
              <a:buFont typeface="Arial"/>
              <a:buChar char="•"/>
            </a:pPr>
            <a:endParaRPr sz="2700">
              <a:latin typeface="Times New Roman"/>
              <a:cs typeface="Times New Roman"/>
            </a:endParaRPr>
          </a:p>
          <a:p>
            <a:pPr>
              <a:lnSpc>
                <a:spcPct val="100000"/>
              </a:lnSpc>
              <a:spcBef>
                <a:spcPts val="15"/>
              </a:spcBef>
              <a:buClr>
                <a:srgbClr val="3B4643"/>
              </a:buClr>
              <a:buFont typeface="Arial"/>
              <a:buChar char="•"/>
            </a:pPr>
            <a:endParaRPr sz="2400">
              <a:latin typeface="Times New Roman"/>
              <a:cs typeface="Times New Roman"/>
            </a:endParaRPr>
          </a:p>
          <a:p>
            <a:pPr marL="355600" marR="5080" indent="-342900">
              <a:lnSpc>
                <a:spcPct val="100000"/>
              </a:lnSpc>
              <a:buChar char="•"/>
              <a:tabLst>
                <a:tab pos="354965" algn="l"/>
                <a:tab pos="355600" algn="l"/>
              </a:tabLst>
            </a:pPr>
            <a:r>
              <a:rPr sz="2400" spc="-170" dirty="0">
                <a:solidFill>
                  <a:srgbClr val="3B4643"/>
                </a:solidFill>
                <a:latin typeface="Arial"/>
                <a:cs typeface="Arial"/>
              </a:rPr>
              <a:t>One </a:t>
            </a:r>
            <a:r>
              <a:rPr sz="2400" spc="-40" dirty="0">
                <a:solidFill>
                  <a:srgbClr val="3B4643"/>
                </a:solidFill>
                <a:latin typeface="Arial"/>
                <a:cs typeface="Arial"/>
              </a:rPr>
              <a:t>theory </a:t>
            </a:r>
            <a:r>
              <a:rPr sz="2400" spc="-114" dirty="0">
                <a:solidFill>
                  <a:srgbClr val="3B4643"/>
                </a:solidFill>
                <a:latin typeface="Arial"/>
                <a:cs typeface="Arial"/>
              </a:rPr>
              <a:t>states </a:t>
            </a:r>
            <a:r>
              <a:rPr sz="2400" spc="-5" dirty="0">
                <a:solidFill>
                  <a:srgbClr val="3B4643"/>
                </a:solidFill>
                <a:latin typeface="Arial"/>
                <a:cs typeface="Arial"/>
              </a:rPr>
              <a:t>that </a:t>
            </a:r>
            <a:r>
              <a:rPr sz="2400" spc="-40" dirty="0">
                <a:solidFill>
                  <a:srgbClr val="3B4643"/>
                </a:solidFill>
                <a:latin typeface="Arial"/>
                <a:cs typeface="Arial"/>
              </a:rPr>
              <a:t>epithelium </a:t>
            </a:r>
            <a:r>
              <a:rPr sz="2400" spc="-65" dirty="0">
                <a:solidFill>
                  <a:srgbClr val="3B4643"/>
                </a:solidFill>
                <a:latin typeface="Arial"/>
                <a:cs typeface="Arial"/>
              </a:rPr>
              <a:t>proliferates </a:t>
            </a:r>
            <a:r>
              <a:rPr sz="2400" spc="-114" dirty="0">
                <a:solidFill>
                  <a:srgbClr val="3B4643"/>
                </a:solidFill>
                <a:latin typeface="Arial"/>
                <a:cs typeface="Arial"/>
              </a:rPr>
              <a:t>and </a:t>
            </a:r>
            <a:r>
              <a:rPr sz="2400" spc="-140" dirty="0">
                <a:solidFill>
                  <a:srgbClr val="3B4643"/>
                </a:solidFill>
                <a:latin typeface="Arial"/>
                <a:cs typeface="Arial"/>
              </a:rPr>
              <a:t>covers</a:t>
            </a:r>
            <a:r>
              <a:rPr sz="2400" spc="-500" dirty="0">
                <a:solidFill>
                  <a:srgbClr val="3B4643"/>
                </a:solidFill>
                <a:latin typeface="Arial"/>
                <a:cs typeface="Arial"/>
              </a:rPr>
              <a:t> </a:t>
            </a:r>
            <a:r>
              <a:rPr sz="2400" spc="-30" dirty="0">
                <a:solidFill>
                  <a:srgbClr val="3B4643"/>
                </a:solidFill>
                <a:latin typeface="Arial"/>
                <a:cs typeface="Arial"/>
              </a:rPr>
              <a:t>the  </a:t>
            </a:r>
            <a:r>
              <a:rPr sz="2400" spc="-105" dirty="0">
                <a:solidFill>
                  <a:srgbClr val="3B4643"/>
                </a:solidFill>
                <a:latin typeface="Arial"/>
                <a:cs typeface="Arial"/>
              </a:rPr>
              <a:t>bare </a:t>
            </a:r>
            <a:r>
              <a:rPr sz="2400" spc="-95" dirty="0">
                <a:solidFill>
                  <a:srgbClr val="3B4643"/>
                </a:solidFill>
                <a:latin typeface="Arial"/>
                <a:cs typeface="Arial"/>
              </a:rPr>
              <a:t>connective </a:t>
            </a:r>
            <a:r>
              <a:rPr sz="2400" spc="-100" dirty="0">
                <a:solidFill>
                  <a:srgbClr val="3B4643"/>
                </a:solidFill>
                <a:latin typeface="Arial"/>
                <a:cs typeface="Arial"/>
              </a:rPr>
              <a:t>tissue </a:t>
            </a:r>
            <a:r>
              <a:rPr sz="2400" spc="-120" dirty="0">
                <a:solidFill>
                  <a:srgbClr val="3B4643"/>
                </a:solidFill>
                <a:latin typeface="Arial"/>
                <a:cs typeface="Arial"/>
              </a:rPr>
              <a:t>surface </a:t>
            </a:r>
            <a:r>
              <a:rPr sz="2400" spc="-10" dirty="0">
                <a:solidFill>
                  <a:srgbClr val="3B4643"/>
                </a:solidFill>
                <a:latin typeface="Arial"/>
                <a:cs typeface="Arial"/>
              </a:rPr>
              <a:t>of </a:t>
            </a:r>
            <a:r>
              <a:rPr sz="2400" spc="-30" dirty="0">
                <a:solidFill>
                  <a:srgbClr val="3B4643"/>
                </a:solidFill>
                <a:latin typeface="Arial"/>
                <a:cs typeface="Arial"/>
              </a:rPr>
              <a:t>the </a:t>
            </a:r>
            <a:r>
              <a:rPr sz="2400" spc="-200" dirty="0">
                <a:solidFill>
                  <a:srgbClr val="3B4643"/>
                </a:solidFill>
                <a:latin typeface="Arial"/>
                <a:cs typeface="Arial"/>
              </a:rPr>
              <a:t>abscess</a:t>
            </a:r>
            <a:r>
              <a:rPr sz="2400" spc="-415" dirty="0">
                <a:solidFill>
                  <a:srgbClr val="3B4643"/>
                </a:solidFill>
                <a:latin typeface="Arial"/>
                <a:cs typeface="Arial"/>
              </a:rPr>
              <a:t> </a:t>
            </a:r>
            <a:r>
              <a:rPr sz="2400" spc="-105" dirty="0">
                <a:solidFill>
                  <a:srgbClr val="3B4643"/>
                </a:solidFill>
                <a:latin typeface="Arial"/>
                <a:cs typeface="Arial"/>
              </a:rPr>
              <a:t>cavity.</a:t>
            </a:r>
            <a:endParaRPr sz="2400">
              <a:latin typeface="Arial"/>
              <a:cs typeface="Arial"/>
            </a:endParaRPr>
          </a:p>
          <a:p>
            <a:pPr>
              <a:lnSpc>
                <a:spcPct val="100000"/>
              </a:lnSpc>
              <a:buClr>
                <a:srgbClr val="3B4643"/>
              </a:buClr>
              <a:buFont typeface="Arial"/>
              <a:buChar char="•"/>
            </a:pPr>
            <a:endParaRPr sz="2400">
              <a:latin typeface="Times New Roman"/>
              <a:cs typeface="Times New Roman"/>
            </a:endParaRPr>
          </a:p>
          <a:p>
            <a:pPr>
              <a:lnSpc>
                <a:spcPct val="100000"/>
              </a:lnSpc>
              <a:spcBef>
                <a:spcPts val="20"/>
              </a:spcBef>
              <a:buClr>
                <a:srgbClr val="3B4643"/>
              </a:buClr>
              <a:buFont typeface="Arial"/>
              <a:buChar char="•"/>
            </a:pPr>
            <a:endParaRPr sz="2700">
              <a:latin typeface="Times New Roman"/>
              <a:cs typeface="Times New Roman"/>
            </a:endParaRPr>
          </a:p>
          <a:p>
            <a:pPr marL="355600" marR="832485" indent="-342900" algn="just">
              <a:lnSpc>
                <a:spcPct val="100000"/>
              </a:lnSpc>
              <a:buChar char="•"/>
              <a:tabLst>
                <a:tab pos="355600" algn="l"/>
              </a:tabLst>
            </a:pPr>
            <a:r>
              <a:rPr sz="2400" spc="-60" dirty="0">
                <a:solidFill>
                  <a:srgbClr val="3B4643"/>
                </a:solidFill>
                <a:latin typeface="Arial"/>
                <a:cs typeface="Arial"/>
              </a:rPr>
              <a:t>Another </a:t>
            </a:r>
            <a:r>
              <a:rPr sz="2400" spc="-40" dirty="0">
                <a:solidFill>
                  <a:srgbClr val="3B4643"/>
                </a:solidFill>
                <a:latin typeface="Arial"/>
                <a:cs typeface="Arial"/>
              </a:rPr>
              <a:t>theory </a:t>
            </a:r>
            <a:r>
              <a:rPr sz="2400" spc="-140" dirty="0">
                <a:solidFill>
                  <a:srgbClr val="3B4643"/>
                </a:solidFill>
                <a:latin typeface="Arial"/>
                <a:cs typeface="Arial"/>
              </a:rPr>
              <a:t>– </a:t>
            </a:r>
            <a:r>
              <a:rPr sz="2400" spc="-120" dirty="0">
                <a:solidFill>
                  <a:srgbClr val="3B4643"/>
                </a:solidFill>
                <a:latin typeface="Arial"/>
                <a:cs typeface="Arial"/>
              </a:rPr>
              <a:t>cyst </a:t>
            </a:r>
            <a:r>
              <a:rPr sz="2400" spc="-85" dirty="0">
                <a:solidFill>
                  <a:srgbClr val="3B4643"/>
                </a:solidFill>
                <a:latin typeface="Arial"/>
                <a:cs typeface="Arial"/>
              </a:rPr>
              <a:t>cavity </a:t>
            </a:r>
            <a:r>
              <a:rPr sz="2400" spc="-75" dirty="0">
                <a:solidFill>
                  <a:srgbClr val="3B4643"/>
                </a:solidFill>
                <a:latin typeface="Arial"/>
                <a:cs typeface="Arial"/>
              </a:rPr>
              <a:t>forms </a:t>
            </a:r>
            <a:r>
              <a:rPr sz="2400" dirty="0">
                <a:solidFill>
                  <a:srgbClr val="3B4643"/>
                </a:solidFill>
                <a:latin typeface="Arial"/>
                <a:cs typeface="Arial"/>
              </a:rPr>
              <a:t>within</a:t>
            </a:r>
            <a:r>
              <a:rPr sz="2400" spc="-420" dirty="0">
                <a:solidFill>
                  <a:srgbClr val="3B4643"/>
                </a:solidFill>
                <a:latin typeface="Arial"/>
                <a:cs typeface="Arial"/>
              </a:rPr>
              <a:t> </a:t>
            </a:r>
            <a:r>
              <a:rPr sz="2400" spc="-50" dirty="0">
                <a:solidFill>
                  <a:srgbClr val="3B4643"/>
                </a:solidFill>
                <a:latin typeface="Arial"/>
                <a:cs typeface="Arial"/>
              </a:rPr>
              <a:t>proliferating  </a:t>
            </a:r>
            <a:r>
              <a:rPr sz="2400" spc="-40" dirty="0">
                <a:solidFill>
                  <a:srgbClr val="3B4643"/>
                </a:solidFill>
                <a:latin typeface="Arial"/>
                <a:cs typeface="Arial"/>
              </a:rPr>
              <a:t>epithelium </a:t>
            </a:r>
            <a:r>
              <a:rPr sz="2400" spc="-225" dirty="0">
                <a:solidFill>
                  <a:srgbClr val="3B4643"/>
                </a:solidFill>
                <a:latin typeface="Arial"/>
                <a:cs typeface="Arial"/>
              </a:rPr>
              <a:t>as </a:t>
            </a:r>
            <a:r>
              <a:rPr sz="2400" spc="-30" dirty="0">
                <a:solidFill>
                  <a:srgbClr val="3B4643"/>
                </a:solidFill>
                <a:latin typeface="Arial"/>
                <a:cs typeface="Arial"/>
              </a:rPr>
              <a:t>the </a:t>
            </a:r>
            <a:r>
              <a:rPr sz="2400" spc="-110" dirty="0">
                <a:solidFill>
                  <a:srgbClr val="3B4643"/>
                </a:solidFill>
                <a:latin typeface="Arial"/>
                <a:cs typeface="Arial"/>
              </a:rPr>
              <a:t>cells </a:t>
            </a:r>
            <a:r>
              <a:rPr sz="2400" spc="-30" dirty="0">
                <a:solidFill>
                  <a:srgbClr val="3B4643"/>
                </a:solidFill>
                <a:latin typeface="Arial"/>
                <a:cs typeface="Arial"/>
              </a:rPr>
              <a:t>in </a:t>
            </a:r>
            <a:r>
              <a:rPr sz="2400" spc="-70" dirty="0">
                <a:solidFill>
                  <a:srgbClr val="3B4643"/>
                </a:solidFill>
                <a:latin typeface="Arial"/>
                <a:cs typeface="Arial"/>
              </a:rPr>
              <a:t>center </a:t>
            </a:r>
            <a:r>
              <a:rPr sz="2400" spc="-114" dirty="0">
                <a:solidFill>
                  <a:srgbClr val="3B4643"/>
                </a:solidFill>
                <a:latin typeface="Arial"/>
                <a:cs typeface="Arial"/>
              </a:rPr>
              <a:t>move </a:t>
            </a:r>
            <a:r>
              <a:rPr sz="2400" spc="-150" dirty="0">
                <a:solidFill>
                  <a:srgbClr val="3B4643"/>
                </a:solidFill>
                <a:latin typeface="Arial"/>
                <a:cs typeface="Arial"/>
              </a:rPr>
              <a:t>away </a:t>
            </a:r>
            <a:r>
              <a:rPr sz="2400" spc="-25" dirty="0">
                <a:solidFill>
                  <a:srgbClr val="3B4643"/>
                </a:solidFill>
                <a:latin typeface="Arial"/>
                <a:cs typeface="Arial"/>
              </a:rPr>
              <a:t>from</a:t>
            </a:r>
            <a:r>
              <a:rPr sz="2400" spc="-465" dirty="0">
                <a:solidFill>
                  <a:srgbClr val="3B4643"/>
                </a:solidFill>
                <a:latin typeface="Arial"/>
                <a:cs typeface="Arial"/>
              </a:rPr>
              <a:t> </a:t>
            </a:r>
            <a:r>
              <a:rPr sz="2400" spc="-5" dirty="0">
                <a:solidFill>
                  <a:srgbClr val="3B4643"/>
                </a:solidFill>
                <a:latin typeface="Arial"/>
                <a:cs typeface="Arial"/>
              </a:rPr>
              <a:t>their  </a:t>
            </a:r>
            <a:r>
              <a:rPr sz="2400" spc="-15" dirty="0">
                <a:solidFill>
                  <a:srgbClr val="3B4643"/>
                </a:solidFill>
                <a:latin typeface="Arial"/>
                <a:cs typeface="Arial"/>
              </a:rPr>
              <a:t>nutrient</a:t>
            </a:r>
            <a:r>
              <a:rPr sz="2400" spc="-145" dirty="0">
                <a:solidFill>
                  <a:srgbClr val="3B4643"/>
                </a:solidFill>
                <a:latin typeface="Arial"/>
                <a:cs typeface="Arial"/>
              </a:rPr>
              <a:t> </a:t>
            </a:r>
            <a:r>
              <a:rPr sz="2400" spc="-114" dirty="0">
                <a:solidFill>
                  <a:srgbClr val="3B4643"/>
                </a:solidFill>
                <a:latin typeface="Arial"/>
                <a:cs typeface="Arial"/>
              </a:rPr>
              <a:t>source.</a:t>
            </a:r>
            <a:endParaRPr sz="2400">
              <a:latin typeface="Arial"/>
              <a:cs typeface="Arial"/>
            </a:endParaRPr>
          </a:p>
        </p:txBody>
      </p:sp>
      <p:sp>
        <p:nvSpPr>
          <p:cNvPr id="3" name="object 3"/>
          <p:cNvSpPr txBox="1">
            <a:spLocks noGrp="1"/>
          </p:cNvSpPr>
          <p:nvPr>
            <p:ph type="title"/>
          </p:nvPr>
        </p:nvSpPr>
        <p:spPr>
          <a:xfrm>
            <a:off x="1359155" y="887988"/>
            <a:ext cx="2202180" cy="443070"/>
          </a:xfrm>
          <a:prstGeom prst="rect">
            <a:avLst/>
          </a:prstGeom>
        </p:spPr>
        <p:txBody>
          <a:bodyPr vert="horz" wrap="square" lIns="0" tIns="12065" rIns="0" bIns="0" rtlCol="0">
            <a:spAutoFit/>
          </a:bodyPr>
          <a:lstStyle/>
          <a:p>
            <a:pPr marL="12700">
              <a:lnSpc>
                <a:spcPct val="100000"/>
              </a:lnSpc>
              <a:spcBef>
                <a:spcPts val="95"/>
              </a:spcBef>
            </a:pPr>
            <a:r>
              <a:rPr sz="2800" b="0" spc="-420" dirty="0">
                <a:solidFill>
                  <a:srgbClr val="E4E6DA"/>
                </a:solidFill>
                <a:latin typeface="Arial"/>
                <a:cs typeface="Arial"/>
              </a:rPr>
              <a:t>PATHOGENESIS</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77</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7" y="2031622"/>
            <a:ext cx="7896859" cy="3200235"/>
          </a:xfrm>
          <a:prstGeom prst="rect">
            <a:avLst/>
          </a:prstGeom>
        </p:spPr>
        <p:txBody>
          <a:bodyPr vert="horz" wrap="square" lIns="0" tIns="12065" rIns="0" bIns="0" rtlCol="0">
            <a:spAutoFit/>
          </a:bodyPr>
          <a:lstStyle/>
          <a:p>
            <a:pPr marL="241300" indent="-228600">
              <a:lnSpc>
                <a:spcPct val="100000"/>
              </a:lnSpc>
              <a:spcBef>
                <a:spcPts val="95"/>
              </a:spcBef>
              <a:buFont typeface="Wingdings"/>
              <a:buChar char=""/>
              <a:tabLst>
                <a:tab pos="241300" algn="l"/>
              </a:tabLst>
            </a:pPr>
            <a:r>
              <a:rPr sz="2800" b="1" spc="-254" dirty="0">
                <a:solidFill>
                  <a:srgbClr val="95A0AA"/>
                </a:solidFill>
                <a:latin typeface="Trebuchet MS"/>
                <a:cs typeface="Trebuchet MS"/>
              </a:rPr>
              <a:t>3. </a:t>
            </a:r>
            <a:r>
              <a:rPr sz="2800" b="1" spc="-150" dirty="0">
                <a:solidFill>
                  <a:srgbClr val="95A0AA"/>
                </a:solidFill>
                <a:latin typeface="Trebuchet MS"/>
                <a:cs typeface="Trebuchet MS"/>
              </a:rPr>
              <a:t>PHASE </a:t>
            </a:r>
            <a:r>
              <a:rPr sz="2800" b="1" spc="-220" dirty="0">
                <a:solidFill>
                  <a:srgbClr val="95A0AA"/>
                </a:solidFill>
                <a:latin typeface="Trebuchet MS"/>
                <a:cs typeface="Trebuchet MS"/>
              </a:rPr>
              <a:t>OF</a:t>
            </a:r>
            <a:r>
              <a:rPr sz="2800" b="1" spc="-215" dirty="0">
                <a:solidFill>
                  <a:srgbClr val="95A0AA"/>
                </a:solidFill>
                <a:latin typeface="Trebuchet MS"/>
                <a:cs typeface="Trebuchet MS"/>
              </a:rPr>
              <a:t> </a:t>
            </a:r>
            <a:r>
              <a:rPr sz="2800" b="1" spc="-155" dirty="0">
                <a:solidFill>
                  <a:srgbClr val="95A0AA"/>
                </a:solidFill>
                <a:latin typeface="Trebuchet MS"/>
                <a:cs typeface="Trebuchet MS"/>
              </a:rPr>
              <a:t>ENLARGEMENT:</a:t>
            </a:r>
            <a:endParaRPr sz="2800">
              <a:latin typeface="Trebuchet MS"/>
              <a:cs typeface="Trebuchet MS"/>
            </a:endParaRPr>
          </a:p>
          <a:p>
            <a:pPr marL="355600" marR="5080" indent="-342900">
              <a:lnSpc>
                <a:spcPct val="100000"/>
              </a:lnSpc>
              <a:spcBef>
                <a:spcPts val="1664"/>
              </a:spcBef>
              <a:buFont typeface="Arial"/>
              <a:buChar char="•"/>
              <a:tabLst>
                <a:tab pos="354965" algn="l"/>
                <a:tab pos="355600" algn="l"/>
              </a:tabLst>
            </a:pPr>
            <a:r>
              <a:rPr sz="2300" spc="-5" dirty="0">
                <a:solidFill>
                  <a:srgbClr val="3B4643"/>
                </a:solidFill>
                <a:latin typeface="Verdana"/>
                <a:cs typeface="Verdana"/>
              </a:rPr>
              <a:t>Enlargement </a:t>
            </a:r>
            <a:r>
              <a:rPr sz="2300" dirty="0">
                <a:solidFill>
                  <a:srgbClr val="3B4643"/>
                </a:solidFill>
                <a:latin typeface="Verdana"/>
                <a:cs typeface="Verdana"/>
              </a:rPr>
              <a:t>occurs </a:t>
            </a:r>
            <a:r>
              <a:rPr sz="2300" spc="-5" dirty="0">
                <a:solidFill>
                  <a:srgbClr val="3B4643"/>
                </a:solidFill>
                <a:latin typeface="Verdana"/>
                <a:cs typeface="Verdana"/>
              </a:rPr>
              <a:t>by </a:t>
            </a:r>
            <a:r>
              <a:rPr sz="2300" dirty="0">
                <a:solidFill>
                  <a:srgbClr val="3B4643"/>
                </a:solidFill>
                <a:latin typeface="Verdana"/>
                <a:cs typeface="Verdana"/>
              </a:rPr>
              <a:t>collection of </a:t>
            </a:r>
            <a:r>
              <a:rPr sz="2300" spc="-5" dirty="0">
                <a:solidFill>
                  <a:srgbClr val="3B4643"/>
                </a:solidFill>
                <a:latin typeface="Verdana"/>
                <a:cs typeface="Verdana"/>
              </a:rPr>
              <a:t>fluid within </a:t>
            </a:r>
            <a:r>
              <a:rPr sz="2300" dirty="0">
                <a:solidFill>
                  <a:srgbClr val="3B4643"/>
                </a:solidFill>
                <a:latin typeface="Verdana"/>
                <a:cs typeface="Verdana"/>
              </a:rPr>
              <a:t>the  </a:t>
            </a:r>
            <a:r>
              <a:rPr sz="2300" spc="-10" dirty="0">
                <a:solidFill>
                  <a:srgbClr val="3B4643"/>
                </a:solidFill>
                <a:latin typeface="Verdana"/>
                <a:cs typeface="Verdana"/>
              </a:rPr>
              <a:t>lumen </a:t>
            </a:r>
            <a:r>
              <a:rPr sz="2300" dirty="0">
                <a:solidFill>
                  <a:srgbClr val="3B4643"/>
                </a:solidFill>
                <a:latin typeface="Verdana"/>
                <a:cs typeface="Verdana"/>
              </a:rPr>
              <a:t>of the</a:t>
            </a:r>
            <a:r>
              <a:rPr sz="2300" spc="-20" dirty="0">
                <a:solidFill>
                  <a:srgbClr val="3B4643"/>
                </a:solidFill>
                <a:latin typeface="Verdana"/>
                <a:cs typeface="Verdana"/>
              </a:rPr>
              <a:t> </a:t>
            </a:r>
            <a:r>
              <a:rPr sz="2300" dirty="0">
                <a:solidFill>
                  <a:srgbClr val="3B4643"/>
                </a:solidFill>
                <a:latin typeface="Verdana"/>
                <a:cs typeface="Verdana"/>
              </a:rPr>
              <a:t>cyst.</a:t>
            </a:r>
            <a:endParaRPr sz="2300">
              <a:latin typeface="Verdana"/>
              <a:cs typeface="Verdana"/>
            </a:endParaRPr>
          </a:p>
          <a:p>
            <a:pPr>
              <a:lnSpc>
                <a:spcPct val="100000"/>
              </a:lnSpc>
              <a:buClr>
                <a:srgbClr val="3B4643"/>
              </a:buClr>
              <a:buFont typeface="Arial"/>
              <a:buChar char="•"/>
            </a:pPr>
            <a:endParaRPr sz="2800">
              <a:latin typeface="Times New Roman"/>
              <a:cs typeface="Times New Roman"/>
            </a:endParaRPr>
          </a:p>
          <a:p>
            <a:pPr>
              <a:lnSpc>
                <a:spcPct val="100000"/>
              </a:lnSpc>
              <a:spcBef>
                <a:spcPts val="10"/>
              </a:spcBef>
              <a:buClr>
                <a:srgbClr val="3B4643"/>
              </a:buClr>
              <a:buFont typeface="Arial"/>
              <a:buChar char="•"/>
            </a:pPr>
            <a:endParaRPr sz="2200">
              <a:latin typeface="Times New Roman"/>
              <a:cs typeface="Times New Roman"/>
            </a:endParaRPr>
          </a:p>
          <a:p>
            <a:pPr marL="355600" marR="302895" indent="-342900">
              <a:lnSpc>
                <a:spcPct val="100000"/>
              </a:lnSpc>
              <a:buFont typeface="Arial"/>
              <a:buChar char="•"/>
              <a:tabLst>
                <a:tab pos="354965" algn="l"/>
                <a:tab pos="355600" algn="l"/>
              </a:tabLst>
            </a:pPr>
            <a:r>
              <a:rPr sz="2300" spc="-5" dirty="0">
                <a:solidFill>
                  <a:srgbClr val="3B4643"/>
                </a:solidFill>
                <a:latin typeface="Verdana"/>
                <a:cs typeface="Verdana"/>
              </a:rPr>
              <a:t>Osmosis plays an important </a:t>
            </a:r>
            <a:r>
              <a:rPr sz="2300" dirty="0">
                <a:solidFill>
                  <a:srgbClr val="3B4643"/>
                </a:solidFill>
                <a:latin typeface="Verdana"/>
                <a:cs typeface="Verdana"/>
              </a:rPr>
              <a:t>role here as the cyst  </a:t>
            </a:r>
            <a:r>
              <a:rPr sz="2300" spc="-10" dirty="0">
                <a:solidFill>
                  <a:srgbClr val="3B4643"/>
                </a:solidFill>
                <a:latin typeface="Verdana"/>
                <a:cs typeface="Verdana"/>
              </a:rPr>
              <a:t>wall </a:t>
            </a:r>
            <a:r>
              <a:rPr sz="2300" dirty="0">
                <a:solidFill>
                  <a:srgbClr val="3B4643"/>
                </a:solidFill>
                <a:latin typeface="Verdana"/>
                <a:cs typeface="Verdana"/>
              </a:rPr>
              <a:t>appears </a:t>
            </a:r>
            <a:r>
              <a:rPr sz="2300" spc="-5" dirty="0">
                <a:solidFill>
                  <a:srgbClr val="3B4643"/>
                </a:solidFill>
                <a:latin typeface="Verdana"/>
                <a:cs typeface="Verdana"/>
              </a:rPr>
              <a:t>to </a:t>
            </a:r>
            <a:r>
              <a:rPr sz="2300" spc="-10" dirty="0">
                <a:solidFill>
                  <a:srgbClr val="3B4643"/>
                </a:solidFill>
                <a:latin typeface="Verdana"/>
                <a:cs typeface="Verdana"/>
              </a:rPr>
              <a:t>have </a:t>
            </a:r>
            <a:r>
              <a:rPr sz="2300" dirty="0">
                <a:solidFill>
                  <a:srgbClr val="3B4643"/>
                </a:solidFill>
                <a:latin typeface="Verdana"/>
                <a:cs typeface="Verdana"/>
              </a:rPr>
              <a:t>the </a:t>
            </a:r>
            <a:r>
              <a:rPr sz="2300" spc="-5" dirty="0">
                <a:solidFill>
                  <a:srgbClr val="3B4643"/>
                </a:solidFill>
                <a:latin typeface="Verdana"/>
                <a:cs typeface="Verdana"/>
              </a:rPr>
              <a:t>properties </a:t>
            </a:r>
            <a:r>
              <a:rPr sz="2300" dirty="0">
                <a:solidFill>
                  <a:srgbClr val="3B4643"/>
                </a:solidFill>
                <a:latin typeface="Verdana"/>
                <a:cs typeface="Verdana"/>
              </a:rPr>
              <a:t>of a semi  </a:t>
            </a:r>
            <a:r>
              <a:rPr sz="2300" spc="-5" dirty="0">
                <a:solidFill>
                  <a:srgbClr val="3B4643"/>
                </a:solidFill>
                <a:latin typeface="Verdana"/>
                <a:cs typeface="Verdana"/>
              </a:rPr>
              <a:t>permeable</a:t>
            </a:r>
            <a:r>
              <a:rPr sz="2300" spc="10" dirty="0">
                <a:solidFill>
                  <a:srgbClr val="3B4643"/>
                </a:solidFill>
                <a:latin typeface="Verdana"/>
                <a:cs typeface="Verdana"/>
              </a:rPr>
              <a:t> </a:t>
            </a:r>
            <a:r>
              <a:rPr sz="2300" spc="-5" dirty="0">
                <a:solidFill>
                  <a:srgbClr val="3B4643"/>
                </a:solidFill>
                <a:latin typeface="Verdana"/>
                <a:cs typeface="Verdana"/>
              </a:rPr>
              <a:t>membrane.</a:t>
            </a:r>
            <a:endParaRPr sz="2300">
              <a:latin typeface="Verdana"/>
              <a:cs typeface="Verdana"/>
            </a:endParaRPr>
          </a:p>
        </p:txBody>
      </p:sp>
      <p:sp>
        <p:nvSpPr>
          <p:cNvPr id="3" name="object 3"/>
          <p:cNvSpPr txBox="1">
            <a:spLocks noGrp="1"/>
          </p:cNvSpPr>
          <p:nvPr>
            <p:ph type="title"/>
          </p:nvPr>
        </p:nvSpPr>
        <p:spPr>
          <a:xfrm>
            <a:off x="1359155" y="887988"/>
            <a:ext cx="2202180" cy="443070"/>
          </a:xfrm>
          <a:prstGeom prst="rect">
            <a:avLst/>
          </a:prstGeom>
        </p:spPr>
        <p:txBody>
          <a:bodyPr vert="horz" wrap="square" lIns="0" tIns="12065" rIns="0" bIns="0" rtlCol="0">
            <a:spAutoFit/>
          </a:bodyPr>
          <a:lstStyle/>
          <a:p>
            <a:pPr marL="12700">
              <a:lnSpc>
                <a:spcPct val="100000"/>
              </a:lnSpc>
              <a:spcBef>
                <a:spcPts val="95"/>
              </a:spcBef>
            </a:pPr>
            <a:r>
              <a:rPr sz="2800" b="0" spc="-420" dirty="0">
                <a:solidFill>
                  <a:srgbClr val="E4E6DA"/>
                </a:solidFill>
                <a:latin typeface="Arial"/>
                <a:cs typeface="Arial"/>
              </a:rPr>
              <a:t>PATHOGENESIS</a:t>
            </a:r>
            <a:endParaRPr sz="28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78</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3" y="1988951"/>
            <a:ext cx="1106171" cy="44307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135" dirty="0">
                <a:solidFill>
                  <a:srgbClr val="95A0AA"/>
                </a:solidFill>
                <a:latin typeface="Trebuchet MS"/>
                <a:cs typeface="Trebuchet MS"/>
              </a:rPr>
              <a:t>Age</a:t>
            </a:r>
            <a:r>
              <a:rPr sz="2800" b="1" spc="-280" dirty="0">
                <a:solidFill>
                  <a:srgbClr val="95A0AA"/>
                </a:solidFill>
                <a:latin typeface="Trebuchet MS"/>
                <a:cs typeface="Trebuchet MS"/>
              </a:rPr>
              <a:t> </a:t>
            </a:r>
            <a:r>
              <a:rPr sz="2800" b="1" spc="-260" dirty="0">
                <a:solidFill>
                  <a:srgbClr val="95A0AA"/>
                </a:solidFill>
                <a:latin typeface="Trebuchet MS"/>
                <a:cs typeface="Trebuchet MS"/>
              </a:rPr>
              <a:t>:</a:t>
            </a:r>
            <a:endParaRPr sz="2800">
              <a:latin typeface="Trebuchet MS"/>
              <a:cs typeface="Trebuchet MS"/>
            </a:endParaRPr>
          </a:p>
        </p:txBody>
      </p:sp>
      <p:sp>
        <p:nvSpPr>
          <p:cNvPr id="3" name="object 3"/>
          <p:cNvSpPr txBox="1"/>
          <p:nvPr/>
        </p:nvSpPr>
        <p:spPr>
          <a:xfrm>
            <a:off x="3889381" y="1988951"/>
            <a:ext cx="4533265" cy="443070"/>
          </a:xfrm>
          <a:prstGeom prst="rect">
            <a:avLst/>
          </a:prstGeom>
        </p:spPr>
        <p:txBody>
          <a:bodyPr vert="horz" wrap="square" lIns="0" tIns="12065" rIns="0" bIns="0" rtlCol="0">
            <a:spAutoFit/>
          </a:bodyPr>
          <a:lstStyle/>
          <a:p>
            <a:pPr marL="12700">
              <a:lnSpc>
                <a:spcPct val="100000"/>
              </a:lnSpc>
              <a:spcBef>
                <a:spcPts val="95"/>
              </a:spcBef>
            </a:pPr>
            <a:r>
              <a:rPr sz="2800" spc="-155" dirty="0">
                <a:solidFill>
                  <a:srgbClr val="3B4643"/>
                </a:solidFill>
                <a:latin typeface="Arial"/>
                <a:cs typeface="Arial"/>
              </a:rPr>
              <a:t>peak </a:t>
            </a:r>
            <a:r>
              <a:rPr sz="2800" spc="-35" dirty="0">
                <a:solidFill>
                  <a:srgbClr val="3B4643"/>
                </a:solidFill>
                <a:latin typeface="Arial"/>
                <a:cs typeface="Arial"/>
              </a:rPr>
              <a:t>in </a:t>
            </a:r>
            <a:r>
              <a:rPr sz="2800" spc="-65" dirty="0">
                <a:solidFill>
                  <a:srgbClr val="3B4643"/>
                </a:solidFill>
                <a:latin typeface="Arial"/>
                <a:cs typeface="Arial"/>
              </a:rPr>
              <a:t>3</a:t>
            </a:r>
            <a:r>
              <a:rPr sz="2775" spc="-97" baseline="25525" dirty="0">
                <a:solidFill>
                  <a:srgbClr val="3B4643"/>
                </a:solidFill>
                <a:latin typeface="Arial"/>
                <a:cs typeface="Arial"/>
              </a:rPr>
              <a:t>rd</a:t>
            </a:r>
            <a:r>
              <a:rPr sz="2800" spc="-65" dirty="0">
                <a:solidFill>
                  <a:srgbClr val="3B4643"/>
                </a:solidFill>
                <a:latin typeface="Arial"/>
                <a:cs typeface="Arial"/>
              </a:rPr>
              <a:t>, </a:t>
            </a:r>
            <a:r>
              <a:rPr sz="2800" spc="-30" dirty="0">
                <a:solidFill>
                  <a:srgbClr val="3B4643"/>
                </a:solidFill>
                <a:latin typeface="Arial"/>
                <a:cs typeface="Arial"/>
              </a:rPr>
              <a:t>4</a:t>
            </a:r>
            <a:r>
              <a:rPr sz="2775" spc="-44" baseline="25525" dirty="0">
                <a:solidFill>
                  <a:srgbClr val="3B4643"/>
                </a:solidFill>
                <a:latin typeface="Arial"/>
                <a:cs typeface="Arial"/>
              </a:rPr>
              <a:t>th </a:t>
            </a:r>
            <a:r>
              <a:rPr sz="2800" spc="-135" dirty="0">
                <a:solidFill>
                  <a:srgbClr val="3B4643"/>
                </a:solidFill>
                <a:latin typeface="Arial"/>
                <a:cs typeface="Arial"/>
              </a:rPr>
              <a:t>and </a:t>
            </a:r>
            <a:r>
              <a:rPr sz="2800" spc="-30" dirty="0">
                <a:solidFill>
                  <a:srgbClr val="3B4643"/>
                </a:solidFill>
                <a:latin typeface="Arial"/>
                <a:cs typeface="Arial"/>
              </a:rPr>
              <a:t>5</a:t>
            </a:r>
            <a:r>
              <a:rPr sz="2775" spc="-44" baseline="25525" dirty="0">
                <a:solidFill>
                  <a:srgbClr val="3B4643"/>
                </a:solidFill>
                <a:latin typeface="Arial"/>
                <a:cs typeface="Arial"/>
              </a:rPr>
              <a:t>th</a:t>
            </a:r>
            <a:r>
              <a:rPr sz="2775" spc="82" baseline="25525" dirty="0">
                <a:solidFill>
                  <a:srgbClr val="3B4643"/>
                </a:solidFill>
                <a:latin typeface="Arial"/>
                <a:cs typeface="Arial"/>
              </a:rPr>
              <a:t> </a:t>
            </a:r>
            <a:r>
              <a:rPr sz="2800" spc="-170" dirty="0">
                <a:solidFill>
                  <a:srgbClr val="3B4643"/>
                </a:solidFill>
                <a:latin typeface="Arial"/>
                <a:cs typeface="Arial"/>
              </a:rPr>
              <a:t>decades.</a:t>
            </a:r>
            <a:endParaRPr sz="2800">
              <a:latin typeface="Arial"/>
              <a:cs typeface="Arial"/>
            </a:endParaRPr>
          </a:p>
        </p:txBody>
      </p:sp>
      <p:sp>
        <p:nvSpPr>
          <p:cNvPr id="4" name="object 4"/>
          <p:cNvSpPr txBox="1"/>
          <p:nvPr/>
        </p:nvSpPr>
        <p:spPr>
          <a:xfrm>
            <a:off x="2060198" y="3138042"/>
            <a:ext cx="1052831" cy="44307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210" dirty="0">
                <a:solidFill>
                  <a:srgbClr val="95A0AA"/>
                </a:solidFill>
                <a:latin typeface="Trebuchet MS"/>
                <a:cs typeface="Trebuchet MS"/>
              </a:rPr>
              <a:t>Sex</a:t>
            </a:r>
            <a:r>
              <a:rPr sz="2800" b="1" spc="-275" dirty="0">
                <a:solidFill>
                  <a:srgbClr val="95A0AA"/>
                </a:solidFill>
                <a:latin typeface="Trebuchet MS"/>
                <a:cs typeface="Trebuchet MS"/>
              </a:rPr>
              <a:t> </a:t>
            </a:r>
            <a:r>
              <a:rPr sz="2800" b="1" spc="-260" dirty="0">
                <a:solidFill>
                  <a:srgbClr val="95A0AA"/>
                </a:solidFill>
                <a:latin typeface="Trebuchet MS"/>
                <a:cs typeface="Trebuchet MS"/>
              </a:rPr>
              <a:t>:</a:t>
            </a:r>
            <a:endParaRPr sz="2800">
              <a:latin typeface="Trebuchet MS"/>
              <a:cs typeface="Trebuchet MS"/>
            </a:endParaRPr>
          </a:p>
        </p:txBody>
      </p:sp>
      <p:sp>
        <p:nvSpPr>
          <p:cNvPr id="5" name="object 5"/>
          <p:cNvSpPr txBox="1"/>
          <p:nvPr/>
        </p:nvSpPr>
        <p:spPr>
          <a:xfrm>
            <a:off x="3889377" y="3138042"/>
            <a:ext cx="3280411" cy="443070"/>
          </a:xfrm>
          <a:prstGeom prst="rect">
            <a:avLst/>
          </a:prstGeom>
        </p:spPr>
        <p:txBody>
          <a:bodyPr vert="horz" wrap="square" lIns="0" tIns="12065" rIns="0" bIns="0" rtlCol="0">
            <a:spAutoFit/>
          </a:bodyPr>
          <a:lstStyle/>
          <a:p>
            <a:pPr marL="12700">
              <a:lnSpc>
                <a:spcPct val="100000"/>
              </a:lnSpc>
              <a:spcBef>
                <a:spcPts val="95"/>
              </a:spcBef>
            </a:pPr>
            <a:r>
              <a:rPr sz="2800" spc="-114" dirty="0">
                <a:solidFill>
                  <a:srgbClr val="3B4643"/>
                </a:solidFill>
                <a:latin typeface="Arial"/>
                <a:cs typeface="Arial"/>
              </a:rPr>
              <a:t>Slightly </a:t>
            </a:r>
            <a:r>
              <a:rPr sz="2800" spc="-90" dirty="0">
                <a:solidFill>
                  <a:srgbClr val="3B4643"/>
                </a:solidFill>
                <a:latin typeface="Arial"/>
                <a:cs typeface="Arial"/>
              </a:rPr>
              <a:t>more </a:t>
            </a:r>
            <a:r>
              <a:rPr sz="2800" spc="-35" dirty="0">
                <a:solidFill>
                  <a:srgbClr val="3B4643"/>
                </a:solidFill>
                <a:latin typeface="Arial"/>
                <a:cs typeface="Arial"/>
              </a:rPr>
              <a:t>in</a:t>
            </a:r>
            <a:r>
              <a:rPr sz="2800" spc="-240" dirty="0">
                <a:solidFill>
                  <a:srgbClr val="3B4643"/>
                </a:solidFill>
                <a:latin typeface="Arial"/>
                <a:cs typeface="Arial"/>
              </a:rPr>
              <a:t> </a:t>
            </a:r>
            <a:r>
              <a:rPr sz="2800" spc="-145" dirty="0">
                <a:solidFill>
                  <a:srgbClr val="3B4643"/>
                </a:solidFill>
                <a:latin typeface="Arial"/>
                <a:cs typeface="Arial"/>
              </a:rPr>
              <a:t>males.</a:t>
            </a:r>
            <a:endParaRPr sz="2800">
              <a:latin typeface="Arial"/>
              <a:cs typeface="Arial"/>
            </a:endParaRPr>
          </a:p>
        </p:txBody>
      </p:sp>
      <p:sp>
        <p:nvSpPr>
          <p:cNvPr id="6" name="object 6"/>
          <p:cNvSpPr txBox="1"/>
          <p:nvPr/>
        </p:nvSpPr>
        <p:spPr>
          <a:xfrm>
            <a:off x="2060200" y="4287396"/>
            <a:ext cx="1099185" cy="44307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165" dirty="0">
                <a:solidFill>
                  <a:srgbClr val="95A0AA"/>
                </a:solidFill>
                <a:latin typeface="Trebuchet MS"/>
                <a:cs typeface="Trebuchet MS"/>
              </a:rPr>
              <a:t>Site</a:t>
            </a:r>
            <a:r>
              <a:rPr sz="2800" b="1" spc="-260" dirty="0">
                <a:solidFill>
                  <a:srgbClr val="95A0AA"/>
                </a:solidFill>
                <a:latin typeface="Trebuchet MS"/>
                <a:cs typeface="Trebuchet MS"/>
              </a:rPr>
              <a:t> </a:t>
            </a:r>
            <a:r>
              <a:rPr sz="2800" spc="-30" dirty="0">
                <a:solidFill>
                  <a:srgbClr val="95A0AA"/>
                </a:solidFill>
                <a:latin typeface="Arial"/>
                <a:cs typeface="Arial"/>
              </a:rPr>
              <a:t>:</a:t>
            </a:r>
            <a:endParaRPr sz="2800">
              <a:latin typeface="Arial"/>
              <a:cs typeface="Arial"/>
            </a:endParaRPr>
          </a:p>
        </p:txBody>
      </p:sp>
      <p:sp>
        <p:nvSpPr>
          <p:cNvPr id="7" name="object 7"/>
          <p:cNvSpPr txBox="1"/>
          <p:nvPr/>
        </p:nvSpPr>
        <p:spPr>
          <a:xfrm>
            <a:off x="3889381" y="4287396"/>
            <a:ext cx="3681095" cy="443070"/>
          </a:xfrm>
          <a:prstGeom prst="rect">
            <a:avLst/>
          </a:prstGeom>
        </p:spPr>
        <p:txBody>
          <a:bodyPr vert="horz" wrap="square" lIns="0" tIns="12065" rIns="0" bIns="0" rtlCol="0">
            <a:spAutoFit/>
          </a:bodyPr>
          <a:lstStyle/>
          <a:p>
            <a:pPr marL="12700">
              <a:lnSpc>
                <a:spcPct val="100000"/>
              </a:lnSpc>
              <a:spcBef>
                <a:spcPts val="95"/>
              </a:spcBef>
            </a:pPr>
            <a:r>
              <a:rPr sz="2800" spc="-75" dirty="0">
                <a:solidFill>
                  <a:srgbClr val="3B4643"/>
                </a:solidFill>
                <a:latin typeface="Arial"/>
                <a:cs typeface="Arial"/>
              </a:rPr>
              <a:t>Maxillary </a:t>
            </a:r>
            <a:r>
              <a:rPr sz="2800" spc="-50" dirty="0">
                <a:solidFill>
                  <a:srgbClr val="3B4643"/>
                </a:solidFill>
                <a:latin typeface="Arial"/>
                <a:cs typeface="Arial"/>
              </a:rPr>
              <a:t>anterior</a:t>
            </a:r>
            <a:r>
              <a:rPr sz="2800" spc="-245" dirty="0">
                <a:solidFill>
                  <a:srgbClr val="3B4643"/>
                </a:solidFill>
                <a:latin typeface="Arial"/>
                <a:cs typeface="Arial"/>
              </a:rPr>
              <a:t> </a:t>
            </a:r>
            <a:r>
              <a:rPr sz="2800" spc="-90" dirty="0">
                <a:solidFill>
                  <a:srgbClr val="3B4643"/>
                </a:solidFill>
                <a:latin typeface="Arial"/>
                <a:cs typeface="Arial"/>
              </a:rPr>
              <a:t>region.</a:t>
            </a:r>
            <a:endParaRPr sz="2800">
              <a:latin typeface="Arial"/>
              <a:cs typeface="Arial"/>
            </a:endParaRPr>
          </a:p>
        </p:txBody>
      </p:sp>
      <p:sp>
        <p:nvSpPr>
          <p:cNvPr id="8" name="object 8"/>
          <p:cNvSpPr txBox="1"/>
          <p:nvPr/>
        </p:nvSpPr>
        <p:spPr>
          <a:xfrm>
            <a:off x="2060199" y="5436823"/>
            <a:ext cx="6830695" cy="44307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220" dirty="0">
                <a:solidFill>
                  <a:srgbClr val="95A0AA"/>
                </a:solidFill>
                <a:latin typeface="Trebuchet MS"/>
                <a:cs typeface="Trebuchet MS"/>
              </a:rPr>
              <a:t>Frequency: </a:t>
            </a:r>
            <a:r>
              <a:rPr sz="2800" spc="-155" dirty="0">
                <a:solidFill>
                  <a:srgbClr val="3B4643"/>
                </a:solidFill>
                <a:latin typeface="Arial"/>
                <a:cs typeface="Arial"/>
              </a:rPr>
              <a:t>Commonest </a:t>
            </a:r>
            <a:r>
              <a:rPr sz="2800" spc="-130" dirty="0">
                <a:solidFill>
                  <a:srgbClr val="3B4643"/>
                </a:solidFill>
                <a:latin typeface="Arial"/>
                <a:cs typeface="Arial"/>
              </a:rPr>
              <a:t>cystic </a:t>
            </a:r>
            <a:r>
              <a:rPr sz="2800" spc="-105" dirty="0">
                <a:solidFill>
                  <a:srgbClr val="3B4643"/>
                </a:solidFill>
                <a:latin typeface="Arial"/>
                <a:cs typeface="Arial"/>
              </a:rPr>
              <a:t>lesion </a:t>
            </a:r>
            <a:r>
              <a:rPr sz="2800" spc="-10" dirty="0">
                <a:solidFill>
                  <a:srgbClr val="3B4643"/>
                </a:solidFill>
                <a:latin typeface="Arial"/>
                <a:cs typeface="Arial"/>
              </a:rPr>
              <a:t>of</a:t>
            </a:r>
            <a:r>
              <a:rPr sz="2800" spc="-85" dirty="0">
                <a:solidFill>
                  <a:srgbClr val="3B4643"/>
                </a:solidFill>
                <a:latin typeface="Arial"/>
                <a:cs typeface="Arial"/>
              </a:rPr>
              <a:t> </a:t>
            </a:r>
            <a:r>
              <a:rPr sz="2800" spc="-125" dirty="0">
                <a:solidFill>
                  <a:srgbClr val="3B4643"/>
                </a:solidFill>
                <a:latin typeface="Arial"/>
                <a:cs typeface="Arial"/>
              </a:rPr>
              <a:t>jaws.</a:t>
            </a:r>
            <a:endParaRPr sz="2800">
              <a:latin typeface="Arial"/>
              <a:cs typeface="Arial"/>
            </a:endParaRPr>
          </a:p>
        </p:txBody>
      </p:sp>
      <p:sp>
        <p:nvSpPr>
          <p:cNvPr id="9" name="object 9"/>
          <p:cNvSpPr txBox="1">
            <a:spLocks noGrp="1"/>
          </p:cNvSpPr>
          <p:nvPr>
            <p:ph type="title"/>
          </p:nvPr>
        </p:nvSpPr>
        <p:spPr>
          <a:xfrm>
            <a:off x="1359158" y="887988"/>
            <a:ext cx="2837815" cy="443070"/>
          </a:xfrm>
          <a:prstGeom prst="rect">
            <a:avLst/>
          </a:prstGeom>
        </p:spPr>
        <p:txBody>
          <a:bodyPr vert="horz" wrap="square" lIns="0" tIns="12065" rIns="0" bIns="0" rtlCol="0">
            <a:spAutoFit/>
          </a:bodyPr>
          <a:lstStyle/>
          <a:p>
            <a:pPr marL="12700">
              <a:lnSpc>
                <a:spcPct val="100000"/>
              </a:lnSpc>
              <a:spcBef>
                <a:spcPts val="95"/>
              </a:spcBef>
            </a:pPr>
            <a:r>
              <a:rPr sz="2800" b="0" spc="-310" dirty="0">
                <a:solidFill>
                  <a:srgbClr val="E4E6DA"/>
                </a:solidFill>
                <a:latin typeface="Arial"/>
                <a:cs typeface="Arial"/>
              </a:rPr>
              <a:t>CLINICAL</a:t>
            </a:r>
            <a:r>
              <a:rPr sz="2800" b="0" spc="-225" dirty="0">
                <a:solidFill>
                  <a:srgbClr val="E4E6DA"/>
                </a:solidFill>
                <a:latin typeface="Arial"/>
                <a:cs typeface="Arial"/>
              </a:rPr>
              <a:t> </a:t>
            </a:r>
            <a:r>
              <a:rPr sz="2800" b="0" spc="-450" dirty="0">
                <a:solidFill>
                  <a:srgbClr val="E4E6DA"/>
                </a:solidFill>
                <a:latin typeface="Arial"/>
                <a:cs typeface="Arial"/>
              </a:rPr>
              <a:t>FEATURES</a:t>
            </a:r>
            <a:endParaRPr sz="2800">
              <a:latin typeface="Arial"/>
              <a:cs typeface="Arial"/>
            </a:endParaRPr>
          </a:p>
        </p:txBody>
      </p:sp>
      <p:sp>
        <p:nvSpPr>
          <p:cNvPr id="10" name="object 10"/>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79</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9" y="1951687"/>
            <a:ext cx="7648575" cy="4089709"/>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200" spc="-65" dirty="0">
                <a:solidFill>
                  <a:srgbClr val="3B4643"/>
                </a:solidFill>
                <a:latin typeface="Arial"/>
                <a:cs typeface="Arial"/>
              </a:rPr>
              <a:t>Primarily </a:t>
            </a:r>
            <a:r>
              <a:rPr sz="2200" spc="-90" dirty="0">
                <a:solidFill>
                  <a:srgbClr val="3B4643"/>
                </a:solidFill>
                <a:latin typeface="Arial"/>
                <a:cs typeface="Arial"/>
              </a:rPr>
              <a:t>symptom</a:t>
            </a:r>
            <a:r>
              <a:rPr sz="2200" spc="-165" dirty="0">
                <a:solidFill>
                  <a:srgbClr val="3B4643"/>
                </a:solidFill>
                <a:latin typeface="Arial"/>
                <a:cs typeface="Arial"/>
              </a:rPr>
              <a:t> </a:t>
            </a:r>
            <a:r>
              <a:rPr sz="2200" spc="-135" dirty="0">
                <a:solidFill>
                  <a:srgbClr val="3B4643"/>
                </a:solidFill>
                <a:latin typeface="Arial"/>
                <a:cs typeface="Arial"/>
              </a:rPr>
              <a:t>less.</a:t>
            </a:r>
            <a:endParaRPr sz="2200">
              <a:latin typeface="Arial"/>
              <a:cs typeface="Arial"/>
            </a:endParaRPr>
          </a:p>
          <a:p>
            <a:pPr>
              <a:lnSpc>
                <a:spcPct val="100000"/>
              </a:lnSpc>
              <a:spcBef>
                <a:spcPts val="35"/>
              </a:spcBef>
              <a:buClr>
                <a:srgbClr val="3B4643"/>
              </a:buClr>
              <a:buFont typeface="Arial"/>
              <a:buChar char="•"/>
            </a:pPr>
            <a:endParaRPr sz="3500">
              <a:latin typeface="Times New Roman"/>
              <a:cs typeface="Times New Roman"/>
            </a:endParaRPr>
          </a:p>
          <a:p>
            <a:pPr marL="355600" indent="-342900">
              <a:lnSpc>
                <a:spcPct val="100000"/>
              </a:lnSpc>
              <a:buChar char="•"/>
              <a:tabLst>
                <a:tab pos="354965" algn="l"/>
                <a:tab pos="355600" algn="l"/>
              </a:tabLst>
            </a:pPr>
            <a:r>
              <a:rPr sz="2200" spc="-125" dirty="0">
                <a:solidFill>
                  <a:srgbClr val="3B4643"/>
                </a:solidFill>
                <a:latin typeface="Arial"/>
                <a:cs typeface="Arial"/>
              </a:rPr>
              <a:t>Discovered </a:t>
            </a:r>
            <a:r>
              <a:rPr sz="2200" spc="-85" dirty="0">
                <a:solidFill>
                  <a:srgbClr val="3B4643"/>
                </a:solidFill>
                <a:latin typeface="Arial"/>
                <a:cs typeface="Arial"/>
              </a:rPr>
              <a:t>accidentally </a:t>
            </a:r>
            <a:r>
              <a:rPr sz="2200" spc="-65" dirty="0">
                <a:solidFill>
                  <a:srgbClr val="3B4643"/>
                </a:solidFill>
                <a:latin typeface="Arial"/>
                <a:cs typeface="Arial"/>
              </a:rPr>
              <a:t>during </a:t>
            </a:r>
            <a:r>
              <a:rPr sz="2200" spc="-35" dirty="0">
                <a:solidFill>
                  <a:srgbClr val="3B4643"/>
                </a:solidFill>
                <a:latin typeface="Arial"/>
                <a:cs typeface="Arial"/>
              </a:rPr>
              <a:t>routine </a:t>
            </a:r>
            <a:r>
              <a:rPr sz="2200" spc="-65" dirty="0">
                <a:solidFill>
                  <a:srgbClr val="3B4643"/>
                </a:solidFill>
                <a:latin typeface="Arial"/>
                <a:cs typeface="Arial"/>
              </a:rPr>
              <a:t>dental </a:t>
            </a:r>
            <a:r>
              <a:rPr sz="2200" spc="-330" dirty="0">
                <a:solidFill>
                  <a:srgbClr val="3B4643"/>
                </a:solidFill>
                <a:latin typeface="Arial"/>
                <a:cs typeface="Arial"/>
              </a:rPr>
              <a:t>X </a:t>
            </a:r>
            <a:r>
              <a:rPr sz="2200" spc="-110" dirty="0">
                <a:solidFill>
                  <a:srgbClr val="3B4643"/>
                </a:solidFill>
                <a:latin typeface="Arial"/>
                <a:cs typeface="Arial"/>
              </a:rPr>
              <a:t>ray</a:t>
            </a:r>
            <a:r>
              <a:rPr sz="2200" spc="-390" dirty="0">
                <a:solidFill>
                  <a:srgbClr val="3B4643"/>
                </a:solidFill>
                <a:latin typeface="Arial"/>
                <a:cs typeface="Arial"/>
              </a:rPr>
              <a:t> </a:t>
            </a:r>
            <a:r>
              <a:rPr sz="2200" spc="-135" dirty="0">
                <a:solidFill>
                  <a:srgbClr val="3B4643"/>
                </a:solidFill>
                <a:latin typeface="Arial"/>
                <a:cs typeface="Arial"/>
              </a:rPr>
              <a:t>exam.</a:t>
            </a:r>
            <a:endParaRPr sz="2200">
              <a:latin typeface="Arial"/>
              <a:cs typeface="Arial"/>
            </a:endParaRPr>
          </a:p>
          <a:p>
            <a:pPr>
              <a:lnSpc>
                <a:spcPct val="100000"/>
              </a:lnSpc>
              <a:buClr>
                <a:srgbClr val="3B4643"/>
              </a:buClr>
              <a:buFont typeface="Arial"/>
              <a:buChar char="•"/>
            </a:pPr>
            <a:endParaRPr sz="2500">
              <a:latin typeface="Times New Roman"/>
              <a:cs typeface="Times New Roman"/>
            </a:endParaRPr>
          </a:p>
          <a:p>
            <a:pPr marL="355600" marR="5080" indent="-342900">
              <a:lnSpc>
                <a:spcPct val="70000"/>
              </a:lnSpc>
              <a:spcBef>
                <a:spcPts val="1975"/>
              </a:spcBef>
              <a:buChar char="•"/>
              <a:tabLst>
                <a:tab pos="354965" algn="l"/>
                <a:tab pos="355600" algn="l"/>
              </a:tabLst>
            </a:pPr>
            <a:r>
              <a:rPr sz="2200" spc="-110" dirty="0">
                <a:solidFill>
                  <a:srgbClr val="3B4643"/>
                </a:solidFill>
                <a:latin typeface="Arial"/>
                <a:cs typeface="Arial"/>
              </a:rPr>
              <a:t>Slowly </a:t>
            </a:r>
            <a:r>
              <a:rPr sz="2200" spc="-90" dirty="0">
                <a:solidFill>
                  <a:srgbClr val="3B4643"/>
                </a:solidFill>
                <a:latin typeface="Arial"/>
                <a:cs typeface="Arial"/>
              </a:rPr>
              <a:t>enlarging </a:t>
            </a:r>
            <a:r>
              <a:rPr sz="2200" spc="-80" dirty="0">
                <a:solidFill>
                  <a:srgbClr val="3B4643"/>
                </a:solidFill>
                <a:latin typeface="Arial"/>
                <a:cs typeface="Arial"/>
              </a:rPr>
              <a:t>hard </a:t>
            </a:r>
            <a:r>
              <a:rPr sz="2200" spc="-90" dirty="0">
                <a:solidFill>
                  <a:srgbClr val="3B4643"/>
                </a:solidFill>
                <a:latin typeface="Arial"/>
                <a:cs typeface="Arial"/>
              </a:rPr>
              <a:t>bony </a:t>
            </a:r>
            <a:r>
              <a:rPr sz="2200" spc="-80" dirty="0">
                <a:solidFill>
                  <a:srgbClr val="3B4643"/>
                </a:solidFill>
                <a:latin typeface="Arial"/>
                <a:cs typeface="Arial"/>
              </a:rPr>
              <a:t>swelling </a:t>
            </a:r>
            <a:r>
              <a:rPr sz="2200" spc="-40" dirty="0">
                <a:solidFill>
                  <a:srgbClr val="3B4643"/>
                </a:solidFill>
                <a:latin typeface="Arial"/>
                <a:cs typeface="Arial"/>
              </a:rPr>
              <a:t>initially. </a:t>
            </a:r>
            <a:r>
              <a:rPr sz="2200" spc="-130" dirty="0">
                <a:solidFill>
                  <a:srgbClr val="3B4643"/>
                </a:solidFill>
                <a:latin typeface="Arial"/>
                <a:cs typeface="Arial"/>
              </a:rPr>
              <a:t>Later, </a:t>
            </a:r>
            <a:r>
              <a:rPr sz="2200" spc="35" dirty="0">
                <a:solidFill>
                  <a:srgbClr val="3B4643"/>
                </a:solidFill>
                <a:latin typeface="Arial"/>
                <a:cs typeface="Arial"/>
              </a:rPr>
              <a:t>if </a:t>
            </a:r>
            <a:r>
              <a:rPr sz="2200" spc="-140" dirty="0">
                <a:solidFill>
                  <a:srgbClr val="3B4643"/>
                </a:solidFill>
                <a:latin typeface="Arial"/>
                <a:cs typeface="Arial"/>
              </a:rPr>
              <a:t>cysts</a:t>
            </a:r>
            <a:r>
              <a:rPr sz="2200" spc="-425" dirty="0">
                <a:solidFill>
                  <a:srgbClr val="3B4643"/>
                </a:solidFill>
                <a:latin typeface="Arial"/>
                <a:cs typeface="Arial"/>
              </a:rPr>
              <a:t> </a:t>
            </a:r>
            <a:r>
              <a:rPr sz="2200" spc="-125" dirty="0">
                <a:solidFill>
                  <a:srgbClr val="3B4643"/>
                </a:solidFill>
                <a:latin typeface="Arial"/>
                <a:cs typeface="Arial"/>
              </a:rPr>
              <a:t>breaks  </a:t>
            </a:r>
            <a:r>
              <a:rPr sz="2200" spc="-55" dirty="0">
                <a:solidFill>
                  <a:srgbClr val="3B4643"/>
                </a:solidFill>
                <a:latin typeface="Arial"/>
                <a:cs typeface="Arial"/>
              </a:rPr>
              <a:t>through </a:t>
            </a:r>
            <a:r>
              <a:rPr sz="2200" spc="-60" dirty="0">
                <a:solidFill>
                  <a:srgbClr val="3B4643"/>
                </a:solidFill>
                <a:latin typeface="Arial"/>
                <a:cs typeface="Arial"/>
              </a:rPr>
              <a:t>cortical </a:t>
            </a:r>
            <a:r>
              <a:rPr sz="2200" spc="-90" dirty="0">
                <a:solidFill>
                  <a:srgbClr val="3B4643"/>
                </a:solidFill>
                <a:latin typeface="Arial"/>
                <a:cs typeface="Arial"/>
              </a:rPr>
              <a:t>plates, </a:t>
            </a:r>
            <a:r>
              <a:rPr sz="2200" spc="-80" dirty="0">
                <a:solidFill>
                  <a:srgbClr val="3B4643"/>
                </a:solidFill>
                <a:latin typeface="Arial"/>
                <a:cs typeface="Arial"/>
              </a:rPr>
              <a:t>lesion </a:t>
            </a:r>
            <a:r>
              <a:rPr sz="2200" spc="-135" dirty="0">
                <a:solidFill>
                  <a:srgbClr val="3B4643"/>
                </a:solidFill>
                <a:latin typeface="Arial"/>
                <a:cs typeface="Arial"/>
              </a:rPr>
              <a:t>becomes</a:t>
            </a:r>
            <a:r>
              <a:rPr sz="2200" spc="-254" dirty="0">
                <a:solidFill>
                  <a:srgbClr val="3B4643"/>
                </a:solidFill>
                <a:latin typeface="Arial"/>
                <a:cs typeface="Arial"/>
              </a:rPr>
              <a:t> </a:t>
            </a:r>
            <a:r>
              <a:rPr sz="2200" spc="-40" dirty="0">
                <a:solidFill>
                  <a:srgbClr val="3B4643"/>
                </a:solidFill>
                <a:latin typeface="Arial"/>
                <a:cs typeface="Arial"/>
              </a:rPr>
              <a:t>fluctuant.</a:t>
            </a:r>
            <a:endParaRPr sz="2200">
              <a:latin typeface="Arial"/>
              <a:cs typeface="Arial"/>
            </a:endParaRPr>
          </a:p>
          <a:p>
            <a:pPr>
              <a:lnSpc>
                <a:spcPct val="100000"/>
              </a:lnSpc>
              <a:buClr>
                <a:srgbClr val="3B4643"/>
              </a:buClr>
              <a:buFont typeface="Arial"/>
              <a:buChar char="•"/>
            </a:pPr>
            <a:endParaRPr sz="2200">
              <a:latin typeface="Times New Roman"/>
              <a:cs typeface="Times New Roman"/>
            </a:endParaRPr>
          </a:p>
          <a:p>
            <a:pPr marL="355600" indent="-342900">
              <a:lnSpc>
                <a:spcPct val="100000"/>
              </a:lnSpc>
              <a:spcBef>
                <a:spcPts val="1530"/>
              </a:spcBef>
              <a:buChar char="•"/>
              <a:tabLst>
                <a:tab pos="354965" algn="l"/>
                <a:tab pos="355600" algn="l"/>
              </a:tabLst>
            </a:pPr>
            <a:r>
              <a:rPr sz="2200" spc="-105" dirty="0">
                <a:solidFill>
                  <a:srgbClr val="3B4643"/>
                </a:solidFill>
                <a:latin typeface="Arial"/>
                <a:cs typeface="Arial"/>
              </a:rPr>
              <a:t>Diagnostic </a:t>
            </a:r>
            <a:r>
              <a:rPr sz="2200" spc="-40" dirty="0">
                <a:solidFill>
                  <a:srgbClr val="3B4643"/>
                </a:solidFill>
                <a:latin typeface="Arial"/>
                <a:cs typeface="Arial"/>
              </a:rPr>
              <a:t>criteria </a:t>
            </a:r>
            <a:r>
              <a:rPr sz="2200" spc="-130" dirty="0">
                <a:solidFill>
                  <a:srgbClr val="3B4643"/>
                </a:solidFill>
                <a:latin typeface="Arial"/>
                <a:cs typeface="Arial"/>
              </a:rPr>
              <a:t>– </a:t>
            </a:r>
            <a:r>
              <a:rPr sz="2200" b="1" spc="-120" dirty="0">
                <a:solidFill>
                  <a:srgbClr val="3B4643"/>
                </a:solidFill>
                <a:latin typeface="Trebuchet MS"/>
                <a:cs typeface="Trebuchet MS"/>
              </a:rPr>
              <a:t>associated </a:t>
            </a:r>
            <a:r>
              <a:rPr sz="2200" b="1" spc="-145" dirty="0">
                <a:solidFill>
                  <a:srgbClr val="3B4643"/>
                </a:solidFill>
                <a:latin typeface="Trebuchet MS"/>
                <a:cs typeface="Trebuchet MS"/>
              </a:rPr>
              <a:t>teeth </a:t>
            </a:r>
            <a:r>
              <a:rPr sz="2200" b="1" spc="-150" dirty="0">
                <a:solidFill>
                  <a:srgbClr val="3B4643"/>
                </a:solidFill>
                <a:latin typeface="Trebuchet MS"/>
                <a:cs typeface="Trebuchet MS"/>
              </a:rPr>
              <a:t>are </a:t>
            </a:r>
            <a:r>
              <a:rPr sz="2200" b="1" spc="-105" dirty="0">
                <a:solidFill>
                  <a:srgbClr val="3B4643"/>
                </a:solidFill>
                <a:latin typeface="Trebuchet MS"/>
                <a:cs typeface="Trebuchet MS"/>
              </a:rPr>
              <a:t>non</a:t>
            </a:r>
            <a:r>
              <a:rPr sz="2200" b="1" spc="-260" dirty="0">
                <a:solidFill>
                  <a:srgbClr val="3B4643"/>
                </a:solidFill>
                <a:latin typeface="Trebuchet MS"/>
                <a:cs typeface="Trebuchet MS"/>
              </a:rPr>
              <a:t> </a:t>
            </a:r>
            <a:r>
              <a:rPr sz="2200" b="1" spc="-114" dirty="0">
                <a:solidFill>
                  <a:srgbClr val="3B4643"/>
                </a:solidFill>
                <a:latin typeface="Trebuchet MS"/>
                <a:cs typeface="Trebuchet MS"/>
              </a:rPr>
              <a:t>vital</a:t>
            </a:r>
            <a:endParaRPr sz="2200">
              <a:latin typeface="Trebuchet MS"/>
              <a:cs typeface="Trebuchet MS"/>
            </a:endParaRPr>
          </a:p>
          <a:p>
            <a:pPr>
              <a:lnSpc>
                <a:spcPct val="100000"/>
              </a:lnSpc>
              <a:spcBef>
                <a:spcPts val="30"/>
              </a:spcBef>
              <a:buClr>
                <a:srgbClr val="3B4643"/>
              </a:buClr>
              <a:buFont typeface="Arial"/>
              <a:buChar char="•"/>
            </a:pPr>
            <a:endParaRPr sz="3500">
              <a:latin typeface="Times New Roman"/>
              <a:cs typeface="Times New Roman"/>
            </a:endParaRPr>
          </a:p>
          <a:p>
            <a:pPr marL="355600" indent="-342900">
              <a:lnSpc>
                <a:spcPct val="100000"/>
              </a:lnSpc>
              <a:buChar char="•"/>
              <a:tabLst>
                <a:tab pos="354965" algn="l"/>
                <a:tab pos="355600" algn="l"/>
              </a:tabLst>
            </a:pPr>
            <a:r>
              <a:rPr sz="2200" spc="-175" dirty="0">
                <a:solidFill>
                  <a:srgbClr val="3B4643"/>
                </a:solidFill>
                <a:latin typeface="Arial"/>
                <a:cs typeface="Arial"/>
              </a:rPr>
              <a:t>Rare </a:t>
            </a:r>
            <a:r>
              <a:rPr sz="2200" spc="-30" dirty="0">
                <a:solidFill>
                  <a:srgbClr val="3B4643"/>
                </a:solidFill>
                <a:latin typeface="Arial"/>
                <a:cs typeface="Arial"/>
              </a:rPr>
              <a:t>in </a:t>
            </a:r>
            <a:r>
              <a:rPr sz="2200" spc="-100" dirty="0">
                <a:solidFill>
                  <a:srgbClr val="3B4643"/>
                </a:solidFill>
                <a:latin typeface="Arial"/>
                <a:cs typeface="Arial"/>
              </a:rPr>
              <a:t>deciduous</a:t>
            </a:r>
            <a:r>
              <a:rPr sz="2200" spc="-140" dirty="0">
                <a:solidFill>
                  <a:srgbClr val="3B4643"/>
                </a:solidFill>
                <a:latin typeface="Arial"/>
                <a:cs typeface="Arial"/>
              </a:rPr>
              <a:t> </a:t>
            </a:r>
            <a:r>
              <a:rPr sz="2200" spc="-35" dirty="0">
                <a:solidFill>
                  <a:srgbClr val="3B4643"/>
                </a:solidFill>
                <a:latin typeface="Arial"/>
                <a:cs typeface="Arial"/>
              </a:rPr>
              <a:t>teeth.</a:t>
            </a:r>
            <a:endParaRPr sz="2200">
              <a:latin typeface="Arial"/>
              <a:cs typeface="Arial"/>
            </a:endParaRPr>
          </a:p>
        </p:txBody>
      </p:sp>
      <p:sp>
        <p:nvSpPr>
          <p:cNvPr id="3" name="object 3"/>
          <p:cNvSpPr txBox="1">
            <a:spLocks noGrp="1"/>
          </p:cNvSpPr>
          <p:nvPr>
            <p:ph type="title"/>
          </p:nvPr>
        </p:nvSpPr>
        <p:spPr>
          <a:xfrm>
            <a:off x="1359158" y="923035"/>
            <a:ext cx="2277745" cy="382156"/>
          </a:xfrm>
          <a:prstGeom prst="rect">
            <a:avLst/>
          </a:prstGeom>
        </p:spPr>
        <p:txBody>
          <a:bodyPr vert="horz" wrap="square" lIns="0" tIns="12700" rIns="0" bIns="0" rtlCol="0">
            <a:spAutoFit/>
          </a:bodyPr>
          <a:lstStyle/>
          <a:p>
            <a:pPr marL="12700">
              <a:lnSpc>
                <a:spcPct val="100000"/>
              </a:lnSpc>
              <a:spcBef>
                <a:spcPts val="100"/>
              </a:spcBef>
            </a:pPr>
            <a:r>
              <a:rPr sz="2400" b="0" spc="-210" dirty="0">
                <a:solidFill>
                  <a:srgbClr val="E4E6DA"/>
                </a:solidFill>
                <a:latin typeface="Arial"/>
                <a:cs typeface="Arial"/>
              </a:rPr>
              <a:t>Signs </a:t>
            </a:r>
            <a:r>
              <a:rPr sz="2400" b="0" spc="35" dirty="0">
                <a:solidFill>
                  <a:srgbClr val="E4E6DA"/>
                </a:solidFill>
                <a:latin typeface="Arial"/>
                <a:cs typeface="Arial"/>
              </a:rPr>
              <a:t>&amp;</a:t>
            </a:r>
            <a:r>
              <a:rPr sz="2400" b="0" spc="-125" dirty="0">
                <a:solidFill>
                  <a:srgbClr val="E4E6DA"/>
                </a:solidFill>
                <a:latin typeface="Arial"/>
                <a:cs typeface="Arial"/>
              </a:rPr>
              <a:t> </a:t>
            </a:r>
            <a:r>
              <a:rPr sz="2400" b="0" spc="-114" dirty="0">
                <a:solidFill>
                  <a:srgbClr val="E4E6DA"/>
                </a:solidFill>
                <a:latin typeface="Arial"/>
                <a:cs typeface="Arial"/>
              </a:rPr>
              <a:t>symptoms</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80</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195" y="2037721"/>
            <a:ext cx="3845560" cy="3813223"/>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4965" algn="l"/>
                <a:tab pos="355600" algn="l"/>
              </a:tabLst>
            </a:pPr>
            <a:r>
              <a:rPr sz="2200" spc="-140" dirty="0">
                <a:solidFill>
                  <a:srgbClr val="3B4643"/>
                </a:solidFill>
                <a:latin typeface="Arial"/>
                <a:cs typeface="Arial"/>
              </a:rPr>
              <a:t>Classically </a:t>
            </a:r>
            <a:r>
              <a:rPr sz="2200" spc="-100" dirty="0">
                <a:solidFill>
                  <a:srgbClr val="3B4643"/>
                </a:solidFill>
                <a:latin typeface="Arial"/>
                <a:cs typeface="Arial"/>
              </a:rPr>
              <a:t>presents </a:t>
            </a:r>
            <a:r>
              <a:rPr sz="2200" spc="-210" dirty="0">
                <a:solidFill>
                  <a:srgbClr val="3B4643"/>
                </a:solidFill>
                <a:latin typeface="Arial"/>
                <a:cs typeface="Arial"/>
              </a:rPr>
              <a:t>as </a:t>
            </a:r>
            <a:r>
              <a:rPr sz="2200" spc="-60" dirty="0">
                <a:solidFill>
                  <a:srgbClr val="3B4643"/>
                </a:solidFill>
                <a:latin typeface="Arial"/>
                <a:cs typeface="Arial"/>
              </a:rPr>
              <a:t>round </a:t>
            </a:r>
            <a:r>
              <a:rPr sz="2200" spc="235" dirty="0">
                <a:solidFill>
                  <a:srgbClr val="3B4643"/>
                </a:solidFill>
                <a:latin typeface="Arial"/>
                <a:cs typeface="Arial"/>
              </a:rPr>
              <a:t>/  </a:t>
            </a:r>
            <a:r>
              <a:rPr sz="2200" spc="-70" dirty="0">
                <a:solidFill>
                  <a:srgbClr val="3B4643"/>
                </a:solidFill>
                <a:latin typeface="Arial"/>
                <a:cs typeface="Arial"/>
              </a:rPr>
              <a:t>ovoid </a:t>
            </a:r>
            <a:r>
              <a:rPr sz="2200" spc="-110" dirty="0">
                <a:solidFill>
                  <a:srgbClr val="3B4643"/>
                </a:solidFill>
                <a:latin typeface="Arial"/>
                <a:cs typeface="Arial"/>
              </a:rPr>
              <a:t>lucency </a:t>
            </a:r>
            <a:r>
              <a:rPr sz="2200" spc="10" dirty="0">
                <a:solidFill>
                  <a:srgbClr val="3B4643"/>
                </a:solidFill>
                <a:latin typeface="Arial"/>
                <a:cs typeface="Arial"/>
              </a:rPr>
              <a:t>with </a:t>
            </a:r>
            <a:r>
              <a:rPr sz="2200" spc="-75" dirty="0">
                <a:solidFill>
                  <a:srgbClr val="3B4643"/>
                </a:solidFill>
                <a:latin typeface="Arial"/>
                <a:cs typeface="Arial"/>
              </a:rPr>
              <a:t>sclerotic  </a:t>
            </a:r>
            <a:r>
              <a:rPr sz="2200" spc="-85" dirty="0">
                <a:solidFill>
                  <a:srgbClr val="3B4643"/>
                </a:solidFill>
                <a:latin typeface="Arial"/>
                <a:cs typeface="Arial"/>
              </a:rPr>
              <a:t>borders </a:t>
            </a:r>
            <a:r>
              <a:rPr sz="2200" spc="-105" dirty="0">
                <a:solidFill>
                  <a:srgbClr val="3B4643"/>
                </a:solidFill>
                <a:latin typeface="Arial"/>
                <a:cs typeface="Arial"/>
              </a:rPr>
              <a:t>and </a:t>
            </a:r>
            <a:r>
              <a:rPr sz="2200" spc="-120" dirty="0">
                <a:solidFill>
                  <a:srgbClr val="3B4643"/>
                </a:solidFill>
                <a:latin typeface="Arial"/>
                <a:cs typeface="Arial"/>
              </a:rPr>
              <a:t>associated </a:t>
            </a:r>
            <a:r>
              <a:rPr sz="2200" spc="10" dirty="0">
                <a:solidFill>
                  <a:srgbClr val="3B4643"/>
                </a:solidFill>
                <a:latin typeface="Arial"/>
                <a:cs typeface="Arial"/>
              </a:rPr>
              <a:t>with  </a:t>
            </a:r>
            <a:r>
              <a:rPr sz="2200" spc="-60" dirty="0">
                <a:solidFill>
                  <a:srgbClr val="3B4643"/>
                </a:solidFill>
                <a:latin typeface="Arial"/>
                <a:cs typeface="Arial"/>
              </a:rPr>
              <a:t>pulpally </a:t>
            </a:r>
            <a:r>
              <a:rPr sz="2200" spc="-75" dirty="0">
                <a:solidFill>
                  <a:srgbClr val="3B4643"/>
                </a:solidFill>
                <a:latin typeface="Arial"/>
                <a:cs typeface="Arial"/>
              </a:rPr>
              <a:t>affected </a:t>
            </a:r>
            <a:r>
              <a:rPr sz="2200" dirty="0">
                <a:solidFill>
                  <a:srgbClr val="3B4643"/>
                </a:solidFill>
                <a:latin typeface="Arial"/>
                <a:cs typeface="Arial"/>
              </a:rPr>
              <a:t>tooth </a:t>
            </a:r>
            <a:r>
              <a:rPr sz="2200" spc="235" dirty="0">
                <a:solidFill>
                  <a:srgbClr val="3B4643"/>
                </a:solidFill>
                <a:latin typeface="Arial"/>
                <a:cs typeface="Arial"/>
              </a:rPr>
              <a:t>/</a:t>
            </a:r>
            <a:r>
              <a:rPr sz="2200" spc="-325" dirty="0">
                <a:solidFill>
                  <a:srgbClr val="3B4643"/>
                </a:solidFill>
                <a:latin typeface="Arial"/>
                <a:cs typeface="Arial"/>
              </a:rPr>
              <a:t> </a:t>
            </a:r>
            <a:r>
              <a:rPr sz="2200" spc="-35" dirty="0">
                <a:solidFill>
                  <a:srgbClr val="3B4643"/>
                </a:solidFill>
                <a:latin typeface="Arial"/>
                <a:cs typeface="Arial"/>
              </a:rPr>
              <a:t>teeth.</a:t>
            </a:r>
            <a:endParaRPr sz="2200">
              <a:latin typeface="Arial"/>
              <a:cs typeface="Arial"/>
            </a:endParaRPr>
          </a:p>
          <a:p>
            <a:pPr>
              <a:lnSpc>
                <a:spcPct val="100000"/>
              </a:lnSpc>
              <a:buClr>
                <a:srgbClr val="3B4643"/>
              </a:buClr>
              <a:buFont typeface="Arial"/>
              <a:buChar char="•"/>
            </a:pPr>
            <a:endParaRPr sz="2200">
              <a:latin typeface="Times New Roman"/>
              <a:cs typeface="Times New Roman"/>
            </a:endParaRPr>
          </a:p>
          <a:p>
            <a:pPr>
              <a:lnSpc>
                <a:spcPct val="100000"/>
              </a:lnSpc>
              <a:spcBef>
                <a:spcPts val="5"/>
              </a:spcBef>
              <a:buClr>
                <a:srgbClr val="3B4643"/>
              </a:buClr>
              <a:buFont typeface="Arial"/>
              <a:buChar char="•"/>
            </a:pPr>
            <a:endParaRPr sz="2700">
              <a:latin typeface="Times New Roman"/>
              <a:cs typeface="Times New Roman"/>
            </a:endParaRPr>
          </a:p>
          <a:p>
            <a:pPr marL="355600" marR="69215" indent="-342900">
              <a:lnSpc>
                <a:spcPct val="100000"/>
              </a:lnSpc>
              <a:buChar char="•"/>
              <a:tabLst>
                <a:tab pos="354965" algn="l"/>
                <a:tab pos="355600" algn="l"/>
              </a:tabLst>
            </a:pPr>
            <a:r>
              <a:rPr sz="2200" dirty="0">
                <a:solidFill>
                  <a:srgbClr val="3B4643"/>
                </a:solidFill>
                <a:latin typeface="Arial"/>
                <a:cs typeface="Arial"/>
              </a:rPr>
              <a:t>If </a:t>
            </a:r>
            <a:r>
              <a:rPr sz="2200" spc="-45" dirty="0">
                <a:solidFill>
                  <a:srgbClr val="3B4643"/>
                </a:solidFill>
                <a:latin typeface="Arial"/>
                <a:cs typeface="Arial"/>
              </a:rPr>
              <a:t>infection </a:t>
            </a:r>
            <a:r>
              <a:rPr sz="2200" spc="-114" dirty="0">
                <a:solidFill>
                  <a:srgbClr val="3B4643"/>
                </a:solidFill>
                <a:latin typeface="Arial"/>
                <a:cs typeface="Arial"/>
              </a:rPr>
              <a:t>supervenes, </a:t>
            </a:r>
            <a:r>
              <a:rPr sz="2200" spc="-30" dirty="0">
                <a:solidFill>
                  <a:srgbClr val="3B4643"/>
                </a:solidFill>
                <a:latin typeface="Arial"/>
                <a:cs typeface="Arial"/>
              </a:rPr>
              <a:t>the  </a:t>
            </a:r>
            <a:r>
              <a:rPr sz="2200" spc="-105" dirty="0">
                <a:solidFill>
                  <a:srgbClr val="3B4643"/>
                </a:solidFill>
                <a:latin typeface="Arial"/>
                <a:cs typeface="Arial"/>
              </a:rPr>
              <a:t>margins </a:t>
            </a:r>
            <a:r>
              <a:rPr sz="2200" spc="-120" dirty="0">
                <a:solidFill>
                  <a:srgbClr val="3B4643"/>
                </a:solidFill>
                <a:latin typeface="Arial"/>
                <a:cs typeface="Arial"/>
              </a:rPr>
              <a:t>become </a:t>
            </a:r>
            <a:r>
              <a:rPr sz="2200" spc="-40" dirty="0">
                <a:solidFill>
                  <a:srgbClr val="3B4643"/>
                </a:solidFill>
                <a:latin typeface="Arial"/>
                <a:cs typeface="Arial"/>
              </a:rPr>
              <a:t>indistinct,  </a:t>
            </a:r>
            <a:r>
              <a:rPr sz="2200" spc="-100" dirty="0">
                <a:solidFill>
                  <a:srgbClr val="3B4643"/>
                </a:solidFill>
                <a:latin typeface="Arial"/>
                <a:cs typeface="Arial"/>
              </a:rPr>
              <a:t>making </a:t>
            </a:r>
            <a:r>
              <a:rPr sz="2200" spc="65" dirty="0">
                <a:solidFill>
                  <a:srgbClr val="3B4643"/>
                </a:solidFill>
                <a:latin typeface="Arial"/>
                <a:cs typeface="Arial"/>
              </a:rPr>
              <a:t>it </a:t>
            </a:r>
            <a:r>
              <a:rPr sz="2200" spc="-85" dirty="0">
                <a:solidFill>
                  <a:srgbClr val="3B4643"/>
                </a:solidFill>
                <a:latin typeface="Arial"/>
                <a:cs typeface="Arial"/>
              </a:rPr>
              <a:t>impossible </a:t>
            </a:r>
            <a:r>
              <a:rPr sz="2200" spc="15" dirty="0">
                <a:solidFill>
                  <a:srgbClr val="3B4643"/>
                </a:solidFill>
                <a:latin typeface="Arial"/>
                <a:cs typeface="Arial"/>
              </a:rPr>
              <a:t>to  </a:t>
            </a:r>
            <a:r>
              <a:rPr sz="2200" spc="-80" dirty="0">
                <a:solidFill>
                  <a:srgbClr val="3B4643"/>
                </a:solidFill>
                <a:latin typeface="Arial"/>
                <a:cs typeface="Arial"/>
              </a:rPr>
              <a:t>distinguish </a:t>
            </a:r>
            <a:r>
              <a:rPr sz="2200" spc="70" dirty="0">
                <a:solidFill>
                  <a:srgbClr val="3B4643"/>
                </a:solidFill>
                <a:latin typeface="Arial"/>
                <a:cs typeface="Arial"/>
              </a:rPr>
              <a:t>it </a:t>
            </a:r>
            <a:r>
              <a:rPr sz="2200" spc="-25" dirty="0">
                <a:solidFill>
                  <a:srgbClr val="3B4643"/>
                </a:solidFill>
                <a:latin typeface="Arial"/>
                <a:cs typeface="Arial"/>
              </a:rPr>
              <a:t>from </a:t>
            </a:r>
            <a:r>
              <a:rPr sz="2200" spc="-175" dirty="0">
                <a:solidFill>
                  <a:srgbClr val="3B4643"/>
                </a:solidFill>
                <a:latin typeface="Arial"/>
                <a:cs typeface="Arial"/>
              </a:rPr>
              <a:t>a</a:t>
            </a:r>
            <a:r>
              <a:rPr sz="2200" spc="-455" dirty="0">
                <a:solidFill>
                  <a:srgbClr val="3B4643"/>
                </a:solidFill>
                <a:latin typeface="Arial"/>
                <a:cs typeface="Arial"/>
              </a:rPr>
              <a:t> </a:t>
            </a:r>
            <a:r>
              <a:rPr sz="2200" spc="-75" dirty="0">
                <a:solidFill>
                  <a:srgbClr val="3B4643"/>
                </a:solidFill>
                <a:latin typeface="Arial"/>
                <a:cs typeface="Arial"/>
              </a:rPr>
              <a:t>peripaical  </a:t>
            </a:r>
            <a:r>
              <a:rPr sz="2200" spc="-90" dirty="0">
                <a:solidFill>
                  <a:srgbClr val="3B4643"/>
                </a:solidFill>
                <a:latin typeface="Arial"/>
                <a:cs typeface="Arial"/>
              </a:rPr>
              <a:t>granuloma.</a:t>
            </a:r>
            <a:endParaRPr sz="2200">
              <a:latin typeface="Arial"/>
              <a:cs typeface="Arial"/>
            </a:endParaRPr>
          </a:p>
        </p:txBody>
      </p:sp>
      <p:sp>
        <p:nvSpPr>
          <p:cNvPr id="3" name="object 3"/>
          <p:cNvSpPr txBox="1">
            <a:spLocks noGrp="1"/>
          </p:cNvSpPr>
          <p:nvPr>
            <p:ph type="title"/>
          </p:nvPr>
        </p:nvSpPr>
        <p:spPr>
          <a:xfrm>
            <a:off x="1359158" y="923035"/>
            <a:ext cx="3193415" cy="382156"/>
          </a:xfrm>
          <a:prstGeom prst="rect">
            <a:avLst/>
          </a:prstGeom>
        </p:spPr>
        <p:txBody>
          <a:bodyPr vert="horz" wrap="square" lIns="0" tIns="12700" rIns="0" bIns="0" rtlCol="0">
            <a:spAutoFit/>
          </a:bodyPr>
          <a:lstStyle/>
          <a:p>
            <a:pPr marL="12700">
              <a:lnSpc>
                <a:spcPct val="100000"/>
              </a:lnSpc>
              <a:spcBef>
                <a:spcPts val="100"/>
              </a:spcBef>
            </a:pPr>
            <a:r>
              <a:rPr sz="2400" b="0" spc="-280" dirty="0">
                <a:solidFill>
                  <a:srgbClr val="E4E6DA"/>
                </a:solidFill>
                <a:latin typeface="Arial"/>
                <a:cs typeface="Arial"/>
              </a:rPr>
              <a:t>RADIOLOGICAL</a:t>
            </a:r>
            <a:r>
              <a:rPr sz="2400" b="0" spc="-190" dirty="0">
                <a:solidFill>
                  <a:srgbClr val="E4E6DA"/>
                </a:solidFill>
                <a:latin typeface="Arial"/>
                <a:cs typeface="Arial"/>
              </a:rPr>
              <a:t> </a:t>
            </a:r>
            <a:r>
              <a:rPr sz="2400" b="0" spc="-390" dirty="0">
                <a:solidFill>
                  <a:srgbClr val="E4E6DA"/>
                </a:solidFill>
                <a:latin typeface="Arial"/>
                <a:cs typeface="Arial"/>
              </a:rPr>
              <a:t>FEATURES</a:t>
            </a:r>
            <a:endParaRPr sz="2400">
              <a:latin typeface="Arial"/>
              <a:cs typeface="Arial"/>
            </a:endParaRPr>
          </a:p>
        </p:txBody>
      </p:sp>
      <p:sp>
        <p:nvSpPr>
          <p:cNvPr id="4" name="object 4"/>
          <p:cNvSpPr/>
          <p:nvPr/>
        </p:nvSpPr>
        <p:spPr>
          <a:xfrm>
            <a:off x="6600445" y="2020823"/>
            <a:ext cx="3534155" cy="400507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359153" y="6426810"/>
            <a:ext cx="609600" cy="197490"/>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919392"/>
                </a:solidFill>
                <a:latin typeface="Arial"/>
                <a:cs typeface="Arial"/>
              </a:rPr>
              <a:t>2</a:t>
            </a:r>
            <a:r>
              <a:rPr sz="1200" spc="25" dirty="0">
                <a:solidFill>
                  <a:srgbClr val="919392"/>
                </a:solidFill>
                <a:latin typeface="Arial"/>
                <a:cs typeface="Arial"/>
              </a:rPr>
              <a:t>/</a:t>
            </a:r>
            <a:r>
              <a:rPr sz="1200" spc="45" dirty="0">
                <a:solidFill>
                  <a:srgbClr val="919392"/>
                </a:solidFill>
                <a:latin typeface="Arial"/>
                <a:cs typeface="Arial"/>
              </a:rPr>
              <a:t>7</a:t>
            </a:r>
            <a:r>
              <a:rPr sz="1200" spc="25" dirty="0">
                <a:solidFill>
                  <a:srgbClr val="919392"/>
                </a:solidFill>
                <a:latin typeface="Arial"/>
                <a:cs typeface="Arial"/>
              </a:rPr>
              <a:t>/</a:t>
            </a:r>
            <a:r>
              <a:rPr sz="1200" spc="-60" dirty="0">
                <a:solidFill>
                  <a:srgbClr val="919392"/>
                </a:solidFill>
                <a:latin typeface="Arial"/>
                <a:cs typeface="Arial"/>
              </a:rPr>
              <a:t>2</a:t>
            </a:r>
            <a:r>
              <a:rPr sz="1200" spc="-55" dirty="0">
                <a:solidFill>
                  <a:srgbClr val="919392"/>
                </a:solidFill>
                <a:latin typeface="Arial"/>
                <a:cs typeface="Arial"/>
              </a:rPr>
              <a:t>0</a:t>
            </a:r>
            <a:r>
              <a:rPr sz="1200" spc="-60" dirty="0">
                <a:solidFill>
                  <a:srgbClr val="919392"/>
                </a:solidFill>
                <a:latin typeface="Arial"/>
                <a:cs typeface="Arial"/>
              </a:rPr>
              <a:t>17</a:t>
            </a:r>
            <a:endParaRPr sz="1200">
              <a:latin typeface="Arial"/>
              <a:cs typeface="Arial"/>
            </a:endParaRPr>
          </a:p>
        </p:txBody>
      </p:sp>
      <p:sp>
        <p:nvSpPr>
          <p:cNvPr id="6" name="object 6"/>
          <p:cNvSpPr txBox="1"/>
          <p:nvPr/>
        </p:nvSpPr>
        <p:spPr>
          <a:xfrm>
            <a:off x="4927472" y="6041851"/>
            <a:ext cx="5659120" cy="589905"/>
          </a:xfrm>
          <a:prstGeom prst="rect">
            <a:avLst/>
          </a:prstGeom>
        </p:spPr>
        <p:txBody>
          <a:bodyPr vert="horz" wrap="square" lIns="0" tIns="12700" rIns="0" bIns="0" rtlCol="0">
            <a:spAutoFit/>
          </a:bodyPr>
          <a:lstStyle/>
          <a:p>
            <a:pPr marL="1336675" marR="5080">
              <a:lnSpc>
                <a:spcPct val="100000"/>
              </a:lnSpc>
              <a:spcBef>
                <a:spcPts val="100"/>
              </a:spcBef>
            </a:pPr>
            <a:r>
              <a:rPr sz="1500" spc="-85" dirty="0">
                <a:solidFill>
                  <a:srgbClr val="3B4643"/>
                </a:solidFill>
                <a:latin typeface="Arial"/>
                <a:cs typeface="Arial"/>
              </a:rPr>
              <a:t>Radiograph </a:t>
            </a:r>
            <a:r>
              <a:rPr sz="1500" spc="-5" dirty="0">
                <a:solidFill>
                  <a:srgbClr val="3B4643"/>
                </a:solidFill>
                <a:latin typeface="Arial"/>
                <a:cs typeface="Arial"/>
              </a:rPr>
              <a:t>of </a:t>
            </a:r>
            <a:r>
              <a:rPr sz="1500" spc="-120" dirty="0">
                <a:solidFill>
                  <a:srgbClr val="3B4643"/>
                </a:solidFill>
                <a:latin typeface="Arial"/>
                <a:cs typeface="Arial"/>
              </a:rPr>
              <a:t>a </a:t>
            </a:r>
            <a:r>
              <a:rPr sz="1500" spc="-50" dirty="0">
                <a:solidFill>
                  <a:srgbClr val="3B4643"/>
                </a:solidFill>
                <a:latin typeface="Arial"/>
                <a:cs typeface="Arial"/>
              </a:rPr>
              <a:t>radicular </a:t>
            </a:r>
            <a:r>
              <a:rPr sz="1500" spc="-70" dirty="0">
                <a:solidFill>
                  <a:srgbClr val="3B4643"/>
                </a:solidFill>
                <a:latin typeface="Arial"/>
                <a:cs typeface="Arial"/>
              </a:rPr>
              <a:t>cyst. </a:t>
            </a:r>
            <a:r>
              <a:rPr sz="1500" spc="-110" dirty="0">
                <a:solidFill>
                  <a:srgbClr val="3B4643"/>
                </a:solidFill>
                <a:latin typeface="Arial"/>
                <a:cs typeface="Arial"/>
              </a:rPr>
              <a:t>The </a:t>
            </a:r>
            <a:r>
              <a:rPr sz="1500" spc="-55" dirty="0">
                <a:solidFill>
                  <a:srgbClr val="3B4643"/>
                </a:solidFill>
                <a:latin typeface="Arial"/>
                <a:cs typeface="Arial"/>
              </a:rPr>
              <a:t>lesion </a:t>
            </a:r>
            <a:r>
              <a:rPr sz="1500" spc="-80" dirty="0">
                <a:solidFill>
                  <a:srgbClr val="3B4643"/>
                </a:solidFill>
                <a:latin typeface="Arial"/>
                <a:cs typeface="Arial"/>
              </a:rPr>
              <a:t>is </a:t>
            </a:r>
            <a:r>
              <a:rPr sz="1500" spc="-120" dirty="0">
                <a:solidFill>
                  <a:srgbClr val="3B4643"/>
                </a:solidFill>
                <a:latin typeface="Arial"/>
                <a:cs typeface="Arial"/>
              </a:rPr>
              <a:t>a </a:t>
            </a:r>
            <a:r>
              <a:rPr sz="1500" spc="-25" dirty="0">
                <a:solidFill>
                  <a:srgbClr val="3B4643"/>
                </a:solidFill>
                <a:latin typeface="Arial"/>
                <a:cs typeface="Arial"/>
              </a:rPr>
              <a:t>well  </a:t>
            </a:r>
            <a:r>
              <a:rPr sz="1500" spc="-45" dirty="0">
                <a:solidFill>
                  <a:srgbClr val="3B4643"/>
                </a:solidFill>
                <a:latin typeface="Arial"/>
                <a:cs typeface="Arial"/>
              </a:rPr>
              <a:t>defined </a:t>
            </a:r>
            <a:r>
              <a:rPr sz="1500" spc="-60" dirty="0">
                <a:solidFill>
                  <a:srgbClr val="3B4643"/>
                </a:solidFill>
                <a:latin typeface="Arial"/>
                <a:cs typeface="Arial"/>
              </a:rPr>
              <a:t>radiolucency </a:t>
            </a:r>
            <a:r>
              <a:rPr sz="1500" spc="-80" dirty="0">
                <a:solidFill>
                  <a:srgbClr val="3B4643"/>
                </a:solidFill>
                <a:latin typeface="Arial"/>
                <a:cs typeface="Arial"/>
              </a:rPr>
              <a:t>associated </a:t>
            </a:r>
            <a:r>
              <a:rPr sz="1500" spc="5" dirty="0">
                <a:solidFill>
                  <a:srgbClr val="3B4643"/>
                </a:solidFill>
                <a:latin typeface="Arial"/>
                <a:cs typeface="Arial"/>
              </a:rPr>
              <a:t>with </a:t>
            </a:r>
            <a:r>
              <a:rPr sz="1500" spc="-20" dirty="0">
                <a:solidFill>
                  <a:srgbClr val="3B4643"/>
                </a:solidFill>
                <a:latin typeface="Arial"/>
                <a:cs typeface="Arial"/>
              </a:rPr>
              <a:t>the </a:t>
            </a:r>
            <a:r>
              <a:rPr sz="1500" spc="-95" dirty="0">
                <a:solidFill>
                  <a:srgbClr val="3B4643"/>
                </a:solidFill>
                <a:latin typeface="Arial"/>
                <a:cs typeface="Arial"/>
              </a:rPr>
              <a:t>apex </a:t>
            </a:r>
            <a:r>
              <a:rPr sz="1500" spc="-5" dirty="0">
                <a:solidFill>
                  <a:srgbClr val="3B4643"/>
                </a:solidFill>
                <a:latin typeface="Arial"/>
                <a:cs typeface="Arial"/>
              </a:rPr>
              <a:t>of</a:t>
            </a:r>
            <a:r>
              <a:rPr sz="1500" spc="-225" dirty="0">
                <a:solidFill>
                  <a:srgbClr val="3B4643"/>
                </a:solidFill>
                <a:latin typeface="Arial"/>
                <a:cs typeface="Arial"/>
              </a:rPr>
              <a:t> </a:t>
            </a:r>
            <a:r>
              <a:rPr sz="1500" spc="-120" dirty="0">
                <a:solidFill>
                  <a:srgbClr val="3B4643"/>
                </a:solidFill>
                <a:latin typeface="Arial"/>
                <a:cs typeface="Arial"/>
              </a:rPr>
              <a:t>a </a:t>
            </a:r>
            <a:r>
              <a:rPr sz="1500" spc="-45" dirty="0">
                <a:solidFill>
                  <a:srgbClr val="3B4643"/>
                </a:solidFill>
                <a:latin typeface="Arial"/>
                <a:cs typeface="Arial"/>
              </a:rPr>
              <a:t>non-</a:t>
            </a:r>
            <a:endParaRPr sz="1500">
              <a:latin typeface="Arial"/>
              <a:cs typeface="Arial"/>
            </a:endParaRPr>
          </a:p>
          <a:p>
            <a:pPr marL="12700">
              <a:lnSpc>
                <a:spcPts val="869"/>
              </a:lnSpc>
            </a:pPr>
            <a:r>
              <a:rPr sz="1200" spc="-40" dirty="0">
                <a:solidFill>
                  <a:srgbClr val="919392"/>
                </a:solidFill>
                <a:latin typeface="Arial"/>
                <a:cs typeface="Arial"/>
              </a:rPr>
              <a:t>odontogenic </a:t>
            </a:r>
            <a:r>
              <a:rPr sz="1200" spc="-45" dirty="0">
                <a:solidFill>
                  <a:srgbClr val="919392"/>
                </a:solidFill>
                <a:latin typeface="Arial"/>
                <a:cs typeface="Arial"/>
              </a:rPr>
              <a:t>cysts/ </a:t>
            </a:r>
            <a:r>
              <a:rPr sz="1200" spc="-60" dirty="0">
                <a:solidFill>
                  <a:srgbClr val="919392"/>
                </a:solidFill>
                <a:latin typeface="Arial"/>
                <a:cs typeface="Arial"/>
              </a:rPr>
              <a:t>Guru </a:t>
            </a:r>
            <a:r>
              <a:rPr sz="1200" spc="-25" dirty="0">
                <a:solidFill>
                  <a:srgbClr val="919392"/>
                </a:solidFill>
                <a:latin typeface="Arial"/>
                <a:cs typeface="Arial"/>
              </a:rPr>
              <a:t>Karthik/</a:t>
            </a:r>
            <a:r>
              <a:rPr sz="1200" spc="-160" dirty="0">
                <a:solidFill>
                  <a:srgbClr val="919392"/>
                </a:solidFill>
                <a:latin typeface="Arial"/>
                <a:cs typeface="Arial"/>
              </a:rPr>
              <a:t> </a:t>
            </a:r>
            <a:r>
              <a:rPr sz="1200" spc="-60" dirty="0">
                <a:solidFill>
                  <a:srgbClr val="919392"/>
                </a:solidFill>
                <a:latin typeface="Arial"/>
                <a:cs typeface="Arial"/>
              </a:rPr>
              <a:t>104</a:t>
            </a:r>
            <a:endParaRPr sz="1200">
              <a:latin typeface="Arial"/>
              <a:cs typeface="Arial"/>
            </a:endParaRPr>
          </a:p>
        </p:txBody>
      </p:sp>
      <p:sp>
        <p:nvSpPr>
          <p:cNvPr id="7" name="object 7"/>
          <p:cNvSpPr txBox="1"/>
          <p:nvPr/>
        </p:nvSpPr>
        <p:spPr>
          <a:xfrm>
            <a:off x="10650734" y="6426810"/>
            <a:ext cx="18097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919392"/>
                </a:solidFill>
                <a:latin typeface="Arial"/>
                <a:cs typeface="Arial"/>
              </a:rPr>
              <a:t>81</a:t>
            </a:r>
            <a:endParaRPr sz="1200">
              <a:latin typeface="Arial"/>
              <a:cs typeface="Arial"/>
            </a:endParaRPr>
          </a:p>
        </p:txBody>
      </p:sp>
      <p:sp>
        <p:nvSpPr>
          <p:cNvPr id="8" name="object 8"/>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251829" y="6546676"/>
            <a:ext cx="1670051" cy="192360"/>
          </a:xfrm>
          <a:prstGeom prst="rect">
            <a:avLst/>
          </a:prstGeom>
        </p:spPr>
        <p:txBody>
          <a:bodyPr vert="horz" wrap="square" lIns="0" tIns="0" rIns="0" bIns="0" rtlCol="0">
            <a:spAutoFit/>
          </a:bodyPr>
          <a:lstStyle/>
          <a:p>
            <a:pPr marL="12700">
              <a:lnSpc>
                <a:spcPts val="1525"/>
              </a:lnSpc>
            </a:pPr>
            <a:r>
              <a:rPr sz="1500" spc="-25" dirty="0">
                <a:solidFill>
                  <a:srgbClr val="3B4643"/>
                </a:solidFill>
                <a:latin typeface="Arial"/>
                <a:cs typeface="Arial"/>
              </a:rPr>
              <a:t>vital </a:t>
            </a:r>
            <a:r>
              <a:rPr sz="1500" spc="-5" dirty="0">
                <a:solidFill>
                  <a:srgbClr val="3B4643"/>
                </a:solidFill>
                <a:latin typeface="Arial"/>
                <a:cs typeface="Arial"/>
              </a:rPr>
              <a:t>root </a:t>
            </a:r>
            <a:r>
              <a:rPr sz="1500" spc="-15" dirty="0">
                <a:solidFill>
                  <a:srgbClr val="3B4643"/>
                </a:solidFill>
                <a:latin typeface="Arial"/>
                <a:cs typeface="Arial"/>
              </a:rPr>
              <a:t>filled</a:t>
            </a:r>
            <a:r>
              <a:rPr sz="1500" spc="-250" dirty="0">
                <a:solidFill>
                  <a:srgbClr val="3B4643"/>
                </a:solidFill>
                <a:latin typeface="Arial"/>
                <a:cs typeface="Arial"/>
              </a:rPr>
              <a:t> </a:t>
            </a:r>
            <a:r>
              <a:rPr sz="1500" spc="-5" dirty="0">
                <a:solidFill>
                  <a:srgbClr val="3B4643"/>
                </a:solidFill>
                <a:latin typeface="Arial"/>
                <a:cs typeface="Arial"/>
              </a:rPr>
              <a:t>tooth.</a:t>
            </a:r>
            <a:endParaRPr sz="1500">
              <a:latin typeface="Arial"/>
              <a:cs typeface="Aria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4000" y="5770578"/>
            <a:ext cx="3623945" cy="705321"/>
          </a:xfrm>
          <a:prstGeom prst="rect">
            <a:avLst/>
          </a:prstGeom>
        </p:spPr>
        <p:txBody>
          <a:bodyPr vert="horz" wrap="square" lIns="0" tIns="12700" rIns="0" bIns="0" rtlCol="0">
            <a:spAutoFit/>
          </a:bodyPr>
          <a:lstStyle/>
          <a:p>
            <a:pPr marL="241300" marR="5080" indent="-228600">
              <a:lnSpc>
                <a:spcPct val="100000"/>
              </a:lnSpc>
              <a:spcBef>
                <a:spcPts val="100"/>
              </a:spcBef>
              <a:buFont typeface="Wingdings"/>
              <a:buChar char=""/>
              <a:tabLst>
                <a:tab pos="240665" algn="l"/>
                <a:tab pos="241300" algn="l"/>
              </a:tabLst>
            </a:pPr>
            <a:r>
              <a:rPr sz="1500" spc="-80" dirty="0">
                <a:solidFill>
                  <a:srgbClr val="3B4643"/>
                </a:solidFill>
                <a:latin typeface="Arial"/>
                <a:cs typeface="Arial"/>
              </a:rPr>
              <a:t>Radiographic appearance </a:t>
            </a:r>
            <a:r>
              <a:rPr sz="1500" spc="-5" dirty="0">
                <a:solidFill>
                  <a:srgbClr val="3B4643"/>
                </a:solidFill>
                <a:latin typeface="Arial"/>
                <a:cs typeface="Arial"/>
              </a:rPr>
              <a:t>of </a:t>
            </a:r>
            <a:r>
              <a:rPr sz="1500" spc="-120" dirty="0">
                <a:solidFill>
                  <a:srgbClr val="3B4643"/>
                </a:solidFill>
                <a:latin typeface="Arial"/>
                <a:cs typeface="Arial"/>
              </a:rPr>
              <a:t>a </a:t>
            </a:r>
            <a:r>
              <a:rPr sz="1500" spc="-70" dirty="0">
                <a:solidFill>
                  <a:srgbClr val="3B4643"/>
                </a:solidFill>
                <a:latin typeface="Arial"/>
                <a:cs typeface="Arial"/>
              </a:rPr>
              <a:t>large</a:t>
            </a:r>
            <a:r>
              <a:rPr sz="1500" spc="-195" dirty="0">
                <a:solidFill>
                  <a:srgbClr val="3B4643"/>
                </a:solidFill>
                <a:latin typeface="Arial"/>
                <a:cs typeface="Arial"/>
              </a:rPr>
              <a:t> </a:t>
            </a:r>
            <a:r>
              <a:rPr sz="1500" spc="-55" dirty="0">
                <a:solidFill>
                  <a:srgbClr val="3B4643"/>
                </a:solidFill>
                <a:latin typeface="Arial"/>
                <a:cs typeface="Arial"/>
              </a:rPr>
              <a:t>residual  </a:t>
            </a:r>
            <a:r>
              <a:rPr sz="1500" spc="-75" dirty="0">
                <a:solidFill>
                  <a:srgbClr val="3B4643"/>
                </a:solidFill>
                <a:latin typeface="Arial"/>
                <a:cs typeface="Arial"/>
              </a:rPr>
              <a:t>cyst </a:t>
            </a:r>
            <a:r>
              <a:rPr sz="1500" spc="5" dirty="0">
                <a:solidFill>
                  <a:srgbClr val="3B4643"/>
                </a:solidFill>
                <a:latin typeface="Arial"/>
                <a:cs typeface="Arial"/>
              </a:rPr>
              <a:t>left </a:t>
            </a:r>
            <a:r>
              <a:rPr sz="1500" spc="-50" dirty="0">
                <a:solidFill>
                  <a:srgbClr val="3B4643"/>
                </a:solidFill>
                <a:latin typeface="Arial"/>
                <a:cs typeface="Arial"/>
              </a:rPr>
              <a:t>behind </a:t>
            </a:r>
            <a:r>
              <a:rPr sz="1500" spc="-20" dirty="0">
                <a:solidFill>
                  <a:srgbClr val="3B4643"/>
                </a:solidFill>
                <a:latin typeface="Arial"/>
                <a:cs typeface="Arial"/>
              </a:rPr>
              <a:t>after </a:t>
            </a:r>
            <a:r>
              <a:rPr sz="1500" spc="-40" dirty="0">
                <a:solidFill>
                  <a:srgbClr val="3B4643"/>
                </a:solidFill>
                <a:latin typeface="Arial"/>
                <a:cs typeface="Arial"/>
              </a:rPr>
              <a:t>extraction </a:t>
            </a:r>
            <a:r>
              <a:rPr sz="1500" spc="-5" dirty="0">
                <a:solidFill>
                  <a:srgbClr val="3B4643"/>
                </a:solidFill>
                <a:latin typeface="Arial"/>
                <a:cs typeface="Arial"/>
              </a:rPr>
              <a:t>of </a:t>
            </a:r>
            <a:r>
              <a:rPr sz="1500" spc="-55" dirty="0">
                <a:solidFill>
                  <a:srgbClr val="3B4643"/>
                </a:solidFill>
                <a:latin typeface="Arial"/>
                <a:cs typeface="Arial"/>
              </a:rPr>
              <a:t>1</a:t>
            </a:r>
            <a:r>
              <a:rPr sz="1500" spc="-82" baseline="25000" dirty="0">
                <a:solidFill>
                  <a:srgbClr val="3B4643"/>
                </a:solidFill>
                <a:latin typeface="Arial"/>
                <a:cs typeface="Arial"/>
              </a:rPr>
              <a:t>st </a:t>
            </a:r>
            <a:r>
              <a:rPr sz="1000" spc="-55" dirty="0">
                <a:solidFill>
                  <a:srgbClr val="3B4643"/>
                </a:solidFill>
                <a:latin typeface="Arial"/>
                <a:cs typeface="Arial"/>
              </a:rPr>
              <a:t> </a:t>
            </a:r>
            <a:r>
              <a:rPr sz="1500" spc="-45" dirty="0">
                <a:solidFill>
                  <a:srgbClr val="3B4643"/>
                </a:solidFill>
                <a:latin typeface="Arial"/>
                <a:cs typeface="Arial"/>
              </a:rPr>
              <a:t>mandibular</a:t>
            </a:r>
            <a:r>
              <a:rPr sz="1500" spc="-120" dirty="0">
                <a:solidFill>
                  <a:srgbClr val="3B4643"/>
                </a:solidFill>
                <a:latin typeface="Arial"/>
                <a:cs typeface="Arial"/>
              </a:rPr>
              <a:t> </a:t>
            </a:r>
            <a:r>
              <a:rPr sz="1500" spc="-65" dirty="0">
                <a:solidFill>
                  <a:srgbClr val="3B4643"/>
                </a:solidFill>
                <a:latin typeface="Arial"/>
                <a:cs typeface="Arial"/>
              </a:rPr>
              <a:t>molar.</a:t>
            </a:r>
            <a:endParaRPr sz="1500">
              <a:latin typeface="Arial"/>
              <a:cs typeface="Arial"/>
            </a:endParaRPr>
          </a:p>
        </p:txBody>
      </p:sp>
      <p:sp>
        <p:nvSpPr>
          <p:cNvPr id="3" name="object 3"/>
          <p:cNvSpPr txBox="1"/>
          <p:nvPr/>
        </p:nvSpPr>
        <p:spPr>
          <a:xfrm>
            <a:off x="9421160" y="2108484"/>
            <a:ext cx="553085" cy="218008"/>
          </a:xfrm>
          <a:prstGeom prst="rect">
            <a:avLst/>
          </a:prstGeom>
        </p:spPr>
        <p:txBody>
          <a:bodyPr vert="horz" wrap="square" lIns="0" tIns="0" rIns="0" bIns="0" rtlCol="0">
            <a:spAutoFit/>
          </a:bodyPr>
          <a:lstStyle/>
          <a:p>
            <a:pPr>
              <a:lnSpc>
                <a:spcPts val="1710"/>
              </a:lnSpc>
            </a:pPr>
            <a:r>
              <a:rPr sz="1800" spc="-5" dirty="0">
                <a:solidFill>
                  <a:srgbClr val="3B4643"/>
                </a:solidFill>
                <a:latin typeface="Arial"/>
                <a:cs typeface="Arial"/>
              </a:rPr>
              <a:t>of</a:t>
            </a:r>
            <a:r>
              <a:rPr sz="1800" spc="-185" dirty="0">
                <a:solidFill>
                  <a:srgbClr val="3B4643"/>
                </a:solidFill>
                <a:latin typeface="Arial"/>
                <a:cs typeface="Arial"/>
              </a:rPr>
              <a:t> </a:t>
            </a:r>
            <a:r>
              <a:rPr sz="1800" spc="-20" dirty="0">
                <a:solidFill>
                  <a:srgbClr val="3B4643"/>
                </a:solidFill>
                <a:latin typeface="Arial"/>
                <a:cs typeface="Arial"/>
              </a:rPr>
              <a:t>the</a:t>
            </a:r>
            <a:endParaRPr sz="1800">
              <a:latin typeface="Arial"/>
              <a:cs typeface="Arial"/>
            </a:endParaRPr>
          </a:p>
        </p:txBody>
      </p:sp>
      <p:sp>
        <p:nvSpPr>
          <p:cNvPr id="4" name="object 4"/>
          <p:cNvSpPr txBox="1"/>
          <p:nvPr/>
        </p:nvSpPr>
        <p:spPr>
          <a:xfrm>
            <a:off x="6267069" y="2038557"/>
            <a:ext cx="3786504" cy="2505814"/>
          </a:xfrm>
          <a:prstGeom prst="rect">
            <a:avLst/>
          </a:prstGeom>
        </p:spPr>
        <p:txBody>
          <a:bodyPr vert="horz" wrap="square" lIns="0" tIns="12700" rIns="0" bIns="0" rtlCol="0">
            <a:spAutoFit/>
          </a:bodyPr>
          <a:lstStyle/>
          <a:p>
            <a:pPr marL="299085" marR="5080" indent="-286385">
              <a:lnSpc>
                <a:spcPct val="100000"/>
              </a:lnSpc>
              <a:spcBef>
                <a:spcPts val="100"/>
              </a:spcBef>
              <a:buChar char="•"/>
              <a:tabLst>
                <a:tab pos="299085" algn="l"/>
                <a:tab pos="299720" algn="l"/>
              </a:tabLst>
            </a:pPr>
            <a:r>
              <a:rPr sz="1800" spc="-130" dirty="0">
                <a:solidFill>
                  <a:srgbClr val="3B4643"/>
                </a:solidFill>
                <a:latin typeface="Arial"/>
                <a:cs typeface="Arial"/>
              </a:rPr>
              <a:t>The </a:t>
            </a:r>
            <a:r>
              <a:rPr sz="1800" spc="-60" dirty="0">
                <a:solidFill>
                  <a:srgbClr val="3B4643"/>
                </a:solidFill>
                <a:latin typeface="Arial"/>
                <a:cs typeface="Arial"/>
              </a:rPr>
              <a:t>histopathological </a:t>
            </a:r>
            <a:r>
              <a:rPr sz="1800" spc="-65" dirty="0">
                <a:solidFill>
                  <a:srgbClr val="3B4643"/>
                </a:solidFill>
                <a:latin typeface="Arial"/>
                <a:cs typeface="Arial"/>
              </a:rPr>
              <a:t>features  </a:t>
            </a:r>
            <a:r>
              <a:rPr sz="1800" spc="-70" dirty="0">
                <a:solidFill>
                  <a:srgbClr val="3B4643"/>
                </a:solidFill>
                <a:latin typeface="Arial"/>
                <a:cs typeface="Arial"/>
              </a:rPr>
              <a:t>residual </a:t>
            </a:r>
            <a:r>
              <a:rPr sz="1800" spc="-95" dirty="0">
                <a:solidFill>
                  <a:srgbClr val="3B4643"/>
                </a:solidFill>
                <a:latin typeface="Arial"/>
                <a:cs typeface="Arial"/>
              </a:rPr>
              <a:t>cyst </a:t>
            </a:r>
            <a:r>
              <a:rPr sz="1800" spc="-85" dirty="0">
                <a:solidFill>
                  <a:srgbClr val="3B4643"/>
                </a:solidFill>
                <a:latin typeface="Arial"/>
                <a:cs typeface="Arial"/>
              </a:rPr>
              <a:t>are </a:t>
            </a:r>
            <a:r>
              <a:rPr sz="1800" spc="-50" dirty="0">
                <a:solidFill>
                  <a:srgbClr val="3B4643"/>
                </a:solidFill>
                <a:latin typeface="Arial"/>
                <a:cs typeface="Arial"/>
              </a:rPr>
              <a:t>similar </a:t>
            </a:r>
            <a:r>
              <a:rPr sz="1800" spc="15" dirty="0">
                <a:solidFill>
                  <a:srgbClr val="3B4643"/>
                </a:solidFill>
                <a:latin typeface="Arial"/>
                <a:cs typeface="Arial"/>
              </a:rPr>
              <a:t>to </a:t>
            </a:r>
            <a:r>
              <a:rPr sz="1800" spc="-65" dirty="0">
                <a:solidFill>
                  <a:srgbClr val="3B4643"/>
                </a:solidFill>
                <a:latin typeface="Arial"/>
                <a:cs typeface="Arial"/>
              </a:rPr>
              <a:t>those  </a:t>
            </a:r>
            <a:r>
              <a:rPr sz="1800" spc="-80" dirty="0">
                <a:solidFill>
                  <a:srgbClr val="3B4643"/>
                </a:solidFill>
                <a:latin typeface="Arial"/>
                <a:cs typeface="Arial"/>
              </a:rPr>
              <a:t>described </a:t>
            </a:r>
            <a:r>
              <a:rPr sz="1800" spc="-95" dirty="0">
                <a:solidFill>
                  <a:srgbClr val="3B4643"/>
                </a:solidFill>
                <a:latin typeface="Arial"/>
                <a:cs typeface="Arial"/>
              </a:rPr>
              <a:t>above </a:t>
            </a:r>
            <a:r>
              <a:rPr sz="1800" spc="-5" dirty="0">
                <a:solidFill>
                  <a:srgbClr val="3B4643"/>
                </a:solidFill>
                <a:latin typeface="Arial"/>
                <a:cs typeface="Arial"/>
              </a:rPr>
              <a:t>for </a:t>
            </a:r>
            <a:r>
              <a:rPr sz="1800" spc="-60" dirty="0">
                <a:solidFill>
                  <a:srgbClr val="3B4643"/>
                </a:solidFill>
                <a:latin typeface="Arial"/>
                <a:cs typeface="Arial"/>
              </a:rPr>
              <a:t>conventional  radicular </a:t>
            </a:r>
            <a:r>
              <a:rPr sz="1800" spc="-105" dirty="0">
                <a:solidFill>
                  <a:srgbClr val="3B4643"/>
                </a:solidFill>
                <a:latin typeface="Arial"/>
                <a:cs typeface="Arial"/>
              </a:rPr>
              <a:t>cysts. </a:t>
            </a:r>
            <a:r>
              <a:rPr sz="1800" spc="-100" dirty="0">
                <a:solidFill>
                  <a:srgbClr val="3B4643"/>
                </a:solidFill>
                <a:latin typeface="Arial"/>
                <a:cs typeface="Arial"/>
              </a:rPr>
              <a:t>However, </a:t>
            </a:r>
            <a:r>
              <a:rPr sz="1800" spc="-120" dirty="0">
                <a:solidFill>
                  <a:srgbClr val="3B4643"/>
                </a:solidFill>
                <a:latin typeface="Arial"/>
                <a:cs typeface="Arial"/>
              </a:rPr>
              <a:t>because </a:t>
            </a:r>
            <a:r>
              <a:rPr sz="1800" spc="-20" dirty="0">
                <a:solidFill>
                  <a:srgbClr val="3B4643"/>
                </a:solidFill>
                <a:latin typeface="Arial"/>
                <a:cs typeface="Arial"/>
              </a:rPr>
              <a:t>the  </a:t>
            </a:r>
            <a:r>
              <a:rPr sz="1800" spc="-130" dirty="0">
                <a:solidFill>
                  <a:srgbClr val="3B4643"/>
                </a:solidFill>
                <a:latin typeface="Arial"/>
                <a:cs typeface="Arial"/>
              </a:rPr>
              <a:t>cause </a:t>
            </a:r>
            <a:r>
              <a:rPr sz="1800" spc="-5" dirty="0">
                <a:solidFill>
                  <a:srgbClr val="3B4643"/>
                </a:solidFill>
                <a:latin typeface="Arial"/>
                <a:cs typeface="Arial"/>
              </a:rPr>
              <a:t>of </a:t>
            </a:r>
            <a:r>
              <a:rPr sz="1800" spc="-20" dirty="0">
                <a:solidFill>
                  <a:srgbClr val="3B4643"/>
                </a:solidFill>
                <a:latin typeface="Arial"/>
                <a:cs typeface="Arial"/>
              </a:rPr>
              <a:t>the </a:t>
            </a:r>
            <a:r>
              <a:rPr sz="1800" spc="-95" dirty="0">
                <a:solidFill>
                  <a:srgbClr val="3B4643"/>
                </a:solidFill>
                <a:latin typeface="Arial"/>
                <a:cs typeface="Arial"/>
              </a:rPr>
              <a:t>cyst </a:t>
            </a:r>
            <a:r>
              <a:rPr sz="1800" spc="-135" dirty="0">
                <a:solidFill>
                  <a:srgbClr val="3B4643"/>
                </a:solidFill>
                <a:latin typeface="Arial"/>
                <a:cs typeface="Arial"/>
              </a:rPr>
              <a:t>has </a:t>
            </a:r>
            <a:r>
              <a:rPr sz="1800" spc="-85" dirty="0">
                <a:solidFill>
                  <a:srgbClr val="3B4643"/>
                </a:solidFill>
                <a:latin typeface="Arial"/>
                <a:cs typeface="Arial"/>
              </a:rPr>
              <a:t>been </a:t>
            </a:r>
            <a:r>
              <a:rPr sz="1800" spc="-70" dirty="0">
                <a:solidFill>
                  <a:srgbClr val="3B4643"/>
                </a:solidFill>
                <a:latin typeface="Arial"/>
                <a:cs typeface="Arial"/>
              </a:rPr>
              <a:t>removed,  residual </a:t>
            </a:r>
            <a:r>
              <a:rPr sz="1800" spc="-114" dirty="0">
                <a:solidFill>
                  <a:srgbClr val="3B4643"/>
                </a:solidFill>
                <a:latin typeface="Arial"/>
                <a:cs typeface="Arial"/>
              </a:rPr>
              <a:t>cysts </a:t>
            </a:r>
            <a:r>
              <a:rPr sz="1800" spc="-110" dirty="0">
                <a:solidFill>
                  <a:srgbClr val="3B4643"/>
                </a:solidFill>
                <a:latin typeface="Arial"/>
                <a:cs typeface="Arial"/>
              </a:rPr>
              <a:t>may </a:t>
            </a:r>
            <a:r>
              <a:rPr sz="1800" spc="-85" dirty="0">
                <a:solidFill>
                  <a:srgbClr val="3B4643"/>
                </a:solidFill>
                <a:latin typeface="Arial"/>
                <a:cs typeface="Arial"/>
              </a:rPr>
              <a:t>progressively  </a:t>
            </a:r>
            <a:r>
              <a:rPr sz="1800" spc="-95" dirty="0">
                <a:solidFill>
                  <a:srgbClr val="3B4643"/>
                </a:solidFill>
                <a:latin typeface="Arial"/>
                <a:cs typeface="Arial"/>
              </a:rPr>
              <a:t>become </a:t>
            </a:r>
            <a:r>
              <a:rPr sz="1800" spc="-125" dirty="0">
                <a:solidFill>
                  <a:srgbClr val="3B4643"/>
                </a:solidFill>
                <a:latin typeface="Arial"/>
                <a:cs typeface="Arial"/>
              </a:rPr>
              <a:t>less </a:t>
            </a:r>
            <a:r>
              <a:rPr sz="1800" spc="-50" dirty="0">
                <a:solidFill>
                  <a:srgbClr val="3B4643"/>
                </a:solidFill>
                <a:latin typeface="Arial"/>
                <a:cs typeface="Arial"/>
              </a:rPr>
              <a:t>inflamed </a:t>
            </a:r>
            <a:r>
              <a:rPr sz="1800" spc="-130" dirty="0">
                <a:solidFill>
                  <a:srgbClr val="3B4643"/>
                </a:solidFill>
                <a:latin typeface="Arial"/>
                <a:cs typeface="Arial"/>
              </a:rPr>
              <a:t>so </a:t>
            </a:r>
            <a:r>
              <a:rPr sz="1800" dirty="0">
                <a:solidFill>
                  <a:srgbClr val="3B4643"/>
                </a:solidFill>
                <a:latin typeface="Arial"/>
                <a:cs typeface="Arial"/>
              </a:rPr>
              <a:t>that  </a:t>
            </a:r>
            <a:r>
              <a:rPr sz="1800" spc="-55" dirty="0">
                <a:solidFill>
                  <a:srgbClr val="3B4643"/>
                </a:solidFill>
                <a:latin typeface="Arial"/>
                <a:cs typeface="Arial"/>
              </a:rPr>
              <a:t>eventually </a:t>
            </a:r>
            <a:r>
              <a:rPr sz="1800" spc="-20" dirty="0">
                <a:solidFill>
                  <a:srgbClr val="3B4643"/>
                </a:solidFill>
                <a:latin typeface="Arial"/>
                <a:cs typeface="Arial"/>
              </a:rPr>
              <a:t>the </a:t>
            </a:r>
            <a:r>
              <a:rPr sz="1800" spc="-95" dirty="0">
                <a:solidFill>
                  <a:srgbClr val="3B4643"/>
                </a:solidFill>
                <a:latin typeface="Arial"/>
                <a:cs typeface="Arial"/>
              </a:rPr>
              <a:t>cyst </a:t>
            </a:r>
            <a:r>
              <a:rPr sz="1800" spc="-40" dirty="0">
                <a:solidFill>
                  <a:srgbClr val="3B4643"/>
                </a:solidFill>
                <a:latin typeface="Arial"/>
                <a:cs typeface="Arial"/>
              </a:rPr>
              <a:t>wall </a:t>
            </a:r>
            <a:r>
              <a:rPr sz="1800" spc="-95" dirty="0">
                <a:solidFill>
                  <a:srgbClr val="3B4643"/>
                </a:solidFill>
                <a:latin typeface="Arial"/>
                <a:cs typeface="Arial"/>
              </a:rPr>
              <a:t>is composed  </a:t>
            </a:r>
            <a:r>
              <a:rPr sz="1800" spc="-5" dirty="0">
                <a:solidFill>
                  <a:srgbClr val="3B4643"/>
                </a:solidFill>
                <a:latin typeface="Arial"/>
                <a:cs typeface="Arial"/>
              </a:rPr>
              <a:t>of</a:t>
            </a:r>
            <a:r>
              <a:rPr sz="1800" spc="-100" dirty="0">
                <a:solidFill>
                  <a:srgbClr val="3B4643"/>
                </a:solidFill>
                <a:latin typeface="Arial"/>
                <a:cs typeface="Arial"/>
              </a:rPr>
              <a:t> </a:t>
            </a:r>
            <a:r>
              <a:rPr sz="1800" spc="-55" dirty="0">
                <a:solidFill>
                  <a:srgbClr val="3B4643"/>
                </a:solidFill>
                <a:latin typeface="Arial"/>
                <a:cs typeface="Arial"/>
              </a:rPr>
              <a:t>uninflamed</a:t>
            </a:r>
            <a:endParaRPr sz="1800">
              <a:latin typeface="Arial"/>
              <a:cs typeface="Arial"/>
            </a:endParaRPr>
          </a:p>
        </p:txBody>
      </p:sp>
      <p:sp>
        <p:nvSpPr>
          <p:cNvPr id="5" name="object 5"/>
          <p:cNvSpPr txBox="1"/>
          <p:nvPr/>
        </p:nvSpPr>
        <p:spPr>
          <a:xfrm>
            <a:off x="6267068" y="5164076"/>
            <a:ext cx="3854451" cy="1397819"/>
          </a:xfrm>
          <a:prstGeom prst="rect">
            <a:avLst/>
          </a:prstGeom>
        </p:spPr>
        <p:txBody>
          <a:bodyPr vert="horz" wrap="square" lIns="0" tIns="12700" rIns="0" bIns="0" rtlCol="0">
            <a:spAutoFit/>
          </a:bodyPr>
          <a:lstStyle/>
          <a:p>
            <a:pPr marL="299085" marR="5080" indent="-286385">
              <a:lnSpc>
                <a:spcPct val="100000"/>
              </a:lnSpc>
              <a:spcBef>
                <a:spcPts val="100"/>
              </a:spcBef>
              <a:buChar char="•"/>
              <a:tabLst>
                <a:tab pos="299085" algn="l"/>
                <a:tab pos="299720" algn="l"/>
              </a:tabLst>
            </a:pPr>
            <a:r>
              <a:rPr sz="1800" spc="-135" dirty="0">
                <a:solidFill>
                  <a:srgbClr val="3B4643"/>
                </a:solidFill>
                <a:latin typeface="Arial"/>
                <a:cs typeface="Arial"/>
              </a:rPr>
              <a:t>The </a:t>
            </a:r>
            <a:r>
              <a:rPr sz="1800" spc="-35" dirty="0">
                <a:solidFill>
                  <a:srgbClr val="3B4643"/>
                </a:solidFill>
                <a:latin typeface="Arial"/>
                <a:cs typeface="Arial"/>
              </a:rPr>
              <a:t>epithelial </a:t>
            </a:r>
            <a:r>
              <a:rPr sz="1800" spc="-45" dirty="0">
                <a:solidFill>
                  <a:srgbClr val="3B4643"/>
                </a:solidFill>
                <a:latin typeface="Arial"/>
                <a:cs typeface="Arial"/>
              </a:rPr>
              <a:t>lining </a:t>
            </a:r>
            <a:r>
              <a:rPr sz="1800" spc="-110" dirty="0">
                <a:solidFill>
                  <a:srgbClr val="3B4643"/>
                </a:solidFill>
                <a:latin typeface="Arial"/>
                <a:cs typeface="Arial"/>
              </a:rPr>
              <a:t>may </a:t>
            </a:r>
            <a:r>
              <a:rPr sz="1800" spc="-85" dirty="0">
                <a:solidFill>
                  <a:srgbClr val="3B4643"/>
                </a:solidFill>
                <a:latin typeface="Arial"/>
                <a:cs typeface="Arial"/>
              </a:rPr>
              <a:t>be </a:t>
            </a:r>
            <a:r>
              <a:rPr sz="1800" spc="-5" dirty="0">
                <a:solidFill>
                  <a:srgbClr val="3B4643"/>
                </a:solidFill>
                <a:latin typeface="Arial"/>
                <a:cs typeface="Arial"/>
              </a:rPr>
              <a:t>thin </a:t>
            </a:r>
            <a:r>
              <a:rPr sz="1800" spc="-85" dirty="0">
                <a:solidFill>
                  <a:srgbClr val="3B4643"/>
                </a:solidFill>
                <a:latin typeface="Arial"/>
                <a:cs typeface="Arial"/>
              </a:rPr>
              <a:t>and  </a:t>
            </a:r>
            <a:r>
              <a:rPr sz="1800" spc="-65" dirty="0">
                <a:solidFill>
                  <a:srgbClr val="3B4643"/>
                </a:solidFill>
                <a:latin typeface="Arial"/>
                <a:cs typeface="Arial"/>
              </a:rPr>
              <a:t>regular </a:t>
            </a:r>
            <a:r>
              <a:rPr sz="1800" spc="-85" dirty="0">
                <a:solidFill>
                  <a:srgbClr val="3B4643"/>
                </a:solidFill>
                <a:latin typeface="Arial"/>
                <a:cs typeface="Arial"/>
              </a:rPr>
              <a:t>and </a:t>
            </a:r>
            <a:r>
              <a:rPr sz="1800" spc="-65" dirty="0">
                <a:solidFill>
                  <a:srgbClr val="3B4643"/>
                </a:solidFill>
                <a:latin typeface="Arial"/>
                <a:cs typeface="Arial"/>
              </a:rPr>
              <a:t>indistinguishable </a:t>
            </a:r>
            <a:r>
              <a:rPr sz="1800" spc="-20" dirty="0">
                <a:solidFill>
                  <a:srgbClr val="3B4643"/>
                </a:solidFill>
                <a:latin typeface="Arial"/>
                <a:cs typeface="Arial"/>
              </a:rPr>
              <a:t>from </a:t>
            </a:r>
            <a:r>
              <a:rPr sz="1800" spc="-140" dirty="0">
                <a:solidFill>
                  <a:srgbClr val="3B4643"/>
                </a:solidFill>
                <a:latin typeface="Arial"/>
                <a:cs typeface="Arial"/>
              </a:rPr>
              <a:t>a  </a:t>
            </a:r>
            <a:r>
              <a:rPr sz="1800" spc="-60" dirty="0">
                <a:solidFill>
                  <a:srgbClr val="3B4643"/>
                </a:solidFill>
                <a:latin typeface="Arial"/>
                <a:cs typeface="Arial"/>
              </a:rPr>
              <a:t>developmental </a:t>
            </a:r>
            <a:r>
              <a:rPr sz="1800" spc="-95" dirty="0">
                <a:solidFill>
                  <a:srgbClr val="3B4643"/>
                </a:solidFill>
                <a:latin typeface="Arial"/>
                <a:cs typeface="Arial"/>
              </a:rPr>
              <a:t>cyst </a:t>
            </a:r>
            <a:r>
              <a:rPr sz="1800" spc="-120" dirty="0">
                <a:solidFill>
                  <a:srgbClr val="3B4643"/>
                </a:solidFill>
                <a:latin typeface="Arial"/>
                <a:cs typeface="Arial"/>
              </a:rPr>
              <a:t>such </a:t>
            </a:r>
            <a:r>
              <a:rPr sz="1800" spc="-170" dirty="0">
                <a:solidFill>
                  <a:srgbClr val="3B4643"/>
                </a:solidFill>
                <a:latin typeface="Arial"/>
                <a:cs typeface="Arial"/>
              </a:rPr>
              <a:t>as </a:t>
            </a:r>
            <a:r>
              <a:rPr sz="1800" spc="-140" dirty="0">
                <a:solidFill>
                  <a:srgbClr val="3B4643"/>
                </a:solidFill>
                <a:latin typeface="Arial"/>
                <a:cs typeface="Arial"/>
              </a:rPr>
              <a:t>a  </a:t>
            </a:r>
            <a:r>
              <a:rPr sz="1800" spc="-65" dirty="0">
                <a:solidFill>
                  <a:srgbClr val="3B4643"/>
                </a:solidFill>
                <a:latin typeface="Arial"/>
                <a:cs typeface="Arial"/>
              </a:rPr>
              <a:t>dentigerous </a:t>
            </a:r>
            <a:r>
              <a:rPr sz="1800" spc="-90" dirty="0">
                <a:solidFill>
                  <a:srgbClr val="3B4643"/>
                </a:solidFill>
                <a:latin typeface="Arial"/>
                <a:cs typeface="Arial"/>
              </a:rPr>
              <a:t>cyst </a:t>
            </a:r>
            <a:r>
              <a:rPr sz="1800" spc="-15" dirty="0">
                <a:solidFill>
                  <a:srgbClr val="3B4643"/>
                </a:solidFill>
                <a:latin typeface="Arial"/>
                <a:cs typeface="Arial"/>
              </a:rPr>
              <a:t>or </a:t>
            </a:r>
            <a:r>
              <a:rPr sz="1800" spc="-45" dirty="0">
                <a:solidFill>
                  <a:srgbClr val="3B4643"/>
                </a:solidFill>
                <a:latin typeface="Arial"/>
                <a:cs typeface="Arial"/>
              </a:rPr>
              <a:t>lateral</a:t>
            </a:r>
            <a:r>
              <a:rPr sz="1800" spc="-280" dirty="0">
                <a:solidFill>
                  <a:srgbClr val="3B4643"/>
                </a:solidFill>
                <a:latin typeface="Arial"/>
                <a:cs typeface="Arial"/>
              </a:rPr>
              <a:t> </a:t>
            </a:r>
            <a:r>
              <a:rPr sz="1800" spc="-40" dirty="0">
                <a:solidFill>
                  <a:srgbClr val="3B4643"/>
                </a:solidFill>
                <a:latin typeface="Arial"/>
                <a:cs typeface="Arial"/>
              </a:rPr>
              <a:t>periodontal  </a:t>
            </a:r>
            <a:r>
              <a:rPr sz="1800" spc="-85" dirty="0">
                <a:solidFill>
                  <a:srgbClr val="3B4643"/>
                </a:solidFill>
                <a:latin typeface="Arial"/>
                <a:cs typeface="Arial"/>
              </a:rPr>
              <a:t>cyst. </a:t>
            </a:r>
            <a:r>
              <a:rPr sz="1800" spc="-90" dirty="0">
                <a:solidFill>
                  <a:srgbClr val="3B4643"/>
                </a:solidFill>
                <a:latin typeface="Arial"/>
                <a:cs typeface="Arial"/>
              </a:rPr>
              <a:t>collagenous </a:t>
            </a:r>
            <a:r>
              <a:rPr sz="1800" spc="-50" dirty="0">
                <a:solidFill>
                  <a:srgbClr val="3B4643"/>
                </a:solidFill>
                <a:latin typeface="Arial"/>
                <a:cs typeface="Arial"/>
              </a:rPr>
              <a:t>fibrous</a:t>
            </a:r>
            <a:r>
              <a:rPr sz="1800" spc="-110" dirty="0">
                <a:solidFill>
                  <a:srgbClr val="3B4643"/>
                </a:solidFill>
                <a:latin typeface="Arial"/>
                <a:cs typeface="Arial"/>
              </a:rPr>
              <a:t> </a:t>
            </a:r>
            <a:r>
              <a:rPr sz="1800" spc="-75" dirty="0">
                <a:solidFill>
                  <a:srgbClr val="3B4643"/>
                </a:solidFill>
                <a:latin typeface="Arial"/>
                <a:cs typeface="Arial"/>
              </a:rPr>
              <a:t>tissue.</a:t>
            </a:r>
            <a:endParaRPr sz="1800">
              <a:latin typeface="Arial"/>
              <a:cs typeface="Arial"/>
            </a:endParaRPr>
          </a:p>
        </p:txBody>
      </p:sp>
      <p:sp>
        <p:nvSpPr>
          <p:cNvPr id="6" name="object 6"/>
          <p:cNvSpPr txBox="1">
            <a:spLocks noGrp="1"/>
          </p:cNvSpPr>
          <p:nvPr>
            <p:ph type="title"/>
          </p:nvPr>
        </p:nvSpPr>
        <p:spPr>
          <a:xfrm>
            <a:off x="1359158" y="887988"/>
            <a:ext cx="2015489" cy="443070"/>
          </a:xfrm>
          <a:prstGeom prst="rect">
            <a:avLst/>
          </a:prstGeom>
        </p:spPr>
        <p:txBody>
          <a:bodyPr vert="horz" wrap="square" lIns="0" tIns="12065" rIns="0" bIns="0" rtlCol="0">
            <a:spAutoFit/>
          </a:bodyPr>
          <a:lstStyle/>
          <a:p>
            <a:pPr marL="12700">
              <a:lnSpc>
                <a:spcPct val="100000"/>
              </a:lnSpc>
              <a:spcBef>
                <a:spcPts val="95"/>
              </a:spcBef>
            </a:pPr>
            <a:r>
              <a:rPr sz="2800" b="0" spc="-180" dirty="0">
                <a:solidFill>
                  <a:srgbClr val="E4E6DA"/>
                </a:solidFill>
                <a:latin typeface="Arial"/>
                <a:cs typeface="Arial"/>
              </a:rPr>
              <a:t>Residual</a:t>
            </a:r>
            <a:r>
              <a:rPr sz="2800" b="0" spc="-185" dirty="0">
                <a:solidFill>
                  <a:srgbClr val="E4E6DA"/>
                </a:solidFill>
                <a:latin typeface="Arial"/>
                <a:cs typeface="Arial"/>
              </a:rPr>
              <a:t> </a:t>
            </a:r>
            <a:r>
              <a:rPr sz="2800" b="0" spc="-175" dirty="0">
                <a:solidFill>
                  <a:srgbClr val="E4E6DA"/>
                </a:solidFill>
                <a:latin typeface="Arial"/>
                <a:cs typeface="Arial"/>
              </a:rPr>
              <a:t>cysts</a:t>
            </a:r>
            <a:endParaRPr sz="2800">
              <a:latin typeface="Arial"/>
              <a:cs typeface="Arial"/>
            </a:endParaRPr>
          </a:p>
        </p:txBody>
      </p:sp>
      <p:sp>
        <p:nvSpPr>
          <p:cNvPr id="7" name="object 7"/>
          <p:cNvSpPr/>
          <p:nvPr/>
        </p:nvSpPr>
        <p:spPr>
          <a:xfrm>
            <a:off x="1752600" y="1981200"/>
            <a:ext cx="4267200" cy="36576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361931" y="490727"/>
            <a:ext cx="2648712" cy="1769364"/>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82</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9153" y="870587"/>
            <a:ext cx="2961640" cy="474489"/>
          </a:xfrm>
          <a:prstGeom prst="rect">
            <a:avLst/>
          </a:prstGeom>
        </p:spPr>
        <p:txBody>
          <a:bodyPr vert="horz" wrap="square" lIns="0" tIns="12700" rIns="0" bIns="0" rtlCol="0">
            <a:spAutoFit/>
          </a:bodyPr>
          <a:lstStyle/>
          <a:p>
            <a:pPr marL="12700">
              <a:lnSpc>
                <a:spcPct val="100000"/>
              </a:lnSpc>
              <a:spcBef>
                <a:spcPts val="100"/>
              </a:spcBef>
            </a:pPr>
            <a:r>
              <a:rPr sz="3000" b="0" spc="-95" dirty="0">
                <a:solidFill>
                  <a:srgbClr val="E4E6DA"/>
                </a:solidFill>
                <a:latin typeface="Arial"/>
                <a:cs typeface="Arial"/>
              </a:rPr>
              <a:t>Aspirational</a:t>
            </a:r>
            <a:r>
              <a:rPr sz="3000" b="0" spc="-235" dirty="0">
                <a:solidFill>
                  <a:srgbClr val="E4E6DA"/>
                </a:solidFill>
                <a:latin typeface="Arial"/>
                <a:cs typeface="Arial"/>
              </a:rPr>
              <a:t> </a:t>
            </a:r>
            <a:r>
              <a:rPr sz="3000" b="0" spc="-135" dirty="0">
                <a:solidFill>
                  <a:srgbClr val="E4E6DA"/>
                </a:solidFill>
                <a:latin typeface="Arial"/>
                <a:cs typeface="Arial"/>
              </a:rPr>
              <a:t>biopsy</a:t>
            </a:r>
            <a:endParaRPr sz="3000">
              <a:latin typeface="Arial"/>
              <a:cs typeface="Arial"/>
            </a:endParaRPr>
          </a:p>
        </p:txBody>
      </p:sp>
      <p:sp>
        <p:nvSpPr>
          <p:cNvPr id="3" name="object 3"/>
          <p:cNvSpPr txBox="1"/>
          <p:nvPr/>
        </p:nvSpPr>
        <p:spPr>
          <a:xfrm>
            <a:off x="1359155" y="2131698"/>
            <a:ext cx="4706620" cy="1347805"/>
          </a:xfrm>
          <a:prstGeom prst="rect">
            <a:avLst/>
          </a:prstGeom>
        </p:spPr>
        <p:txBody>
          <a:bodyPr vert="horz" wrap="square" lIns="0" tIns="85090" rIns="0" bIns="0" rtlCol="0">
            <a:spAutoFit/>
          </a:bodyPr>
          <a:lstStyle/>
          <a:p>
            <a:pPr marL="241300" indent="-228600">
              <a:lnSpc>
                <a:spcPct val="100000"/>
              </a:lnSpc>
              <a:spcBef>
                <a:spcPts val="670"/>
              </a:spcBef>
              <a:buFont typeface="Wingdings"/>
              <a:buChar char=""/>
              <a:tabLst>
                <a:tab pos="241300" algn="l"/>
              </a:tabLst>
            </a:pPr>
            <a:r>
              <a:rPr sz="2400" spc="-170" dirty="0">
                <a:solidFill>
                  <a:srgbClr val="3B4643"/>
                </a:solidFill>
                <a:latin typeface="Arial"/>
                <a:cs typeface="Arial"/>
              </a:rPr>
              <a:t>Clear, </a:t>
            </a:r>
            <a:r>
              <a:rPr sz="2400" spc="-100" dirty="0">
                <a:solidFill>
                  <a:srgbClr val="3B4643"/>
                </a:solidFill>
                <a:latin typeface="Arial"/>
                <a:cs typeface="Arial"/>
              </a:rPr>
              <a:t>pale </a:t>
            </a:r>
            <a:r>
              <a:rPr sz="2400" spc="-60" dirty="0">
                <a:solidFill>
                  <a:srgbClr val="3B4643"/>
                </a:solidFill>
                <a:latin typeface="Arial"/>
                <a:cs typeface="Arial"/>
              </a:rPr>
              <a:t>yellow </a:t>
            </a:r>
            <a:r>
              <a:rPr sz="2400" spc="-80" dirty="0">
                <a:solidFill>
                  <a:srgbClr val="3B4643"/>
                </a:solidFill>
                <a:latin typeface="Arial"/>
                <a:cs typeface="Arial"/>
              </a:rPr>
              <a:t>straw </a:t>
            </a:r>
            <a:r>
              <a:rPr sz="2400" spc="-70" dirty="0">
                <a:solidFill>
                  <a:srgbClr val="3B4643"/>
                </a:solidFill>
                <a:latin typeface="Arial"/>
                <a:cs typeface="Arial"/>
              </a:rPr>
              <a:t>colour</a:t>
            </a:r>
            <a:r>
              <a:rPr sz="2400" spc="-270" dirty="0">
                <a:solidFill>
                  <a:srgbClr val="3B4643"/>
                </a:solidFill>
                <a:latin typeface="Arial"/>
                <a:cs typeface="Arial"/>
              </a:rPr>
              <a:t> </a:t>
            </a:r>
            <a:r>
              <a:rPr sz="2400" spc="-25" dirty="0">
                <a:solidFill>
                  <a:srgbClr val="3B4643"/>
                </a:solidFill>
                <a:latin typeface="Arial"/>
                <a:cs typeface="Arial"/>
              </a:rPr>
              <a:t>fluid.</a:t>
            </a:r>
            <a:endParaRPr sz="2400">
              <a:latin typeface="Arial"/>
              <a:cs typeface="Arial"/>
            </a:endParaRPr>
          </a:p>
          <a:p>
            <a:pPr marL="241300" indent="-228600">
              <a:lnSpc>
                <a:spcPct val="100000"/>
              </a:lnSpc>
              <a:spcBef>
                <a:spcPts val="580"/>
              </a:spcBef>
              <a:buFont typeface="Wingdings"/>
              <a:buChar char=""/>
              <a:tabLst>
                <a:tab pos="241300" algn="l"/>
              </a:tabLst>
            </a:pPr>
            <a:r>
              <a:rPr sz="2400" spc="-105" dirty="0">
                <a:solidFill>
                  <a:srgbClr val="3B4643"/>
                </a:solidFill>
                <a:latin typeface="Arial"/>
                <a:cs typeface="Arial"/>
              </a:rPr>
              <a:t>Cholesterol</a:t>
            </a:r>
            <a:r>
              <a:rPr sz="2400" spc="-165" dirty="0">
                <a:solidFill>
                  <a:srgbClr val="3B4643"/>
                </a:solidFill>
                <a:latin typeface="Arial"/>
                <a:cs typeface="Arial"/>
              </a:rPr>
              <a:t> </a:t>
            </a:r>
            <a:r>
              <a:rPr sz="2400" spc="-105" dirty="0">
                <a:solidFill>
                  <a:srgbClr val="3B4643"/>
                </a:solidFill>
                <a:latin typeface="Arial"/>
                <a:cs typeface="Arial"/>
              </a:rPr>
              <a:t>crystals.</a:t>
            </a:r>
            <a:endParaRPr sz="2400">
              <a:latin typeface="Arial"/>
              <a:cs typeface="Arial"/>
            </a:endParaRPr>
          </a:p>
          <a:p>
            <a:pPr marL="241300" indent="-228600">
              <a:lnSpc>
                <a:spcPct val="100000"/>
              </a:lnSpc>
              <a:spcBef>
                <a:spcPts val="575"/>
              </a:spcBef>
              <a:buFont typeface="Wingdings"/>
              <a:buChar char=""/>
              <a:tabLst>
                <a:tab pos="241300" algn="l"/>
              </a:tabLst>
            </a:pPr>
            <a:r>
              <a:rPr sz="2400" spc="-135" dirty="0">
                <a:solidFill>
                  <a:srgbClr val="3B4643"/>
                </a:solidFill>
                <a:latin typeface="Arial"/>
                <a:cs typeface="Arial"/>
              </a:rPr>
              <a:t>Total </a:t>
            </a:r>
            <a:r>
              <a:rPr sz="2400" spc="-35" dirty="0">
                <a:solidFill>
                  <a:srgbClr val="3B4643"/>
                </a:solidFill>
                <a:latin typeface="Arial"/>
                <a:cs typeface="Arial"/>
              </a:rPr>
              <a:t>protein </a:t>
            </a:r>
            <a:r>
              <a:rPr sz="2400" spc="-120" dirty="0">
                <a:solidFill>
                  <a:srgbClr val="3B4643"/>
                </a:solidFill>
                <a:latin typeface="Arial"/>
                <a:cs typeface="Arial"/>
              </a:rPr>
              <a:t>5 </a:t>
            </a:r>
            <a:r>
              <a:rPr sz="2400" spc="-229" dirty="0">
                <a:solidFill>
                  <a:srgbClr val="3B4643"/>
                </a:solidFill>
                <a:latin typeface="Arial"/>
                <a:cs typeface="Arial"/>
              </a:rPr>
              <a:t>— </a:t>
            </a:r>
            <a:r>
              <a:rPr sz="2400" spc="-155" dirty="0">
                <a:solidFill>
                  <a:srgbClr val="3B4643"/>
                </a:solidFill>
                <a:latin typeface="Arial"/>
                <a:cs typeface="Arial"/>
              </a:rPr>
              <a:t>11g </a:t>
            </a:r>
            <a:r>
              <a:rPr sz="2400" spc="260" dirty="0">
                <a:solidFill>
                  <a:srgbClr val="3B4643"/>
                </a:solidFill>
                <a:latin typeface="Arial"/>
                <a:cs typeface="Arial"/>
              </a:rPr>
              <a:t>/</a:t>
            </a:r>
            <a:r>
              <a:rPr sz="2400" spc="-125" dirty="0">
                <a:solidFill>
                  <a:srgbClr val="3B4643"/>
                </a:solidFill>
                <a:latin typeface="Arial"/>
                <a:cs typeface="Arial"/>
              </a:rPr>
              <a:t> </a:t>
            </a:r>
            <a:r>
              <a:rPr sz="2400" spc="-90" dirty="0">
                <a:solidFill>
                  <a:srgbClr val="3B4643"/>
                </a:solidFill>
                <a:latin typeface="Arial"/>
                <a:cs typeface="Arial"/>
              </a:rPr>
              <a:t>100ml</a:t>
            </a:r>
            <a:endParaRPr sz="2400">
              <a:latin typeface="Arial"/>
              <a:cs typeface="Arial"/>
            </a:endParaRPr>
          </a:p>
        </p:txBody>
      </p:sp>
      <p:sp>
        <p:nvSpPr>
          <p:cNvPr id="4" name="object 4"/>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83</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05260" y="2086998"/>
            <a:ext cx="573405" cy="589905"/>
          </a:xfrm>
          <a:prstGeom prst="rect">
            <a:avLst/>
          </a:prstGeom>
        </p:spPr>
        <p:txBody>
          <a:bodyPr vert="horz" wrap="square" lIns="0" tIns="0" rIns="0" bIns="0" rtlCol="0">
            <a:spAutoFit/>
          </a:bodyPr>
          <a:lstStyle/>
          <a:p>
            <a:pPr>
              <a:lnSpc>
                <a:spcPts val="2280"/>
              </a:lnSpc>
            </a:pPr>
            <a:r>
              <a:rPr sz="2400" spc="-75" dirty="0">
                <a:solidFill>
                  <a:srgbClr val="3B4643"/>
                </a:solidFill>
                <a:latin typeface="Arial"/>
                <a:cs typeface="Arial"/>
              </a:rPr>
              <a:t>pi</a:t>
            </a:r>
            <a:r>
              <a:rPr sz="2400" spc="-114" dirty="0">
                <a:solidFill>
                  <a:srgbClr val="3B4643"/>
                </a:solidFill>
                <a:latin typeface="Arial"/>
                <a:cs typeface="Arial"/>
              </a:rPr>
              <a:t>c</a:t>
            </a:r>
            <a:r>
              <a:rPr sz="2400" spc="-85" dirty="0">
                <a:solidFill>
                  <a:srgbClr val="3B4643"/>
                </a:solidFill>
                <a:latin typeface="Arial"/>
                <a:cs typeface="Arial"/>
              </a:rPr>
              <a:t>al</a:t>
            </a:r>
            <a:endParaRPr sz="2400">
              <a:latin typeface="Arial"/>
              <a:cs typeface="Arial"/>
            </a:endParaRPr>
          </a:p>
        </p:txBody>
      </p:sp>
      <p:sp>
        <p:nvSpPr>
          <p:cNvPr id="3" name="object 3"/>
          <p:cNvSpPr txBox="1">
            <a:spLocks noGrp="1"/>
          </p:cNvSpPr>
          <p:nvPr>
            <p:ph type="body" idx="1"/>
          </p:nvPr>
        </p:nvSpPr>
        <p:spPr>
          <a:xfrm>
            <a:off x="2060193" y="1998090"/>
            <a:ext cx="7258051" cy="2291012"/>
          </a:xfrm>
          <a:prstGeom prst="rect">
            <a:avLst/>
          </a:prstGeom>
        </p:spPr>
        <p:txBody>
          <a:bodyPr vert="horz" wrap="square" lIns="0" tIns="53975" rIns="0" bIns="0" rtlCol="0">
            <a:spAutoFit/>
          </a:bodyPr>
          <a:lstStyle/>
          <a:p>
            <a:pPr marL="241300" marR="5080" indent="-228600">
              <a:lnSpc>
                <a:spcPts val="2590"/>
              </a:lnSpc>
              <a:spcBef>
                <a:spcPts val="425"/>
              </a:spcBef>
              <a:buFont typeface="Wingdings"/>
              <a:buChar char=""/>
              <a:tabLst>
                <a:tab pos="241300" algn="l"/>
              </a:tabLst>
            </a:pPr>
            <a:r>
              <a:rPr spc="-95" dirty="0"/>
              <a:t>Following </a:t>
            </a:r>
            <a:r>
              <a:rPr spc="-114" dirty="0"/>
              <a:t>lesions </a:t>
            </a:r>
            <a:r>
              <a:rPr spc="-75" dirty="0"/>
              <a:t>must </a:t>
            </a:r>
            <a:r>
              <a:rPr spc="-110" dirty="0"/>
              <a:t>be </a:t>
            </a:r>
            <a:r>
              <a:rPr spc="-85" dirty="0"/>
              <a:t>distinguished </a:t>
            </a:r>
            <a:r>
              <a:rPr spc="-25" dirty="0"/>
              <a:t>from other</a:t>
            </a:r>
            <a:r>
              <a:rPr spc="-425" dirty="0"/>
              <a:t> </a:t>
            </a:r>
            <a:r>
              <a:rPr spc="-75" dirty="0"/>
              <a:t>peria  </a:t>
            </a:r>
            <a:r>
              <a:rPr spc="-100" dirty="0"/>
              <a:t>radiolucencies–</a:t>
            </a:r>
          </a:p>
          <a:p>
            <a:pPr marL="12700">
              <a:lnSpc>
                <a:spcPct val="100000"/>
              </a:lnSpc>
              <a:spcBef>
                <a:spcPts val="1180"/>
              </a:spcBef>
            </a:pPr>
            <a:r>
              <a:rPr dirty="0">
                <a:latin typeface="Wingdings"/>
                <a:cs typeface="Wingdings"/>
              </a:rPr>
              <a:t></a:t>
            </a:r>
          </a:p>
          <a:p>
            <a:pPr marL="469900" indent="-457200">
              <a:lnSpc>
                <a:spcPct val="100000"/>
              </a:lnSpc>
              <a:spcBef>
                <a:spcPts val="1210"/>
              </a:spcBef>
              <a:buAutoNum type="arabicPeriod"/>
              <a:tabLst>
                <a:tab pos="469265" algn="l"/>
                <a:tab pos="469900" algn="l"/>
              </a:tabLst>
            </a:pPr>
            <a:r>
              <a:rPr spc="-114" dirty="0"/>
              <a:t>Periapical</a:t>
            </a:r>
            <a:r>
              <a:rPr spc="-145" dirty="0"/>
              <a:t> </a:t>
            </a:r>
            <a:r>
              <a:rPr spc="-100" dirty="0"/>
              <a:t>granuloma</a:t>
            </a:r>
          </a:p>
          <a:p>
            <a:pPr marL="469900" indent="-457200">
              <a:lnSpc>
                <a:spcPct val="100000"/>
              </a:lnSpc>
              <a:spcBef>
                <a:spcPts val="1215"/>
              </a:spcBef>
              <a:buAutoNum type="arabicPeriod"/>
              <a:tabLst>
                <a:tab pos="469265" algn="l"/>
                <a:tab pos="469900" algn="l"/>
              </a:tabLst>
            </a:pPr>
            <a:r>
              <a:rPr spc="-114" dirty="0"/>
              <a:t>Peripaical </a:t>
            </a:r>
            <a:r>
              <a:rPr spc="-85" dirty="0"/>
              <a:t>cemento </a:t>
            </a:r>
            <a:r>
              <a:rPr spc="-140" dirty="0"/>
              <a:t>– </a:t>
            </a:r>
            <a:r>
              <a:rPr spc="-170" dirty="0"/>
              <a:t>osseous </a:t>
            </a:r>
            <a:r>
              <a:rPr spc="-135" dirty="0"/>
              <a:t>dysplasia </a:t>
            </a:r>
            <a:r>
              <a:rPr spc="-80" dirty="0"/>
              <a:t>(early</a:t>
            </a:r>
            <a:r>
              <a:rPr spc="-130" dirty="0"/>
              <a:t> </a:t>
            </a:r>
            <a:r>
              <a:rPr spc="-110" dirty="0"/>
              <a:t>lesions)</a:t>
            </a:r>
          </a:p>
        </p:txBody>
      </p:sp>
      <p:sp>
        <p:nvSpPr>
          <p:cNvPr id="4" name="object 4"/>
          <p:cNvSpPr txBox="1">
            <a:spLocks noGrp="1"/>
          </p:cNvSpPr>
          <p:nvPr>
            <p:ph type="title"/>
          </p:nvPr>
        </p:nvSpPr>
        <p:spPr>
          <a:xfrm>
            <a:off x="1359158" y="923035"/>
            <a:ext cx="3293111" cy="382156"/>
          </a:xfrm>
          <a:prstGeom prst="rect">
            <a:avLst/>
          </a:prstGeom>
        </p:spPr>
        <p:txBody>
          <a:bodyPr vert="horz" wrap="square" lIns="0" tIns="12700" rIns="0" bIns="0" rtlCol="0">
            <a:spAutoFit/>
          </a:bodyPr>
          <a:lstStyle/>
          <a:p>
            <a:pPr marL="12700">
              <a:lnSpc>
                <a:spcPct val="100000"/>
              </a:lnSpc>
              <a:spcBef>
                <a:spcPts val="100"/>
              </a:spcBef>
            </a:pPr>
            <a:r>
              <a:rPr sz="2400" b="0" spc="-290" dirty="0">
                <a:solidFill>
                  <a:srgbClr val="E4E6DA"/>
                </a:solidFill>
                <a:latin typeface="Arial"/>
                <a:cs typeface="Arial"/>
              </a:rPr>
              <a:t>DIFFERENTIAL</a:t>
            </a:r>
            <a:r>
              <a:rPr sz="2400" b="0" spc="-185" dirty="0">
                <a:solidFill>
                  <a:srgbClr val="E4E6DA"/>
                </a:solidFill>
                <a:latin typeface="Arial"/>
                <a:cs typeface="Arial"/>
              </a:rPr>
              <a:t> </a:t>
            </a:r>
            <a:r>
              <a:rPr sz="2400" b="0" spc="-250" dirty="0">
                <a:solidFill>
                  <a:srgbClr val="E4E6DA"/>
                </a:solidFill>
                <a:latin typeface="Arial"/>
                <a:cs typeface="Arial"/>
              </a:rPr>
              <a:t>DIAGNOSIS:</a:t>
            </a:r>
            <a:endParaRPr sz="2400">
              <a:latin typeface="Arial"/>
              <a:cs typeface="Arial"/>
            </a:endParaRPr>
          </a:p>
        </p:txBody>
      </p:sp>
      <p:sp>
        <p:nvSpPr>
          <p:cNvPr id="5" name="object 5"/>
          <p:cNvSpPr/>
          <p:nvPr/>
        </p:nvSpPr>
        <p:spPr>
          <a:xfrm>
            <a:off x="9361931" y="490727"/>
            <a:ext cx="2648712" cy="176936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240"/>
              </a:lnSpc>
            </a:pPr>
            <a:r>
              <a:rPr spc="45" dirty="0"/>
              <a:t>2</a:t>
            </a:r>
            <a:r>
              <a:rPr spc="25" dirty="0"/>
              <a:t>/</a:t>
            </a:r>
            <a:r>
              <a:rPr spc="45" dirty="0"/>
              <a:t>7</a:t>
            </a:r>
            <a:r>
              <a:rPr spc="25" dirty="0"/>
              <a:t>/</a:t>
            </a:r>
            <a:r>
              <a:rPr spc="-60" dirty="0"/>
              <a:t>2</a:t>
            </a:r>
            <a:r>
              <a:rPr spc="-55" dirty="0"/>
              <a:t>0</a:t>
            </a:r>
            <a:r>
              <a:rPr spc="-60" dirty="0"/>
              <a:t>17</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40" dirty="0"/>
              <a:t>odontogenic </a:t>
            </a:r>
            <a:r>
              <a:rPr spc="-45" dirty="0"/>
              <a:t>cysts/ </a:t>
            </a:r>
            <a:r>
              <a:rPr spc="-60" dirty="0"/>
              <a:t>Guru </a:t>
            </a:r>
            <a:r>
              <a:rPr spc="-25" dirty="0"/>
              <a:t>Karthik/</a:t>
            </a:r>
            <a:r>
              <a:rPr spc="-180" dirty="0"/>
              <a:t> </a:t>
            </a:r>
            <a:r>
              <a:rPr spc="-60" dirty="0"/>
              <a:t>104</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84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3928</Words>
  <Application>Microsoft Office PowerPoint</Application>
  <PresentationFormat>Custom</PresentationFormat>
  <Paragraphs>801</Paragraphs>
  <Slides>104</Slides>
  <Notes>1</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Slide 1</vt:lpstr>
      <vt:lpstr>Contents</vt:lpstr>
      <vt:lpstr>Cyst</vt:lpstr>
      <vt:lpstr>PARTS    OF A  CYST</vt:lpstr>
      <vt:lpstr>Slide 5</vt:lpstr>
      <vt:lpstr>I. Cysts of the jaws</vt:lpstr>
      <vt:lpstr>I. Cysts of the jaws</vt:lpstr>
      <vt:lpstr>II. Cysts associated with the maxillary antrum</vt:lpstr>
      <vt:lpstr>   Reduced enamel epithelium Dentigerous cyst Eruption cyst  From Rests of Malassez Radicular cyst, apical and lateral Residual cyst  From Dental lamina  Gingival cyst of infants Odontogenic keratocyst  Glandular odontogenic cyst Calcifying odontogenic cyst     </vt:lpstr>
      <vt:lpstr>PATHOGENESIS</vt:lpstr>
      <vt:lpstr>CYST INITIATION</vt:lpstr>
      <vt:lpstr>CYST ENLARGEMENT</vt:lpstr>
      <vt:lpstr>Slide 13</vt:lpstr>
      <vt:lpstr>Mechanism regarding enlargement</vt:lpstr>
      <vt:lpstr>Slide 15</vt:lpstr>
      <vt:lpstr>Frequency of Epithelial Cysts of Jaws</vt:lpstr>
      <vt:lpstr>Slide 17</vt:lpstr>
      <vt:lpstr>Term coined by philipsen in 1956 as OKC  and in 2005 himself suggested the name  KCOT.</vt:lpstr>
      <vt:lpstr>E t i o l o g y</vt:lpstr>
      <vt:lpstr>Slide 20</vt:lpstr>
      <vt:lpstr>CLINICAL FEATURES</vt:lpstr>
      <vt:lpstr>SITE : The mandible is involved far more frequently than the  maxilla 50% cases occur in angle region and extend to ascending  ramus and forwards to     b o d y  of   m a ndi b  le.   According to woolger et al. After the age of 50yrs OKCs occur more common in maxilla.   </vt:lpstr>
      <vt:lpstr>SITE DISTRIBUTION</vt:lpstr>
      <vt:lpstr>Slide 24</vt:lpstr>
      <vt:lpstr>Clinical Presentation</vt:lpstr>
      <vt:lpstr>Radiographic appearance:</vt:lpstr>
      <vt:lpstr>“Main “ (1970 )has referred the variety of okc that embraces an  adjacent unerupted tooth as envelopmental . Those that formed in place of normal tooth series called as  replacement variety Those in the ascending ramus are away from the teeth as extraneous Those adjacent to the roots of teeth as collateral </vt:lpstr>
      <vt:lpstr>DIFFERENTIAL DIAGNOSIS</vt:lpstr>
      <vt:lpstr>Aspirational biospy</vt:lpstr>
      <vt:lpstr>Histopathology</vt:lpstr>
      <vt:lpstr>MANAGEMENT :</vt:lpstr>
      <vt:lpstr>1.All unilocular cystic lesions (except in mandibular 3rd molar region                                       Enucleation   2.Unilocular lesion in 3rd molar region extending in to ascending ramus          Wide excision of overlying mucosa+ liquid nitrogen or carnoy’s solution  3. Multilocular or multilobular cyst (In maxilla &amp; mandible)                                     Incisional biopsy                                              Cyst enucleation with excision of overlying mucosa+ carnoy’s solution for  electrocoagulation                                                                                     </vt:lpstr>
      <vt:lpstr>Slide 33</vt:lpstr>
      <vt:lpstr>Slide 34</vt:lpstr>
      <vt:lpstr>Dentigerous cyst</vt:lpstr>
      <vt:lpstr>Slide 36</vt:lpstr>
      <vt:lpstr>Clinical Features:</vt:lpstr>
      <vt:lpstr>Clinical presentation:</vt:lpstr>
      <vt:lpstr>Most of the dentigerous cysts are solitary. Bilateral and Multiple  dentigerous cysts are associated with Maroteux-Lamy sundrome, Cleidocranial dysplasia.</vt:lpstr>
      <vt:lpstr>Slide 40</vt:lpstr>
      <vt:lpstr>Slide 41</vt:lpstr>
      <vt:lpstr>Although it presents a unique feature, yet some lesions  must be considered in its differential diagnosis :</vt:lpstr>
      <vt:lpstr>COMPLICATIONS</vt:lpstr>
      <vt:lpstr>Aspirational biopsy</vt:lpstr>
      <vt:lpstr>   Marsupialization</vt:lpstr>
      <vt:lpstr>TREATMENT</vt:lpstr>
      <vt:lpstr>Enucleation allows for the cystic cavity to be covered by a mucoperiosteal flap and the space fills with blood clot, which will eventually organize and form normal bone. Indications   • Treatment of odontogenic keratocysts   • Recurrence of cystic lesions of any cyst</vt:lpstr>
      <vt:lpstr>Enucleation</vt:lpstr>
      <vt:lpstr>Slide 49</vt:lpstr>
      <vt:lpstr>1. Enucleation with Primary Closure  Approach- Intra/Extraoral  2. Enucleation and packing  This technique if advocated, when it is believed that due to a previous infection or in infected large cysts, a primary closure would be unsuccessful as it could lead to a breakdown of the wound; or where there is difficulty in approximating the wound edges</vt:lpstr>
      <vt:lpstr>3. Enucleation and primay closure with reconstruction/bone grafting  In large cystic lesions that have perforated and destroyed the cortical plates and inferior border of the mandible that is beyond salvage or is nonexistent.   It is advisable to reconstruct primarily with a stainless steel or titanium reconstructive plate.</vt:lpstr>
      <vt:lpstr> Marsupialization, (Partsch) or decompression, refers to creating a surgical window in the wall of the cyst, and evacuation of the cystic contents.  This process decreases intra-cystic pressure and promotes shrinkage of the cyst and bone fill.  The only portion that is removed is the piece removed to produce the window. </vt:lpstr>
      <vt:lpstr>Indications</vt:lpstr>
      <vt:lpstr>1. Anaesthesia- GA  2. Aspiration- Cystic Contents  3. Incisions- a circular, oval or elliptic  4. Removal of bone-  5. Removal of cystic lining specimen for histopathological examination  6. Irrigation of the cystic cavity  7. Suturing  The remaining cystic lining is sutured with the edge of the oral mucosa by continuous sutures or interrupted sutures   8. Packing -The cavity is then packed with a half or one inch width ribbon gauze, which may be impregnated with an antibiotic ointment, White head’s varnish, tincture of benzoin or bismuth iodoform paraffin paste (BIPP</vt:lpstr>
      <vt:lpstr>Slide 55</vt:lpstr>
      <vt:lpstr>Waldron’s Method (1941) or Partsch II   This is a two-stage technique that combines the two standard procedures, in which, first marsupialization is performed and at a later stage, when the cavity becomes smaller, the procedure of enucleation is performed and the entire tissue is examined histopathologically.</vt:lpstr>
      <vt:lpstr>Eruption cyst</vt:lpstr>
      <vt:lpstr>Slide 58</vt:lpstr>
      <vt:lpstr>Clinical features:</vt:lpstr>
      <vt:lpstr>Radiographic features:</vt:lpstr>
      <vt:lpstr>Slide 61</vt:lpstr>
      <vt:lpstr>GINGIVAL CYST OF ADULTS</vt:lpstr>
      <vt:lpstr>pathogenesis</vt:lpstr>
      <vt:lpstr>origin</vt:lpstr>
      <vt:lpstr>Clinical features</vt:lpstr>
      <vt:lpstr>Radiological features</vt:lpstr>
      <vt:lpstr>LATERAL PERIODONTAL CYST</vt:lpstr>
      <vt:lpstr>LATERAL PERIODONTAL CYST</vt:lpstr>
      <vt:lpstr>CLINICAL FEATURES</vt:lpstr>
      <vt:lpstr>Signs &amp; symptoms</vt:lpstr>
      <vt:lpstr>Radiological features</vt:lpstr>
      <vt:lpstr>Radiological features</vt:lpstr>
      <vt:lpstr>Botryoid odontogenic  cyst</vt:lpstr>
      <vt:lpstr>Slide 74</vt:lpstr>
      <vt:lpstr>Clinical features:</vt:lpstr>
      <vt:lpstr>Slide 76</vt:lpstr>
      <vt:lpstr>Glandular odontogenic  cyst</vt:lpstr>
      <vt:lpstr>Slide 78</vt:lpstr>
      <vt:lpstr>Clinical features:</vt:lpstr>
      <vt:lpstr>Radiographic appearance:</vt:lpstr>
      <vt:lpstr>Treatment:</vt:lpstr>
      <vt:lpstr>CALCIFYING ODONTOGENIC CYST</vt:lpstr>
      <vt:lpstr>CALCIFYING ODONTOGENIC CYST</vt:lpstr>
      <vt:lpstr>Clinical FeAtures</vt:lpstr>
      <vt:lpstr>pathogenesis</vt:lpstr>
      <vt:lpstr>classification of the odontogenic ghost cell lesions</vt:lpstr>
      <vt:lpstr>Signs &amp; symptoms</vt:lpstr>
      <vt:lpstr>Cysts of inflammatory  origin</vt:lpstr>
      <vt:lpstr>Periapical cyst/  Radicular cyst</vt:lpstr>
      <vt:lpstr>RADICULAR CYST</vt:lpstr>
      <vt:lpstr>PATHOGENESIS</vt:lpstr>
      <vt:lpstr>PATHOGENESIS</vt:lpstr>
      <vt:lpstr>PATHOGENESIS</vt:lpstr>
      <vt:lpstr>CLINICAL FEATURES</vt:lpstr>
      <vt:lpstr>Signs &amp; symptoms</vt:lpstr>
      <vt:lpstr>RADIOLOGICAL FEATURES</vt:lpstr>
      <vt:lpstr>Residual cysts</vt:lpstr>
      <vt:lpstr>Aspirational biopsy</vt:lpstr>
      <vt:lpstr>DIFFERENTIAL DIAGNOSIS:</vt:lpstr>
      <vt:lpstr>Paradental Cysts</vt:lpstr>
      <vt:lpstr>Paradental Cysts</vt:lpstr>
      <vt:lpstr>Radiographic features</vt:lpstr>
      <vt:lpstr>Treatment</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Good Day</cp:lastModifiedBy>
  <cp:revision>17</cp:revision>
  <dcterms:created xsi:type="dcterms:W3CDTF">2018-10-02T17:31:17Z</dcterms:created>
  <dcterms:modified xsi:type="dcterms:W3CDTF">2020-09-23T07:10:21Z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2017-02-07T00:00:00Z</vt:filetime>
  </property>
  <property fmtid="{D5CDD505-2E9C-101B-9397-08002B2CF9AE}" pid="3" name="Creator">
    <vt:lpwstr>Microsoft® PowerPoint® 2013</vt:lpwstr>
  </property>
  <property fmtid="{D5CDD505-2E9C-101B-9397-08002B2CF9AE}" pid="4" name="LastSaved">
    <vt:filetime>2018-10-02T00:00:00Z</vt:filetime>
  </property>
</Properties>
</file>