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slides/slide187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76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474" r:id="rId35"/>
    <p:sldId id="475" r:id="rId36"/>
    <p:sldId id="477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487" r:id="rId45"/>
    <p:sldId id="488" r:id="rId46"/>
    <p:sldId id="489" r:id="rId47"/>
    <p:sldId id="490" r:id="rId48"/>
    <p:sldId id="485" r:id="rId49"/>
    <p:sldId id="486" r:id="rId50"/>
    <p:sldId id="543" r:id="rId51"/>
    <p:sldId id="274" r:id="rId52"/>
    <p:sldId id="275" r:id="rId53"/>
    <p:sldId id="276" r:id="rId54"/>
    <p:sldId id="277" r:id="rId55"/>
    <p:sldId id="278" r:id="rId56"/>
    <p:sldId id="279" r:id="rId57"/>
    <p:sldId id="280" r:id="rId58"/>
    <p:sldId id="281" r:id="rId59"/>
    <p:sldId id="282" r:id="rId60"/>
    <p:sldId id="283" r:id="rId61"/>
    <p:sldId id="284" r:id="rId62"/>
    <p:sldId id="285" r:id="rId63"/>
    <p:sldId id="291" r:id="rId64"/>
    <p:sldId id="292" r:id="rId65"/>
    <p:sldId id="293" r:id="rId66"/>
    <p:sldId id="294" r:id="rId67"/>
    <p:sldId id="295" r:id="rId68"/>
    <p:sldId id="296" r:id="rId69"/>
    <p:sldId id="297" r:id="rId70"/>
    <p:sldId id="298" r:id="rId71"/>
    <p:sldId id="299" r:id="rId72"/>
    <p:sldId id="300" r:id="rId73"/>
    <p:sldId id="301" r:id="rId74"/>
    <p:sldId id="305" r:id="rId75"/>
    <p:sldId id="306" r:id="rId76"/>
    <p:sldId id="307" r:id="rId77"/>
    <p:sldId id="308" r:id="rId78"/>
    <p:sldId id="309" r:id="rId79"/>
    <p:sldId id="310" r:id="rId80"/>
    <p:sldId id="311" r:id="rId81"/>
    <p:sldId id="312" r:id="rId82"/>
    <p:sldId id="313" r:id="rId83"/>
    <p:sldId id="315" r:id="rId84"/>
    <p:sldId id="316" r:id="rId85"/>
    <p:sldId id="317" r:id="rId86"/>
    <p:sldId id="318" r:id="rId87"/>
    <p:sldId id="319" r:id="rId88"/>
    <p:sldId id="320" r:id="rId89"/>
    <p:sldId id="321" r:id="rId90"/>
    <p:sldId id="322" r:id="rId91"/>
    <p:sldId id="323" r:id="rId92"/>
    <p:sldId id="324" r:id="rId93"/>
    <p:sldId id="325" r:id="rId94"/>
    <p:sldId id="326" r:id="rId95"/>
    <p:sldId id="327" r:id="rId96"/>
    <p:sldId id="328" r:id="rId97"/>
    <p:sldId id="329" r:id="rId98"/>
    <p:sldId id="330" r:id="rId99"/>
    <p:sldId id="331" r:id="rId100"/>
    <p:sldId id="332" r:id="rId101"/>
    <p:sldId id="333" r:id="rId102"/>
    <p:sldId id="334" r:id="rId103"/>
    <p:sldId id="335" r:id="rId104"/>
    <p:sldId id="336" r:id="rId105"/>
    <p:sldId id="337" r:id="rId106"/>
    <p:sldId id="338" r:id="rId107"/>
    <p:sldId id="339" r:id="rId108"/>
    <p:sldId id="340" r:id="rId109"/>
    <p:sldId id="341" r:id="rId110"/>
    <p:sldId id="342" r:id="rId111"/>
    <p:sldId id="343" r:id="rId112"/>
    <p:sldId id="344" r:id="rId113"/>
    <p:sldId id="345" r:id="rId114"/>
    <p:sldId id="346" r:id="rId115"/>
    <p:sldId id="347" r:id="rId116"/>
    <p:sldId id="348" r:id="rId117"/>
    <p:sldId id="491" r:id="rId118"/>
    <p:sldId id="492" r:id="rId119"/>
    <p:sldId id="493" r:id="rId120"/>
    <p:sldId id="494" r:id="rId121"/>
    <p:sldId id="495" r:id="rId122"/>
    <p:sldId id="496" r:id="rId123"/>
    <p:sldId id="497" r:id="rId124"/>
    <p:sldId id="498" r:id="rId125"/>
    <p:sldId id="499" r:id="rId126"/>
    <p:sldId id="500" r:id="rId127"/>
    <p:sldId id="501" r:id="rId128"/>
    <p:sldId id="502" r:id="rId129"/>
    <p:sldId id="503" r:id="rId130"/>
    <p:sldId id="504" r:id="rId131"/>
    <p:sldId id="505" r:id="rId132"/>
    <p:sldId id="506" r:id="rId133"/>
    <p:sldId id="507" r:id="rId134"/>
    <p:sldId id="508" r:id="rId135"/>
    <p:sldId id="509" r:id="rId136"/>
    <p:sldId id="510" r:id="rId137"/>
    <p:sldId id="511" r:id="rId138"/>
    <p:sldId id="512" r:id="rId139"/>
    <p:sldId id="513" r:id="rId140"/>
    <p:sldId id="514" r:id="rId141"/>
    <p:sldId id="515" r:id="rId142"/>
    <p:sldId id="516" r:id="rId143"/>
    <p:sldId id="517" r:id="rId144"/>
    <p:sldId id="518" r:id="rId145"/>
    <p:sldId id="519" r:id="rId146"/>
    <p:sldId id="520" r:id="rId147"/>
    <p:sldId id="521" r:id="rId148"/>
    <p:sldId id="522" r:id="rId149"/>
    <p:sldId id="523" r:id="rId150"/>
    <p:sldId id="524" r:id="rId151"/>
    <p:sldId id="532" r:id="rId152"/>
    <p:sldId id="533" r:id="rId153"/>
    <p:sldId id="534" r:id="rId154"/>
    <p:sldId id="535" r:id="rId155"/>
    <p:sldId id="536" r:id="rId156"/>
    <p:sldId id="537" r:id="rId157"/>
    <p:sldId id="538" r:id="rId158"/>
    <p:sldId id="539" r:id="rId159"/>
    <p:sldId id="540" r:id="rId160"/>
    <p:sldId id="541" r:id="rId161"/>
    <p:sldId id="542" r:id="rId162"/>
    <p:sldId id="373" r:id="rId163"/>
    <p:sldId id="374" r:id="rId164"/>
    <p:sldId id="375" r:id="rId165"/>
    <p:sldId id="376" r:id="rId166"/>
    <p:sldId id="377" r:id="rId167"/>
    <p:sldId id="378" r:id="rId168"/>
    <p:sldId id="379" r:id="rId169"/>
    <p:sldId id="380" r:id="rId170"/>
    <p:sldId id="382" r:id="rId171"/>
    <p:sldId id="383" r:id="rId172"/>
    <p:sldId id="385" r:id="rId173"/>
    <p:sldId id="386" r:id="rId174"/>
    <p:sldId id="387" r:id="rId175"/>
    <p:sldId id="388" r:id="rId176"/>
    <p:sldId id="389" r:id="rId177"/>
    <p:sldId id="390" r:id="rId178"/>
    <p:sldId id="391" r:id="rId179"/>
    <p:sldId id="392" r:id="rId180"/>
    <p:sldId id="393" r:id="rId181"/>
    <p:sldId id="394" r:id="rId182"/>
    <p:sldId id="396" r:id="rId183"/>
    <p:sldId id="397" r:id="rId184"/>
    <p:sldId id="398" r:id="rId185"/>
    <p:sldId id="399" r:id="rId186"/>
    <p:sldId id="400" r:id="rId187"/>
    <p:sldId id="453" r:id="rId188"/>
    <p:sldId id="454" r:id="rId189"/>
    <p:sldId id="455" r:id="rId190"/>
    <p:sldId id="456" r:id="rId19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9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rgbClr val="9221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781300" y="714375"/>
            <a:ext cx="5629275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rgbClr val="9221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rgbClr val="9221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9334" y="0"/>
            <a:ext cx="1126566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650"/>
            <a:ext cx="1138334" cy="68563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075702" cy="68579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839242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5436354"/>
            <a:ext cx="9143950" cy="14216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4294" y="1329179"/>
            <a:ext cx="7995411" cy="1928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1">
                <a:solidFill>
                  <a:srgbClr val="9221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79905" y="1808323"/>
            <a:ext cx="5945505" cy="4123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8.png"/><Relationship Id="rId18" Type="http://schemas.openxmlformats.org/officeDocument/2006/relationships/image" Target="../media/image223.png"/><Relationship Id="rId3" Type="http://schemas.openxmlformats.org/officeDocument/2006/relationships/image" Target="../media/image8.png"/><Relationship Id="rId21" Type="http://schemas.openxmlformats.org/officeDocument/2006/relationships/image" Target="../media/image2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2.png"/><Relationship Id="rId2" Type="http://schemas.openxmlformats.org/officeDocument/2006/relationships/image" Target="../media/image7.png"/><Relationship Id="rId16" Type="http://schemas.openxmlformats.org/officeDocument/2006/relationships/image" Target="../media/image221.png"/><Relationship Id="rId20" Type="http://schemas.openxmlformats.org/officeDocument/2006/relationships/image" Target="../media/image2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29.png"/><Relationship Id="rId5" Type="http://schemas.openxmlformats.org/officeDocument/2006/relationships/image" Target="../media/image10.png"/><Relationship Id="rId15" Type="http://schemas.openxmlformats.org/officeDocument/2006/relationships/image" Target="../media/image220.png"/><Relationship Id="rId23" Type="http://schemas.openxmlformats.org/officeDocument/2006/relationships/image" Target="../media/image228.png"/><Relationship Id="rId10" Type="http://schemas.openxmlformats.org/officeDocument/2006/relationships/image" Target="../media/image15.png"/><Relationship Id="rId19" Type="http://schemas.openxmlformats.org/officeDocument/2006/relationships/image" Target="../media/image2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19.png"/><Relationship Id="rId22" Type="http://schemas.openxmlformats.org/officeDocument/2006/relationships/image" Target="../media/image22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6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44.png"/><Relationship Id="rId2" Type="http://schemas.openxmlformats.org/officeDocument/2006/relationships/image" Target="../media/image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2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217.jpeg"/><Relationship Id="rId7" Type="http://schemas.openxmlformats.org/officeDocument/2006/relationships/image" Target="../media/image276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Relationship Id="rId9" Type="http://schemas.openxmlformats.org/officeDocument/2006/relationships/image" Target="../media/image278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3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1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3.png"/><Relationship Id="rId18" Type="http://schemas.openxmlformats.org/officeDocument/2006/relationships/image" Target="../media/image328.png"/><Relationship Id="rId3" Type="http://schemas.openxmlformats.org/officeDocument/2006/relationships/image" Target="../media/image8.png"/><Relationship Id="rId21" Type="http://schemas.openxmlformats.org/officeDocument/2006/relationships/image" Target="../media/image33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327.png"/><Relationship Id="rId2" Type="http://schemas.openxmlformats.org/officeDocument/2006/relationships/image" Target="../media/image7.png"/><Relationship Id="rId16" Type="http://schemas.openxmlformats.org/officeDocument/2006/relationships/image" Target="../media/image326.png"/><Relationship Id="rId20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334.png"/><Relationship Id="rId5" Type="http://schemas.openxmlformats.org/officeDocument/2006/relationships/image" Target="../media/image10.png"/><Relationship Id="rId15" Type="http://schemas.openxmlformats.org/officeDocument/2006/relationships/image" Target="../media/image325.png"/><Relationship Id="rId23" Type="http://schemas.openxmlformats.org/officeDocument/2006/relationships/image" Target="../media/image333.png"/><Relationship Id="rId10" Type="http://schemas.openxmlformats.org/officeDocument/2006/relationships/image" Target="../media/image15.png"/><Relationship Id="rId19" Type="http://schemas.openxmlformats.org/officeDocument/2006/relationships/image" Target="../media/image32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324.png"/><Relationship Id="rId22" Type="http://schemas.openxmlformats.org/officeDocument/2006/relationships/image" Target="../media/image332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hyperlink" Target="mailto:aweissdds@gmail.com" TargetMode="Externa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13" Type="http://schemas.openxmlformats.org/officeDocument/2006/relationships/image" Target="../media/image346.png"/><Relationship Id="rId18" Type="http://schemas.openxmlformats.org/officeDocument/2006/relationships/image" Target="../media/image351.png"/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12" Type="http://schemas.openxmlformats.org/officeDocument/2006/relationships/image" Target="../media/image345.png"/><Relationship Id="rId17" Type="http://schemas.openxmlformats.org/officeDocument/2006/relationships/image" Target="../media/image350.png"/><Relationship Id="rId2" Type="http://schemas.openxmlformats.org/officeDocument/2006/relationships/image" Target="../media/image335.png"/><Relationship Id="rId16" Type="http://schemas.openxmlformats.org/officeDocument/2006/relationships/image" Target="../media/image3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9.png"/><Relationship Id="rId11" Type="http://schemas.openxmlformats.org/officeDocument/2006/relationships/image" Target="../media/image344.png"/><Relationship Id="rId5" Type="http://schemas.openxmlformats.org/officeDocument/2006/relationships/image" Target="../media/image338.png"/><Relationship Id="rId15" Type="http://schemas.openxmlformats.org/officeDocument/2006/relationships/image" Target="../media/image348.png"/><Relationship Id="rId10" Type="http://schemas.openxmlformats.org/officeDocument/2006/relationships/image" Target="../media/image343.png"/><Relationship Id="rId19" Type="http://schemas.openxmlformats.org/officeDocument/2006/relationships/image" Target="../media/image352.png"/><Relationship Id="rId4" Type="http://schemas.openxmlformats.org/officeDocument/2006/relationships/image" Target="../media/image337.png"/><Relationship Id="rId9" Type="http://schemas.openxmlformats.org/officeDocument/2006/relationships/image" Target="../media/image342.png"/><Relationship Id="rId14" Type="http://schemas.openxmlformats.org/officeDocument/2006/relationships/image" Target="../media/image347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7.png"/><Relationship Id="rId4" Type="http://schemas.openxmlformats.org/officeDocument/2006/relationships/image" Target="../media/image356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1.jpeg"/><Relationship Id="rId4" Type="http://schemas.openxmlformats.org/officeDocument/2006/relationships/image" Target="../media/image360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4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7" Type="http://schemas.openxmlformats.org/officeDocument/2006/relationships/image" Target="../media/image370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9.jpeg"/><Relationship Id="rId5" Type="http://schemas.openxmlformats.org/officeDocument/2006/relationships/image" Target="../media/image368.jpeg"/><Relationship Id="rId4" Type="http://schemas.openxmlformats.org/officeDocument/2006/relationships/image" Target="../media/image36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1.png"/><Relationship Id="rId4" Type="http://schemas.openxmlformats.org/officeDocument/2006/relationships/image" Target="../media/image380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jpeg"/><Relationship Id="rId2" Type="http://schemas.openxmlformats.org/officeDocument/2006/relationships/image" Target="../media/image383.jpe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mailto:vinod.patel@hotmail.co.uk" TargetMode="External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jpeg"/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e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0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.png"/><Relationship Id="rId21" Type="http://schemas.openxmlformats.org/officeDocument/2006/relationships/image" Target="../media/image10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97.png"/><Relationship Id="rId2" Type="http://schemas.openxmlformats.org/officeDocument/2006/relationships/image" Target="../media/image7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95.png"/><Relationship Id="rId10" Type="http://schemas.openxmlformats.org/officeDocument/2006/relationships/image" Target="../media/image15.png"/><Relationship Id="rId19" Type="http://schemas.openxmlformats.org/officeDocument/2006/relationships/image" Target="../media/image9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128.png"/><Relationship Id="rId2" Type="http://schemas.openxmlformats.org/officeDocument/2006/relationships/image" Target="../media/image7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26.png"/><Relationship Id="rId10" Type="http://schemas.openxmlformats.org/officeDocument/2006/relationships/image" Target="../media/image15.png"/><Relationship Id="rId19" Type="http://schemas.openxmlformats.org/officeDocument/2006/relationships/image" Target="../media/image13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2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4" name="object 4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0" y="1517650"/>
            <a:ext cx="9144000" cy="5340350"/>
            <a:chOff x="0" y="1517650"/>
            <a:chExt cx="9144000" cy="5340350"/>
          </a:xfrm>
        </p:grpSpPr>
        <p:sp>
          <p:nvSpPr>
            <p:cNvPr id="10" name="object 10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30823" y="3591814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4967351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1000" y="1524000"/>
              <a:ext cx="8305800" cy="2667000"/>
            </a:xfrm>
            <a:custGeom>
              <a:avLst/>
              <a:gdLst/>
              <a:ahLst/>
              <a:cxnLst/>
              <a:rect l="l" t="t" r="r" b="b"/>
              <a:pathLst>
                <a:path w="8305800" h="2667000">
                  <a:moveTo>
                    <a:pt x="8305800" y="0"/>
                  </a:moveTo>
                  <a:lnTo>
                    <a:pt x="0" y="0"/>
                  </a:lnTo>
                  <a:lnTo>
                    <a:pt x="0" y="2667000"/>
                  </a:lnTo>
                  <a:lnTo>
                    <a:pt x="8305800" y="2667000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1000" y="1524000"/>
              <a:ext cx="8305800" cy="2667000"/>
            </a:xfrm>
            <a:custGeom>
              <a:avLst/>
              <a:gdLst/>
              <a:ahLst/>
              <a:cxnLst/>
              <a:rect l="l" t="t" r="r" b="b"/>
              <a:pathLst>
                <a:path w="8305800" h="2667000">
                  <a:moveTo>
                    <a:pt x="0" y="2667000"/>
                  </a:moveTo>
                  <a:lnTo>
                    <a:pt x="8305800" y="2667000"/>
                  </a:lnTo>
                  <a:lnTo>
                    <a:pt x="83058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06069" y="2203526"/>
            <a:ext cx="8058784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b="1" i="0" spc="65" dirty="0">
                <a:solidFill>
                  <a:srgbClr val="FF0066"/>
                </a:solidFill>
                <a:latin typeface="Trebuchet MS"/>
                <a:cs typeface="Trebuchet MS"/>
              </a:rPr>
              <a:t>EXODONTIA</a:t>
            </a:r>
            <a:endParaRPr sz="40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4000" i="0" spc="-130" dirty="0">
                <a:solidFill>
                  <a:srgbClr val="FF0066"/>
                </a:solidFill>
                <a:latin typeface="Arial"/>
                <a:cs typeface="Arial"/>
              </a:rPr>
              <a:t>Principles, techniques </a:t>
            </a:r>
            <a:r>
              <a:rPr sz="4000" i="0" spc="5" dirty="0">
                <a:solidFill>
                  <a:srgbClr val="FF0066"/>
                </a:solidFill>
                <a:latin typeface="Arial"/>
                <a:cs typeface="Arial"/>
              </a:rPr>
              <a:t>&amp;</a:t>
            </a:r>
            <a:r>
              <a:rPr sz="4000" i="0" spc="-715" dirty="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4000" i="0" spc="-95" dirty="0">
                <a:solidFill>
                  <a:srgbClr val="FF0066"/>
                </a:solidFill>
                <a:latin typeface="Arial"/>
                <a:cs typeface="Arial"/>
              </a:rPr>
              <a:t>complications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45211" y="152400"/>
              <a:ext cx="3821938" cy="2362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8600" y="2438361"/>
              <a:ext cx="4572000" cy="923925"/>
            </a:xfrm>
            <a:custGeom>
              <a:avLst/>
              <a:gdLst/>
              <a:ahLst/>
              <a:cxnLst/>
              <a:rect l="l" t="t" r="r" b="b"/>
              <a:pathLst>
                <a:path w="4572000" h="923925">
                  <a:moveTo>
                    <a:pt x="4572000" y="0"/>
                  </a:moveTo>
                  <a:lnTo>
                    <a:pt x="0" y="0"/>
                  </a:lnTo>
                  <a:lnTo>
                    <a:pt x="0" y="923328"/>
                  </a:lnTo>
                  <a:lnTo>
                    <a:pt x="4572000" y="923328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1477" y="2456815"/>
            <a:ext cx="43440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800" b="1" i="0" spc="-85" dirty="0">
                <a:solidFill>
                  <a:srgbClr val="000000"/>
                </a:solidFill>
                <a:latin typeface="Trebuchet MS"/>
                <a:cs typeface="Trebuchet MS"/>
              </a:rPr>
              <a:t>The </a:t>
            </a:r>
            <a:r>
              <a:rPr sz="1800" b="1" i="0" spc="-65" dirty="0">
                <a:solidFill>
                  <a:srgbClr val="000000"/>
                </a:solidFill>
                <a:latin typeface="Trebuchet MS"/>
                <a:cs typeface="Trebuchet MS"/>
              </a:rPr>
              <a:t>instrument </a:t>
            </a:r>
            <a:r>
              <a:rPr sz="1800" b="1" i="0" spc="-55" dirty="0">
                <a:solidFill>
                  <a:srgbClr val="000000"/>
                </a:solidFill>
                <a:latin typeface="Trebuchet MS"/>
                <a:cs typeface="Trebuchet MS"/>
              </a:rPr>
              <a:t>is </a:t>
            </a:r>
            <a:r>
              <a:rPr sz="1800" b="1" i="0" spc="-35" dirty="0">
                <a:solidFill>
                  <a:srgbClr val="000000"/>
                </a:solidFill>
                <a:latin typeface="Trebuchet MS"/>
                <a:cs typeface="Trebuchet MS"/>
              </a:rPr>
              <a:t>a </a:t>
            </a:r>
            <a:r>
              <a:rPr sz="1800" b="1" i="0" spc="-60" dirty="0">
                <a:solidFill>
                  <a:srgbClr val="000000"/>
                </a:solidFill>
                <a:latin typeface="Trebuchet MS"/>
                <a:cs typeface="Trebuchet MS"/>
              </a:rPr>
              <a:t>combination </a:t>
            </a:r>
            <a:r>
              <a:rPr sz="1800" b="1" i="0" spc="-50" dirty="0">
                <a:solidFill>
                  <a:srgbClr val="000000"/>
                </a:solidFill>
                <a:latin typeface="Trebuchet MS"/>
                <a:cs typeface="Trebuchet MS"/>
              </a:rPr>
              <a:t>of </a:t>
            </a:r>
            <a:r>
              <a:rPr sz="1800" b="1" i="0" spc="-75" dirty="0">
                <a:solidFill>
                  <a:srgbClr val="000000"/>
                </a:solidFill>
                <a:latin typeface="Trebuchet MS"/>
                <a:cs typeface="Trebuchet MS"/>
              </a:rPr>
              <a:t>the  </a:t>
            </a:r>
            <a:r>
              <a:rPr sz="1800" b="1" i="0" spc="-65" dirty="0">
                <a:solidFill>
                  <a:srgbClr val="000000"/>
                </a:solidFill>
                <a:latin typeface="Trebuchet MS"/>
                <a:cs typeface="Trebuchet MS"/>
              </a:rPr>
              <a:t>attributes</a:t>
            </a:r>
            <a:r>
              <a:rPr sz="1800" b="1" i="0" spc="-1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50" dirty="0">
                <a:solidFill>
                  <a:srgbClr val="000000"/>
                </a:solidFill>
                <a:latin typeface="Trebuchet MS"/>
                <a:cs typeface="Trebuchet MS"/>
              </a:rPr>
              <a:t>of</a:t>
            </a:r>
            <a:r>
              <a:rPr sz="1800" b="1" i="0" spc="-1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75" dirty="0">
                <a:solidFill>
                  <a:srgbClr val="000000"/>
                </a:solidFill>
                <a:latin typeface="Trebuchet MS"/>
                <a:cs typeface="Trebuchet MS"/>
              </a:rPr>
              <a:t>the</a:t>
            </a:r>
            <a:r>
              <a:rPr sz="1800" b="1" i="0" spc="-1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50" dirty="0">
                <a:solidFill>
                  <a:srgbClr val="000000"/>
                </a:solidFill>
                <a:latin typeface="Trebuchet MS"/>
                <a:cs typeface="Trebuchet MS"/>
              </a:rPr>
              <a:t>an</a:t>
            </a:r>
            <a:r>
              <a:rPr sz="1800" b="1" i="0" spc="-1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65" dirty="0">
                <a:solidFill>
                  <a:srgbClr val="000000"/>
                </a:solidFill>
                <a:latin typeface="Trebuchet MS"/>
                <a:cs typeface="Trebuchet MS"/>
              </a:rPr>
              <a:t>extracting</a:t>
            </a:r>
            <a:r>
              <a:rPr sz="1800" b="1" i="0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85" dirty="0">
                <a:solidFill>
                  <a:srgbClr val="000000"/>
                </a:solidFill>
                <a:latin typeface="Trebuchet MS"/>
                <a:cs typeface="Trebuchet MS"/>
              </a:rPr>
              <a:t>forceps</a:t>
            </a:r>
            <a:r>
              <a:rPr sz="1800" b="1" i="0" spc="-1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50" dirty="0">
                <a:solidFill>
                  <a:srgbClr val="000000"/>
                </a:solidFill>
                <a:latin typeface="Trebuchet MS"/>
                <a:cs typeface="Trebuchet MS"/>
              </a:rPr>
              <a:t>and</a:t>
            </a:r>
            <a:r>
              <a:rPr sz="1800" b="1" i="0" spc="-1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35" dirty="0">
                <a:solidFill>
                  <a:srgbClr val="000000"/>
                </a:solidFill>
                <a:latin typeface="Trebuchet MS"/>
                <a:cs typeface="Trebuchet MS"/>
              </a:rPr>
              <a:t>a  </a:t>
            </a:r>
            <a:r>
              <a:rPr sz="1800" b="1" i="0" spc="-60" dirty="0">
                <a:solidFill>
                  <a:srgbClr val="000000"/>
                </a:solidFill>
                <a:latin typeface="Trebuchet MS"/>
                <a:cs typeface="Trebuchet MS"/>
              </a:rPr>
              <a:t>toothkey </a:t>
            </a:r>
            <a:r>
              <a:rPr sz="1800" b="1" i="0" spc="-130" dirty="0">
                <a:solidFill>
                  <a:srgbClr val="000000"/>
                </a:solidFill>
                <a:latin typeface="Trebuchet MS"/>
                <a:cs typeface="Trebuchet MS"/>
              </a:rPr>
              <a:t>1843 </a:t>
            </a:r>
            <a:r>
              <a:rPr sz="1800" b="1" i="0" spc="-30" dirty="0">
                <a:solidFill>
                  <a:srgbClr val="000000"/>
                </a:solidFill>
                <a:latin typeface="Trebuchet MS"/>
                <a:cs typeface="Trebuchet MS"/>
              </a:rPr>
              <a:t>to</a:t>
            </a:r>
            <a:r>
              <a:rPr sz="1800" b="1" i="0" spc="-3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120" dirty="0">
                <a:solidFill>
                  <a:srgbClr val="000000"/>
                </a:solidFill>
                <a:latin typeface="Trebuchet MS"/>
                <a:cs typeface="Trebuchet MS"/>
              </a:rPr>
              <a:t>1863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304761"/>
            <a:ext cx="8936355" cy="6477635"/>
            <a:chOff x="0" y="304761"/>
            <a:chExt cx="8936355" cy="6477635"/>
          </a:xfrm>
        </p:grpSpPr>
        <p:sp>
          <p:nvSpPr>
            <p:cNvPr id="7" name="object 7"/>
            <p:cNvSpPr/>
            <p:nvPr/>
          </p:nvSpPr>
          <p:spPr>
            <a:xfrm>
              <a:off x="4876800" y="304761"/>
              <a:ext cx="4059047" cy="59555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135470"/>
              <a:ext cx="4572000" cy="646430"/>
            </a:xfrm>
            <a:custGeom>
              <a:avLst/>
              <a:gdLst/>
              <a:ahLst/>
              <a:cxnLst/>
              <a:rect l="l" t="t" r="r" b="b"/>
              <a:pathLst>
                <a:path w="4572000" h="646429">
                  <a:moveTo>
                    <a:pt x="457200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4572000" y="646328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8739" y="6154318"/>
            <a:ext cx="43408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latin typeface="Trebuchet MS"/>
                <a:cs typeface="Trebuchet MS"/>
              </a:rPr>
              <a:t>In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the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105" dirty="0">
                <a:latin typeface="Trebuchet MS"/>
                <a:cs typeface="Trebuchet MS"/>
              </a:rPr>
              <a:t>20th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100" dirty="0">
                <a:latin typeface="Trebuchet MS"/>
                <a:cs typeface="Trebuchet MS"/>
              </a:rPr>
              <a:t>century,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the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key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was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95" dirty="0">
                <a:latin typeface="Trebuchet MS"/>
                <a:cs typeface="Trebuchet MS"/>
              </a:rPr>
              <a:t>replaced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by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forceps,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which</a:t>
            </a:r>
            <a:r>
              <a:rPr sz="1800" b="1" spc="-150" dirty="0">
                <a:latin typeface="Trebuchet MS"/>
                <a:cs typeface="Trebuchet MS"/>
              </a:rPr>
              <a:t> </a:t>
            </a:r>
            <a:r>
              <a:rPr sz="1800" b="1" spc="-100" dirty="0">
                <a:latin typeface="Trebuchet MS"/>
                <a:cs typeface="Trebuchet MS"/>
              </a:rPr>
              <a:t>are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still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in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use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today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3400" y="3544671"/>
            <a:ext cx="3429000" cy="2571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3" name="object 3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858147"/>
            <a:ext cx="9144000" cy="3999865"/>
            <a:chOff x="0" y="2858147"/>
            <a:chExt cx="9144000" cy="3999865"/>
          </a:xfrm>
        </p:grpSpPr>
        <p:sp>
          <p:nvSpPr>
            <p:cNvPr id="9" name="object 9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0823" y="3591813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67350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45603" y="2137155"/>
            <a:ext cx="3277870" cy="380365"/>
            <a:chOff x="1045603" y="2137155"/>
            <a:chExt cx="3277870" cy="380365"/>
          </a:xfrm>
        </p:grpSpPr>
        <p:sp>
          <p:nvSpPr>
            <p:cNvPr id="17" name="object 17"/>
            <p:cNvSpPr/>
            <p:nvPr/>
          </p:nvSpPr>
          <p:spPr>
            <a:xfrm>
              <a:off x="1050937" y="2142489"/>
              <a:ext cx="3266935" cy="3691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14394" y="2374010"/>
              <a:ext cx="104521" cy="9398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75738" y="2374010"/>
              <a:ext cx="104520" cy="9398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02486" y="2374010"/>
              <a:ext cx="104521" cy="9398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67227" y="2288031"/>
              <a:ext cx="139319" cy="17233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82365" y="2284602"/>
              <a:ext cx="114681" cy="7239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50937" y="2142489"/>
              <a:ext cx="3267075" cy="369570"/>
            </a:xfrm>
            <a:custGeom>
              <a:avLst/>
              <a:gdLst/>
              <a:ahLst/>
              <a:cxnLst/>
              <a:rect l="l" t="t" r="r" b="b"/>
              <a:pathLst>
                <a:path w="3267075" h="369569">
                  <a:moveTo>
                    <a:pt x="1768843" y="100075"/>
                  </a:moveTo>
                  <a:lnTo>
                    <a:pt x="1841868" y="100075"/>
                  </a:lnTo>
                  <a:lnTo>
                    <a:pt x="1891525" y="234442"/>
                  </a:lnTo>
                  <a:lnTo>
                    <a:pt x="1905876" y="279273"/>
                  </a:lnTo>
                  <a:lnTo>
                    <a:pt x="1909686" y="267843"/>
                  </a:lnTo>
                  <a:lnTo>
                    <a:pt x="1911972" y="260350"/>
                  </a:lnTo>
                  <a:lnTo>
                    <a:pt x="1912988" y="256667"/>
                  </a:lnTo>
                  <a:lnTo>
                    <a:pt x="1915401" y="249300"/>
                  </a:lnTo>
                  <a:lnTo>
                    <a:pt x="1917814" y="241808"/>
                  </a:lnTo>
                  <a:lnTo>
                    <a:pt x="1920481" y="234442"/>
                  </a:lnTo>
                  <a:lnTo>
                    <a:pt x="1970519" y="100075"/>
                  </a:lnTo>
                  <a:lnTo>
                    <a:pt x="2042147" y="100075"/>
                  </a:lnTo>
                  <a:lnTo>
                    <a:pt x="1937499" y="363220"/>
                  </a:lnTo>
                  <a:lnTo>
                    <a:pt x="1874888" y="363220"/>
                  </a:lnTo>
                  <a:lnTo>
                    <a:pt x="1768843" y="100075"/>
                  </a:lnTo>
                  <a:close/>
                </a:path>
                <a:path w="3267075" h="369569">
                  <a:moveTo>
                    <a:pt x="3221088" y="94234"/>
                  </a:moveTo>
                  <a:lnTo>
                    <a:pt x="3232877" y="95045"/>
                  </a:lnTo>
                  <a:lnTo>
                    <a:pt x="3244440" y="97488"/>
                  </a:lnTo>
                  <a:lnTo>
                    <a:pt x="3255789" y="101574"/>
                  </a:lnTo>
                  <a:lnTo>
                    <a:pt x="3266935" y="107314"/>
                  </a:lnTo>
                  <a:lnTo>
                    <a:pt x="3245345" y="168021"/>
                  </a:lnTo>
                  <a:lnTo>
                    <a:pt x="3236727" y="163020"/>
                  </a:lnTo>
                  <a:lnTo>
                    <a:pt x="3228406" y="159448"/>
                  </a:lnTo>
                  <a:lnTo>
                    <a:pt x="3220395" y="157305"/>
                  </a:lnTo>
                  <a:lnTo>
                    <a:pt x="3212706" y="156590"/>
                  </a:lnTo>
                  <a:lnTo>
                    <a:pt x="3205657" y="157093"/>
                  </a:lnTo>
                  <a:lnTo>
                    <a:pt x="3175082" y="184060"/>
                  </a:lnTo>
                  <a:lnTo>
                    <a:pt x="3167541" y="226361"/>
                  </a:lnTo>
                  <a:lnTo>
                    <a:pt x="3166097" y="282067"/>
                  </a:lnTo>
                  <a:lnTo>
                    <a:pt x="3166097" y="363220"/>
                  </a:lnTo>
                  <a:lnTo>
                    <a:pt x="3096501" y="363220"/>
                  </a:lnTo>
                  <a:lnTo>
                    <a:pt x="3096501" y="100075"/>
                  </a:lnTo>
                  <a:lnTo>
                    <a:pt x="3161144" y="100075"/>
                  </a:lnTo>
                  <a:lnTo>
                    <a:pt x="3161144" y="137540"/>
                  </a:lnTo>
                  <a:lnTo>
                    <a:pt x="3169218" y="125422"/>
                  </a:lnTo>
                  <a:lnTo>
                    <a:pt x="3197871" y="98948"/>
                  </a:lnTo>
                  <a:lnTo>
                    <a:pt x="3212920" y="94757"/>
                  </a:lnTo>
                  <a:lnTo>
                    <a:pt x="3221088" y="94234"/>
                  </a:lnTo>
                  <a:close/>
                </a:path>
                <a:path w="3267075" h="369569">
                  <a:moveTo>
                    <a:pt x="2920352" y="94234"/>
                  </a:moveTo>
                  <a:lnTo>
                    <a:pt x="2960928" y="96932"/>
                  </a:lnTo>
                  <a:lnTo>
                    <a:pt x="3000269" y="111059"/>
                  </a:lnTo>
                  <a:lnTo>
                    <a:pt x="3025899" y="143484"/>
                  </a:lnTo>
                  <a:lnTo>
                    <a:pt x="3031096" y="195580"/>
                  </a:lnTo>
                  <a:lnTo>
                    <a:pt x="3030334" y="276860"/>
                  </a:lnTo>
                  <a:lnTo>
                    <a:pt x="3030546" y="293052"/>
                  </a:lnTo>
                  <a:lnTo>
                    <a:pt x="3035707" y="336341"/>
                  </a:lnTo>
                  <a:lnTo>
                    <a:pt x="3046209" y="363220"/>
                  </a:lnTo>
                  <a:lnTo>
                    <a:pt x="2977375" y="363220"/>
                  </a:lnTo>
                  <a:lnTo>
                    <a:pt x="2975470" y="358648"/>
                  </a:lnTo>
                  <a:lnTo>
                    <a:pt x="2973311" y="351789"/>
                  </a:lnTo>
                  <a:lnTo>
                    <a:pt x="2970644" y="342773"/>
                  </a:lnTo>
                  <a:lnTo>
                    <a:pt x="2969501" y="338582"/>
                  </a:lnTo>
                  <a:lnTo>
                    <a:pt x="2968612" y="335914"/>
                  </a:lnTo>
                  <a:lnTo>
                    <a:pt x="2968104" y="334518"/>
                  </a:lnTo>
                  <a:lnTo>
                    <a:pt x="2959079" y="342657"/>
                  </a:lnTo>
                  <a:lnTo>
                    <a:pt x="2949721" y="349726"/>
                  </a:lnTo>
                  <a:lnTo>
                    <a:pt x="2908954" y="367061"/>
                  </a:lnTo>
                  <a:lnTo>
                    <a:pt x="2886570" y="369188"/>
                  </a:lnTo>
                  <a:lnTo>
                    <a:pt x="2867353" y="367809"/>
                  </a:lnTo>
                  <a:lnTo>
                    <a:pt x="2822562" y="347218"/>
                  </a:lnTo>
                  <a:lnTo>
                    <a:pt x="2800648" y="307588"/>
                  </a:lnTo>
                  <a:lnTo>
                    <a:pt x="2799194" y="291464"/>
                  </a:lnTo>
                  <a:lnTo>
                    <a:pt x="2799861" y="280608"/>
                  </a:lnTo>
                  <a:lnTo>
                    <a:pt x="2815722" y="243419"/>
                  </a:lnTo>
                  <a:lnTo>
                    <a:pt x="2850377" y="220394"/>
                  </a:lnTo>
                  <a:lnTo>
                    <a:pt x="2895079" y="208661"/>
                  </a:lnTo>
                  <a:lnTo>
                    <a:pt x="2917601" y="204160"/>
                  </a:lnTo>
                  <a:lnTo>
                    <a:pt x="2936386" y="199802"/>
                  </a:lnTo>
                  <a:lnTo>
                    <a:pt x="2951407" y="195587"/>
                  </a:lnTo>
                  <a:lnTo>
                    <a:pt x="2962643" y="191515"/>
                  </a:lnTo>
                  <a:lnTo>
                    <a:pt x="2962643" y="184658"/>
                  </a:lnTo>
                  <a:lnTo>
                    <a:pt x="2938449" y="149558"/>
                  </a:lnTo>
                  <a:lnTo>
                    <a:pt x="2915399" y="147447"/>
                  </a:lnTo>
                  <a:lnTo>
                    <a:pt x="2906586" y="147901"/>
                  </a:lnTo>
                  <a:lnTo>
                    <a:pt x="2873028" y="171940"/>
                  </a:lnTo>
                  <a:lnTo>
                    <a:pt x="2869552" y="180467"/>
                  </a:lnTo>
                  <a:lnTo>
                    <a:pt x="2806306" y="169037"/>
                  </a:lnTo>
                  <a:lnTo>
                    <a:pt x="2830934" y="122906"/>
                  </a:lnTo>
                  <a:lnTo>
                    <a:pt x="2875394" y="98806"/>
                  </a:lnTo>
                  <a:lnTo>
                    <a:pt x="2896301" y="95377"/>
                  </a:lnTo>
                  <a:lnTo>
                    <a:pt x="2920352" y="94234"/>
                  </a:lnTo>
                  <a:close/>
                </a:path>
                <a:path w="3267075" h="369569">
                  <a:moveTo>
                    <a:pt x="2485885" y="94234"/>
                  </a:moveTo>
                  <a:lnTo>
                    <a:pt x="2540161" y="103886"/>
                  </a:lnTo>
                  <a:lnTo>
                    <a:pt x="2583675" y="132969"/>
                  </a:lnTo>
                  <a:lnTo>
                    <a:pt x="2612361" y="176847"/>
                  </a:lnTo>
                  <a:lnTo>
                    <a:pt x="2621902" y="231012"/>
                  </a:lnTo>
                  <a:lnTo>
                    <a:pt x="2619495" y="259562"/>
                  </a:lnTo>
                  <a:lnTo>
                    <a:pt x="2600203" y="309040"/>
                  </a:lnTo>
                  <a:lnTo>
                    <a:pt x="2562793" y="347114"/>
                  </a:lnTo>
                  <a:lnTo>
                    <a:pt x="2514267" y="366736"/>
                  </a:lnTo>
                  <a:lnTo>
                    <a:pt x="2486266" y="369188"/>
                  </a:lnTo>
                  <a:lnTo>
                    <a:pt x="2468436" y="368167"/>
                  </a:lnTo>
                  <a:lnTo>
                    <a:pt x="2417305" y="352933"/>
                  </a:lnTo>
                  <a:lnTo>
                    <a:pt x="2376943" y="319786"/>
                  </a:lnTo>
                  <a:lnTo>
                    <a:pt x="2354535" y="269875"/>
                  </a:lnTo>
                  <a:lnTo>
                    <a:pt x="2350249" y="227964"/>
                  </a:lnTo>
                  <a:lnTo>
                    <a:pt x="2351320" y="210770"/>
                  </a:lnTo>
                  <a:lnTo>
                    <a:pt x="2367394" y="160782"/>
                  </a:lnTo>
                  <a:lnTo>
                    <a:pt x="2401041" y="120776"/>
                  </a:lnTo>
                  <a:lnTo>
                    <a:pt x="2449023" y="98456"/>
                  </a:lnTo>
                  <a:lnTo>
                    <a:pt x="2485885" y="94234"/>
                  </a:lnTo>
                  <a:close/>
                </a:path>
                <a:path w="3267075" h="369569">
                  <a:moveTo>
                    <a:pt x="2184768" y="94234"/>
                  </a:moveTo>
                  <a:lnTo>
                    <a:pt x="2237362" y="103886"/>
                  </a:lnTo>
                  <a:lnTo>
                    <a:pt x="2277478" y="132969"/>
                  </a:lnTo>
                  <a:lnTo>
                    <a:pt x="2302544" y="182006"/>
                  </a:lnTo>
                  <a:lnTo>
                    <a:pt x="2309990" y="251713"/>
                  </a:lnTo>
                  <a:lnTo>
                    <a:pt x="2135492" y="251713"/>
                  </a:lnTo>
                  <a:lnTo>
                    <a:pt x="2136827" y="266380"/>
                  </a:lnTo>
                  <a:lnTo>
                    <a:pt x="2160904" y="307494"/>
                  </a:lnTo>
                  <a:lnTo>
                    <a:pt x="2192515" y="317246"/>
                  </a:lnTo>
                  <a:lnTo>
                    <a:pt x="2200373" y="316676"/>
                  </a:lnTo>
                  <a:lnTo>
                    <a:pt x="2233645" y="288762"/>
                  </a:lnTo>
                  <a:lnTo>
                    <a:pt x="2236838" y="279526"/>
                  </a:lnTo>
                  <a:lnTo>
                    <a:pt x="2306180" y="291211"/>
                  </a:lnTo>
                  <a:lnTo>
                    <a:pt x="2277444" y="338181"/>
                  </a:lnTo>
                  <a:lnTo>
                    <a:pt x="2231504" y="364220"/>
                  </a:lnTo>
                  <a:lnTo>
                    <a:pt x="2191753" y="369188"/>
                  </a:lnTo>
                  <a:lnTo>
                    <a:pt x="2159679" y="366398"/>
                  </a:lnTo>
                  <a:lnTo>
                    <a:pt x="2108867" y="344007"/>
                  </a:lnTo>
                  <a:lnTo>
                    <a:pt x="2078745" y="305260"/>
                  </a:lnTo>
                  <a:lnTo>
                    <a:pt x="2065739" y="259921"/>
                  </a:lnTo>
                  <a:lnTo>
                    <a:pt x="2064118" y="233680"/>
                  </a:lnTo>
                  <a:lnTo>
                    <a:pt x="2066259" y="202771"/>
                  </a:lnTo>
                  <a:lnTo>
                    <a:pt x="2083352" y="151526"/>
                  </a:lnTo>
                  <a:lnTo>
                    <a:pt x="2116545" y="115022"/>
                  </a:lnTo>
                  <a:lnTo>
                    <a:pt x="2159788" y="96543"/>
                  </a:lnTo>
                  <a:lnTo>
                    <a:pt x="2184768" y="94234"/>
                  </a:lnTo>
                  <a:close/>
                </a:path>
                <a:path w="3267075" h="369569">
                  <a:moveTo>
                    <a:pt x="1481696" y="94234"/>
                  </a:moveTo>
                  <a:lnTo>
                    <a:pt x="1522272" y="96932"/>
                  </a:lnTo>
                  <a:lnTo>
                    <a:pt x="1561613" y="111059"/>
                  </a:lnTo>
                  <a:lnTo>
                    <a:pt x="1587243" y="143484"/>
                  </a:lnTo>
                  <a:lnTo>
                    <a:pt x="1592440" y="195580"/>
                  </a:lnTo>
                  <a:lnTo>
                    <a:pt x="1591678" y="276860"/>
                  </a:lnTo>
                  <a:lnTo>
                    <a:pt x="1591890" y="293052"/>
                  </a:lnTo>
                  <a:lnTo>
                    <a:pt x="1597051" y="336341"/>
                  </a:lnTo>
                  <a:lnTo>
                    <a:pt x="1607553" y="363220"/>
                  </a:lnTo>
                  <a:lnTo>
                    <a:pt x="1538719" y="363220"/>
                  </a:lnTo>
                  <a:lnTo>
                    <a:pt x="1536814" y="358648"/>
                  </a:lnTo>
                  <a:lnTo>
                    <a:pt x="1534655" y="351789"/>
                  </a:lnTo>
                  <a:lnTo>
                    <a:pt x="1531988" y="342773"/>
                  </a:lnTo>
                  <a:lnTo>
                    <a:pt x="1530845" y="338582"/>
                  </a:lnTo>
                  <a:lnTo>
                    <a:pt x="1529956" y="335914"/>
                  </a:lnTo>
                  <a:lnTo>
                    <a:pt x="1529448" y="334518"/>
                  </a:lnTo>
                  <a:lnTo>
                    <a:pt x="1520423" y="342657"/>
                  </a:lnTo>
                  <a:lnTo>
                    <a:pt x="1511065" y="349726"/>
                  </a:lnTo>
                  <a:lnTo>
                    <a:pt x="1470298" y="367061"/>
                  </a:lnTo>
                  <a:lnTo>
                    <a:pt x="1447914" y="369188"/>
                  </a:lnTo>
                  <a:lnTo>
                    <a:pt x="1428697" y="367809"/>
                  </a:lnTo>
                  <a:lnTo>
                    <a:pt x="1383906" y="347218"/>
                  </a:lnTo>
                  <a:lnTo>
                    <a:pt x="1361992" y="307588"/>
                  </a:lnTo>
                  <a:lnTo>
                    <a:pt x="1360538" y="291464"/>
                  </a:lnTo>
                  <a:lnTo>
                    <a:pt x="1361205" y="280608"/>
                  </a:lnTo>
                  <a:lnTo>
                    <a:pt x="1377066" y="243419"/>
                  </a:lnTo>
                  <a:lnTo>
                    <a:pt x="1411721" y="220394"/>
                  </a:lnTo>
                  <a:lnTo>
                    <a:pt x="1456423" y="208661"/>
                  </a:lnTo>
                  <a:lnTo>
                    <a:pt x="1478945" y="204160"/>
                  </a:lnTo>
                  <a:lnTo>
                    <a:pt x="1497730" y="199802"/>
                  </a:lnTo>
                  <a:lnTo>
                    <a:pt x="1512751" y="195587"/>
                  </a:lnTo>
                  <a:lnTo>
                    <a:pt x="1523987" y="191515"/>
                  </a:lnTo>
                  <a:lnTo>
                    <a:pt x="1523987" y="184658"/>
                  </a:lnTo>
                  <a:lnTo>
                    <a:pt x="1499793" y="149558"/>
                  </a:lnTo>
                  <a:lnTo>
                    <a:pt x="1476743" y="147447"/>
                  </a:lnTo>
                  <a:lnTo>
                    <a:pt x="1467930" y="147901"/>
                  </a:lnTo>
                  <a:lnTo>
                    <a:pt x="1434372" y="171940"/>
                  </a:lnTo>
                  <a:lnTo>
                    <a:pt x="1430896" y="180467"/>
                  </a:lnTo>
                  <a:lnTo>
                    <a:pt x="1367650" y="169037"/>
                  </a:lnTo>
                  <a:lnTo>
                    <a:pt x="1392278" y="122906"/>
                  </a:lnTo>
                  <a:lnTo>
                    <a:pt x="1436738" y="98806"/>
                  </a:lnTo>
                  <a:lnTo>
                    <a:pt x="1457645" y="95377"/>
                  </a:lnTo>
                  <a:lnTo>
                    <a:pt x="1481696" y="94234"/>
                  </a:lnTo>
                  <a:close/>
                </a:path>
                <a:path w="3267075" h="369569">
                  <a:moveTo>
                    <a:pt x="1192771" y="94234"/>
                  </a:moveTo>
                  <a:lnTo>
                    <a:pt x="1239856" y="98615"/>
                  </a:lnTo>
                  <a:lnTo>
                    <a:pt x="1285155" y="121592"/>
                  </a:lnTo>
                  <a:lnTo>
                    <a:pt x="1309230" y="163830"/>
                  </a:lnTo>
                  <a:lnTo>
                    <a:pt x="1243571" y="175895"/>
                  </a:lnTo>
                  <a:lnTo>
                    <a:pt x="1240999" y="168705"/>
                  </a:lnTo>
                  <a:lnTo>
                    <a:pt x="1237475" y="162385"/>
                  </a:lnTo>
                  <a:lnTo>
                    <a:pt x="1194041" y="144272"/>
                  </a:lnTo>
                  <a:lnTo>
                    <a:pt x="1181281" y="144748"/>
                  </a:lnTo>
                  <a:lnTo>
                    <a:pt x="1146670" y="160274"/>
                  </a:lnTo>
                  <a:lnTo>
                    <a:pt x="1146670" y="165988"/>
                  </a:lnTo>
                  <a:lnTo>
                    <a:pt x="1146670" y="170942"/>
                  </a:lnTo>
                  <a:lnTo>
                    <a:pt x="1193749" y="192297"/>
                  </a:lnTo>
                  <a:lnTo>
                    <a:pt x="1218679" y="198247"/>
                  </a:lnTo>
                  <a:lnTo>
                    <a:pt x="1244396" y="204910"/>
                  </a:lnTo>
                  <a:lnTo>
                    <a:pt x="1283258" y="220428"/>
                  </a:lnTo>
                  <a:lnTo>
                    <a:pt x="1312691" y="251428"/>
                  </a:lnTo>
                  <a:lnTo>
                    <a:pt x="1318120" y="281050"/>
                  </a:lnTo>
                  <a:lnTo>
                    <a:pt x="1316237" y="298505"/>
                  </a:lnTo>
                  <a:lnTo>
                    <a:pt x="1287894" y="343154"/>
                  </a:lnTo>
                  <a:lnTo>
                    <a:pt x="1250476" y="362696"/>
                  </a:lnTo>
                  <a:lnTo>
                    <a:pt x="1198486" y="369188"/>
                  </a:lnTo>
                  <a:lnTo>
                    <a:pt x="1173010" y="367831"/>
                  </a:lnTo>
                  <a:lnTo>
                    <a:pt x="1130442" y="356973"/>
                  </a:lnTo>
                  <a:lnTo>
                    <a:pt x="1087456" y="321722"/>
                  </a:lnTo>
                  <a:lnTo>
                    <a:pt x="1072375" y="288163"/>
                  </a:lnTo>
                  <a:lnTo>
                    <a:pt x="1142225" y="277495"/>
                  </a:lnTo>
                  <a:lnTo>
                    <a:pt x="1145062" y="287067"/>
                  </a:lnTo>
                  <a:lnTo>
                    <a:pt x="1149019" y="295402"/>
                  </a:lnTo>
                  <a:lnTo>
                    <a:pt x="1186889" y="318250"/>
                  </a:lnTo>
                  <a:lnTo>
                    <a:pt x="1198486" y="318897"/>
                  </a:lnTo>
                  <a:lnTo>
                    <a:pt x="1211176" y="318277"/>
                  </a:lnTo>
                  <a:lnTo>
                    <a:pt x="1248270" y="298196"/>
                  </a:lnTo>
                  <a:lnTo>
                    <a:pt x="1248270" y="290449"/>
                  </a:lnTo>
                  <a:lnTo>
                    <a:pt x="1248270" y="285114"/>
                  </a:lnTo>
                  <a:lnTo>
                    <a:pt x="1220076" y="268097"/>
                  </a:lnTo>
                  <a:lnTo>
                    <a:pt x="1181813" y="259048"/>
                  </a:lnTo>
                  <a:lnTo>
                    <a:pt x="1128386" y="242093"/>
                  </a:lnTo>
                  <a:lnTo>
                    <a:pt x="1089837" y="208740"/>
                  </a:lnTo>
                  <a:lnTo>
                    <a:pt x="1082027" y="175006"/>
                  </a:lnTo>
                  <a:lnTo>
                    <a:pt x="1083717" y="158551"/>
                  </a:lnTo>
                  <a:lnTo>
                    <a:pt x="1109078" y="117475"/>
                  </a:lnTo>
                  <a:lnTo>
                    <a:pt x="1143447" y="100044"/>
                  </a:lnTo>
                  <a:lnTo>
                    <a:pt x="1166246" y="95686"/>
                  </a:lnTo>
                  <a:lnTo>
                    <a:pt x="1192771" y="94234"/>
                  </a:lnTo>
                  <a:close/>
                </a:path>
                <a:path w="3267075" h="369569">
                  <a:moveTo>
                    <a:pt x="938390" y="94234"/>
                  </a:moveTo>
                  <a:lnTo>
                    <a:pt x="980554" y="102488"/>
                  </a:lnTo>
                  <a:lnTo>
                    <a:pt x="1013937" y="130315"/>
                  </a:lnTo>
                  <a:lnTo>
                    <a:pt x="1025956" y="172815"/>
                  </a:lnTo>
                  <a:lnTo>
                    <a:pt x="1026909" y="199771"/>
                  </a:lnTo>
                  <a:lnTo>
                    <a:pt x="1026909" y="363220"/>
                  </a:lnTo>
                  <a:lnTo>
                    <a:pt x="957313" y="363220"/>
                  </a:lnTo>
                  <a:lnTo>
                    <a:pt x="957313" y="228981"/>
                  </a:lnTo>
                  <a:lnTo>
                    <a:pt x="957029" y="209546"/>
                  </a:lnTo>
                  <a:lnTo>
                    <a:pt x="949820" y="165481"/>
                  </a:lnTo>
                  <a:lnTo>
                    <a:pt x="938263" y="154432"/>
                  </a:lnTo>
                  <a:lnTo>
                    <a:pt x="931659" y="149733"/>
                  </a:lnTo>
                  <a:lnTo>
                    <a:pt x="923531" y="147447"/>
                  </a:lnTo>
                  <a:lnTo>
                    <a:pt x="914133" y="147447"/>
                  </a:lnTo>
                  <a:lnTo>
                    <a:pt x="875080" y="162710"/>
                  </a:lnTo>
                  <a:lnTo>
                    <a:pt x="857935" y="206914"/>
                  </a:lnTo>
                  <a:lnTo>
                    <a:pt x="856602" y="244094"/>
                  </a:lnTo>
                  <a:lnTo>
                    <a:pt x="856602" y="363220"/>
                  </a:lnTo>
                  <a:lnTo>
                    <a:pt x="787006" y="363220"/>
                  </a:lnTo>
                  <a:lnTo>
                    <a:pt x="787006" y="100075"/>
                  </a:lnTo>
                  <a:lnTo>
                    <a:pt x="851649" y="100075"/>
                  </a:lnTo>
                  <a:lnTo>
                    <a:pt x="851649" y="138811"/>
                  </a:lnTo>
                  <a:lnTo>
                    <a:pt x="870006" y="119308"/>
                  </a:lnTo>
                  <a:lnTo>
                    <a:pt x="890590" y="105378"/>
                  </a:lnTo>
                  <a:lnTo>
                    <a:pt x="913389" y="97020"/>
                  </a:lnTo>
                  <a:lnTo>
                    <a:pt x="938390" y="94234"/>
                  </a:lnTo>
                  <a:close/>
                </a:path>
                <a:path w="3267075" h="369569">
                  <a:moveTo>
                    <a:pt x="608444" y="94234"/>
                  </a:moveTo>
                  <a:lnTo>
                    <a:pt x="649020" y="96932"/>
                  </a:lnTo>
                  <a:lnTo>
                    <a:pt x="688361" y="111059"/>
                  </a:lnTo>
                  <a:lnTo>
                    <a:pt x="713991" y="143484"/>
                  </a:lnTo>
                  <a:lnTo>
                    <a:pt x="719188" y="195580"/>
                  </a:lnTo>
                  <a:lnTo>
                    <a:pt x="718426" y="276860"/>
                  </a:lnTo>
                  <a:lnTo>
                    <a:pt x="718638" y="293052"/>
                  </a:lnTo>
                  <a:lnTo>
                    <a:pt x="723799" y="336341"/>
                  </a:lnTo>
                  <a:lnTo>
                    <a:pt x="734301" y="363220"/>
                  </a:lnTo>
                  <a:lnTo>
                    <a:pt x="665467" y="363220"/>
                  </a:lnTo>
                  <a:lnTo>
                    <a:pt x="663562" y="358648"/>
                  </a:lnTo>
                  <a:lnTo>
                    <a:pt x="661403" y="351789"/>
                  </a:lnTo>
                  <a:lnTo>
                    <a:pt x="658736" y="342773"/>
                  </a:lnTo>
                  <a:lnTo>
                    <a:pt x="657593" y="338582"/>
                  </a:lnTo>
                  <a:lnTo>
                    <a:pt x="656704" y="335914"/>
                  </a:lnTo>
                  <a:lnTo>
                    <a:pt x="656196" y="334518"/>
                  </a:lnTo>
                  <a:lnTo>
                    <a:pt x="647171" y="342657"/>
                  </a:lnTo>
                  <a:lnTo>
                    <a:pt x="637813" y="349726"/>
                  </a:lnTo>
                  <a:lnTo>
                    <a:pt x="597046" y="367061"/>
                  </a:lnTo>
                  <a:lnTo>
                    <a:pt x="574662" y="369188"/>
                  </a:lnTo>
                  <a:lnTo>
                    <a:pt x="555445" y="367809"/>
                  </a:lnTo>
                  <a:lnTo>
                    <a:pt x="510654" y="347218"/>
                  </a:lnTo>
                  <a:lnTo>
                    <a:pt x="488740" y="307588"/>
                  </a:lnTo>
                  <a:lnTo>
                    <a:pt x="487286" y="291464"/>
                  </a:lnTo>
                  <a:lnTo>
                    <a:pt x="487953" y="280608"/>
                  </a:lnTo>
                  <a:lnTo>
                    <a:pt x="503814" y="243419"/>
                  </a:lnTo>
                  <a:lnTo>
                    <a:pt x="538469" y="220394"/>
                  </a:lnTo>
                  <a:lnTo>
                    <a:pt x="583171" y="208661"/>
                  </a:lnTo>
                  <a:lnTo>
                    <a:pt x="605693" y="204160"/>
                  </a:lnTo>
                  <a:lnTo>
                    <a:pt x="624478" y="199802"/>
                  </a:lnTo>
                  <a:lnTo>
                    <a:pt x="639499" y="195587"/>
                  </a:lnTo>
                  <a:lnTo>
                    <a:pt x="650735" y="191515"/>
                  </a:lnTo>
                  <a:lnTo>
                    <a:pt x="650735" y="184658"/>
                  </a:lnTo>
                  <a:lnTo>
                    <a:pt x="626541" y="149558"/>
                  </a:lnTo>
                  <a:lnTo>
                    <a:pt x="603491" y="147447"/>
                  </a:lnTo>
                  <a:lnTo>
                    <a:pt x="594678" y="147901"/>
                  </a:lnTo>
                  <a:lnTo>
                    <a:pt x="561120" y="171940"/>
                  </a:lnTo>
                  <a:lnTo>
                    <a:pt x="557644" y="180467"/>
                  </a:lnTo>
                  <a:lnTo>
                    <a:pt x="494398" y="169037"/>
                  </a:lnTo>
                  <a:lnTo>
                    <a:pt x="519026" y="122906"/>
                  </a:lnTo>
                  <a:lnTo>
                    <a:pt x="563486" y="98806"/>
                  </a:lnTo>
                  <a:lnTo>
                    <a:pt x="584393" y="95377"/>
                  </a:lnTo>
                  <a:lnTo>
                    <a:pt x="608444" y="94234"/>
                  </a:lnTo>
                  <a:close/>
                </a:path>
                <a:path w="3267075" h="369569">
                  <a:moveTo>
                    <a:pt x="429120" y="94234"/>
                  </a:moveTo>
                  <a:lnTo>
                    <a:pt x="440909" y="95045"/>
                  </a:lnTo>
                  <a:lnTo>
                    <a:pt x="452472" y="97488"/>
                  </a:lnTo>
                  <a:lnTo>
                    <a:pt x="463821" y="101574"/>
                  </a:lnTo>
                  <a:lnTo>
                    <a:pt x="474967" y="107314"/>
                  </a:lnTo>
                  <a:lnTo>
                    <a:pt x="453377" y="168021"/>
                  </a:lnTo>
                  <a:lnTo>
                    <a:pt x="444759" y="163020"/>
                  </a:lnTo>
                  <a:lnTo>
                    <a:pt x="436438" y="159448"/>
                  </a:lnTo>
                  <a:lnTo>
                    <a:pt x="428427" y="157305"/>
                  </a:lnTo>
                  <a:lnTo>
                    <a:pt x="420738" y="156590"/>
                  </a:lnTo>
                  <a:lnTo>
                    <a:pt x="413689" y="157093"/>
                  </a:lnTo>
                  <a:lnTo>
                    <a:pt x="383114" y="184060"/>
                  </a:lnTo>
                  <a:lnTo>
                    <a:pt x="375573" y="226361"/>
                  </a:lnTo>
                  <a:lnTo>
                    <a:pt x="374129" y="282067"/>
                  </a:lnTo>
                  <a:lnTo>
                    <a:pt x="374129" y="363220"/>
                  </a:lnTo>
                  <a:lnTo>
                    <a:pt x="304533" y="363220"/>
                  </a:lnTo>
                  <a:lnTo>
                    <a:pt x="304533" y="100075"/>
                  </a:lnTo>
                  <a:lnTo>
                    <a:pt x="369176" y="100075"/>
                  </a:lnTo>
                  <a:lnTo>
                    <a:pt x="369176" y="137540"/>
                  </a:lnTo>
                  <a:lnTo>
                    <a:pt x="377250" y="125422"/>
                  </a:lnTo>
                  <a:lnTo>
                    <a:pt x="405903" y="98948"/>
                  </a:lnTo>
                  <a:lnTo>
                    <a:pt x="420952" y="94757"/>
                  </a:lnTo>
                  <a:lnTo>
                    <a:pt x="429120" y="94234"/>
                  </a:lnTo>
                  <a:close/>
                </a:path>
                <a:path w="3267075" h="369569">
                  <a:moveTo>
                    <a:pt x="2675750" y="0"/>
                  </a:moveTo>
                  <a:lnTo>
                    <a:pt x="2745346" y="0"/>
                  </a:lnTo>
                  <a:lnTo>
                    <a:pt x="2745346" y="363220"/>
                  </a:lnTo>
                  <a:lnTo>
                    <a:pt x="2675750" y="363220"/>
                  </a:lnTo>
                  <a:lnTo>
                    <a:pt x="2675750" y="0"/>
                  </a:lnTo>
                  <a:close/>
                </a:path>
                <a:path w="3267075" h="369569">
                  <a:moveTo>
                    <a:pt x="1660766" y="0"/>
                  </a:moveTo>
                  <a:lnTo>
                    <a:pt x="1730362" y="0"/>
                  </a:lnTo>
                  <a:lnTo>
                    <a:pt x="1730362" y="363220"/>
                  </a:lnTo>
                  <a:lnTo>
                    <a:pt x="1660766" y="363220"/>
                  </a:lnTo>
                  <a:lnTo>
                    <a:pt x="1660766" y="0"/>
                  </a:lnTo>
                  <a:close/>
                </a:path>
                <a:path w="3267075" h="369569">
                  <a:moveTo>
                    <a:pt x="0" y="0"/>
                  </a:moveTo>
                  <a:lnTo>
                    <a:pt x="288658" y="0"/>
                  </a:lnTo>
                  <a:lnTo>
                    <a:pt x="288658" y="61468"/>
                  </a:lnTo>
                  <a:lnTo>
                    <a:pt x="181140" y="61468"/>
                  </a:lnTo>
                  <a:lnTo>
                    <a:pt x="181140" y="363220"/>
                  </a:lnTo>
                  <a:lnTo>
                    <a:pt x="107797" y="363220"/>
                  </a:lnTo>
                  <a:lnTo>
                    <a:pt x="107797" y="61468"/>
                  </a:lnTo>
                  <a:lnTo>
                    <a:pt x="0" y="614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466082" y="2137155"/>
            <a:ext cx="2385695" cy="380365"/>
            <a:chOff x="4466082" y="2137155"/>
            <a:chExt cx="2385695" cy="380365"/>
          </a:xfrm>
        </p:grpSpPr>
        <p:sp>
          <p:nvSpPr>
            <p:cNvPr id="25" name="object 25"/>
            <p:cNvSpPr/>
            <p:nvPr/>
          </p:nvSpPr>
          <p:spPr>
            <a:xfrm>
              <a:off x="4471416" y="2142489"/>
              <a:ext cx="2375027" cy="36918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68874" y="2374010"/>
              <a:ext cx="104521" cy="9398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47586" y="2288031"/>
              <a:ext cx="139319" cy="17233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38726" y="2284602"/>
              <a:ext cx="114681" cy="7239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71416" y="2142489"/>
              <a:ext cx="2375535" cy="369570"/>
            </a:xfrm>
            <a:custGeom>
              <a:avLst/>
              <a:gdLst/>
              <a:ahLst/>
              <a:cxnLst/>
              <a:rect l="l" t="t" r="r" b="b"/>
              <a:pathLst>
                <a:path w="2375534" h="369569">
                  <a:moveTo>
                    <a:pt x="1684528" y="100075"/>
                  </a:moveTo>
                  <a:lnTo>
                    <a:pt x="1754124" y="100075"/>
                  </a:lnTo>
                  <a:lnTo>
                    <a:pt x="1754124" y="363220"/>
                  </a:lnTo>
                  <a:lnTo>
                    <a:pt x="1684528" y="363220"/>
                  </a:lnTo>
                  <a:lnTo>
                    <a:pt x="1684528" y="100075"/>
                  </a:lnTo>
                  <a:close/>
                </a:path>
                <a:path w="2375534" h="369569">
                  <a:moveTo>
                    <a:pt x="272796" y="100075"/>
                  </a:moveTo>
                  <a:lnTo>
                    <a:pt x="357759" y="100075"/>
                  </a:lnTo>
                  <a:lnTo>
                    <a:pt x="404368" y="172465"/>
                  </a:lnTo>
                  <a:lnTo>
                    <a:pt x="453389" y="100075"/>
                  </a:lnTo>
                  <a:lnTo>
                    <a:pt x="535178" y="100075"/>
                  </a:lnTo>
                  <a:lnTo>
                    <a:pt x="446024" y="224789"/>
                  </a:lnTo>
                  <a:lnTo>
                    <a:pt x="543433" y="363220"/>
                  </a:lnTo>
                  <a:lnTo>
                    <a:pt x="457835" y="363220"/>
                  </a:lnTo>
                  <a:lnTo>
                    <a:pt x="404368" y="281813"/>
                  </a:lnTo>
                  <a:lnTo>
                    <a:pt x="350393" y="363220"/>
                  </a:lnTo>
                  <a:lnTo>
                    <a:pt x="268859" y="363220"/>
                  </a:lnTo>
                  <a:lnTo>
                    <a:pt x="363728" y="227711"/>
                  </a:lnTo>
                  <a:lnTo>
                    <a:pt x="272796" y="100075"/>
                  </a:lnTo>
                  <a:close/>
                </a:path>
                <a:path w="2375534" h="369569">
                  <a:moveTo>
                    <a:pt x="2286508" y="94234"/>
                  </a:moveTo>
                  <a:lnTo>
                    <a:pt x="2328672" y="102488"/>
                  </a:lnTo>
                  <a:lnTo>
                    <a:pt x="2362055" y="130315"/>
                  </a:lnTo>
                  <a:lnTo>
                    <a:pt x="2374074" y="172815"/>
                  </a:lnTo>
                  <a:lnTo>
                    <a:pt x="2375027" y="199771"/>
                  </a:lnTo>
                  <a:lnTo>
                    <a:pt x="2375027" y="363220"/>
                  </a:lnTo>
                  <a:lnTo>
                    <a:pt x="2305431" y="363220"/>
                  </a:lnTo>
                  <a:lnTo>
                    <a:pt x="2305431" y="228981"/>
                  </a:lnTo>
                  <a:lnTo>
                    <a:pt x="2305147" y="209546"/>
                  </a:lnTo>
                  <a:lnTo>
                    <a:pt x="2297938" y="165481"/>
                  </a:lnTo>
                  <a:lnTo>
                    <a:pt x="2286381" y="154432"/>
                  </a:lnTo>
                  <a:lnTo>
                    <a:pt x="2279777" y="149733"/>
                  </a:lnTo>
                  <a:lnTo>
                    <a:pt x="2271649" y="147447"/>
                  </a:lnTo>
                  <a:lnTo>
                    <a:pt x="2262251" y="147447"/>
                  </a:lnTo>
                  <a:lnTo>
                    <a:pt x="2223198" y="162710"/>
                  </a:lnTo>
                  <a:lnTo>
                    <a:pt x="2206053" y="206914"/>
                  </a:lnTo>
                  <a:lnTo>
                    <a:pt x="2204719" y="244094"/>
                  </a:lnTo>
                  <a:lnTo>
                    <a:pt x="2204719" y="363220"/>
                  </a:lnTo>
                  <a:lnTo>
                    <a:pt x="2135124" y="363220"/>
                  </a:lnTo>
                  <a:lnTo>
                    <a:pt x="2135124" y="100075"/>
                  </a:lnTo>
                  <a:lnTo>
                    <a:pt x="2199766" y="100075"/>
                  </a:lnTo>
                  <a:lnTo>
                    <a:pt x="2199766" y="138811"/>
                  </a:lnTo>
                  <a:lnTo>
                    <a:pt x="2218124" y="119308"/>
                  </a:lnTo>
                  <a:lnTo>
                    <a:pt x="2238708" y="105378"/>
                  </a:lnTo>
                  <a:lnTo>
                    <a:pt x="2261506" y="97020"/>
                  </a:lnTo>
                  <a:lnTo>
                    <a:pt x="2286508" y="94234"/>
                  </a:lnTo>
                  <a:close/>
                </a:path>
                <a:path w="2375534" h="369569">
                  <a:moveTo>
                    <a:pt x="1945767" y="94234"/>
                  </a:moveTo>
                  <a:lnTo>
                    <a:pt x="2000043" y="103886"/>
                  </a:lnTo>
                  <a:lnTo>
                    <a:pt x="2043557" y="132969"/>
                  </a:lnTo>
                  <a:lnTo>
                    <a:pt x="2072243" y="176847"/>
                  </a:lnTo>
                  <a:lnTo>
                    <a:pt x="2081784" y="231012"/>
                  </a:lnTo>
                  <a:lnTo>
                    <a:pt x="2079376" y="259562"/>
                  </a:lnTo>
                  <a:lnTo>
                    <a:pt x="2060084" y="309040"/>
                  </a:lnTo>
                  <a:lnTo>
                    <a:pt x="2022675" y="347114"/>
                  </a:lnTo>
                  <a:lnTo>
                    <a:pt x="1974149" y="366736"/>
                  </a:lnTo>
                  <a:lnTo>
                    <a:pt x="1946148" y="369188"/>
                  </a:lnTo>
                  <a:lnTo>
                    <a:pt x="1928318" y="368167"/>
                  </a:lnTo>
                  <a:lnTo>
                    <a:pt x="1877187" y="352933"/>
                  </a:lnTo>
                  <a:lnTo>
                    <a:pt x="1836824" y="319786"/>
                  </a:lnTo>
                  <a:lnTo>
                    <a:pt x="1814417" y="269875"/>
                  </a:lnTo>
                  <a:lnTo>
                    <a:pt x="1810131" y="227964"/>
                  </a:lnTo>
                  <a:lnTo>
                    <a:pt x="1811202" y="210770"/>
                  </a:lnTo>
                  <a:lnTo>
                    <a:pt x="1827276" y="160782"/>
                  </a:lnTo>
                  <a:lnTo>
                    <a:pt x="1860923" y="120776"/>
                  </a:lnTo>
                  <a:lnTo>
                    <a:pt x="1908905" y="98456"/>
                  </a:lnTo>
                  <a:lnTo>
                    <a:pt x="1945767" y="94234"/>
                  </a:lnTo>
                  <a:close/>
                </a:path>
                <a:path w="2375534" h="369569">
                  <a:moveTo>
                    <a:pt x="1345692" y="94234"/>
                  </a:moveTo>
                  <a:lnTo>
                    <a:pt x="1388824" y="99377"/>
                  </a:lnTo>
                  <a:lnTo>
                    <a:pt x="1435338" y="126545"/>
                  </a:lnTo>
                  <a:lnTo>
                    <a:pt x="1462913" y="177926"/>
                  </a:lnTo>
                  <a:lnTo>
                    <a:pt x="1394206" y="190373"/>
                  </a:lnTo>
                  <a:lnTo>
                    <a:pt x="1391941" y="180709"/>
                  </a:lnTo>
                  <a:lnTo>
                    <a:pt x="1388570" y="172307"/>
                  </a:lnTo>
                  <a:lnTo>
                    <a:pt x="1356044" y="149615"/>
                  </a:lnTo>
                  <a:lnTo>
                    <a:pt x="1346708" y="148971"/>
                  </a:lnTo>
                  <a:lnTo>
                    <a:pt x="1334325" y="150090"/>
                  </a:lnTo>
                  <a:lnTo>
                    <a:pt x="1298418" y="177407"/>
                  </a:lnTo>
                  <a:lnTo>
                    <a:pt x="1289685" y="226949"/>
                  </a:lnTo>
                  <a:lnTo>
                    <a:pt x="1290663" y="248664"/>
                  </a:lnTo>
                  <a:lnTo>
                    <a:pt x="1305433" y="293115"/>
                  </a:lnTo>
                  <a:lnTo>
                    <a:pt x="1347724" y="312547"/>
                  </a:lnTo>
                  <a:lnTo>
                    <a:pt x="1357177" y="311834"/>
                  </a:lnTo>
                  <a:lnTo>
                    <a:pt x="1390919" y="285908"/>
                  </a:lnTo>
                  <a:lnTo>
                    <a:pt x="1398016" y="262382"/>
                  </a:lnTo>
                  <a:lnTo>
                    <a:pt x="1466342" y="274065"/>
                  </a:lnTo>
                  <a:lnTo>
                    <a:pt x="1450800" y="315388"/>
                  </a:lnTo>
                  <a:lnTo>
                    <a:pt x="1425448" y="345186"/>
                  </a:lnTo>
                  <a:lnTo>
                    <a:pt x="1390126" y="363188"/>
                  </a:lnTo>
                  <a:lnTo>
                    <a:pt x="1344422" y="369188"/>
                  </a:lnTo>
                  <a:lnTo>
                    <a:pt x="1317015" y="366924"/>
                  </a:lnTo>
                  <a:lnTo>
                    <a:pt x="1270966" y="348775"/>
                  </a:lnTo>
                  <a:lnTo>
                    <a:pt x="1237345" y="312858"/>
                  </a:lnTo>
                  <a:lnTo>
                    <a:pt x="1220200" y="262411"/>
                  </a:lnTo>
                  <a:lnTo>
                    <a:pt x="1218057" y="231901"/>
                  </a:lnTo>
                  <a:lnTo>
                    <a:pt x="1220219" y="201134"/>
                  </a:lnTo>
                  <a:lnTo>
                    <a:pt x="1237452" y="150409"/>
                  </a:lnTo>
                  <a:lnTo>
                    <a:pt x="1271236" y="114593"/>
                  </a:lnTo>
                  <a:lnTo>
                    <a:pt x="1317857" y="96496"/>
                  </a:lnTo>
                  <a:lnTo>
                    <a:pt x="1345692" y="94234"/>
                  </a:lnTo>
                  <a:close/>
                </a:path>
                <a:path w="2375534" h="369569">
                  <a:moveTo>
                    <a:pt x="1054354" y="94234"/>
                  </a:moveTo>
                  <a:lnTo>
                    <a:pt x="1094930" y="96932"/>
                  </a:lnTo>
                  <a:lnTo>
                    <a:pt x="1134270" y="111059"/>
                  </a:lnTo>
                  <a:lnTo>
                    <a:pt x="1159900" y="143484"/>
                  </a:lnTo>
                  <a:lnTo>
                    <a:pt x="1165098" y="195580"/>
                  </a:lnTo>
                  <a:lnTo>
                    <a:pt x="1164336" y="276860"/>
                  </a:lnTo>
                  <a:lnTo>
                    <a:pt x="1164548" y="293052"/>
                  </a:lnTo>
                  <a:lnTo>
                    <a:pt x="1169709" y="336341"/>
                  </a:lnTo>
                  <a:lnTo>
                    <a:pt x="1180211" y="363220"/>
                  </a:lnTo>
                  <a:lnTo>
                    <a:pt x="1111377" y="363220"/>
                  </a:lnTo>
                  <a:lnTo>
                    <a:pt x="1109472" y="358648"/>
                  </a:lnTo>
                  <a:lnTo>
                    <a:pt x="1107313" y="351789"/>
                  </a:lnTo>
                  <a:lnTo>
                    <a:pt x="1104646" y="342773"/>
                  </a:lnTo>
                  <a:lnTo>
                    <a:pt x="1103503" y="338582"/>
                  </a:lnTo>
                  <a:lnTo>
                    <a:pt x="1102614" y="335914"/>
                  </a:lnTo>
                  <a:lnTo>
                    <a:pt x="1102106" y="334518"/>
                  </a:lnTo>
                  <a:lnTo>
                    <a:pt x="1093081" y="342657"/>
                  </a:lnTo>
                  <a:lnTo>
                    <a:pt x="1083722" y="349726"/>
                  </a:lnTo>
                  <a:lnTo>
                    <a:pt x="1042955" y="367061"/>
                  </a:lnTo>
                  <a:lnTo>
                    <a:pt x="1020572" y="369188"/>
                  </a:lnTo>
                  <a:lnTo>
                    <a:pt x="1001355" y="367809"/>
                  </a:lnTo>
                  <a:lnTo>
                    <a:pt x="956563" y="347218"/>
                  </a:lnTo>
                  <a:lnTo>
                    <a:pt x="934650" y="307588"/>
                  </a:lnTo>
                  <a:lnTo>
                    <a:pt x="933196" y="291464"/>
                  </a:lnTo>
                  <a:lnTo>
                    <a:pt x="933862" y="280608"/>
                  </a:lnTo>
                  <a:lnTo>
                    <a:pt x="949723" y="243419"/>
                  </a:lnTo>
                  <a:lnTo>
                    <a:pt x="984378" y="220394"/>
                  </a:lnTo>
                  <a:lnTo>
                    <a:pt x="1029081" y="208661"/>
                  </a:lnTo>
                  <a:lnTo>
                    <a:pt x="1051603" y="204160"/>
                  </a:lnTo>
                  <a:lnTo>
                    <a:pt x="1070387" y="199802"/>
                  </a:lnTo>
                  <a:lnTo>
                    <a:pt x="1085409" y="195587"/>
                  </a:lnTo>
                  <a:lnTo>
                    <a:pt x="1096645" y="191515"/>
                  </a:lnTo>
                  <a:lnTo>
                    <a:pt x="1096645" y="184658"/>
                  </a:lnTo>
                  <a:lnTo>
                    <a:pt x="1072451" y="149558"/>
                  </a:lnTo>
                  <a:lnTo>
                    <a:pt x="1049401" y="147447"/>
                  </a:lnTo>
                  <a:lnTo>
                    <a:pt x="1040588" y="147901"/>
                  </a:lnTo>
                  <a:lnTo>
                    <a:pt x="1007030" y="171940"/>
                  </a:lnTo>
                  <a:lnTo>
                    <a:pt x="1003554" y="180467"/>
                  </a:lnTo>
                  <a:lnTo>
                    <a:pt x="940308" y="169037"/>
                  </a:lnTo>
                  <a:lnTo>
                    <a:pt x="964936" y="122906"/>
                  </a:lnTo>
                  <a:lnTo>
                    <a:pt x="1009396" y="98806"/>
                  </a:lnTo>
                  <a:lnTo>
                    <a:pt x="1030303" y="95377"/>
                  </a:lnTo>
                  <a:lnTo>
                    <a:pt x="1054354" y="94234"/>
                  </a:lnTo>
                  <a:close/>
                </a:path>
                <a:path w="2375534" h="369569">
                  <a:moveTo>
                    <a:pt x="875030" y="94234"/>
                  </a:moveTo>
                  <a:lnTo>
                    <a:pt x="886819" y="95045"/>
                  </a:lnTo>
                  <a:lnTo>
                    <a:pt x="898382" y="97488"/>
                  </a:lnTo>
                  <a:lnTo>
                    <a:pt x="909730" y="101574"/>
                  </a:lnTo>
                  <a:lnTo>
                    <a:pt x="920876" y="107314"/>
                  </a:lnTo>
                  <a:lnTo>
                    <a:pt x="899287" y="168021"/>
                  </a:lnTo>
                  <a:lnTo>
                    <a:pt x="890668" y="163020"/>
                  </a:lnTo>
                  <a:lnTo>
                    <a:pt x="882348" y="159448"/>
                  </a:lnTo>
                  <a:lnTo>
                    <a:pt x="874337" y="157305"/>
                  </a:lnTo>
                  <a:lnTo>
                    <a:pt x="866648" y="156590"/>
                  </a:lnTo>
                  <a:lnTo>
                    <a:pt x="859599" y="157093"/>
                  </a:lnTo>
                  <a:lnTo>
                    <a:pt x="829024" y="184060"/>
                  </a:lnTo>
                  <a:lnTo>
                    <a:pt x="821483" y="226361"/>
                  </a:lnTo>
                  <a:lnTo>
                    <a:pt x="820038" y="282067"/>
                  </a:lnTo>
                  <a:lnTo>
                    <a:pt x="820038" y="363220"/>
                  </a:lnTo>
                  <a:lnTo>
                    <a:pt x="750443" y="363220"/>
                  </a:lnTo>
                  <a:lnTo>
                    <a:pt x="750443" y="100075"/>
                  </a:lnTo>
                  <a:lnTo>
                    <a:pt x="815086" y="100075"/>
                  </a:lnTo>
                  <a:lnTo>
                    <a:pt x="815086" y="137540"/>
                  </a:lnTo>
                  <a:lnTo>
                    <a:pt x="823160" y="125422"/>
                  </a:lnTo>
                  <a:lnTo>
                    <a:pt x="851812" y="98948"/>
                  </a:lnTo>
                  <a:lnTo>
                    <a:pt x="866862" y="94757"/>
                  </a:lnTo>
                  <a:lnTo>
                    <a:pt x="875030" y="94234"/>
                  </a:lnTo>
                  <a:close/>
                </a:path>
                <a:path w="2375534" h="369569">
                  <a:moveTo>
                    <a:pt x="120650" y="94234"/>
                  </a:moveTo>
                  <a:lnTo>
                    <a:pt x="173243" y="103886"/>
                  </a:lnTo>
                  <a:lnTo>
                    <a:pt x="213360" y="132969"/>
                  </a:lnTo>
                  <a:lnTo>
                    <a:pt x="238426" y="182006"/>
                  </a:lnTo>
                  <a:lnTo>
                    <a:pt x="245872" y="251713"/>
                  </a:lnTo>
                  <a:lnTo>
                    <a:pt x="71374" y="251713"/>
                  </a:lnTo>
                  <a:lnTo>
                    <a:pt x="72709" y="266380"/>
                  </a:lnTo>
                  <a:lnTo>
                    <a:pt x="96785" y="307494"/>
                  </a:lnTo>
                  <a:lnTo>
                    <a:pt x="128397" y="317246"/>
                  </a:lnTo>
                  <a:lnTo>
                    <a:pt x="136255" y="316676"/>
                  </a:lnTo>
                  <a:lnTo>
                    <a:pt x="169527" y="288762"/>
                  </a:lnTo>
                  <a:lnTo>
                    <a:pt x="172720" y="279526"/>
                  </a:lnTo>
                  <a:lnTo>
                    <a:pt x="242062" y="291211"/>
                  </a:lnTo>
                  <a:lnTo>
                    <a:pt x="213326" y="338181"/>
                  </a:lnTo>
                  <a:lnTo>
                    <a:pt x="167386" y="364220"/>
                  </a:lnTo>
                  <a:lnTo>
                    <a:pt x="127635" y="369188"/>
                  </a:lnTo>
                  <a:lnTo>
                    <a:pt x="95561" y="366398"/>
                  </a:lnTo>
                  <a:lnTo>
                    <a:pt x="44749" y="344007"/>
                  </a:lnTo>
                  <a:lnTo>
                    <a:pt x="14626" y="305260"/>
                  </a:lnTo>
                  <a:lnTo>
                    <a:pt x="1621" y="259921"/>
                  </a:lnTo>
                  <a:lnTo>
                    <a:pt x="0" y="233680"/>
                  </a:lnTo>
                  <a:lnTo>
                    <a:pt x="2141" y="202771"/>
                  </a:lnTo>
                  <a:lnTo>
                    <a:pt x="19234" y="151526"/>
                  </a:lnTo>
                  <a:lnTo>
                    <a:pt x="52427" y="115022"/>
                  </a:lnTo>
                  <a:lnTo>
                    <a:pt x="95670" y="96543"/>
                  </a:lnTo>
                  <a:lnTo>
                    <a:pt x="120650" y="94234"/>
                  </a:lnTo>
                  <a:close/>
                </a:path>
                <a:path w="2375534" h="369569">
                  <a:moveTo>
                    <a:pt x="1588516" y="7238"/>
                  </a:moveTo>
                  <a:lnTo>
                    <a:pt x="1588516" y="100075"/>
                  </a:lnTo>
                  <a:lnTo>
                    <a:pt x="1636014" y="100075"/>
                  </a:lnTo>
                  <a:lnTo>
                    <a:pt x="1636014" y="155575"/>
                  </a:lnTo>
                  <a:lnTo>
                    <a:pt x="1588516" y="155575"/>
                  </a:lnTo>
                  <a:lnTo>
                    <a:pt x="1588516" y="261747"/>
                  </a:lnTo>
                  <a:lnTo>
                    <a:pt x="1590802" y="302768"/>
                  </a:lnTo>
                  <a:lnTo>
                    <a:pt x="1596009" y="307975"/>
                  </a:lnTo>
                  <a:lnTo>
                    <a:pt x="1599311" y="310388"/>
                  </a:lnTo>
                  <a:lnTo>
                    <a:pt x="1603121" y="311531"/>
                  </a:lnTo>
                  <a:lnTo>
                    <a:pt x="1607820" y="311531"/>
                  </a:lnTo>
                  <a:lnTo>
                    <a:pt x="1613203" y="311104"/>
                  </a:lnTo>
                  <a:lnTo>
                    <a:pt x="1619646" y="309832"/>
                  </a:lnTo>
                  <a:lnTo>
                    <a:pt x="1627161" y="307726"/>
                  </a:lnTo>
                  <a:lnTo>
                    <a:pt x="1635760" y="304800"/>
                  </a:lnTo>
                  <a:lnTo>
                    <a:pt x="1641729" y="358775"/>
                  </a:lnTo>
                  <a:lnTo>
                    <a:pt x="1629207" y="363348"/>
                  </a:lnTo>
                  <a:lnTo>
                    <a:pt x="1615852" y="366601"/>
                  </a:lnTo>
                  <a:lnTo>
                    <a:pt x="1601688" y="368544"/>
                  </a:lnTo>
                  <a:lnTo>
                    <a:pt x="1586738" y="369188"/>
                  </a:lnTo>
                  <a:lnTo>
                    <a:pt x="1577546" y="368806"/>
                  </a:lnTo>
                  <a:lnTo>
                    <a:pt x="1539668" y="355631"/>
                  </a:lnTo>
                  <a:lnTo>
                    <a:pt x="1520825" y="319405"/>
                  </a:lnTo>
                  <a:lnTo>
                    <a:pt x="1518539" y="270383"/>
                  </a:lnTo>
                  <a:lnTo>
                    <a:pt x="1518539" y="155575"/>
                  </a:lnTo>
                  <a:lnTo>
                    <a:pt x="1486662" y="155575"/>
                  </a:lnTo>
                  <a:lnTo>
                    <a:pt x="1486662" y="100075"/>
                  </a:lnTo>
                  <a:lnTo>
                    <a:pt x="1518539" y="100075"/>
                  </a:lnTo>
                  <a:lnTo>
                    <a:pt x="1518539" y="47879"/>
                  </a:lnTo>
                  <a:lnTo>
                    <a:pt x="1588516" y="7238"/>
                  </a:lnTo>
                  <a:close/>
                </a:path>
                <a:path w="2375534" h="369569">
                  <a:moveTo>
                    <a:pt x="657351" y="7238"/>
                  </a:moveTo>
                  <a:lnTo>
                    <a:pt x="657351" y="100075"/>
                  </a:lnTo>
                  <a:lnTo>
                    <a:pt x="704850" y="100075"/>
                  </a:lnTo>
                  <a:lnTo>
                    <a:pt x="704850" y="155575"/>
                  </a:lnTo>
                  <a:lnTo>
                    <a:pt x="657351" y="155575"/>
                  </a:lnTo>
                  <a:lnTo>
                    <a:pt x="657351" y="261747"/>
                  </a:lnTo>
                  <a:lnTo>
                    <a:pt x="659638" y="302768"/>
                  </a:lnTo>
                  <a:lnTo>
                    <a:pt x="664845" y="307975"/>
                  </a:lnTo>
                  <a:lnTo>
                    <a:pt x="668147" y="310388"/>
                  </a:lnTo>
                  <a:lnTo>
                    <a:pt x="671957" y="311531"/>
                  </a:lnTo>
                  <a:lnTo>
                    <a:pt x="676656" y="311531"/>
                  </a:lnTo>
                  <a:lnTo>
                    <a:pt x="682039" y="311104"/>
                  </a:lnTo>
                  <a:lnTo>
                    <a:pt x="688482" y="309832"/>
                  </a:lnTo>
                  <a:lnTo>
                    <a:pt x="695997" y="307726"/>
                  </a:lnTo>
                  <a:lnTo>
                    <a:pt x="704596" y="304800"/>
                  </a:lnTo>
                  <a:lnTo>
                    <a:pt x="710564" y="358775"/>
                  </a:lnTo>
                  <a:lnTo>
                    <a:pt x="698043" y="363348"/>
                  </a:lnTo>
                  <a:lnTo>
                    <a:pt x="684688" y="366601"/>
                  </a:lnTo>
                  <a:lnTo>
                    <a:pt x="670524" y="368544"/>
                  </a:lnTo>
                  <a:lnTo>
                    <a:pt x="655574" y="369188"/>
                  </a:lnTo>
                  <a:lnTo>
                    <a:pt x="646382" y="368806"/>
                  </a:lnTo>
                  <a:lnTo>
                    <a:pt x="608504" y="355631"/>
                  </a:lnTo>
                  <a:lnTo>
                    <a:pt x="589661" y="319405"/>
                  </a:lnTo>
                  <a:lnTo>
                    <a:pt x="587375" y="270383"/>
                  </a:lnTo>
                  <a:lnTo>
                    <a:pt x="587375" y="155575"/>
                  </a:lnTo>
                  <a:lnTo>
                    <a:pt x="555498" y="155575"/>
                  </a:lnTo>
                  <a:lnTo>
                    <a:pt x="555498" y="100075"/>
                  </a:lnTo>
                  <a:lnTo>
                    <a:pt x="587375" y="100075"/>
                  </a:lnTo>
                  <a:lnTo>
                    <a:pt x="587375" y="47879"/>
                  </a:lnTo>
                  <a:lnTo>
                    <a:pt x="657351" y="7238"/>
                  </a:lnTo>
                  <a:close/>
                </a:path>
                <a:path w="2375534" h="369569">
                  <a:moveTo>
                    <a:pt x="1684528" y="0"/>
                  </a:moveTo>
                  <a:lnTo>
                    <a:pt x="1754124" y="0"/>
                  </a:lnTo>
                  <a:lnTo>
                    <a:pt x="1754124" y="64388"/>
                  </a:lnTo>
                  <a:lnTo>
                    <a:pt x="1684528" y="64388"/>
                  </a:lnTo>
                  <a:lnTo>
                    <a:pt x="1684528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7013320" y="2204211"/>
            <a:ext cx="1068705" cy="393065"/>
            <a:chOff x="7013320" y="2204211"/>
            <a:chExt cx="1068705" cy="393065"/>
          </a:xfrm>
        </p:grpSpPr>
        <p:sp>
          <p:nvSpPr>
            <p:cNvPr id="31" name="object 31"/>
            <p:cNvSpPr/>
            <p:nvPr/>
          </p:nvSpPr>
          <p:spPr>
            <a:xfrm>
              <a:off x="7018654" y="2209545"/>
              <a:ext cx="1057783" cy="38188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201153" y="2330195"/>
              <a:ext cx="113791" cy="14020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58963" y="2328798"/>
              <a:ext cx="104393" cy="14274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00898" y="2332735"/>
              <a:ext cx="83820" cy="49530"/>
            </a:xfrm>
            <a:custGeom>
              <a:avLst/>
              <a:gdLst/>
              <a:ahLst/>
              <a:cxnLst/>
              <a:rect l="l" t="t" r="r" b="b"/>
              <a:pathLst>
                <a:path w="83820" h="49530">
                  <a:moveTo>
                    <a:pt x="41909" y="0"/>
                  </a:moveTo>
                  <a:lnTo>
                    <a:pt x="6572" y="20577"/>
                  </a:lnTo>
                  <a:lnTo>
                    <a:pt x="0" y="49402"/>
                  </a:lnTo>
                  <a:lnTo>
                    <a:pt x="83439" y="49402"/>
                  </a:lnTo>
                  <a:lnTo>
                    <a:pt x="70993" y="12573"/>
                  </a:lnTo>
                  <a:lnTo>
                    <a:pt x="41909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878825" y="2284602"/>
              <a:ext cx="202946" cy="22644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09052" y="2289936"/>
              <a:ext cx="431165" cy="296545"/>
            </a:xfrm>
            <a:custGeom>
              <a:avLst/>
              <a:gdLst/>
              <a:ahLst/>
              <a:cxnLst/>
              <a:rect l="l" t="t" r="r" b="b"/>
              <a:pathLst>
                <a:path w="431165" h="296544">
                  <a:moveTo>
                    <a:pt x="330453" y="0"/>
                  </a:moveTo>
                  <a:lnTo>
                    <a:pt x="372554" y="7794"/>
                  </a:lnTo>
                  <a:lnTo>
                    <a:pt x="404749" y="31114"/>
                  </a:lnTo>
                  <a:lnTo>
                    <a:pt x="424862" y="70548"/>
                  </a:lnTo>
                  <a:lnTo>
                    <a:pt x="430783" y="126364"/>
                  </a:lnTo>
                  <a:lnTo>
                    <a:pt x="290829" y="126364"/>
                  </a:lnTo>
                  <a:lnTo>
                    <a:pt x="291953" y="138132"/>
                  </a:lnTo>
                  <a:lnTo>
                    <a:pt x="311278" y="171120"/>
                  </a:lnTo>
                  <a:lnTo>
                    <a:pt x="336550" y="178942"/>
                  </a:lnTo>
                  <a:lnTo>
                    <a:pt x="345313" y="178942"/>
                  </a:lnTo>
                  <a:lnTo>
                    <a:pt x="372110" y="148716"/>
                  </a:lnTo>
                  <a:lnTo>
                    <a:pt x="427736" y="157987"/>
                  </a:lnTo>
                  <a:lnTo>
                    <a:pt x="404715" y="195689"/>
                  </a:lnTo>
                  <a:lnTo>
                    <a:pt x="367855" y="216598"/>
                  </a:lnTo>
                  <a:lnTo>
                    <a:pt x="336042" y="220599"/>
                  </a:lnTo>
                  <a:lnTo>
                    <a:pt x="310300" y="218358"/>
                  </a:lnTo>
                  <a:lnTo>
                    <a:pt x="269533" y="200400"/>
                  </a:lnTo>
                  <a:lnTo>
                    <a:pt x="245413" y="169322"/>
                  </a:lnTo>
                  <a:lnTo>
                    <a:pt x="233679" y="111887"/>
                  </a:lnTo>
                  <a:lnTo>
                    <a:pt x="235394" y="87100"/>
                  </a:lnTo>
                  <a:lnTo>
                    <a:pt x="249110" y="46003"/>
                  </a:lnTo>
                  <a:lnTo>
                    <a:pt x="275732" y="16716"/>
                  </a:lnTo>
                  <a:lnTo>
                    <a:pt x="310403" y="1857"/>
                  </a:lnTo>
                  <a:lnTo>
                    <a:pt x="330453" y="0"/>
                  </a:lnTo>
                  <a:close/>
                </a:path>
                <a:path w="431165" h="296544">
                  <a:moveTo>
                    <a:pt x="117728" y="0"/>
                  </a:moveTo>
                  <a:lnTo>
                    <a:pt x="166663" y="16234"/>
                  </a:lnTo>
                  <a:lnTo>
                    <a:pt x="199358" y="63341"/>
                  </a:lnTo>
                  <a:lnTo>
                    <a:pt x="205740" y="109092"/>
                  </a:lnTo>
                  <a:lnTo>
                    <a:pt x="204140" y="134076"/>
                  </a:lnTo>
                  <a:lnTo>
                    <a:pt x="191273" y="175136"/>
                  </a:lnTo>
                  <a:lnTo>
                    <a:pt x="166389" y="204096"/>
                  </a:lnTo>
                  <a:lnTo>
                    <a:pt x="117348" y="220599"/>
                  </a:lnTo>
                  <a:lnTo>
                    <a:pt x="108852" y="220168"/>
                  </a:lnTo>
                  <a:lnTo>
                    <a:pt x="71120" y="204215"/>
                  </a:lnTo>
                  <a:lnTo>
                    <a:pt x="55752" y="189864"/>
                  </a:lnTo>
                  <a:lnTo>
                    <a:pt x="55752" y="296163"/>
                  </a:lnTo>
                  <a:lnTo>
                    <a:pt x="0" y="296163"/>
                  </a:lnTo>
                  <a:lnTo>
                    <a:pt x="0" y="4825"/>
                  </a:lnTo>
                  <a:lnTo>
                    <a:pt x="52070" y="4825"/>
                  </a:lnTo>
                  <a:lnTo>
                    <a:pt x="52070" y="35813"/>
                  </a:lnTo>
                  <a:lnTo>
                    <a:pt x="57568" y="28267"/>
                  </a:lnTo>
                  <a:lnTo>
                    <a:pt x="88278" y="5679"/>
                  </a:lnTo>
                  <a:lnTo>
                    <a:pt x="107467" y="638"/>
                  </a:lnTo>
                  <a:lnTo>
                    <a:pt x="117728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44003" y="2284602"/>
              <a:ext cx="228345" cy="2312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18654" y="2209545"/>
              <a:ext cx="101600" cy="382270"/>
            </a:xfrm>
            <a:custGeom>
              <a:avLst/>
              <a:gdLst/>
              <a:ahLst/>
              <a:cxnLst/>
              <a:rect l="l" t="t" r="r" b="b"/>
              <a:pathLst>
                <a:path w="101600" h="382269">
                  <a:moveTo>
                    <a:pt x="62992" y="0"/>
                  </a:moveTo>
                  <a:lnTo>
                    <a:pt x="101092" y="0"/>
                  </a:lnTo>
                  <a:lnTo>
                    <a:pt x="88540" y="28977"/>
                  </a:lnTo>
                  <a:lnTo>
                    <a:pt x="78120" y="55705"/>
                  </a:lnTo>
                  <a:lnTo>
                    <a:pt x="63626" y="102362"/>
                  </a:lnTo>
                  <a:lnTo>
                    <a:pt x="55911" y="145891"/>
                  </a:lnTo>
                  <a:lnTo>
                    <a:pt x="53340" y="191896"/>
                  </a:lnTo>
                  <a:lnTo>
                    <a:pt x="53721" y="208281"/>
                  </a:lnTo>
                  <a:lnTo>
                    <a:pt x="59436" y="258699"/>
                  </a:lnTo>
                  <a:lnTo>
                    <a:pt x="71098" y="308026"/>
                  </a:lnTo>
                  <a:lnTo>
                    <a:pt x="85598" y="348361"/>
                  </a:lnTo>
                  <a:lnTo>
                    <a:pt x="100456" y="381888"/>
                  </a:lnTo>
                  <a:lnTo>
                    <a:pt x="62102" y="381888"/>
                  </a:lnTo>
                  <a:lnTo>
                    <a:pt x="35369" y="335105"/>
                  </a:lnTo>
                  <a:lnTo>
                    <a:pt x="15875" y="286512"/>
                  </a:lnTo>
                  <a:lnTo>
                    <a:pt x="3936" y="237823"/>
                  </a:lnTo>
                  <a:lnTo>
                    <a:pt x="0" y="190753"/>
                  </a:lnTo>
                  <a:lnTo>
                    <a:pt x="1218" y="162391"/>
                  </a:lnTo>
                  <a:lnTo>
                    <a:pt x="11037" y="108047"/>
                  </a:lnTo>
                  <a:lnTo>
                    <a:pt x="28755" y="60203"/>
                  </a:lnTo>
                  <a:lnTo>
                    <a:pt x="50420" y="19194"/>
                  </a:lnTo>
                  <a:lnTo>
                    <a:pt x="62992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789171" y="2714751"/>
            <a:ext cx="1567815" cy="393065"/>
            <a:chOff x="3789171" y="2714751"/>
            <a:chExt cx="1567815" cy="393065"/>
          </a:xfrm>
        </p:grpSpPr>
        <p:sp>
          <p:nvSpPr>
            <p:cNvPr id="40" name="object 40"/>
            <p:cNvSpPr/>
            <p:nvPr/>
          </p:nvSpPr>
          <p:spPr>
            <a:xfrm>
              <a:off x="3794505" y="2720085"/>
              <a:ext cx="1557020" cy="38188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813807" y="2846069"/>
              <a:ext cx="103505" cy="129539"/>
            </a:xfrm>
            <a:custGeom>
              <a:avLst/>
              <a:gdLst/>
              <a:ahLst/>
              <a:cxnLst/>
              <a:rect l="l" t="t" r="r" b="b"/>
              <a:pathLst>
                <a:path w="103504" h="129539">
                  <a:moveTo>
                    <a:pt x="51688" y="0"/>
                  </a:moveTo>
                  <a:lnTo>
                    <a:pt x="14858" y="16637"/>
                  </a:lnTo>
                  <a:lnTo>
                    <a:pt x="0" y="64769"/>
                  </a:lnTo>
                  <a:lnTo>
                    <a:pt x="928" y="79557"/>
                  </a:lnTo>
                  <a:lnTo>
                    <a:pt x="22792" y="120110"/>
                  </a:lnTo>
                  <a:lnTo>
                    <a:pt x="51688" y="129539"/>
                  </a:lnTo>
                  <a:lnTo>
                    <a:pt x="62190" y="128492"/>
                  </a:lnTo>
                  <a:lnTo>
                    <a:pt x="94765" y="103536"/>
                  </a:lnTo>
                  <a:lnTo>
                    <a:pt x="103124" y="64388"/>
                  </a:lnTo>
                  <a:lnTo>
                    <a:pt x="102195" y="49766"/>
                  </a:lnTo>
                  <a:lnTo>
                    <a:pt x="80478" y="9376"/>
                  </a:lnTo>
                  <a:lnTo>
                    <a:pt x="51688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057139" y="2837941"/>
              <a:ext cx="104013" cy="14439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94505" y="2720085"/>
              <a:ext cx="1557020" cy="382270"/>
            </a:xfrm>
            <a:custGeom>
              <a:avLst/>
              <a:gdLst/>
              <a:ahLst/>
              <a:cxnLst/>
              <a:rect l="l" t="t" r="r" b="b"/>
              <a:pathLst>
                <a:path w="1557020" h="382269">
                  <a:moveTo>
                    <a:pt x="449199" y="123189"/>
                  </a:moveTo>
                  <a:lnTo>
                    <a:pt x="413861" y="143767"/>
                  </a:lnTo>
                  <a:lnTo>
                    <a:pt x="407289" y="172592"/>
                  </a:lnTo>
                  <a:lnTo>
                    <a:pt x="490728" y="172592"/>
                  </a:lnTo>
                  <a:lnTo>
                    <a:pt x="478282" y="135762"/>
                  </a:lnTo>
                  <a:lnTo>
                    <a:pt x="449199" y="123189"/>
                  </a:lnTo>
                  <a:close/>
                </a:path>
                <a:path w="1557020" h="382269">
                  <a:moveTo>
                    <a:pt x="1070737" y="80517"/>
                  </a:moveTo>
                  <a:lnTo>
                    <a:pt x="1114361" y="88249"/>
                  </a:lnTo>
                  <a:lnTo>
                    <a:pt x="1149223" y="111505"/>
                  </a:lnTo>
                  <a:lnTo>
                    <a:pt x="1172194" y="146764"/>
                  </a:lnTo>
                  <a:lnTo>
                    <a:pt x="1179830" y="190118"/>
                  </a:lnTo>
                  <a:lnTo>
                    <a:pt x="1177901" y="213022"/>
                  </a:lnTo>
                  <a:lnTo>
                    <a:pt x="1162470" y="252733"/>
                  </a:lnTo>
                  <a:lnTo>
                    <a:pt x="1132536" y="283255"/>
                  </a:lnTo>
                  <a:lnTo>
                    <a:pt x="1093622" y="299015"/>
                  </a:lnTo>
                  <a:lnTo>
                    <a:pt x="1071118" y="300989"/>
                  </a:lnTo>
                  <a:lnTo>
                    <a:pt x="1056806" y="300178"/>
                  </a:lnTo>
                  <a:lnTo>
                    <a:pt x="1015873" y="287909"/>
                  </a:lnTo>
                  <a:lnTo>
                    <a:pt x="983404" y="261334"/>
                  </a:lnTo>
                  <a:lnTo>
                    <a:pt x="965565" y="221329"/>
                  </a:lnTo>
                  <a:lnTo>
                    <a:pt x="962152" y="187705"/>
                  </a:lnTo>
                  <a:lnTo>
                    <a:pt x="963007" y="173916"/>
                  </a:lnTo>
                  <a:lnTo>
                    <a:pt x="975741" y="133858"/>
                  </a:lnTo>
                  <a:lnTo>
                    <a:pt x="1002744" y="101746"/>
                  </a:lnTo>
                  <a:lnTo>
                    <a:pt x="1041241" y="83883"/>
                  </a:lnTo>
                  <a:lnTo>
                    <a:pt x="1070737" y="80517"/>
                  </a:lnTo>
                  <a:close/>
                </a:path>
                <a:path w="1557020" h="382269">
                  <a:moveTo>
                    <a:pt x="445897" y="80517"/>
                  </a:moveTo>
                  <a:lnTo>
                    <a:pt x="487997" y="88249"/>
                  </a:lnTo>
                  <a:lnTo>
                    <a:pt x="520192" y="111505"/>
                  </a:lnTo>
                  <a:lnTo>
                    <a:pt x="540305" y="150939"/>
                  </a:lnTo>
                  <a:lnTo>
                    <a:pt x="546227" y="206755"/>
                  </a:lnTo>
                  <a:lnTo>
                    <a:pt x="406273" y="206755"/>
                  </a:lnTo>
                  <a:lnTo>
                    <a:pt x="407396" y="218523"/>
                  </a:lnTo>
                  <a:lnTo>
                    <a:pt x="426721" y="251511"/>
                  </a:lnTo>
                  <a:lnTo>
                    <a:pt x="451993" y="259334"/>
                  </a:lnTo>
                  <a:lnTo>
                    <a:pt x="460756" y="259334"/>
                  </a:lnTo>
                  <a:lnTo>
                    <a:pt x="487553" y="229108"/>
                  </a:lnTo>
                  <a:lnTo>
                    <a:pt x="543179" y="238378"/>
                  </a:lnTo>
                  <a:lnTo>
                    <a:pt x="520158" y="276080"/>
                  </a:lnTo>
                  <a:lnTo>
                    <a:pt x="483298" y="296989"/>
                  </a:lnTo>
                  <a:lnTo>
                    <a:pt x="451485" y="300989"/>
                  </a:lnTo>
                  <a:lnTo>
                    <a:pt x="425743" y="298749"/>
                  </a:lnTo>
                  <a:lnTo>
                    <a:pt x="384976" y="280791"/>
                  </a:lnTo>
                  <a:lnTo>
                    <a:pt x="360856" y="249713"/>
                  </a:lnTo>
                  <a:lnTo>
                    <a:pt x="349123" y="192277"/>
                  </a:lnTo>
                  <a:lnTo>
                    <a:pt x="350837" y="167491"/>
                  </a:lnTo>
                  <a:lnTo>
                    <a:pt x="364553" y="126394"/>
                  </a:lnTo>
                  <a:lnTo>
                    <a:pt x="391175" y="97127"/>
                  </a:lnTo>
                  <a:lnTo>
                    <a:pt x="425846" y="82355"/>
                  </a:lnTo>
                  <a:lnTo>
                    <a:pt x="445897" y="80517"/>
                  </a:lnTo>
                  <a:close/>
                </a:path>
                <a:path w="1557020" h="382269">
                  <a:moveTo>
                    <a:pt x="117221" y="80517"/>
                  </a:moveTo>
                  <a:lnTo>
                    <a:pt x="159569" y="93489"/>
                  </a:lnTo>
                  <a:lnTo>
                    <a:pt x="176911" y="114046"/>
                  </a:lnTo>
                  <a:lnTo>
                    <a:pt x="183987" y="106114"/>
                  </a:lnTo>
                  <a:lnTo>
                    <a:pt x="223520" y="82550"/>
                  </a:lnTo>
                  <a:lnTo>
                    <a:pt x="241300" y="80517"/>
                  </a:lnTo>
                  <a:lnTo>
                    <a:pt x="252468" y="81093"/>
                  </a:lnTo>
                  <a:lnTo>
                    <a:pt x="288117" y="95152"/>
                  </a:lnTo>
                  <a:lnTo>
                    <a:pt x="308959" y="135302"/>
                  </a:lnTo>
                  <a:lnTo>
                    <a:pt x="310388" y="161289"/>
                  </a:lnTo>
                  <a:lnTo>
                    <a:pt x="310388" y="296163"/>
                  </a:lnTo>
                  <a:lnTo>
                    <a:pt x="254508" y="296163"/>
                  </a:lnTo>
                  <a:lnTo>
                    <a:pt x="254508" y="175640"/>
                  </a:lnTo>
                  <a:lnTo>
                    <a:pt x="254150" y="161327"/>
                  </a:lnTo>
                  <a:lnTo>
                    <a:pt x="238950" y="126158"/>
                  </a:lnTo>
                  <a:lnTo>
                    <a:pt x="224917" y="123189"/>
                  </a:lnTo>
                  <a:lnTo>
                    <a:pt x="217170" y="123189"/>
                  </a:lnTo>
                  <a:lnTo>
                    <a:pt x="187960" y="151256"/>
                  </a:lnTo>
                  <a:lnTo>
                    <a:pt x="183388" y="194944"/>
                  </a:lnTo>
                  <a:lnTo>
                    <a:pt x="183388" y="296163"/>
                  </a:lnTo>
                  <a:lnTo>
                    <a:pt x="127635" y="296163"/>
                  </a:lnTo>
                  <a:lnTo>
                    <a:pt x="127635" y="180593"/>
                  </a:lnTo>
                  <a:lnTo>
                    <a:pt x="127444" y="166542"/>
                  </a:lnTo>
                  <a:lnTo>
                    <a:pt x="115443" y="127508"/>
                  </a:lnTo>
                  <a:lnTo>
                    <a:pt x="105537" y="123189"/>
                  </a:lnTo>
                  <a:lnTo>
                    <a:pt x="98425" y="123189"/>
                  </a:lnTo>
                  <a:lnTo>
                    <a:pt x="89789" y="123189"/>
                  </a:lnTo>
                  <a:lnTo>
                    <a:pt x="82042" y="125475"/>
                  </a:lnTo>
                  <a:lnTo>
                    <a:pt x="75184" y="130175"/>
                  </a:lnTo>
                  <a:lnTo>
                    <a:pt x="68199" y="134747"/>
                  </a:lnTo>
                  <a:lnTo>
                    <a:pt x="56163" y="179583"/>
                  </a:lnTo>
                  <a:lnTo>
                    <a:pt x="55880" y="193675"/>
                  </a:lnTo>
                  <a:lnTo>
                    <a:pt x="55880" y="296163"/>
                  </a:lnTo>
                  <a:lnTo>
                    <a:pt x="0" y="296163"/>
                  </a:lnTo>
                  <a:lnTo>
                    <a:pt x="0" y="85216"/>
                  </a:lnTo>
                  <a:lnTo>
                    <a:pt x="51562" y="85216"/>
                  </a:lnTo>
                  <a:lnTo>
                    <a:pt x="51562" y="114046"/>
                  </a:lnTo>
                  <a:lnTo>
                    <a:pt x="66018" y="99377"/>
                  </a:lnTo>
                  <a:lnTo>
                    <a:pt x="81772" y="88900"/>
                  </a:lnTo>
                  <a:lnTo>
                    <a:pt x="98835" y="82613"/>
                  </a:lnTo>
                  <a:lnTo>
                    <a:pt x="117221" y="80517"/>
                  </a:lnTo>
                  <a:close/>
                </a:path>
                <a:path w="1557020" h="382269">
                  <a:moveTo>
                    <a:pt x="649605" y="10667"/>
                  </a:moveTo>
                  <a:lnTo>
                    <a:pt x="649605" y="85216"/>
                  </a:lnTo>
                  <a:lnTo>
                    <a:pt x="687705" y="85216"/>
                  </a:lnTo>
                  <a:lnTo>
                    <a:pt x="687705" y="129666"/>
                  </a:lnTo>
                  <a:lnTo>
                    <a:pt x="649605" y="129666"/>
                  </a:lnTo>
                  <a:lnTo>
                    <a:pt x="649605" y="214756"/>
                  </a:lnTo>
                  <a:lnTo>
                    <a:pt x="658241" y="253746"/>
                  </a:lnTo>
                  <a:lnTo>
                    <a:pt x="661416" y="254762"/>
                  </a:lnTo>
                  <a:lnTo>
                    <a:pt x="665099" y="254762"/>
                  </a:lnTo>
                  <a:lnTo>
                    <a:pt x="670179" y="254762"/>
                  </a:lnTo>
                  <a:lnTo>
                    <a:pt x="677672" y="252856"/>
                  </a:lnTo>
                  <a:lnTo>
                    <a:pt x="687578" y="249300"/>
                  </a:lnTo>
                  <a:lnTo>
                    <a:pt x="692277" y="292608"/>
                  </a:lnTo>
                  <a:lnTo>
                    <a:pt x="682230" y="296275"/>
                  </a:lnTo>
                  <a:lnTo>
                    <a:pt x="671528" y="298894"/>
                  </a:lnTo>
                  <a:lnTo>
                    <a:pt x="660183" y="300466"/>
                  </a:lnTo>
                  <a:lnTo>
                    <a:pt x="648208" y="300989"/>
                  </a:lnTo>
                  <a:lnTo>
                    <a:pt x="640851" y="300678"/>
                  </a:lnTo>
                  <a:lnTo>
                    <a:pt x="603123" y="282828"/>
                  </a:lnTo>
                  <a:lnTo>
                    <a:pt x="593697" y="235269"/>
                  </a:lnTo>
                  <a:lnTo>
                    <a:pt x="593598" y="221741"/>
                  </a:lnTo>
                  <a:lnTo>
                    <a:pt x="593598" y="129666"/>
                  </a:lnTo>
                  <a:lnTo>
                    <a:pt x="567944" y="129666"/>
                  </a:lnTo>
                  <a:lnTo>
                    <a:pt x="567944" y="85216"/>
                  </a:lnTo>
                  <a:lnTo>
                    <a:pt x="593598" y="85216"/>
                  </a:lnTo>
                  <a:lnTo>
                    <a:pt x="593598" y="43306"/>
                  </a:lnTo>
                  <a:lnTo>
                    <a:pt x="649605" y="10667"/>
                  </a:lnTo>
                  <a:close/>
                </a:path>
                <a:path w="1557020" h="382269">
                  <a:moveTo>
                    <a:pt x="1361059" y="4952"/>
                  </a:moveTo>
                  <a:lnTo>
                    <a:pt x="1416939" y="4952"/>
                  </a:lnTo>
                  <a:lnTo>
                    <a:pt x="1416939" y="296163"/>
                  </a:lnTo>
                  <a:lnTo>
                    <a:pt x="1365123" y="296163"/>
                  </a:lnTo>
                  <a:lnTo>
                    <a:pt x="1365123" y="265175"/>
                  </a:lnTo>
                  <a:lnTo>
                    <a:pt x="1358360" y="273651"/>
                  </a:lnTo>
                  <a:lnTo>
                    <a:pt x="1325782" y="296007"/>
                  </a:lnTo>
                  <a:lnTo>
                    <a:pt x="1299083" y="300989"/>
                  </a:lnTo>
                  <a:lnTo>
                    <a:pt x="1281555" y="299156"/>
                  </a:lnTo>
                  <a:lnTo>
                    <a:pt x="1236853" y="271652"/>
                  </a:lnTo>
                  <a:lnTo>
                    <a:pt x="1217422" y="236585"/>
                  </a:lnTo>
                  <a:lnTo>
                    <a:pt x="1210945" y="189991"/>
                  </a:lnTo>
                  <a:lnTo>
                    <a:pt x="1212516" y="164748"/>
                  </a:lnTo>
                  <a:lnTo>
                    <a:pt x="1225089" y="123930"/>
                  </a:lnTo>
                  <a:lnTo>
                    <a:pt x="1264697" y="87471"/>
                  </a:lnTo>
                  <a:lnTo>
                    <a:pt x="1299972" y="80517"/>
                  </a:lnTo>
                  <a:lnTo>
                    <a:pt x="1317017" y="82351"/>
                  </a:lnTo>
                  <a:lnTo>
                    <a:pt x="1332896" y="87852"/>
                  </a:lnTo>
                  <a:lnTo>
                    <a:pt x="1347585" y="97020"/>
                  </a:lnTo>
                  <a:lnTo>
                    <a:pt x="1361059" y="109854"/>
                  </a:lnTo>
                  <a:lnTo>
                    <a:pt x="1361059" y="4952"/>
                  </a:lnTo>
                  <a:close/>
                </a:path>
                <a:path w="1557020" h="382269">
                  <a:moveTo>
                    <a:pt x="726440" y="4952"/>
                  </a:moveTo>
                  <a:lnTo>
                    <a:pt x="782193" y="4952"/>
                  </a:lnTo>
                  <a:lnTo>
                    <a:pt x="782193" y="112013"/>
                  </a:lnTo>
                  <a:lnTo>
                    <a:pt x="796383" y="98198"/>
                  </a:lnTo>
                  <a:lnTo>
                    <a:pt x="811895" y="88360"/>
                  </a:lnTo>
                  <a:lnTo>
                    <a:pt x="828716" y="82474"/>
                  </a:lnTo>
                  <a:lnTo>
                    <a:pt x="846836" y="80517"/>
                  </a:lnTo>
                  <a:lnTo>
                    <a:pt x="856218" y="80950"/>
                  </a:lnTo>
                  <a:lnTo>
                    <a:pt x="895143" y="95726"/>
                  </a:lnTo>
                  <a:lnTo>
                    <a:pt x="915670" y="130555"/>
                  </a:lnTo>
                  <a:lnTo>
                    <a:pt x="918464" y="172465"/>
                  </a:lnTo>
                  <a:lnTo>
                    <a:pt x="918464" y="296163"/>
                  </a:lnTo>
                  <a:lnTo>
                    <a:pt x="862711" y="296163"/>
                  </a:lnTo>
                  <a:lnTo>
                    <a:pt x="862711" y="184785"/>
                  </a:lnTo>
                  <a:lnTo>
                    <a:pt x="862518" y="169713"/>
                  </a:lnTo>
                  <a:lnTo>
                    <a:pt x="853694" y="131952"/>
                  </a:lnTo>
                  <a:lnTo>
                    <a:pt x="836168" y="123189"/>
                  </a:lnTo>
                  <a:lnTo>
                    <a:pt x="828167" y="123189"/>
                  </a:lnTo>
                  <a:lnTo>
                    <a:pt x="790201" y="143904"/>
                  </a:lnTo>
                  <a:lnTo>
                    <a:pt x="782193" y="190500"/>
                  </a:lnTo>
                  <a:lnTo>
                    <a:pt x="782193" y="296163"/>
                  </a:lnTo>
                  <a:lnTo>
                    <a:pt x="726440" y="296163"/>
                  </a:lnTo>
                  <a:lnTo>
                    <a:pt x="726440" y="4952"/>
                  </a:lnTo>
                  <a:close/>
                </a:path>
                <a:path w="1557020" h="382269">
                  <a:moveTo>
                    <a:pt x="1455928" y="0"/>
                  </a:moveTo>
                  <a:lnTo>
                    <a:pt x="1493901" y="0"/>
                  </a:lnTo>
                  <a:lnTo>
                    <a:pt x="1508041" y="21667"/>
                  </a:lnTo>
                  <a:lnTo>
                    <a:pt x="1531369" y="66954"/>
                  </a:lnTo>
                  <a:lnTo>
                    <a:pt x="1547750" y="114625"/>
                  </a:lnTo>
                  <a:lnTo>
                    <a:pt x="1555994" y="163202"/>
                  </a:lnTo>
                  <a:lnTo>
                    <a:pt x="1557020" y="187705"/>
                  </a:lnTo>
                  <a:lnTo>
                    <a:pt x="1556208" y="208849"/>
                  </a:lnTo>
                  <a:lnTo>
                    <a:pt x="1549679" y="253374"/>
                  </a:lnTo>
                  <a:lnTo>
                    <a:pt x="1535297" y="303307"/>
                  </a:lnTo>
                  <a:lnTo>
                    <a:pt x="1510774" y="355885"/>
                  </a:lnTo>
                  <a:lnTo>
                    <a:pt x="1494917" y="381888"/>
                  </a:lnTo>
                  <a:lnTo>
                    <a:pt x="1456309" y="381888"/>
                  </a:lnTo>
                  <a:lnTo>
                    <a:pt x="1463976" y="365218"/>
                  </a:lnTo>
                  <a:lnTo>
                    <a:pt x="1470406" y="350631"/>
                  </a:lnTo>
                  <a:lnTo>
                    <a:pt x="1486122" y="307308"/>
                  </a:lnTo>
                  <a:lnTo>
                    <a:pt x="1497091" y="260111"/>
                  </a:lnTo>
                  <a:lnTo>
                    <a:pt x="1502743" y="214868"/>
                  </a:lnTo>
                  <a:lnTo>
                    <a:pt x="1503426" y="191897"/>
                  </a:lnTo>
                  <a:lnTo>
                    <a:pt x="1502785" y="168584"/>
                  </a:lnTo>
                  <a:lnTo>
                    <a:pt x="1497693" y="123817"/>
                  </a:lnTo>
                  <a:lnTo>
                    <a:pt x="1487146" y="80170"/>
                  </a:lnTo>
                  <a:lnTo>
                    <a:pt x="1468477" y="28977"/>
                  </a:lnTo>
                  <a:lnTo>
                    <a:pt x="1455928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90600" y="409575"/>
              <a:ext cx="3600450" cy="733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10125" y="4038600"/>
              <a:ext cx="4333874" cy="2819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79905" y="1830806"/>
            <a:ext cx="7171690" cy="216027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45" dirty="0">
                <a:latin typeface="Arial"/>
                <a:cs typeface="Arial"/>
              </a:rPr>
              <a:t>Intra-alveolar </a:t>
            </a:r>
            <a:r>
              <a:rPr sz="2000" spc="15" dirty="0">
                <a:latin typeface="Arial"/>
                <a:cs typeface="Arial"/>
              </a:rPr>
              <a:t>attempt </a:t>
            </a:r>
            <a:r>
              <a:rPr sz="2000" spc="-85" dirty="0">
                <a:latin typeface="Arial"/>
                <a:cs typeface="Arial"/>
              </a:rPr>
              <a:t>is </a:t>
            </a:r>
            <a:r>
              <a:rPr sz="2000" spc="-30" dirty="0">
                <a:latin typeface="Arial"/>
                <a:cs typeface="Arial"/>
              </a:rPr>
              <a:t>failed</a:t>
            </a:r>
            <a:endParaRPr sz="20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75" dirty="0">
                <a:latin typeface="Arial"/>
                <a:cs typeface="Arial"/>
              </a:rPr>
              <a:t>Retained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roots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in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proximity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with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maxillary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sinus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not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05" dirty="0">
                <a:latin typeface="Arial"/>
                <a:cs typeface="Arial"/>
              </a:rPr>
              <a:t>accessible 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forcep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35" dirty="0">
                <a:latin typeface="Arial"/>
                <a:cs typeface="Arial"/>
              </a:rPr>
              <a:t>History </a:t>
            </a:r>
            <a:r>
              <a:rPr sz="2000" spc="15" dirty="0">
                <a:latin typeface="Arial"/>
                <a:cs typeface="Arial"/>
              </a:rPr>
              <a:t>of </a:t>
            </a:r>
            <a:r>
              <a:rPr sz="2000" spc="10" dirty="0">
                <a:latin typeface="Arial"/>
                <a:cs typeface="Arial"/>
              </a:rPr>
              <a:t>difficult </a:t>
            </a:r>
            <a:r>
              <a:rPr sz="2000" spc="-25" dirty="0">
                <a:latin typeface="Arial"/>
                <a:cs typeface="Arial"/>
              </a:rPr>
              <a:t>or </a:t>
            </a:r>
            <a:r>
              <a:rPr sz="2000" spc="-5" dirty="0">
                <a:latin typeface="Arial"/>
                <a:cs typeface="Arial"/>
              </a:rPr>
              <a:t>attempted</a:t>
            </a:r>
            <a:r>
              <a:rPr sz="2000" spc="-37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extraction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65" dirty="0">
                <a:latin typeface="Arial"/>
                <a:cs typeface="Arial"/>
              </a:rPr>
              <a:t>Heavily </a:t>
            </a:r>
            <a:r>
              <a:rPr sz="2000" spc="-45" dirty="0">
                <a:latin typeface="Arial"/>
                <a:cs typeface="Arial"/>
              </a:rPr>
              <a:t>restored</a:t>
            </a:r>
            <a:r>
              <a:rPr sz="2000" spc="-27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tooth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60" dirty="0">
                <a:latin typeface="Arial"/>
                <a:cs typeface="Arial"/>
              </a:rPr>
              <a:t>Geminated </a:t>
            </a:r>
            <a:r>
              <a:rPr sz="2000" spc="-5" dirty="0">
                <a:latin typeface="Arial"/>
                <a:cs typeface="Arial"/>
              </a:rPr>
              <a:t>/</a:t>
            </a:r>
            <a:r>
              <a:rPr sz="2000" spc="-40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dilacerated </a:t>
            </a:r>
            <a:r>
              <a:rPr sz="2000" spc="25" dirty="0">
                <a:latin typeface="Arial"/>
                <a:cs typeface="Arial"/>
              </a:rPr>
              <a:t>tooth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09600" y="314325"/>
              <a:ext cx="6829425" cy="5810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9600" y="1447800"/>
              <a:ext cx="4343400" cy="25208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05400" y="3352749"/>
              <a:ext cx="3724275" cy="2463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047750" y="66675"/>
              <a:ext cx="5791200" cy="5810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5325" y="914400"/>
              <a:ext cx="4029075" cy="27716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00600" y="914400"/>
              <a:ext cx="4073398" cy="2780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5800" y="3810000"/>
              <a:ext cx="4038600" cy="2590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00600" y="3809949"/>
              <a:ext cx="4114800" cy="26346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57200" y="914400"/>
              <a:ext cx="3916299" cy="259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31391" y="3745991"/>
              <a:ext cx="2468880" cy="29260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95400" y="3810000"/>
              <a:ext cx="2286000" cy="2743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76350" y="3790950"/>
              <a:ext cx="2324100" cy="2781300"/>
            </a:xfrm>
            <a:custGeom>
              <a:avLst/>
              <a:gdLst/>
              <a:ahLst/>
              <a:cxnLst/>
              <a:rect l="l" t="t" r="r" b="b"/>
              <a:pathLst>
                <a:path w="2324100" h="2781300">
                  <a:moveTo>
                    <a:pt x="0" y="2781300"/>
                  </a:moveTo>
                  <a:lnTo>
                    <a:pt x="2324100" y="2781300"/>
                  </a:lnTo>
                  <a:lnTo>
                    <a:pt x="2324100" y="0"/>
                  </a:lnTo>
                  <a:lnTo>
                    <a:pt x="0" y="0"/>
                  </a:lnTo>
                  <a:lnTo>
                    <a:pt x="0" y="27813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57800" y="2057412"/>
              <a:ext cx="3733800" cy="38815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108828" y="1540509"/>
            <a:ext cx="388810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20" dirty="0">
                <a:latin typeface="Arial"/>
                <a:cs typeface="Arial"/>
              </a:rPr>
              <a:t>Dens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in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dente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maxillary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30" dirty="0">
                <a:latin typeface="Arial"/>
                <a:cs typeface="Arial"/>
              </a:rPr>
              <a:t>left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canine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98194" y="473456"/>
            <a:ext cx="1596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95" dirty="0">
                <a:solidFill>
                  <a:srgbClr val="000000"/>
                </a:solidFill>
                <a:latin typeface="Arial"/>
                <a:cs typeface="Arial"/>
              </a:rPr>
              <a:t>Fusion </a:t>
            </a:r>
            <a:r>
              <a:rPr i="0" spc="15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i="0" spc="-3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5" dirty="0">
                <a:solidFill>
                  <a:srgbClr val="000000"/>
                </a:solidFill>
                <a:latin typeface="Arial"/>
                <a:cs typeface="Arial"/>
              </a:rPr>
              <a:t>teeth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876800" y="381000"/>
              <a:ext cx="4114800" cy="2910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4320" y="381000"/>
              <a:ext cx="4333875" cy="2867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90800" y="3657600"/>
              <a:ext cx="4333875" cy="28670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600" y="609600"/>
            <a:ext cx="4333875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93594" y="4599813"/>
            <a:ext cx="4276090" cy="1116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300"/>
              </a:lnSpc>
              <a:spcBef>
                <a:spcPts val="114"/>
              </a:spcBef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Deciduous mandibular </a:t>
            </a:r>
            <a:r>
              <a:rPr sz="1800" spc="-20" dirty="0">
                <a:solidFill>
                  <a:srgbClr val="131213"/>
                </a:solidFill>
                <a:latin typeface="Arial"/>
                <a:cs typeface="Arial"/>
              </a:rPr>
              <a:t>molar, 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whose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roots  embrace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the 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crown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of the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succedaneous  </a:t>
            </a:r>
            <a:r>
              <a:rPr sz="1800" spc="-15" dirty="0">
                <a:solidFill>
                  <a:srgbClr val="131213"/>
                </a:solidFill>
                <a:latin typeface="Arial"/>
                <a:cs typeface="Arial"/>
              </a:rPr>
              <a:t>premolar.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Risk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concurrent luxation </a:t>
            </a:r>
            <a:r>
              <a:rPr sz="1800" spc="-15" dirty="0">
                <a:solidFill>
                  <a:srgbClr val="131213"/>
                </a:solidFill>
                <a:latin typeface="Arial"/>
                <a:cs typeface="Arial"/>
              </a:rPr>
              <a:t>with 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the simple extraction</a:t>
            </a:r>
            <a:r>
              <a:rPr sz="1800" spc="15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technique.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9905" y="1431163"/>
            <a:ext cx="5861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65" dirty="0">
                <a:solidFill>
                  <a:srgbClr val="000000"/>
                </a:solidFill>
                <a:latin typeface="Arial"/>
                <a:cs typeface="Arial"/>
              </a:rPr>
              <a:t>Main</a:t>
            </a:r>
            <a:r>
              <a:rPr sz="2400" i="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70" dirty="0">
                <a:solidFill>
                  <a:srgbClr val="000000"/>
                </a:solidFill>
                <a:latin typeface="Arial"/>
                <a:cs typeface="Arial"/>
              </a:rPr>
              <a:t>components</a:t>
            </a:r>
            <a:r>
              <a:rPr sz="2400" i="0" spc="-2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15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sz="2400" i="0" spc="-2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70" dirty="0">
                <a:solidFill>
                  <a:srgbClr val="000000"/>
                </a:solidFill>
                <a:latin typeface="Arial"/>
                <a:cs typeface="Arial"/>
              </a:rPr>
              <a:t>transalveolar</a:t>
            </a:r>
            <a:r>
              <a:rPr sz="2400" i="0" spc="-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35" dirty="0">
                <a:solidFill>
                  <a:srgbClr val="000000"/>
                </a:solidFill>
                <a:latin typeface="Arial"/>
                <a:cs typeface="Arial"/>
              </a:rPr>
              <a:t>extraction</a:t>
            </a:r>
            <a:r>
              <a:rPr sz="2400" i="0" spc="-2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165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79905" y="2226640"/>
            <a:ext cx="6435725" cy="1795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85" dirty="0">
                <a:latin typeface="Arial"/>
                <a:cs typeface="Arial"/>
              </a:rPr>
              <a:t>Design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38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mucoperiosteal </a:t>
            </a:r>
            <a:r>
              <a:rPr sz="2000" spc="-20" dirty="0">
                <a:latin typeface="Arial"/>
                <a:cs typeface="Arial"/>
              </a:rPr>
              <a:t>flap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2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25" dirty="0">
                <a:latin typeface="Arial"/>
                <a:cs typeface="Arial"/>
              </a:rPr>
              <a:t>Method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be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used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deliver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tooth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/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root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from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socket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AutoNum type="arabicPeriod"/>
            </a:pPr>
            <a:endParaRPr sz="2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95" dirty="0">
                <a:latin typeface="Arial"/>
                <a:cs typeface="Arial"/>
              </a:rPr>
              <a:t>Bone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removal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used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facilitate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tooth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/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root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removal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714375" y="66675"/>
              <a:ext cx="6553200" cy="733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2784" y="914400"/>
              <a:ext cx="4412615" cy="1981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09800" y="4048759"/>
              <a:ext cx="4876800" cy="2047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51375" y="2990215"/>
            <a:ext cx="42824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353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Trebuchet MS"/>
                <a:cs typeface="Trebuchet MS"/>
              </a:rPr>
              <a:t>Raise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to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105" dirty="0">
                <a:latin typeface="Trebuchet MS"/>
                <a:cs typeface="Trebuchet MS"/>
              </a:rPr>
              <a:t>render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operative</a:t>
            </a:r>
            <a:r>
              <a:rPr sz="1800" b="1" spc="-14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site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clearly  </a:t>
            </a:r>
            <a:r>
              <a:rPr sz="1800" b="1" spc="-75" dirty="0">
                <a:latin typeface="Trebuchet MS"/>
                <a:cs typeface="Trebuchet MS"/>
              </a:rPr>
              <a:t>visible </a:t>
            </a:r>
            <a:r>
              <a:rPr sz="1800" b="1" spc="-30" dirty="0">
                <a:latin typeface="Trebuchet MS"/>
                <a:cs typeface="Trebuchet MS"/>
              </a:rPr>
              <a:t>&amp;</a:t>
            </a:r>
            <a:r>
              <a:rPr sz="1800" b="1" spc="-29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accessible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60" dirty="0">
                <a:latin typeface="Trebuchet MS"/>
                <a:cs typeface="Trebuchet MS"/>
              </a:rPr>
              <a:t>Suture</a:t>
            </a:r>
            <a:r>
              <a:rPr sz="1800" b="1" spc="-204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should</a:t>
            </a:r>
            <a:r>
              <a:rPr sz="1800" b="1" spc="-204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not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be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placed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over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blood</a:t>
            </a:r>
            <a:r>
              <a:rPr sz="1800" b="1" spc="-19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clot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09800" y="6172200"/>
            <a:ext cx="4800600" cy="3695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800" b="1" spc="-60" dirty="0">
                <a:latin typeface="Trebuchet MS"/>
                <a:cs typeface="Trebuchet MS"/>
              </a:rPr>
              <a:t>Obliteration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buccal</a:t>
            </a:r>
            <a:r>
              <a:rPr sz="1800" b="1" spc="-210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sulcus</a:t>
            </a:r>
            <a:r>
              <a:rPr sz="1800" b="1" spc="-20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should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be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avoided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4800" y="990587"/>
            <a:ext cx="4038600" cy="2667635"/>
            <a:chOff x="304800" y="990587"/>
            <a:chExt cx="4038600" cy="2667635"/>
          </a:xfrm>
        </p:grpSpPr>
        <p:sp>
          <p:nvSpPr>
            <p:cNvPr id="9" name="object 9"/>
            <p:cNvSpPr/>
            <p:nvPr/>
          </p:nvSpPr>
          <p:spPr>
            <a:xfrm>
              <a:off x="517143" y="1066800"/>
              <a:ext cx="3826255" cy="2590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4800" y="990587"/>
              <a:ext cx="1456055" cy="369570"/>
            </a:xfrm>
            <a:custGeom>
              <a:avLst/>
              <a:gdLst/>
              <a:ahLst/>
              <a:cxnLst/>
              <a:rect l="l" t="t" r="r" b="b"/>
              <a:pathLst>
                <a:path w="1456055" h="369569">
                  <a:moveTo>
                    <a:pt x="1455801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455801" y="369328"/>
                  </a:lnTo>
                  <a:lnTo>
                    <a:pt x="14558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83540" y="1008634"/>
            <a:ext cx="1284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0" spc="-30" dirty="0">
                <a:solidFill>
                  <a:srgbClr val="000000"/>
                </a:solidFill>
                <a:latin typeface="Trebuchet MS"/>
                <a:cs typeface="Trebuchet MS"/>
              </a:rPr>
              <a:t>Base </a:t>
            </a:r>
            <a:r>
              <a:rPr sz="1800" b="1" i="0" spc="-125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1800" b="1" i="0" spc="-3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1" i="0" spc="-60" dirty="0">
                <a:solidFill>
                  <a:srgbClr val="000000"/>
                </a:solidFill>
                <a:latin typeface="Trebuchet MS"/>
                <a:cs typeface="Trebuchet MS"/>
              </a:rPr>
              <a:t>broad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943100" y="304800"/>
              <a:ext cx="1876425" cy="5810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8600" y="914400"/>
              <a:ext cx="5562600" cy="4708525"/>
            </a:xfrm>
            <a:custGeom>
              <a:avLst/>
              <a:gdLst/>
              <a:ahLst/>
              <a:cxnLst/>
              <a:rect l="l" t="t" r="r" b="b"/>
              <a:pathLst>
                <a:path w="5562600" h="4708525">
                  <a:moveTo>
                    <a:pt x="5562600" y="0"/>
                  </a:moveTo>
                  <a:lnTo>
                    <a:pt x="0" y="0"/>
                  </a:lnTo>
                  <a:lnTo>
                    <a:pt x="0" y="4708525"/>
                  </a:lnTo>
                  <a:lnTo>
                    <a:pt x="5562600" y="4708525"/>
                  </a:lnTo>
                  <a:lnTo>
                    <a:pt x="5562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07340" y="870559"/>
            <a:ext cx="4968240" cy="18548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0" dirty="0">
                <a:latin typeface="Arial"/>
                <a:cs typeface="Arial"/>
              </a:rPr>
              <a:t>Sharp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scalpel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5" dirty="0">
                <a:latin typeface="Arial"/>
                <a:cs typeface="Arial"/>
              </a:rPr>
              <a:t>Firm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pressure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00" dirty="0">
                <a:latin typeface="Arial"/>
                <a:cs typeface="Arial"/>
              </a:rPr>
              <a:t>Mucousa </a:t>
            </a:r>
            <a:r>
              <a:rPr sz="2000" spc="-145" dirty="0">
                <a:latin typeface="Arial"/>
                <a:cs typeface="Arial"/>
              </a:rPr>
              <a:t>+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periosteum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0" dirty="0">
                <a:latin typeface="Arial"/>
                <a:cs typeface="Arial"/>
              </a:rPr>
              <a:t>Avoid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Button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hole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formation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in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45" dirty="0">
                <a:latin typeface="Arial"/>
                <a:cs typeface="Arial"/>
              </a:rPr>
              <a:t>case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sinus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5" dirty="0">
                <a:latin typeface="Arial"/>
                <a:cs typeface="Arial"/>
              </a:rPr>
              <a:t>Incision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sufficient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length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once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57200" y="228600"/>
            <a:ext cx="8578850" cy="6485890"/>
            <a:chOff x="457200" y="228600"/>
            <a:chExt cx="8578850" cy="6485890"/>
          </a:xfrm>
        </p:grpSpPr>
        <p:sp>
          <p:nvSpPr>
            <p:cNvPr id="7" name="object 7"/>
            <p:cNvSpPr/>
            <p:nvPr/>
          </p:nvSpPr>
          <p:spPr>
            <a:xfrm>
              <a:off x="5624829" y="228600"/>
              <a:ext cx="3201670" cy="1676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0" y="2438387"/>
              <a:ext cx="4464050" cy="42583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2819412"/>
              <a:ext cx="3810000" cy="38949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3" name="object 3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858147"/>
            <a:ext cx="9144000" cy="3999865"/>
            <a:chOff x="0" y="2858147"/>
            <a:chExt cx="9144000" cy="3999865"/>
          </a:xfrm>
        </p:grpSpPr>
        <p:sp>
          <p:nvSpPr>
            <p:cNvPr id="9" name="object 9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0823" y="3591813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67350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567304" y="1807082"/>
            <a:ext cx="4018279" cy="483234"/>
            <a:chOff x="2567304" y="1807082"/>
            <a:chExt cx="4018279" cy="483234"/>
          </a:xfrm>
        </p:grpSpPr>
        <p:sp>
          <p:nvSpPr>
            <p:cNvPr id="17" name="object 17"/>
            <p:cNvSpPr/>
            <p:nvPr/>
          </p:nvSpPr>
          <p:spPr>
            <a:xfrm>
              <a:off x="2576448" y="1816226"/>
              <a:ext cx="3999865" cy="46469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19980" y="1924938"/>
              <a:ext cx="127127" cy="17399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76448" y="1816226"/>
              <a:ext cx="3999865" cy="464820"/>
            </a:xfrm>
            <a:custGeom>
              <a:avLst/>
              <a:gdLst/>
              <a:ahLst/>
              <a:cxnLst/>
              <a:rect l="l" t="t" r="r" b="b"/>
              <a:pathLst>
                <a:path w="3999865" h="464819">
                  <a:moveTo>
                    <a:pt x="820292" y="76962"/>
                  </a:moveTo>
                  <a:lnTo>
                    <a:pt x="755776" y="387731"/>
                  </a:lnTo>
                  <a:lnTo>
                    <a:pt x="806323" y="387731"/>
                  </a:lnTo>
                  <a:lnTo>
                    <a:pt x="849185" y="384569"/>
                  </a:lnTo>
                  <a:lnTo>
                    <a:pt x="894768" y="371391"/>
                  </a:lnTo>
                  <a:lnTo>
                    <a:pt x="928512" y="351869"/>
                  </a:lnTo>
                  <a:lnTo>
                    <a:pt x="957919" y="323659"/>
                  </a:lnTo>
                  <a:lnTo>
                    <a:pt x="980439" y="289940"/>
                  </a:lnTo>
                  <a:lnTo>
                    <a:pt x="995995" y="251882"/>
                  </a:lnTo>
                  <a:lnTo>
                    <a:pt x="1004760" y="210756"/>
                  </a:lnTo>
                  <a:lnTo>
                    <a:pt x="1006855" y="182752"/>
                  </a:lnTo>
                  <a:lnTo>
                    <a:pt x="1006405" y="165203"/>
                  </a:lnTo>
                  <a:lnTo>
                    <a:pt x="995172" y="122555"/>
                  </a:lnTo>
                  <a:lnTo>
                    <a:pt x="968293" y="94105"/>
                  </a:lnTo>
                  <a:lnTo>
                    <a:pt x="925195" y="79501"/>
                  </a:lnTo>
                  <a:lnTo>
                    <a:pt x="882650" y="76962"/>
                  </a:lnTo>
                  <a:lnTo>
                    <a:pt x="820292" y="76962"/>
                  </a:lnTo>
                  <a:close/>
                </a:path>
                <a:path w="3999865" h="464819">
                  <a:moveTo>
                    <a:pt x="2956305" y="69214"/>
                  </a:moveTo>
                  <a:lnTo>
                    <a:pt x="2918015" y="74519"/>
                  </a:lnTo>
                  <a:lnTo>
                    <a:pt x="2874569" y="96597"/>
                  </a:lnTo>
                  <a:lnTo>
                    <a:pt x="2839561" y="131716"/>
                  </a:lnTo>
                  <a:lnTo>
                    <a:pt x="2819146" y="164830"/>
                  </a:lnTo>
                  <a:lnTo>
                    <a:pt x="2803894" y="201348"/>
                  </a:lnTo>
                  <a:lnTo>
                    <a:pt x="2794000" y="240157"/>
                  </a:lnTo>
                  <a:lnTo>
                    <a:pt x="2789481" y="279519"/>
                  </a:lnTo>
                  <a:lnTo>
                    <a:pt x="2789174" y="292353"/>
                  </a:lnTo>
                  <a:lnTo>
                    <a:pt x="2789582" y="304643"/>
                  </a:lnTo>
                  <a:lnTo>
                    <a:pt x="2799597" y="346277"/>
                  </a:lnTo>
                  <a:lnTo>
                    <a:pt x="2829052" y="380761"/>
                  </a:lnTo>
                  <a:lnTo>
                    <a:pt x="2864897" y="393795"/>
                  </a:lnTo>
                  <a:lnTo>
                    <a:pt x="2886202" y="395477"/>
                  </a:lnTo>
                  <a:lnTo>
                    <a:pt x="2899537" y="394884"/>
                  </a:lnTo>
                  <a:lnTo>
                    <a:pt x="2947261" y="380964"/>
                  </a:lnTo>
                  <a:lnTo>
                    <a:pt x="2986563" y="351974"/>
                  </a:lnTo>
                  <a:lnTo>
                    <a:pt x="3017119" y="311384"/>
                  </a:lnTo>
                  <a:lnTo>
                    <a:pt x="3034156" y="275844"/>
                  </a:lnTo>
                  <a:lnTo>
                    <a:pt x="3045765" y="237678"/>
                  </a:lnTo>
                  <a:lnTo>
                    <a:pt x="3052111" y="198167"/>
                  </a:lnTo>
                  <a:lnTo>
                    <a:pt x="3053334" y="172465"/>
                  </a:lnTo>
                  <a:lnTo>
                    <a:pt x="3051714" y="148508"/>
                  </a:lnTo>
                  <a:lnTo>
                    <a:pt x="3038760" y="109976"/>
                  </a:lnTo>
                  <a:lnTo>
                    <a:pt x="2996676" y="75771"/>
                  </a:lnTo>
                  <a:lnTo>
                    <a:pt x="2956305" y="69214"/>
                  </a:lnTo>
                  <a:close/>
                </a:path>
                <a:path w="3999865" h="464819">
                  <a:moveTo>
                    <a:pt x="3261233" y="8382"/>
                  </a:moveTo>
                  <a:lnTo>
                    <a:pt x="3340608" y="8382"/>
                  </a:lnTo>
                  <a:lnTo>
                    <a:pt x="3432683" y="206883"/>
                  </a:lnTo>
                  <a:lnTo>
                    <a:pt x="3448704" y="241936"/>
                  </a:lnTo>
                  <a:lnTo>
                    <a:pt x="3463036" y="275097"/>
                  </a:lnTo>
                  <a:lnTo>
                    <a:pt x="3475652" y="306377"/>
                  </a:lnTo>
                  <a:lnTo>
                    <a:pt x="3486530" y="335788"/>
                  </a:lnTo>
                  <a:lnTo>
                    <a:pt x="3488563" y="335788"/>
                  </a:lnTo>
                  <a:lnTo>
                    <a:pt x="3496103" y="281987"/>
                  </a:lnTo>
                  <a:lnTo>
                    <a:pt x="3510026" y="208280"/>
                  </a:lnTo>
                  <a:lnTo>
                    <a:pt x="3551554" y="8382"/>
                  </a:lnTo>
                  <a:lnTo>
                    <a:pt x="3633216" y="8382"/>
                  </a:lnTo>
                  <a:lnTo>
                    <a:pt x="3540505" y="456438"/>
                  </a:lnTo>
                  <a:lnTo>
                    <a:pt x="3461130" y="456438"/>
                  </a:lnTo>
                  <a:lnTo>
                    <a:pt x="3369055" y="257810"/>
                  </a:lnTo>
                  <a:lnTo>
                    <a:pt x="3352978" y="222613"/>
                  </a:lnTo>
                  <a:lnTo>
                    <a:pt x="3326014" y="158172"/>
                  </a:lnTo>
                  <a:lnTo>
                    <a:pt x="3315080" y="128905"/>
                  </a:lnTo>
                  <a:lnTo>
                    <a:pt x="3313176" y="128905"/>
                  </a:lnTo>
                  <a:lnTo>
                    <a:pt x="3304587" y="188563"/>
                  </a:lnTo>
                  <a:lnTo>
                    <a:pt x="3291713" y="256412"/>
                  </a:lnTo>
                  <a:lnTo>
                    <a:pt x="3250184" y="456438"/>
                  </a:lnTo>
                  <a:lnTo>
                    <a:pt x="3168396" y="456438"/>
                  </a:lnTo>
                  <a:lnTo>
                    <a:pt x="3261233" y="8382"/>
                  </a:lnTo>
                  <a:close/>
                </a:path>
                <a:path w="3999865" h="464819">
                  <a:moveTo>
                    <a:pt x="2593721" y="8382"/>
                  </a:moveTo>
                  <a:lnTo>
                    <a:pt x="2675381" y="8382"/>
                  </a:lnTo>
                  <a:lnTo>
                    <a:pt x="2582672" y="456438"/>
                  </a:lnTo>
                  <a:lnTo>
                    <a:pt x="2500884" y="456438"/>
                  </a:lnTo>
                  <a:lnTo>
                    <a:pt x="2593721" y="8382"/>
                  </a:lnTo>
                  <a:close/>
                </a:path>
                <a:path w="3999865" h="464819">
                  <a:moveTo>
                    <a:pt x="2164588" y="8382"/>
                  </a:moveTo>
                  <a:lnTo>
                    <a:pt x="2527935" y="8382"/>
                  </a:lnTo>
                  <a:lnTo>
                    <a:pt x="2513838" y="76962"/>
                  </a:lnTo>
                  <a:lnTo>
                    <a:pt x="2373122" y="76962"/>
                  </a:lnTo>
                  <a:lnTo>
                    <a:pt x="2294509" y="456438"/>
                  </a:lnTo>
                  <a:lnTo>
                    <a:pt x="2212721" y="456438"/>
                  </a:lnTo>
                  <a:lnTo>
                    <a:pt x="2291461" y="76962"/>
                  </a:lnTo>
                  <a:lnTo>
                    <a:pt x="2150872" y="76962"/>
                  </a:lnTo>
                  <a:lnTo>
                    <a:pt x="2164588" y="8382"/>
                  </a:lnTo>
                  <a:close/>
                </a:path>
                <a:path w="3999865" h="464819">
                  <a:moveTo>
                    <a:pt x="1911985" y="8382"/>
                  </a:moveTo>
                  <a:lnTo>
                    <a:pt x="1988312" y="8382"/>
                  </a:lnTo>
                  <a:lnTo>
                    <a:pt x="2079371" y="456438"/>
                  </a:lnTo>
                  <a:lnTo>
                    <a:pt x="1995677" y="456438"/>
                  </a:lnTo>
                  <a:lnTo>
                    <a:pt x="1974214" y="342138"/>
                  </a:lnTo>
                  <a:lnTo>
                    <a:pt x="1815211" y="342138"/>
                  </a:lnTo>
                  <a:lnTo>
                    <a:pt x="1753235" y="456438"/>
                  </a:lnTo>
                  <a:lnTo>
                    <a:pt x="1662176" y="456438"/>
                  </a:lnTo>
                  <a:lnTo>
                    <a:pt x="1911985" y="8382"/>
                  </a:lnTo>
                  <a:close/>
                </a:path>
                <a:path w="3999865" h="464819">
                  <a:moveTo>
                    <a:pt x="1214501" y="8382"/>
                  </a:moveTo>
                  <a:lnTo>
                    <a:pt x="1296162" y="8382"/>
                  </a:lnTo>
                  <a:lnTo>
                    <a:pt x="1203452" y="456438"/>
                  </a:lnTo>
                  <a:lnTo>
                    <a:pt x="1121664" y="456438"/>
                  </a:lnTo>
                  <a:lnTo>
                    <a:pt x="1214501" y="8382"/>
                  </a:lnTo>
                  <a:close/>
                </a:path>
                <a:path w="3999865" h="464819">
                  <a:moveTo>
                    <a:pt x="752728" y="8382"/>
                  </a:moveTo>
                  <a:lnTo>
                    <a:pt x="886333" y="8382"/>
                  </a:lnTo>
                  <a:lnTo>
                    <a:pt x="903025" y="8643"/>
                  </a:lnTo>
                  <a:lnTo>
                    <a:pt x="946530" y="12573"/>
                  </a:lnTo>
                  <a:lnTo>
                    <a:pt x="993139" y="25019"/>
                  </a:lnTo>
                  <a:lnTo>
                    <a:pt x="1035938" y="50164"/>
                  </a:lnTo>
                  <a:lnTo>
                    <a:pt x="1065784" y="84709"/>
                  </a:lnTo>
                  <a:lnTo>
                    <a:pt x="1083183" y="127381"/>
                  </a:lnTo>
                  <a:lnTo>
                    <a:pt x="1088898" y="176784"/>
                  </a:lnTo>
                  <a:lnTo>
                    <a:pt x="1088729" y="185308"/>
                  </a:lnTo>
                  <a:lnTo>
                    <a:pt x="1084413" y="225960"/>
                  </a:lnTo>
                  <a:lnTo>
                    <a:pt x="1072366" y="272928"/>
                  </a:lnTo>
                  <a:lnTo>
                    <a:pt x="1057275" y="309880"/>
                  </a:lnTo>
                  <a:lnTo>
                    <a:pt x="1035861" y="346241"/>
                  </a:lnTo>
                  <a:lnTo>
                    <a:pt x="1007157" y="380206"/>
                  </a:lnTo>
                  <a:lnTo>
                    <a:pt x="970420" y="410313"/>
                  </a:lnTo>
                  <a:lnTo>
                    <a:pt x="924433" y="433959"/>
                  </a:lnTo>
                  <a:lnTo>
                    <a:pt x="881249" y="447032"/>
                  </a:lnTo>
                  <a:lnTo>
                    <a:pt x="829437" y="454913"/>
                  </a:lnTo>
                  <a:lnTo>
                    <a:pt x="787908" y="456438"/>
                  </a:lnTo>
                  <a:lnTo>
                    <a:pt x="659892" y="456438"/>
                  </a:lnTo>
                  <a:lnTo>
                    <a:pt x="752728" y="8382"/>
                  </a:lnTo>
                  <a:close/>
                </a:path>
                <a:path w="3999865" h="464819">
                  <a:moveTo>
                    <a:pt x="277240" y="8382"/>
                  </a:moveTo>
                  <a:lnTo>
                    <a:pt x="356615" y="8382"/>
                  </a:lnTo>
                  <a:lnTo>
                    <a:pt x="448690" y="206883"/>
                  </a:lnTo>
                  <a:lnTo>
                    <a:pt x="464712" y="241936"/>
                  </a:lnTo>
                  <a:lnTo>
                    <a:pt x="479043" y="275097"/>
                  </a:lnTo>
                  <a:lnTo>
                    <a:pt x="491660" y="306377"/>
                  </a:lnTo>
                  <a:lnTo>
                    <a:pt x="502538" y="335788"/>
                  </a:lnTo>
                  <a:lnTo>
                    <a:pt x="504570" y="335788"/>
                  </a:lnTo>
                  <a:lnTo>
                    <a:pt x="512111" y="281987"/>
                  </a:lnTo>
                  <a:lnTo>
                    <a:pt x="526033" y="208280"/>
                  </a:lnTo>
                  <a:lnTo>
                    <a:pt x="567563" y="8382"/>
                  </a:lnTo>
                  <a:lnTo>
                    <a:pt x="649224" y="8382"/>
                  </a:lnTo>
                  <a:lnTo>
                    <a:pt x="556513" y="456438"/>
                  </a:lnTo>
                  <a:lnTo>
                    <a:pt x="477138" y="456438"/>
                  </a:lnTo>
                  <a:lnTo>
                    <a:pt x="385063" y="257810"/>
                  </a:lnTo>
                  <a:lnTo>
                    <a:pt x="368986" y="222613"/>
                  </a:lnTo>
                  <a:lnTo>
                    <a:pt x="342022" y="158172"/>
                  </a:lnTo>
                  <a:lnTo>
                    <a:pt x="331088" y="128905"/>
                  </a:lnTo>
                  <a:lnTo>
                    <a:pt x="329183" y="128905"/>
                  </a:lnTo>
                  <a:lnTo>
                    <a:pt x="320595" y="188563"/>
                  </a:lnTo>
                  <a:lnTo>
                    <a:pt x="307720" y="256412"/>
                  </a:lnTo>
                  <a:lnTo>
                    <a:pt x="266192" y="456438"/>
                  </a:lnTo>
                  <a:lnTo>
                    <a:pt x="184403" y="456438"/>
                  </a:lnTo>
                  <a:lnTo>
                    <a:pt x="277240" y="8382"/>
                  </a:lnTo>
                  <a:close/>
                </a:path>
                <a:path w="3999865" h="464819">
                  <a:moveTo>
                    <a:pt x="92837" y="8382"/>
                  </a:moveTo>
                  <a:lnTo>
                    <a:pt x="174498" y="8382"/>
                  </a:lnTo>
                  <a:lnTo>
                    <a:pt x="81787" y="456438"/>
                  </a:lnTo>
                  <a:lnTo>
                    <a:pt x="0" y="456438"/>
                  </a:lnTo>
                  <a:lnTo>
                    <a:pt x="92837" y="8382"/>
                  </a:lnTo>
                  <a:close/>
                </a:path>
                <a:path w="3999865" h="464819">
                  <a:moveTo>
                    <a:pt x="3853179" y="0"/>
                  </a:moveTo>
                  <a:lnTo>
                    <a:pt x="3892550" y="2111"/>
                  </a:lnTo>
                  <a:lnTo>
                    <a:pt x="3931539" y="8509"/>
                  </a:lnTo>
                  <a:lnTo>
                    <a:pt x="3984581" y="23671"/>
                  </a:lnTo>
                  <a:lnTo>
                    <a:pt x="3999865" y="29718"/>
                  </a:lnTo>
                  <a:lnTo>
                    <a:pt x="3985514" y="97789"/>
                  </a:lnTo>
                  <a:lnTo>
                    <a:pt x="3967083" y="90715"/>
                  </a:lnTo>
                  <a:lnTo>
                    <a:pt x="3949700" y="84724"/>
                  </a:lnTo>
                  <a:lnTo>
                    <a:pt x="3903217" y="73019"/>
                  </a:lnTo>
                  <a:lnTo>
                    <a:pt x="3858641" y="69214"/>
                  </a:lnTo>
                  <a:lnTo>
                    <a:pt x="3839753" y="70262"/>
                  </a:lnTo>
                  <a:lnTo>
                    <a:pt x="3796284" y="85978"/>
                  </a:lnTo>
                  <a:lnTo>
                    <a:pt x="3773804" y="130937"/>
                  </a:lnTo>
                  <a:lnTo>
                    <a:pt x="3774186" y="138175"/>
                  </a:lnTo>
                  <a:lnTo>
                    <a:pt x="3796029" y="174244"/>
                  </a:lnTo>
                  <a:lnTo>
                    <a:pt x="3833542" y="191722"/>
                  </a:lnTo>
                  <a:lnTo>
                    <a:pt x="3848227" y="196469"/>
                  </a:lnTo>
                  <a:lnTo>
                    <a:pt x="3859087" y="199927"/>
                  </a:lnTo>
                  <a:lnTo>
                    <a:pt x="3902382" y="215062"/>
                  </a:lnTo>
                  <a:lnTo>
                    <a:pt x="3939220" y="237410"/>
                  </a:lnTo>
                  <a:lnTo>
                    <a:pt x="3963765" y="272224"/>
                  </a:lnTo>
                  <a:lnTo>
                    <a:pt x="3969766" y="309372"/>
                  </a:lnTo>
                  <a:lnTo>
                    <a:pt x="3968906" y="327161"/>
                  </a:lnTo>
                  <a:lnTo>
                    <a:pt x="3955923" y="374650"/>
                  </a:lnTo>
                  <a:lnTo>
                    <a:pt x="3928419" y="412976"/>
                  </a:lnTo>
                  <a:lnTo>
                    <a:pt x="3888009" y="441277"/>
                  </a:lnTo>
                  <a:lnTo>
                    <a:pt x="3835459" y="458799"/>
                  </a:lnTo>
                  <a:lnTo>
                    <a:pt x="3794795" y="464046"/>
                  </a:lnTo>
                  <a:lnTo>
                    <a:pt x="3772916" y="464693"/>
                  </a:lnTo>
                  <a:lnTo>
                    <a:pt x="3761299" y="464522"/>
                  </a:lnTo>
                  <a:lnTo>
                    <a:pt x="3717284" y="460152"/>
                  </a:lnTo>
                  <a:lnTo>
                    <a:pt x="3679642" y="451869"/>
                  </a:lnTo>
                  <a:lnTo>
                    <a:pt x="3640201" y="437007"/>
                  </a:lnTo>
                  <a:lnTo>
                    <a:pt x="3634866" y="433577"/>
                  </a:lnTo>
                  <a:lnTo>
                    <a:pt x="3648964" y="366013"/>
                  </a:lnTo>
                  <a:lnTo>
                    <a:pt x="3662110" y="371965"/>
                  </a:lnTo>
                  <a:lnTo>
                    <a:pt x="3676030" y="377428"/>
                  </a:lnTo>
                  <a:lnTo>
                    <a:pt x="3722383" y="390602"/>
                  </a:lnTo>
                  <a:lnTo>
                    <a:pt x="3773551" y="395477"/>
                  </a:lnTo>
                  <a:lnTo>
                    <a:pt x="3785931" y="395142"/>
                  </a:lnTo>
                  <a:lnTo>
                    <a:pt x="3829504" y="387064"/>
                  </a:lnTo>
                  <a:lnTo>
                    <a:pt x="3867673" y="363727"/>
                  </a:lnTo>
                  <a:lnTo>
                    <a:pt x="3884918" y="325526"/>
                  </a:lnTo>
                  <a:lnTo>
                    <a:pt x="3885438" y="316357"/>
                  </a:lnTo>
                  <a:lnTo>
                    <a:pt x="3884916" y="309018"/>
                  </a:lnTo>
                  <a:lnTo>
                    <a:pt x="3855720" y="275209"/>
                  </a:lnTo>
                  <a:lnTo>
                    <a:pt x="3816598" y="261532"/>
                  </a:lnTo>
                  <a:lnTo>
                    <a:pt x="3807825" y="258984"/>
                  </a:lnTo>
                  <a:lnTo>
                    <a:pt x="3769534" y="246491"/>
                  </a:lnTo>
                  <a:lnTo>
                    <a:pt x="3733514" y="227933"/>
                  </a:lnTo>
                  <a:lnTo>
                    <a:pt x="3702046" y="192841"/>
                  </a:lnTo>
                  <a:lnTo>
                    <a:pt x="3690608" y="152282"/>
                  </a:lnTo>
                  <a:lnTo>
                    <a:pt x="3690112" y="140208"/>
                  </a:lnTo>
                  <a:lnTo>
                    <a:pt x="3690846" y="124827"/>
                  </a:lnTo>
                  <a:lnTo>
                    <a:pt x="3701668" y="82803"/>
                  </a:lnTo>
                  <a:lnTo>
                    <a:pt x="3724511" y="48174"/>
                  </a:lnTo>
                  <a:lnTo>
                    <a:pt x="3757977" y="22113"/>
                  </a:lnTo>
                  <a:lnTo>
                    <a:pt x="3801423" y="5625"/>
                  </a:lnTo>
                  <a:lnTo>
                    <a:pt x="3835054" y="621"/>
                  </a:lnTo>
                  <a:lnTo>
                    <a:pt x="3853179" y="0"/>
                  </a:lnTo>
                  <a:close/>
                </a:path>
                <a:path w="3999865" h="464819">
                  <a:moveTo>
                    <a:pt x="2961893" y="0"/>
                  </a:moveTo>
                  <a:lnTo>
                    <a:pt x="3016686" y="6054"/>
                  </a:lnTo>
                  <a:lnTo>
                    <a:pt x="3062795" y="24384"/>
                  </a:lnTo>
                  <a:lnTo>
                    <a:pt x="3098589" y="54735"/>
                  </a:lnTo>
                  <a:lnTo>
                    <a:pt x="3123056" y="96900"/>
                  </a:lnTo>
                  <a:lnTo>
                    <a:pt x="3134612" y="150425"/>
                  </a:lnTo>
                  <a:lnTo>
                    <a:pt x="3135376" y="170687"/>
                  </a:lnTo>
                  <a:lnTo>
                    <a:pt x="3135040" y="184114"/>
                  </a:lnTo>
                  <a:lnTo>
                    <a:pt x="3129915" y="228726"/>
                  </a:lnTo>
                  <a:lnTo>
                    <a:pt x="3117770" y="276875"/>
                  </a:lnTo>
                  <a:lnTo>
                    <a:pt x="3097752" y="325310"/>
                  </a:lnTo>
                  <a:lnTo>
                    <a:pt x="3069445" y="371816"/>
                  </a:lnTo>
                  <a:lnTo>
                    <a:pt x="3031743" y="411607"/>
                  </a:lnTo>
                  <a:lnTo>
                    <a:pt x="2984148" y="442307"/>
                  </a:lnTo>
                  <a:lnTo>
                    <a:pt x="2946550" y="456549"/>
                  </a:lnTo>
                  <a:lnTo>
                    <a:pt x="2903878" y="463788"/>
                  </a:lnTo>
                  <a:lnTo>
                    <a:pt x="2880614" y="464693"/>
                  </a:lnTo>
                  <a:lnTo>
                    <a:pt x="2861444" y="464024"/>
                  </a:lnTo>
                  <a:lnTo>
                    <a:pt x="2809366" y="453898"/>
                  </a:lnTo>
                  <a:lnTo>
                    <a:pt x="2766611" y="431502"/>
                  </a:lnTo>
                  <a:lnTo>
                    <a:pt x="2734468" y="397208"/>
                  </a:lnTo>
                  <a:lnTo>
                    <a:pt x="2714043" y="351172"/>
                  </a:lnTo>
                  <a:lnTo>
                    <a:pt x="2707131" y="294005"/>
                  </a:lnTo>
                  <a:lnTo>
                    <a:pt x="2707467" y="280598"/>
                  </a:lnTo>
                  <a:lnTo>
                    <a:pt x="2712592" y="236093"/>
                  </a:lnTo>
                  <a:lnTo>
                    <a:pt x="2724737" y="187836"/>
                  </a:lnTo>
                  <a:lnTo>
                    <a:pt x="2744771" y="139382"/>
                  </a:lnTo>
                  <a:lnTo>
                    <a:pt x="2773116" y="92876"/>
                  </a:lnTo>
                  <a:lnTo>
                    <a:pt x="2810764" y="53086"/>
                  </a:lnTo>
                  <a:lnTo>
                    <a:pt x="2858359" y="22385"/>
                  </a:lnTo>
                  <a:lnTo>
                    <a:pt x="2895957" y="8143"/>
                  </a:lnTo>
                  <a:lnTo>
                    <a:pt x="2938629" y="904"/>
                  </a:lnTo>
                  <a:lnTo>
                    <a:pt x="2961893" y="0"/>
                  </a:lnTo>
                  <a:close/>
                </a:path>
                <a:path w="3999865" h="464819">
                  <a:moveTo>
                    <a:pt x="1584705" y="0"/>
                  </a:moveTo>
                  <a:lnTo>
                    <a:pt x="1624282" y="2411"/>
                  </a:lnTo>
                  <a:lnTo>
                    <a:pt x="1668748" y="9763"/>
                  </a:lnTo>
                  <a:lnTo>
                    <a:pt x="1696212" y="17399"/>
                  </a:lnTo>
                  <a:lnTo>
                    <a:pt x="1682496" y="84327"/>
                  </a:lnTo>
                  <a:lnTo>
                    <a:pt x="1670113" y="80849"/>
                  </a:lnTo>
                  <a:lnTo>
                    <a:pt x="1658112" y="77835"/>
                  </a:lnTo>
                  <a:lnTo>
                    <a:pt x="1612582" y="70230"/>
                  </a:lnTo>
                  <a:lnTo>
                    <a:pt x="1588770" y="69214"/>
                  </a:lnTo>
                  <a:lnTo>
                    <a:pt x="1574603" y="69738"/>
                  </a:lnTo>
                  <a:lnTo>
                    <a:pt x="1534795" y="77597"/>
                  </a:lnTo>
                  <a:lnTo>
                    <a:pt x="1500076" y="93759"/>
                  </a:lnTo>
                  <a:lnTo>
                    <a:pt x="1462726" y="125892"/>
                  </a:lnTo>
                  <a:lnTo>
                    <a:pt x="1435355" y="167729"/>
                  </a:lnTo>
                  <a:lnTo>
                    <a:pt x="1421225" y="203517"/>
                  </a:lnTo>
                  <a:lnTo>
                    <a:pt x="1412740" y="241851"/>
                  </a:lnTo>
                  <a:lnTo>
                    <a:pt x="1409953" y="281177"/>
                  </a:lnTo>
                  <a:lnTo>
                    <a:pt x="1410525" y="297394"/>
                  </a:lnTo>
                  <a:lnTo>
                    <a:pt x="1419098" y="337185"/>
                  </a:lnTo>
                  <a:lnTo>
                    <a:pt x="1444371" y="372110"/>
                  </a:lnTo>
                  <a:lnTo>
                    <a:pt x="1482089" y="390271"/>
                  </a:lnTo>
                  <a:lnTo>
                    <a:pt x="1528190" y="395477"/>
                  </a:lnTo>
                  <a:lnTo>
                    <a:pt x="1541641" y="395257"/>
                  </a:lnTo>
                  <a:lnTo>
                    <a:pt x="1583181" y="390525"/>
                  </a:lnTo>
                  <a:lnTo>
                    <a:pt x="1625758" y="380238"/>
                  </a:lnTo>
                  <a:lnTo>
                    <a:pt x="1639951" y="375665"/>
                  </a:lnTo>
                  <a:lnTo>
                    <a:pt x="1625218" y="448056"/>
                  </a:lnTo>
                  <a:lnTo>
                    <a:pt x="1582285" y="458843"/>
                  </a:lnTo>
                  <a:lnTo>
                    <a:pt x="1537319" y="463803"/>
                  </a:lnTo>
                  <a:lnTo>
                    <a:pt x="1510664" y="464693"/>
                  </a:lnTo>
                  <a:lnTo>
                    <a:pt x="1490878" y="464069"/>
                  </a:lnTo>
                  <a:lnTo>
                    <a:pt x="1436497" y="454533"/>
                  </a:lnTo>
                  <a:lnTo>
                    <a:pt x="1391455" y="432887"/>
                  </a:lnTo>
                  <a:lnTo>
                    <a:pt x="1357376" y="398414"/>
                  </a:lnTo>
                  <a:lnTo>
                    <a:pt x="1335412" y="350422"/>
                  </a:lnTo>
                  <a:lnTo>
                    <a:pt x="1328745" y="310572"/>
                  </a:lnTo>
                  <a:lnTo>
                    <a:pt x="1327912" y="288289"/>
                  </a:lnTo>
                  <a:lnTo>
                    <a:pt x="1328316" y="271813"/>
                  </a:lnTo>
                  <a:lnTo>
                    <a:pt x="1334389" y="221361"/>
                  </a:lnTo>
                  <a:lnTo>
                    <a:pt x="1348140" y="171319"/>
                  </a:lnTo>
                  <a:lnTo>
                    <a:pt x="1369822" y="124126"/>
                  </a:lnTo>
                  <a:lnTo>
                    <a:pt x="1399458" y="81202"/>
                  </a:lnTo>
                  <a:lnTo>
                    <a:pt x="1437766" y="45465"/>
                  </a:lnTo>
                  <a:lnTo>
                    <a:pt x="1485487" y="18855"/>
                  </a:lnTo>
                  <a:lnTo>
                    <a:pt x="1522823" y="6858"/>
                  </a:lnTo>
                  <a:lnTo>
                    <a:pt x="1563348" y="762"/>
                  </a:lnTo>
                  <a:lnTo>
                    <a:pt x="1584705" y="0"/>
                  </a:lnTo>
                  <a:close/>
                </a:path>
              </a:pathLst>
            </a:custGeom>
            <a:ln w="18288">
              <a:solidFill>
                <a:srgbClr val="FBF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247260" y="2630042"/>
            <a:ext cx="847090" cy="483234"/>
            <a:chOff x="4247260" y="2630042"/>
            <a:chExt cx="847090" cy="483234"/>
          </a:xfrm>
        </p:grpSpPr>
        <p:sp>
          <p:nvSpPr>
            <p:cNvPr id="21" name="object 21"/>
            <p:cNvSpPr/>
            <p:nvPr/>
          </p:nvSpPr>
          <p:spPr>
            <a:xfrm>
              <a:off x="4256404" y="2639186"/>
              <a:ext cx="828294" cy="4646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6404" y="2639186"/>
              <a:ext cx="828675" cy="464820"/>
            </a:xfrm>
            <a:custGeom>
              <a:avLst/>
              <a:gdLst/>
              <a:ahLst/>
              <a:cxnLst/>
              <a:rect l="l" t="t" r="r" b="b"/>
              <a:pathLst>
                <a:path w="828675" h="464819">
                  <a:moveTo>
                    <a:pt x="249174" y="69214"/>
                  </a:moveTo>
                  <a:lnTo>
                    <a:pt x="210883" y="74519"/>
                  </a:lnTo>
                  <a:lnTo>
                    <a:pt x="167437" y="96579"/>
                  </a:lnTo>
                  <a:lnTo>
                    <a:pt x="132429" y="131716"/>
                  </a:lnTo>
                  <a:lnTo>
                    <a:pt x="112014" y="164830"/>
                  </a:lnTo>
                  <a:lnTo>
                    <a:pt x="96762" y="201348"/>
                  </a:lnTo>
                  <a:lnTo>
                    <a:pt x="86868" y="240157"/>
                  </a:lnTo>
                  <a:lnTo>
                    <a:pt x="82349" y="279519"/>
                  </a:lnTo>
                  <a:lnTo>
                    <a:pt x="82042" y="292353"/>
                  </a:lnTo>
                  <a:lnTo>
                    <a:pt x="82450" y="304643"/>
                  </a:lnTo>
                  <a:lnTo>
                    <a:pt x="92465" y="346277"/>
                  </a:lnTo>
                  <a:lnTo>
                    <a:pt x="121920" y="380761"/>
                  </a:lnTo>
                  <a:lnTo>
                    <a:pt x="157765" y="393795"/>
                  </a:lnTo>
                  <a:lnTo>
                    <a:pt x="179070" y="395477"/>
                  </a:lnTo>
                  <a:lnTo>
                    <a:pt x="192405" y="394884"/>
                  </a:lnTo>
                  <a:lnTo>
                    <a:pt x="240129" y="380964"/>
                  </a:lnTo>
                  <a:lnTo>
                    <a:pt x="279431" y="351974"/>
                  </a:lnTo>
                  <a:lnTo>
                    <a:pt x="309987" y="311384"/>
                  </a:lnTo>
                  <a:lnTo>
                    <a:pt x="327025" y="275843"/>
                  </a:lnTo>
                  <a:lnTo>
                    <a:pt x="338633" y="237678"/>
                  </a:lnTo>
                  <a:lnTo>
                    <a:pt x="344979" y="198167"/>
                  </a:lnTo>
                  <a:lnTo>
                    <a:pt x="346202" y="172465"/>
                  </a:lnTo>
                  <a:lnTo>
                    <a:pt x="344582" y="148508"/>
                  </a:lnTo>
                  <a:lnTo>
                    <a:pt x="331628" y="109976"/>
                  </a:lnTo>
                  <a:lnTo>
                    <a:pt x="289544" y="75771"/>
                  </a:lnTo>
                  <a:lnTo>
                    <a:pt x="249174" y="69214"/>
                  </a:lnTo>
                  <a:close/>
                </a:path>
                <a:path w="828675" h="464819">
                  <a:moveTo>
                    <a:pt x="554101" y="8382"/>
                  </a:moveTo>
                  <a:lnTo>
                    <a:pt x="828294" y="8382"/>
                  </a:lnTo>
                  <a:lnTo>
                    <a:pt x="813943" y="76962"/>
                  </a:lnTo>
                  <a:lnTo>
                    <a:pt x="621665" y="76962"/>
                  </a:lnTo>
                  <a:lnTo>
                    <a:pt x="597662" y="192786"/>
                  </a:lnTo>
                  <a:lnTo>
                    <a:pt x="765048" y="192786"/>
                  </a:lnTo>
                  <a:lnTo>
                    <a:pt x="750951" y="261492"/>
                  </a:lnTo>
                  <a:lnTo>
                    <a:pt x="583565" y="261492"/>
                  </a:lnTo>
                  <a:lnTo>
                    <a:pt x="543052" y="456311"/>
                  </a:lnTo>
                  <a:lnTo>
                    <a:pt x="461264" y="456311"/>
                  </a:lnTo>
                  <a:lnTo>
                    <a:pt x="554101" y="8382"/>
                  </a:lnTo>
                  <a:close/>
                </a:path>
                <a:path w="828675" h="464819">
                  <a:moveTo>
                    <a:pt x="254762" y="0"/>
                  </a:moveTo>
                  <a:lnTo>
                    <a:pt x="309554" y="6054"/>
                  </a:lnTo>
                  <a:lnTo>
                    <a:pt x="355663" y="24384"/>
                  </a:lnTo>
                  <a:lnTo>
                    <a:pt x="391457" y="54735"/>
                  </a:lnTo>
                  <a:lnTo>
                    <a:pt x="415925" y="96900"/>
                  </a:lnTo>
                  <a:lnTo>
                    <a:pt x="427480" y="150425"/>
                  </a:lnTo>
                  <a:lnTo>
                    <a:pt x="428244" y="170687"/>
                  </a:lnTo>
                  <a:lnTo>
                    <a:pt x="427908" y="184114"/>
                  </a:lnTo>
                  <a:lnTo>
                    <a:pt x="422783" y="228726"/>
                  </a:lnTo>
                  <a:lnTo>
                    <a:pt x="410638" y="276875"/>
                  </a:lnTo>
                  <a:lnTo>
                    <a:pt x="390620" y="325310"/>
                  </a:lnTo>
                  <a:lnTo>
                    <a:pt x="362313" y="371816"/>
                  </a:lnTo>
                  <a:lnTo>
                    <a:pt x="324612" y="411607"/>
                  </a:lnTo>
                  <a:lnTo>
                    <a:pt x="277016" y="442307"/>
                  </a:lnTo>
                  <a:lnTo>
                    <a:pt x="239418" y="456549"/>
                  </a:lnTo>
                  <a:lnTo>
                    <a:pt x="196746" y="463788"/>
                  </a:lnTo>
                  <a:lnTo>
                    <a:pt x="173482" y="464692"/>
                  </a:lnTo>
                  <a:lnTo>
                    <a:pt x="154312" y="464024"/>
                  </a:lnTo>
                  <a:lnTo>
                    <a:pt x="102235" y="453898"/>
                  </a:lnTo>
                  <a:lnTo>
                    <a:pt x="59479" y="431502"/>
                  </a:lnTo>
                  <a:lnTo>
                    <a:pt x="27336" y="397208"/>
                  </a:lnTo>
                  <a:lnTo>
                    <a:pt x="6911" y="351172"/>
                  </a:lnTo>
                  <a:lnTo>
                    <a:pt x="0" y="294004"/>
                  </a:lnTo>
                  <a:lnTo>
                    <a:pt x="335" y="280598"/>
                  </a:lnTo>
                  <a:lnTo>
                    <a:pt x="5461" y="236092"/>
                  </a:lnTo>
                  <a:lnTo>
                    <a:pt x="17605" y="187836"/>
                  </a:lnTo>
                  <a:lnTo>
                    <a:pt x="37639" y="139382"/>
                  </a:lnTo>
                  <a:lnTo>
                    <a:pt x="65984" y="92876"/>
                  </a:lnTo>
                  <a:lnTo>
                    <a:pt x="103632" y="53086"/>
                  </a:lnTo>
                  <a:lnTo>
                    <a:pt x="151227" y="22385"/>
                  </a:lnTo>
                  <a:lnTo>
                    <a:pt x="188825" y="8143"/>
                  </a:lnTo>
                  <a:lnTo>
                    <a:pt x="231497" y="904"/>
                  </a:lnTo>
                  <a:lnTo>
                    <a:pt x="254762" y="0"/>
                  </a:lnTo>
                  <a:close/>
                </a:path>
              </a:pathLst>
            </a:custGeom>
            <a:ln w="18288">
              <a:solidFill>
                <a:srgbClr val="FBF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795904" y="3453003"/>
            <a:ext cx="3665854" cy="483234"/>
            <a:chOff x="2795904" y="3453003"/>
            <a:chExt cx="3665854" cy="483234"/>
          </a:xfrm>
        </p:grpSpPr>
        <p:sp>
          <p:nvSpPr>
            <p:cNvPr id="24" name="object 24"/>
            <p:cNvSpPr/>
            <p:nvPr/>
          </p:nvSpPr>
          <p:spPr>
            <a:xfrm>
              <a:off x="2805048" y="3462147"/>
              <a:ext cx="3647566" cy="46469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16776" y="3570859"/>
              <a:ext cx="127127" cy="17399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05048" y="3462147"/>
              <a:ext cx="3648075" cy="464820"/>
            </a:xfrm>
            <a:custGeom>
              <a:avLst/>
              <a:gdLst/>
              <a:ahLst/>
              <a:cxnLst/>
              <a:rect l="l" t="t" r="r" b="b"/>
              <a:pathLst>
                <a:path w="3648075" h="464820">
                  <a:moveTo>
                    <a:pt x="1437513" y="76962"/>
                  </a:moveTo>
                  <a:lnTo>
                    <a:pt x="1372997" y="387730"/>
                  </a:lnTo>
                  <a:lnTo>
                    <a:pt x="1423542" y="387730"/>
                  </a:lnTo>
                  <a:lnTo>
                    <a:pt x="1466405" y="384569"/>
                  </a:lnTo>
                  <a:lnTo>
                    <a:pt x="1511988" y="371391"/>
                  </a:lnTo>
                  <a:lnTo>
                    <a:pt x="1545732" y="351869"/>
                  </a:lnTo>
                  <a:lnTo>
                    <a:pt x="1575139" y="323659"/>
                  </a:lnTo>
                  <a:lnTo>
                    <a:pt x="1597660" y="289940"/>
                  </a:lnTo>
                  <a:lnTo>
                    <a:pt x="1613215" y="251882"/>
                  </a:lnTo>
                  <a:lnTo>
                    <a:pt x="1621980" y="210756"/>
                  </a:lnTo>
                  <a:lnTo>
                    <a:pt x="1624076" y="182752"/>
                  </a:lnTo>
                  <a:lnTo>
                    <a:pt x="1623625" y="165203"/>
                  </a:lnTo>
                  <a:lnTo>
                    <a:pt x="1612391" y="122554"/>
                  </a:lnTo>
                  <a:lnTo>
                    <a:pt x="1585513" y="94105"/>
                  </a:lnTo>
                  <a:lnTo>
                    <a:pt x="1542414" y="79501"/>
                  </a:lnTo>
                  <a:lnTo>
                    <a:pt x="1499870" y="76962"/>
                  </a:lnTo>
                  <a:lnTo>
                    <a:pt x="1437513" y="76962"/>
                  </a:lnTo>
                  <a:close/>
                </a:path>
                <a:path w="3648075" h="464820">
                  <a:moveTo>
                    <a:pt x="2009902" y="69214"/>
                  </a:moveTo>
                  <a:lnTo>
                    <a:pt x="1971611" y="74519"/>
                  </a:lnTo>
                  <a:lnTo>
                    <a:pt x="1928165" y="96579"/>
                  </a:lnTo>
                  <a:lnTo>
                    <a:pt x="1893157" y="131716"/>
                  </a:lnTo>
                  <a:lnTo>
                    <a:pt x="1872742" y="164830"/>
                  </a:lnTo>
                  <a:lnTo>
                    <a:pt x="1857490" y="201348"/>
                  </a:lnTo>
                  <a:lnTo>
                    <a:pt x="1847596" y="240156"/>
                  </a:lnTo>
                  <a:lnTo>
                    <a:pt x="1843077" y="279519"/>
                  </a:lnTo>
                  <a:lnTo>
                    <a:pt x="1842770" y="292353"/>
                  </a:lnTo>
                  <a:lnTo>
                    <a:pt x="1843178" y="304643"/>
                  </a:lnTo>
                  <a:lnTo>
                    <a:pt x="1853193" y="346277"/>
                  </a:lnTo>
                  <a:lnTo>
                    <a:pt x="1882648" y="380761"/>
                  </a:lnTo>
                  <a:lnTo>
                    <a:pt x="1918493" y="393795"/>
                  </a:lnTo>
                  <a:lnTo>
                    <a:pt x="1939798" y="395477"/>
                  </a:lnTo>
                  <a:lnTo>
                    <a:pt x="1953133" y="394884"/>
                  </a:lnTo>
                  <a:lnTo>
                    <a:pt x="2000857" y="380964"/>
                  </a:lnTo>
                  <a:lnTo>
                    <a:pt x="2040159" y="351974"/>
                  </a:lnTo>
                  <a:lnTo>
                    <a:pt x="2070715" y="311384"/>
                  </a:lnTo>
                  <a:lnTo>
                    <a:pt x="2087752" y="275844"/>
                  </a:lnTo>
                  <a:lnTo>
                    <a:pt x="2099361" y="237678"/>
                  </a:lnTo>
                  <a:lnTo>
                    <a:pt x="2105707" y="198167"/>
                  </a:lnTo>
                  <a:lnTo>
                    <a:pt x="2106929" y="172465"/>
                  </a:lnTo>
                  <a:lnTo>
                    <a:pt x="2105310" y="148508"/>
                  </a:lnTo>
                  <a:lnTo>
                    <a:pt x="2092356" y="109976"/>
                  </a:lnTo>
                  <a:lnTo>
                    <a:pt x="2050272" y="75771"/>
                  </a:lnTo>
                  <a:lnTo>
                    <a:pt x="2009902" y="69214"/>
                  </a:lnTo>
                  <a:close/>
                </a:path>
                <a:path w="3648075" h="464820">
                  <a:moveTo>
                    <a:pt x="1065022" y="69214"/>
                  </a:moveTo>
                  <a:lnTo>
                    <a:pt x="1026731" y="74519"/>
                  </a:lnTo>
                  <a:lnTo>
                    <a:pt x="983285" y="96579"/>
                  </a:lnTo>
                  <a:lnTo>
                    <a:pt x="948277" y="131716"/>
                  </a:lnTo>
                  <a:lnTo>
                    <a:pt x="927862" y="164830"/>
                  </a:lnTo>
                  <a:lnTo>
                    <a:pt x="912610" y="201348"/>
                  </a:lnTo>
                  <a:lnTo>
                    <a:pt x="902715" y="240156"/>
                  </a:lnTo>
                  <a:lnTo>
                    <a:pt x="898197" y="279519"/>
                  </a:lnTo>
                  <a:lnTo>
                    <a:pt x="897889" y="292353"/>
                  </a:lnTo>
                  <a:lnTo>
                    <a:pt x="898298" y="304643"/>
                  </a:lnTo>
                  <a:lnTo>
                    <a:pt x="908313" y="346277"/>
                  </a:lnTo>
                  <a:lnTo>
                    <a:pt x="937767" y="380761"/>
                  </a:lnTo>
                  <a:lnTo>
                    <a:pt x="973613" y="393795"/>
                  </a:lnTo>
                  <a:lnTo>
                    <a:pt x="994917" y="395477"/>
                  </a:lnTo>
                  <a:lnTo>
                    <a:pt x="1008252" y="394884"/>
                  </a:lnTo>
                  <a:lnTo>
                    <a:pt x="1055977" y="380964"/>
                  </a:lnTo>
                  <a:lnTo>
                    <a:pt x="1095279" y="351974"/>
                  </a:lnTo>
                  <a:lnTo>
                    <a:pt x="1125835" y="311384"/>
                  </a:lnTo>
                  <a:lnTo>
                    <a:pt x="1142873" y="275844"/>
                  </a:lnTo>
                  <a:lnTo>
                    <a:pt x="1154481" y="237678"/>
                  </a:lnTo>
                  <a:lnTo>
                    <a:pt x="1160827" y="198167"/>
                  </a:lnTo>
                  <a:lnTo>
                    <a:pt x="1162050" y="172465"/>
                  </a:lnTo>
                  <a:lnTo>
                    <a:pt x="1160430" y="148508"/>
                  </a:lnTo>
                  <a:lnTo>
                    <a:pt x="1147476" y="109976"/>
                  </a:lnTo>
                  <a:lnTo>
                    <a:pt x="1105392" y="75771"/>
                  </a:lnTo>
                  <a:lnTo>
                    <a:pt x="1065022" y="69214"/>
                  </a:lnTo>
                  <a:close/>
                </a:path>
                <a:path w="3648075" h="464820">
                  <a:moveTo>
                    <a:pt x="3480180" y="8381"/>
                  </a:moveTo>
                  <a:lnTo>
                    <a:pt x="3556508" y="8381"/>
                  </a:lnTo>
                  <a:lnTo>
                    <a:pt x="3647566" y="456310"/>
                  </a:lnTo>
                  <a:lnTo>
                    <a:pt x="3563874" y="456310"/>
                  </a:lnTo>
                  <a:lnTo>
                    <a:pt x="3542411" y="342138"/>
                  </a:lnTo>
                  <a:lnTo>
                    <a:pt x="3383406" y="342138"/>
                  </a:lnTo>
                  <a:lnTo>
                    <a:pt x="3321430" y="456310"/>
                  </a:lnTo>
                  <a:lnTo>
                    <a:pt x="3230372" y="456310"/>
                  </a:lnTo>
                  <a:lnTo>
                    <a:pt x="3480180" y="8381"/>
                  </a:lnTo>
                  <a:close/>
                </a:path>
                <a:path w="3648075" h="464820">
                  <a:moveTo>
                    <a:pt x="3178937" y="8381"/>
                  </a:moveTo>
                  <a:lnTo>
                    <a:pt x="3260598" y="8381"/>
                  </a:lnTo>
                  <a:lnTo>
                    <a:pt x="3167888" y="456310"/>
                  </a:lnTo>
                  <a:lnTo>
                    <a:pt x="3086100" y="456310"/>
                  </a:lnTo>
                  <a:lnTo>
                    <a:pt x="3178937" y="8381"/>
                  </a:lnTo>
                  <a:close/>
                </a:path>
                <a:path w="3648075" h="464820">
                  <a:moveTo>
                    <a:pt x="2749804" y="8381"/>
                  </a:moveTo>
                  <a:lnTo>
                    <a:pt x="3113151" y="8381"/>
                  </a:lnTo>
                  <a:lnTo>
                    <a:pt x="3099054" y="76962"/>
                  </a:lnTo>
                  <a:lnTo>
                    <a:pt x="2958338" y="76962"/>
                  </a:lnTo>
                  <a:lnTo>
                    <a:pt x="2879725" y="456310"/>
                  </a:lnTo>
                  <a:lnTo>
                    <a:pt x="2797937" y="456310"/>
                  </a:lnTo>
                  <a:lnTo>
                    <a:pt x="2876677" y="76962"/>
                  </a:lnTo>
                  <a:lnTo>
                    <a:pt x="2736088" y="76962"/>
                  </a:lnTo>
                  <a:lnTo>
                    <a:pt x="2749804" y="8381"/>
                  </a:lnTo>
                  <a:close/>
                </a:path>
                <a:path w="3648075" h="464820">
                  <a:moveTo>
                    <a:pt x="2314829" y="8381"/>
                  </a:moveTo>
                  <a:lnTo>
                    <a:pt x="2394204" y="8381"/>
                  </a:lnTo>
                  <a:lnTo>
                    <a:pt x="2486279" y="206882"/>
                  </a:lnTo>
                  <a:lnTo>
                    <a:pt x="2502300" y="241936"/>
                  </a:lnTo>
                  <a:lnTo>
                    <a:pt x="2516632" y="275097"/>
                  </a:lnTo>
                  <a:lnTo>
                    <a:pt x="2529248" y="306377"/>
                  </a:lnTo>
                  <a:lnTo>
                    <a:pt x="2540127" y="335788"/>
                  </a:lnTo>
                  <a:lnTo>
                    <a:pt x="2542159" y="335788"/>
                  </a:lnTo>
                  <a:lnTo>
                    <a:pt x="2549699" y="281987"/>
                  </a:lnTo>
                  <a:lnTo>
                    <a:pt x="2563622" y="208279"/>
                  </a:lnTo>
                  <a:lnTo>
                    <a:pt x="2605151" y="8381"/>
                  </a:lnTo>
                  <a:lnTo>
                    <a:pt x="2686812" y="8381"/>
                  </a:lnTo>
                  <a:lnTo>
                    <a:pt x="2594102" y="456310"/>
                  </a:lnTo>
                  <a:lnTo>
                    <a:pt x="2514727" y="456310"/>
                  </a:lnTo>
                  <a:lnTo>
                    <a:pt x="2422652" y="257809"/>
                  </a:lnTo>
                  <a:lnTo>
                    <a:pt x="2406574" y="222613"/>
                  </a:lnTo>
                  <a:lnTo>
                    <a:pt x="2379610" y="158172"/>
                  </a:lnTo>
                  <a:lnTo>
                    <a:pt x="2368677" y="128904"/>
                  </a:lnTo>
                  <a:lnTo>
                    <a:pt x="2366772" y="128904"/>
                  </a:lnTo>
                  <a:lnTo>
                    <a:pt x="2358183" y="188563"/>
                  </a:lnTo>
                  <a:lnTo>
                    <a:pt x="2345309" y="256412"/>
                  </a:lnTo>
                  <a:lnTo>
                    <a:pt x="2303779" y="456310"/>
                  </a:lnTo>
                  <a:lnTo>
                    <a:pt x="2221991" y="456310"/>
                  </a:lnTo>
                  <a:lnTo>
                    <a:pt x="2314829" y="8381"/>
                  </a:lnTo>
                  <a:close/>
                </a:path>
                <a:path w="3648075" h="464820">
                  <a:moveTo>
                    <a:pt x="1369949" y="8381"/>
                  </a:moveTo>
                  <a:lnTo>
                    <a:pt x="1503552" y="8381"/>
                  </a:lnTo>
                  <a:lnTo>
                    <a:pt x="1520245" y="8643"/>
                  </a:lnTo>
                  <a:lnTo>
                    <a:pt x="1563751" y="12573"/>
                  </a:lnTo>
                  <a:lnTo>
                    <a:pt x="1610360" y="25018"/>
                  </a:lnTo>
                  <a:lnTo>
                    <a:pt x="1653159" y="50164"/>
                  </a:lnTo>
                  <a:lnTo>
                    <a:pt x="1683003" y="84708"/>
                  </a:lnTo>
                  <a:lnTo>
                    <a:pt x="1700402" y="127380"/>
                  </a:lnTo>
                  <a:lnTo>
                    <a:pt x="1706117" y="176783"/>
                  </a:lnTo>
                  <a:lnTo>
                    <a:pt x="1705949" y="185308"/>
                  </a:lnTo>
                  <a:lnTo>
                    <a:pt x="1701633" y="225960"/>
                  </a:lnTo>
                  <a:lnTo>
                    <a:pt x="1689586" y="272928"/>
                  </a:lnTo>
                  <a:lnTo>
                    <a:pt x="1674495" y="309879"/>
                  </a:lnTo>
                  <a:lnTo>
                    <a:pt x="1653081" y="346241"/>
                  </a:lnTo>
                  <a:lnTo>
                    <a:pt x="1624377" y="380206"/>
                  </a:lnTo>
                  <a:lnTo>
                    <a:pt x="1587640" y="410313"/>
                  </a:lnTo>
                  <a:lnTo>
                    <a:pt x="1541652" y="433958"/>
                  </a:lnTo>
                  <a:lnTo>
                    <a:pt x="1498469" y="447032"/>
                  </a:lnTo>
                  <a:lnTo>
                    <a:pt x="1446657" y="454850"/>
                  </a:lnTo>
                  <a:lnTo>
                    <a:pt x="1405127" y="456310"/>
                  </a:lnTo>
                  <a:lnTo>
                    <a:pt x="1277112" y="456310"/>
                  </a:lnTo>
                  <a:lnTo>
                    <a:pt x="1369949" y="8381"/>
                  </a:lnTo>
                  <a:close/>
                </a:path>
                <a:path w="3648075" h="464820">
                  <a:moveTo>
                    <a:pt x="439800" y="8381"/>
                  </a:moveTo>
                  <a:lnTo>
                    <a:pt x="527176" y="8381"/>
                  </a:lnTo>
                  <a:lnTo>
                    <a:pt x="600455" y="166750"/>
                  </a:lnTo>
                  <a:lnTo>
                    <a:pt x="601852" y="166750"/>
                  </a:lnTo>
                  <a:lnTo>
                    <a:pt x="741426" y="8381"/>
                  </a:lnTo>
                  <a:lnTo>
                    <a:pt x="841628" y="8381"/>
                  </a:lnTo>
                  <a:lnTo>
                    <a:pt x="638301" y="235711"/>
                  </a:lnTo>
                  <a:lnTo>
                    <a:pt x="743458" y="456310"/>
                  </a:lnTo>
                  <a:lnTo>
                    <a:pt x="655701" y="456310"/>
                  </a:lnTo>
                  <a:lnTo>
                    <a:pt x="579374" y="290321"/>
                  </a:lnTo>
                  <a:lnTo>
                    <a:pt x="577976" y="290321"/>
                  </a:lnTo>
                  <a:lnTo>
                    <a:pt x="433069" y="456310"/>
                  </a:lnTo>
                  <a:lnTo>
                    <a:pt x="333248" y="456310"/>
                  </a:lnTo>
                  <a:lnTo>
                    <a:pt x="541147" y="221995"/>
                  </a:lnTo>
                  <a:lnTo>
                    <a:pt x="439800" y="8381"/>
                  </a:lnTo>
                  <a:close/>
                </a:path>
                <a:path w="3648075" h="464820">
                  <a:moveTo>
                    <a:pt x="92837" y="8381"/>
                  </a:moveTo>
                  <a:lnTo>
                    <a:pt x="373761" y="8381"/>
                  </a:lnTo>
                  <a:lnTo>
                    <a:pt x="359409" y="76962"/>
                  </a:lnTo>
                  <a:lnTo>
                    <a:pt x="160400" y="76962"/>
                  </a:lnTo>
                  <a:lnTo>
                    <a:pt x="136398" y="192785"/>
                  </a:lnTo>
                  <a:lnTo>
                    <a:pt x="307086" y="192785"/>
                  </a:lnTo>
                  <a:lnTo>
                    <a:pt x="293115" y="261492"/>
                  </a:lnTo>
                  <a:lnTo>
                    <a:pt x="122300" y="261492"/>
                  </a:lnTo>
                  <a:lnTo>
                    <a:pt x="95884" y="387730"/>
                  </a:lnTo>
                  <a:lnTo>
                    <a:pt x="307086" y="387730"/>
                  </a:lnTo>
                  <a:lnTo>
                    <a:pt x="293115" y="456310"/>
                  </a:lnTo>
                  <a:lnTo>
                    <a:pt x="0" y="456310"/>
                  </a:lnTo>
                  <a:lnTo>
                    <a:pt x="92837" y="8381"/>
                  </a:lnTo>
                  <a:close/>
                </a:path>
                <a:path w="3648075" h="464820">
                  <a:moveTo>
                    <a:pt x="2015489" y="0"/>
                  </a:moveTo>
                  <a:lnTo>
                    <a:pt x="2070282" y="6054"/>
                  </a:lnTo>
                  <a:lnTo>
                    <a:pt x="2116391" y="24383"/>
                  </a:lnTo>
                  <a:lnTo>
                    <a:pt x="2152185" y="54735"/>
                  </a:lnTo>
                  <a:lnTo>
                    <a:pt x="2176653" y="96900"/>
                  </a:lnTo>
                  <a:lnTo>
                    <a:pt x="2188208" y="150425"/>
                  </a:lnTo>
                  <a:lnTo>
                    <a:pt x="2188972" y="170687"/>
                  </a:lnTo>
                  <a:lnTo>
                    <a:pt x="2188636" y="184114"/>
                  </a:lnTo>
                  <a:lnTo>
                    <a:pt x="2183511" y="228726"/>
                  </a:lnTo>
                  <a:lnTo>
                    <a:pt x="2171366" y="276875"/>
                  </a:lnTo>
                  <a:lnTo>
                    <a:pt x="2151348" y="325310"/>
                  </a:lnTo>
                  <a:lnTo>
                    <a:pt x="2123041" y="371816"/>
                  </a:lnTo>
                  <a:lnTo>
                    <a:pt x="2085339" y="411606"/>
                  </a:lnTo>
                  <a:lnTo>
                    <a:pt x="2037744" y="442307"/>
                  </a:lnTo>
                  <a:lnTo>
                    <a:pt x="2000146" y="456549"/>
                  </a:lnTo>
                  <a:lnTo>
                    <a:pt x="1957474" y="463788"/>
                  </a:lnTo>
                  <a:lnTo>
                    <a:pt x="1934210" y="464692"/>
                  </a:lnTo>
                  <a:lnTo>
                    <a:pt x="1915040" y="464024"/>
                  </a:lnTo>
                  <a:lnTo>
                    <a:pt x="1862963" y="453897"/>
                  </a:lnTo>
                  <a:lnTo>
                    <a:pt x="1820207" y="431502"/>
                  </a:lnTo>
                  <a:lnTo>
                    <a:pt x="1788064" y="397208"/>
                  </a:lnTo>
                  <a:lnTo>
                    <a:pt x="1767639" y="351172"/>
                  </a:lnTo>
                  <a:lnTo>
                    <a:pt x="1760727" y="294004"/>
                  </a:lnTo>
                  <a:lnTo>
                    <a:pt x="1761063" y="280598"/>
                  </a:lnTo>
                  <a:lnTo>
                    <a:pt x="1766189" y="236092"/>
                  </a:lnTo>
                  <a:lnTo>
                    <a:pt x="1778333" y="187836"/>
                  </a:lnTo>
                  <a:lnTo>
                    <a:pt x="1798367" y="139382"/>
                  </a:lnTo>
                  <a:lnTo>
                    <a:pt x="1826712" y="92876"/>
                  </a:lnTo>
                  <a:lnTo>
                    <a:pt x="1864360" y="53086"/>
                  </a:lnTo>
                  <a:lnTo>
                    <a:pt x="1911955" y="22385"/>
                  </a:lnTo>
                  <a:lnTo>
                    <a:pt x="1949553" y="8143"/>
                  </a:lnTo>
                  <a:lnTo>
                    <a:pt x="1992225" y="904"/>
                  </a:lnTo>
                  <a:lnTo>
                    <a:pt x="2015489" y="0"/>
                  </a:lnTo>
                  <a:close/>
                </a:path>
                <a:path w="3648075" h="464820">
                  <a:moveTo>
                    <a:pt x="1070610" y="0"/>
                  </a:moveTo>
                  <a:lnTo>
                    <a:pt x="1125402" y="6054"/>
                  </a:lnTo>
                  <a:lnTo>
                    <a:pt x="1171511" y="24383"/>
                  </a:lnTo>
                  <a:lnTo>
                    <a:pt x="1207305" y="54735"/>
                  </a:lnTo>
                  <a:lnTo>
                    <a:pt x="1231773" y="96900"/>
                  </a:lnTo>
                  <a:lnTo>
                    <a:pt x="1243328" y="150425"/>
                  </a:lnTo>
                  <a:lnTo>
                    <a:pt x="1244091" y="170687"/>
                  </a:lnTo>
                  <a:lnTo>
                    <a:pt x="1243756" y="184114"/>
                  </a:lnTo>
                  <a:lnTo>
                    <a:pt x="1238630" y="228726"/>
                  </a:lnTo>
                  <a:lnTo>
                    <a:pt x="1226486" y="276875"/>
                  </a:lnTo>
                  <a:lnTo>
                    <a:pt x="1206468" y="325310"/>
                  </a:lnTo>
                  <a:lnTo>
                    <a:pt x="1178161" y="371816"/>
                  </a:lnTo>
                  <a:lnTo>
                    <a:pt x="1140460" y="411606"/>
                  </a:lnTo>
                  <a:lnTo>
                    <a:pt x="1092864" y="442307"/>
                  </a:lnTo>
                  <a:lnTo>
                    <a:pt x="1055266" y="456549"/>
                  </a:lnTo>
                  <a:lnTo>
                    <a:pt x="1012594" y="463788"/>
                  </a:lnTo>
                  <a:lnTo>
                    <a:pt x="989329" y="464692"/>
                  </a:lnTo>
                  <a:lnTo>
                    <a:pt x="970160" y="464024"/>
                  </a:lnTo>
                  <a:lnTo>
                    <a:pt x="918083" y="453897"/>
                  </a:lnTo>
                  <a:lnTo>
                    <a:pt x="875327" y="431502"/>
                  </a:lnTo>
                  <a:lnTo>
                    <a:pt x="843184" y="397208"/>
                  </a:lnTo>
                  <a:lnTo>
                    <a:pt x="822759" y="351172"/>
                  </a:lnTo>
                  <a:lnTo>
                    <a:pt x="815848" y="294004"/>
                  </a:lnTo>
                  <a:lnTo>
                    <a:pt x="816183" y="280598"/>
                  </a:lnTo>
                  <a:lnTo>
                    <a:pt x="821309" y="236092"/>
                  </a:lnTo>
                  <a:lnTo>
                    <a:pt x="833453" y="187836"/>
                  </a:lnTo>
                  <a:lnTo>
                    <a:pt x="853487" y="139382"/>
                  </a:lnTo>
                  <a:lnTo>
                    <a:pt x="881832" y="92876"/>
                  </a:lnTo>
                  <a:lnTo>
                    <a:pt x="919479" y="53086"/>
                  </a:lnTo>
                  <a:lnTo>
                    <a:pt x="967075" y="22385"/>
                  </a:lnTo>
                  <a:lnTo>
                    <a:pt x="1004673" y="8143"/>
                  </a:lnTo>
                  <a:lnTo>
                    <a:pt x="1047345" y="904"/>
                  </a:lnTo>
                  <a:lnTo>
                    <a:pt x="1070610" y="0"/>
                  </a:lnTo>
                  <a:close/>
                </a:path>
              </a:pathLst>
            </a:custGeom>
            <a:ln w="18288">
              <a:solidFill>
                <a:srgbClr val="FBF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352800" y="3047974"/>
              <a:ext cx="5562600" cy="33169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3400" y="609600"/>
              <a:ext cx="2819400" cy="2692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81075" y="409575"/>
              <a:ext cx="5029200" cy="12287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03700" y="1957697"/>
              <a:ext cx="3646295" cy="240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66800" y="1828800"/>
              <a:ext cx="4572000" cy="4572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74394" y="4980813"/>
            <a:ext cx="3490595" cy="56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Minnesota retractors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for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5"/>
              </a:lnSpc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retraction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of the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cheek 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and</a:t>
            </a:r>
            <a:r>
              <a:rPr sz="1800" spc="-40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tongue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23228" y="1385061"/>
            <a:ext cx="2370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0" spc="-155" dirty="0">
                <a:solidFill>
                  <a:srgbClr val="000000"/>
                </a:solidFill>
                <a:latin typeface="Arial"/>
                <a:cs typeface="Arial"/>
              </a:rPr>
              <a:t>Austin’s</a:t>
            </a:r>
            <a:r>
              <a:rPr sz="2400" b="1" i="0" spc="2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1" i="0" spc="-80" dirty="0">
                <a:solidFill>
                  <a:srgbClr val="000000"/>
                </a:solidFill>
                <a:latin typeface="Arial"/>
                <a:cs typeface="Arial"/>
              </a:rPr>
              <a:t>retractor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90600" y="409575"/>
              <a:ext cx="3324225" cy="733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1000" y="2675064"/>
              <a:ext cx="3816603" cy="41829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88990" y="4119624"/>
              <a:ext cx="3755008" cy="273837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2305" y="1526260"/>
            <a:ext cx="6405245" cy="25260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45" dirty="0">
                <a:latin typeface="Arial"/>
                <a:cs typeface="Arial"/>
              </a:rPr>
              <a:t>To </a:t>
            </a:r>
            <a:r>
              <a:rPr sz="2000" spc="-100" dirty="0">
                <a:latin typeface="Arial"/>
                <a:cs typeface="Arial"/>
              </a:rPr>
              <a:t>expose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root/tooth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45" dirty="0">
                <a:latin typeface="Arial"/>
                <a:cs typeface="Arial"/>
              </a:rPr>
              <a:t>Facilitated by </a:t>
            </a:r>
            <a:r>
              <a:rPr sz="2000" spc="-55" dirty="0">
                <a:latin typeface="Arial"/>
                <a:cs typeface="Arial"/>
              </a:rPr>
              <a:t>large</a:t>
            </a:r>
            <a:r>
              <a:rPr sz="2000" spc="-42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flaps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85" dirty="0">
                <a:latin typeface="Arial"/>
                <a:cs typeface="Arial"/>
              </a:rPr>
              <a:t>Provides </a:t>
            </a:r>
            <a:r>
              <a:rPr sz="2000" dirty="0">
                <a:latin typeface="Arial"/>
                <a:cs typeface="Arial"/>
              </a:rPr>
              <a:t>point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43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application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After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tooth/root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removal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remove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all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sharp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105" dirty="0">
                <a:latin typeface="Arial"/>
                <a:cs typeface="Arial"/>
              </a:rPr>
              <a:t>edges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bone  prominences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60" dirty="0">
                <a:latin typeface="Trebuchet MS"/>
                <a:cs typeface="Trebuchet MS"/>
              </a:rPr>
              <a:t>Instruments </a:t>
            </a:r>
            <a:r>
              <a:rPr sz="2000" b="1" spc="-70" dirty="0">
                <a:latin typeface="Trebuchet MS"/>
                <a:cs typeface="Trebuchet MS"/>
              </a:rPr>
              <a:t>used</a:t>
            </a:r>
            <a:r>
              <a:rPr sz="2000" b="1" spc="-375" dirty="0">
                <a:latin typeface="Trebuchet MS"/>
                <a:cs typeface="Trebuchet MS"/>
              </a:rPr>
              <a:t> </a:t>
            </a:r>
            <a:r>
              <a:rPr sz="2000" b="1" spc="-70" dirty="0">
                <a:latin typeface="Trebuchet MS"/>
                <a:cs typeface="Trebuchet MS"/>
              </a:rPr>
              <a:t>-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00800" y="0"/>
            <a:ext cx="2743199" cy="274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48000" y="2967990"/>
            <a:ext cx="3432809" cy="34328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1025" y="266700"/>
            <a:ext cx="2505075" cy="6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380870"/>
            <a:ext cx="5791835" cy="200088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3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spc="-100" dirty="0">
                <a:latin typeface="Arial"/>
                <a:cs typeface="Arial"/>
              </a:rPr>
              <a:t>Round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/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rose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head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provides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25" dirty="0">
                <a:latin typeface="Arial"/>
                <a:cs typeface="Arial"/>
              </a:rPr>
              <a:t>–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10" dirty="0">
                <a:latin typeface="Arial"/>
                <a:cs typeface="Arial"/>
              </a:rPr>
              <a:t>less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clogging,</a:t>
            </a:r>
            <a:r>
              <a:rPr sz="1800" spc="-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better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control.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spc="30" dirty="0">
                <a:latin typeface="Arial"/>
                <a:cs typeface="Arial"/>
              </a:rPr>
              <a:t>It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doesn't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cut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tooth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that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easily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spc="-65" dirty="0">
                <a:latin typeface="Arial"/>
                <a:cs typeface="Arial"/>
              </a:rPr>
              <a:t>Should</a:t>
            </a:r>
            <a:r>
              <a:rPr sz="1800" spc="-16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not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contact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soft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tissue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spc="-50" dirty="0">
                <a:latin typeface="Arial"/>
                <a:cs typeface="Arial"/>
              </a:rPr>
              <a:t>Avoid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overheating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spc="-95" dirty="0">
                <a:latin typeface="Arial"/>
                <a:cs typeface="Arial"/>
              </a:rPr>
              <a:t>Postage </a:t>
            </a:r>
            <a:r>
              <a:rPr sz="1800" spc="-45" dirty="0">
                <a:latin typeface="Arial"/>
                <a:cs typeface="Arial"/>
              </a:rPr>
              <a:t>stemp</a:t>
            </a:r>
            <a:r>
              <a:rPr sz="1800" spc="-20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method</a:t>
            </a:r>
            <a:endParaRPr sz="1800">
              <a:latin typeface="Arial"/>
              <a:cs typeface="Arial"/>
            </a:endParaRPr>
          </a:p>
          <a:p>
            <a:pPr marL="399415" indent="-387350">
              <a:lnSpc>
                <a:spcPct val="100000"/>
              </a:lnSpc>
              <a:spcBef>
                <a:spcPts val="434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9415" algn="l"/>
                <a:tab pos="400050" algn="l"/>
              </a:tabLst>
            </a:pPr>
            <a:r>
              <a:rPr sz="1800" spc="-25" dirty="0">
                <a:latin typeface="Arial"/>
                <a:cs typeface="Arial"/>
              </a:rPr>
              <a:t>then </a:t>
            </a:r>
            <a:r>
              <a:rPr sz="1800" spc="-15" dirty="0">
                <a:latin typeface="Arial"/>
                <a:cs typeface="Arial"/>
              </a:rPr>
              <a:t>join </a:t>
            </a:r>
            <a:r>
              <a:rPr sz="1800" spc="15" dirty="0">
                <a:latin typeface="Arial"/>
                <a:cs typeface="Arial"/>
              </a:rPr>
              <a:t>with</a:t>
            </a:r>
            <a:r>
              <a:rPr sz="1800" spc="-39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chisel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3154413"/>
            <a:ext cx="2801670" cy="3398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2576195"/>
            <a:ext cx="4419600" cy="41294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409575"/>
            <a:ext cx="4210050" cy="1228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373860"/>
            <a:ext cx="5188585" cy="148907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0" dirty="0">
                <a:latin typeface="Arial"/>
                <a:cs typeface="Arial"/>
              </a:rPr>
              <a:t>Different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line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removal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for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different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roots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0" dirty="0">
                <a:latin typeface="Arial"/>
                <a:cs typeface="Arial"/>
              </a:rPr>
              <a:t>Divide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root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from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furcation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area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85" dirty="0">
                <a:latin typeface="Arial"/>
                <a:cs typeface="Arial"/>
              </a:rPr>
              <a:t>Make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120" dirty="0">
                <a:latin typeface="Arial"/>
                <a:cs typeface="Arial"/>
              </a:rPr>
              <a:t>space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for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application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of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forcep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/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elevator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40" dirty="0">
                <a:latin typeface="Arial"/>
                <a:cs typeface="Arial"/>
              </a:rPr>
              <a:t>Osteotome </a:t>
            </a:r>
            <a:r>
              <a:rPr sz="2000" spc="-5" dirty="0">
                <a:latin typeface="Arial"/>
                <a:cs typeface="Arial"/>
              </a:rPr>
              <a:t>/</a:t>
            </a:r>
            <a:r>
              <a:rPr sz="2000" spc="-280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burs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00200" y="1047750"/>
            <a:ext cx="7467600" cy="5505450"/>
            <a:chOff x="1600200" y="1047750"/>
            <a:chExt cx="7467600" cy="5505450"/>
          </a:xfrm>
        </p:grpSpPr>
        <p:sp>
          <p:nvSpPr>
            <p:cNvPr id="5" name="object 5"/>
            <p:cNvSpPr/>
            <p:nvPr/>
          </p:nvSpPr>
          <p:spPr>
            <a:xfrm>
              <a:off x="5257800" y="1047750"/>
              <a:ext cx="3810000" cy="47625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00200" y="2895600"/>
              <a:ext cx="3657600" cy="3657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409575"/>
            <a:ext cx="7267575" cy="1228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373860"/>
            <a:ext cx="7290434" cy="10623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10" dirty="0">
                <a:latin typeface="Arial"/>
                <a:cs typeface="Arial"/>
              </a:rPr>
              <a:t>Engage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elevator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in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a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notch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on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side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root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If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notch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is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not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present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then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create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80" dirty="0">
                <a:latin typeface="Arial"/>
                <a:cs typeface="Arial"/>
              </a:rPr>
              <a:t>it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with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round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bur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directed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125" dirty="0">
                <a:latin typeface="Arial"/>
                <a:cs typeface="Arial"/>
              </a:rPr>
              <a:t>450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spc="-65" dirty="0">
                <a:latin typeface="Arial"/>
                <a:cs typeface="Arial"/>
              </a:rPr>
              <a:t>angle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long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axis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root.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2200" y="2750311"/>
            <a:ext cx="4419600" cy="3650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409575"/>
            <a:ext cx="3248025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83994" y="1007110"/>
            <a:ext cx="6087110" cy="265938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25" dirty="0">
                <a:latin typeface="Arial"/>
                <a:cs typeface="Arial"/>
              </a:rPr>
              <a:t>Irrigation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15" dirty="0">
                <a:latin typeface="Arial"/>
                <a:cs typeface="Arial"/>
              </a:rPr>
              <a:t>of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the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socket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5" dirty="0">
                <a:latin typeface="Arial"/>
                <a:cs typeface="Arial"/>
              </a:rPr>
              <a:t>Suturing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25" dirty="0">
                <a:latin typeface="Arial"/>
                <a:cs typeface="Arial"/>
              </a:rPr>
              <a:t>Moist </a:t>
            </a:r>
            <a:r>
              <a:rPr sz="2400" spc="-120" dirty="0">
                <a:latin typeface="Arial"/>
                <a:cs typeface="Arial"/>
              </a:rPr>
              <a:t>gauze</a:t>
            </a:r>
            <a:r>
              <a:rPr sz="2400" spc="-37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pack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0" dirty="0">
                <a:latin typeface="Arial"/>
                <a:cs typeface="Arial"/>
              </a:rPr>
              <a:t>Medication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20" dirty="0">
                <a:latin typeface="Arial"/>
                <a:cs typeface="Arial"/>
              </a:rPr>
              <a:t>Post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extraction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instructions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–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verbal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&amp;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10" dirty="0">
                <a:latin typeface="Arial"/>
                <a:cs typeface="Arial"/>
              </a:rPr>
              <a:t>written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30" dirty="0">
                <a:latin typeface="Arial"/>
                <a:cs typeface="Arial"/>
              </a:rPr>
              <a:t>Recall </a:t>
            </a:r>
            <a:r>
              <a:rPr sz="2400" spc="-10" dirty="0">
                <a:latin typeface="Arial"/>
                <a:cs typeface="Arial"/>
              </a:rPr>
              <a:t>after </a:t>
            </a:r>
            <a:r>
              <a:rPr sz="2400" spc="-100" dirty="0">
                <a:latin typeface="Arial"/>
                <a:cs typeface="Arial"/>
              </a:rPr>
              <a:t>48</a:t>
            </a:r>
            <a:r>
              <a:rPr sz="2400" spc="-434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hours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3994" y="4519040"/>
            <a:ext cx="590105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40" dirty="0">
                <a:latin typeface="Arial"/>
                <a:cs typeface="Arial"/>
              </a:rPr>
              <a:t>Normally </a:t>
            </a:r>
            <a:r>
              <a:rPr sz="2400" spc="-310" dirty="0">
                <a:latin typeface="Arial"/>
                <a:cs typeface="Arial"/>
              </a:rPr>
              <a:t>7</a:t>
            </a:r>
            <a:r>
              <a:rPr sz="2400" spc="-365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5" dirty="0">
                <a:latin typeface="Arial"/>
                <a:cs typeface="Arial"/>
              </a:rPr>
              <a:t>Within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2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days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–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000" spc="50" dirty="0">
                <a:latin typeface="Arial"/>
                <a:cs typeface="Arial"/>
              </a:rPr>
              <a:t>if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80" dirty="0">
                <a:latin typeface="Arial"/>
                <a:cs typeface="Arial"/>
              </a:rPr>
              <a:t>it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14" dirty="0">
                <a:latin typeface="Arial"/>
                <a:cs typeface="Arial"/>
              </a:rPr>
              <a:t>was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for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control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hemorrhage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90" dirty="0">
                <a:latin typeface="Arial"/>
                <a:cs typeface="Arial"/>
              </a:rPr>
              <a:t>OAC </a:t>
            </a:r>
            <a:r>
              <a:rPr sz="2400" spc="-55" dirty="0">
                <a:latin typeface="Arial"/>
                <a:cs typeface="Arial"/>
              </a:rPr>
              <a:t>repair </a:t>
            </a:r>
            <a:r>
              <a:rPr sz="2400" spc="-165" dirty="0">
                <a:latin typeface="Arial"/>
                <a:cs typeface="Arial"/>
              </a:rPr>
              <a:t>– </a:t>
            </a:r>
            <a:r>
              <a:rPr sz="2400" spc="-185" dirty="0">
                <a:latin typeface="Arial"/>
                <a:cs typeface="Arial"/>
              </a:rPr>
              <a:t>10</a:t>
            </a:r>
            <a:r>
              <a:rPr sz="2400" spc="-38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days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62607" y="0"/>
            <a:ext cx="7081520" cy="4394835"/>
            <a:chOff x="2062607" y="0"/>
            <a:chExt cx="7081520" cy="4394835"/>
          </a:xfrm>
        </p:grpSpPr>
        <p:sp>
          <p:nvSpPr>
            <p:cNvPr id="6" name="object 6"/>
            <p:cNvSpPr/>
            <p:nvPr/>
          </p:nvSpPr>
          <p:spPr>
            <a:xfrm>
              <a:off x="5969000" y="0"/>
              <a:ext cx="3174999" cy="2120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24630" y="4184903"/>
              <a:ext cx="97155" cy="1243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88971" y="4172711"/>
              <a:ext cx="120650" cy="10655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62607" y="4172711"/>
              <a:ext cx="120650" cy="10655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77387" y="4167378"/>
              <a:ext cx="192405" cy="2273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48283" y="4138548"/>
            <a:ext cx="3924300" cy="815975"/>
            <a:chOff x="748283" y="4138548"/>
            <a:chExt cx="3924300" cy="815975"/>
          </a:xfrm>
        </p:grpSpPr>
        <p:sp>
          <p:nvSpPr>
            <p:cNvPr id="12" name="object 12"/>
            <p:cNvSpPr/>
            <p:nvPr/>
          </p:nvSpPr>
          <p:spPr>
            <a:xfrm>
              <a:off x="748283" y="4319015"/>
              <a:ext cx="3924300" cy="63550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1278" y="4143120"/>
              <a:ext cx="3367874" cy="2758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31278" y="4143120"/>
              <a:ext cx="3368040" cy="276225"/>
            </a:xfrm>
            <a:custGeom>
              <a:avLst/>
              <a:gdLst/>
              <a:ahLst/>
              <a:cxnLst/>
              <a:rect l="l" t="t" r="r" b="b"/>
              <a:pathLst>
                <a:path w="3368040" h="276225">
                  <a:moveTo>
                    <a:pt x="3205695" y="4952"/>
                  </a:moveTo>
                  <a:lnTo>
                    <a:pt x="3238080" y="4952"/>
                  </a:lnTo>
                  <a:lnTo>
                    <a:pt x="3238080" y="241553"/>
                  </a:lnTo>
                  <a:lnTo>
                    <a:pt x="3367874" y="241553"/>
                  </a:lnTo>
                  <a:lnTo>
                    <a:pt x="3367874" y="270763"/>
                  </a:lnTo>
                  <a:lnTo>
                    <a:pt x="3205695" y="270763"/>
                  </a:lnTo>
                  <a:lnTo>
                    <a:pt x="3205695" y="4952"/>
                  </a:lnTo>
                  <a:close/>
                </a:path>
                <a:path w="3368040" h="276225">
                  <a:moveTo>
                    <a:pt x="3028022" y="4952"/>
                  </a:moveTo>
                  <a:lnTo>
                    <a:pt x="3056089" y="4952"/>
                  </a:lnTo>
                  <a:lnTo>
                    <a:pt x="3164420" y="270763"/>
                  </a:lnTo>
                  <a:lnTo>
                    <a:pt x="3129241" y="270763"/>
                  </a:lnTo>
                  <a:lnTo>
                    <a:pt x="3097491" y="190753"/>
                  </a:lnTo>
                  <a:lnTo>
                    <a:pt x="2986366" y="190753"/>
                  </a:lnTo>
                  <a:lnTo>
                    <a:pt x="2954616" y="270763"/>
                  </a:lnTo>
                  <a:lnTo>
                    <a:pt x="2919818" y="270763"/>
                  </a:lnTo>
                  <a:lnTo>
                    <a:pt x="3028022" y="4952"/>
                  </a:lnTo>
                  <a:close/>
                </a:path>
                <a:path w="3368040" h="276225">
                  <a:moveTo>
                    <a:pt x="2695282" y="4952"/>
                  </a:moveTo>
                  <a:lnTo>
                    <a:pt x="2727667" y="4952"/>
                  </a:lnTo>
                  <a:lnTo>
                    <a:pt x="2778594" y="141731"/>
                  </a:lnTo>
                  <a:lnTo>
                    <a:pt x="2786905" y="163802"/>
                  </a:lnTo>
                  <a:lnTo>
                    <a:pt x="2794882" y="185800"/>
                  </a:lnTo>
                  <a:lnTo>
                    <a:pt x="2802526" y="207704"/>
                  </a:lnTo>
                  <a:lnTo>
                    <a:pt x="2809836" y="229488"/>
                  </a:lnTo>
                  <a:lnTo>
                    <a:pt x="2810598" y="229488"/>
                  </a:lnTo>
                  <a:lnTo>
                    <a:pt x="2825632" y="185800"/>
                  </a:lnTo>
                  <a:lnTo>
                    <a:pt x="2841713" y="141731"/>
                  </a:lnTo>
                  <a:lnTo>
                    <a:pt x="2892767" y="4952"/>
                  </a:lnTo>
                  <a:lnTo>
                    <a:pt x="2925152" y="4952"/>
                  </a:lnTo>
                  <a:lnTo>
                    <a:pt x="2824314" y="270763"/>
                  </a:lnTo>
                  <a:lnTo>
                    <a:pt x="2795993" y="270763"/>
                  </a:lnTo>
                  <a:lnTo>
                    <a:pt x="2695282" y="4952"/>
                  </a:lnTo>
                  <a:close/>
                </a:path>
                <a:path w="3368040" h="276225">
                  <a:moveTo>
                    <a:pt x="2094699" y="4952"/>
                  </a:moveTo>
                  <a:lnTo>
                    <a:pt x="2141435" y="4952"/>
                  </a:lnTo>
                  <a:lnTo>
                    <a:pt x="2203919" y="155447"/>
                  </a:lnTo>
                  <a:lnTo>
                    <a:pt x="2209470" y="168973"/>
                  </a:lnTo>
                  <a:lnTo>
                    <a:pt x="2215270" y="183832"/>
                  </a:lnTo>
                  <a:lnTo>
                    <a:pt x="2221332" y="200024"/>
                  </a:lnTo>
                  <a:lnTo>
                    <a:pt x="2227668" y="217550"/>
                  </a:lnTo>
                  <a:lnTo>
                    <a:pt x="2228557" y="217550"/>
                  </a:lnTo>
                  <a:lnTo>
                    <a:pt x="2235411" y="198524"/>
                  </a:lnTo>
                  <a:lnTo>
                    <a:pt x="2241670" y="181832"/>
                  </a:lnTo>
                  <a:lnTo>
                    <a:pt x="2247310" y="167473"/>
                  </a:lnTo>
                  <a:lnTo>
                    <a:pt x="2252306" y="155447"/>
                  </a:lnTo>
                  <a:lnTo>
                    <a:pt x="2314790" y="4952"/>
                  </a:lnTo>
                  <a:lnTo>
                    <a:pt x="2361526" y="4952"/>
                  </a:lnTo>
                  <a:lnTo>
                    <a:pt x="2361526" y="270763"/>
                  </a:lnTo>
                  <a:lnTo>
                    <a:pt x="2329141" y="270763"/>
                  </a:lnTo>
                  <a:lnTo>
                    <a:pt x="2329141" y="142239"/>
                  </a:lnTo>
                  <a:lnTo>
                    <a:pt x="2329310" y="119026"/>
                  </a:lnTo>
                  <a:lnTo>
                    <a:pt x="2329824" y="94361"/>
                  </a:lnTo>
                  <a:lnTo>
                    <a:pt x="2330695" y="68266"/>
                  </a:lnTo>
                  <a:lnTo>
                    <a:pt x="2331935" y="40766"/>
                  </a:lnTo>
                  <a:lnTo>
                    <a:pt x="2330284" y="40766"/>
                  </a:lnTo>
                  <a:lnTo>
                    <a:pt x="2315997" y="78962"/>
                  </a:lnTo>
                  <a:lnTo>
                    <a:pt x="2235542" y="270763"/>
                  </a:lnTo>
                  <a:lnTo>
                    <a:pt x="2220683" y="270763"/>
                  </a:lnTo>
                  <a:lnTo>
                    <a:pt x="2153754" y="112013"/>
                  </a:lnTo>
                  <a:lnTo>
                    <a:pt x="2132895" y="59650"/>
                  </a:lnTo>
                  <a:lnTo>
                    <a:pt x="2125941" y="40766"/>
                  </a:lnTo>
                  <a:lnTo>
                    <a:pt x="2124290" y="40766"/>
                  </a:lnTo>
                  <a:lnTo>
                    <a:pt x="2125531" y="67891"/>
                  </a:lnTo>
                  <a:lnTo>
                    <a:pt x="2126402" y="93837"/>
                  </a:lnTo>
                  <a:lnTo>
                    <a:pt x="2126916" y="118616"/>
                  </a:lnTo>
                  <a:lnTo>
                    <a:pt x="2127084" y="142239"/>
                  </a:lnTo>
                  <a:lnTo>
                    <a:pt x="2127084" y="270763"/>
                  </a:lnTo>
                  <a:lnTo>
                    <a:pt x="2094699" y="270763"/>
                  </a:lnTo>
                  <a:lnTo>
                    <a:pt x="2094699" y="4952"/>
                  </a:lnTo>
                  <a:close/>
                </a:path>
                <a:path w="3368040" h="276225">
                  <a:moveTo>
                    <a:pt x="1870671" y="4952"/>
                  </a:moveTo>
                  <a:lnTo>
                    <a:pt x="2031961" y="4952"/>
                  </a:lnTo>
                  <a:lnTo>
                    <a:pt x="2031961" y="34162"/>
                  </a:lnTo>
                  <a:lnTo>
                    <a:pt x="1903056" y="34162"/>
                  </a:lnTo>
                  <a:lnTo>
                    <a:pt x="1903056" y="120014"/>
                  </a:lnTo>
                  <a:lnTo>
                    <a:pt x="2017737" y="120014"/>
                  </a:lnTo>
                  <a:lnTo>
                    <a:pt x="2017737" y="149224"/>
                  </a:lnTo>
                  <a:lnTo>
                    <a:pt x="1903056" y="149224"/>
                  </a:lnTo>
                  <a:lnTo>
                    <a:pt x="1903056" y="241553"/>
                  </a:lnTo>
                  <a:lnTo>
                    <a:pt x="2039327" y="241553"/>
                  </a:lnTo>
                  <a:lnTo>
                    <a:pt x="2039327" y="270763"/>
                  </a:lnTo>
                  <a:lnTo>
                    <a:pt x="1870671" y="270763"/>
                  </a:lnTo>
                  <a:lnTo>
                    <a:pt x="1870671" y="4952"/>
                  </a:lnTo>
                  <a:close/>
                </a:path>
                <a:path w="3368040" h="276225">
                  <a:moveTo>
                    <a:pt x="1629879" y="4952"/>
                  </a:moveTo>
                  <a:lnTo>
                    <a:pt x="1698713" y="4952"/>
                  </a:lnTo>
                  <a:lnTo>
                    <a:pt x="1707143" y="5044"/>
                  </a:lnTo>
                  <a:lnTo>
                    <a:pt x="1750783" y="10286"/>
                  </a:lnTo>
                  <a:lnTo>
                    <a:pt x="1785056" y="27664"/>
                  </a:lnTo>
                  <a:lnTo>
                    <a:pt x="1807007" y="68464"/>
                  </a:lnTo>
                  <a:lnTo>
                    <a:pt x="1807933" y="81533"/>
                  </a:lnTo>
                  <a:lnTo>
                    <a:pt x="1807602" y="89340"/>
                  </a:lnTo>
                  <a:lnTo>
                    <a:pt x="1792654" y="127452"/>
                  </a:lnTo>
                  <a:lnTo>
                    <a:pt x="1759229" y="150461"/>
                  </a:lnTo>
                  <a:lnTo>
                    <a:pt x="1736940" y="156336"/>
                  </a:lnTo>
                  <a:lnTo>
                    <a:pt x="1736940" y="157225"/>
                  </a:lnTo>
                  <a:lnTo>
                    <a:pt x="1815680" y="270763"/>
                  </a:lnTo>
                  <a:lnTo>
                    <a:pt x="1783295" y="270763"/>
                  </a:lnTo>
                  <a:lnTo>
                    <a:pt x="1701380" y="160781"/>
                  </a:lnTo>
                  <a:lnTo>
                    <a:pt x="1662264" y="160781"/>
                  </a:lnTo>
                  <a:lnTo>
                    <a:pt x="1662264" y="270763"/>
                  </a:lnTo>
                  <a:lnTo>
                    <a:pt x="1629879" y="270763"/>
                  </a:lnTo>
                  <a:lnTo>
                    <a:pt x="1629879" y="4952"/>
                  </a:lnTo>
                  <a:close/>
                </a:path>
                <a:path w="3368040" h="276225">
                  <a:moveTo>
                    <a:pt x="1244307" y="4952"/>
                  </a:moveTo>
                  <a:lnTo>
                    <a:pt x="1405597" y="4952"/>
                  </a:lnTo>
                  <a:lnTo>
                    <a:pt x="1405597" y="34162"/>
                  </a:lnTo>
                  <a:lnTo>
                    <a:pt x="1276692" y="34162"/>
                  </a:lnTo>
                  <a:lnTo>
                    <a:pt x="1276692" y="120014"/>
                  </a:lnTo>
                  <a:lnTo>
                    <a:pt x="1391373" y="120014"/>
                  </a:lnTo>
                  <a:lnTo>
                    <a:pt x="1391373" y="149224"/>
                  </a:lnTo>
                  <a:lnTo>
                    <a:pt x="1276692" y="149224"/>
                  </a:lnTo>
                  <a:lnTo>
                    <a:pt x="1276692" y="241553"/>
                  </a:lnTo>
                  <a:lnTo>
                    <a:pt x="1412963" y="241553"/>
                  </a:lnTo>
                  <a:lnTo>
                    <a:pt x="1412963" y="270763"/>
                  </a:lnTo>
                  <a:lnTo>
                    <a:pt x="1244307" y="270763"/>
                  </a:lnTo>
                  <a:lnTo>
                    <a:pt x="1244307" y="4952"/>
                  </a:lnTo>
                  <a:close/>
                </a:path>
                <a:path w="3368040" h="276225">
                  <a:moveTo>
                    <a:pt x="1003515" y="4952"/>
                  </a:moveTo>
                  <a:lnTo>
                    <a:pt x="1072349" y="4952"/>
                  </a:lnTo>
                  <a:lnTo>
                    <a:pt x="1080779" y="5044"/>
                  </a:lnTo>
                  <a:lnTo>
                    <a:pt x="1124419" y="10286"/>
                  </a:lnTo>
                  <a:lnTo>
                    <a:pt x="1158692" y="27664"/>
                  </a:lnTo>
                  <a:lnTo>
                    <a:pt x="1180643" y="68464"/>
                  </a:lnTo>
                  <a:lnTo>
                    <a:pt x="1181569" y="81533"/>
                  </a:lnTo>
                  <a:lnTo>
                    <a:pt x="1181238" y="89340"/>
                  </a:lnTo>
                  <a:lnTo>
                    <a:pt x="1166290" y="127452"/>
                  </a:lnTo>
                  <a:lnTo>
                    <a:pt x="1132865" y="150461"/>
                  </a:lnTo>
                  <a:lnTo>
                    <a:pt x="1110576" y="156336"/>
                  </a:lnTo>
                  <a:lnTo>
                    <a:pt x="1110576" y="157225"/>
                  </a:lnTo>
                  <a:lnTo>
                    <a:pt x="1189316" y="270763"/>
                  </a:lnTo>
                  <a:lnTo>
                    <a:pt x="1156931" y="270763"/>
                  </a:lnTo>
                  <a:lnTo>
                    <a:pt x="1075016" y="160781"/>
                  </a:lnTo>
                  <a:lnTo>
                    <a:pt x="1035900" y="160781"/>
                  </a:lnTo>
                  <a:lnTo>
                    <a:pt x="1035900" y="270763"/>
                  </a:lnTo>
                  <a:lnTo>
                    <a:pt x="1003515" y="270763"/>
                  </a:lnTo>
                  <a:lnTo>
                    <a:pt x="1003515" y="4952"/>
                  </a:lnTo>
                  <a:close/>
                </a:path>
                <a:path w="3368040" h="276225">
                  <a:moveTo>
                    <a:pt x="729703" y="4952"/>
                  </a:moveTo>
                  <a:lnTo>
                    <a:pt x="762088" y="4952"/>
                  </a:lnTo>
                  <a:lnTo>
                    <a:pt x="762088" y="169925"/>
                  </a:lnTo>
                  <a:lnTo>
                    <a:pt x="762088" y="175894"/>
                  </a:lnTo>
                  <a:lnTo>
                    <a:pt x="771518" y="214604"/>
                  </a:lnTo>
                  <a:lnTo>
                    <a:pt x="799405" y="240746"/>
                  </a:lnTo>
                  <a:lnTo>
                    <a:pt x="833462" y="247014"/>
                  </a:lnTo>
                  <a:lnTo>
                    <a:pt x="840489" y="246800"/>
                  </a:lnTo>
                  <a:lnTo>
                    <a:pt x="878674" y="234060"/>
                  </a:lnTo>
                  <a:lnTo>
                    <a:pt x="884262" y="229996"/>
                  </a:lnTo>
                  <a:lnTo>
                    <a:pt x="888961" y="225043"/>
                  </a:lnTo>
                  <a:lnTo>
                    <a:pt x="892644" y="219201"/>
                  </a:lnTo>
                  <a:lnTo>
                    <a:pt x="896327" y="213486"/>
                  </a:lnTo>
                  <a:lnTo>
                    <a:pt x="899248" y="207136"/>
                  </a:lnTo>
                  <a:lnTo>
                    <a:pt x="901153" y="200151"/>
                  </a:lnTo>
                  <a:lnTo>
                    <a:pt x="902550" y="195706"/>
                  </a:lnTo>
                  <a:lnTo>
                    <a:pt x="903439" y="190880"/>
                  </a:lnTo>
                  <a:lnTo>
                    <a:pt x="903947" y="185546"/>
                  </a:lnTo>
                  <a:lnTo>
                    <a:pt x="904455" y="180085"/>
                  </a:lnTo>
                  <a:lnTo>
                    <a:pt x="904709" y="174878"/>
                  </a:lnTo>
                  <a:lnTo>
                    <a:pt x="904709" y="169925"/>
                  </a:lnTo>
                  <a:lnTo>
                    <a:pt x="904709" y="4952"/>
                  </a:lnTo>
                  <a:lnTo>
                    <a:pt x="937094" y="4952"/>
                  </a:lnTo>
                  <a:lnTo>
                    <a:pt x="937094" y="169036"/>
                  </a:lnTo>
                  <a:lnTo>
                    <a:pt x="937094" y="175259"/>
                  </a:lnTo>
                  <a:lnTo>
                    <a:pt x="930887" y="214657"/>
                  </a:lnTo>
                  <a:lnTo>
                    <a:pt x="907777" y="251501"/>
                  </a:lnTo>
                  <a:lnTo>
                    <a:pt x="872832" y="270636"/>
                  </a:lnTo>
                  <a:lnTo>
                    <a:pt x="833081" y="275843"/>
                  </a:lnTo>
                  <a:lnTo>
                    <a:pt x="822463" y="275536"/>
                  </a:lnTo>
                  <a:lnTo>
                    <a:pt x="779376" y="265318"/>
                  </a:lnTo>
                  <a:lnTo>
                    <a:pt x="746975" y="237743"/>
                  </a:lnTo>
                  <a:lnTo>
                    <a:pt x="731862" y="198754"/>
                  </a:lnTo>
                  <a:lnTo>
                    <a:pt x="729703" y="176275"/>
                  </a:lnTo>
                  <a:lnTo>
                    <a:pt x="729703" y="169036"/>
                  </a:lnTo>
                  <a:lnTo>
                    <a:pt x="729703" y="4952"/>
                  </a:lnTo>
                  <a:close/>
                </a:path>
                <a:path w="3368040" h="276225">
                  <a:moveTo>
                    <a:pt x="479386" y="4952"/>
                  </a:moveTo>
                  <a:lnTo>
                    <a:pt x="689317" y="4952"/>
                  </a:lnTo>
                  <a:lnTo>
                    <a:pt x="689317" y="34162"/>
                  </a:lnTo>
                  <a:lnTo>
                    <a:pt x="600544" y="34162"/>
                  </a:lnTo>
                  <a:lnTo>
                    <a:pt x="600544" y="270763"/>
                  </a:lnTo>
                  <a:lnTo>
                    <a:pt x="568159" y="270763"/>
                  </a:lnTo>
                  <a:lnTo>
                    <a:pt x="568159" y="34162"/>
                  </a:lnTo>
                  <a:lnTo>
                    <a:pt x="479386" y="34162"/>
                  </a:lnTo>
                  <a:lnTo>
                    <a:pt x="479386" y="4952"/>
                  </a:lnTo>
                  <a:close/>
                </a:path>
                <a:path w="3368040" h="276225">
                  <a:moveTo>
                    <a:pt x="231368" y="4952"/>
                  </a:moveTo>
                  <a:lnTo>
                    <a:pt x="263740" y="4952"/>
                  </a:lnTo>
                  <a:lnTo>
                    <a:pt x="263740" y="169925"/>
                  </a:lnTo>
                  <a:lnTo>
                    <a:pt x="263740" y="175894"/>
                  </a:lnTo>
                  <a:lnTo>
                    <a:pt x="273170" y="214604"/>
                  </a:lnTo>
                  <a:lnTo>
                    <a:pt x="301057" y="240746"/>
                  </a:lnTo>
                  <a:lnTo>
                    <a:pt x="335114" y="247014"/>
                  </a:lnTo>
                  <a:lnTo>
                    <a:pt x="342141" y="246800"/>
                  </a:lnTo>
                  <a:lnTo>
                    <a:pt x="380326" y="234060"/>
                  </a:lnTo>
                  <a:lnTo>
                    <a:pt x="385914" y="229996"/>
                  </a:lnTo>
                  <a:lnTo>
                    <a:pt x="390613" y="225043"/>
                  </a:lnTo>
                  <a:lnTo>
                    <a:pt x="394296" y="219201"/>
                  </a:lnTo>
                  <a:lnTo>
                    <a:pt x="397979" y="213486"/>
                  </a:lnTo>
                  <a:lnTo>
                    <a:pt x="400900" y="207136"/>
                  </a:lnTo>
                  <a:lnTo>
                    <a:pt x="402805" y="200151"/>
                  </a:lnTo>
                  <a:lnTo>
                    <a:pt x="404202" y="195706"/>
                  </a:lnTo>
                  <a:lnTo>
                    <a:pt x="405091" y="190880"/>
                  </a:lnTo>
                  <a:lnTo>
                    <a:pt x="405599" y="185546"/>
                  </a:lnTo>
                  <a:lnTo>
                    <a:pt x="406107" y="180085"/>
                  </a:lnTo>
                  <a:lnTo>
                    <a:pt x="406361" y="174878"/>
                  </a:lnTo>
                  <a:lnTo>
                    <a:pt x="406361" y="169925"/>
                  </a:lnTo>
                  <a:lnTo>
                    <a:pt x="406361" y="4952"/>
                  </a:lnTo>
                  <a:lnTo>
                    <a:pt x="438746" y="4952"/>
                  </a:lnTo>
                  <a:lnTo>
                    <a:pt x="438746" y="169036"/>
                  </a:lnTo>
                  <a:lnTo>
                    <a:pt x="438746" y="175259"/>
                  </a:lnTo>
                  <a:lnTo>
                    <a:pt x="432539" y="214657"/>
                  </a:lnTo>
                  <a:lnTo>
                    <a:pt x="409429" y="251501"/>
                  </a:lnTo>
                  <a:lnTo>
                    <a:pt x="374484" y="270636"/>
                  </a:lnTo>
                  <a:lnTo>
                    <a:pt x="334733" y="275843"/>
                  </a:lnTo>
                  <a:lnTo>
                    <a:pt x="324115" y="275536"/>
                  </a:lnTo>
                  <a:lnTo>
                    <a:pt x="281028" y="265318"/>
                  </a:lnTo>
                  <a:lnTo>
                    <a:pt x="248627" y="237743"/>
                  </a:lnTo>
                  <a:lnTo>
                    <a:pt x="233527" y="198754"/>
                  </a:lnTo>
                  <a:lnTo>
                    <a:pt x="232663" y="191134"/>
                  </a:lnTo>
                  <a:lnTo>
                    <a:pt x="231800" y="183641"/>
                  </a:lnTo>
                  <a:lnTo>
                    <a:pt x="231368" y="176275"/>
                  </a:lnTo>
                  <a:lnTo>
                    <a:pt x="231368" y="169036"/>
                  </a:lnTo>
                  <a:lnTo>
                    <a:pt x="231368" y="4952"/>
                  </a:lnTo>
                  <a:close/>
                </a:path>
                <a:path w="3368040" h="276225">
                  <a:moveTo>
                    <a:pt x="2542247" y="0"/>
                  </a:moveTo>
                  <a:lnTo>
                    <a:pt x="2582360" y="5786"/>
                  </a:lnTo>
                  <a:lnTo>
                    <a:pt x="2624748" y="30093"/>
                  </a:lnTo>
                  <a:lnTo>
                    <a:pt x="2652896" y="70185"/>
                  </a:lnTo>
                  <a:lnTo>
                    <a:pt x="2663961" y="108997"/>
                  </a:lnTo>
                  <a:lnTo>
                    <a:pt x="2666072" y="138048"/>
                  </a:lnTo>
                  <a:lnTo>
                    <a:pt x="2665527" y="152864"/>
                  </a:lnTo>
                  <a:lnTo>
                    <a:pt x="2657436" y="193547"/>
                  </a:lnTo>
                  <a:lnTo>
                    <a:pt x="2640166" y="227516"/>
                  </a:lnTo>
                  <a:lnTo>
                    <a:pt x="2604612" y="259915"/>
                  </a:lnTo>
                  <a:lnTo>
                    <a:pt x="2556392" y="275201"/>
                  </a:lnTo>
                  <a:lnTo>
                    <a:pt x="2542628" y="275843"/>
                  </a:lnTo>
                  <a:lnTo>
                    <a:pt x="2528436" y="275201"/>
                  </a:lnTo>
                  <a:lnTo>
                    <a:pt x="2490431" y="265556"/>
                  </a:lnTo>
                  <a:lnTo>
                    <a:pt x="2451442" y="237108"/>
                  </a:lnTo>
                  <a:lnTo>
                    <a:pt x="2426931" y="193547"/>
                  </a:lnTo>
                  <a:lnTo>
                    <a:pt x="2419073" y="152864"/>
                  </a:lnTo>
                  <a:lnTo>
                    <a:pt x="2418549" y="138048"/>
                  </a:lnTo>
                  <a:lnTo>
                    <a:pt x="2419097" y="123213"/>
                  </a:lnTo>
                  <a:lnTo>
                    <a:pt x="2427312" y="82422"/>
                  </a:lnTo>
                  <a:lnTo>
                    <a:pt x="2444529" y="48329"/>
                  </a:lnTo>
                  <a:lnTo>
                    <a:pt x="2480063" y="15857"/>
                  </a:lnTo>
                  <a:lnTo>
                    <a:pt x="2528410" y="642"/>
                  </a:lnTo>
                  <a:lnTo>
                    <a:pt x="2542247" y="0"/>
                  </a:lnTo>
                  <a:close/>
                </a:path>
                <a:path w="3368040" h="276225">
                  <a:moveTo>
                    <a:pt x="91782" y="0"/>
                  </a:moveTo>
                  <a:lnTo>
                    <a:pt x="131419" y="4063"/>
                  </a:lnTo>
                  <a:lnTo>
                    <a:pt x="165100" y="14731"/>
                  </a:lnTo>
                  <a:lnTo>
                    <a:pt x="165100" y="44703"/>
                  </a:lnTo>
                  <a:lnTo>
                    <a:pt x="156784" y="41419"/>
                  </a:lnTo>
                  <a:lnTo>
                    <a:pt x="148334" y="38433"/>
                  </a:lnTo>
                  <a:lnTo>
                    <a:pt x="103252" y="29186"/>
                  </a:lnTo>
                  <a:lnTo>
                    <a:pt x="93370" y="28828"/>
                  </a:lnTo>
                  <a:lnTo>
                    <a:pt x="86072" y="29041"/>
                  </a:lnTo>
                  <a:lnTo>
                    <a:pt x="48666" y="41401"/>
                  </a:lnTo>
                  <a:lnTo>
                    <a:pt x="37744" y="56133"/>
                  </a:lnTo>
                  <a:lnTo>
                    <a:pt x="35356" y="61848"/>
                  </a:lnTo>
                  <a:lnTo>
                    <a:pt x="34162" y="68325"/>
                  </a:lnTo>
                  <a:lnTo>
                    <a:pt x="34162" y="75310"/>
                  </a:lnTo>
                  <a:lnTo>
                    <a:pt x="34162" y="83184"/>
                  </a:lnTo>
                  <a:lnTo>
                    <a:pt x="63258" y="113283"/>
                  </a:lnTo>
                  <a:lnTo>
                    <a:pt x="70332" y="115442"/>
                  </a:lnTo>
                  <a:lnTo>
                    <a:pt x="77393" y="117601"/>
                  </a:lnTo>
                  <a:lnTo>
                    <a:pt x="84759" y="119506"/>
                  </a:lnTo>
                  <a:lnTo>
                    <a:pt x="92417" y="121411"/>
                  </a:lnTo>
                  <a:lnTo>
                    <a:pt x="100111" y="123364"/>
                  </a:lnTo>
                  <a:lnTo>
                    <a:pt x="136971" y="135223"/>
                  </a:lnTo>
                  <a:lnTo>
                    <a:pt x="168401" y="163321"/>
                  </a:lnTo>
                  <a:lnTo>
                    <a:pt x="175628" y="196468"/>
                  </a:lnTo>
                  <a:lnTo>
                    <a:pt x="175139" y="206474"/>
                  </a:lnTo>
                  <a:lnTo>
                    <a:pt x="158472" y="245856"/>
                  </a:lnTo>
                  <a:lnTo>
                    <a:pt x="122566" y="268474"/>
                  </a:lnTo>
                  <a:lnTo>
                    <a:pt x="83116" y="275538"/>
                  </a:lnTo>
                  <a:lnTo>
                    <a:pt x="72110" y="275843"/>
                  </a:lnTo>
                  <a:lnTo>
                    <a:pt x="65227" y="275843"/>
                  </a:lnTo>
                  <a:lnTo>
                    <a:pt x="58178" y="275335"/>
                  </a:lnTo>
                  <a:lnTo>
                    <a:pt x="50952" y="274446"/>
                  </a:lnTo>
                  <a:lnTo>
                    <a:pt x="43738" y="273684"/>
                  </a:lnTo>
                  <a:lnTo>
                    <a:pt x="36855" y="272541"/>
                  </a:lnTo>
                  <a:lnTo>
                    <a:pt x="30289" y="271017"/>
                  </a:lnTo>
                  <a:lnTo>
                    <a:pt x="23736" y="269620"/>
                  </a:lnTo>
                  <a:lnTo>
                    <a:pt x="17805" y="267969"/>
                  </a:lnTo>
                  <a:lnTo>
                    <a:pt x="12509" y="266064"/>
                  </a:lnTo>
                  <a:lnTo>
                    <a:pt x="7213" y="264159"/>
                  </a:lnTo>
                  <a:lnTo>
                    <a:pt x="3035" y="262381"/>
                  </a:lnTo>
                  <a:lnTo>
                    <a:pt x="0" y="260476"/>
                  </a:lnTo>
                  <a:lnTo>
                    <a:pt x="0" y="230885"/>
                  </a:lnTo>
                  <a:lnTo>
                    <a:pt x="4762" y="233298"/>
                  </a:lnTo>
                  <a:lnTo>
                    <a:pt x="10121" y="235457"/>
                  </a:lnTo>
                  <a:lnTo>
                    <a:pt x="47345" y="244982"/>
                  </a:lnTo>
                  <a:lnTo>
                    <a:pt x="53835" y="245744"/>
                  </a:lnTo>
                  <a:lnTo>
                    <a:pt x="60325" y="246633"/>
                  </a:lnTo>
                  <a:lnTo>
                    <a:pt x="66421" y="247014"/>
                  </a:lnTo>
                  <a:lnTo>
                    <a:pt x="72110" y="247014"/>
                  </a:lnTo>
                  <a:lnTo>
                    <a:pt x="114439" y="240410"/>
                  </a:lnTo>
                  <a:lnTo>
                    <a:pt x="120789" y="236600"/>
                  </a:lnTo>
                  <a:lnTo>
                    <a:pt x="127152" y="232917"/>
                  </a:lnTo>
                  <a:lnTo>
                    <a:pt x="132181" y="227837"/>
                  </a:lnTo>
                  <a:lnTo>
                    <a:pt x="135890" y="221487"/>
                  </a:lnTo>
                  <a:lnTo>
                    <a:pt x="139598" y="215010"/>
                  </a:lnTo>
                  <a:lnTo>
                    <a:pt x="141452" y="207009"/>
                  </a:lnTo>
                  <a:lnTo>
                    <a:pt x="141452" y="197357"/>
                  </a:lnTo>
                  <a:lnTo>
                    <a:pt x="141452" y="189356"/>
                  </a:lnTo>
                  <a:lnTo>
                    <a:pt x="139839" y="182752"/>
                  </a:lnTo>
                  <a:lnTo>
                    <a:pt x="136588" y="177672"/>
                  </a:lnTo>
                  <a:lnTo>
                    <a:pt x="133350" y="172465"/>
                  </a:lnTo>
                  <a:lnTo>
                    <a:pt x="129006" y="168147"/>
                  </a:lnTo>
                  <a:lnTo>
                    <a:pt x="123571" y="164845"/>
                  </a:lnTo>
                  <a:lnTo>
                    <a:pt x="118148" y="161416"/>
                  </a:lnTo>
                  <a:lnTo>
                    <a:pt x="111887" y="158749"/>
                  </a:lnTo>
                  <a:lnTo>
                    <a:pt x="104800" y="156590"/>
                  </a:lnTo>
                  <a:lnTo>
                    <a:pt x="97713" y="154431"/>
                  </a:lnTo>
                  <a:lnTo>
                    <a:pt x="90258" y="152526"/>
                  </a:lnTo>
                  <a:lnTo>
                    <a:pt x="82448" y="150621"/>
                  </a:lnTo>
                  <a:lnTo>
                    <a:pt x="74740" y="148764"/>
                  </a:lnTo>
                  <a:lnTo>
                    <a:pt x="67121" y="146811"/>
                  </a:lnTo>
                  <a:lnTo>
                    <a:pt x="25717" y="130174"/>
                  </a:lnTo>
                  <a:lnTo>
                    <a:pt x="1762" y="95440"/>
                  </a:lnTo>
                  <a:lnTo>
                    <a:pt x="0" y="77723"/>
                  </a:lnTo>
                  <a:lnTo>
                    <a:pt x="462" y="67909"/>
                  </a:lnTo>
                  <a:lnTo>
                    <a:pt x="16127" y="29495"/>
                  </a:lnTo>
                  <a:lnTo>
                    <a:pt x="48615" y="7167"/>
                  </a:lnTo>
                  <a:lnTo>
                    <a:pt x="82584" y="285"/>
                  </a:lnTo>
                  <a:lnTo>
                    <a:pt x="91782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3" name="object 3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858147"/>
            <a:ext cx="9144000" cy="3999865"/>
            <a:chOff x="0" y="2858147"/>
            <a:chExt cx="9144000" cy="3999865"/>
          </a:xfrm>
        </p:grpSpPr>
        <p:sp>
          <p:nvSpPr>
            <p:cNvPr id="9" name="object 9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0823" y="3591813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67350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028825" y="2145868"/>
            <a:ext cx="508698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6790" marR="5080" indent="-974725">
              <a:lnSpc>
                <a:spcPct val="100000"/>
              </a:lnSpc>
              <a:spcBef>
                <a:spcPts val="105"/>
              </a:spcBef>
            </a:pPr>
            <a:r>
              <a:rPr sz="4400" b="1" i="0" spc="45" dirty="0">
                <a:solidFill>
                  <a:srgbClr val="000000"/>
                </a:solidFill>
                <a:latin typeface="Trebuchet MS"/>
                <a:cs typeface="Trebuchet MS"/>
              </a:rPr>
              <a:t>COMPLICATIONS</a:t>
            </a:r>
            <a:r>
              <a:rPr sz="4400" b="1" i="0" spc="-69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400" b="1" i="0" spc="-70" dirty="0">
                <a:solidFill>
                  <a:srgbClr val="000000"/>
                </a:solidFill>
                <a:latin typeface="Trebuchet MS"/>
                <a:cs typeface="Trebuchet MS"/>
              </a:rPr>
              <a:t>OF  </a:t>
            </a:r>
            <a:r>
              <a:rPr sz="4400" b="1" i="0" spc="75" dirty="0">
                <a:solidFill>
                  <a:srgbClr val="000000"/>
                </a:solidFill>
                <a:latin typeface="Trebuchet MS"/>
                <a:cs typeface="Trebuchet MS"/>
              </a:rPr>
              <a:t>EXODONTIA</a:t>
            </a:r>
            <a:endParaRPr sz="4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9905" y="832231"/>
            <a:ext cx="7246620" cy="5391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1125220" indent="-4572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spc="-20" dirty="0">
                <a:latin typeface="Times New Roman"/>
                <a:cs typeface="Times New Roman"/>
              </a:rPr>
              <a:t>FAILURE TO </a:t>
            </a:r>
            <a:r>
              <a:rPr sz="2000" b="1" dirty="0">
                <a:latin typeface="Times New Roman"/>
                <a:cs typeface="Times New Roman"/>
              </a:rPr>
              <a:t>ACHIEVE ANESTHESIA / </a:t>
            </a:r>
            <a:r>
              <a:rPr sz="2000" b="1" spc="-10" dirty="0">
                <a:latin typeface="Times New Roman"/>
                <a:cs typeface="Times New Roman"/>
              </a:rPr>
              <a:t>TOOTH  </a:t>
            </a:r>
            <a:r>
              <a:rPr sz="2000" b="1" spc="-35" dirty="0">
                <a:latin typeface="Times New Roman"/>
                <a:cs typeface="Times New Roman"/>
              </a:rPr>
              <a:t>REMOVAL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7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Times New Roman"/>
                <a:cs typeface="Times New Roman"/>
              </a:rPr>
              <a:t>FRACTURE OF </a:t>
            </a:r>
            <a:r>
              <a:rPr sz="2000" b="1" spc="-10" dirty="0">
                <a:latin typeface="Times New Roman"/>
                <a:cs typeface="Times New Roman"/>
              </a:rPr>
              <a:t>TOOTH </a:t>
            </a:r>
            <a:r>
              <a:rPr sz="2000" b="1" dirty="0">
                <a:latin typeface="Times New Roman"/>
                <a:cs typeface="Times New Roman"/>
              </a:rPr>
              <a:t>/ SURROUNDING</a:t>
            </a:r>
            <a:r>
              <a:rPr sz="2000" b="1" spc="-1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STRUCTURES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DISLOCATION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Times New Roman"/>
                <a:cs typeface="Times New Roman"/>
              </a:rPr>
              <a:t>DISPLACEMENT OF </a:t>
            </a:r>
            <a:r>
              <a:rPr sz="2000" b="1" spc="-10" dirty="0">
                <a:latin typeface="Times New Roman"/>
                <a:cs typeface="Times New Roman"/>
              </a:rPr>
              <a:t>TOOTH </a:t>
            </a:r>
            <a:r>
              <a:rPr sz="2000" b="1" dirty="0">
                <a:latin typeface="Times New Roman"/>
                <a:cs typeface="Times New Roman"/>
              </a:rPr>
              <a:t>/</a:t>
            </a:r>
            <a:r>
              <a:rPr sz="2000" b="1" spc="-204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ROOT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spc="5" dirty="0">
                <a:latin typeface="Times New Roman"/>
                <a:cs typeface="Times New Roman"/>
              </a:rPr>
              <a:t>EXCESSIVE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HEMORRHAGE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Times New Roman"/>
                <a:cs typeface="Times New Roman"/>
              </a:rPr>
              <a:t>DAMAGE </a:t>
            </a:r>
            <a:r>
              <a:rPr sz="2000" b="1" spc="-20" dirty="0">
                <a:latin typeface="Times New Roman"/>
                <a:cs typeface="Times New Roman"/>
              </a:rPr>
              <a:t>TO </a:t>
            </a:r>
            <a:r>
              <a:rPr sz="2000" b="1" spc="5" dirty="0">
                <a:latin typeface="Times New Roman"/>
                <a:cs typeface="Times New Roman"/>
              </a:rPr>
              <a:t>HARD </a:t>
            </a:r>
            <a:r>
              <a:rPr sz="2000" b="1" dirty="0">
                <a:latin typeface="Times New Roman"/>
                <a:cs typeface="Times New Roman"/>
              </a:rPr>
              <a:t>&amp; SOFT</a:t>
            </a:r>
            <a:r>
              <a:rPr sz="2000" b="1" spc="-17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TISSUES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spc="-15" dirty="0">
                <a:latin typeface="Times New Roman"/>
                <a:cs typeface="Times New Roman"/>
              </a:rPr>
              <a:t>POSTOPRATIVE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Times New Roman"/>
                <a:cs typeface="Times New Roman"/>
              </a:rPr>
              <a:t>PAIN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spc="-15" dirty="0">
                <a:latin typeface="Times New Roman"/>
                <a:cs typeface="Times New Roman"/>
              </a:rPr>
              <a:t>POSTOPERATIVE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SWELLING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Times New Roman"/>
                <a:cs typeface="Times New Roman"/>
              </a:rPr>
              <a:t>TRISMUS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Times New Roman"/>
                <a:cs typeface="Times New Roman"/>
              </a:rPr>
              <a:t>OROANTRAL</a:t>
            </a:r>
            <a:r>
              <a:rPr sz="2000" b="1" spc="-14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COMMUNICATION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Times New Roman"/>
                <a:cs typeface="Times New Roman"/>
              </a:rPr>
              <a:t>SYNCOPE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spc="-25" dirty="0">
                <a:latin typeface="Times New Roman"/>
                <a:cs typeface="Times New Roman"/>
              </a:rPr>
              <a:t>RESPIRATORY</a:t>
            </a:r>
            <a:r>
              <a:rPr sz="2000" b="1" spc="-21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ARREST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Times New Roman"/>
                <a:cs typeface="Times New Roman"/>
              </a:rPr>
              <a:t>CARDIAC</a:t>
            </a:r>
            <a:r>
              <a:rPr sz="2000" b="1" spc="-1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ARREST</a:t>
            </a:r>
            <a:endParaRPr sz="200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16890" algn="l"/>
                <a:tab pos="517525" algn="l"/>
              </a:tabLst>
            </a:pPr>
            <a:r>
              <a:rPr sz="2000" b="1" dirty="0">
                <a:latin typeface="Times New Roman"/>
                <a:cs typeface="Times New Roman"/>
              </a:rPr>
              <a:t>ANESTHETIC EMERGENCIES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9650" y="314325"/>
            <a:ext cx="7172325" cy="1581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60905" y="2099310"/>
            <a:ext cx="6457950" cy="258635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Faulty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technique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Inadequate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solution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45" dirty="0">
                <a:latin typeface="Times New Roman"/>
                <a:cs typeface="Times New Roman"/>
              </a:rPr>
              <a:t>Test </a:t>
            </a:r>
            <a:r>
              <a:rPr sz="2400" dirty="0">
                <a:latin typeface="Times New Roman"/>
                <a:cs typeface="Times New Roman"/>
              </a:rPr>
              <a:t>the </a:t>
            </a:r>
            <a:r>
              <a:rPr sz="2400" spc="-10" dirty="0">
                <a:latin typeface="Times New Roman"/>
                <a:cs typeface="Times New Roman"/>
              </a:rPr>
              <a:t>efficacy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anesthesia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35" dirty="0">
                <a:latin typeface="Times New Roman"/>
                <a:cs typeface="Times New Roman"/>
              </a:rPr>
              <a:t>Tooth </a:t>
            </a:r>
            <a:r>
              <a:rPr sz="2400" dirty="0">
                <a:latin typeface="Times New Roman"/>
                <a:cs typeface="Times New Roman"/>
              </a:rPr>
              <a:t>could not be </a:t>
            </a:r>
            <a:r>
              <a:rPr sz="2400" spc="-5" dirty="0">
                <a:latin typeface="Times New Roman"/>
                <a:cs typeface="Times New Roman"/>
              </a:rPr>
              <a:t>removed with </a:t>
            </a:r>
            <a:r>
              <a:rPr sz="2400" dirty="0">
                <a:latin typeface="Times New Roman"/>
                <a:cs typeface="Times New Roman"/>
              </a:rPr>
              <a:t>intra-alveolar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  trans- alveolar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procedure.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6405" y="649579"/>
            <a:ext cx="7434580" cy="53911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533400" indent="-4572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spc="-5" dirty="0">
                <a:latin typeface="Times New Roman"/>
                <a:cs typeface="Times New Roman"/>
              </a:rPr>
              <a:t>Allen </a:t>
            </a:r>
            <a:r>
              <a:rPr sz="2000" dirty="0">
                <a:latin typeface="Times New Roman"/>
                <a:cs typeface="Times New Roman"/>
              </a:rPr>
              <a:t>1994 – </a:t>
            </a:r>
            <a:r>
              <a:rPr sz="2000" b="1" dirty="0">
                <a:latin typeface="Times New Roman"/>
                <a:cs typeface="Times New Roman"/>
              </a:rPr>
              <a:t>caries </a:t>
            </a:r>
            <a:r>
              <a:rPr sz="2000" dirty="0">
                <a:latin typeface="Times New Roman"/>
                <a:cs typeface="Times New Roman"/>
              </a:rPr>
              <a:t>in </a:t>
            </a:r>
            <a:r>
              <a:rPr sz="2000" spc="5" dirty="0">
                <a:latin typeface="Times New Roman"/>
                <a:cs typeface="Times New Roman"/>
              </a:rPr>
              <a:t>48.8% </a:t>
            </a:r>
            <a:r>
              <a:rPr sz="2000" dirty="0">
                <a:latin typeface="Times New Roman"/>
                <a:cs typeface="Times New Roman"/>
              </a:rPr>
              <a:t>cases –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abscess</a:t>
            </a:r>
            <a:endParaRPr sz="2000">
              <a:latin typeface="Times New Roman"/>
              <a:cs typeface="Times New Roman"/>
            </a:endParaRPr>
          </a:p>
          <a:p>
            <a:pPr marL="533400" marR="193675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b="1" dirty="0">
                <a:latin typeface="Times New Roman"/>
                <a:cs typeface="Times New Roman"/>
              </a:rPr>
              <a:t>Periodontal diseases </a:t>
            </a:r>
            <a:r>
              <a:rPr sz="2000" dirty="0">
                <a:latin typeface="Times New Roman"/>
                <a:cs typeface="Times New Roman"/>
              </a:rPr>
              <a:t>– in </a:t>
            </a:r>
            <a:r>
              <a:rPr sz="2000" spc="5" dirty="0">
                <a:latin typeface="Times New Roman"/>
                <a:cs typeface="Times New Roman"/>
              </a:rPr>
              <a:t>40.7% </a:t>
            </a:r>
            <a:r>
              <a:rPr sz="2000" dirty="0">
                <a:latin typeface="Times New Roman"/>
                <a:cs typeface="Times New Roman"/>
              </a:rPr>
              <a:t>cases – to prevent </a:t>
            </a:r>
            <a:r>
              <a:rPr sz="2000" spc="-5" dirty="0">
                <a:latin typeface="Times New Roman"/>
                <a:cs typeface="Times New Roman"/>
              </a:rPr>
              <a:t>alveolar</a:t>
            </a:r>
            <a:r>
              <a:rPr sz="2000" spc="-2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ridge  resorption</a:t>
            </a:r>
            <a:endParaRPr sz="2000">
              <a:latin typeface="Times New Roman"/>
              <a:cs typeface="Times New Roman"/>
            </a:endParaRPr>
          </a:p>
          <a:p>
            <a:pPr marL="533400" marR="8128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spc="-30" dirty="0">
                <a:latin typeface="Times New Roman"/>
                <a:cs typeface="Times New Roman"/>
              </a:rPr>
              <a:t>Tooth </a:t>
            </a:r>
            <a:r>
              <a:rPr sz="2000" dirty="0">
                <a:latin typeface="Times New Roman"/>
                <a:cs typeface="Times New Roman"/>
              </a:rPr>
              <a:t>with </a:t>
            </a:r>
            <a:r>
              <a:rPr sz="2000" b="1" spc="-5" dirty="0">
                <a:latin typeface="Times New Roman"/>
                <a:cs typeface="Times New Roman"/>
              </a:rPr>
              <a:t>necrosed </a:t>
            </a:r>
            <a:r>
              <a:rPr sz="2000" b="1" dirty="0">
                <a:latin typeface="Times New Roman"/>
                <a:cs typeface="Times New Roman"/>
              </a:rPr>
              <a:t>pulp &amp; periapical </a:t>
            </a:r>
            <a:r>
              <a:rPr sz="2000" b="1" spc="-5" dirty="0">
                <a:latin typeface="Times New Roman"/>
                <a:cs typeface="Times New Roman"/>
              </a:rPr>
              <a:t>lesion </a:t>
            </a:r>
            <a:r>
              <a:rPr sz="2000" dirty="0">
                <a:latin typeface="Times New Roman"/>
                <a:cs typeface="Times New Roman"/>
              </a:rPr>
              <a:t>– </a:t>
            </a:r>
            <a:r>
              <a:rPr sz="2000" spc="5" dirty="0">
                <a:latin typeface="Times New Roman"/>
                <a:cs typeface="Times New Roman"/>
              </a:rPr>
              <a:t>not </a:t>
            </a:r>
            <a:r>
              <a:rPr sz="2000" dirty="0">
                <a:latin typeface="Times New Roman"/>
                <a:cs typeface="Times New Roman"/>
              </a:rPr>
              <a:t>responding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  endodontic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treatment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dirty="0">
                <a:latin typeface="Times New Roman"/>
                <a:cs typeface="Times New Roman"/>
              </a:rPr>
              <a:t>Over retained deciduous tooth – </a:t>
            </a:r>
            <a:r>
              <a:rPr sz="2000" spc="5" dirty="0">
                <a:latin typeface="Times New Roman"/>
                <a:cs typeface="Times New Roman"/>
              </a:rPr>
              <a:t>but </a:t>
            </a:r>
            <a:r>
              <a:rPr sz="2000" spc="-5" dirty="0">
                <a:latin typeface="Times New Roman"/>
                <a:cs typeface="Times New Roman"/>
              </a:rPr>
              <a:t>take </a:t>
            </a:r>
            <a:r>
              <a:rPr sz="2000" dirty="0">
                <a:latin typeface="Times New Roman"/>
                <a:cs typeface="Times New Roman"/>
              </a:rPr>
              <a:t>radiograph</a:t>
            </a:r>
            <a:r>
              <a:rPr sz="2000" spc="-2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first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dirty="0">
                <a:latin typeface="Times New Roman"/>
                <a:cs typeface="Times New Roman"/>
              </a:rPr>
              <a:t>Orthodontic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purpose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dirty="0">
                <a:latin typeface="Times New Roman"/>
                <a:cs typeface="Times New Roman"/>
              </a:rPr>
              <a:t>Prosthetic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purpose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dirty="0">
                <a:latin typeface="Times New Roman"/>
                <a:cs typeface="Times New Roman"/>
              </a:rPr>
              <a:t>Unrestorable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tooth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spc="-5" dirty="0">
                <a:latin typeface="Times New Roman"/>
                <a:cs typeface="Times New Roman"/>
              </a:rPr>
              <a:t>Impacted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tooth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dirty="0">
                <a:latin typeface="Times New Roman"/>
                <a:cs typeface="Times New Roman"/>
              </a:rPr>
              <a:t>Supernumerary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tooth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32765" algn="l"/>
                <a:tab pos="533400" algn="l"/>
              </a:tabLst>
            </a:pPr>
            <a:r>
              <a:rPr sz="2000" dirty="0">
                <a:latin typeface="Times New Roman"/>
                <a:cs typeface="Times New Roman"/>
              </a:rPr>
              <a:t>Grossly decayed 1M / 2M – </a:t>
            </a:r>
            <a:r>
              <a:rPr sz="2000" spc="-5" dirty="0">
                <a:latin typeface="Times New Roman"/>
                <a:cs typeface="Times New Roman"/>
              </a:rPr>
              <a:t>make </a:t>
            </a:r>
            <a:r>
              <a:rPr sz="2000" spc="5" dirty="0">
                <a:latin typeface="Times New Roman"/>
                <a:cs typeface="Times New Roman"/>
              </a:rPr>
              <a:t>room </a:t>
            </a:r>
            <a:r>
              <a:rPr sz="2000" dirty="0">
                <a:latin typeface="Times New Roman"/>
                <a:cs typeface="Times New Roman"/>
              </a:rPr>
              <a:t>for </a:t>
            </a:r>
            <a:r>
              <a:rPr sz="2000" spc="10" dirty="0">
                <a:latin typeface="Times New Roman"/>
                <a:cs typeface="Times New Roman"/>
              </a:rPr>
              <a:t>3</a:t>
            </a:r>
            <a:r>
              <a:rPr sz="1950" spc="15" baseline="25641" dirty="0">
                <a:latin typeface="Times New Roman"/>
                <a:cs typeface="Times New Roman"/>
              </a:rPr>
              <a:t>rd</a:t>
            </a:r>
            <a:r>
              <a:rPr sz="1950" spc="7" baseline="25641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molar</a:t>
            </a:r>
            <a:endParaRPr sz="2000">
              <a:latin typeface="Times New Roman"/>
              <a:cs typeface="Times New Roman"/>
            </a:endParaRPr>
          </a:p>
          <a:p>
            <a:pPr marL="3058795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latin typeface="Times New Roman"/>
                <a:cs typeface="Times New Roman"/>
              </a:rPr>
              <a:t>HOTZ &amp;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SMITH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 startAt="11"/>
              <a:tabLst>
                <a:tab pos="532765" algn="l"/>
                <a:tab pos="533400" algn="l"/>
              </a:tabLst>
            </a:pPr>
            <a:r>
              <a:rPr sz="2000" spc="-30" dirty="0">
                <a:latin typeface="Times New Roman"/>
                <a:cs typeface="Times New Roman"/>
              </a:rPr>
              <a:t>Tooth </a:t>
            </a:r>
            <a:r>
              <a:rPr sz="2000" dirty="0">
                <a:latin typeface="Times New Roman"/>
                <a:cs typeface="Times New Roman"/>
              </a:rPr>
              <a:t>in fracture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line</a:t>
            </a:r>
            <a:endParaRPr sz="2000">
              <a:latin typeface="Times New Roman"/>
              <a:cs typeface="Times New Roman"/>
            </a:endParaRPr>
          </a:p>
          <a:p>
            <a:pPr marL="5334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 startAt="11"/>
              <a:tabLst>
                <a:tab pos="532765" algn="l"/>
                <a:tab pos="533400" algn="l"/>
              </a:tabLst>
            </a:pPr>
            <a:r>
              <a:rPr sz="2000" spc="-30" dirty="0">
                <a:latin typeface="Times New Roman"/>
                <a:cs typeface="Times New Roman"/>
              </a:rPr>
              <a:t>Teeth </a:t>
            </a:r>
            <a:r>
              <a:rPr sz="2000" dirty="0">
                <a:latin typeface="Times New Roman"/>
                <a:cs typeface="Times New Roman"/>
              </a:rPr>
              <a:t>directly involved by </a:t>
            </a:r>
            <a:r>
              <a:rPr sz="2000" spc="-5" dirty="0">
                <a:latin typeface="Times New Roman"/>
                <a:cs typeface="Times New Roman"/>
              </a:rPr>
              <a:t>cyst </a:t>
            </a:r>
            <a:r>
              <a:rPr sz="2000" dirty="0">
                <a:latin typeface="Times New Roman"/>
                <a:cs typeface="Times New Roman"/>
              </a:rPr>
              <a:t>&amp;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tumor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66675"/>
            <a:ext cx="5219700" cy="1238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5394" y="1089405"/>
            <a:ext cx="5805170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Crown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</a:t>
            </a:r>
            <a:r>
              <a:rPr sz="240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root</a:t>
            </a:r>
            <a:r>
              <a:rPr sz="2400" b="1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Grossly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carious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35" dirty="0">
                <a:latin typeface="Times New Roman"/>
                <a:cs typeface="Times New Roman"/>
              </a:rPr>
              <a:t>Tooth </a:t>
            </a:r>
            <a:r>
              <a:rPr sz="2400" dirty="0">
                <a:latin typeface="Times New Roman"/>
                <a:cs typeface="Times New Roman"/>
              </a:rPr>
              <a:t>with </a:t>
            </a:r>
            <a:r>
              <a:rPr sz="2400" spc="-5" dirty="0">
                <a:latin typeface="Times New Roman"/>
                <a:cs typeface="Times New Roman"/>
              </a:rPr>
              <a:t>Endodontic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treatment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Improper </a:t>
            </a:r>
            <a:r>
              <a:rPr sz="2400" dirty="0">
                <a:latin typeface="Times New Roman"/>
                <a:cs typeface="Times New Roman"/>
              </a:rPr>
              <a:t>application of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forcep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One </a:t>
            </a:r>
            <a:r>
              <a:rPr sz="2400" dirty="0">
                <a:latin typeface="Times New Roman"/>
                <a:cs typeface="Times New Roman"/>
              </a:rPr>
              <a:t>point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contact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Slip </a:t>
            </a:r>
            <a:r>
              <a:rPr sz="2400" spc="-20" dirty="0">
                <a:latin typeface="Times New Roman"/>
                <a:cs typeface="Times New Roman"/>
              </a:rPr>
              <a:t>off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forcep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Excessive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force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Hurry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ts val="3460"/>
              </a:lnSpc>
              <a:spcBef>
                <a:spcPts val="21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35" dirty="0">
                <a:latin typeface="Times New Roman"/>
                <a:cs typeface="Times New Roman"/>
              </a:rPr>
              <a:t>Tooth </a:t>
            </a:r>
            <a:r>
              <a:rPr sz="2400" dirty="0">
                <a:latin typeface="Times New Roman"/>
                <a:cs typeface="Times New Roman"/>
              </a:rPr>
              <a:t>with </a:t>
            </a:r>
            <a:r>
              <a:rPr sz="2400" spc="-5" dirty="0">
                <a:latin typeface="Times New Roman"/>
                <a:cs typeface="Times New Roman"/>
              </a:rPr>
              <a:t>divergent </a:t>
            </a:r>
            <a:r>
              <a:rPr sz="2400" dirty="0">
                <a:latin typeface="Times New Roman"/>
                <a:cs typeface="Times New Roman"/>
              </a:rPr>
              <a:t>roots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/hypercementosis </a:t>
            </a:r>
            <a:r>
              <a:rPr sz="2400" spc="-5" dirty="0">
                <a:solidFill>
                  <a:srgbClr val="97470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974707"/>
                </a:solidFill>
                <a:latin typeface="Times New Roman"/>
                <a:cs typeface="Times New Roman"/>
              </a:rPr>
              <a:t>Then trans-alveolar </a:t>
            </a:r>
            <a:r>
              <a:rPr sz="2400" spc="-5" dirty="0">
                <a:solidFill>
                  <a:srgbClr val="974707"/>
                </a:solidFill>
                <a:latin typeface="Times New Roman"/>
                <a:cs typeface="Times New Roman"/>
              </a:rPr>
              <a:t>method is</a:t>
            </a:r>
            <a:r>
              <a:rPr sz="2400" spc="-90" dirty="0">
                <a:solidFill>
                  <a:srgbClr val="97470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974707"/>
                </a:solidFill>
                <a:latin typeface="Times New Roman"/>
                <a:cs typeface="Times New Roman"/>
              </a:rPr>
              <a:t>indicated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444" y="708405"/>
            <a:ext cx="7903845" cy="5074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Remove </a:t>
            </a:r>
            <a:r>
              <a:rPr sz="2400" dirty="0">
                <a:latin typeface="Times New Roman"/>
                <a:cs typeface="Times New Roman"/>
              </a:rPr>
              <a:t>all the root </a:t>
            </a:r>
            <a:r>
              <a:rPr sz="2400" spc="-5" dirty="0">
                <a:latin typeface="Times New Roman"/>
                <a:cs typeface="Times New Roman"/>
              </a:rPr>
              <a:t>fragments </a:t>
            </a:r>
            <a:r>
              <a:rPr sz="2400" dirty="0">
                <a:latin typeface="Times New Roman"/>
                <a:cs typeface="Times New Roman"/>
              </a:rPr>
              <a:t>except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469265" marR="5080" indent="-457200">
              <a:lnSpc>
                <a:spcPct val="100000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  <a:tab pos="6146800" algn="l"/>
              </a:tabLst>
            </a:pPr>
            <a:r>
              <a:rPr sz="2400" b="1" dirty="0">
                <a:latin typeface="Times New Roman"/>
                <a:cs typeface="Times New Roman"/>
              </a:rPr>
              <a:t>5 mm &amp; </a:t>
            </a:r>
            <a:r>
              <a:rPr sz="2400" b="1" spc="-15" dirty="0">
                <a:latin typeface="Times New Roman"/>
                <a:cs typeface="Times New Roman"/>
              </a:rPr>
              <a:t>requires </a:t>
            </a:r>
            <a:r>
              <a:rPr sz="2400" b="1" dirty="0">
                <a:latin typeface="Times New Roman"/>
                <a:cs typeface="Times New Roman"/>
              </a:rPr>
              <a:t>excessive </a:t>
            </a:r>
            <a:r>
              <a:rPr sz="2400" b="1" spc="-5" dirty="0">
                <a:latin typeface="Times New Roman"/>
                <a:cs typeface="Times New Roman"/>
              </a:rPr>
              <a:t>bone</a:t>
            </a:r>
            <a:r>
              <a:rPr sz="2400" b="1" spc="2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removal</a:t>
            </a:r>
            <a:r>
              <a:rPr sz="2400" b="1" spc="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	</a:t>
            </a:r>
            <a:r>
              <a:rPr sz="2400" dirty="0">
                <a:latin typeface="Times New Roman"/>
                <a:cs typeface="Times New Roman"/>
              </a:rPr>
              <a:t>well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tolerated.  </a:t>
            </a:r>
            <a:r>
              <a:rPr sz="2400" spc="-5" dirty="0">
                <a:latin typeface="Times New Roman"/>
                <a:cs typeface="Times New Roman"/>
              </a:rPr>
              <a:t>(Simpson </a:t>
            </a:r>
            <a:r>
              <a:rPr sz="2400" dirty="0">
                <a:latin typeface="Times New Roman"/>
                <a:cs typeface="Times New Roman"/>
              </a:rPr>
              <a:t>1958)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Times New Roman"/>
              <a:buAutoNum type="arabicPeriod"/>
            </a:pPr>
            <a:endParaRPr sz="3500">
              <a:latin typeface="Times New Roman"/>
              <a:cs typeface="Times New Roman"/>
            </a:endParaRPr>
          </a:p>
          <a:p>
            <a:pPr marL="469265" marR="1012190" indent="-457200">
              <a:lnSpc>
                <a:spcPct val="100000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Apical </a:t>
            </a:r>
            <a:r>
              <a:rPr sz="2400" b="1" dirty="0">
                <a:latin typeface="Times New Roman"/>
                <a:cs typeface="Times New Roman"/>
              </a:rPr>
              <a:t>1/3 </a:t>
            </a:r>
            <a:r>
              <a:rPr sz="2400" b="1" spc="-5" dirty="0">
                <a:latin typeface="Times New Roman"/>
                <a:cs typeface="Times New Roman"/>
              </a:rPr>
              <a:t>rd </a:t>
            </a:r>
            <a:r>
              <a:rPr sz="2400" b="1" dirty="0">
                <a:latin typeface="Times New Roman"/>
                <a:cs typeface="Times New Roman"/>
              </a:rPr>
              <a:t>of </a:t>
            </a:r>
            <a:r>
              <a:rPr sz="2400" b="1" spc="-5" dirty="0">
                <a:latin typeface="Times New Roman"/>
                <a:cs typeface="Times New Roman"/>
              </a:rPr>
              <a:t>palatal </a:t>
            </a:r>
            <a:r>
              <a:rPr sz="2400" b="1" spc="-15" dirty="0">
                <a:latin typeface="Times New Roman"/>
                <a:cs typeface="Times New Roman"/>
              </a:rPr>
              <a:t>root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maxillary molars </a:t>
            </a:r>
            <a:r>
              <a:rPr sz="2400" b="1" dirty="0">
                <a:latin typeface="Times New Roman"/>
                <a:cs typeface="Times New Roman"/>
              </a:rPr>
              <a:t>&amp;  </a:t>
            </a:r>
            <a:r>
              <a:rPr sz="2400" b="1" spc="-15" dirty="0">
                <a:latin typeface="Times New Roman"/>
                <a:cs typeface="Times New Roman"/>
              </a:rPr>
              <a:t>requires </a:t>
            </a:r>
            <a:r>
              <a:rPr sz="2400" b="1" dirty="0">
                <a:latin typeface="Times New Roman"/>
                <a:cs typeface="Times New Roman"/>
              </a:rPr>
              <a:t>excessive </a:t>
            </a:r>
            <a:r>
              <a:rPr sz="2400" b="1" spc="-5" dirty="0">
                <a:latin typeface="Times New Roman"/>
                <a:cs typeface="Times New Roman"/>
              </a:rPr>
              <a:t>bone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removal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If </a:t>
            </a:r>
            <a:r>
              <a:rPr sz="2400" spc="-5" dirty="0">
                <a:latin typeface="Times New Roman"/>
                <a:cs typeface="Times New Roman"/>
              </a:rPr>
              <a:t>removal is </a:t>
            </a:r>
            <a:r>
              <a:rPr sz="2400" dirty="0">
                <a:latin typeface="Times New Roman"/>
                <a:cs typeface="Times New Roman"/>
              </a:rPr>
              <a:t>indicated – inform the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endParaRPr sz="2400">
              <a:latin typeface="Times New Roman"/>
              <a:cs typeface="Times New Roman"/>
            </a:endParaRPr>
          </a:p>
          <a:p>
            <a:pPr marR="454659" algn="ctr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Times New Roman"/>
                <a:cs typeface="Times New Roman"/>
              </a:rPr>
              <a:t>radiograph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If root is left in place – </a:t>
            </a:r>
            <a:r>
              <a:rPr sz="2400" spc="-5" dirty="0">
                <a:latin typeface="Times New Roman"/>
                <a:cs typeface="Times New Roman"/>
              </a:rPr>
              <a:t>pulpectomy </a:t>
            </a:r>
            <a:r>
              <a:rPr sz="2400" dirty="0">
                <a:latin typeface="Times New Roman"/>
                <a:cs typeface="Times New Roman"/>
              </a:rPr>
              <a:t>should be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performed.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9650" y="361950"/>
            <a:ext cx="6477000" cy="1095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062355"/>
            <a:ext cx="6702425" cy="17818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spc="-5" dirty="0">
                <a:latin typeface="Times New Roman"/>
                <a:cs typeface="Times New Roman"/>
              </a:rPr>
              <a:t>Causes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Excessive inclusion of bone within the forcep</a:t>
            </a:r>
            <a:r>
              <a:rPr sz="2400" spc="-1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beaks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Extraction of incisors </a:t>
            </a:r>
            <a:r>
              <a:rPr sz="2400" spc="-5" dirty="0">
                <a:latin typeface="Times New Roman"/>
                <a:cs typeface="Times New Roman"/>
              </a:rPr>
              <a:t>before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canine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Intact </a:t>
            </a:r>
            <a:r>
              <a:rPr sz="2400" spc="-5" dirty="0">
                <a:latin typeface="Times New Roman"/>
                <a:cs typeface="Times New Roman"/>
              </a:rPr>
              <a:t>versus </a:t>
            </a:r>
            <a:r>
              <a:rPr sz="2400" dirty="0">
                <a:latin typeface="Times New Roman"/>
                <a:cs typeface="Times New Roman"/>
              </a:rPr>
              <a:t>torn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periosteum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4505" y="4135373"/>
            <a:ext cx="6656705" cy="13423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400" dirty="0">
                <a:latin typeface="Times New Roman"/>
                <a:cs typeface="Times New Roman"/>
              </a:rPr>
              <a:t>Generally during extraction of </a:t>
            </a:r>
            <a:r>
              <a:rPr sz="2400" spc="-5" dirty="0">
                <a:latin typeface="Times New Roman"/>
                <a:cs typeface="Times New Roman"/>
              </a:rPr>
              <a:t>maxillary </a:t>
            </a:r>
            <a:r>
              <a:rPr sz="2400" spc="5" dirty="0">
                <a:latin typeface="Times New Roman"/>
                <a:cs typeface="Times New Roman"/>
              </a:rPr>
              <a:t>3</a:t>
            </a:r>
            <a:r>
              <a:rPr sz="2400" spc="7" baseline="24305" dirty="0">
                <a:latin typeface="Times New Roman"/>
                <a:cs typeface="Times New Roman"/>
              </a:rPr>
              <a:t>rd</a:t>
            </a:r>
            <a:r>
              <a:rPr sz="2400" spc="75" baseline="2430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molars</a:t>
            </a:r>
            <a:endParaRPr sz="24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400" spc="-5" dirty="0">
                <a:latin typeface="Times New Roman"/>
                <a:cs typeface="Times New Roman"/>
              </a:rPr>
              <a:t>Pneumatization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maxillary </a:t>
            </a:r>
            <a:r>
              <a:rPr sz="2400" dirty="0">
                <a:latin typeface="Times New Roman"/>
                <a:cs typeface="Times New Roman"/>
              </a:rPr>
              <a:t>air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cells</a:t>
            </a:r>
            <a:endParaRPr sz="24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400" spc="-5" dirty="0">
                <a:latin typeface="Times New Roman"/>
                <a:cs typeface="Times New Roman"/>
              </a:rPr>
              <a:t>Gemination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8225" y="3276600"/>
            <a:ext cx="7419975" cy="103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9905" y="540461"/>
            <a:ext cx="25596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0" spc="-90" dirty="0">
                <a:solidFill>
                  <a:srgbClr val="000000"/>
                </a:solidFill>
                <a:latin typeface="Arial"/>
                <a:cs typeface="Arial"/>
              </a:rPr>
              <a:t>Management</a:t>
            </a:r>
            <a:r>
              <a:rPr sz="3200" i="0" spc="-3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i="0" spc="-215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79905" y="1043686"/>
            <a:ext cx="5203190" cy="39763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Preoperative radiograph </a:t>
            </a:r>
            <a:r>
              <a:rPr sz="2400" spc="-5" dirty="0">
                <a:latin typeface="Times New Roman"/>
                <a:cs typeface="Times New Roman"/>
              </a:rPr>
              <a:t>is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essential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Raise the </a:t>
            </a:r>
            <a:r>
              <a:rPr sz="2400" spc="-5" dirty="0">
                <a:latin typeface="Times New Roman"/>
                <a:cs typeface="Times New Roman"/>
              </a:rPr>
              <a:t>mucoperiosteal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flap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Separate the tooth &amp; bone from</a:t>
            </a:r>
            <a:r>
              <a:rPr sz="2400" spc="-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gingiva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Mattress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Suture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10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days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If tuberosity is excessively </a:t>
            </a:r>
            <a:r>
              <a:rPr sz="2400" spc="-5" dirty="0">
                <a:latin typeface="Times New Roman"/>
                <a:cs typeface="Times New Roman"/>
              </a:rPr>
              <a:t>mobile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400" dirty="0">
                <a:latin typeface="Times New Roman"/>
                <a:cs typeface="Times New Roman"/>
              </a:rPr>
              <a:t>Splint the tooth for 6-8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weeks</a:t>
            </a:r>
            <a:endParaRPr sz="24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400" dirty="0">
                <a:latin typeface="Times New Roman"/>
                <a:cs typeface="Times New Roman"/>
              </a:rPr>
              <a:t>Sectioning the crown &amp;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pulpectomy.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552450"/>
            <a:ext cx="6029325" cy="1000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364107"/>
            <a:ext cx="5918200" cy="3830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Heavily restored adjacent teeth –in the line</a:t>
            </a:r>
            <a:r>
              <a:rPr sz="2400" spc="-2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  withdrawal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Abutment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teeth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0" dirty="0">
                <a:latin typeface="Times New Roman"/>
                <a:cs typeface="Times New Roman"/>
              </a:rPr>
              <a:t>When </a:t>
            </a:r>
            <a:r>
              <a:rPr sz="2400" spc="-5" dirty="0">
                <a:latin typeface="Times New Roman"/>
                <a:cs typeface="Times New Roman"/>
              </a:rPr>
              <a:t>used as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fulcrum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17375E"/>
              </a:buClr>
              <a:buFont typeface="Wingdings"/>
              <a:buChar char=""/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17375E"/>
              </a:buClr>
              <a:buFont typeface="Wingdings"/>
              <a:buChar char=""/>
            </a:pPr>
            <a:endParaRPr sz="2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1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Uncontrolled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force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  <a:tab pos="3795395" algn="l"/>
              </a:tabLst>
            </a:pPr>
            <a:r>
              <a:rPr sz="2400" dirty="0">
                <a:latin typeface="Times New Roman"/>
                <a:cs typeface="Times New Roman"/>
              </a:rPr>
              <a:t>Under general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anesthesia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	gauge &amp;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props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intubation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7750" y="3267075"/>
            <a:ext cx="5572125" cy="933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444" y="940054"/>
            <a:ext cx="4810125" cy="17818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spc="-5" dirty="0">
                <a:latin typeface="Times New Roman"/>
                <a:cs typeface="Times New Roman"/>
              </a:rPr>
              <a:t>Causes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Excessive / incorrectly applied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force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Pathologic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fracture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Senile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osteoporosis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444" y="3135118"/>
            <a:ext cx="3303270" cy="178117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dirty="0">
                <a:latin typeface="Times New Roman"/>
                <a:cs typeface="Times New Roman"/>
              </a:rPr>
              <a:t>Precautions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Peroperative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radiograph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Splint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febrication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Exraoral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support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9100" y="190500"/>
            <a:ext cx="5181600" cy="1095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0" y="2895600"/>
            <a:ext cx="4343400" cy="1905000"/>
          </a:xfrm>
          <a:prstGeom prst="rect">
            <a:avLst/>
          </a:prstGeom>
          <a:solidFill>
            <a:srgbClr val="EDEBE0"/>
          </a:solidFill>
        </p:spPr>
        <p:txBody>
          <a:bodyPr vert="horz" wrap="square" lIns="0" tIns="3556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80"/>
              </a:spcBef>
            </a:pPr>
            <a:r>
              <a:rPr sz="2400" spc="-5" dirty="0">
                <a:latin typeface="Times New Roman"/>
                <a:cs typeface="Times New Roman"/>
              </a:rPr>
              <a:t>management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43497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34340" algn="l"/>
                <a:tab pos="434975" algn="l"/>
              </a:tabLst>
            </a:pPr>
            <a:r>
              <a:rPr sz="2400" dirty="0">
                <a:latin typeface="Times New Roman"/>
                <a:cs typeface="Times New Roman"/>
              </a:rPr>
              <a:t>Inform the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endParaRPr sz="2400">
              <a:latin typeface="Times New Roman"/>
              <a:cs typeface="Times New Roman"/>
            </a:endParaRPr>
          </a:p>
          <a:p>
            <a:pPr marL="434975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34340" algn="l"/>
                <a:tab pos="434975" algn="l"/>
              </a:tabLst>
            </a:pPr>
            <a:r>
              <a:rPr sz="2400" spc="-5" dirty="0">
                <a:latin typeface="Times New Roman"/>
                <a:cs typeface="Times New Roman"/>
              </a:rPr>
              <a:t>Reduce </a:t>
            </a:r>
            <a:r>
              <a:rPr sz="2400" dirty="0">
                <a:latin typeface="Times New Roman"/>
                <a:cs typeface="Times New Roman"/>
              </a:rPr>
              <a:t>the fractured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segment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8225" y="676275"/>
            <a:ext cx="6505575" cy="962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1805" y="1519679"/>
            <a:ext cx="6167120" cy="35375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937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spc="-10" dirty="0">
                <a:latin typeface="Times New Roman"/>
                <a:cs typeface="Times New Roman"/>
              </a:rPr>
              <a:t>When </a:t>
            </a:r>
            <a:r>
              <a:rPr sz="2400" spc="-5" dirty="0">
                <a:latin typeface="Times New Roman"/>
                <a:cs typeface="Times New Roman"/>
              </a:rPr>
              <a:t>used as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fulcrum</a:t>
            </a:r>
            <a:endParaRPr sz="2400">
              <a:latin typeface="Times New Roman"/>
              <a:cs typeface="Times New Roman"/>
            </a:endParaRPr>
          </a:p>
          <a:p>
            <a:pPr marL="3937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spc="-5" dirty="0">
                <a:latin typeface="Times New Roman"/>
                <a:cs typeface="Times New Roman"/>
              </a:rPr>
              <a:t>Improper use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elevators</a:t>
            </a:r>
            <a:endParaRPr sz="2400">
              <a:latin typeface="Times New Roman"/>
              <a:cs typeface="Times New Roman"/>
            </a:endParaRPr>
          </a:p>
          <a:p>
            <a:pPr marL="3937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dirty="0">
                <a:latin typeface="Times New Roman"/>
                <a:cs typeface="Times New Roman"/>
              </a:rPr>
              <a:t>Give support to adjacent tooth from other</a:t>
            </a:r>
            <a:r>
              <a:rPr sz="2400" spc="-1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hand</a:t>
            </a:r>
            <a:endParaRPr sz="2400">
              <a:latin typeface="Times New Roman"/>
              <a:cs typeface="Times New Roman"/>
            </a:endParaRPr>
          </a:p>
          <a:p>
            <a:pPr marL="3937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spc="-15" dirty="0">
                <a:latin typeface="Times New Roman"/>
                <a:cs typeface="Times New Roman"/>
              </a:rPr>
              <a:t>Don’t </a:t>
            </a:r>
            <a:r>
              <a:rPr sz="2400" dirty="0">
                <a:latin typeface="Times New Roman"/>
                <a:cs typeface="Times New Roman"/>
              </a:rPr>
              <a:t>apply the elevator </a:t>
            </a:r>
            <a:r>
              <a:rPr sz="2400" spc="-5" dirty="0">
                <a:latin typeface="Times New Roman"/>
                <a:cs typeface="Times New Roman"/>
              </a:rPr>
              <a:t>mesial </a:t>
            </a:r>
            <a:r>
              <a:rPr sz="2400" dirty="0">
                <a:latin typeface="Times New Roman"/>
                <a:cs typeface="Times New Roman"/>
              </a:rPr>
              <a:t>to </a:t>
            </a:r>
            <a:r>
              <a:rPr sz="2400" spc="-5" dirty="0">
                <a:latin typeface="Times New Roman"/>
                <a:cs typeface="Times New Roman"/>
              </a:rPr>
              <a:t>1</a:t>
            </a:r>
            <a:r>
              <a:rPr sz="2400" spc="-7" baseline="24305" dirty="0">
                <a:latin typeface="Times New Roman"/>
                <a:cs typeface="Times New Roman"/>
              </a:rPr>
              <a:t>st</a:t>
            </a:r>
            <a:r>
              <a:rPr sz="2400" spc="187" baseline="2430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molar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17375E"/>
              </a:buClr>
              <a:buFont typeface="Wingdings"/>
              <a:buChar char=""/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17375E"/>
              </a:buClr>
              <a:buFont typeface="Wingdings"/>
              <a:buChar char=""/>
            </a:pPr>
            <a:endParaRPr sz="26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510"/>
              </a:spcBef>
            </a:pPr>
            <a:r>
              <a:rPr sz="2400" spc="-5" dirty="0">
                <a:latin typeface="Times New Roman"/>
                <a:cs typeface="Times New Roman"/>
              </a:rPr>
              <a:t>Management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937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dirty="0">
                <a:latin typeface="Times New Roman"/>
                <a:cs typeface="Times New Roman"/>
              </a:rPr>
              <a:t>Place the tooth in socket &amp; splint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it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0" y="161925"/>
            <a:ext cx="6286500" cy="1581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444" y="1592707"/>
            <a:ext cx="1116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5" dirty="0">
                <a:solidFill>
                  <a:srgbClr val="000000"/>
                </a:solidFill>
                <a:latin typeface="Times New Roman"/>
                <a:cs typeface="Times New Roman"/>
              </a:rPr>
              <a:t>Causes</a:t>
            </a:r>
            <a:r>
              <a:rPr sz="2400" i="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i="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444" y="2031568"/>
            <a:ext cx="48113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Excessive / incorrectly applied</a:t>
            </a:r>
            <a:r>
              <a:rPr sz="2400" spc="-1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force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444" y="2397632"/>
            <a:ext cx="3971290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Improper use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mouth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gauge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Senile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osteoporosis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444" y="3714432"/>
            <a:ext cx="1877695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dirty="0">
                <a:latin typeface="Times New Roman"/>
                <a:cs typeface="Times New Roman"/>
              </a:rPr>
              <a:t>Precautions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45" dirty="0">
                <a:latin typeface="Times New Roman"/>
                <a:cs typeface="Times New Roman"/>
              </a:rPr>
              <a:t>Take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history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3444" y="4665726"/>
            <a:ext cx="49377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Exraoral support beneath the angle</a:t>
            </a:r>
            <a:r>
              <a:rPr sz="2400" spc="-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  </a:t>
            </a:r>
            <a:r>
              <a:rPr sz="2400" spc="-5" dirty="0">
                <a:latin typeface="Times New Roman"/>
                <a:cs typeface="Times New Roman"/>
              </a:rPr>
              <a:t>mandible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34000" y="2819400"/>
            <a:ext cx="3505200" cy="1554480"/>
          </a:xfrm>
          <a:prstGeom prst="rect">
            <a:avLst/>
          </a:prstGeom>
          <a:solidFill>
            <a:srgbClr val="EDEBE0"/>
          </a:solidFill>
        </p:spPr>
        <p:txBody>
          <a:bodyPr vert="horz" wrap="square" lIns="0" tIns="31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"/>
              </a:spcBef>
              <a:tabLst>
                <a:tab pos="1687830" algn="l"/>
              </a:tabLst>
            </a:pPr>
            <a:r>
              <a:rPr sz="2200" spc="-5" dirty="0">
                <a:latin typeface="Times New Roman"/>
                <a:cs typeface="Times New Roman"/>
              </a:rPr>
              <a:t>Management	–</a:t>
            </a:r>
            <a:endParaRPr sz="2200">
              <a:latin typeface="Times New Roman"/>
              <a:cs typeface="Times New Roman"/>
            </a:endParaRPr>
          </a:p>
          <a:p>
            <a:pPr marL="434975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34975" algn="l"/>
                <a:tab pos="435609" algn="l"/>
              </a:tabLst>
            </a:pPr>
            <a:r>
              <a:rPr sz="2200" spc="-5" dirty="0">
                <a:latin typeface="Times New Roman"/>
                <a:cs typeface="Times New Roman"/>
              </a:rPr>
              <a:t>Reduce it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immediately</a:t>
            </a:r>
            <a:endParaRPr sz="2200">
              <a:latin typeface="Times New Roman"/>
              <a:cs typeface="Times New Roman"/>
            </a:endParaRPr>
          </a:p>
          <a:p>
            <a:pPr marL="434975" indent="-343535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34975" algn="l"/>
                <a:tab pos="435609" algn="l"/>
              </a:tabLst>
            </a:pPr>
            <a:r>
              <a:rPr sz="2200" spc="-5" dirty="0">
                <a:latin typeface="Times New Roman"/>
                <a:cs typeface="Times New Roman"/>
              </a:rPr>
              <a:t>Reduction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technique</a:t>
            </a:r>
            <a:endParaRPr sz="2200">
              <a:latin typeface="Times New Roman"/>
              <a:cs typeface="Times New Roman"/>
            </a:endParaRPr>
          </a:p>
          <a:p>
            <a:pPr marL="434975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34975" algn="l"/>
                <a:tab pos="435609" algn="l"/>
              </a:tabLst>
            </a:pPr>
            <a:r>
              <a:rPr sz="2200" spc="-5" dirty="0">
                <a:latin typeface="Times New Roman"/>
                <a:cs typeface="Times New Roman"/>
              </a:rPr>
              <a:t>Instructions to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patient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3225" y="323850"/>
            <a:ext cx="5810250" cy="781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3944" y="1023264"/>
            <a:ext cx="5716270" cy="482092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65"/>
              </a:spcBef>
            </a:pPr>
            <a:r>
              <a:rPr sz="2200" spc="-5" dirty="0">
                <a:latin typeface="Times New Roman"/>
                <a:cs typeface="Times New Roman"/>
              </a:rPr>
              <a:t>Causes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–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5" dirty="0">
                <a:latin typeface="Times New Roman"/>
                <a:cs typeface="Times New Roman"/>
              </a:rPr>
              <a:t>Abnormal root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curvature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5" dirty="0">
                <a:latin typeface="Times New Roman"/>
                <a:cs typeface="Times New Roman"/>
              </a:rPr>
              <a:t>Carious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root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7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5" dirty="0">
                <a:latin typeface="Times New Roman"/>
                <a:cs typeface="Times New Roman"/>
              </a:rPr>
              <a:t>Roots of premolars &amp; molars </a:t>
            </a:r>
            <a:r>
              <a:rPr sz="2200" dirty="0">
                <a:latin typeface="Times New Roman"/>
                <a:cs typeface="Times New Roman"/>
              </a:rPr>
              <a:t>involved </a:t>
            </a:r>
            <a:r>
              <a:rPr sz="2200" spc="-5" dirty="0">
                <a:latin typeface="Times New Roman"/>
                <a:cs typeface="Times New Roman"/>
              </a:rPr>
              <a:t>by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sinus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5" dirty="0">
                <a:latin typeface="Times New Roman"/>
                <a:cs typeface="Times New Roman"/>
              </a:rPr>
              <a:t>Excessive / incorrectly applied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force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5" dirty="0">
                <a:latin typeface="Times New Roman"/>
                <a:cs typeface="Times New Roman"/>
              </a:rPr>
              <a:t>Inadequate grasping of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tooth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27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2200" spc="-5" dirty="0">
                <a:latin typeface="Times New Roman"/>
                <a:cs typeface="Times New Roman"/>
              </a:rPr>
              <a:t>Precautions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–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  <a:tab pos="1070610" algn="l"/>
              </a:tabLst>
            </a:pPr>
            <a:r>
              <a:rPr sz="2200" spc="-45" dirty="0">
                <a:latin typeface="Times New Roman"/>
                <a:cs typeface="Times New Roman"/>
              </a:rPr>
              <a:t>Take	</a:t>
            </a:r>
            <a:r>
              <a:rPr sz="2200" spc="-5" dirty="0">
                <a:latin typeface="Times New Roman"/>
                <a:cs typeface="Times New Roman"/>
              </a:rPr>
              <a:t>past dental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history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5" dirty="0">
                <a:latin typeface="Times New Roman"/>
                <a:cs typeface="Times New Roman"/>
              </a:rPr>
              <a:t>Apply the forcep on sufficient tooth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structure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5" dirty="0">
                <a:latin typeface="Times New Roman"/>
                <a:cs typeface="Times New Roman"/>
              </a:rPr>
              <a:t>Leave uninfected apical </a:t>
            </a:r>
            <a:r>
              <a:rPr sz="2200" spc="5" dirty="0">
                <a:latin typeface="Times New Roman"/>
                <a:cs typeface="Times New Roman"/>
              </a:rPr>
              <a:t>1/3</a:t>
            </a:r>
            <a:r>
              <a:rPr sz="2175" spc="7" baseline="24904" dirty="0">
                <a:latin typeface="Times New Roman"/>
                <a:cs typeface="Times New Roman"/>
              </a:rPr>
              <a:t>rd </a:t>
            </a:r>
            <a:r>
              <a:rPr sz="2200" spc="-5" dirty="0">
                <a:latin typeface="Times New Roman"/>
                <a:cs typeface="Times New Roman"/>
              </a:rPr>
              <a:t>of</a:t>
            </a:r>
            <a:r>
              <a:rPr sz="2200" spc="-19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root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7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5" dirty="0">
                <a:latin typeface="Times New Roman"/>
                <a:cs typeface="Times New Roman"/>
              </a:rPr>
              <a:t>Never force the root towards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sinus</a:t>
            </a:r>
            <a:endParaRPr sz="2200">
              <a:latin typeface="Times New Roman"/>
              <a:cs typeface="Times New Roman"/>
            </a:endParaRPr>
          </a:p>
          <a:p>
            <a:pPr marL="393065" indent="-342900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200" spc="-10" dirty="0">
                <a:latin typeface="Times New Roman"/>
                <a:cs typeface="Times New Roman"/>
              </a:rPr>
              <a:t>Transalveolar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method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266700"/>
            <a:ext cx="7086600" cy="733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9905" y="1591183"/>
            <a:ext cx="12369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Causes</a:t>
            </a:r>
            <a:r>
              <a:rPr sz="2800" i="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9905" y="2019364"/>
            <a:ext cx="6921500" cy="346456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Maxillary posterior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teeth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Involvement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sinus </a:t>
            </a:r>
            <a:r>
              <a:rPr sz="2400" dirty="0">
                <a:latin typeface="Times New Roman"/>
                <a:cs typeface="Times New Roman"/>
              </a:rPr>
              <a:t>lining by – Periapical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pathology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Diagnosis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marR="21717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Increased intra nasal pressure – air </a:t>
            </a:r>
            <a:r>
              <a:rPr sz="2400" spc="-5" dirty="0">
                <a:latin typeface="Times New Roman"/>
                <a:cs typeface="Times New Roman"/>
              </a:rPr>
              <a:t>coming </a:t>
            </a:r>
            <a:r>
              <a:rPr sz="2400" dirty="0">
                <a:latin typeface="Times New Roman"/>
                <a:cs typeface="Times New Roman"/>
              </a:rPr>
              <a:t>out</a:t>
            </a:r>
            <a:r>
              <a:rPr sz="2400" spc="-1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  </a:t>
            </a:r>
            <a:r>
              <a:rPr sz="2400" spc="-5" dirty="0">
                <a:latin typeface="Times New Roman"/>
                <a:cs typeface="Times New Roman"/>
              </a:rPr>
              <a:t>mouth </a:t>
            </a:r>
            <a:r>
              <a:rPr sz="2400" dirty="0">
                <a:latin typeface="Times New Roman"/>
                <a:cs typeface="Times New Roman"/>
              </a:rPr>
              <a:t>can be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heard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Amount </a:t>
            </a:r>
            <a:r>
              <a:rPr sz="2400" dirty="0">
                <a:latin typeface="Times New Roman"/>
                <a:cs typeface="Times New Roman"/>
              </a:rPr>
              <a:t>of blood </a:t>
            </a:r>
            <a:r>
              <a:rPr sz="2400" spc="-5" dirty="0">
                <a:latin typeface="Times New Roman"/>
                <a:cs typeface="Times New Roman"/>
              </a:rPr>
              <a:t>will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doubled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30" dirty="0">
                <a:latin typeface="Times New Roman"/>
                <a:cs typeface="Times New Roman"/>
              </a:rPr>
              <a:t>Wisp </a:t>
            </a:r>
            <a:r>
              <a:rPr sz="2400" dirty="0">
                <a:latin typeface="Times New Roman"/>
                <a:cs typeface="Times New Roman"/>
              </a:rPr>
              <a:t>of cotton </a:t>
            </a:r>
            <a:r>
              <a:rPr sz="2400" spc="-5" dirty="0">
                <a:latin typeface="Times New Roman"/>
                <a:cs typeface="Times New Roman"/>
              </a:rPr>
              <a:t>wool </a:t>
            </a:r>
            <a:r>
              <a:rPr sz="2400" dirty="0">
                <a:latin typeface="Times New Roman"/>
                <a:cs typeface="Times New Roman"/>
              </a:rPr>
              <a:t>will be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deflected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444" y="595325"/>
            <a:ext cx="56000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1800" i="0" spc="-5" dirty="0">
                <a:solidFill>
                  <a:srgbClr val="17375E"/>
                </a:solidFill>
                <a:latin typeface="Times New Roman"/>
                <a:cs typeface="Times New Roman"/>
              </a:rPr>
              <a:t>13.	</a:t>
            </a:r>
            <a:r>
              <a:rPr sz="2400" i="0" spc="-35" dirty="0">
                <a:solidFill>
                  <a:srgbClr val="000000"/>
                </a:solidFill>
                <a:latin typeface="Times New Roman"/>
                <a:cs typeface="Times New Roman"/>
              </a:rPr>
              <a:t>Teeth </a:t>
            </a:r>
            <a:r>
              <a:rPr sz="2400" i="0" dirty="0">
                <a:solidFill>
                  <a:srgbClr val="000000"/>
                </a:solidFill>
                <a:latin typeface="Times New Roman"/>
                <a:cs typeface="Times New Roman"/>
              </a:rPr>
              <a:t>in the area of therapeutic</a:t>
            </a:r>
            <a:r>
              <a:rPr sz="2400" i="0" spc="-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i="0" dirty="0">
                <a:solidFill>
                  <a:srgbClr val="000000"/>
                </a:solidFill>
                <a:latin typeface="Times New Roman"/>
                <a:cs typeface="Times New Roman"/>
              </a:rPr>
              <a:t>irradiation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444" y="1363726"/>
            <a:ext cx="7409815" cy="44665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469265" algn="l"/>
              </a:tabLst>
            </a:pPr>
            <a:r>
              <a:rPr sz="1800" dirty="0">
                <a:solidFill>
                  <a:srgbClr val="17375E"/>
                </a:solidFill>
                <a:latin typeface="Times New Roman"/>
                <a:cs typeface="Times New Roman"/>
              </a:rPr>
              <a:t>14.	</a:t>
            </a:r>
            <a:r>
              <a:rPr sz="2400" spc="-35" dirty="0">
                <a:latin typeface="Times New Roman"/>
                <a:cs typeface="Times New Roman"/>
              </a:rPr>
              <a:t>Teeth </a:t>
            </a:r>
            <a:r>
              <a:rPr sz="2400" dirty="0">
                <a:latin typeface="Times New Roman"/>
                <a:cs typeface="Times New Roman"/>
              </a:rPr>
              <a:t>acting </a:t>
            </a:r>
            <a:r>
              <a:rPr sz="2400" spc="-5" dirty="0">
                <a:latin typeface="Times New Roman"/>
                <a:cs typeface="Times New Roman"/>
              </a:rPr>
              <a:t>as foci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infection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1687195">
              <a:lnSpc>
                <a:spcPct val="100000"/>
              </a:lnSpc>
              <a:spcBef>
                <a:spcPts val="290"/>
              </a:spcBef>
            </a:pPr>
            <a:r>
              <a:rPr sz="2400" dirty="0">
                <a:latin typeface="Times New Roman"/>
                <a:cs typeface="Times New Roman"/>
              </a:rPr>
              <a:t>ex. – bacterial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endocarditis</a:t>
            </a:r>
            <a:endParaRPr sz="2400">
              <a:latin typeface="Times New Roman"/>
              <a:cs typeface="Times New Roman"/>
            </a:endParaRPr>
          </a:p>
          <a:p>
            <a:pPr marL="2145030">
              <a:lnSpc>
                <a:spcPct val="100000"/>
              </a:lnSpc>
              <a:spcBef>
                <a:spcPts val="290"/>
              </a:spcBef>
              <a:tabLst>
                <a:tab pos="2399030" algn="l"/>
              </a:tabLst>
            </a:pPr>
            <a:r>
              <a:rPr sz="2400" dirty="0">
                <a:latin typeface="Times New Roman"/>
                <a:cs typeface="Times New Roman"/>
              </a:rPr>
              <a:t>-	</a:t>
            </a:r>
            <a:r>
              <a:rPr sz="2400" spc="-5" dirty="0">
                <a:latin typeface="Times New Roman"/>
                <a:cs typeface="Times New Roman"/>
              </a:rPr>
              <a:t>rheumatic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fever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RICHARDS (1932) </a:t>
            </a:r>
            <a:r>
              <a:rPr sz="2000" dirty="0">
                <a:latin typeface="Times New Roman"/>
                <a:cs typeface="Times New Roman"/>
              </a:rPr>
              <a:t>– </a:t>
            </a:r>
            <a:r>
              <a:rPr sz="2000" spc="-5" dirty="0">
                <a:latin typeface="Times New Roman"/>
                <a:cs typeface="Times New Roman"/>
              </a:rPr>
              <a:t>bacteremia </a:t>
            </a:r>
            <a:r>
              <a:rPr sz="2000" dirty="0">
                <a:latin typeface="Times New Roman"/>
                <a:cs typeface="Times New Roman"/>
              </a:rPr>
              <a:t>after infected tooth</a:t>
            </a:r>
            <a:r>
              <a:rPr sz="2000" spc="-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extraction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Times New Roman"/>
                <a:cs typeface="Times New Roman"/>
              </a:rPr>
              <a:t>OKELL &amp; </a:t>
            </a:r>
            <a:r>
              <a:rPr sz="2000" b="1" spc="-5" dirty="0">
                <a:latin typeface="Times New Roman"/>
                <a:cs typeface="Times New Roman"/>
              </a:rPr>
              <a:t>ELLIOTT </a:t>
            </a:r>
            <a:r>
              <a:rPr sz="2000" b="1" dirty="0">
                <a:latin typeface="Times New Roman"/>
                <a:cs typeface="Times New Roman"/>
              </a:rPr>
              <a:t>(1935) </a:t>
            </a:r>
            <a:r>
              <a:rPr sz="2000" dirty="0">
                <a:latin typeface="Times New Roman"/>
                <a:cs typeface="Times New Roman"/>
              </a:rPr>
              <a:t>– </a:t>
            </a:r>
            <a:r>
              <a:rPr sz="2000" b="1" spc="-5" dirty="0">
                <a:solidFill>
                  <a:srgbClr val="974707"/>
                </a:solidFill>
                <a:latin typeface="Times New Roman"/>
                <a:cs typeface="Times New Roman"/>
              </a:rPr>
              <a:t>STREPTOCOCCUS </a:t>
            </a:r>
            <a:r>
              <a:rPr sz="2000" b="1" dirty="0">
                <a:solidFill>
                  <a:srgbClr val="974707"/>
                </a:solidFill>
                <a:latin typeface="Times New Roman"/>
                <a:cs typeface="Times New Roman"/>
              </a:rPr>
              <a:t>VIRIDANS</a:t>
            </a:r>
            <a:r>
              <a:rPr sz="2000" b="1" spc="-225" dirty="0">
                <a:solidFill>
                  <a:srgbClr val="974707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endParaRPr sz="2000">
              <a:latin typeface="Times New Roman"/>
              <a:cs typeface="Times New Roman"/>
            </a:endParaRPr>
          </a:p>
          <a:p>
            <a:pPr marL="354965">
              <a:lnSpc>
                <a:spcPts val="2280"/>
              </a:lnSpc>
            </a:pPr>
            <a:r>
              <a:rPr sz="2000" dirty="0">
                <a:latin typeface="Times New Roman"/>
                <a:cs typeface="Times New Roman"/>
              </a:rPr>
              <a:t>blood stream (75% of 40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patient)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ts val="2280"/>
              </a:lnSpc>
              <a:spcBef>
                <a:spcPts val="5"/>
              </a:spcBef>
              <a:tabLst>
                <a:tab pos="5741670" algn="l"/>
              </a:tabLst>
            </a:pPr>
            <a:r>
              <a:rPr sz="2000" dirty="0">
                <a:latin typeface="Times New Roman"/>
                <a:cs typeface="Times New Roman"/>
              </a:rPr>
              <a:t>Use of local anesthetic solution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(vasoconstrictor)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-	rate of spread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endParaRPr sz="2000">
              <a:latin typeface="Times New Roman"/>
              <a:cs typeface="Times New Roman"/>
            </a:endParaRPr>
          </a:p>
          <a:p>
            <a:pPr marL="354965">
              <a:lnSpc>
                <a:spcPts val="2280"/>
              </a:lnSpc>
            </a:pPr>
            <a:r>
              <a:rPr sz="2000" dirty="0">
                <a:latin typeface="Times New Roman"/>
                <a:cs typeface="Times New Roman"/>
              </a:rPr>
              <a:t>infection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65164" y="5085588"/>
            <a:ext cx="424180" cy="711835"/>
            <a:chOff x="6265164" y="5085588"/>
            <a:chExt cx="424180" cy="711835"/>
          </a:xfrm>
        </p:grpSpPr>
        <p:sp>
          <p:nvSpPr>
            <p:cNvPr id="5" name="object 5"/>
            <p:cNvSpPr/>
            <p:nvPr/>
          </p:nvSpPr>
          <p:spPr>
            <a:xfrm>
              <a:off x="6265164" y="5085588"/>
              <a:ext cx="423671" cy="7117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91421" y="5105400"/>
              <a:ext cx="171450" cy="457834"/>
            </a:xfrm>
            <a:custGeom>
              <a:avLst/>
              <a:gdLst/>
              <a:ahLst/>
              <a:cxnLst/>
              <a:rect l="l" t="t" r="r" b="b"/>
              <a:pathLst>
                <a:path w="171450" h="457835">
                  <a:moveTo>
                    <a:pt x="16446" y="286277"/>
                  </a:moveTo>
                  <a:lnTo>
                    <a:pt x="9251" y="288671"/>
                  </a:lnTo>
                  <a:lnTo>
                    <a:pt x="3643" y="293723"/>
                  </a:lnTo>
                  <a:lnTo>
                    <a:pt x="488" y="300323"/>
                  </a:lnTo>
                  <a:lnTo>
                    <a:pt x="0" y="307637"/>
                  </a:lnTo>
                  <a:lnTo>
                    <a:pt x="2393" y="314833"/>
                  </a:lnTo>
                  <a:lnTo>
                    <a:pt x="85578" y="457327"/>
                  </a:lnTo>
                  <a:lnTo>
                    <a:pt x="107671" y="419481"/>
                  </a:lnTo>
                  <a:lnTo>
                    <a:pt x="66528" y="419481"/>
                  </a:lnTo>
                  <a:lnTo>
                    <a:pt x="66528" y="348869"/>
                  </a:lnTo>
                  <a:lnTo>
                    <a:pt x="35413" y="295528"/>
                  </a:lnTo>
                  <a:lnTo>
                    <a:pt x="30360" y="289921"/>
                  </a:lnTo>
                  <a:lnTo>
                    <a:pt x="23760" y="286766"/>
                  </a:lnTo>
                  <a:lnTo>
                    <a:pt x="16446" y="286277"/>
                  </a:lnTo>
                  <a:close/>
                </a:path>
                <a:path w="171450" h="457835">
                  <a:moveTo>
                    <a:pt x="66528" y="348869"/>
                  </a:moveTo>
                  <a:lnTo>
                    <a:pt x="66528" y="419481"/>
                  </a:lnTo>
                  <a:lnTo>
                    <a:pt x="104628" y="419481"/>
                  </a:lnTo>
                  <a:lnTo>
                    <a:pt x="104628" y="409828"/>
                  </a:lnTo>
                  <a:lnTo>
                    <a:pt x="69068" y="409828"/>
                  </a:lnTo>
                  <a:lnTo>
                    <a:pt x="85578" y="381526"/>
                  </a:lnTo>
                  <a:lnTo>
                    <a:pt x="66528" y="348869"/>
                  </a:lnTo>
                  <a:close/>
                </a:path>
                <a:path w="171450" h="457835">
                  <a:moveTo>
                    <a:pt x="154709" y="286277"/>
                  </a:moveTo>
                  <a:lnTo>
                    <a:pt x="147395" y="286766"/>
                  </a:lnTo>
                  <a:lnTo>
                    <a:pt x="140795" y="289921"/>
                  </a:lnTo>
                  <a:lnTo>
                    <a:pt x="135743" y="295528"/>
                  </a:lnTo>
                  <a:lnTo>
                    <a:pt x="104628" y="348869"/>
                  </a:lnTo>
                  <a:lnTo>
                    <a:pt x="104628" y="419481"/>
                  </a:lnTo>
                  <a:lnTo>
                    <a:pt x="107671" y="419481"/>
                  </a:lnTo>
                  <a:lnTo>
                    <a:pt x="168763" y="314833"/>
                  </a:lnTo>
                  <a:lnTo>
                    <a:pt x="171156" y="307637"/>
                  </a:lnTo>
                  <a:lnTo>
                    <a:pt x="170668" y="300323"/>
                  </a:lnTo>
                  <a:lnTo>
                    <a:pt x="167512" y="293723"/>
                  </a:lnTo>
                  <a:lnTo>
                    <a:pt x="161905" y="288671"/>
                  </a:lnTo>
                  <a:lnTo>
                    <a:pt x="154709" y="286277"/>
                  </a:lnTo>
                  <a:close/>
                </a:path>
                <a:path w="171450" h="457835">
                  <a:moveTo>
                    <a:pt x="85578" y="381526"/>
                  </a:moveTo>
                  <a:lnTo>
                    <a:pt x="69068" y="409828"/>
                  </a:lnTo>
                  <a:lnTo>
                    <a:pt x="102088" y="409828"/>
                  </a:lnTo>
                  <a:lnTo>
                    <a:pt x="85578" y="381526"/>
                  </a:lnTo>
                  <a:close/>
                </a:path>
                <a:path w="171450" h="457835">
                  <a:moveTo>
                    <a:pt x="104628" y="348869"/>
                  </a:moveTo>
                  <a:lnTo>
                    <a:pt x="85578" y="381526"/>
                  </a:lnTo>
                  <a:lnTo>
                    <a:pt x="102088" y="409828"/>
                  </a:lnTo>
                  <a:lnTo>
                    <a:pt x="104628" y="409828"/>
                  </a:lnTo>
                  <a:lnTo>
                    <a:pt x="104628" y="348869"/>
                  </a:lnTo>
                  <a:close/>
                </a:path>
                <a:path w="171450" h="457835">
                  <a:moveTo>
                    <a:pt x="104628" y="0"/>
                  </a:moveTo>
                  <a:lnTo>
                    <a:pt x="66528" y="0"/>
                  </a:lnTo>
                  <a:lnTo>
                    <a:pt x="66528" y="348869"/>
                  </a:lnTo>
                  <a:lnTo>
                    <a:pt x="85578" y="381526"/>
                  </a:lnTo>
                  <a:lnTo>
                    <a:pt x="104628" y="348869"/>
                  </a:lnTo>
                  <a:lnTo>
                    <a:pt x="1046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9905" y="558773"/>
            <a:ext cx="7155815" cy="503809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Management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Mucoperiosteal flap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rising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Decrease alveolar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height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Interrupted horizontal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suture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735"/>
              </a:lnSpc>
              <a:spcBef>
                <a:spcPts val="29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Protect the clot with – acrylic, denture base,</a:t>
            </a:r>
            <a:r>
              <a:rPr sz="2400" spc="-1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impression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735"/>
              </a:lnSpc>
            </a:pPr>
            <a:r>
              <a:rPr sz="2400" spc="-5" dirty="0">
                <a:latin typeface="Times New Roman"/>
                <a:cs typeface="Times New Roman"/>
              </a:rPr>
              <a:t>material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Give incision in </a:t>
            </a:r>
            <a:r>
              <a:rPr sz="2400" spc="-5" dirty="0">
                <a:latin typeface="Times New Roman"/>
                <a:cs typeface="Times New Roman"/>
              </a:rPr>
              <a:t>sinus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membrane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Precautions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590"/>
              </a:lnSpc>
              <a:spcBef>
                <a:spcPts val="61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Mouth rinsing with antiseptic solution before closure</a:t>
            </a:r>
            <a:r>
              <a:rPr sz="2400" spc="-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  oroantral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communication</a:t>
            </a:r>
            <a:endParaRPr sz="2400">
              <a:latin typeface="Times New Roman"/>
              <a:cs typeface="Times New Roman"/>
            </a:endParaRPr>
          </a:p>
          <a:p>
            <a:pPr marL="355600" marR="213360" indent="-342900">
              <a:lnSpc>
                <a:spcPts val="259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Passage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instruments </a:t>
            </a:r>
            <a:r>
              <a:rPr sz="2400" dirty="0">
                <a:latin typeface="Times New Roman"/>
                <a:cs typeface="Times New Roman"/>
              </a:rPr>
              <a:t>from </a:t>
            </a:r>
            <a:r>
              <a:rPr sz="2400" spc="-5" dirty="0">
                <a:latin typeface="Times New Roman"/>
                <a:cs typeface="Times New Roman"/>
              </a:rPr>
              <a:t>mouth </a:t>
            </a:r>
            <a:r>
              <a:rPr sz="2400" dirty="0">
                <a:latin typeface="Times New Roman"/>
                <a:cs typeface="Times New Roman"/>
              </a:rPr>
              <a:t>to </a:t>
            </a:r>
            <a:r>
              <a:rPr sz="2400" spc="-5" dirty="0">
                <a:latin typeface="Times New Roman"/>
                <a:cs typeface="Times New Roman"/>
              </a:rPr>
              <a:t>sinus </a:t>
            </a:r>
            <a:r>
              <a:rPr sz="2400" dirty="0">
                <a:latin typeface="Times New Roman"/>
                <a:cs typeface="Times New Roman"/>
              </a:rPr>
              <a:t>should be  avoided.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533400"/>
            <a:ext cx="8077200" cy="5867400"/>
          </a:xfrm>
          <a:custGeom>
            <a:avLst/>
            <a:gdLst/>
            <a:ahLst/>
            <a:cxnLst/>
            <a:rect l="l" t="t" r="r" b="b"/>
            <a:pathLst>
              <a:path w="8077200" h="5867400">
                <a:moveTo>
                  <a:pt x="8077200" y="0"/>
                </a:moveTo>
                <a:lnTo>
                  <a:pt x="0" y="0"/>
                </a:lnTo>
                <a:lnTo>
                  <a:pt x="0" y="5867400"/>
                </a:lnTo>
                <a:lnTo>
                  <a:pt x="8077200" y="5867400"/>
                </a:lnTo>
                <a:lnTo>
                  <a:pt x="8077200" y="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540" y="489583"/>
            <a:ext cx="3500120" cy="15011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2200" spc="-5" dirty="0">
                <a:latin typeface="Times New Roman"/>
                <a:cs typeface="Times New Roman"/>
              </a:rPr>
              <a:t>Diagnosis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–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Air bubbles from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socket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Cotton wool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deflection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Fluid taken from oral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cavity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68741" y="1630425"/>
            <a:ext cx="5378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Times New Roman"/>
                <a:cs typeface="Times New Roman"/>
              </a:rPr>
              <a:t>n</a:t>
            </a:r>
            <a:r>
              <a:rPr sz="2200" spc="-5" dirty="0">
                <a:latin typeface="Times New Roman"/>
                <a:cs typeface="Times New Roman"/>
              </a:rPr>
              <a:t>ose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4540" y="2334285"/>
            <a:ext cx="6896100" cy="371411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1608455" algn="l"/>
              </a:tabLst>
            </a:pPr>
            <a:r>
              <a:rPr sz="2200" spc="-5" dirty="0">
                <a:latin typeface="Times New Roman"/>
                <a:cs typeface="Times New Roman"/>
              </a:rPr>
              <a:t>Management	–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45" dirty="0">
                <a:latin typeface="Times New Roman"/>
                <a:cs typeface="Times New Roman"/>
              </a:rPr>
              <a:t>Take </a:t>
            </a:r>
            <a:r>
              <a:rPr sz="2200" spc="-5" dirty="0">
                <a:latin typeface="Times New Roman"/>
                <a:cs typeface="Times New Roman"/>
              </a:rPr>
              <a:t>radiograph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Blow the air through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nose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Under general anesthesia – stop the general</a:t>
            </a:r>
            <a:r>
              <a:rPr sz="2200" spc="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anesthesia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Font typeface="Wingdings"/>
              <a:buChar char=""/>
            </a:pPr>
            <a:endParaRPr sz="2750">
              <a:latin typeface="Times New Roman"/>
              <a:cs typeface="Times New Roman"/>
            </a:endParaRPr>
          </a:p>
          <a:p>
            <a:pPr marL="3015615">
              <a:lnSpc>
                <a:spcPct val="100000"/>
              </a:lnSpc>
              <a:spcBef>
                <a:spcPts val="5"/>
              </a:spcBef>
            </a:pPr>
            <a:r>
              <a:rPr sz="2200" spc="-5" dirty="0">
                <a:latin typeface="Times New Roman"/>
                <a:cs typeface="Times New Roman"/>
              </a:rPr>
              <a:t>wait till regaining the cough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reflex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Suction +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irrigation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½ inch wide iodoform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gauze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7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Sometimes incision in sinus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membrane</a:t>
            </a:r>
            <a:endParaRPr sz="2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200" spc="-5" dirty="0">
                <a:latin typeface="Times New Roman"/>
                <a:cs typeface="Times New Roman"/>
              </a:rPr>
              <a:t>Caldwell-Luc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approach</a:t>
            </a:r>
            <a:endParaRPr sz="22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55564" y="3790188"/>
            <a:ext cx="424180" cy="711835"/>
            <a:chOff x="5655564" y="3790188"/>
            <a:chExt cx="424180" cy="711835"/>
          </a:xfrm>
        </p:grpSpPr>
        <p:sp>
          <p:nvSpPr>
            <p:cNvPr id="7" name="object 7"/>
            <p:cNvSpPr/>
            <p:nvPr/>
          </p:nvSpPr>
          <p:spPr>
            <a:xfrm>
              <a:off x="5655564" y="3790188"/>
              <a:ext cx="423672" cy="7117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81821" y="3810000"/>
              <a:ext cx="171450" cy="457834"/>
            </a:xfrm>
            <a:custGeom>
              <a:avLst/>
              <a:gdLst/>
              <a:ahLst/>
              <a:cxnLst/>
              <a:rect l="l" t="t" r="r" b="b"/>
              <a:pathLst>
                <a:path w="171450" h="457835">
                  <a:moveTo>
                    <a:pt x="16446" y="286277"/>
                  </a:moveTo>
                  <a:lnTo>
                    <a:pt x="9251" y="288670"/>
                  </a:lnTo>
                  <a:lnTo>
                    <a:pt x="3643" y="293723"/>
                  </a:lnTo>
                  <a:lnTo>
                    <a:pt x="488" y="300323"/>
                  </a:lnTo>
                  <a:lnTo>
                    <a:pt x="0" y="307637"/>
                  </a:lnTo>
                  <a:lnTo>
                    <a:pt x="2393" y="314832"/>
                  </a:lnTo>
                  <a:lnTo>
                    <a:pt x="85578" y="457326"/>
                  </a:lnTo>
                  <a:lnTo>
                    <a:pt x="107671" y="419481"/>
                  </a:lnTo>
                  <a:lnTo>
                    <a:pt x="66528" y="419481"/>
                  </a:lnTo>
                  <a:lnTo>
                    <a:pt x="66528" y="348869"/>
                  </a:lnTo>
                  <a:lnTo>
                    <a:pt x="35413" y="295529"/>
                  </a:lnTo>
                  <a:lnTo>
                    <a:pt x="30360" y="289921"/>
                  </a:lnTo>
                  <a:lnTo>
                    <a:pt x="23760" y="286766"/>
                  </a:lnTo>
                  <a:lnTo>
                    <a:pt x="16446" y="286277"/>
                  </a:lnTo>
                  <a:close/>
                </a:path>
                <a:path w="171450" h="457835">
                  <a:moveTo>
                    <a:pt x="66528" y="348869"/>
                  </a:moveTo>
                  <a:lnTo>
                    <a:pt x="66528" y="419481"/>
                  </a:lnTo>
                  <a:lnTo>
                    <a:pt x="104628" y="419481"/>
                  </a:lnTo>
                  <a:lnTo>
                    <a:pt x="104628" y="409829"/>
                  </a:lnTo>
                  <a:lnTo>
                    <a:pt x="69068" y="409829"/>
                  </a:lnTo>
                  <a:lnTo>
                    <a:pt x="85578" y="381526"/>
                  </a:lnTo>
                  <a:lnTo>
                    <a:pt x="66528" y="348869"/>
                  </a:lnTo>
                  <a:close/>
                </a:path>
                <a:path w="171450" h="457835">
                  <a:moveTo>
                    <a:pt x="154709" y="286277"/>
                  </a:moveTo>
                  <a:lnTo>
                    <a:pt x="147395" y="286766"/>
                  </a:lnTo>
                  <a:lnTo>
                    <a:pt x="140795" y="289921"/>
                  </a:lnTo>
                  <a:lnTo>
                    <a:pt x="135743" y="295529"/>
                  </a:lnTo>
                  <a:lnTo>
                    <a:pt x="104628" y="348869"/>
                  </a:lnTo>
                  <a:lnTo>
                    <a:pt x="104628" y="419481"/>
                  </a:lnTo>
                  <a:lnTo>
                    <a:pt x="107671" y="419481"/>
                  </a:lnTo>
                  <a:lnTo>
                    <a:pt x="168763" y="314832"/>
                  </a:lnTo>
                  <a:lnTo>
                    <a:pt x="171156" y="307637"/>
                  </a:lnTo>
                  <a:lnTo>
                    <a:pt x="170668" y="300323"/>
                  </a:lnTo>
                  <a:lnTo>
                    <a:pt x="167512" y="293723"/>
                  </a:lnTo>
                  <a:lnTo>
                    <a:pt x="161905" y="288670"/>
                  </a:lnTo>
                  <a:lnTo>
                    <a:pt x="154709" y="286277"/>
                  </a:lnTo>
                  <a:close/>
                </a:path>
                <a:path w="171450" h="457835">
                  <a:moveTo>
                    <a:pt x="85578" y="381526"/>
                  </a:moveTo>
                  <a:lnTo>
                    <a:pt x="69068" y="409829"/>
                  </a:lnTo>
                  <a:lnTo>
                    <a:pt x="102088" y="409829"/>
                  </a:lnTo>
                  <a:lnTo>
                    <a:pt x="85578" y="381526"/>
                  </a:lnTo>
                  <a:close/>
                </a:path>
                <a:path w="171450" h="457835">
                  <a:moveTo>
                    <a:pt x="104628" y="348869"/>
                  </a:moveTo>
                  <a:lnTo>
                    <a:pt x="85578" y="381526"/>
                  </a:lnTo>
                  <a:lnTo>
                    <a:pt x="102088" y="409829"/>
                  </a:lnTo>
                  <a:lnTo>
                    <a:pt x="104628" y="409829"/>
                  </a:lnTo>
                  <a:lnTo>
                    <a:pt x="104628" y="348869"/>
                  </a:lnTo>
                  <a:close/>
                </a:path>
                <a:path w="171450" h="457835">
                  <a:moveTo>
                    <a:pt x="104628" y="0"/>
                  </a:moveTo>
                  <a:lnTo>
                    <a:pt x="66528" y="0"/>
                  </a:lnTo>
                  <a:lnTo>
                    <a:pt x="66528" y="348869"/>
                  </a:lnTo>
                  <a:lnTo>
                    <a:pt x="85578" y="381526"/>
                  </a:lnTo>
                  <a:lnTo>
                    <a:pt x="104628" y="348869"/>
                  </a:lnTo>
                  <a:lnTo>
                    <a:pt x="1046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300728" y="1639823"/>
            <a:ext cx="711835" cy="424180"/>
            <a:chOff x="4300728" y="1639823"/>
            <a:chExt cx="711835" cy="424180"/>
          </a:xfrm>
        </p:grpSpPr>
        <p:sp>
          <p:nvSpPr>
            <p:cNvPr id="10" name="object 10"/>
            <p:cNvSpPr/>
            <p:nvPr/>
          </p:nvSpPr>
          <p:spPr>
            <a:xfrm>
              <a:off x="4300728" y="1639823"/>
              <a:ext cx="711708" cy="4236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43400" y="1743221"/>
              <a:ext cx="457834" cy="171450"/>
            </a:xfrm>
            <a:custGeom>
              <a:avLst/>
              <a:gdLst/>
              <a:ahLst/>
              <a:cxnLst/>
              <a:rect l="l" t="t" r="r" b="b"/>
              <a:pathLst>
                <a:path w="457835" h="171450">
                  <a:moveTo>
                    <a:pt x="381526" y="85578"/>
                  </a:moveTo>
                  <a:lnTo>
                    <a:pt x="295528" y="135743"/>
                  </a:lnTo>
                  <a:lnTo>
                    <a:pt x="289921" y="140795"/>
                  </a:lnTo>
                  <a:lnTo>
                    <a:pt x="286765" y="147395"/>
                  </a:lnTo>
                  <a:lnTo>
                    <a:pt x="286277" y="154709"/>
                  </a:lnTo>
                  <a:lnTo>
                    <a:pt x="288671" y="161905"/>
                  </a:lnTo>
                  <a:lnTo>
                    <a:pt x="293723" y="167512"/>
                  </a:lnTo>
                  <a:lnTo>
                    <a:pt x="300323" y="170668"/>
                  </a:lnTo>
                  <a:lnTo>
                    <a:pt x="307637" y="171156"/>
                  </a:lnTo>
                  <a:lnTo>
                    <a:pt x="314833" y="168763"/>
                  </a:lnTo>
                  <a:lnTo>
                    <a:pt x="424694" y="104628"/>
                  </a:lnTo>
                  <a:lnTo>
                    <a:pt x="419480" y="104628"/>
                  </a:lnTo>
                  <a:lnTo>
                    <a:pt x="419480" y="102088"/>
                  </a:lnTo>
                  <a:lnTo>
                    <a:pt x="409828" y="102088"/>
                  </a:lnTo>
                  <a:lnTo>
                    <a:pt x="381526" y="85578"/>
                  </a:lnTo>
                  <a:close/>
                </a:path>
                <a:path w="457835" h="171450">
                  <a:moveTo>
                    <a:pt x="348868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348868" y="104628"/>
                  </a:lnTo>
                  <a:lnTo>
                    <a:pt x="381526" y="85578"/>
                  </a:lnTo>
                  <a:lnTo>
                    <a:pt x="348868" y="66528"/>
                  </a:lnTo>
                  <a:close/>
                </a:path>
                <a:path w="457835" h="171450">
                  <a:moveTo>
                    <a:pt x="424694" y="66528"/>
                  </a:moveTo>
                  <a:lnTo>
                    <a:pt x="419480" y="66528"/>
                  </a:lnTo>
                  <a:lnTo>
                    <a:pt x="419480" y="104628"/>
                  </a:lnTo>
                  <a:lnTo>
                    <a:pt x="424694" y="104628"/>
                  </a:lnTo>
                  <a:lnTo>
                    <a:pt x="457326" y="85578"/>
                  </a:lnTo>
                  <a:lnTo>
                    <a:pt x="424694" y="66528"/>
                  </a:lnTo>
                  <a:close/>
                </a:path>
                <a:path w="457835" h="171450">
                  <a:moveTo>
                    <a:pt x="409828" y="69068"/>
                  </a:moveTo>
                  <a:lnTo>
                    <a:pt x="381526" y="85578"/>
                  </a:lnTo>
                  <a:lnTo>
                    <a:pt x="409828" y="102088"/>
                  </a:lnTo>
                  <a:lnTo>
                    <a:pt x="409828" y="69068"/>
                  </a:lnTo>
                  <a:close/>
                </a:path>
                <a:path w="457835" h="171450">
                  <a:moveTo>
                    <a:pt x="419480" y="69068"/>
                  </a:moveTo>
                  <a:lnTo>
                    <a:pt x="409828" y="69068"/>
                  </a:lnTo>
                  <a:lnTo>
                    <a:pt x="409828" y="102088"/>
                  </a:lnTo>
                  <a:lnTo>
                    <a:pt x="419480" y="102088"/>
                  </a:lnTo>
                  <a:lnTo>
                    <a:pt x="419480" y="69068"/>
                  </a:lnTo>
                  <a:close/>
                </a:path>
                <a:path w="457835" h="171450">
                  <a:moveTo>
                    <a:pt x="307637" y="0"/>
                  </a:moveTo>
                  <a:lnTo>
                    <a:pt x="300323" y="488"/>
                  </a:lnTo>
                  <a:lnTo>
                    <a:pt x="293723" y="3643"/>
                  </a:lnTo>
                  <a:lnTo>
                    <a:pt x="288671" y="9251"/>
                  </a:lnTo>
                  <a:lnTo>
                    <a:pt x="286277" y="16446"/>
                  </a:lnTo>
                  <a:lnTo>
                    <a:pt x="286766" y="23760"/>
                  </a:lnTo>
                  <a:lnTo>
                    <a:pt x="289921" y="30360"/>
                  </a:lnTo>
                  <a:lnTo>
                    <a:pt x="295528" y="35413"/>
                  </a:lnTo>
                  <a:lnTo>
                    <a:pt x="381526" y="85578"/>
                  </a:lnTo>
                  <a:lnTo>
                    <a:pt x="409828" y="69068"/>
                  </a:lnTo>
                  <a:lnTo>
                    <a:pt x="419480" y="69068"/>
                  </a:lnTo>
                  <a:lnTo>
                    <a:pt x="419480" y="66528"/>
                  </a:lnTo>
                  <a:lnTo>
                    <a:pt x="424694" y="66528"/>
                  </a:lnTo>
                  <a:lnTo>
                    <a:pt x="314833" y="2393"/>
                  </a:lnTo>
                  <a:lnTo>
                    <a:pt x="3076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9175" y="228600"/>
            <a:ext cx="653415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592707"/>
            <a:ext cx="6823709" cy="339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Mostly </a:t>
            </a:r>
            <a:r>
              <a:rPr sz="2400" spc="-5" dirty="0">
                <a:latin typeface="Times New Roman"/>
                <a:cs typeface="Times New Roman"/>
              </a:rPr>
              <a:t>maxillary </a:t>
            </a:r>
            <a:r>
              <a:rPr sz="2400" dirty="0">
                <a:latin typeface="Times New Roman"/>
                <a:cs typeface="Times New Roman"/>
              </a:rPr>
              <a:t>third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molars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Management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Extend the incision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posteriorly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Blunt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dissection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Grasp the tooth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carefully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Or </a:t>
            </a:r>
            <a:r>
              <a:rPr sz="2400" dirty="0">
                <a:latin typeface="Times New Roman"/>
                <a:cs typeface="Times New Roman"/>
              </a:rPr>
              <a:t>wait for several </a:t>
            </a:r>
            <a:r>
              <a:rPr sz="2400" spc="-5" dirty="0">
                <a:latin typeface="Times New Roman"/>
                <a:cs typeface="Times New Roman"/>
              </a:rPr>
              <a:t>weeks </a:t>
            </a:r>
            <a:r>
              <a:rPr sz="2400" dirty="0">
                <a:latin typeface="Times New Roman"/>
                <a:cs typeface="Times New Roman"/>
              </a:rPr>
              <a:t>until it </a:t>
            </a:r>
            <a:r>
              <a:rPr sz="2400" spc="-5" dirty="0">
                <a:latin typeface="Times New Roman"/>
                <a:cs typeface="Times New Roman"/>
              </a:rPr>
              <a:t>becomes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somewhat  </a:t>
            </a:r>
            <a:r>
              <a:rPr sz="2400" dirty="0">
                <a:latin typeface="Times New Roman"/>
                <a:cs typeface="Times New Roman"/>
              </a:rPr>
              <a:t>encapsulated.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5375" y="180975"/>
            <a:ext cx="6524625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2822" y="1745107"/>
            <a:ext cx="72053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Reflect </a:t>
            </a:r>
            <a:r>
              <a:rPr sz="2400" dirty="0">
                <a:latin typeface="Times New Roman"/>
                <a:cs typeface="Times New Roman"/>
              </a:rPr>
              <a:t>the </a:t>
            </a:r>
            <a:r>
              <a:rPr sz="2400" spc="-5" dirty="0">
                <a:latin typeface="Times New Roman"/>
                <a:cs typeface="Times New Roman"/>
              </a:rPr>
              <a:t>soft </a:t>
            </a:r>
            <a:r>
              <a:rPr sz="2400" dirty="0">
                <a:latin typeface="Times New Roman"/>
                <a:cs typeface="Times New Roman"/>
              </a:rPr>
              <a:t>tissue flap on lingual aspect of </a:t>
            </a:r>
            <a:r>
              <a:rPr sz="2400" spc="-5" dirty="0">
                <a:latin typeface="Times New Roman"/>
                <a:cs typeface="Times New Roman"/>
              </a:rPr>
              <a:t>mandible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as</a:t>
            </a:r>
            <a:endParaRPr sz="2400">
              <a:latin typeface="Times New Roman"/>
              <a:cs typeface="Times New Roman"/>
            </a:endParaRPr>
          </a:p>
          <a:p>
            <a:pPr marL="347345" algn="ctr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forward </a:t>
            </a:r>
            <a:r>
              <a:rPr sz="2400" dirty="0">
                <a:latin typeface="Times New Roman"/>
                <a:cs typeface="Times New Roman"/>
              </a:rPr>
              <a:t>to the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premolars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89073" y="3427857"/>
            <a:ext cx="4318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27530" algn="l"/>
              </a:tabLst>
            </a:pPr>
            <a:r>
              <a:rPr sz="2400" dirty="0">
                <a:latin typeface="Times New Roman"/>
                <a:cs typeface="Times New Roman"/>
              </a:rPr>
              <a:t>gently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dissect	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mucoperiosteum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75585" y="4744973"/>
            <a:ext cx="3743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Detach the mylohyoid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muscle.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436364" y="2580483"/>
            <a:ext cx="424180" cy="2226310"/>
            <a:chOff x="4436364" y="2580483"/>
            <a:chExt cx="424180" cy="2226310"/>
          </a:xfrm>
        </p:grpSpPr>
        <p:sp>
          <p:nvSpPr>
            <p:cNvPr id="7" name="object 7"/>
            <p:cNvSpPr/>
            <p:nvPr/>
          </p:nvSpPr>
          <p:spPr>
            <a:xfrm>
              <a:off x="4532653" y="2580483"/>
              <a:ext cx="231093" cy="6646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62621" y="2590800"/>
              <a:ext cx="171450" cy="610235"/>
            </a:xfrm>
            <a:custGeom>
              <a:avLst/>
              <a:gdLst/>
              <a:ahLst/>
              <a:cxnLst/>
              <a:rect l="l" t="t" r="r" b="b"/>
              <a:pathLst>
                <a:path w="171450" h="610235">
                  <a:moveTo>
                    <a:pt x="23760" y="439166"/>
                  </a:moveTo>
                  <a:lnTo>
                    <a:pt x="14978" y="439166"/>
                  </a:lnTo>
                  <a:lnTo>
                    <a:pt x="9251" y="441071"/>
                  </a:lnTo>
                  <a:lnTo>
                    <a:pt x="3643" y="446123"/>
                  </a:lnTo>
                  <a:lnTo>
                    <a:pt x="488" y="452723"/>
                  </a:lnTo>
                  <a:lnTo>
                    <a:pt x="0" y="460037"/>
                  </a:lnTo>
                  <a:lnTo>
                    <a:pt x="2393" y="467233"/>
                  </a:lnTo>
                  <a:lnTo>
                    <a:pt x="85578" y="609726"/>
                  </a:lnTo>
                  <a:lnTo>
                    <a:pt x="107671" y="571880"/>
                  </a:lnTo>
                  <a:lnTo>
                    <a:pt x="66528" y="571880"/>
                  </a:lnTo>
                  <a:lnTo>
                    <a:pt x="66528" y="501268"/>
                  </a:lnTo>
                  <a:lnTo>
                    <a:pt x="35413" y="447928"/>
                  </a:lnTo>
                  <a:lnTo>
                    <a:pt x="30360" y="442321"/>
                  </a:lnTo>
                  <a:lnTo>
                    <a:pt x="23760" y="439166"/>
                  </a:lnTo>
                  <a:close/>
                </a:path>
                <a:path w="171450" h="610235">
                  <a:moveTo>
                    <a:pt x="66528" y="501268"/>
                  </a:moveTo>
                  <a:lnTo>
                    <a:pt x="66528" y="571880"/>
                  </a:lnTo>
                  <a:lnTo>
                    <a:pt x="104628" y="571880"/>
                  </a:lnTo>
                  <a:lnTo>
                    <a:pt x="104628" y="562228"/>
                  </a:lnTo>
                  <a:lnTo>
                    <a:pt x="69068" y="562228"/>
                  </a:lnTo>
                  <a:lnTo>
                    <a:pt x="85578" y="533926"/>
                  </a:lnTo>
                  <a:lnTo>
                    <a:pt x="66528" y="501268"/>
                  </a:lnTo>
                  <a:close/>
                </a:path>
                <a:path w="171450" h="610235">
                  <a:moveTo>
                    <a:pt x="154709" y="438677"/>
                  </a:moveTo>
                  <a:lnTo>
                    <a:pt x="147395" y="439166"/>
                  </a:lnTo>
                  <a:lnTo>
                    <a:pt x="140795" y="442321"/>
                  </a:lnTo>
                  <a:lnTo>
                    <a:pt x="135743" y="447928"/>
                  </a:lnTo>
                  <a:lnTo>
                    <a:pt x="104628" y="501268"/>
                  </a:lnTo>
                  <a:lnTo>
                    <a:pt x="104628" y="571880"/>
                  </a:lnTo>
                  <a:lnTo>
                    <a:pt x="107671" y="571880"/>
                  </a:lnTo>
                  <a:lnTo>
                    <a:pt x="168763" y="467233"/>
                  </a:lnTo>
                  <a:lnTo>
                    <a:pt x="171156" y="460037"/>
                  </a:lnTo>
                  <a:lnTo>
                    <a:pt x="170668" y="452723"/>
                  </a:lnTo>
                  <a:lnTo>
                    <a:pt x="167512" y="446123"/>
                  </a:lnTo>
                  <a:lnTo>
                    <a:pt x="161905" y="441071"/>
                  </a:lnTo>
                  <a:lnTo>
                    <a:pt x="154709" y="438677"/>
                  </a:lnTo>
                  <a:close/>
                </a:path>
                <a:path w="171450" h="610235">
                  <a:moveTo>
                    <a:pt x="85578" y="533926"/>
                  </a:moveTo>
                  <a:lnTo>
                    <a:pt x="69068" y="562228"/>
                  </a:lnTo>
                  <a:lnTo>
                    <a:pt x="102088" y="562228"/>
                  </a:lnTo>
                  <a:lnTo>
                    <a:pt x="85578" y="533926"/>
                  </a:lnTo>
                  <a:close/>
                </a:path>
                <a:path w="171450" h="610235">
                  <a:moveTo>
                    <a:pt x="104628" y="501268"/>
                  </a:moveTo>
                  <a:lnTo>
                    <a:pt x="85578" y="533926"/>
                  </a:lnTo>
                  <a:lnTo>
                    <a:pt x="102088" y="562228"/>
                  </a:lnTo>
                  <a:lnTo>
                    <a:pt x="104628" y="562228"/>
                  </a:lnTo>
                  <a:lnTo>
                    <a:pt x="104628" y="501268"/>
                  </a:lnTo>
                  <a:close/>
                </a:path>
                <a:path w="171450" h="610235">
                  <a:moveTo>
                    <a:pt x="104628" y="0"/>
                  </a:moveTo>
                  <a:lnTo>
                    <a:pt x="66528" y="0"/>
                  </a:lnTo>
                  <a:lnTo>
                    <a:pt x="66528" y="501268"/>
                  </a:lnTo>
                  <a:lnTo>
                    <a:pt x="85578" y="533926"/>
                  </a:lnTo>
                  <a:lnTo>
                    <a:pt x="104628" y="501268"/>
                  </a:lnTo>
                  <a:lnTo>
                    <a:pt x="104628" y="0"/>
                  </a:lnTo>
                  <a:close/>
                </a:path>
                <a:path w="171450" h="610235">
                  <a:moveTo>
                    <a:pt x="16446" y="438677"/>
                  </a:moveTo>
                  <a:lnTo>
                    <a:pt x="23760" y="439166"/>
                  </a:lnTo>
                  <a:lnTo>
                    <a:pt x="14978" y="439166"/>
                  </a:lnTo>
                  <a:lnTo>
                    <a:pt x="16446" y="438677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36364" y="3942588"/>
              <a:ext cx="423672" cy="8641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62621" y="3962400"/>
              <a:ext cx="171450" cy="610235"/>
            </a:xfrm>
            <a:custGeom>
              <a:avLst/>
              <a:gdLst/>
              <a:ahLst/>
              <a:cxnLst/>
              <a:rect l="l" t="t" r="r" b="b"/>
              <a:pathLst>
                <a:path w="171450" h="610235">
                  <a:moveTo>
                    <a:pt x="16446" y="438677"/>
                  </a:moveTo>
                  <a:lnTo>
                    <a:pt x="9251" y="441070"/>
                  </a:lnTo>
                  <a:lnTo>
                    <a:pt x="3643" y="446123"/>
                  </a:lnTo>
                  <a:lnTo>
                    <a:pt x="488" y="452723"/>
                  </a:lnTo>
                  <a:lnTo>
                    <a:pt x="0" y="460037"/>
                  </a:lnTo>
                  <a:lnTo>
                    <a:pt x="2393" y="467232"/>
                  </a:lnTo>
                  <a:lnTo>
                    <a:pt x="85578" y="609726"/>
                  </a:lnTo>
                  <a:lnTo>
                    <a:pt x="107671" y="571881"/>
                  </a:lnTo>
                  <a:lnTo>
                    <a:pt x="66528" y="571881"/>
                  </a:lnTo>
                  <a:lnTo>
                    <a:pt x="66528" y="501269"/>
                  </a:lnTo>
                  <a:lnTo>
                    <a:pt x="35413" y="447929"/>
                  </a:lnTo>
                  <a:lnTo>
                    <a:pt x="30360" y="442321"/>
                  </a:lnTo>
                  <a:lnTo>
                    <a:pt x="23760" y="439166"/>
                  </a:lnTo>
                  <a:lnTo>
                    <a:pt x="16446" y="438677"/>
                  </a:lnTo>
                  <a:close/>
                </a:path>
                <a:path w="171450" h="610235">
                  <a:moveTo>
                    <a:pt x="66528" y="501269"/>
                  </a:moveTo>
                  <a:lnTo>
                    <a:pt x="66528" y="571881"/>
                  </a:lnTo>
                  <a:lnTo>
                    <a:pt x="104628" y="571881"/>
                  </a:lnTo>
                  <a:lnTo>
                    <a:pt x="104628" y="562229"/>
                  </a:lnTo>
                  <a:lnTo>
                    <a:pt x="69068" y="562229"/>
                  </a:lnTo>
                  <a:lnTo>
                    <a:pt x="85578" y="533926"/>
                  </a:lnTo>
                  <a:lnTo>
                    <a:pt x="66528" y="501269"/>
                  </a:lnTo>
                  <a:close/>
                </a:path>
                <a:path w="171450" h="610235">
                  <a:moveTo>
                    <a:pt x="154709" y="438677"/>
                  </a:moveTo>
                  <a:lnTo>
                    <a:pt x="147395" y="439166"/>
                  </a:lnTo>
                  <a:lnTo>
                    <a:pt x="140795" y="442321"/>
                  </a:lnTo>
                  <a:lnTo>
                    <a:pt x="135743" y="447929"/>
                  </a:lnTo>
                  <a:lnTo>
                    <a:pt x="104628" y="501269"/>
                  </a:lnTo>
                  <a:lnTo>
                    <a:pt x="104628" y="571881"/>
                  </a:lnTo>
                  <a:lnTo>
                    <a:pt x="107671" y="571881"/>
                  </a:lnTo>
                  <a:lnTo>
                    <a:pt x="168763" y="467232"/>
                  </a:lnTo>
                  <a:lnTo>
                    <a:pt x="171156" y="460037"/>
                  </a:lnTo>
                  <a:lnTo>
                    <a:pt x="170668" y="452723"/>
                  </a:lnTo>
                  <a:lnTo>
                    <a:pt x="167512" y="446123"/>
                  </a:lnTo>
                  <a:lnTo>
                    <a:pt x="161905" y="441070"/>
                  </a:lnTo>
                  <a:lnTo>
                    <a:pt x="154709" y="438677"/>
                  </a:lnTo>
                  <a:close/>
                </a:path>
                <a:path w="171450" h="610235">
                  <a:moveTo>
                    <a:pt x="85578" y="533926"/>
                  </a:moveTo>
                  <a:lnTo>
                    <a:pt x="69068" y="562229"/>
                  </a:lnTo>
                  <a:lnTo>
                    <a:pt x="102088" y="562229"/>
                  </a:lnTo>
                  <a:lnTo>
                    <a:pt x="85578" y="533926"/>
                  </a:lnTo>
                  <a:close/>
                </a:path>
                <a:path w="171450" h="610235">
                  <a:moveTo>
                    <a:pt x="104628" y="501269"/>
                  </a:moveTo>
                  <a:lnTo>
                    <a:pt x="85578" y="533926"/>
                  </a:lnTo>
                  <a:lnTo>
                    <a:pt x="102088" y="562229"/>
                  </a:lnTo>
                  <a:lnTo>
                    <a:pt x="104628" y="562229"/>
                  </a:lnTo>
                  <a:lnTo>
                    <a:pt x="104628" y="501269"/>
                  </a:lnTo>
                  <a:close/>
                </a:path>
                <a:path w="171450" h="610235">
                  <a:moveTo>
                    <a:pt x="104628" y="0"/>
                  </a:moveTo>
                  <a:lnTo>
                    <a:pt x="66528" y="0"/>
                  </a:lnTo>
                  <a:lnTo>
                    <a:pt x="66528" y="501269"/>
                  </a:lnTo>
                  <a:lnTo>
                    <a:pt x="85578" y="533926"/>
                  </a:lnTo>
                  <a:lnTo>
                    <a:pt x="104628" y="501269"/>
                  </a:lnTo>
                  <a:lnTo>
                    <a:pt x="10462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9175" y="342900"/>
            <a:ext cx="653415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8194" y="1775205"/>
            <a:ext cx="7313295" cy="375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If the root </a:t>
            </a:r>
            <a:r>
              <a:rPr sz="2400" spc="-5" dirty="0">
                <a:latin typeface="Times New Roman"/>
                <a:cs typeface="Times New Roman"/>
              </a:rPr>
              <a:t>is </a:t>
            </a:r>
            <a:r>
              <a:rPr sz="2400" dirty="0">
                <a:latin typeface="Times New Roman"/>
                <a:cs typeface="Times New Roman"/>
              </a:rPr>
              <a:t>not appearing in the oral cavity/pressure</a:t>
            </a:r>
            <a:r>
              <a:rPr sz="2400" spc="-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pack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Ask </a:t>
            </a:r>
            <a:r>
              <a:rPr sz="2400" dirty="0">
                <a:latin typeface="Times New Roman"/>
                <a:cs typeface="Times New Roman"/>
              </a:rPr>
              <a:t>the patient to cough &amp;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spit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25" dirty="0">
                <a:latin typeface="Times New Roman"/>
                <a:cs typeface="Times New Roman"/>
              </a:rPr>
              <a:t>Turn </a:t>
            </a:r>
            <a:r>
              <a:rPr sz="2400" dirty="0">
                <a:latin typeface="Times New Roman"/>
                <a:cs typeface="Times New Roman"/>
              </a:rPr>
              <a:t>the patient towards the operator &amp; position with</a:t>
            </a:r>
            <a:r>
              <a:rPr sz="2400" spc="-1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  </a:t>
            </a:r>
            <a:r>
              <a:rPr sz="2400" spc="-5" dirty="0">
                <a:latin typeface="Times New Roman"/>
                <a:cs typeface="Times New Roman"/>
              </a:rPr>
              <a:t>mouth towards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floor.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Radiograph of alveolar socket/ sinus/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chest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Re-examine </a:t>
            </a:r>
            <a:r>
              <a:rPr sz="2400" dirty="0">
                <a:latin typeface="Times New Roman"/>
                <a:cs typeface="Times New Roman"/>
              </a:rPr>
              <a:t>the patient after 3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days</a:t>
            </a:r>
            <a:endParaRPr sz="2400">
              <a:latin typeface="Times New Roman"/>
              <a:cs typeface="Times New Roman"/>
            </a:endParaRPr>
          </a:p>
          <a:p>
            <a:pPr marL="355600" marR="58039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Patient </a:t>
            </a:r>
            <a:r>
              <a:rPr sz="2400" spc="-5" dirty="0">
                <a:latin typeface="Times New Roman"/>
                <a:cs typeface="Times New Roman"/>
              </a:rPr>
              <a:t>is </a:t>
            </a:r>
            <a:r>
              <a:rPr sz="2400" dirty="0">
                <a:latin typeface="Times New Roman"/>
                <a:cs typeface="Times New Roman"/>
              </a:rPr>
              <a:t>asked to report immediately- </a:t>
            </a:r>
            <a:r>
              <a:rPr sz="2400" spc="-20" dirty="0">
                <a:latin typeface="Times New Roman"/>
                <a:cs typeface="Times New Roman"/>
              </a:rPr>
              <a:t>fever,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cough,  chest pain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occurs.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009650" y="0"/>
              <a:ext cx="5457825" cy="10953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9200" y="1782698"/>
              <a:ext cx="7315200" cy="4770755"/>
            </a:xfrm>
            <a:custGeom>
              <a:avLst/>
              <a:gdLst/>
              <a:ahLst/>
              <a:cxnLst/>
              <a:rect l="l" t="t" r="r" b="b"/>
              <a:pathLst>
                <a:path w="7315200" h="4770755">
                  <a:moveTo>
                    <a:pt x="7315200" y="0"/>
                  </a:moveTo>
                  <a:lnTo>
                    <a:pt x="0" y="0"/>
                  </a:lnTo>
                  <a:lnTo>
                    <a:pt x="0" y="4770501"/>
                  </a:lnTo>
                  <a:lnTo>
                    <a:pt x="7315200" y="4770501"/>
                  </a:lnTo>
                  <a:lnTo>
                    <a:pt x="7315200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93444" y="741680"/>
            <a:ext cx="7132955" cy="555244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dirty="0">
                <a:latin typeface="Times New Roman"/>
                <a:cs typeface="Times New Roman"/>
              </a:rPr>
              <a:t>Perioperative hemorrhage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Oozing of blood during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operation</a:t>
            </a:r>
            <a:endParaRPr sz="2400">
              <a:latin typeface="Times New Roman"/>
              <a:cs typeface="Times New Roman"/>
            </a:endParaRPr>
          </a:p>
          <a:p>
            <a:pPr marL="316865">
              <a:lnSpc>
                <a:spcPct val="100000"/>
              </a:lnSpc>
              <a:spcBef>
                <a:spcPts val="1465"/>
              </a:spcBef>
            </a:pPr>
            <a:r>
              <a:rPr sz="2400" spc="-5" dirty="0">
                <a:latin typeface="Times New Roman"/>
                <a:cs typeface="Times New Roman"/>
              </a:rPr>
              <a:t>Management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Times New Roman"/>
              <a:cs typeface="Times New Roman"/>
            </a:endParaRPr>
          </a:p>
          <a:p>
            <a:pPr marL="628015" lvl="1" indent="-31178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628650" algn="l"/>
              </a:tabLst>
            </a:pPr>
            <a:r>
              <a:rPr sz="2400" spc="-30" dirty="0">
                <a:latin typeface="Times New Roman"/>
                <a:cs typeface="Times New Roman"/>
              </a:rPr>
              <a:t>Wipe</a:t>
            </a:r>
            <a:endParaRPr sz="2400">
              <a:latin typeface="Times New Roman"/>
              <a:cs typeface="Times New Roman"/>
            </a:endParaRPr>
          </a:p>
          <a:p>
            <a:pPr marL="634365" lvl="1" indent="-318135">
              <a:lnSpc>
                <a:spcPct val="100000"/>
              </a:lnSpc>
              <a:buFont typeface="Wingdings"/>
              <a:buChar char=""/>
              <a:tabLst>
                <a:tab pos="635000" algn="l"/>
              </a:tabLst>
            </a:pPr>
            <a:r>
              <a:rPr sz="2400" dirty="0">
                <a:latin typeface="Times New Roman"/>
                <a:cs typeface="Times New Roman"/>
              </a:rPr>
              <a:t>Sucker</a:t>
            </a:r>
            <a:endParaRPr sz="2400">
              <a:latin typeface="Times New Roman"/>
              <a:cs typeface="Times New Roman"/>
            </a:endParaRPr>
          </a:p>
          <a:p>
            <a:pPr marL="634365" lvl="1" indent="-318135">
              <a:lnSpc>
                <a:spcPct val="100000"/>
              </a:lnSpc>
              <a:buFont typeface="Wingdings"/>
              <a:buChar char=""/>
              <a:tabLst>
                <a:tab pos="635000" algn="l"/>
              </a:tabLst>
            </a:pPr>
            <a:r>
              <a:rPr sz="2400" spc="-5" dirty="0">
                <a:latin typeface="Times New Roman"/>
                <a:cs typeface="Times New Roman"/>
              </a:rPr>
              <a:t>Hot </a:t>
            </a:r>
            <a:r>
              <a:rPr sz="2400" dirty="0">
                <a:latin typeface="Times New Roman"/>
                <a:cs typeface="Times New Roman"/>
              </a:rPr>
              <a:t>50 degree celcius for 2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min.</a:t>
            </a:r>
            <a:endParaRPr sz="2400">
              <a:latin typeface="Times New Roman"/>
              <a:cs typeface="Times New Roman"/>
            </a:endParaRPr>
          </a:p>
          <a:p>
            <a:pPr marL="634365" lvl="1" indent="-318135">
              <a:lnSpc>
                <a:spcPct val="100000"/>
              </a:lnSpc>
              <a:buFont typeface="Wingdings"/>
              <a:buChar char=""/>
              <a:tabLst>
                <a:tab pos="635000" algn="l"/>
              </a:tabLst>
            </a:pPr>
            <a:r>
              <a:rPr sz="2400" spc="-5" dirty="0">
                <a:latin typeface="Times New Roman"/>
                <a:cs typeface="Times New Roman"/>
              </a:rPr>
              <a:t>Hemostate</a:t>
            </a:r>
            <a:endParaRPr sz="2400">
              <a:latin typeface="Times New Roman"/>
              <a:cs typeface="Times New Roman"/>
            </a:endParaRPr>
          </a:p>
          <a:p>
            <a:pPr marL="634365" lvl="1" indent="-318135">
              <a:lnSpc>
                <a:spcPct val="100000"/>
              </a:lnSpc>
              <a:buFont typeface="Wingdings"/>
              <a:buChar char=""/>
              <a:tabLst>
                <a:tab pos="635000" algn="l"/>
              </a:tabLst>
            </a:pPr>
            <a:r>
              <a:rPr sz="2400" dirty="0">
                <a:latin typeface="Times New Roman"/>
                <a:cs typeface="Times New Roman"/>
              </a:rPr>
              <a:t>Local anesthetic solution having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vasoconstrictor</a:t>
            </a:r>
            <a:endParaRPr sz="2400">
              <a:latin typeface="Times New Roman"/>
              <a:cs typeface="Times New Roman"/>
            </a:endParaRPr>
          </a:p>
          <a:p>
            <a:pPr marL="634365" lvl="1" indent="-318135">
              <a:lnSpc>
                <a:spcPct val="100000"/>
              </a:lnSpc>
              <a:buFont typeface="Wingdings"/>
              <a:buChar char=""/>
              <a:tabLst>
                <a:tab pos="635000" algn="l"/>
              </a:tabLst>
            </a:pPr>
            <a:r>
              <a:rPr sz="2400" dirty="0">
                <a:latin typeface="Times New Roman"/>
                <a:cs typeface="Times New Roman"/>
              </a:rPr>
              <a:t>Gelatine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sponge</a:t>
            </a:r>
            <a:endParaRPr sz="2400">
              <a:latin typeface="Times New Roman"/>
              <a:cs typeface="Times New Roman"/>
            </a:endParaRPr>
          </a:p>
          <a:p>
            <a:pPr marL="634365" lvl="1" indent="-318135">
              <a:lnSpc>
                <a:spcPct val="100000"/>
              </a:lnSpc>
              <a:buFont typeface="Wingdings"/>
              <a:buChar char=""/>
              <a:tabLst>
                <a:tab pos="635000" algn="l"/>
              </a:tabLst>
            </a:pPr>
            <a:r>
              <a:rPr sz="2400" dirty="0">
                <a:latin typeface="Times New Roman"/>
                <a:cs typeface="Times New Roman"/>
              </a:rPr>
              <a:t>oxidized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cellulose</a:t>
            </a:r>
            <a:endParaRPr sz="2400">
              <a:latin typeface="Times New Roman"/>
              <a:cs typeface="Times New Roman"/>
            </a:endParaRPr>
          </a:p>
          <a:p>
            <a:pPr marL="617220" lvl="1" indent="-30099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617855" algn="l"/>
              </a:tabLst>
            </a:pPr>
            <a:r>
              <a:rPr sz="2400" spc="-5" dirty="0">
                <a:latin typeface="Times New Roman"/>
                <a:cs typeface="Times New Roman"/>
              </a:rPr>
              <a:t>After </a:t>
            </a:r>
            <a:r>
              <a:rPr sz="2400" dirty="0">
                <a:latin typeface="Times New Roman"/>
                <a:cs typeface="Times New Roman"/>
              </a:rPr>
              <a:t>tooth </a:t>
            </a:r>
            <a:r>
              <a:rPr sz="2400" spc="-5" dirty="0">
                <a:latin typeface="Times New Roman"/>
                <a:cs typeface="Times New Roman"/>
              </a:rPr>
              <a:t>removal </a:t>
            </a:r>
            <a:r>
              <a:rPr sz="2400" dirty="0">
                <a:latin typeface="Times New Roman"/>
                <a:cs typeface="Times New Roman"/>
              </a:rPr>
              <a:t>– </a:t>
            </a:r>
            <a:r>
              <a:rPr sz="2400" spc="-5" dirty="0">
                <a:latin typeface="Times New Roman"/>
                <a:cs typeface="Times New Roman"/>
              </a:rPr>
              <a:t>moist </a:t>
            </a:r>
            <a:r>
              <a:rPr sz="2400" dirty="0">
                <a:latin typeface="Times New Roman"/>
                <a:cs typeface="Times New Roman"/>
              </a:rPr>
              <a:t>pressure pack </a:t>
            </a:r>
            <a:r>
              <a:rPr sz="2400" spc="-5" dirty="0">
                <a:latin typeface="Times New Roman"/>
                <a:cs typeface="Times New Roman"/>
              </a:rPr>
              <a:t>for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10min.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3364229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Times New Roman"/>
                <a:cs typeface="Times New Roman"/>
              </a:rPr>
              <a:t>horizontal </a:t>
            </a:r>
            <a:r>
              <a:rPr sz="2400" spc="-5" dirty="0">
                <a:latin typeface="Times New Roman"/>
                <a:cs typeface="Times New Roman"/>
              </a:rPr>
              <a:t>mattress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suture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41164" y="5497067"/>
            <a:ext cx="424180" cy="635635"/>
            <a:chOff x="4741164" y="5497067"/>
            <a:chExt cx="424180" cy="635635"/>
          </a:xfrm>
        </p:grpSpPr>
        <p:sp>
          <p:nvSpPr>
            <p:cNvPr id="7" name="object 7"/>
            <p:cNvSpPr/>
            <p:nvPr/>
          </p:nvSpPr>
          <p:spPr>
            <a:xfrm>
              <a:off x="4741164" y="5497067"/>
              <a:ext cx="423672" cy="6355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67421" y="5516498"/>
              <a:ext cx="171450" cy="381635"/>
            </a:xfrm>
            <a:custGeom>
              <a:avLst/>
              <a:gdLst/>
              <a:ahLst/>
              <a:cxnLst/>
              <a:rect l="l" t="t" r="r" b="b"/>
              <a:pathLst>
                <a:path w="171450" h="381635">
                  <a:moveTo>
                    <a:pt x="16446" y="210143"/>
                  </a:moveTo>
                  <a:lnTo>
                    <a:pt x="9251" y="212585"/>
                  </a:lnTo>
                  <a:lnTo>
                    <a:pt x="3643" y="217618"/>
                  </a:lnTo>
                  <a:lnTo>
                    <a:pt x="488" y="224196"/>
                  </a:lnTo>
                  <a:lnTo>
                    <a:pt x="0" y="231484"/>
                  </a:lnTo>
                  <a:lnTo>
                    <a:pt x="2393" y="238645"/>
                  </a:lnTo>
                  <a:lnTo>
                    <a:pt x="85578" y="381152"/>
                  </a:lnTo>
                  <a:lnTo>
                    <a:pt x="107647" y="343344"/>
                  </a:lnTo>
                  <a:lnTo>
                    <a:pt x="66528" y="343344"/>
                  </a:lnTo>
                  <a:lnTo>
                    <a:pt x="66528" y="272783"/>
                  </a:lnTo>
                  <a:lnTo>
                    <a:pt x="35413" y="219443"/>
                  </a:lnTo>
                  <a:lnTo>
                    <a:pt x="30360" y="213790"/>
                  </a:lnTo>
                  <a:lnTo>
                    <a:pt x="23760" y="210618"/>
                  </a:lnTo>
                  <a:lnTo>
                    <a:pt x="16446" y="210143"/>
                  </a:lnTo>
                  <a:close/>
                </a:path>
                <a:path w="171450" h="381635">
                  <a:moveTo>
                    <a:pt x="66528" y="272783"/>
                  </a:moveTo>
                  <a:lnTo>
                    <a:pt x="66528" y="343344"/>
                  </a:lnTo>
                  <a:lnTo>
                    <a:pt x="104628" y="343344"/>
                  </a:lnTo>
                  <a:lnTo>
                    <a:pt x="104628" y="333743"/>
                  </a:lnTo>
                  <a:lnTo>
                    <a:pt x="69068" y="333743"/>
                  </a:lnTo>
                  <a:lnTo>
                    <a:pt x="85578" y="305440"/>
                  </a:lnTo>
                  <a:lnTo>
                    <a:pt x="66528" y="272783"/>
                  </a:lnTo>
                  <a:close/>
                </a:path>
                <a:path w="171450" h="381635">
                  <a:moveTo>
                    <a:pt x="154709" y="210143"/>
                  </a:moveTo>
                  <a:lnTo>
                    <a:pt x="147395" y="210618"/>
                  </a:lnTo>
                  <a:lnTo>
                    <a:pt x="140795" y="213790"/>
                  </a:lnTo>
                  <a:lnTo>
                    <a:pt x="135743" y="219443"/>
                  </a:lnTo>
                  <a:lnTo>
                    <a:pt x="104628" y="272783"/>
                  </a:lnTo>
                  <a:lnTo>
                    <a:pt x="104628" y="343344"/>
                  </a:lnTo>
                  <a:lnTo>
                    <a:pt x="107647" y="343344"/>
                  </a:lnTo>
                  <a:lnTo>
                    <a:pt x="168763" y="238645"/>
                  </a:lnTo>
                  <a:lnTo>
                    <a:pt x="171156" y="231484"/>
                  </a:lnTo>
                  <a:lnTo>
                    <a:pt x="170668" y="224196"/>
                  </a:lnTo>
                  <a:lnTo>
                    <a:pt x="167512" y="217618"/>
                  </a:lnTo>
                  <a:lnTo>
                    <a:pt x="161905" y="212585"/>
                  </a:lnTo>
                  <a:lnTo>
                    <a:pt x="154709" y="210143"/>
                  </a:lnTo>
                  <a:close/>
                </a:path>
                <a:path w="171450" h="381635">
                  <a:moveTo>
                    <a:pt x="85578" y="305440"/>
                  </a:moveTo>
                  <a:lnTo>
                    <a:pt x="69068" y="333743"/>
                  </a:lnTo>
                  <a:lnTo>
                    <a:pt x="102088" y="333743"/>
                  </a:lnTo>
                  <a:lnTo>
                    <a:pt x="85578" y="305440"/>
                  </a:lnTo>
                  <a:close/>
                </a:path>
                <a:path w="171450" h="381635">
                  <a:moveTo>
                    <a:pt x="104628" y="272783"/>
                  </a:moveTo>
                  <a:lnTo>
                    <a:pt x="85578" y="305440"/>
                  </a:lnTo>
                  <a:lnTo>
                    <a:pt x="102088" y="333743"/>
                  </a:lnTo>
                  <a:lnTo>
                    <a:pt x="104628" y="333743"/>
                  </a:lnTo>
                  <a:lnTo>
                    <a:pt x="104628" y="272783"/>
                  </a:lnTo>
                  <a:close/>
                </a:path>
                <a:path w="171450" h="381635">
                  <a:moveTo>
                    <a:pt x="104628" y="0"/>
                  </a:moveTo>
                  <a:lnTo>
                    <a:pt x="66528" y="0"/>
                  </a:lnTo>
                  <a:lnTo>
                    <a:pt x="66528" y="272783"/>
                  </a:lnTo>
                  <a:lnTo>
                    <a:pt x="85578" y="305440"/>
                  </a:lnTo>
                  <a:lnTo>
                    <a:pt x="104628" y="272783"/>
                  </a:lnTo>
                  <a:lnTo>
                    <a:pt x="1046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6794" y="817880"/>
            <a:ext cx="5485130" cy="529336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dirty="0">
                <a:latin typeface="Times New Roman"/>
                <a:cs typeface="Times New Roman"/>
              </a:rPr>
              <a:t>Postoperative </a:t>
            </a:r>
            <a:r>
              <a:rPr sz="2400" b="1" spc="-5" dirty="0">
                <a:latin typeface="Times New Roman"/>
                <a:cs typeface="Times New Roman"/>
              </a:rPr>
              <a:t>hemorrhage</a:t>
            </a:r>
            <a:r>
              <a:rPr sz="2400" b="1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Instructions to the patients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latin typeface="Times New Roman"/>
                <a:cs typeface="Times New Roman"/>
              </a:rPr>
              <a:t>Pressure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pack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Less talk </a:t>
            </a:r>
            <a:r>
              <a:rPr sz="2400" spc="-5" dirty="0">
                <a:latin typeface="Times New Roman"/>
                <a:cs typeface="Times New Roman"/>
              </a:rPr>
              <a:t>for </a:t>
            </a:r>
            <a:r>
              <a:rPr sz="2400" dirty="0">
                <a:latin typeface="Times New Roman"/>
                <a:cs typeface="Times New Roman"/>
              </a:rPr>
              <a:t>2-3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hrs.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400" spc="-60" dirty="0">
                <a:latin typeface="Times New Roman"/>
                <a:cs typeface="Times New Roman"/>
              </a:rPr>
              <a:t>Tea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bag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latin typeface="Times New Roman"/>
                <a:cs typeface="Times New Roman"/>
              </a:rPr>
              <a:t>No smoking </a:t>
            </a:r>
            <a:r>
              <a:rPr sz="2400" dirty="0">
                <a:latin typeface="Times New Roman"/>
                <a:cs typeface="Times New Roman"/>
              </a:rPr>
              <a:t>for 12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hours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latin typeface="Times New Roman"/>
                <a:cs typeface="Times New Roman"/>
              </a:rPr>
              <a:t>No staneous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exercise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Psychological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approach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spc="-5" dirty="0">
                <a:latin typeface="Times New Roman"/>
                <a:cs typeface="Times New Roman"/>
              </a:rPr>
              <a:t>Determine </a:t>
            </a:r>
            <a:r>
              <a:rPr sz="2400" dirty="0">
                <a:latin typeface="Times New Roman"/>
                <a:cs typeface="Times New Roman"/>
              </a:rPr>
              <a:t>site &amp; </a:t>
            </a:r>
            <a:r>
              <a:rPr sz="2400" spc="-5" dirty="0">
                <a:latin typeface="Times New Roman"/>
                <a:cs typeface="Times New Roman"/>
              </a:rPr>
              <a:t>amount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hemorrhage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spc="-5" dirty="0">
                <a:latin typeface="Times New Roman"/>
                <a:cs typeface="Times New Roman"/>
              </a:rPr>
              <a:t>Remove </a:t>
            </a:r>
            <a:r>
              <a:rPr sz="2400" dirty="0">
                <a:latin typeface="Times New Roman"/>
                <a:cs typeface="Times New Roman"/>
              </a:rPr>
              <a:t>excess blood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clot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Provide firm gauze pack with tannic</a:t>
            </a:r>
            <a:r>
              <a:rPr sz="2400" spc="-1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acid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6746" y="1013205"/>
            <a:ext cx="6974205" cy="1269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Horizontal mattress </a:t>
            </a:r>
            <a:r>
              <a:rPr sz="2400" dirty="0">
                <a:latin typeface="Times New Roman"/>
                <a:cs typeface="Times New Roman"/>
              </a:rPr>
              <a:t>suture into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mucoperiosteum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5" dirty="0">
                <a:latin typeface="Times New Roman"/>
                <a:cs typeface="Times New Roman"/>
              </a:rPr>
              <a:t>Wait </a:t>
            </a:r>
            <a:r>
              <a:rPr sz="2400" dirty="0">
                <a:latin typeface="Times New Roman"/>
                <a:cs typeface="Times New Roman"/>
              </a:rPr>
              <a:t>for 5 </a:t>
            </a:r>
            <a:r>
              <a:rPr sz="2400" spc="-5" dirty="0">
                <a:latin typeface="Times New Roman"/>
                <a:cs typeface="Times New Roman"/>
              </a:rPr>
              <a:t>minutes after </a:t>
            </a:r>
            <a:r>
              <a:rPr sz="2400" dirty="0">
                <a:latin typeface="Times New Roman"/>
                <a:cs typeface="Times New Roman"/>
              </a:rPr>
              <a:t>placing gauze pressure on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suture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0046" y="3208146"/>
            <a:ext cx="7507605" cy="2073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Gelatin </a:t>
            </a:r>
            <a:r>
              <a:rPr sz="2400" spc="-5" dirty="0">
                <a:latin typeface="Times New Roman"/>
                <a:cs typeface="Times New Roman"/>
              </a:rPr>
              <a:t>/ fibrin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foam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3175"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Times New Roman"/>
                <a:cs typeface="Times New Roman"/>
              </a:rPr>
              <a:t>&amp;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Times New Roman"/>
                <a:cs typeface="Times New Roman"/>
              </a:rPr>
              <a:t>All </a:t>
            </a:r>
            <a:r>
              <a:rPr sz="2400" dirty="0">
                <a:latin typeface="Times New Roman"/>
                <a:cs typeface="Times New Roman"/>
              </a:rPr>
              <a:t>post extraction instructions and avoid frequent</a:t>
            </a:r>
            <a:r>
              <a:rPr sz="2400" spc="-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aggressive</a:t>
            </a:r>
            <a:endParaRPr sz="2400">
              <a:latin typeface="Times New Roman"/>
              <a:cs typeface="Times New Roman"/>
            </a:endParaRPr>
          </a:p>
          <a:p>
            <a:pPr marL="347980" algn="ctr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mouth </a:t>
            </a:r>
            <a:r>
              <a:rPr sz="2400" dirty="0">
                <a:latin typeface="Times New Roman"/>
                <a:cs typeface="Times New Roman"/>
              </a:rPr>
              <a:t>rinsing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60164" y="1427988"/>
            <a:ext cx="424180" cy="788035"/>
            <a:chOff x="4360164" y="1427988"/>
            <a:chExt cx="424180" cy="788035"/>
          </a:xfrm>
        </p:grpSpPr>
        <p:sp>
          <p:nvSpPr>
            <p:cNvPr id="5" name="object 5"/>
            <p:cNvSpPr/>
            <p:nvPr/>
          </p:nvSpPr>
          <p:spPr>
            <a:xfrm>
              <a:off x="4360164" y="1427988"/>
              <a:ext cx="423672" cy="787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86421" y="1447800"/>
              <a:ext cx="171450" cy="534035"/>
            </a:xfrm>
            <a:custGeom>
              <a:avLst/>
              <a:gdLst/>
              <a:ahLst/>
              <a:cxnLst/>
              <a:rect l="l" t="t" r="r" b="b"/>
              <a:pathLst>
                <a:path w="171450" h="534035">
                  <a:moveTo>
                    <a:pt x="23760" y="362966"/>
                  </a:moveTo>
                  <a:lnTo>
                    <a:pt x="14978" y="362966"/>
                  </a:lnTo>
                  <a:lnTo>
                    <a:pt x="9251" y="364871"/>
                  </a:lnTo>
                  <a:lnTo>
                    <a:pt x="3643" y="369923"/>
                  </a:lnTo>
                  <a:lnTo>
                    <a:pt x="488" y="376523"/>
                  </a:lnTo>
                  <a:lnTo>
                    <a:pt x="0" y="383837"/>
                  </a:lnTo>
                  <a:lnTo>
                    <a:pt x="2393" y="391033"/>
                  </a:lnTo>
                  <a:lnTo>
                    <a:pt x="85578" y="533526"/>
                  </a:lnTo>
                  <a:lnTo>
                    <a:pt x="107671" y="495680"/>
                  </a:lnTo>
                  <a:lnTo>
                    <a:pt x="66528" y="495680"/>
                  </a:lnTo>
                  <a:lnTo>
                    <a:pt x="66528" y="425068"/>
                  </a:lnTo>
                  <a:lnTo>
                    <a:pt x="35413" y="371728"/>
                  </a:lnTo>
                  <a:lnTo>
                    <a:pt x="30360" y="366121"/>
                  </a:lnTo>
                  <a:lnTo>
                    <a:pt x="23760" y="362966"/>
                  </a:lnTo>
                  <a:close/>
                </a:path>
                <a:path w="171450" h="534035">
                  <a:moveTo>
                    <a:pt x="66528" y="425068"/>
                  </a:moveTo>
                  <a:lnTo>
                    <a:pt x="66528" y="495680"/>
                  </a:lnTo>
                  <a:lnTo>
                    <a:pt x="104628" y="495680"/>
                  </a:lnTo>
                  <a:lnTo>
                    <a:pt x="104628" y="486028"/>
                  </a:lnTo>
                  <a:lnTo>
                    <a:pt x="69068" y="486028"/>
                  </a:lnTo>
                  <a:lnTo>
                    <a:pt x="85578" y="457726"/>
                  </a:lnTo>
                  <a:lnTo>
                    <a:pt x="66528" y="425068"/>
                  </a:lnTo>
                  <a:close/>
                </a:path>
                <a:path w="171450" h="534035">
                  <a:moveTo>
                    <a:pt x="154709" y="362477"/>
                  </a:moveTo>
                  <a:lnTo>
                    <a:pt x="147395" y="362966"/>
                  </a:lnTo>
                  <a:lnTo>
                    <a:pt x="140795" y="366121"/>
                  </a:lnTo>
                  <a:lnTo>
                    <a:pt x="135743" y="371728"/>
                  </a:lnTo>
                  <a:lnTo>
                    <a:pt x="104628" y="425068"/>
                  </a:lnTo>
                  <a:lnTo>
                    <a:pt x="104628" y="495680"/>
                  </a:lnTo>
                  <a:lnTo>
                    <a:pt x="107671" y="495680"/>
                  </a:lnTo>
                  <a:lnTo>
                    <a:pt x="168763" y="391033"/>
                  </a:lnTo>
                  <a:lnTo>
                    <a:pt x="171156" y="383837"/>
                  </a:lnTo>
                  <a:lnTo>
                    <a:pt x="170668" y="376523"/>
                  </a:lnTo>
                  <a:lnTo>
                    <a:pt x="167512" y="369923"/>
                  </a:lnTo>
                  <a:lnTo>
                    <a:pt x="161905" y="364871"/>
                  </a:lnTo>
                  <a:lnTo>
                    <a:pt x="154709" y="362477"/>
                  </a:lnTo>
                  <a:close/>
                </a:path>
                <a:path w="171450" h="534035">
                  <a:moveTo>
                    <a:pt x="85578" y="457726"/>
                  </a:moveTo>
                  <a:lnTo>
                    <a:pt x="69068" y="486028"/>
                  </a:lnTo>
                  <a:lnTo>
                    <a:pt x="102088" y="486028"/>
                  </a:lnTo>
                  <a:lnTo>
                    <a:pt x="85578" y="457726"/>
                  </a:lnTo>
                  <a:close/>
                </a:path>
                <a:path w="171450" h="534035">
                  <a:moveTo>
                    <a:pt x="104628" y="425068"/>
                  </a:moveTo>
                  <a:lnTo>
                    <a:pt x="85578" y="457726"/>
                  </a:lnTo>
                  <a:lnTo>
                    <a:pt x="102088" y="486028"/>
                  </a:lnTo>
                  <a:lnTo>
                    <a:pt x="104628" y="486028"/>
                  </a:lnTo>
                  <a:lnTo>
                    <a:pt x="104628" y="425068"/>
                  </a:lnTo>
                  <a:close/>
                </a:path>
                <a:path w="171450" h="534035">
                  <a:moveTo>
                    <a:pt x="104628" y="0"/>
                  </a:moveTo>
                  <a:lnTo>
                    <a:pt x="66528" y="0"/>
                  </a:lnTo>
                  <a:lnTo>
                    <a:pt x="66528" y="425068"/>
                  </a:lnTo>
                  <a:lnTo>
                    <a:pt x="85578" y="457726"/>
                  </a:lnTo>
                  <a:lnTo>
                    <a:pt x="104628" y="425068"/>
                  </a:lnTo>
                  <a:lnTo>
                    <a:pt x="104628" y="0"/>
                  </a:lnTo>
                  <a:close/>
                </a:path>
                <a:path w="171450" h="534035">
                  <a:moveTo>
                    <a:pt x="16446" y="362477"/>
                  </a:moveTo>
                  <a:lnTo>
                    <a:pt x="23760" y="362966"/>
                  </a:lnTo>
                  <a:lnTo>
                    <a:pt x="14978" y="362966"/>
                  </a:lnTo>
                  <a:lnTo>
                    <a:pt x="16446" y="362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360164" y="2342388"/>
            <a:ext cx="424180" cy="1092835"/>
            <a:chOff x="4360164" y="2342388"/>
            <a:chExt cx="424180" cy="1092835"/>
          </a:xfrm>
        </p:grpSpPr>
        <p:sp>
          <p:nvSpPr>
            <p:cNvPr id="8" name="object 8"/>
            <p:cNvSpPr/>
            <p:nvPr/>
          </p:nvSpPr>
          <p:spPr>
            <a:xfrm>
              <a:off x="4360164" y="2342388"/>
              <a:ext cx="423672" cy="10927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86421" y="2362200"/>
              <a:ext cx="171450" cy="838835"/>
            </a:xfrm>
            <a:custGeom>
              <a:avLst/>
              <a:gdLst/>
              <a:ahLst/>
              <a:cxnLst/>
              <a:rect l="l" t="t" r="r" b="b"/>
              <a:pathLst>
                <a:path w="171450" h="838835">
                  <a:moveTo>
                    <a:pt x="23760" y="667766"/>
                  </a:moveTo>
                  <a:lnTo>
                    <a:pt x="14978" y="667766"/>
                  </a:lnTo>
                  <a:lnTo>
                    <a:pt x="9251" y="669671"/>
                  </a:lnTo>
                  <a:lnTo>
                    <a:pt x="3643" y="674723"/>
                  </a:lnTo>
                  <a:lnTo>
                    <a:pt x="488" y="681323"/>
                  </a:lnTo>
                  <a:lnTo>
                    <a:pt x="0" y="688637"/>
                  </a:lnTo>
                  <a:lnTo>
                    <a:pt x="2393" y="695833"/>
                  </a:lnTo>
                  <a:lnTo>
                    <a:pt x="85578" y="838326"/>
                  </a:lnTo>
                  <a:lnTo>
                    <a:pt x="107671" y="800480"/>
                  </a:lnTo>
                  <a:lnTo>
                    <a:pt x="66528" y="800480"/>
                  </a:lnTo>
                  <a:lnTo>
                    <a:pt x="66528" y="729868"/>
                  </a:lnTo>
                  <a:lnTo>
                    <a:pt x="35413" y="676528"/>
                  </a:lnTo>
                  <a:lnTo>
                    <a:pt x="30360" y="670921"/>
                  </a:lnTo>
                  <a:lnTo>
                    <a:pt x="23760" y="667766"/>
                  </a:lnTo>
                  <a:close/>
                </a:path>
                <a:path w="171450" h="838835">
                  <a:moveTo>
                    <a:pt x="66528" y="729868"/>
                  </a:moveTo>
                  <a:lnTo>
                    <a:pt x="66528" y="800480"/>
                  </a:lnTo>
                  <a:lnTo>
                    <a:pt x="104628" y="800480"/>
                  </a:lnTo>
                  <a:lnTo>
                    <a:pt x="104628" y="790828"/>
                  </a:lnTo>
                  <a:lnTo>
                    <a:pt x="69068" y="790828"/>
                  </a:lnTo>
                  <a:lnTo>
                    <a:pt x="85578" y="762526"/>
                  </a:lnTo>
                  <a:lnTo>
                    <a:pt x="66528" y="729868"/>
                  </a:lnTo>
                  <a:close/>
                </a:path>
                <a:path w="171450" h="838835">
                  <a:moveTo>
                    <a:pt x="154709" y="667277"/>
                  </a:moveTo>
                  <a:lnTo>
                    <a:pt x="147395" y="667766"/>
                  </a:lnTo>
                  <a:lnTo>
                    <a:pt x="140795" y="670921"/>
                  </a:lnTo>
                  <a:lnTo>
                    <a:pt x="135743" y="676528"/>
                  </a:lnTo>
                  <a:lnTo>
                    <a:pt x="104628" y="729868"/>
                  </a:lnTo>
                  <a:lnTo>
                    <a:pt x="104628" y="800480"/>
                  </a:lnTo>
                  <a:lnTo>
                    <a:pt x="107671" y="800480"/>
                  </a:lnTo>
                  <a:lnTo>
                    <a:pt x="168763" y="695833"/>
                  </a:lnTo>
                  <a:lnTo>
                    <a:pt x="171156" y="688637"/>
                  </a:lnTo>
                  <a:lnTo>
                    <a:pt x="170668" y="681323"/>
                  </a:lnTo>
                  <a:lnTo>
                    <a:pt x="167512" y="674723"/>
                  </a:lnTo>
                  <a:lnTo>
                    <a:pt x="161905" y="669671"/>
                  </a:lnTo>
                  <a:lnTo>
                    <a:pt x="154709" y="667277"/>
                  </a:lnTo>
                  <a:close/>
                </a:path>
                <a:path w="171450" h="838835">
                  <a:moveTo>
                    <a:pt x="85578" y="762526"/>
                  </a:moveTo>
                  <a:lnTo>
                    <a:pt x="69068" y="790828"/>
                  </a:lnTo>
                  <a:lnTo>
                    <a:pt x="102088" y="790828"/>
                  </a:lnTo>
                  <a:lnTo>
                    <a:pt x="85578" y="762526"/>
                  </a:lnTo>
                  <a:close/>
                </a:path>
                <a:path w="171450" h="838835">
                  <a:moveTo>
                    <a:pt x="104628" y="729868"/>
                  </a:moveTo>
                  <a:lnTo>
                    <a:pt x="85578" y="762526"/>
                  </a:lnTo>
                  <a:lnTo>
                    <a:pt x="102088" y="790828"/>
                  </a:lnTo>
                  <a:lnTo>
                    <a:pt x="104628" y="790828"/>
                  </a:lnTo>
                  <a:lnTo>
                    <a:pt x="104628" y="729868"/>
                  </a:lnTo>
                  <a:close/>
                </a:path>
                <a:path w="171450" h="838835">
                  <a:moveTo>
                    <a:pt x="104628" y="0"/>
                  </a:moveTo>
                  <a:lnTo>
                    <a:pt x="66528" y="0"/>
                  </a:lnTo>
                  <a:lnTo>
                    <a:pt x="66528" y="729868"/>
                  </a:lnTo>
                  <a:lnTo>
                    <a:pt x="85578" y="762526"/>
                  </a:lnTo>
                  <a:lnTo>
                    <a:pt x="104628" y="729868"/>
                  </a:lnTo>
                  <a:lnTo>
                    <a:pt x="104628" y="0"/>
                  </a:lnTo>
                  <a:close/>
                </a:path>
                <a:path w="171450" h="838835">
                  <a:moveTo>
                    <a:pt x="16446" y="667277"/>
                  </a:moveTo>
                  <a:lnTo>
                    <a:pt x="23760" y="667766"/>
                  </a:lnTo>
                  <a:lnTo>
                    <a:pt x="14978" y="667766"/>
                  </a:lnTo>
                  <a:lnTo>
                    <a:pt x="16446" y="667277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495300"/>
            <a:ext cx="6381750" cy="733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19680" y="1927605"/>
            <a:ext cx="5026660" cy="2147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Gingiva</a:t>
            </a:r>
            <a:endParaRPr sz="2400">
              <a:latin typeface="Times New Roman"/>
              <a:cs typeface="Times New Roman"/>
            </a:endParaRPr>
          </a:p>
          <a:p>
            <a:pPr marL="12065" marR="5080" algn="ctr">
              <a:lnSpc>
                <a:spcPct val="240099"/>
              </a:lnSpc>
            </a:pPr>
            <a:r>
              <a:rPr sz="2400" spc="-5" dirty="0">
                <a:latin typeface="Times New Roman"/>
                <a:cs typeface="Times New Roman"/>
              </a:rPr>
              <a:t>Lower </a:t>
            </a:r>
            <a:r>
              <a:rPr sz="2400" dirty="0">
                <a:latin typeface="Times New Roman"/>
                <a:cs typeface="Times New Roman"/>
              </a:rPr>
              <a:t>lip </a:t>
            </a:r>
            <a:r>
              <a:rPr sz="2400" spc="-5" dirty="0">
                <a:latin typeface="Times New Roman"/>
                <a:cs typeface="Times New Roman"/>
              </a:rPr>
              <a:t>– mechanical &amp; thermal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injury  </a:t>
            </a:r>
            <a:r>
              <a:rPr sz="2400" spc="-30" dirty="0">
                <a:latin typeface="Times New Roman"/>
                <a:cs typeface="Times New Roman"/>
              </a:rPr>
              <a:t>Tongue </a:t>
            </a:r>
            <a:r>
              <a:rPr sz="2400" dirty="0">
                <a:latin typeface="Times New Roman"/>
                <a:cs typeface="Times New Roman"/>
              </a:rPr>
              <a:t>&amp; floor of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mouth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857250" y="133350"/>
              <a:ext cx="7572375" cy="7429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57800" y="4495800"/>
              <a:ext cx="3886200" cy="2362200"/>
            </a:xfrm>
            <a:custGeom>
              <a:avLst/>
              <a:gdLst/>
              <a:ahLst/>
              <a:cxnLst/>
              <a:rect l="l" t="t" r="r" b="b"/>
              <a:pathLst>
                <a:path w="3886200" h="2362200">
                  <a:moveTo>
                    <a:pt x="3886200" y="0"/>
                  </a:moveTo>
                  <a:lnTo>
                    <a:pt x="0" y="0"/>
                  </a:lnTo>
                  <a:lnTo>
                    <a:pt x="0" y="2362200"/>
                  </a:lnTo>
                  <a:lnTo>
                    <a:pt x="3886200" y="2362200"/>
                  </a:lnTo>
                  <a:lnTo>
                    <a:pt x="3886200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93444" y="1175663"/>
            <a:ext cx="7920990" cy="544893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2200" spc="-5" dirty="0">
                <a:latin typeface="Times New Roman"/>
                <a:cs typeface="Times New Roman"/>
              </a:rPr>
              <a:t>Causes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–</a:t>
            </a:r>
            <a:endParaRPr sz="22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3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  <a:tab pos="3020695" algn="l"/>
              </a:tabLst>
            </a:pPr>
            <a:r>
              <a:rPr sz="2200" spc="-5" dirty="0">
                <a:latin typeface="Times New Roman"/>
                <a:cs typeface="Times New Roman"/>
              </a:rPr>
              <a:t>Compression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with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clot	</a:t>
            </a:r>
            <a:r>
              <a:rPr sz="2200" dirty="0">
                <a:latin typeface="Times New Roman"/>
                <a:cs typeface="Times New Roman"/>
              </a:rPr>
              <a:t>or bone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debris</a:t>
            </a:r>
            <a:endParaRPr sz="22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3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200" spc="-5" dirty="0">
                <a:latin typeface="Times New Roman"/>
                <a:cs typeface="Times New Roman"/>
              </a:rPr>
              <a:t>Partially or completely</a:t>
            </a:r>
            <a:r>
              <a:rPr sz="2200" spc="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torn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7375E"/>
              </a:buClr>
              <a:buFont typeface="Wingdings"/>
              <a:buChar char=""/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5" dirty="0">
                <a:latin typeface="Times New Roman"/>
                <a:cs typeface="Times New Roman"/>
              </a:rPr>
              <a:t>Precautions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–</a:t>
            </a:r>
            <a:endParaRPr sz="22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2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200" spc="-5" dirty="0">
                <a:latin typeface="Times New Roman"/>
                <a:cs typeface="Times New Roman"/>
              </a:rPr>
              <a:t>Preoperative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radiograph</a:t>
            </a:r>
            <a:endParaRPr sz="22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3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200" spc="-5" dirty="0">
                <a:latin typeface="Times New Roman"/>
                <a:cs typeface="Times New Roman"/>
              </a:rPr>
              <a:t>Elevator should </a:t>
            </a:r>
            <a:r>
              <a:rPr sz="2200" dirty="0">
                <a:latin typeface="Times New Roman"/>
                <a:cs typeface="Times New Roman"/>
              </a:rPr>
              <a:t>not </a:t>
            </a:r>
            <a:r>
              <a:rPr sz="2200" spc="-5" dirty="0">
                <a:latin typeface="Times New Roman"/>
                <a:cs typeface="Times New Roman"/>
              </a:rPr>
              <a:t>be forced below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tooth</a:t>
            </a:r>
            <a:endParaRPr sz="22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3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200" spc="-5" dirty="0">
                <a:latin typeface="Times New Roman"/>
                <a:cs typeface="Times New Roman"/>
              </a:rPr>
              <a:t>Resect 1 root before tooth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elevation</a:t>
            </a:r>
            <a:endParaRPr sz="2200">
              <a:latin typeface="Times New Roman"/>
              <a:cs typeface="Times New Roman"/>
            </a:endParaRPr>
          </a:p>
          <a:p>
            <a:pPr marL="4356100">
              <a:lnSpc>
                <a:spcPct val="100000"/>
              </a:lnSpc>
              <a:spcBef>
                <a:spcPts val="720"/>
              </a:spcBef>
              <a:tabLst>
                <a:tab pos="5951855" algn="l"/>
              </a:tabLst>
            </a:pPr>
            <a:r>
              <a:rPr sz="2200" spc="-5" dirty="0">
                <a:latin typeface="Times New Roman"/>
                <a:cs typeface="Times New Roman"/>
              </a:rPr>
              <a:t>Management	–</a:t>
            </a:r>
            <a:endParaRPr sz="2200">
              <a:latin typeface="Times New Roman"/>
              <a:cs typeface="Times New Roman"/>
            </a:endParaRPr>
          </a:p>
          <a:p>
            <a:pPr marL="4699000" lvl="1" indent="-343535">
              <a:lnSpc>
                <a:spcPts val="251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699000" algn="l"/>
                <a:tab pos="4699635" algn="l"/>
              </a:tabLst>
            </a:pPr>
            <a:r>
              <a:rPr sz="2200" spc="-5" dirty="0">
                <a:latin typeface="Times New Roman"/>
                <a:cs typeface="Times New Roman"/>
              </a:rPr>
              <a:t>Reposition the ends at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close</a:t>
            </a:r>
            <a:endParaRPr sz="2200">
              <a:latin typeface="Times New Roman"/>
              <a:cs typeface="Times New Roman"/>
            </a:endParaRPr>
          </a:p>
          <a:p>
            <a:pPr marL="4699000">
              <a:lnSpc>
                <a:spcPts val="2510"/>
              </a:lnSpc>
            </a:pPr>
            <a:r>
              <a:rPr sz="2200" spc="-5" dirty="0">
                <a:latin typeface="Times New Roman"/>
                <a:cs typeface="Times New Roman"/>
              </a:rPr>
              <a:t>approximation</a:t>
            </a:r>
            <a:endParaRPr sz="2200">
              <a:latin typeface="Times New Roman"/>
              <a:cs typeface="Times New Roman"/>
            </a:endParaRPr>
          </a:p>
          <a:p>
            <a:pPr marL="4699000" lvl="1" indent="-343535">
              <a:lnSpc>
                <a:spcPct val="100000"/>
              </a:lnSpc>
              <a:spcBef>
                <a:spcPts val="26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699000" algn="l"/>
                <a:tab pos="4699635" algn="l"/>
              </a:tabLst>
            </a:pPr>
            <a:r>
              <a:rPr sz="2200" spc="-5" dirty="0">
                <a:latin typeface="Times New Roman"/>
                <a:cs typeface="Times New Roman"/>
              </a:rPr>
              <a:t>Decompression</a:t>
            </a:r>
            <a:endParaRPr sz="2200">
              <a:latin typeface="Times New Roman"/>
              <a:cs typeface="Times New Roman"/>
            </a:endParaRPr>
          </a:p>
          <a:p>
            <a:pPr marL="4699000" lvl="1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699000" algn="l"/>
                <a:tab pos="4699635" algn="l"/>
              </a:tabLst>
            </a:pPr>
            <a:r>
              <a:rPr sz="2200" spc="-5" dirty="0">
                <a:latin typeface="Times New Roman"/>
                <a:cs typeface="Times New Roman"/>
              </a:rPr>
              <a:t>Microsurgical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reanastomosis</a:t>
            </a:r>
            <a:endParaRPr sz="2200">
              <a:latin typeface="Times New Roman"/>
              <a:cs typeface="Times New Roman"/>
            </a:endParaRPr>
          </a:p>
          <a:p>
            <a:pPr marL="4699000" lvl="1" indent="-343535">
              <a:lnSpc>
                <a:spcPct val="100000"/>
              </a:lnSpc>
              <a:spcBef>
                <a:spcPts val="2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699000" algn="l"/>
                <a:tab pos="4699635" algn="l"/>
              </a:tabLst>
            </a:pPr>
            <a:r>
              <a:rPr sz="2200" spc="-5" dirty="0">
                <a:latin typeface="Times New Roman"/>
                <a:cs typeface="Times New Roman"/>
              </a:rPr>
              <a:t>Nerve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grafting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3" name="object 3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1819275"/>
            <a:ext cx="9144000" cy="5038725"/>
            <a:chOff x="0" y="1819275"/>
            <a:chExt cx="9144000" cy="5038725"/>
          </a:xfrm>
        </p:grpSpPr>
        <p:sp>
          <p:nvSpPr>
            <p:cNvPr id="9" name="object 9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0823" y="3591814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67351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9600" y="1819275"/>
              <a:ext cx="7915275" cy="120015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7250" y="409575"/>
            <a:ext cx="5753100" cy="742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9694" y="1930718"/>
            <a:ext cx="6821805" cy="302577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675"/>
              </a:spcBef>
            </a:pPr>
            <a:r>
              <a:rPr sz="2400" b="1" spc="-5" dirty="0">
                <a:latin typeface="Times New Roman"/>
                <a:cs typeface="Times New Roman"/>
              </a:rPr>
              <a:t>Causes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937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spc="-10" dirty="0">
                <a:latin typeface="Times New Roman"/>
                <a:cs typeface="Times New Roman"/>
              </a:rPr>
              <a:t>Transalveolar </a:t>
            </a:r>
            <a:r>
              <a:rPr sz="2400" dirty="0">
                <a:latin typeface="Times New Roman"/>
                <a:cs typeface="Times New Roman"/>
              </a:rPr>
              <a:t>extraction of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premolars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2400" b="1" spc="-5" dirty="0">
                <a:latin typeface="Times New Roman"/>
                <a:cs typeface="Times New Roman"/>
              </a:rPr>
              <a:t>Precautions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937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dirty="0">
                <a:latin typeface="Times New Roman"/>
                <a:cs typeface="Times New Roman"/>
              </a:rPr>
              <a:t>More </a:t>
            </a:r>
            <a:r>
              <a:rPr sz="2400" spc="-5" dirty="0">
                <a:latin typeface="Times New Roman"/>
                <a:cs typeface="Times New Roman"/>
              </a:rPr>
              <a:t>Bone </a:t>
            </a:r>
            <a:r>
              <a:rPr sz="2400" dirty="0">
                <a:latin typeface="Times New Roman"/>
                <a:cs typeface="Times New Roman"/>
              </a:rPr>
              <a:t>reduction </a:t>
            </a:r>
            <a:r>
              <a:rPr sz="2400" spc="-5" dirty="0">
                <a:latin typeface="Times New Roman"/>
                <a:cs typeface="Times New Roman"/>
              </a:rPr>
              <a:t>mesial </a:t>
            </a:r>
            <a:r>
              <a:rPr sz="2400" dirty="0">
                <a:latin typeface="Times New Roman"/>
                <a:cs typeface="Times New Roman"/>
              </a:rPr>
              <a:t>to </a:t>
            </a:r>
            <a:r>
              <a:rPr sz="2400" spc="-5" dirty="0">
                <a:latin typeface="Times New Roman"/>
                <a:cs typeface="Times New Roman"/>
              </a:rPr>
              <a:t>1</a:t>
            </a:r>
            <a:r>
              <a:rPr sz="2400" spc="-7" baseline="24305" dirty="0">
                <a:latin typeface="Times New Roman"/>
                <a:cs typeface="Times New Roman"/>
              </a:rPr>
              <a:t>st </a:t>
            </a:r>
            <a:r>
              <a:rPr sz="2400" spc="-5" dirty="0">
                <a:latin typeface="Times New Roman"/>
                <a:cs typeface="Times New Roman"/>
              </a:rPr>
              <a:t>premolar </a:t>
            </a:r>
            <a:r>
              <a:rPr sz="2400" dirty="0">
                <a:latin typeface="Times New Roman"/>
                <a:cs typeface="Times New Roman"/>
              </a:rPr>
              <a:t>&amp;</a:t>
            </a:r>
            <a:r>
              <a:rPr sz="2400" spc="-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distal</a:t>
            </a:r>
            <a:endParaRPr sz="2400">
              <a:latin typeface="Times New Roman"/>
              <a:cs typeface="Times New Roman"/>
            </a:endParaRPr>
          </a:p>
          <a:p>
            <a:pPr marL="393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to </a:t>
            </a:r>
            <a:r>
              <a:rPr sz="2400" spc="-5" dirty="0">
                <a:latin typeface="Times New Roman"/>
                <a:cs typeface="Times New Roman"/>
              </a:rPr>
              <a:t>2</a:t>
            </a:r>
            <a:r>
              <a:rPr sz="2400" spc="-7" baseline="24305" dirty="0">
                <a:latin typeface="Times New Roman"/>
                <a:cs typeface="Times New Roman"/>
              </a:rPr>
              <a:t>nd</a:t>
            </a:r>
            <a:r>
              <a:rPr sz="2400" spc="270" baseline="2430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premolar</a:t>
            </a:r>
            <a:endParaRPr sz="2400">
              <a:latin typeface="Times New Roman"/>
              <a:cs typeface="Times New Roman"/>
            </a:endParaRPr>
          </a:p>
          <a:p>
            <a:pPr marL="3937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dirty="0">
                <a:latin typeface="Times New Roman"/>
                <a:cs typeface="Times New Roman"/>
              </a:rPr>
              <a:t>Retraction of nerve with </a:t>
            </a:r>
            <a:r>
              <a:rPr sz="2400" spc="-5" dirty="0">
                <a:latin typeface="Times New Roman"/>
                <a:cs typeface="Times New Roman"/>
              </a:rPr>
              <a:t>mental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retractor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9650" y="981075"/>
            <a:ext cx="7810500" cy="733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5394" y="2845435"/>
            <a:ext cx="5844540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Burs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Management </a:t>
            </a:r>
            <a:r>
              <a:rPr sz="2400" dirty="0">
                <a:latin typeface="Times New Roman"/>
                <a:cs typeface="Times New Roman"/>
              </a:rPr>
              <a:t>– drilling the groove around it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228600"/>
            <a:ext cx="2628900" cy="733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440307"/>
            <a:ext cx="6417310" cy="346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Submucosally </a:t>
            </a:r>
            <a:r>
              <a:rPr sz="2400" dirty="0">
                <a:latin typeface="Times New Roman"/>
                <a:cs typeface="Times New Roman"/>
              </a:rPr>
              <a:t>&amp;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subcutaneously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Older patients – increased capillary</a:t>
            </a:r>
            <a:r>
              <a:rPr sz="2400" spc="-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fragility</a:t>
            </a:r>
            <a:endParaRPr sz="2400">
              <a:latin typeface="Times New Roman"/>
              <a:cs typeface="Times New Roman"/>
            </a:endParaRPr>
          </a:p>
          <a:p>
            <a:pPr marL="237363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Times New Roman"/>
                <a:cs typeface="Times New Roman"/>
              </a:rPr>
              <a:t>decreased tissue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tone</a:t>
            </a:r>
            <a:endParaRPr sz="2400">
              <a:latin typeface="Times New Roman"/>
              <a:cs typeface="Times New Roman"/>
            </a:endParaRPr>
          </a:p>
          <a:p>
            <a:pPr marL="2373630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Times New Roman"/>
                <a:cs typeface="Times New Roman"/>
              </a:rPr>
              <a:t>weaker </a:t>
            </a:r>
            <a:r>
              <a:rPr sz="2400" dirty="0">
                <a:latin typeface="Times New Roman"/>
                <a:cs typeface="Times New Roman"/>
              </a:rPr>
              <a:t>inter cellular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attachments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Onset </a:t>
            </a:r>
            <a:r>
              <a:rPr sz="2400" dirty="0">
                <a:latin typeface="Times New Roman"/>
                <a:cs typeface="Times New Roman"/>
              </a:rPr>
              <a:t>2-4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days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Resolve within 7 – 10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days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190500"/>
            <a:ext cx="5095875" cy="1228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9905" y="1440307"/>
            <a:ext cx="9982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Cause</a:t>
            </a:r>
            <a:r>
              <a:rPr sz="2400" i="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i="0" spc="-5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4505" y="1805813"/>
            <a:ext cx="6693534" cy="35375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400" dirty="0">
                <a:latin typeface="Times New Roman"/>
                <a:cs typeface="Times New Roman"/>
              </a:rPr>
              <a:t>Suture without adequate bony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foundation</a:t>
            </a:r>
            <a:endParaRPr sz="24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400" dirty="0">
                <a:latin typeface="Times New Roman"/>
                <a:cs typeface="Times New Roman"/>
              </a:rPr>
              <a:t>Suturing the wound under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tension</a:t>
            </a:r>
            <a:endParaRPr sz="24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  <a:tab pos="3338829" algn="l"/>
              </a:tabLst>
            </a:pPr>
            <a:r>
              <a:rPr sz="2400" dirty="0">
                <a:latin typeface="Times New Roman"/>
                <a:cs typeface="Times New Roman"/>
              </a:rPr>
              <a:t>Mostly in the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region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	</a:t>
            </a:r>
            <a:r>
              <a:rPr sz="2400" spc="-5" dirty="0">
                <a:latin typeface="Times New Roman"/>
                <a:cs typeface="Times New Roman"/>
              </a:rPr>
              <a:t>mandibular </a:t>
            </a:r>
            <a:r>
              <a:rPr sz="2400" spc="5" dirty="0">
                <a:latin typeface="Times New Roman"/>
                <a:cs typeface="Times New Roman"/>
              </a:rPr>
              <a:t>2</a:t>
            </a:r>
            <a:r>
              <a:rPr sz="2400" spc="7" baseline="24305" dirty="0">
                <a:latin typeface="Times New Roman"/>
                <a:cs typeface="Times New Roman"/>
              </a:rPr>
              <a:t>nd </a:t>
            </a:r>
            <a:r>
              <a:rPr sz="2400" dirty="0">
                <a:latin typeface="Times New Roman"/>
                <a:cs typeface="Times New Roman"/>
              </a:rPr>
              <a:t>&amp; </a:t>
            </a:r>
            <a:r>
              <a:rPr sz="2400" spc="-5" dirty="0">
                <a:latin typeface="Times New Roman"/>
                <a:cs typeface="Times New Roman"/>
              </a:rPr>
              <a:t>3</a:t>
            </a:r>
            <a:r>
              <a:rPr sz="2400" spc="-7" baseline="24305" dirty="0">
                <a:latin typeface="Times New Roman"/>
                <a:cs typeface="Times New Roman"/>
              </a:rPr>
              <a:t>rd</a:t>
            </a:r>
            <a:r>
              <a:rPr sz="2400" spc="-97" baseline="2430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molar</a:t>
            </a:r>
            <a:endParaRPr sz="2400">
              <a:latin typeface="Times New Roman"/>
              <a:cs typeface="Times New Roman"/>
            </a:endParaRPr>
          </a:p>
          <a:p>
            <a:pPr marL="4215765">
              <a:lnSpc>
                <a:spcPct val="100000"/>
              </a:lnSpc>
              <a:spcBef>
                <a:spcPts val="1455"/>
              </a:spcBef>
            </a:pPr>
            <a:r>
              <a:rPr sz="2000" dirty="0">
                <a:latin typeface="Times New Roman"/>
                <a:cs typeface="Times New Roman"/>
              </a:rPr>
              <a:t>(internal oblique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ridge)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Management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400" dirty="0">
                <a:latin typeface="Times New Roman"/>
                <a:cs typeface="Times New Roman"/>
              </a:rPr>
              <a:t>Leave the projection – slough out within 2-4</a:t>
            </a:r>
            <a:r>
              <a:rPr sz="2400" spc="-1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weeks</a:t>
            </a:r>
            <a:endParaRPr sz="24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400" spc="-5" dirty="0">
                <a:latin typeface="Times New Roman"/>
                <a:cs typeface="Times New Roman"/>
              </a:rPr>
              <a:t>Smooth </a:t>
            </a:r>
            <a:r>
              <a:rPr sz="2400" dirty="0">
                <a:latin typeface="Times New Roman"/>
                <a:cs typeface="Times New Roman"/>
              </a:rPr>
              <a:t>it with bone file </a:t>
            </a:r>
            <a:r>
              <a:rPr sz="2400" spc="-5" dirty="0">
                <a:latin typeface="Times New Roman"/>
                <a:cs typeface="Times New Roman"/>
              </a:rPr>
              <a:t>under </a:t>
            </a:r>
            <a:r>
              <a:rPr sz="2400" dirty="0">
                <a:latin typeface="Times New Roman"/>
                <a:cs typeface="Times New Roman"/>
              </a:rPr>
              <a:t>local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anesthesia.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9650" y="76200"/>
            <a:ext cx="4572000" cy="1095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9905" y="1013205"/>
            <a:ext cx="4741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1800" b="1" i="0" dirty="0">
                <a:solidFill>
                  <a:srgbClr val="17375E"/>
                </a:solidFill>
                <a:latin typeface="Times New Roman"/>
                <a:cs typeface="Times New Roman"/>
              </a:rPr>
              <a:t>1.	</a:t>
            </a:r>
            <a:r>
              <a:rPr sz="2400" b="1" i="0" spc="-5" dirty="0">
                <a:solidFill>
                  <a:srgbClr val="000000"/>
                </a:solidFill>
                <a:latin typeface="Times New Roman"/>
                <a:cs typeface="Times New Roman"/>
              </a:rPr>
              <a:t>Due </a:t>
            </a:r>
            <a:r>
              <a:rPr sz="2400" b="1" i="0" dirty="0">
                <a:solidFill>
                  <a:srgbClr val="000000"/>
                </a:solidFill>
                <a:latin typeface="Times New Roman"/>
                <a:cs typeface="Times New Roman"/>
              </a:rPr>
              <a:t>to </a:t>
            </a:r>
            <a:r>
              <a:rPr sz="2400" b="1" i="0" spc="-5" dirty="0">
                <a:solidFill>
                  <a:srgbClr val="000000"/>
                </a:solidFill>
                <a:latin typeface="Times New Roman"/>
                <a:cs typeface="Times New Roman"/>
              </a:rPr>
              <a:t>traumatized hard </a:t>
            </a:r>
            <a:r>
              <a:rPr sz="2400" b="1" i="0" dirty="0">
                <a:solidFill>
                  <a:srgbClr val="000000"/>
                </a:solidFill>
                <a:latin typeface="Times New Roman"/>
                <a:cs typeface="Times New Roman"/>
              </a:rPr>
              <a:t>tissue</a:t>
            </a:r>
            <a:r>
              <a:rPr sz="2400" b="1" i="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1" i="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9905" y="1378966"/>
            <a:ext cx="5685790" cy="44157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Bruising from bone during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intrumentation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Excessive heating from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bur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Sharp bony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edges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400" spc="-20" dirty="0">
                <a:latin typeface="Times New Roman"/>
                <a:cs typeface="Times New Roman"/>
              </a:rPr>
              <a:t>Avoidance </a:t>
            </a:r>
            <a:r>
              <a:rPr sz="2400" dirty="0">
                <a:latin typeface="Times New Roman"/>
                <a:cs typeface="Times New Roman"/>
              </a:rPr>
              <a:t>of tissue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toileting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1800" b="1" dirty="0">
                <a:solidFill>
                  <a:srgbClr val="17375E"/>
                </a:solidFill>
                <a:latin typeface="Times New Roman"/>
                <a:cs typeface="Times New Roman"/>
              </a:rPr>
              <a:t>2.	</a:t>
            </a:r>
            <a:r>
              <a:rPr sz="2400" b="1" spc="-5" dirty="0">
                <a:latin typeface="Times New Roman"/>
                <a:cs typeface="Times New Roman"/>
              </a:rPr>
              <a:t>Due </a:t>
            </a:r>
            <a:r>
              <a:rPr sz="2400" b="1" dirty="0">
                <a:latin typeface="Times New Roman"/>
                <a:cs typeface="Times New Roman"/>
              </a:rPr>
              <a:t>to </a:t>
            </a:r>
            <a:r>
              <a:rPr sz="2400" b="1" spc="-5" dirty="0">
                <a:latin typeface="Times New Roman"/>
                <a:cs typeface="Times New Roman"/>
              </a:rPr>
              <a:t>traumatized </a:t>
            </a:r>
            <a:r>
              <a:rPr sz="2400" b="1" dirty="0">
                <a:latin typeface="Times New Roman"/>
                <a:cs typeface="Times New Roman"/>
              </a:rPr>
              <a:t>soft tissue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Incision only through </a:t>
            </a:r>
            <a:r>
              <a:rPr sz="2400" spc="-5" dirty="0">
                <a:latin typeface="Times New Roman"/>
                <a:cs typeface="Times New Roman"/>
              </a:rPr>
              <a:t>mucous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membrane</a:t>
            </a:r>
            <a:endParaRPr sz="2400">
              <a:latin typeface="Times New Roman"/>
              <a:cs typeface="Times New Roman"/>
            </a:endParaRPr>
          </a:p>
          <a:p>
            <a:pPr marL="467995">
              <a:lnSpc>
                <a:spcPct val="100000"/>
              </a:lnSpc>
              <a:spcBef>
                <a:spcPts val="975"/>
              </a:spcBef>
            </a:pPr>
            <a:r>
              <a:rPr sz="2000" dirty="0">
                <a:latin typeface="Times New Roman"/>
                <a:cs typeface="Times New Roman"/>
              </a:rPr>
              <a:t>ragged flap - heals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slowly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Clr>
                <a:srgbClr val="17375E"/>
              </a:buClr>
              <a:buSzPct val="75000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400" spc="-60" dirty="0">
                <a:latin typeface="Times New Roman"/>
                <a:cs typeface="Times New Roman"/>
              </a:rPr>
              <a:t>Too </a:t>
            </a:r>
            <a:r>
              <a:rPr sz="2400" spc="-5" dirty="0">
                <a:latin typeface="Times New Roman"/>
                <a:cs typeface="Times New Roman"/>
              </a:rPr>
              <a:t>small </a:t>
            </a:r>
            <a:r>
              <a:rPr sz="2400" dirty="0">
                <a:latin typeface="Times New Roman"/>
                <a:cs typeface="Times New Roman"/>
              </a:rPr>
              <a:t>flap – </a:t>
            </a:r>
            <a:r>
              <a:rPr sz="2400" spc="-5" dirty="0">
                <a:latin typeface="Times New Roman"/>
                <a:cs typeface="Times New Roman"/>
              </a:rPr>
              <a:t>much traumatic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retraction</a:t>
            </a:r>
            <a:endParaRPr sz="24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Injury </a:t>
            </a:r>
            <a:r>
              <a:rPr sz="2400" spc="-5" dirty="0">
                <a:latin typeface="Times New Roman"/>
                <a:cs typeface="Times New Roman"/>
              </a:rPr>
              <a:t>from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bur.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409575"/>
            <a:ext cx="3267075" cy="1228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22194" y="1692906"/>
            <a:ext cx="3392804" cy="44157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spc="-30" dirty="0">
                <a:latin typeface="Trebuchet MS"/>
                <a:cs typeface="Trebuchet MS"/>
              </a:rPr>
              <a:t>Synonyms</a:t>
            </a:r>
            <a:r>
              <a:rPr sz="2400" b="1" spc="-225" dirty="0">
                <a:latin typeface="Trebuchet MS"/>
                <a:cs typeface="Trebuchet MS"/>
              </a:rPr>
              <a:t> </a:t>
            </a:r>
            <a:r>
              <a:rPr sz="2400" b="1" spc="-180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75" dirty="0">
                <a:latin typeface="Arial"/>
                <a:cs typeface="Arial"/>
              </a:rPr>
              <a:t>alveolar </a:t>
            </a:r>
            <a:r>
              <a:rPr sz="2400" spc="-40" dirty="0">
                <a:latin typeface="Arial"/>
                <a:cs typeface="Arial"/>
              </a:rPr>
              <a:t>osteitis</a:t>
            </a:r>
            <a:r>
              <a:rPr sz="2400" spc="-290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(AO),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70" dirty="0">
                <a:latin typeface="Arial"/>
                <a:cs typeface="Arial"/>
              </a:rPr>
              <a:t>localized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osteitis,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50" dirty="0">
                <a:latin typeface="Arial"/>
                <a:cs typeface="Arial"/>
              </a:rPr>
              <a:t>postoperative</a:t>
            </a:r>
            <a:r>
              <a:rPr sz="2400" spc="-23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alveolitis,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70" dirty="0">
                <a:latin typeface="Arial"/>
                <a:cs typeface="Arial"/>
              </a:rPr>
              <a:t>alveolalgia,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45" dirty="0">
                <a:latin typeface="Arial"/>
                <a:cs typeface="Arial"/>
              </a:rPr>
              <a:t>alveolitis </a:t>
            </a:r>
            <a:r>
              <a:rPr sz="2400" spc="-145" dirty="0">
                <a:latin typeface="Arial"/>
                <a:cs typeface="Arial"/>
              </a:rPr>
              <a:t>sicca</a:t>
            </a:r>
            <a:r>
              <a:rPr sz="2400" spc="-345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dolorosa,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70" dirty="0">
                <a:latin typeface="Arial"/>
                <a:cs typeface="Arial"/>
              </a:rPr>
              <a:t>septic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socket,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50" dirty="0">
                <a:latin typeface="Arial"/>
                <a:cs typeface="Arial"/>
              </a:rPr>
              <a:t>necrotic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socket,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70" dirty="0">
                <a:latin typeface="Arial"/>
                <a:cs typeface="Arial"/>
              </a:rPr>
              <a:t>localized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osteomyelitis,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fibrinolytic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alveolitis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425" y="752475"/>
            <a:ext cx="2505075" cy="6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1009" rIns="0" bIns="0" rtlCol="0">
            <a:spAutoFit/>
          </a:bodyPr>
          <a:lstStyle/>
          <a:p>
            <a:pPr marL="796925" marR="5080" indent="-215265">
              <a:lnSpc>
                <a:spcPct val="100000"/>
              </a:lnSpc>
              <a:spcBef>
                <a:spcPts val="105"/>
              </a:spcBef>
            </a:pPr>
            <a:r>
              <a:rPr dirty="0"/>
              <a:t>Postoperative pain in and around the extraction site,</a:t>
            </a:r>
            <a:r>
              <a:rPr spc="-185" dirty="0"/>
              <a:t> </a:t>
            </a:r>
            <a:r>
              <a:rPr dirty="0"/>
              <a:t>which  </a:t>
            </a:r>
            <a:r>
              <a:rPr i="1" dirty="0"/>
              <a:t>increases</a:t>
            </a:r>
            <a:r>
              <a:rPr i="1" spc="-65" dirty="0"/>
              <a:t> </a:t>
            </a:r>
            <a:r>
              <a:rPr i="1" dirty="0"/>
              <a:t>in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59153" y="2693035"/>
            <a:ext cx="7294245" cy="1703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85519" indent="553085">
              <a:lnSpc>
                <a:spcPct val="100000"/>
              </a:lnSpc>
              <a:spcBef>
                <a:spcPts val="105"/>
              </a:spcBef>
            </a:pP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severity at any </a:t>
            </a:r>
            <a:r>
              <a:rPr sz="2000" i="1" spc="-5" dirty="0">
                <a:solidFill>
                  <a:srgbClr val="922122"/>
                </a:solidFill>
                <a:latin typeface="Arial"/>
                <a:cs typeface="Arial"/>
              </a:rPr>
              <a:t>time </a:t>
            </a: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between 1 and 3 days </a:t>
            </a:r>
            <a:r>
              <a:rPr sz="2000" i="1" spc="-5" dirty="0">
                <a:solidFill>
                  <a:srgbClr val="922122"/>
                </a:solidFill>
                <a:latin typeface="Arial"/>
                <a:cs typeface="Arial"/>
              </a:rPr>
              <a:t>after</a:t>
            </a:r>
            <a:r>
              <a:rPr sz="2000" i="1" spc="-165" dirty="0">
                <a:solidFill>
                  <a:srgbClr val="922122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the  extraction</a:t>
            </a:r>
            <a:endParaRPr sz="2000">
              <a:latin typeface="Arial"/>
              <a:cs typeface="Arial"/>
            </a:endParaRPr>
          </a:p>
          <a:p>
            <a:pPr marL="565785">
              <a:lnSpc>
                <a:spcPct val="100000"/>
              </a:lnSpc>
              <a:spcBef>
                <a:spcPts val="600"/>
              </a:spcBef>
            </a:pP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accompanied by a partially or </a:t>
            </a:r>
            <a:r>
              <a:rPr sz="2000" i="1" spc="-5" dirty="0">
                <a:solidFill>
                  <a:srgbClr val="922122"/>
                </a:solidFill>
                <a:latin typeface="Arial"/>
                <a:cs typeface="Arial"/>
              </a:rPr>
              <a:t>totally </a:t>
            </a: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disintegrated blood</a:t>
            </a:r>
            <a:r>
              <a:rPr sz="2000" i="1" spc="-140" dirty="0">
                <a:solidFill>
                  <a:srgbClr val="922122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clot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within</a:t>
            </a:r>
            <a:endParaRPr sz="2000">
              <a:latin typeface="Arial"/>
              <a:cs typeface="Arial"/>
            </a:endParaRPr>
          </a:p>
          <a:p>
            <a:pPr marL="565785">
              <a:lnSpc>
                <a:spcPct val="100000"/>
              </a:lnSpc>
              <a:spcBef>
                <a:spcPts val="600"/>
              </a:spcBef>
            </a:pP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the alveolar socket with or without</a:t>
            </a:r>
            <a:r>
              <a:rPr sz="2000" i="1" spc="-130" dirty="0">
                <a:solidFill>
                  <a:srgbClr val="922122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922122"/>
                </a:solidFill>
                <a:latin typeface="Arial"/>
                <a:cs typeface="Arial"/>
              </a:rPr>
              <a:t>halitosis.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444" y="4828413"/>
            <a:ext cx="7464425" cy="576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3384" marR="5080" indent="-401320">
              <a:lnSpc>
                <a:spcPct val="100400"/>
              </a:lnSpc>
              <a:spcBef>
                <a:spcPts val="95"/>
              </a:spcBef>
            </a:pPr>
            <a:r>
              <a:rPr sz="1400" b="1" i="1" dirty="0">
                <a:solidFill>
                  <a:srgbClr val="0D0D0D"/>
                </a:solidFill>
                <a:latin typeface="Arial"/>
                <a:cs typeface="Arial"/>
              </a:rPr>
              <a:t>I. </a:t>
            </a:r>
            <a:r>
              <a:rPr sz="1400" b="1" i="1" spc="-5" dirty="0">
                <a:solidFill>
                  <a:srgbClr val="0D0D0D"/>
                </a:solidFill>
                <a:latin typeface="Arial"/>
                <a:cs typeface="Arial"/>
              </a:rPr>
              <a:t>R. Blum</a:t>
            </a:r>
            <a:r>
              <a:rPr sz="1100" b="1" i="1" spc="-5" dirty="0">
                <a:solidFill>
                  <a:srgbClr val="565F6C"/>
                </a:solidFill>
                <a:latin typeface="Arial"/>
                <a:cs typeface="Arial"/>
              </a:rPr>
              <a:t>: </a:t>
            </a:r>
            <a:r>
              <a:rPr sz="1100" b="1" i="1" dirty="0">
                <a:solidFill>
                  <a:srgbClr val="565F6C"/>
                </a:solidFill>
                <a:latin typeface="Arial"/>
                <a:cs typeface="Arial"/>
              </a:rPr>
              <a:t>Contemporary views on dry socket (alveolar osteitis): a clinical appraisal of standardization,  etiopathogenesis and management: a critical review. Int. J. Oral Maxillofac. Surg. </a:t>
            </a:r>
            <a:r>
              <a:rPr sz="1100" b="1" i="1" spc="-5" dirty="0">
                <a:solidFill>
                  <a:srgbClr val="565F6C"/>
                </a:solidFill>
                <a:latin typeface="Arial"/>
                <a:cs typeface="Arial"/>
              </a:rPr>
              <a:t>2002; </a:t>
            </a:r>
            <a:r>
              <a:rPr sz="1100" b="1" i="1" dirty="0">
                <a:solidFill>
                  <a:srgbClr val="565F6C"/>
                </a:solidFill>
                <a:latin typeface="Arial"/>
                <a:cs typeface="Arial"/>
              </a:rPr>
              <a:t>31: 309–317. 2002  International Association of Oral and </a:t>
            </a:r>
            <a:r>
              <a:rPr sz="1100" b="1" dirty="0">
                <a:solidFill>
                  <a:srgbClr val="565F6C"/>
                </a:solidFill>
                <a:latin typeface="Arial"/>
                <a:cs typeface="Arial"/>
              </a:rPr>
              <a:t>Maxillofacial</a:t>
            </a:r>
            <a:r>
              <a:rPr sz="1100" b="1" spc="-200" dirty="0">
                <a:solidFill>
                  <a:srgbClr val="565F6C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565F6C"/>
                </a:solidFill>
                <a:latin typeface="Arial"/>
                <a:cs typeface="Arial"/>
              </a:rPr>
              <a:t>Surgeons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050" y="152400"/>
            <a:ext cx="6477000" cy="1457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5844" y="1688338"/>
            <a:ext cx="7642859" cy="413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600" spc="-30" dirty="0">
                <a:latin typeface="Arial"/>
                <a:cs typeface="Arial"/>
              </a:rPr>
              <a:t>Mostly</a:t>
            </a:r>
            <a:r>
              <a:rPr sz="2600" spc="-229" dirty="0">
                <a:latin typeface="Arial"/>
                <a:cs typeface="Arial"/>
              </a:rPr>
              <a:t> </a:t>
            </a:r>
            <a:r>
              <a:rPr sz="2600" spc="-245" dirty="0">
                <a:latin typeface="Arial"/>
                <a:cs typeface="Arial"/>
              </a:rPr>
              <a:t>1–3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days</a:t>
            </a:r>
            <a:r>
              <a:rPr sz="2600" spc="-20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after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30" dirty="0">
                <a:latin typeface="Arial"/>
                <a:cs typeface="Arial"/>
              </a:rPr>
              <a:t>tooth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35" dirty="0">
                <a:latin typeface="Arial"/>
                <a:cs typeface="Arial"/>
              </a:rPr>
              <a:t>extraction</a:t>
            </a:r>
            <a:r>
              <a:rPr sz="2600" spc="-210" dirty="0">
                <a:latin typeface="Arial"/>
                <a:cs typeface="Arial"/>
              </a:rPr>
              <a:t> </a:t>
            </a:r>
            <a:r>
              <a:rPr sz="2600" spc="-35" dirty="0"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Char char=""/>
            </a:pP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Char char=""/>
            </a:pPr>
            <a:endParaRPr sz="295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600" spc="-15" dirty="0">
                <a:latin typeface="Arial"/>
                <a:cs typeface="Arial"/>
              </a:rPr>
              <a:t>Within</a:t>
            </a:r>
            <a:r>
              <a:rPr sz="2600" spc="-220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a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week</a:t>
            </a:r>
            <a:r>
              <a:rPr sz="2600" spc="-229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-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In</a:t>
            </a:r>
            <a:r>
              <a:rPr sz="2600" spc="32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95%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and</a:t>
            </a:r>
            <a:r>
              <a:rPr sz="2600" spc="-22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100%</a:t>
            </a:r>
            <a:r>
              <a:rPr sz="2600" spc="-200" dirty="0">
                <a:latin typeface="Arial"/>
                <a:cs typeface="Arial"/>
              </a:rPr>
              <a:t> </a:t>
            </a:r>
            <a:r>
              <a:rPr sz="2600" spc="20" dirty="0">
                <a:latin typeface="Arial"/>
                <a:cs typeface="Arial"/>
              </a:rPr>
              <a:t>of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45" dirty="0">
                <a:latin typeface="Arial"/>
                <a:cs typeface="Arial"/>
              </a:rPr>
              <a:t>all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cases.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Char char=""/>
            </a:pPr>
            <a:endParaRPr sz="295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40" dirty="0">
                <a:latin typeface="Arial"/>
                <a:cs typeface="Arial"/>
              </a:rPr>
              <a:t>Unlikely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before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the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first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postoperative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day.</a:t>
            </a:r>
            <a:endParaRPr sz="2000">
              <a:latin typeface="Arial"/>
              <a:cs typeface="Arial"/>
            </a:endParaRPr>
          </a:p>
          <a:p>
            <a:pPr marL="772795" marR="278765">
              <a:lnSpc>
                <a:spcPct val="120000"/>
              </a:lnSpc>
            </a:pPr>
            <a:r>
              <a:rPr sz="2000" spc="-120" dirty="0">
                <a:latin typeface="Arial"/>
                <a:cs typeface="Arial"/>
              </a:rPr>
              <a:t>because </a:t>
            </a:r>
            <a:r>
              <a:rPr sz="2000" spc="-10" dirty="0">
                <a:latin typeface="Arial"/>
                <a:cs typeface="Arial"/>
              </a:rPr>
              <a:t>the </a:t>
            </a:r>
            <a:r>
              <a:rPr sz="2000" spc="-35" dirty="0">
                <a:latin typeface="Arial"/>
                <a:cs typeface="Arial"/>
              </a:rPr>
              <a:t>blood </a:t>
            </a:r>
            <a:r>
              <a:rPr sz="2000" spc="-5" dirty="0">
                <a:latin typeface="Arial"/>
                <a:cs typeface="Arial"/>
              </a:rPr>
              <a:t>clot </a:t>
            </a:r>
            <a:r>
              <a:rPr sz="2000" spc="-60" dirty="0">
                <a:latin typeface="Arial"/>
                <a:cs typeface="Arial"/>
              </a:rPr>
              <a:t>contains </a:t>
            </a:r>
            <a:r>
              <a:rPr sz="2000" spc="-35" dirty="0">
                <a:latin typeface="Arial"/>
                <a:cs typeface="Arial"/>
              </a:rPr>
              <a:t>anti-plasmin </a:t>
            </a:r>
            <a:r>
              <a:rPr sz="2000" spc="20" dirty="0">
                <a:latin typeface="Arial"/>
                <a:cs typeface="Arial"/>
              </a:rPr>
              <a:t>that </a:t>
            </a:r>
            <a:r>
              <a:rPr sz="2000" spc="-40" dirty="0">
                <a:latin typeface="Arial"/>
                <a:cs typeface="Arial"/>
              </a:rPr>
              <a:t>must </a:t>
            </a:r>
            <a:r>
              <a:rPr sz="2000" spc="-85" dirty="0">
                <a:latin typeface="Arial"/>
                <a:cs typeface="Arial"/>
              </a:rPr>
              <a:t>be  consumed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by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plasmin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before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clot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disintegration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can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take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75" dirty="0">
                <a:latin typeface="Arial"/>
                <a:cs typeface="Arial"/>
              </a:rPr>
              <a:t>place.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5" dirty="0">
                <a:latin typeface="Arial"/>
                <a:cs typeface="Arial"/>
              </a:rPr>
              <a:t>The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b="1" spc="-70" dirty="0">
                <a:latin typeface="Trebuchet MS"/>
                <a:cs typeface="Trebuchet MS"/>
              </a:rPr>
              <a:t>duration</a:t>
            </a:r>
            <a:r>
              <a:rPr sz="2000" b="1" spc="-200" dirty="0">
                <a:latin typeface="Trebuchet MS"/>
                <a:cs typeface="Trebuchet MS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alveolar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osteitis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varies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some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degree,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depending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on 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severity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disease,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but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80" dirty="0">
                <a:latin typeface="Arial"/>
                <a:cs typeface="Arial"/>
              </a:rPr>
              <a:t>it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usually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ranges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from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45" dirty="0">
                <a:latin typeface="Arial"/>
                <a:cs typeface="Arial"/>
              </a:rPr>
              <a:t>5–10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days.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4875" y="95250"/>
            <a:ext cx="6076950" cy="1619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8140" y="1403959"/>
            <a:ext cx="7304405" cy="472059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95" dirty="0">
                <a:solidFill>
                  <a:srgbClr val="0D0D0D"/>
                </a:solidFill>
                <a:latin typeface="Arial"/>
                <a:cs typeface="Arial"/>
              </a:rPr>
              <a:t>The</a:t>
            </a:r>
            <a:r>
              <a:rPr sz="2000" spc="-17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0D0D0D"/>
                </a:solidFill>
                <a:latin typeface="Arial"/>
                <a:cs typeface="Arial"/>
              </a:rPr>
              <a:t>denuded</a:t>
            </a:r>
            <a:r>
              <a:rPr sz="2000" spc="-13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0D0D0D"/>
                </a:solidFill>
                <a:latin typeface="Arial"/>
                <a:cs typeface="Arial"/>
              </a:rPr>
              <a:t>alveolar</a:t>
            </a:r>
            <a:r>
              <a:rPr sz="2000" spc="-18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0D0D0D"/>
                </a:solidFill>
                <a:latin typeface="Arial"/>
                <a:cs typeface="Arial"/>
              </a:rPr>
              <a:t>bare</a:t>
            </a:r>
            <a:r>
              <a:rPr sz="2000" spc="-14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0D0D0D"/>
                </a:solidFill>
                <a:latin typeface="Arial"/>
                <a:cs typeface="Arial"/>
              </a:rPr>
              <a:t>bone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0D0D0D"/>
                </a:solidFill>
                <a:latin typeface="Arial"/>
                <a:cs typeface="Arial"/>
              </a:rPr>
              <a:t>may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0D0D0D"/>
                </a:solidFill>
                <a:latin typeface="Arial"/>
                <a:cs typeface="Arial"/>
              </a:rPr>
              <a:t>be</a:t>
            </a:r>
            <a:r>
              <a:rPr sz="2000" spc="-1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D0D0D"/>
                </a:solidFill>
                <a:latin typeface="Arial"/>
                <a:cs typeface="Arial"/>
              </a:rPr>
              <a:t>painful</a:t>
            </a:r>
            <a:r>
              <a:rPr sz="2000" spc="-17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0D0D0D"/>
                </a:solidFill>
                <a:latin typeface="Arial"/>
                <a:cs typeface="Arial"/>
              </a:rPr>
              <a:t>and</a:t>
            </a:r>
            <a:r>
              <a:rPr sz="2000" spc="-17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0D0D0D"/>
                </a:solidFill>
                <a:latin typeface="Arial"/>
                <a:cs typeface="Arial"/>
              </a:rPr>
              <a:t>tender.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375785" algn="l"/>
              </a:tabLst>
            </a:pPr>
            <a:r>
              <a:rPr sz="2000" spc="-10" dirty="0">
                <a:solidFill>
                  <a:srgbClr val="0D0D0D"/>
                </a:solidFill>
                <a:latin typeface="Arial"/>
                <a:cs typeface="Arial"/>
              </a:rPr>
              <a:t>Initially</a:t>
            </a:r>
            <a:r>
              <a:rPr sz="2000" spc="-204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0D0D0D"/>
                </a:solidFill>
                <a:latin typeface="Arial"/>
                <a:cs typeface="Arial"/>
              </a:rPr>
              <a:t>blood</a:t>
            </a:r>
            <a:r>
              <a:rPr sz="2000" spc="-14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D0D0D"/>
                </a:solidFill>
                <a:latin typeface="Arial"/>
                <a:cs typeface="Arial"/>
              </a:rPr>
              <a:t>clot</a:t>
            </a:r>
            <a:r>
              <a:rPr sz="2000" spc="-16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0D0D0D"/>
                </a:solidFill>
                <a:latin typeface="Arial"/>
                <a:cs typeface="Arial"/>
              </a:rPr>
              <a:t>appears</a:t>
            </a:r>
            <a:r>
              <a:rPr sz="2000" spc="-17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0D0D0D"/>
                </a:solidFill>
                <a:latin typeface="Arial"/>
                <a:cs typeface="Arial"/>
              </a:rPr>
              <a:t>dirty</a:t>
            </a:r>
            <a:r>
              <a:rPr sz="2000" spc="-12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0D0D0D"/>
                </a:solidFill>
                <a:latin typeface="Arial"/>
                <a:cs typeface="Arial"/>
              </a:rPr>
              <a:t>gray	</a:t>
            </a:r>
            <a:r>
              <a:rPr sz="2000" spc="-45" dirty="0">
                <a:solidFill>
                  <a:srgbClr val="0D0D0D"/>
                </a:solidFill>
                <a:latin typeface="Arial"/>
                <a:cs typeface="Arial"/>
              </a:rPr>
              <a:t>disintegrates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127760">
              <a:lnSpc>
                <a:spcPct val="100000"/>
              </a:lnSpc>
            </a:pPr>
            <a:r>
              <a:rPr sz="2000" spc="-65" dirty="0">
                <a:solidFill>
                  <a:srgbClr val="0D0D0D"/>
                </a:solidFill>
                <a:latin typeface="Arial"/>
                <a:cs typeface="Arial"/>
              </a:rPr>
              <a:t>grayish</a:t>
            </a:r>
            <a:r>
              <a:rPr sz="2000" spc="-17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D0D0D"/>
                </a:solidFill>
                <a:latin typeface="Arial"/>
                <a:cs typeface="Arial"/>
              </a:rPr>
              <a:t>yellow</a:t>
            </a:r>
            <a:r>
              <a:rPr sz="2000" spc="-17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0D0D0D"/>
                </a:solidFill>
                <a:latin typeface="Arial"/>
                <a:cs typeface="Arial"/>
              </a:rPr>
              <a:t>bony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0D0D0D"/>
                </a:solidFill>
                <a:latin typeface="Arial"/>
                <a:cs typeface="Arial"/>
              </a:rPr>
              <a:t>socket</a:t>
            </a:r>
            <a:r>
              <a:rPr sz="2000" spc="-16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0D0D0D"/>
                </a:solidFill>
                <a:latin typeface="Arial"/>
                <a:cs typeface="Arial"/>
              </a:rPr>
              <a:t>bare</a:t>
            </a:r>
            <a:r>
              <a:rPr sz="2000" spc="-1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0D0D0D"/>
                </a:solidFill>
                <a:latin typeface="Arial"/>
                <a:cs typeface="Arial"/>
              </a:rPr>
              <a:t>of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0D0D0D"/>
                </a:solidFill>
                <a:latin typeface="Arial"/>
                <a:cs typeface="Arial"/>
              </a:rPr>
              <a:t>granulation</a:t>
            </a:r>
            <a:r>
              <a:rPr sz="2000" spc="-20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0D0D0D"/>
                </a:solidFill>
                <a:latin typeface="Arial"/>
                <a:cs typeface="Arial"/>
              </a:rPr>
              <a:t>tissue</a:t>
            </a:r>
            <a:endParaRPr sz="2000">
              <a:latin typeface="Arial"/>
              <a:cs typeface="Arial"/>
            </a:endParaRPr>
          </a:p>
          <a:p>
            <a:pPr marL="469265" marR="50292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 startAt="2"/>
              <a:tabLst>
                <a:tab pos="469265" algn="l"/>
                <a:tab pos="469900" algn="l"/>
              </a:tabLst>
            </a:pPr>
            <a:r>
              <a:rPr sz="2000" spc="-105" dirty="0">
                <a:solidFill>
                  <a:srgbClr val="0D0D0D"/>
                </a:solidFill>
                <a:latin typeface="Arial"/>
                <a:cs typeface="Arial"/>
              </a:rPr>
              <a:t>Some</a:t>
            </a:r>
            <a:r>
              <a:rPr sz="2000" spc="-17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D0D0D"/>
                </a:solidFill>
                <a:latin typeface="Arial"/>
                <a:cs typeface="Arial"/>
              </a:rPr>
              <a:t>patients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0D0D0D"/>
                </a:solidFill>
                <a:latin typeface="Arial"/>
                <a:cs typeface="Arial"/>
              </a:rPr>
              <a:t>may</a:t>
            </a:r>
            <a:r>
              <a:rPr sz="2000" spc="-1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0D0D0D"/>
                </a:solidFill>
                <a:latin typeface="Arial"/>
                <a:cs typeface="Arial"/>
              </a:rPr>
              <a:t>also</a:t>
            </a:r>
            <a:r>
              <a:rPr sz="2000" spc="-18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0D0D0D"/>
                </a:solidFill>
                <a:latin typeface="Arial"/>
                <a:cs typeface="Arial"/>
              </a:rPr>
              <a:t>complain</a:t>
            </a:r>
            <a:r>
              <a:rPr sz="2000" spc="-17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0D0D0D"/>
                </a:solidFill>
                <a:latin typeface="Arial"/>
                <a:cs typeface="Arial"/>
              </a:rPr>
              <a:t>of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0D0D0D"/>
                </a:solidFill>
                <a:latin typeface="Arial"/>
                <a:cs typeface="Arial"/>
              </a:rPr>
              <a:t>intense</a:t>
            </a:r>
            <a:r>
              <a:rPr sz="2000" spc="-17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0D0D0D"/>
                </a:solidFill>
                <a:latin typeface="Arial"/>
                <a:cs typeface="Arial"/>
              </a:rPr>
              <a:t>continuous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0D0D0D"/>
                </a:solidFill>
                <a:latin typeface="Arial"/>
                <a:cs typeface="Arial"/>
              </a:rPr>
              <a:t>pain  </a:t>
            </a:r>
            <a:r>
              <a:rPr sz="2000" spc="-20" dirty="0">
                <a:solidFill>
                  <a:srgbClr val="0D0D0D"/>
                </a:solidFill>
                <a:latin typeface="Arial"/>
                <a:cs typeface="Arial"/>
              </a:rPr>
              <a:t>irradiating</a:t>
            </a:r>
            <a:r>
              <a:rPr sz="2000" spc="2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0D0D0D"/>
                </a:solidFill>
                <a:latin typeface="Arial"/>
                <a:cs typeface="Arial"/>
              </a:rPr>
              <a:t>to</a:t>
            </a:r>
            <a:r>
              <a:rPr sz="2000" spc="-17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D0D0D"/>
                </a:solidFill>
                <a:latin typeface="Arial"/>
                <a:cs typeface="Arial"/>
              </a:rPr>
              <a:t>the</a:t>
            </a:r>
            <a:r>
              <a:rPr sz="2000" spc="-14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0D0D0D"/>
                </a:solidFill>
                <a:latin typeface="Arial"/>
                <a:cs typeface="Arial"/>
              </a:rPr>
              <a:t>ipsilateral</a:t>
            </a:r>
            <a:r>
              <a:rPr sz="2000" spc="-19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0D0D0D"/>
                </a:solidFill>
                <a:latin typeface="Arial"/>
                <a:cs typeface="Arial"/>
              </a:rPr>
              <a:t>ear,</a:t>
            </a:r>
            <a:r>
              <a:rPr sz="2000" spc="-1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D0D0D"/>
                </a:solidFill>
                <a:latin typeface="Arial"/>
                <a:cs typeface="Arial"/>
              </a:rPr>
              <a:t>temporal</a:t>
            </a:r>
            <a:r>
              <a:rPr sz="2000" spc="-1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0D0D0D"/>
                </a:solidFill>
                <a:latin typeface="Arial"/>
                <a:cs typeface="Arial"/>
              </a:rPr>
              <a:t>region</a:t>
            </a:r>
            <a:r>
              <a:rPr sz="2000" spc="-17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D0D0D"/>
                </a:solidFill>
                <a:latin typeface="Arial"/>
                <a:cs typeface="Arial"/>
              </a:rPr>
              <a:t>or</a:t>
            </a:r>
            <a:r>
              <a:rPr sz="2000" spc="-15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D0D0D"/>
                </a:solidFill>
                <a:latin typeface="Arial"/>
                <a:cs typeface="Arial"/>
              </a:rPr>
              <a:t>the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0D0D0D"/>
                </a:solidFill>
                <a:latin typeface="Arial"/>
                <a:cs typeface="Arial"/>
              </a:rPr>
              <a:t>eye.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 startAt="2"/>
            </a:pPr>
            <a:endParaRPr sz="2900">
              <a:latin typeface="Arial"/>
              <a:cs typeface="Arial"/>
            </a:endParaRPr>
          </a:p>
          <a:p>
            <a:pPr marL="469265" indent="-4572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AutoNum type="arabicPeriod" startAt="2"/>
              <a:tabLst>
                <a:tab pos="469265" algn="l"/>
                <a:tab pos="469900" algn="l"/>
              </a:tabLst>
            </a:pPr>
            <a:r>
              <a:rPr sz="2000" spc="-85" dirty="0">
                <a:solidFill>
                  <a:srgbClr val="0D0D0D"/>
                </a:solidFill>
                <a:latin typeface="Arial"/>
                <a:cs typeface="Arial"/>
              </a:rPr>
              <a:t>Regional </a:t>
            </a:r>
            <a:r>
              <a:rPr sz="2000" spc="-45" dirty="0">
                <a:solidFill>
                  <a:srgbClr val="0D0D0D"/>
                </a:solidFill>
                <a:latin typeface="Arial"/>
                <a:cs typeface="Arial"/>
              </a:rPr>
              <a:t>lymphadenopathy</a:t>
            </a:r>
            <a:r>
              <a:rPr sz="2000" spc="-30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0D0D0D"/>
                </a:solidFill>
                <a:latin typeface="Arial"/>
                <a:cs typeface="Arial"/>
              </a:rPr>
              <a:t>(occasionally).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 startAt="2"/>
            </a:pPr>
            <a:endParaRPr sz="2900">
              <a:latin typeface="Arial"/>
              <a:cs typeface="Arial"/>
            </a:endParaRPr>
          </a:p>
          <a:p>
            <a:pPr marL="469265" indent="-457200">
              <a:lnSpc>
                <a:spcPct val="100000"/>
              </a:lnSpc>
              <a:buClr>
                <a:srgbClr val="17375E"/>
              </a:buClr>
              <a:buSzPct val="75000"/>
              <a:buAutoNum type="arabicPeriod" startAt="2"/>
              <a:tabLst>
                <a:tab pos="469265" algn="l"/>
                <a:tab pos="469900" algn="l"/>
              </a:tabLst>
            </a:pPr>
            <a:r>
              <a:rPr sz="2000" spc="-70" dirty="0">
                <a:solidFill>
                  <a:srgbClr val="0D0D0D"/>
                </a:solidFill>
                <a:latin typeface="Arial"/>
                <a:cs typeface="Arial"/>
              </a:rPr>
              <a:t>unpleasant </a:t>
            </a:r>
            <a:r>
              <a:rPr sz="2000" spc="-35" dirty="0">
                <a:solidFill>
                  <a:srgbClr val="0D0D0D"/>
                </a:solidFill>
                <a:latin typeface="Arial"/>
                <a:cs typeface="Arial"/>
              </a:rPr>
              <a:t>taste</a:t>
            </a:r>
            <a:r>
              <a:rPr sz="2000" spc="-29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0D0D0D"/>
                </a:solidFill>
                <a:latin typeface="Arial"/>
                <a:cs typeface="Arial"/>
              </a:rPr>
              <a:t>(occasionally).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AutoNum type="arabicPeriod" startAt="2"/>
            </a:pPr>
            <a:endParaRPr sz="2500">
              <a:latin typeface="Arial"/>
              <a:cs typeface="Arial"/>
            </a:endParaRPr>
          </a:p>
          <a:p>
            <a:pPr marL="469265" marR="5080" indent="-469265">
              <a:lnSpc>
                <a:spcPct val="120000"/>
              </a:lnSpc>
              <a:buClr>
                <a:srgbClr val="17375E"/>
              </a:buClr>
              <a:buSzPct val="75000"/>
              <a:buAutoNum type="arabicPeriod" startAt="2"/>
              <a:tabLst>
                <a:tab pos="469265" algn="l"/>
                <a:tab pos="469900" algn="l"/>
              </a:tabLst>
            </a:pPr>
            <a:r>
              <a:rPr sz="2000" spc="-100" dirty="0">
                <a:solidFill>
                  <a:srgbClr val="0D0D0D"/>
                </a:solidFill>
                <a:latin typeface="Arial"/>
                <a:cs typeface="Arial"/>
              </a:rPr>
              <a:t>Trismus</a:t>
            </a:r>
            <a:r>
              <a:rPr sz="2000" spc="-1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0D0D0D"/>
                </a:solidFill>
                <a:latin typeface="Arial"/>
                <a:cs typeface="Arial"/>
              </a:rPr>
              <a:t>is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135" dirty="0">
                <a:solidFill>
                  <a:srgbClr val="0D0D0D"/>
                </a:solidFill>
                <a:latin typeface="Arial"/>
                <a:cs typeface="Arial"/>
              </a:rPr>
              <a:t>a</a:t>
            </a:r>
            <a:r>
              <a:rPr sz="2000" spc="-14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0D0D0D"/>
                </a:solidFill>
                <a:latin typeface="Arial"/>
                <a:cs typeface="Arial"/>
              </a:rPr>
              <a:t>rare</a:t>
            </a:r>
            <a:r>
              <a:rPr sz="2000" spc="-16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0D0D0D"/>
                </a:solidFill>
                <a:latin typeface="Arial"/>
                <a:cs typeface="Arial"/>
              </a:rPr>
              <a:t>occurrence</a:t>
            </a:r>
            <a:r>
              <a:rPr sz="2000" spc="-14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D0D0D"/>
                </a:solidFill>
                <a:latin typeface="Arial"/>
                <a:cs typeface="Arial"/>
              </a:rPr>
              <a:t>in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0D0D0D"/>
                </a:solidFill>
                <a:latin typeface="Arial"/>
                <a:cs typeface="Arial"/>
              </a:rPr>
              <a:t>mandibular</a:t>
            </a:r>
            <a:r>
              <a:rPr sz="2000" spc="-1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0D0D0D"/>
                </a:solidFill>
                <a:latin typeface="Arial"/>
                <a:cs typeface="Arial"/>
              </a:rPr>
              <a:t>third</a:t>
            </a:r>
            <a:r>
              <a:rPr sz="2000" spc="-15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0D0D0D"/>
                </a:solidFill>
                <a:latin typeface="Arial"/>
                <a:cs typeface="Arial"/>
              </a:rPr>
              <a:t>molar</a:t>
            </a:r>
            <a:r>
              <a:rPr sz="2000" spc="-15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0D0D0D"/>
                </a:solidFill>
                <a:latin typeface="Arial"/>
                <a:cs typeface="Arial"/>
              </a:rPr>
              <a:t>extractions  </a:t>
            </a:r>
            <a:r>
              <a:rPr sz="2000" spc="-40" dirty="0">
                <a:solidFill>
                  <a:srgbClr val="0D0D0D"/>
                </a:solidFill>
                <a:latin typeface="Arial"/>
                <a:cs typeface="Arial"/>
              </a:rPr>
              <a:t>probably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0D0D0D"/>
                </a:solidFill>
                <a:latin typeface="Arial"/>
                <a:cs typeface="Arial"/>
              </a:rPr>
              <a:t>due</a:t>
            </a:r>
            <a:r>
              <a:rPr sz="2000" spc="-14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0D0D0D"/>
                </a:solidFill>
                <a:latin typeface="Arial"/>
                <a:cs typeface="Arial"/>
              </a:rPr>
              <a:t>to</a:t>
            </a:r>
            <a:r>
              <a:rPr sz="2000" spc="-16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D0D0D"/>
                </a:solidFill>
                <a:latin typeface="Arial"/>
                <a:cs typeface="Arial"/>
              </a:rPr>
              <a:t>lengthy</a:t>
            </a:r>
            <a:r>
              <a:rPr sz="2000" spc="-17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0D0D0D"/>
                </a:solidFill>
                <a:latin typeface="Arial"/>
                <a:cs typeface="Arial"/>
              </a:rPr>
              <a:t>and</a:t>
            </a:r>
            <a:r>
              <a:rPr sz="2000" spc="-1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D0D0D"/>
                </a:solidFill>
                <a:latin typeface="Arial"/>
                <a:cs typeface="Arial"/>
              </a:rPr>
              <a:t>traumatic</a:t>
            </a:r>
            <a:r>
              <a:rPr sz="2000" spc="-15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0D0D0D"/>
                </a:solidFill>
                <a:latin typeface="Arial"/>
                <a:cs typeface="Arial"/>
              </a:rPr>
              <a:t>surgery.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86528" y="1921764"/>
            <a:ext cx="731520" cy="311150"/>
            <a:chOff x="4986528" y="1921764"/>
            <a:chExt cx="731520" cy="311150"/>
          </a:xfrm>
        </p:grpSpPr>
        <p:sp>
          <p:nvSpPr>
            <p:cNvPr id="5" name="object 5"/>
            <p:cNvSpPr/>
            <p:nvPr/>
          </p:nvSpPr>
          <p:spPr>
            <a:xfrm>
              <a:off x="4986528" y="1921764"/>
              <a:ext cx="731520" cy="3108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998472"/>
              <a:ext cx="533400" cy="118110"/>
            </a:xfrm>
            <a:custGeom>
              <a:avLst/>
              <a:gdLst/>
              <a:ahLst/>
              <a:cxnLst/>
              <a:rect l="l" t="t" r="r" b="b"/>
              <a:pathLst>
                <a:path w="533400" h="118110">
                  <a:moveTo>
                    <a:pt x="483180" y="58927"/>
                  </a:moveTo>
                  <a:lnTo>
                    <a:pt x="425703" y="92455"/>
                  </a:lnTo>
                  <a:lnTo>
                    <a:pt x="419608" y="95885"/>
                  </a:lnTo>
                  <a:lnTo>
                    <a:pt x="417575" y="103758"/>
                  </a:lnTo>
                  <a:lnTo>
                    <a:pt x="421132" y="109727"/>
                  </a:lnTo>
                  <a:lnTo>
                    <a:pt x="424561" y="115824"/>
                  </a:lnTo>
                  <a:lnTo>
                    <a:pt x="432435" y="117855"/>
                  </a:lnTo>
                  <a:lnTo>
                    <a:pt x="438403" y="114300"/>
                  </a:lnTo>
                  <a:lnTo>
                    <a:pt x="511611" y="71627"/>
                  </a:lnTo>
                  <a:lnTo>
                    <a:pt x="508253" y="71627"/>
                  </a:lnTo>
                  <a:lnTo>
                    <a:pt x="508253" y="69850"/>
                  </a:lnTo>
                  <a:lnTo>
                    <a:pt x="501903" y="69850"/>
                  </a:lnTo>
                  <a:lnTo>
                    <a:pt x="483180" y="58927"/>
                  </a:lnTo>
                  <a:close/>
                </a:path>
                <a:path w="533400" h="118110">
                  <a:moveTo>
                    <a:pt x="461409" y="46227"/>
                  </a:moveTo>
                  <a:lnTo>
                    <a:pt x="0" y="46227"/>
                  </a:lnTo>
                  <a:lnTo>
                    <a:pt x="0" y="71627"/>
                  </a:lnTo>
                  <a:lnTo>
                    <a:pt x="461409" y="71627"/>
                  </a:lnTo>
                  <a:lnTo>
                    <a:pt x="483180" y="58927"/>
                  </a:lnTo>
                  <a:lnTo>
                    <a:pt x="461409" y="46227"/>
                  </a:lnTo>
                  <a:close/>
                </a:path>
                <a:path w="533400" h="118110">
                  <a:moveTo>
                    <a:pt x="511611" y="46227"/>
                  </a:moveTo>
                  <a:lnTo>
                    <a:pt x="508253" y="46227"/>
                  </a:lnTo>
                  <a:lnTo>
                    <a:pt x="508253" y="71627"/>
                  </a:lnTo>
                  <a:lnTo>
                    <a:pt x="511611" y="71627"/>
                  </a:lnTo>
                  <a:lnTo>
                    <a:pt x="533400" y="58927"/>
                  </a:lnTo>
                  <a:lnTo>
                    <a:pt x="511611" y="46227"/>
                  </a:lnTo>
                  <a:close/>
                </a:path>
                <a:path w="533400" h="118110">
                  <a:moveTo>
                    <a:pt x="501903" y="48005"/>
                  </a:moveTo>
                  <a:lnTo>
                    <a:pt x="483180" y="58927"/>
                  </a:lnTo>
                  <a:lnTo>
                    <a:pt x="501903" y="69850"/>
                  </a:lnTo>
                  <a:lnTo>
                    <a:pt x="501903" y="48005"/>
                  </a:lnTo>
                  <a:close/>
                </a:path>
                <a:path w="533400" h="118110">
                  <a:moveTo>
                    <a:pt x="508253" y="48005"/>
                  </a:moveTo>
                  <a:lnTo>
                    <a:pt x="501903" y="48005"/>
                  </a:lnTo>
                  <a:lnTo>
                    <a:pt x="501903" y="69850"/>
                  </a:lnTo>
                  <a:lnTo>
                    <a:pt x="508253" y="69850"/>
                  </a:lnTo>
                  <a:lnTo>
                    <a:pt x="508253" y="48005"/>
                  </a:lnTo>
                  <a:close/>
                </a:path>
                <a:path w="533400" h="118110">
                  <a:moveTo>
                    <a:pt x="432435" y="0"/>
                  </a:moveTo>
                  <a:lnTo>
                    <a:pt x="424561" y="2031"/>
                  </a:lnTo>
                  <a:lnTo>
                    <a:pt x="421132" y="8127"/>
                  </a:lnTo>
                  <a:lnTo>
                    <a:pt x="417575" y="14097"/>
                  </a:lnTo>
                  <a:lnTo>
                    <a:pt x="419608" y="21970"/>
                  </a:lnTo>
                  <a:lnTo>
                    <a:pt x="425703" y="25400"/>
                  </a:lnTo>
                  <a:lnTo>
                    <a:pt x="483180" y="58927"/>
                  </a:lnTo>
                  <a:lnTo>
                    <a:pt x="501903" y="48005"/>
                  </a:lnTo>
                  <a:lnTo>
                    <a:pt x="508253" y="48005"/>
                  </a:lnTo>
                  <a:lnTo>
                    <a:pt x="508253" y="46227"/>
                  </a:lnTo>
                  <a:lnTo>
                    <a:pt x="511611" y="46227"/>
                  </a:lnTo>
                  <a:lnTo>
                    <a:pt x="438403" y="3555"/>
                  </a:lnTo>
                  <a:lnTo>
                    <a:pt x="4324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092952" y="2263139"/>
            <a:ext cx="311150" cy="502920"/>
            <a:chOff x="6092952" y="2263139"/>
            <a:chExt cx="311150" cy="502920"/>
          </a:xfrm>
        </p:grpSpPr>
        <p:sp>
          <p:nvSpPr>
            <p:cNvPr id="8" name="object 8"/>
            <p:cNvSpPr/>
            <p:nvPr/>
          </p:nvSpPr>
          <p:spPr>
            <a:xfrm>
              <a:off x="6092952" y="2263139"/>
              <a:ext cx="310896" cy="5029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89472" y="2285999"/>
              <a:ext cx="118110" cy="304800"/>
            </a:xfrm>
            <a:custGeom>
              <a:avLst/>
              <a:gdLst/>
              <a:ahLst/>
              <a:cxnLst/>
              <a:rect l="l" t="t" r="r" b="b"/>
              <a:pathLst>
                <a:path w="118110" h="304800">
                  <a:moveTo>
                    <a:pt x="14097" y="188975"/>
                  </a:moveTo>
                  <a:lnTo>
                    <a:pt x="8127" y="192532"/>
                  </a:lnTo>
                  <a:lnTo>
                    <a:pt x="2031" y="195961"/>
                  </a:lnTo>
                  <a:lnTo>
                    <a:pt x="0" y="203835"/>
                  </a:lnTo>
                  <a:lnTo>
                    <a:pt x="3555" y="209803"/>
                  </a:lnTo>
                  <a:lnTo>
                    <a:pt x="58927" y="304800"/>
                  </a:lnTo>
                  <a:lnTo>
                    <a:pt x="73585" y="279653"/>
                  </a:lnTo>
                  <a:lnTo>
                    <a:pt x="46227" y="279653"/>
                  </a:lnTo>
                  <a:lnTo>
                    <a:pt x="46227" y="232809"/>
                  </a:lnTo>
                  <a:lnTo>
                    <a:pt x="25400" y="197103"/>
                  </a:lnTo>
                  <a:lnTo>
                    <a:pt x="21970" y="191008"/>
                  </a:lnTo>
                  <a:lnTo>
                    <a:pt x="14097" y="188975"/>
                  </a:lnTo>
                  <a:close/>
                </a:path>
                <a:path w="118110" h="304800">
                  <a:moveTo>
                    <a:pt x="46227" y="232809"/>
                  </a:moveTo>
                  <a:lnTo>
                    <a:pt x="46227" y="279653"/>
                  </a:lnTo>
                  <a:lnTo>
                    <a:pt x="71627" y="279653"/>
                  </a:lnTo>
                  <a:lnTo>
                    <a:pt x="71627" y="273303"/>
                  </a:lnTo>
                  <a:lnTo>
                    <a:pt x="48005" y="273303"/>
                  </a:lnTo>
                  <a:lnTo>
                    <a:pt x="58927" y="254580"/>
                  </a:lnTo>
                  <a:lnTo>
                    <a:pt x="46227" y="232809"/>
                  </a:lnTo>
                  <a:close/>
                </a:path>
                <a:path w="118110" h="304800">
                  <a:moveTo>
                    <a:pt x="103758" y="188975"/>
                  </a:moveTo>
                  <a:lnTo>
                    <a:pt x="95885" y="191008"/>
                  </a:lnTo>
                  <a:lnTo>
                    <a:pt x="92455" y="197103"/>
                  </a:lnTo>
                  <a:lnTo>
                    <a:pt x="71627" y="232809"/>
                  </a:lnTo>
                  <a:lnTo>
                    <a:pt x="71627" y="279653"/>
                  </a:lnTo>
                  <a:lnTo>
                    <a:pt x="73585" y="279653"/>
                  </a:lnTo>
                  <a:lnTo>
                    <a:pt x="114300" y="209803"/>
                  </a:lnTo>
                  <a:lnTo>
                    <a:pt x="117855" y="203835"/>
                  </a:lnTo>
                  <a:lnTo>
                    <a:pt x="115824" y="195961"/>
                  </a:lnTo>
                  <a:lnTo>
                    <a:pt x="109727" y="192532"/>
                  </a:lnTo>
                  <a:lnTo>
                    <a:pt x="103758" y="188975"/>
                  </a:lnTo>
                  <a:close/>
                </a:path>
                <a:path w="118110" h="304800">
                  <a:moveTo>
                    <a:pt x="58927" y="254580"/>
                  </a:moveTo>
                  <a:lnTo>
                    <a:pt x="48005" y="273303"/>
                  </a:lnTo>
                  <a:lnTo>
                    <a:pt x="69850" y="273303"/>
                  </a:lnTo>
                  <a:lnTo>
                    <a:pt x="58927" y="254580"/>
                  </a:lnTo>
                  <a:close/>
                </a:path>
                <a:path w="118110" h="304800">
                  <a:moveTo>
                    <a:pt x="71627" y="232809"/>
                  </a:moveTo>
                  <a:lnTo>
                    <a:pt x="58927" y="254580"/>
                  </a:lnTo>
                  <a:lnTo>
                    <a:pt x="69850" y="273303"/>
                  </a:lnTo>
                  <a:lnTo>
                    <a:pt x="71627" y="273303"/>
                  </a:lnTo>
                  <a:lnTo>
                    <a:pt x="71627" y="232809"/>
                  </a:lnTo>
                  <a:close/>
                </a:path>
                <a:path w="118110" h="304800">
                  <a:moveTo>
                    <a:pt x="71627" y="0"/>
                  </a:moveTo>
                  <a:lnTo>
                    <a:pt x="46227" y="0"/>
                  </a:lnTo>
                  <a:lnTo>
                    <a:pt x="46227" y="232809"/>
                  </a:lnTo>
                  <a:lnTo>
                    <a:pt x="58927" y="254580"/>
                  </a:lnTo>
                  <a:lnTo>
                    <a:pt x="71627" y="23280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57150"/>
            <a:ext cx="3781425" cy="1619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14602" y="1403959"/>
            <a:ext cx="7172959" cy="46596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65" dirty="0">
                <a:latin typeface="Trebuchet MS"/>
                <a:cs typeface="Trebuchet MS"/>
              </a:rPr>
              <a:t>Multifactorial</a:t>
            </a:r>
            <a:r>
              <a:rPr sz="2000" b="1" spc="-229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Arial"/>
                <a:cs typeface="Arial"/>
              </a:rPr>
              <a:t>origin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45" dirty="0">
                <a:latin typeface="Arial"/>
                <a:cs typeface="Arial"/>
              </a:rPr>
              <a:t>Following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have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been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implicated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most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commonly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65" dirty="0">
                <a:latin typeface="Arial"/>
                <a:cs typeface="Arial"/>
              </a:rPr>
              <a:t>as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etiological,</a:t>
            </a:r>
            <a:endParaRPr sz="200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</a:pPr>
            <a:r>
              <a:rPr sz="2000" spc="-45" dirty="0">
                <a:latin typeface="Arial"/>
                <a:cs typeface="Arial"/>
              </a:rPr>
              <a:t>aggravating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spc="-75" dirty="0">
                <a:latin typeface="Arial"/>
                <a:cs typeface="Arial"/>
              </a:rPr>
              <a:t>and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precipitating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factors: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551815" lvl="1" indent="-457834">
              <a:lnSpc>
                <a:spcPct val="100000"/>
              </a:lnSpc>
              <a:buClr>
                <a:srgbClr val="17375E"/>
              </a:buClr>
              <a:buSzPct val="75000"/>
              <a:buAutoNum type="arabicPeriod"/>
              <a:tabLst>
                <a:tab pos="551815" algn="l"/>
                <a:tab pos="552450" algn="l"/>
              </a:tabLst>
            </a:pPr>
            <a:r>
              <a:rPr sz="2000" spc="-55" dirty="0">
                <a:solidFill>
                  <a:srgbClr val="943735"/>
                </a:solidFill>
                <a:latin typeface="Arial"/>
                <a:cs typeface="Arial"/>
              </a:rPr>
              <a:t>Oral micro-organisms </a:t>
            </a:r>
            <a:r>
              <a:rPr sz="2000" dirty="0">
                <a:solidFill>
                  <a:srgbClr val="943735"/>
                </a:solidFill>
                <a:latin typeface="Arial"/>
                <a:cs typeface="Arial"/>
              </a:rPr>
              <a:t>-</a:t>
            </a:r>
            <a:r>
              <a:rPr sz="2000" spc="-42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i="1" spc="-140" dirty="0">
                <a:solidFill>
                  <a:srgbClr val="00AF50"/>
                </a:solidFill>
                <a:latin typeface="Arial"/>
                <a:cs typeface="Arial"/>
              </a:rPr>
              <a:t>Treponema </a:t>
            </a:r>
            <a:r>
              <a:rPr sz="2000" i="1" spc="-70" dirty="0">
                <a:solidFill>
                  <a:srgbClr val="00AF50"/>
                </a:solidFill>
                <a:latin typeface="Arial"/>
                <a:cs typeface="Arial"/>
              </a:rPr>
              <a:t>denticola</a:t>
            </a:r>
            <a:endParaRPr sz="2000">
              <a:latin typeface="Arial"/>
              <a:cs typeface="Arial"/>
            </a:endParaRPr>
          </a:p>
          <a:p>
            <a:pPr marL="551815" lvl="1" indent="-457834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51815" algn="l"/>
                <a:tab pos="552450" algn="l"/>
              </a:tabLst>
            </a:pPr>
            <a:r>
              <a:rPr sz="2000" dirty="0">
                <a:solidFill>
                  <a:srgbClr val="943735"/>
                </a:solidFill>
                <a:latin typeface="Arial"/>
                <a:cs typeface="Arial"/>
              </a:rPr>
              <a:t>Difficulty</a:t>
            </a:r>
            <a:r>
              <a:rPr sz="2000" spc="-17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943735"/>
                </a:solidFill>
                <a:latin typeface="Arial"/>
                <a:cs typeface="Arial"/>
              </a:rPr>
              <a:t>and</a:t>
            </a:r>
            <a:r>
              <a:rPr sz="2000" spc="-17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943735"/>
                </a:solidFill>
                <a:latin typeface="Arial"/>
                <a:cs typeface="Arial"/>
              </a:rPr>
              <a:t>trauma</a:t>
            </a:r>
            <a:r>
              <a:rPr sz="2000" spc="-15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943735"/>
                </a:solidFill>
                <a:latin typeface="Arial"/>
                <a:cs typeface="Arial"/>
              </a:rPr>
              <a:t>during</a:t>
            </a:r>
            <a:r>
              <a:rPr sz="2000" spc="-15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943735"/>
                </a:solidFill>
                <a:latin typeface="Arial"/>
                <a:cs typeface="Arial"/>
              </a:rPr>
              <a:t>surgery</a:t>
            </a:r>
            <a:endParaRPr sz="2000">
              <a:latin typeface="Arial"/>
              <a:cs typeface="Arial"/>
            </a:endParaRPr>
          </a:p>
          <a:p>
            <a:pPr marL="551815" lvl="1" indent="-457834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AutoNum type="arabicPeriod"/>
              <a:tabLst>
                <a:tab pos="551815" algn="l"/>
                <a:tab pos="552450" algn="l"/>
              </a:tabLst>
            </a:pPr>
            <a:r>
              <a:rPr sz="2000" spc="-90" dirty="0">
                <a:solidFill>
                  <a:srgbClr val="943735"/>
                </a:solidFill>
                <a:latin typeface="Arial"/>
                <a:cs typeface="Arial"/>
              </a:rPr>
              <a:t>Roots</a:t>
            </a:r>
            <a:r>
              <a:rPr sz="2000" spc="-18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943735"/>
                </a:solidFill>
                <a:latin typeface="Arial"/>
                <a:cs typeface="Arial"/>
              </a:rPr>
              <a:t>or</a:t>
            </a:r>
            <a:r>
              <a:rPr sz="2000" spc="-16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943735"/>
                </a:solidFill>
                <a:latin typeface="Arial"/>
                <a:cs typeface="Arial"/>
              </a:rPr>
              <a:t>bone</a:t>
            </a:r>
            <a:r>
              <a:rPr sz="2000" spc="-16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943735"/>
                </a:solidFill>
                <a:latin typeface="Arial"/>
                <a:cs typeface="Arial"/>
              </a:rPr>
              <a:t>fragments</a:t>
            </a:r>
            <a:r>
              <a:rPr sz="2000" spc="-15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943735"/>
                </a:solidFill>
                <a:latin typeface="Arial"/>
                <a:cs typeface="Arial"/>
              </a:rPr>
              <a:t>remaining</a:t>
            </a:r>
            <a:r>
              <a:rPr sz="2000" spc="-18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943735"/>
                </a:solidFill>
                <a:latin typeface="Arial"/>
                <a:cs typeface="Arial"/>
              </a:rPr>
              <a:t>in</a:t>
            </a:r>
            <a:r>
              <a:rPr sz="2000" spc="-17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943735"/>
                </a:solidFill>
                <a:latin typeface="Arial"/>
                <a:cs typeface="Arial"/>
              </a:rPr>
              <a:t>the</a:t>
            </a:r>
            <a:r>
              <a:rPr sz="2000" spc="-14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943735"/>
                </a:solidFill>
                <a:latin typeface="Arial"/>
                <a:cs typeface="Arial"/>
              </a:rPr>
              <a:t>wound</a:t>
            </a:r>
            <a:endParaRPr sz="2000">
              <a:latin typeface="Arial"/>
              <a:cs typeface="Arial"/>
            </a:endParaRPr>
          </a:p>
          <a:p>
            <a:pPr marL="551815" lvl="1" indent="-457834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51815" algn="l"/>
                <a:tab pos="552450" algn="l"/>
              </a:tabLst>
            </a:pPr>
            <a:r>
              <a:rPr sz="2000" spc="-125" dirty="0">
                <a:solidFill>
                  <a:srgbClr val="943735"/>
                </a:solidFill>
                <a:latin typeface="Arial"/>
                <a:cs typeface="Arial"/>
              </a:rPr>
              <a:t>Excessive</a:t>
            </a:r>
            <a:r>
              <a:rPr sz="2000" spc="-17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943735"/>
                </a:solidFill>
                <a:latin typeface="Arial"/>
                <a:cs typeface="Arial"/>
              </a:rPr>
              <a:t>irrigation</a:t>
            </a:r>
            <a:r>
              <a:rPr sz="2000" spc="-19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943735"/>
                </a:solidFill>
                <a:latin typeface="Arial"/>
                <a:cs typeface="Arial"/>
              </a:rPr>
              <a:t>or</a:t>
            </a:r>
            <a:r>
              <a:rPr sz="2000" spc="-15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943735"/>
                </a:solidFill>
                <a:latin typeface="Arial"/>
                <a:cs typeface="Arial"/>
              </a:rPr>
              <a:t>curettage</a:t>
            </a:r>
            <a:r>
              <a:rPr sz="2000" spc="-13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943735"/>
                </a:solidFill>
                <a:latin typeface="Arial"/>
                <a:cs typeface="Arial"/>
              </a:rPr>
              <a:t>of</a:t>
            </a:r>
            <a:r>
              <a:rPr sz="2000" spc="-16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943735"/>
                </a:solidFill>
                <a:latin typeface="Arial"/>
                <a:cs typeface="Arial"/>
              </a:rPr>
              <a:t>the</a:t>
            </a:r>
            <a:r>
              <a:rPr sz="2000" spc="-15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943735"/>
                </a:solidFill>
                <a:latin typeface="Arial"/>
                <a:cs typeface="Arial"/>
              </a:rPr>
              <a:t>alveolus</a:t>
            </a:r>
            <a:r>
              <a:rPr sz="2000" spc="-17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943735"/>
                </a:solidFill>
                <a:latin typeface="Arial"/>
                <a:cs typeface="Arial"/>
              </a:rPr>
              <a:t>after</a:t>
            </a:r>
            <a:r>
              <a:rPr sz="2000" spc="-15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943735"/>
                </a:solidFill>
                <a:latin typeface="Arial"/>
                <a:cs typeface="Arial"/>
              </a:rPr>
              <a:t>extraction</a:t>
            </a:r>
            <a:endParaRPr sz="2000">
              <a:latin typeface="Arial"/>
              <a:cs typeface="Arial"/>
            </a:endParaRPr>
          </a:p>
          <a:p>
            <a:pPr marL="551815" lvl="1" indent="-457834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51815" algn="l"/>
                <a:tab pos="552450" algn="l"/>
              </a:tabLst>
            </a:pPr>
            <a:r>
              <a:rPr sz="2000" spc="-90" dirty="0">
                <a:solidFill>
                  <a:srgbClr val="943735"/>
                </a:solidFill>
                <a:latin typeface="Arial"/>
                <a:cs typeface="Arial"/>
              </a:rPr>
              <a:t>Physical</a:t>
            </a:r>
            <a:r>
              <a:rPr sz="2000" spc="-19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943735"/>
                </a:solidFill>
                <a:latin typeface="Arial"/>
                <a:cs typeface="Arial"/>
              </a:rPr>
              <a:t>dislodgement</a:t>
            </a:r>
            <a:r>
              <a:rPr sz="2000" spc="-16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943735"/>
                </a:solidFill>
                <a:latin typeface="Arial"/>
                <a:cs typeface="Arial"/>
              </a:rPr>
              <a:t>of</a:t>
            </a:r>
            <a:r>
              <a:rPr sz="2000" spc="-16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943735"/>
                </a:solidFill>
                <a:latin typeface="Arial"/>
                <a:cs typeface="Arial"/>
              </a:rPr>
              <a:t>the</a:t>
            </a:r>
            <a:r>
              <a:rPr sz="2000" spc="-15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943735"/>
                </a:solidFill>
                <a:latin typeface="Arial"/>
                <a:cs typeface="Arial"/>
              </a:rPr>
              <a:t>clot</a:t>
            </a:r>
            <a:endParaRPr sz="2000">
              <a:latin typeface="Arial"/>
              <a:cs typeface="Arial"/>
            </a:endParaRPr>
          </a:p>
          <a:p>
            <a:pPr marL="551815" lvl="1" indent="-457834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51815" algn="l"/>
                <a:tab pos="552450" algn="l"/>
              </a:tabLst>
            </a:pPr>
            <a:r>
              <a:rPr sz="2000" spc="-70" dirty="0">
                <a:solidFill>
                  <a:srgbClr val="943735"/>
                </a:solidFill>
                <a:latin typeface="Arial"/>
                <a:cs typeface="Arial"/>
              </a:rPr>
              <a:t>Local</a:t>
            </a:r>
            <a:r>
              <a:rPr sz="2000" spc="-20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943735"/>
                </a:solidFill>
                <a:latin typeface="Arial"/>
                <a:cs typeface="Arial"/>
              </a:rPr>
              <a:t>blood</a:t>
            </a:r>
            <a:r>
              <a:rPr sz="2000" spc="-16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943735"/>
                </a:solidFill>
                <a:latin typeface="Arial"/>
                <a:cs typeface="Arial"/>
              </a:rPr>
              <a:t>perfusion</a:t>
            </a:r>
            <a:r>
              <a:rPr sz="2000" spc="-15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943735"/>
                </a:solidFill>
                <a:latin typeface="Arial"/>
                <a:cs typeface="Arial"/>
              </a:rPr>
              <a:t>&amp;</a:t>
            </a:r>
            <a:r>
              <a:rPr sz="2000" spc="-17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943735"/>
                </a:solidFill>
                <a:latin typeface="Arial"/>
                <a:cs typeface="Arial"/>
              </a:rPr>
              <a:t>anesthesia</a:t>
            </a:r>
            <a:endParaRPr sz="2000">
              <a:latin typeface="Arial"/>
              <a:cs typeface="Arial"/>
            </a:endParaRPr>
          </a:p>
          <a:p>
            <a:pPr marL="551815" marR="129539" lvl="1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51815" algn="l"/>
                <a:tab pos="552450" algn="l"/>
              </a:tabLst>
            </a:pPr>
            <a:r>
              <a:rPr sz="2000" spc="-55" dirty="0">
                <a:solidFill>
                  <a:srgbClr val="943735"/>
                </a:solidFill>
                <a:latin typeface="Arial"/>
                <a:cs typeface="Arial"/>
              </a:rPr>
              <a:t>Oral</a:t>
            </a:r>
            <a:r>
              <a:rPr sz="2000" spc="-18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943735"/>
                </a:solidFill>
                <a:latin typeface="Arial"/>
                <a:cs typeface="Arial"/>
              </a:rPr>
              <a:t>contraceptives</a:t>
            </a:r>
            <a:r>
              <a:rPr sz="2000" spc="-14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43735"/>
                </a:solidFill>
                <a:latin typeface="Arial"/>
                <a:cs typeface="Arial"/>
              </a:rPr>
              <a:t>-</a:t>
            </a:r>
            <a:r>
              <a:rPr sz="2000" spc="-15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estrogens,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like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pyrogens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will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activate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  </a:t>
            </a:r>
            <a:r>
              <a:rPr sz="2000" dirty="0">
                <a:latin typeface="Arial"/>
                <a:cs typeface="Arial"/>
              </a:rPr>
              <a:t>fibrinolytic </a:t>
            </a:r>
            <a:r>
              <a:rPr sz="2000" spc="-70" dirty="0">
                <a:latin typeface="Arial"/>
                <a:cs typeface="Arial"/>
              </a:rPr>
              <a:t>system</a:t>
            </a:r>
            <a:r>
              <a:rPr sz="2000" spc="-34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indirectly.</a:t>
            </a:r>
            <a:endParaRPr sz="2000">
              <a:latin typeface="Arial"/>
              <a:cs typeface="Arial"/>
            </a:endParaRPr>
          </a:p>
          <a:p>
            <a:pPr marL="551815" lvl="1" indent="-457834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551815" algn="l"/>
                <a:tab pos="552450" algn="l"/>
              </a:tabLst>
            </a:pPr>
            <a:r>
              <a:rPr sz="2000" spc="-65" dirty="0">
                <a:solidFill>
                  <a:srgbClr val="943735"/>
                </a:solidFill>
                <a:latin typeface="Arial"/>
                <a:cs typeface="Arial"/>
              </a:rPr>
              <a:t>Smoking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85800" y="731901"/>
              <a:ext cx="8001000" cy="5897880"/>
            </a:xfrm>
            <a:custGeom>
              <a:avLst/>
              <a:gdLst/>
              <a:ahLst/>
              <a:cxnLst/>
              <a:rect l="l" t="t" r="r" b="b"/>
              <a:pathLst>
                <a:path w="8001000" h="5897880">
                  <a:moveTo>
                    <a:pt x="8001000" y="0"/>
                  </a:moveTo>
                  <a:lnTo>
                    <a:pt x="0" y="0"/>
                  </a:lnTo>
                  <a:lnTo>
                    <a:pt x="0" y="5897499"/>
                  </a:lnTo>
                  <a:lnTo>
                    <a:pt x="8001000" y="5897499"/>
                  </a:lnTo>
                  <a:lnTo>
                    <a:pt x="800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4575" y="873505"/>
              <a:ext cx="3668331" cy="2406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4540" y="1114780"/>
            <a:ext cx="7806055" cy="1793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6270" marR="5080" indent="-636270">
              <a:lnSpc>
                <a:spcPct val="120000"/>
              </a:lnSpc>
              <a:spcBef>
                <a:spcPts val="100"/>
              </a:spcBef>
              <a:buAutoNum type="alphaUcPeriod"/>
              <a:tabLst>
                <a:tab pos="636270" algn="l"/>
              </a:tabLst>
            </a:pPr>
            <a:r>
              <a:rPr sz="2000" b="1" spc="-50" dirty="0">
                <a:latin typeface="Trebuchet MS"/>
                <a:cs typeface="Trebuchet MS"/>
              </a:rPr>
              <a:t>Absolute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150" dirty="0">
                <a:latin typeface="Trebuchet MS"/>
                <a:cs typeface="Trebuchet MS"/>
              </a:rPr>
              <a:t>:</a:t>
            </a:r>
            <a:r>
              <a:rPr sz="2000" b="1" spc="-280" dirty="0">
                <a:latin typeface="Trebuchet MS"/>
                <a:cs typeface="Trebuchet MS"/>
              </a:rPr>
              <a:t> </a:t>
            </a:r>
            <a:r>
              <a:rPr sz="2000" spc="-65" dirty="0">
                <a:latin typeface="Arial"/>
                <a:cs typeface="Arial"/>
              </a:rPr>
              <a:t>Central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Haemangioma.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May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cause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uncontrolled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bleeding.  </a:t>
            </a:r>
            <a:r>
              <a:rPr sz="2000" spc="-60" dirty="0">
                <a:latin typeface="Arial"/>
                <a:cs typeface="Arial"/>
              </a:rPr>
              <a:t>A-V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malformation.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Trebuchet MS"/>
              <a:buAutoNum type="alphaUcPeriod"/>
            </a:pPr>
            <a:endParaRPr sz="2900">
              <a:latin typeface="Arial"/>
              <a:cs typeface="Arial"/>
            </a:endParaRPr>
          </a:p>
          <a:p>
            <a:pPr marL="295910" indent="-283845">
              <a:lnSpc>
                <a:spcPct val="100000"/>
              </a:lnSpc>
              <a:buAutoNum type="alphaUcPeriod"/>
              <a:tabLst>
                <a:tab pos="296545" algn="l"/>
              </a:tabLst>
            </a:pPr>
            <a:r>
              <a:rPr sz="2000" b="1" spc="-75" dirty="0">
                <a:latin typeface="Trebuchet MS"/>
                <a:cs typeface="Trebuchet MS"/>
              </a:rPr>
              <a:t>Relative</a:t>
            </a:r>
            <a:r>
              <a:rPr sz="2000" b="1" spc="-220" dirty="0">
                <a:latin typeface="Trebuchet MS"/>
                <a:cs typeface="Trebuchet MS"/>
              </a:rPr>
              <a:t> </a:t>
            </a:r>
            <a:r>
              <a:rPr sz="2000" b="1" spc="-150" dirty="0">
                <a:latin typeface="Trebuchet MS"/>
                <a:cs typeface="Trebuchet MS"/>
              </a:rPr>
              <a:t>:</a:t>
            </a:r>
            <a:endParaRPr sz="20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b="1" spc="-55" dirty="0">
                <a:latin typeface="Trebuchet MS"/>
                <a:cs typeface="Trebuchet MS"/>
              </a:rPr>
              <a:t>When</a:t>
            </a:r>
            <a:r>
              <a:rPr sz="2000" b="1" spc="-204" dirty="0">
                <a:latin typeface="Trebuchet MS"/>
                <a:cs typeface="Trebuchet MS"/>
              </a:rPr>
              <a:t> </a:t>
            </a:r>
            <a:r>
              <a:rPr sz="2000" b="1" spc="-45" dirty="0">
                <a:latin typeface="Trebuchet MS"/>
                <a:cs typeface="Trebuchet MS"/>
              </a:rPr>
              <a:t>some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precautions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have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30" dirty="0">
                <a:latin typeface="Trebuchet MS"/>
                <a:cs typeface="Trebuchet MS"/>
              </a:rPr>
              <a:t>to</a:t>
            </a:r>
            <a:r>
              <a:rPr sz="2000" b="1" spc="-195" dirty="0">
                <a:latin typeface="Trebuchet MS"/>
                <a:cs typeface="Trebuchet MS"/>
              </a:rPr>
              <a:t> </a:t>
            </a:r>
            <a:r>
              <a:rPr sz="2000" b="1" spc="-90" dirty="0">
                <a:latin typeface="Trebuchet MS"/>
                <a:cs typeface="Trebuchet MS"/>
              </a:rPr>
              <a:t>be</a:t>
            </a:r>
            <a:r>
              <a:rPr sz="2000" b="1" spc="-195" dirty="0">
                <a:latin typeface="Trebuchet MS"/>
                <a:cs typeface="Trebuchet MS"/>
              </a:rPr>
              <a:t> </a:t>
            </a:r>
            <a:r>
              <a:rPr sz="2000" b="1" spc="-90" dirty="0">
                <a:latin typeface="Trebuchet MS"/>
                <a:cs typeface="Trebuchet MS"/>
              </a:rPr>
              <a:t>taken.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540" y="2943225"/>
            <a:ext cx="8636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5" dirty="0">
                <a:latin typeface="Trebuchet MS"/>
                <a:cs typeface="Trebuchet MS"/>
              </a:rPr>
              <a:t>1.</a:t>
            </a:r>
            <a:r>
              <a:rPr sz="2000" b="1" spc="-270" dirty="0">
                <a:latin typeface="Trebuchet MS"/>
                <a:cs typeface="Trebuchet MS"/>
              </a:rPr>
              <a:t> </a:t>
            </a:r>
            <a:r>
              <a:rPr sz="2000" b="1" spc="-65" dirty="0">
                <a:latin typeface="Trebuchet MS"/>
                <a:cs typeface="Trebuchet MS"/>
              </a:rPr>
              <a:t>Local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6542" y="2882874"/>
            <a:ext cx="1623695" cy="7569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spc="-55" dirty="0">
                <a:latin typeface="Arial"/>
                <a:cs typeface="Arial"/>
              </a:rPr>
              <a:t>Acute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cellulitis.</a:t>
            </a:r>
            <a:endParaRPr sz="2000">
              <a:latin typeface="Arial"/>
              <a:cs typeface="Arial"/>
            </a:endParaRPr>
          </a:p>
          <a:p>
            <a:pPr marL="288290">
              <a:lnSpc>
                <a:spcPct val="100000"/>
              </a:lnSpc>
              <a:spcBef>
                <a:spcPts val="480"/>
              </a:spcBef>
            </a:pPr>
            <a:r>
              <a:rPr sz="2000" spc="-100" dirty="0">
                <a:latin typeface="Arial"/>
                <a:cs typeface="Arial"/>
              </a:rPr>
              <a:t>ANUG.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4540" y="3980535"/>
            <a:ext cx="7183755" cy="25863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1407160" algn="l"/>
              </a:tabLst>
            </a:pPr>
            <a:r>
              <a:rPr sz="2000" b="1" spc="-165" dirty="0">
                <a:latin typeface="Trebuchet MS"/>
                <a:cs typeface="Trebuchet MS"/>
              </a:rPr>
              <a:t>2.</a:t>
            </a:r>
            <a:r>
              <a:rPr sz="2000" b="1" spc="-245" dirty="0">
                <a:latin typeface="Trebuchet MS"/>
                <a:cs typeface="Trebuchet MS"/>
              </a:rPr>
              <a:t> </a:t>
            </a:r>
            <a:r>
              <a:rPr sz="2000" b="1" spc="-45" dirty="0">
                <a:latin typeface="Trebuchet MS"/>
                <a:cs typeface="Trebuchet MS"/>
              </a:rPr>
              <a:t>Systemic	</a:t>
            </a:r>
            <a:r>
              <a:rPr sz="2000" spc="-35" dirty="0">
                <a:latin typeface="Arial"/>
                <a:cs typeface="Arial"/>
              </a:rPr>
              <a:t>Uncontrolled </a:t>
            </a:r>
            <a:r>
              <a:rPr sz="2000" spc="-70" dirty="0">
                <a:latin typeface="Arial"/>
                <a:cs typeface="Arial"/>
              </a:rPr>
              <a:t>Diabetes</a:t>
            </a:r>
            <a:r>
              <a:rPr sz="2000" spc="-31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Mellitus,</a:t>
            </a:r>
            <a:endParaRPr sz="2000">
              <a:latin typeface="Arial"/>
              <a:cs typeface="Arial"/>
            </a:endParaRPr>
          </a:p>
          <a:p>
            <a:pPr marL="1433195" marR="3727450">
              <a:lnSpc>
                <a:spcPct val="120000"/>
              </a:lnSpc>
            </a:pPr>
            <a:r>
              <a:rPr sz="2000" spc="-50" dirty="0">
                <a:latin typeface="Arial"/>
                <a:cs typeface="Arial"/>
              </a:rPr>
              <a:t>Hypertension.  </a:t>
            </a:r>
            <a:r>
              <a:rPr sz="2000" spc="-65" dirty="0">
                <a:latin typeface="Arial"/>
                <a:cs typeface="Arial"/>
              </a:rPr>
              <a:t>Bleeding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disorders.</a:t>
            </a:r>
            <a:endParaRPr sz="2000">
              <a:latin typeface="Arial"/>
              <a:cs typeface="Arial"/>
            </a:endParaRPr>
          </a:p>
          <a:p>
            <a:pPr marL="1433195" marR="3205480" indent="-9525">
              <a:lnSpc>
                <a:spcPct val="120000"/>
              </a:lnSpc>
            </a:pPr>
            <a:r>
              <a:rPr sz="2000" spc="-85" dirty="0">
                <a:latin typeface="Arial"/>
                <a:cs typeface="Arial"/>
              </a:rPr>
              <a:t>Cardiovascular</a:t>
            </a:r>
            <a:r>
              <a:rPr sz="2000" spc="-254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diseases.  </a:t>
            </a:r>
            <a:r>
              <a:rPr sz="2000" spc="-50" dirty="0">
                <a:latin typeface="Arial"/>
                <a:cs typeface="Arial"/>
              </a:rPr>
              <a:t>Liver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disorders.</a:t>
            </a:r>
            <a:endParaRPr sz="2000">
              <a:latin typeface="Arial"/>
              <a:cs typeface="Arial"/>
            </a:endParaRPr>
          </a:p>
          <a:p>
            <a:pPr marL="1433195">
              <a:lnSpc>
                <a:spcPct val="100000"/>
              </a:lnSpc>
              <a:spcBef>
                <a:spcPts val="480"/>
              </a:spcBef>
            </a:pPr>
            <a:r>
              <a:rPr sz="2000" spc="-55" dirty="0">
                <a:latin typeface="Arial"/>
                <a:cs typeface="Arial"/>
              </a:rPr>
              <a:t>Patients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on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long-term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steroid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therapy.</a:t>
            </a:r>
            <a:endParaRPr sz="2000">
              <a:latin typeface="Arial"/>
              <a:cs typeface="Arial"/>
            </a:endParaRPr>
          </a:p>
          <a:p>
            <a:pPr marL="1416050">
              <a:lnSpc>
                <a:spcPct val="100000"/>
              </a:lnSpc>
              <a:spcBef>
                <a:spcPts val="480"/>
              </a:spcBef>
            </a:pPr>
            <a:r>
              <a:rPr sz="2000" spc="-75" dirty="0">
                <a:latin typeface="Arial"/>
                <a:cs typeface="Arial"/>
              </a:rPr>
              <a:t>Teeth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that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have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undergone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radiation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[6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months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15" dirty="0">
                <a:latin typeface="Arial"/>
                <a:cs typeface="Arial"/>
              </a:rPr>
              <a:t>1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yr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].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2355" y="669036"/>
            <a:ext cx="4143755" cy="536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2575" y="542925"/>
            <a:ext cx="2924175" cy="333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32889" y="1473453"/>
            <a:ext cx="15367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85" dirty="0">
                <a:solidFill>
                  <a:srgbClr val="17375E"/>
                </a:solidFill>
                <a:latin typeface="Arial"/>
                <a:cs typeface="Arial"/>
              </a:rPr>
              <a:t>1.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48001" y="1414017"/>
            <a:ext cx="2078989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i="0" spc="-85" dirty="0">
                <a:solidFill>
                  <a:srgbClr val="000000"/>
                </a:solidFill>
                <a:latin typeface="Arial"/>
                <a:cs typeface="Arial"/>
              </a:rPr>
              <a:t>Previous</a:t>
            </a:r>
            <a:r>
              <a:rPr sz="1900" i="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900" i="0" spc="-75" dirty="0">
                <a:solidFill>
                  <a:srgbClr val="000000"/>
                </a:solidFill>
                <a:latin typeface="Arial"/>
                <a:cs typeface="Arial"/>
              </a:rPr>
              <a:t>experience.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32889" y="1993137"/>
            <a:ext cx="6678930" cy="5467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527685" marR="5080" indent="-515620">
              <a:lnSpc>
                <a:spcPts val="1830"/>
              </a:lnSpc>
              <a:spcBef>
                <a:spcPts val="530"/>
              </a:spcBef>
              <a:tabLst>
                <a:tab pos="527685" algn="l"/>
              </a:tabLst>
            </a:pPr>
            <a:r>
              <a:rPr sz="1400" spc="-35" dirty="0">
                <a:solidFill>
                  <a:srgbClr val="17375E"/>
                </a:solidFill>
                <a:latin typeface="Arial"/>
                <a:cs typeface="Arial"/>
              </a:rPr>
              <a:t>2.	</a:t>
            </a:r>
            <a:r>
              <a:rPr sz="1900" spc="-70" dirty="0">
                <a:latin typeface="Arial"/>
                <a:cs typeface="Arial"/>
              </a:rPr>
              <a:t>Deeply</a:t>
            </a:r>
            <a:r>
              <a:rPr sz="1900" spc="-155" dirty="0">
                <a:latin typeface="Arial"/>
                <a:cs typeface="Arial"/>
              </a:rPr>
              <a:t> </a:t>
            </a:r>
            <a:r>
              <a:rPr sz="1900" spc="-40" dirty="0">
                <a:latin typeface="Arial"/>
                <a:cs typeface="Arial"/>
              </a:rPr>
              <a:t>impacted</a:t>
            </a:r>
            <a:r>
              <a:rPr sz="1900" spc="-145" dirty="0">
                <a:latin typeface="Arial"/>
                <a:cs typeface="Arial"/>
              </a:rPr>
              <a:t> </a:t>
            </a:r>
            <a:r>
              <a:rPr sz="1900" spc="-45" dirty="0">
                <a:latin typeface="Arial"/>
                <a:cs typeface="Arial"/>
              </a:rPr>
              <a:t>mandibular</a:t>
            </a:r>
            <a:r>
              <a:rPr sz="1900" spc="-170" dirty="0">
                <a:latin typeface="Arial"/>
                <a:cs typeface="Arial"/>
              </a:rPr>
              <a:t> </a:t>
            </a:r>
            <a:r>
              <a:rPr sz="1900" spc="5" dirty="0">
                <a:latin typeface="Arial"/>
                <a:cs typeface="Arial"/>
              </a:rPr>
              <a:t>third</a:t>
            </a:r>
            <a:r>
              <a:rPr sz="1900" spc="-150" dirty="0">
                <a:latin typeface="Arial"/>
                <a:cs typeface="Arial"/>
              </a:rPr>
              <a:t> </a:t>
            </a:r>
            <a:r>
              <a:rPr sz="1900" spc="-35" dirty="0">
                <a:latin typeface="Arial"/>
                <a:cs typeface="Arial"/>
              </a:rPr>
              <a:t>molar</a:t>
            </a:r>
            <a:r>
              <a:rPr sz="1900" spc="-155" dirty="0">
                <a:latin typeface="Arial"/>
                <a:cs typeface="Arial"/>
              </a:rPr>
              <a:t> </a:t>
            </a:r>
            <a:r>
              <a:rPr sz="1900" spc="-55" dirty="0">
                <a:latin typeface="Arial"/>
                <a:cs typeface="Arial"/>
              </a:rPr>
              <a:t>(risk</a:t>
            </a:r>
            <a:r>
              <a:rPr sz="1900" spc="-150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factor</a:t>
            </a:r>
            <a:r>
              <a:rPr sz="1900" spc="-130" dirty="0">
                <a:latin typeface="Arial"/>
                <a:cs typeface="Arial"/>
              </a:rPr>
              <a:t> </a:t>
            </a:r>
            <a:r>
              <a:rPr sz="1900" spc="-85" dirty="0">
                <a:latin typeface="Arial"/>
                <a:cs typeface="Arial"/>
              </a:rPr>
              <a:t>is</a:t>
            </a:r>
            <a:r>
              <a:rPr sz="1900" spc="-155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directly  </a:t>
            </a:r>
            <a:r>
              <a:rPr sz="1900" spc="-25" dirty="0">
                <a:latin typeface="Arial"/>
                <a:cs typeface="Arial"/>
              </a:rPr>
              <a:t>proportional </a:t>
            </a:r>
            <a:r>
              <a:rPr sz="1900" spc="35" dirty="0">
                <a:latin typeface="Arial"/>
                <a:cs typeface="Arial"/>
              </a:rPr>
              <a:t>to </a:t>
            </a:r>
            <a:r>
              <a:rPr sz="1900" spc="-70" dirty="0">
                <a:latin typeface="Arial"/>
                <a:cs typeface="Arial"/>
              </a:rPr>
              <a:t>increasing </a:t>
            </a:r>
            <a:r>
              <a:rPr sz="1900" spc="-50" dirty="0">
                <a:latin typeface="Arial"/>
                <a:cs typeface="Arial"/>
              </a:rPr>
              <a:t>severity </a:t>
            </a:r>
            <a:r>
              <a:rPr sz="1900" spc="5" dirty="0">
                <a:latin typeface="Arial"/>
                <a:cs typeface="Arial"/>
              </a:rPr>
              <a:t>of </a:t>
            </a:r>
            <a:r>
              <a:rPr sz="1900" spc="-40" dirty="0">
                <a:latin typeface="Arial"/>
                <a:cs typeface="Arial"/>
              </a:rPr>
              <a:t>impaction)</a:t>
            </a:r>
            <a:r>
              <a:rPr sz="1900" spc="-395" dirty="0">
                <a:latin typeface="Arial"/>
                <a:cs typeface="Arial"/>
              </a:rPr>
              <a:t> </a:t>
            </a:r>
            <a:r>
              <a:rPr sz="1900" spc="-30" dirty="0"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2889" y="2863722"/>
            <a:ext cx="15621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75" dirty="0">
                <a:solidFill>
                  <a:srgbClr val="17375E"/>
                </a:solidFill>
                <a:latin typeface="Arial"/>
                <a:cs typeface="Arial"/>
              </a:rPr>
              <a:t>3.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48001" y="2804286"/>
            <a:ext cx="28924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95" dirty="0">
                <a:latin typeface="Arial"/>
                <a:cs typeface="Arial"/>
              </a:rPr>
              <a:t>Poor</a:t>
            </a:r>
            <a:r>
              <a:rPr sz="1900" spc="-160" dirty="0">
                <a:latin typeface="Arial"/>
                <a:cs typeface="Arial"/>
              </a:rPr>
              <a:t> </a:t>
            </a:r>
            <a:r>
              <a:rPr sz="1900" spc="-45" dirty="0">
                <a:latin typeface="Arial"/>
                <a:cs typeface="Arial"/>
              </a:rPr>
              <a:t>oral</a:t>
            </a:r>
            <a:r>
              <a:rPr sz="1900" spc="-160" dirty="0">
                <a:latin typeface="Arial"/>
                <a:cs typeface="Arial"/>
              </a:rPr>
              <a:t> </a:t>
            </a:r>
            <a:r>
              <a:rPr sz="1900" spc="-65" dirty="0">
                <a:latin typeface="Arial"/>
                <a:cs typeface="Arial"/>
              </a:rPr>
              <a:t>hygiene</a:t>
            </a:r>
            <a:r>
              <a:rPr sz="1900" spc="-160" dirty="0">
                <a:latin typeface="Arial"/>
                <a:cs typeface="Arial"/>
              </a:rPr>
              <a:t> </a:t>
            </a:r>
            <a:r>
              <a:rPr sz="1900" spc="10" dirty="0">
                <a:latin typeface="Arial"/>
                <a:cs typeface="Arial"/>
              </a:rPr>
              <a:t>of</a:t>
            </a:r>
            <a:r>
              <a:rPr sz="1900" spc="-16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patient</a:t>
            </a:r>
            <a:r>
              <a:rPr sz="1900" spc="-155" dirty="0">
                <a:latin typeface="Arial"/>
                <a:cs typeface="Arial"/>
              </a:rPr>
              <a:t> </a:t>
            </a:r>
            <a:r>
              <a:rPr sz="1900" spc="-30" dirty="0"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32889" y="3383407"/>
            <a:ext cx="7232650" cy="546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95"/>
              </a:spcBef>
              <a:tabLst>
                <a:tab pos="527685" algn="l"/>
              </a:tabLst>
            </a:pPr>
            <a:r>
              <a:rPr sz="1400" spc="-35" dirty="0">
                <a:solidFill>
                  <a:srgbClr val="17375E"/>
                </a:solidFill>
                <a:latin typeface="Arial"/>
                <a:cs typeface="Arial"/>
              </a:rPr>
              <a:t>4.	</a:t>
            </a:r>
            <a:r>
              <a:rPr sz="1900" spc="-45" dirty="0">
                <a:latin typeface="Arial"/>
                <a:cs typeface="Arial"/>
              </a:rPr>
              <a:t>Active</a:t>
            </a:r>
            <a:r>
              <a:rPr sz="1900" spc="-140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or</a:t>
            </a:r>
            <a:r>
              <a:rPr sz="1900" spc="-145" dirty="0">
                <a:latin typeface="Arial"/>
                <a:cs typeface="Arial"/>
              </a:rPr>
              <a:t> </a:t>
            </a:r>
            <a:r>
              <a:rPr sz="1900" spc="-50" dirty="0">
                <a:latin typeface="Arial"/>
                <a:cs typeface="Arial"/>
              </a:rPr>
              <a:t>recent</a:t>
            </a:r>
            <a:r>
              <a:rPr sz="1900" spc="-135" dirty="0">
                <a:latin typeface="Arial"/>
                <a:cs typeface="Arial"/>
              </a:rPr>
              <a:t> </a:t>
            </a:r>
            <a:r>
              <a:rPr sz="1900" spc="-30" dirty="0">
                <a:latin typeface="Arial"/>
                <a:cs typeface="Arial"/>
              </a:rPr>
              <a:t>history</a:t>
            </a:r>
            <a:r>
              <a:rPr sz="1900" spc="-150" dirty="0">
                <a:latin typeface="Arial"/>
                <a:cs typeface="Arial"/>
              </a:rPr>
              <a:t> </a:t>
            </a:r>
            <a:r>
              <a:rPr sz="1900" spc="10" dirty="0">
                <a:latin typeface="Arial"/>
                <a:cs typeface="Arial"/>
              </a:rPr>
              <a:t>of</a:t>
            </a:r>
            <a:r>
              <a:rPr sz="1900" spc="-145" dirty="0">
                <a:latin typeface="Arial"/>
                <a:cs typeface="Arial"/>
              </a:rPr>
              <a:t> </a:t>
            </a:r>
            <a:r>
              <a:rPr sz="1900" spc="-70" dirty="0">
                <a:latin typeface="Arial"/>
                <a:cs typeface="Arial"/>
              </a:rPr>
              <a:t>acute</a:t>
            </a:r>
            <a:r>
              <a:rPr sz="1900" spc="-140" dirty="0">
                <a:latin typeface="Arial"/>
                <a:cs typeface="Arial"/>
              </a:rPr>
              <a:t> </a:t>
            </a:r>
            <a:r>
              <a:rPr sz="1900" spc="-50" dirty="0">
                <a:latin typeface="Arial"/>
                <a:cs typeface="Arial"/>
              </a:rPr>
              <a:t>ulcerative</a:t>
            </a:r>
            <a:r>
              <a:rPr sz="1900" spc="-135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gingivitis</a:t>
            </a:r>
            <a:r>
              <a:rPr sz="1900" spc="-160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or</a:t>
            </a:r>
            <a:r>
              <a:rPr sz="1900" spc="-85" dirty="0">
                <a:latin typeface="Arial"/>
                <a:cs typeface="Arial"/>
              </a:rPr>
              <a:t> </a:t>
            </a:r>
            <a:r>
              <a:rPr sz="1900" spc="-35" dirty="0">
                <a:latin typeface="Arial"/>
                <a:cs typeface="Arial"/>
              </a:rPr>
              <a:t>pericoronitis</a:t>
            </a:r>
            <a:endParaRPr sz="1900">
              <a:latin typeface="Arial"/>
              <a:cs typeface="Arial"/>
            </a:endParaRPr>
          </a:p>
          <a:p>
            <a:pPr marL="527685">
              <a:lnSpc>
                <a:spcPts val="2050"/>
              </a:lnSpc>
            </a:pPr>
            <a:r>
              <a:rPr sz="1900" spc="-30" dirty="0"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2889" y="4253864"/>
            <a:ext cx="16002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60" dirty="0">
                <a:solidFill>
                  <a:srgbClr val="17375E"/>
                </a:solidFill>
                <a:latin typeface="Arial"/>
                <a:cs typeface="Arial"/>
              </a:rPr>
              <a:t>5.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48001" y="4194428"/>
            <a:ext cx="42487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80" dirty="0">
                <a:latin typeface="Arial"/>
                <a:cs typeface="Arial"/>
              </a:rPr>
              <a:t>Associated</a:t>
            </a:r>
            <a:r>
              <a:rPr sz="1900" spc="-155" dirty="0">
                <a:latin typeface="Arial"/>
                <a:cs typeface="Arial"/>
              </a:rPr>
              <a:t> </a:t>
            </a:r>
            <a:r>
              <a:rPr sz="1900" spc="15" dirty="0">
                <a:latin typeface="Arial"/>
                <a:cs typeface="Arial"/>
              </a:rPr>
              <a:t>with</a:t>
            </a:r>
            <a:r>
              <a:rPr sz="1900" spc="-155" dirty="0">
                <a:latin typeface="Arial"/>
                <a:cs typeface="Arial"/>
              </a:rPr>
              <a:t> </a:t>
            </a:r>
            <a:r>
              <a:rPr sz="1900" spc="-15" dirty="0">
                <a:latin typeface="Arial"/>
                <a:cs typeface="Arial"/>
              </a:rPr>
              <a:t>the</a:t>
            </a:r>
            <a:r>
              <a:rPr sz="1900" spc="-145" dirty="0">
                <a:latin typeface="Arial"/>
                <a:cs typeface="Arial"/>
              </a:rPr>
              <a:t> </a:t>
            </a:r>
            <a:r>
              <a:rPr sz="1900" spc="20" dirty="0">
                <a:latin typeface="Arial"/>
                <a:cs typeface="Arial"/>
              </a:rPr>
              <a:t>tooth</a:t>
            </a:r>
            <a:r>
              <a:rPr sz="1900" spc="-155" dirty="0">
                <a:latin typeface="Arial"/>
                <a:cs typeface="Arial"/>
              </a:rPr>
              <a:t> </a:t>
            </a:r>
            <a:r>
              <a:rPr sz="1900" spc="35" dirty="0">
                <a:latin typeface="Arial"/>
                <a:cs typeface="Arial"/>
              </a:rPr>
              <a:t>to</a:t>
            </a:r>
            <a:r>
              <a:rPr sz="1900" spc="-150" dirty="0">
                <a:latin typeface="Arial"/>
                <a:cs typeface="Arial"/>
              </a:rPr>
              <a:t> </a:t>
            </a:r>
            <a:r>
              <a:rPr sz="1900" spc="-80" dirty="0">
                <a:latin typeface="Arial"/>
                <a:cs typeface="Arial"/>
              </a:rPr>
              <a:t>be</a:t>
            </a:r>
            <a:r>
              <a:rPr sz="1900" spc="-150" dirty="0">
                <a:latin typeface="Arial"/>
                <a:cs typeface="Arial"/>
              </a:rPr>
              <a:t> </a:t>
            </a:r>
            <a:r>
              <a:rPr sz="1900" spc="-40" dirty="0">
                <a:latin typeface="Arial"/>
                <a:cs typeface="Arial"/>
              </a:rPr>
              <a:t>extracted</a:t>
            </a:r>
            <a:r>
              <a:rPr sz="1900" spc="-145" dirty="0">
                <a:latin typeface="Arial"/>
                <a:cs typeface="Arial"/>
              </a:rPr>
              <a:t> </a:t>
            </a:r>
            <a:r>
              <a:rPr sz="1900" spc="-30" dirty="0"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2889" y="4773548"/>
            <a:ext cx="49472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27685" algn="l"/>
              </a:tabLst>
            </a:pPr>
            <a:r>
              <a:rPr sz="1400" spc="-25" dirty="0">
                <a:solidFill>
                  <a:srgbClr val="17375E"/>
                </a:solidFill>
                <a:latin typeface="Arial"/>
                <a:cs typeface="Arial"/>
              </a:rPr>
              <a:t>6.	</a:t>
            </a:r>
            <a:r>
              <a:rPr sz="1900" spc="-60" dirty="0">
                <a:latin typeface="Arial"/>
                <a:cs typeface="Arial"/>
              </a:rPr>
              <a:t>Smoking</a:t>
            </a:r>
            <a:r>
              <a:rPr sz="1900" spc="-150" dirty="0">
                <a:latin typeface="Arial"/>
                <a:cs typeface="Arial"/>
              </a:rPr>
              <a:t> </a:t>
            </a:r>
            <a:r>
              <a:rPr sz="1900" spc="-75" dirty="0">
                <a:latin typeface="Arial"/>
                <a:cs typeface="Arial"/>
              </a:rPr>
              <a:t>(especially</a:t>
            </a:r>
            <a:r>
              <a:rPr sz="1900" spc="-145" dirty="0">
                <a:latin typeface="Arial"/>
                <a:cs typeface="Arial"/>
              </a:rPr>
              <a:t> </a:t>
            </a:r>
            <a:r>
              <a:rPr sz="1900" spc="-120" dirty="0">
                <a:latin typeface="Arial"/>
                <a:cs typeface="Arial"/>
              </a:rPr>
              <a:t>&gt;20</a:t>
            </a:r>
            <a:r>
              <a:rPr sz="1900" spc="-150" dirty="0">
                <a:latin typeface="Arial"/>
                <a:cs typeface="Arial"/>
              </a:rPr>
              <a:t> </a:t>
            </a:r>
            <a:r>
              <a:rPr sz="1900" spc="-50" dirty="0">
                <a:latin typeface="Arial"/>
                <a:cs typeface="Arial"/>
              </a:rPr>
              <a:t>cigarettes</a:t>
            </a:r>
            <a:r>
              <a:rPr sz="1900" spc="-130" dirty="0">
                <a:latin typeface="Arial"/>
                <a:cs typeface="Arial"/>
              </a:rPr>
              <a:t> </a:t>
            </a:r>
            <a:r>
              <a:rPr sz="1900" spc="-55" dirty="0">
                <a:latin typeface="Arial"/>
                <a:cs typeface="Arial"/>
              </a:rPr>
              <a:t>per</a:t>
            </a:r>
            <a:r>
              <a:rPr sz="1900" spc="-155" dirty="0">
                <a:latin typeface="Arial"/>
                <a:cs typeface="Arial"/>
              </a:rPr>
              <a:t> </a:t>
            </a:r>
            <a:r>
              <a:rPr sz="1900" spc="-70" dirty="0">
                <a:latin typeface="Arial"/>
                <a:cs typeface="Arial"/>
              </a:rPr>
              <a:t>day)</a:t>
            </a:r>
            <a:r>
              <a:rPr sz="1900" spc="-145" dirty="0">
                <a:latin typeface="Arial"/>
                <a:cs typeface="Arial"/>
              </a:rPr>
              <a:t> </a:t>
            </a:r>
            <a:r>
              <a:rPr sz="1900" spc="-30" dirty="0"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32889" y="5412130"/>
            <a:ext cx="151130" cy="243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-90" dirty="0">
                <a:solidFill>
                  <a:srgbClr val="17375E"/>
                </a:solidFill>
                <a:latin typeface="Arial"/>
                <a:cs typeface="Arial"/>
              </a:rPr>
              <a:t>7.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87626" y="5352694"/>
            <a:ext cx="27127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35" dirty="0">
                <a:latin typeface="Arial"/>
                <a:cs typeface="Arial"/>
              </a:rPr>
              <a:t>Use </a:t>
            </a:r>
            <a:r>
              <a:rPr sz="1900" spc="10" dirty="0">
                <a:latin typeface="Arial"/>
                <a:cs typeface="Arial"/>
              </a:rPr>
              <a:t>of</a:t>
            </a:r>
            <a:r>
              <a:rPr sz="1900" spc="-360" dirty="0">
                <a:latin typeface="Arial"/>
                <a:cs typeface="Arial"/>
              </a:rPr>
              <a:t> </a:t>
            </a:r>
            <a:r>
              <a:rPr sz="1900" spc="-45" dirty="0">
                <a:latin typeface="Arial"/>
                <a:cs typeface="Arial"/>
              </a:rPr>
              <a:t>oral </a:t>
            </a:r>
            <a:r>
              <a:rPr sz="1900" spc="-60" dirty="0">
                <a:latin typeface="Arial"/>
                <a:cs typeface="Arial"/>
              </a:rPr>
              <a:t>contraceptives </a:t>
            </a:r>
            <a:r>
              <a:rPr sz="1900" spc="-30" dirty="0"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32889" y="5932119"/>
            <a:ext cx="39700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27685" algn="l"/>
              </a:tabLst>
            </a:pPr>
            <a:r>
              <a:rPr sz="1400" spc="-35" dirty="0">
                <a:solidFill>
                  <a:srgbClr val="17375E"/>
                </a:solidFill>
                <a:latin typeface="Arial"/>
                <a:cs typeface="Arial"/>
              </a:rPr>
              <a:t>8.	</a:t>
            </a:r>
            <a:r>
              <a:rPr sz="1900" spc="-55" dirty="0">
                <a:latin typeface="Arial"/>
                <a:cs typeface="Arial"/>
              </a:rPr>
              <a:t>Immunocompromised </a:t>
            </a:r>
            <a:r>
              <a:rPr sz="1900" spc="-50" dirty="0">
                <a:latin typeface="Arial"/>
                <a:cs typeface="Arial"/>
              </a:rPr>
              <a:t>individuals</a:t>
            </a:r>
            <a:r>
              <a:rPr sz="1900" spc="-285" dirty="0">
                <a:latin typeface="Arial"/>
                <a:cs typeface="Arial"/>
              </a:rPr>
              <a:t> </a:t>
            </a:r>
            <a:r>
              <a:rPr sz="1900" spc="-30" dirty="0"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3050" y="790575"/>
            <a:ext cx="6905625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4394" y="1692906"/>
            <a:ext cx="6973570" cy="266001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335915" algn="l"/>
              </a:tabLst>
            </a:pPr>
            <a:r>
              <a:rPr sz="2400" spc="-35" dirty="0">
                <a:solidFill>
                  <a:srgbClr val="6F2F9F"/>
                </a:solidFill>
                <a:latin typeface="Arial"/>
                <a:cs typeface="Arial"/>
              </a:rPr>
              <a:t>Antibacterial </a:t>
            </a:r>
            <a:r>
              <a:rPr sz="2400" spc="-85" dirty="0">
                <a:solidFill>
                  <a:srgbClr val="6F2F9F"/>
                </a:solidFill>
                <a:latin typeface="Arial"/>
                <a:cs typeface="Arial"/>
              </a:rPr>
              <a:t>agents</a:t>
            </a:r>
            <a:r>
              <a:rPr sz="2400" spc="-31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6F2F9F"/>
                </a:solidFill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356235" algn="l"/>
              </a:tabLst>
            </a:pPr>
            <a:r>
              <a:rPr sz="2400" spc="-45" dirty="0">
                <a:solidFill>
                  <a:srgbClr val="6F2F9F"/>
                </a:solidFill>
                <a:latin typeface="Arial"/>
                <a:cs typeface="Arial"/>
              </a:rPr>
              <a:t>Antiseptic</a:t>
            </a:r>
            <a:r>
              <a:rPr sz="2400" spc="-15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6F2F9F"/>
                </a:solidFill>
                <a:latin typeface="Arial"/>
                <a:cs typeface="Arial"/>
              </a:rPr>
              <a:t>agents</a:t>
            </a:r>
            <a:r>
              <a:rPr sz="2400" spc="-18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6F2F9F"/>
                </a:solidFill>
                <a:latin typeface="Arial"/>
                <a:cs typeface="Arial"/>
              </a:rPr>
              <a:t>and</a:t>
            </a:r>
            <a:r>
              <a:rPr sz="2400" spc="-18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6F2F9F"/>
                </a:solidFill>
                <a:latin typeface="Arial"/>
                <a:cs typeface="Arial"/>
              </a:rPr>
              <a:t>lavage</a:t>
            </a:r>
            <a:r>
              <a:rPr sz="2400" spc="-17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Chlorhexidine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55" dirty="0">
                <a:latin typeface="Arial"/>
                <a:cs typeface="Arial"/>
              </a:rPr>
              <a:t>(CHX)</a:t>
            </a:r>
            <a:endParaRPr sz="2000">
              <a:latin typeface="Arial"/>
              <a:cs typeface="Arial"/>
            </a:endParaRPr>
          </a:p>
          <a:p>
            <a:pPr marL="337185" indent="-32512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337820" algn="l"/>
              </a:tabLst>
            </a:pPr>
            <a:r>
              <a:rPr sz="2400" spc="-5" dirty="0">
                <a:solidFill>
                  <a:srgbClr val="6F2F9F"/>
                </a:solidFill>
                <a:latin typeface="Arial"/>
                <a:cs typeface="Arial"/>
              </a:rPr>
              <a:t>Antifibrinolytic</a:t>
            </a:r>
            <a:r>
              <a:rPr sz="2400" spc="-14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6F2F9F"/>
                </a:solidFill>
                <a:latin typeface="Arial"/>
                <a:cs typeface="Arial"/>
              </a:rPr>
              <a:t>agents</a:t>
            </a:r>
            <a:r>
              <a:rPr sz="2400" spc="-17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6F2F9F"/>
                </a:solidFill>
                <a:latin typeface="Arial"/>
                <a:cs typeface="Arial"/>
              </a:rPr>
              <a:t>-</a:t>
            </a:r>
            <a:r>
              <a:rPr sz="2400" spc="-17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para-hydroxybenzoic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acid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(PHBA),</a:t>
            </a:r>
            <a:endParaRPr sz="2000">
              <a:latin typeface="Arial"/>
              <a:cs typeface="Arial"/>
            </a:endParaRPr>
          </a:p>
          <a:p>
            <a:pPr marL="363220" indent="-351155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363855" algn="l"/>
              </a:tabLst>
            </a:pPr>
            <a:r>
              <a:rPr sz="2400" spc="-50" dirty="0">
                <a:solidFill>
                  <a:srgbClr val="6F2F9F"/>
                </a:solidFill>
                <a:latin typeface="Arial"/>
                <a:cs typeface="Arial"/>
              </a:rPr>
              <a:t>Steroid</a:t>
            </a:r>
            <a:r>
              <a:rPr sz="2400" spc="-18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6F2F9F"/>
                </a:solidFill>
                <a:latin typeface="Arial"/>
                <a:cs typeface="Arial"/>
              </a:rPr>
              <a:t>anti-inflammatory</a:t>
            </a:r>
            <a:r>
              <a:rPr sz="2400" spc="-14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6F2F9F"/>
                </a:solidFill>
                <a:latin typeface="Arial"/>
                <a:cs typeface="Arial"/>
              </a:rPr>
              <a:t>agents</a:t>
            </a:r>
            <a:r>
              <a:rPr sz="2400" spc="-16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6F2F9F"/>
                </a:solidFill>
                <a:latin typeface="Arial"/>
                <a:cs typeface="Arial"/>
              </a:rPr>
              <a:t>-</a:t>
            </a:r>
            <a:r>
              <a:rPr sz="2400" spc="-18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polylactic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acid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(PLA)</a:t>
            </a:r>
            <a:endParaRPr sz="20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347980" algn="l"/>
              </a:tabLst>
            </a:pPr>
            <a:r>
              <a:rPr sz="2400" spc="-35" dirty="0">
                <a:solidFill>
                  <a:srgbClr val="6F2F9F"/>
                </a:solidFill>
                <a:latin typeface="Arial"/>
                <a:cs typeface="Arial"/>
              </a:rPr>
              <a:t>Obtundent</a:t>
            </a:r>
            <a:r>
              <a:rPr sz="2400" spc="-2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6F2F9F"/>
                </a:solidFill>
                <a:latin typeface="Arial"/>
                <a:cs typeface="Arial"/>
              </a:rPr>
              <a:t>dressings</a:t>
            </a:r>
            <a:endParaRPr sz="2400">
              <a:latin typeface="Arial"/>
              <a:cs typeface="Arial"/>
            </a:endParaRPr>
          </a:p>
          <a:p>
            <a:pPr marL="361315" indent="-349250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361950" algn="l"/>
              </a:tabLst>
            </a:pPr>
            <a:r>
              <a:rPr sz="2400" spc="-50" dirty="0">
                <a:solidFill>
                  <a:srgbClr val="6F2F9F"/>
                </a:solidFill>
                <a:latin typeface="Arial"/>
                <a:cs typeface="Arial"/>
              </a:rPr>
              <a:t>Clot supporting</a:t>
            </a:r>
            <a:r>
              <a:rPr sz="2400" spc="-33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6F2F9F"/>
                </a:solidFill>
                <a:latin typeface="Arial"/>
                <a:cs typeface="Arial"/>
              </a:rPr>
              <a:t>agents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9650" y="209550"/>
            <a:ext cx="6705600" cy="1581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8140" y="1667002"/>
            <a:ext cx="7642859" cy="45529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469265" marR="288290" indent="-457200">
              <a:lnSpc>
                <a:spcPts val="1939"/>
              </a:lnSpc>
              <a:spcBef>
                <a:spcPts val="34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1800" spc="-100" dirty="0">
                <a:solidFill>
                  <a:srgbClr val="548ED4"/>
                </a:solidFill>
                <a:latin typeface="Arial"/>
                <a:cs typeface="Arial"/>
              </a:rPr>
              <a:t>Remove</a:t>
            </a:r>
            <a:r>
              <a:rPr sz="1800" spc="-140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548ED4"/>
                </a:solidFill>
                <a:latin typeface="Arial"/>
                <a:cs typeface="Arial"/>
              </a:rPr>
              <a:t>any</a:t>
            </a:r>
            <a:r>
              <a:rPr sz="1800" spc="-13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548ED4"/>
                </a:solidFill>
                <a:latin typeface="Arial"/>
                <a:cs typeface="Arial"/>
              </a:rPr>
              <a:t>sutures</a:t>
            </a:r>
            <a:r>
              <a:rPr sz="1800" spc="-13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35" dirty="0">
                <a:latin typeface="Arial"/>
                <a:cs typeface="Arial"/>
              </a:rPr>
              <a:t>to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allow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adequate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exposure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of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extraction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site.</a:t>
            </a:r>
            <a:r>
              <a:rPr sz="1800" spc="-235" dirty="0">
                <a:latin typeface="Arial"/>
                <a:cs typeface="Arial"/>
              </a:rPr>
              <a:t> </a:t>
            </a:r>
            <a:r>
              <a:rPr sz="1800" spc="-120" dirty="0">
                <a:latin typeface="Arial"/>
                <a:cs typeface="Arial"/>
              </a:rPr>
              <a:t>As  </a:t>
            </a:r>
            <a:r>
              <a:rPr sz="1800" spc="-15" dirty="0">
                <a:latin typeface="Arial"/>
                <a:cs typeface="Arial"/>
              </a:rPr>
              <a:t>the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socket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may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be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exquisitely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tender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local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anaesthesia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may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be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required.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AutoNum type="arabicPeriod"/>
            </a:pPr>
            <a:endParaRPr sz="2450">
              <a:latin typeface="Arial"/>
              <a:cs typeface="Arial"/>
            </a:endParaRPr>
          </a:p>
          <a:p>
            <a:pPr marL="469265" marR="70485" indent="-457200">
              <a:lnSpc>
                <a:spcPts val="1939"/>
              </a:lnSpc>
              <a:spcBef>
                <a:spcPts val="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1800" spc="-25" dirty="0">
                <a:solidFill>
                  <a:srgbClr val="548ED4"/>
                </a:solidFill>
                <a:latin typeface="Arial"/>
                <a:cs typeface="Arial"/>
              </a:rPr>
              <a:t>Irrigate</a:t>
            </a:r>
            <a:r>
              <a:rPr sz="1800" spc="-16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548ED4"/>
                </a:solidFill>
                <a:latin typeface="Arial"/>
                <a:cs typeface="Arial"/>
              </a:rPr>
              <a:t>the</a:t>
            </a:r>
            <a:r>
              <a:rPr sz="1800" spc="-130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548ED4"/>
                </a:solidFill>
                <a:latin typeface="Arial"/>
                <a:cs typeface="Arial"/>
              </a:rPr>
              <a:t>socket</a:t>
            </a:r>
            <a:r>
              <a:rPr sz="1800" spc="-15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gently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with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war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sterile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isotonic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saline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local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anaesthetic  </a:t>
            </a:r>
            <a:r>
              <a:rPr sz="1800" spc="-30" dirty="0">
                <a:latin typeface="Arial"/>
                <a:cs typeface="Arial"/>
              </a:rPr>
              <a:t>solution, </a:t>
            </a:r>
            <a:r>
              <a:rPr sz="1800" spc="-40" dirty="0">
                <a:latin typeface="Arial"/>
                <a:cs typeface="Arial"/>
              </a:rPr>
              <a:t>which </a:t>
            </a:r>
            <a:r>
              <a:rPr sz="1800" spc="-80" dirty="0">
                <a:latin typeface="Arial"/>
                <a:cs typeface="Arial"/>
              </a:rPr>
              <a:t>is </a:t>
            </a:r>
            <a:r>
              <a:rPr sz="1800" spc="-20" dirty="0">
                <a:latin typeface="Arial"/>
                <a:cs typeface="Arial"/>
              </a:rPr>
              <a:t>followed </a:t>
            </a:r>
            <a:r>
              <a:rPr sz="1800" spc="-40" dirty="0">
                <a:latin typeface="Arial"/>
                <a:cs typeface="Arial"/>
              </a:rPr>
              <a:t>by </a:t>
            </a:r>
            <a:r>
              <a:rPr sz="1800" spc="-50" dirty="0">
                <a:solidFill>
                  <a:srgbClr val="548ED4"/>
                </a:solidFill>
                <a:latin typeface="Arial"/>
                <a:cs typeface="Arial"/>
              </a:rPr>
              <a:t>careful </a:t>
            </a:r>
            <a:r>
              <a:rPr sz="1800" spc="-45" dirty="0">
                <a:solidFill>
                  <a:srgbClr val="548ED4"/>
                </a:solidFill>
                <a:latin typeface="Arial"/>
                <a:cs typeface="Arial"/>
              </a:rPr>
              <a:t>suctioning </a:t>
            </a:r>
            <a:r>
              <a:rPr sz="1800" spc="10" dirty="0">
                <a:latin typeface="Arial"/>
                <a:cs typeface="Arial"/>
              </a:rPr>
              <a:t>of </a:t>
            </a:r>
            <a:r>
              <a:rPr sz="1800" spc="-30" dirty="0">
                <a:latin typeface="Arial"/>
                <a:cs typeface="Arial"/>
              </a:rPr>
              <a:t>all </a:t>
            </a:r>
            <a:r>
              <a:rPr sz="1800" spc="-130" dirty="0">
                <a:latin typeface="Arial"/>
                <a:cs typeface="Arial"/>
              </a:rPr>
              <a:t>excess </a:t>
            </a:r>
            <a:r>
              <a:rPr sz="1800" spc="-10" dirty="0">
                <a:latin typeface="Arial"/>
                <a:cs typeface="Arial"/>
              </a:rPr>
              <a:t>irrigation  </a:t>
            </a:r>
            <a:r>
              <a:rPr sz="1800" spc="-30" dirty="0">
                <a:latin typeface="Arial"/>
                <a:cs typeface="Arial"/>
              </a:rPr>
              <a:t>solution.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AutoNum type="arabicPeriod"/>
            </a:pPr>
            <a:endParaRPr sz="2200">
              <a:latin typeface="Arial"/>
              <a:cs typeface="Arial"/>
            </a:endParaRPr>
          </a:p>
          <a:p>
            <a:pPr marL="469265" indent="-457200">
              <a:lnSpc>
                <a:spcPct val="100000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1800" spc="-70" dirty="0">
                <a:solidFill>
                  <a:srgbClr val="548ED4"/>
                </a:solidFill>
                <a:latin typeface="Arial"/>
                <a:cs typeface="Arial"/>
              </a:rPr>
              <a:t>Do</a:t>
            </a:r>
            <a:r>
              <a:rPr sz="1800" spc="-14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548ED4"/>
                </a:solidFill>
                <a:latin typeface="Arial"/>
                <a:cs typeface="Arial"/>
              </a:rPr>
              <a:t>not</a:t>
            </a:r>
            <a:r>
              <a:rPr sz="1800" spc="-12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attempt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35" dirty="0">
                <a:latin typeface="Arial"/>
                <a:cs typeface="Arial"/>
              </a:rPr>
              <a:t>to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548ED4"/>
                </a:solidFill>
                <a:latin typeface="Arial"/>
                <a:cs typeface="Arial"/>
              </a:rPr>
              <a:t>curette</a:t>
            </a:r>
            <a:r>
              <a:rPr sz="1800" spc="-130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548ED4"/>
                </a:solidFill>
                <a:latin typeface="Arial"/>
                <a:cs typeface="Arial"/>
              </a:rPr>
              <a:t>the</a:t>
            </a:r>
            <a:r>
              <a:rPr sz="1800" spc="-120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548ED4"/>
                </a:solidFill>
                <a:latin typeface="Arial"/>
                <a:cs typeface="Arial"/>
              </a:rPr>
              <a:t>socket</a:t>
            </a:r>
            <a:r>
              <a:rPr sz="1800" spc="-60" dirty="0">
                <a:latin typeface="Arial"/>
                <a:cs typeface="Arial"/>
              </a:rPr>
              <a:t>,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50" dirty="0">
                <a:latin typeface="Arial"/>
                <a:cs typeface="Arial"/>
              </a:rPr>
              <a:t>as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this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will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increase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the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level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of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pain.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AutoNum type="arabicPeriod"/>
            </a:pPr>
            <a:endParaRPr sz="2250">
              <a:latin typeface="Arial"/>
              <a:cs typeface="Arial"/>
            </a:endParaRPr>
          </a:p>
          <a:p>
            <a:pPr marL="469265" indent="-457200">
              <a:lnSpc>
                <a:spcPct val="100000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1800" spc="-50" dirty="0">
                <a:latin typeface="Arial"/>
                <a:cs typeface="Arial"/>
              </a:rPr>
              <a:t>Prescription</a:t>
            </a:r>
            <a:r>
              <a:rPr sz="1800" spc="-18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of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48ED4"/>
                </a:solidFill>
                <a:latin typeface="Arial"/>
                <a:cs typeface="Arial"/>
              </a:rPr>
              <a:t>potent</a:t>
            </a:r>
            <a:r>
              <a:rPr sz="1800" spc="-145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548ED4"/>
                </a:solidFill>
                <a:latin typeface="Arial"/>
                <a:cs typeface="Arial"/>
              </a:rPr>
              <a:t>oral</a:t>
            </a:r>
            <a:r>
              <a:rPr sz="1800" spc="-130" dirty="0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548ED4"/>
                </a:solidFill>
                <a:latin typeface="Arial"/>
                <a:cs typeface="Arial"/>
              </a:rPr>
              <a:t>analgesics</a:t>
            </a:r>
            <a:r>
              <a:rPr sz="1800" spc="-85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2450">
              <a:latin typeface="Arial"/>
              <a:cs typeface="Arial"/>
            </a:endParaRPr>
          </a:p>
          <a:p>
            <a:pPr marL="469265" marR="5080" indent="-457200">
              <a:lnSpc>
                <a:spcPts val="1939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1800" spc="-90" dirty="0">
                <a:latin typeface="Arial"/>
                <a:cs typeface="Arial"/>
              </a:rPr>
              <a:t>The </a:t>
            </a:r>
            <a:r>
              <a:rPr sz="1800" spc="-15" dirty="0">
                <a:latin typeface="Arial"/>
                <a:cs typeface="Arial"/>
              </a:rPr>
              <a:t>patient </a:t>
            </a:r>
            <a:r>
              <a:rPr sz="1800" spc="-75" dirty="0">
                <a:latin typeface="Arial"/>
                <a:cs typeface="Arial"/>
              </a:rPr>
              <a:t>is </a:t>
            </a:r>
            <a:r>
              <a:rPr sz="1800" spc="-50" dirty="0">
                <a:latin typeface="Arial"/>
                <a:cs typeface="Arial"/>
              </a:rPr>
              <a:t>given </a:t>
            </a:r>
            <a:r>
              <a:rPr sz="1800" spc="-120" dirty="0">
                <a:solidFill>
                  <a:srgbClr val="548ED4"/>
                </a:solidFill>
                <a:latin typeface="Arial"/>
                <a:cs typeface="Arial"/>
              </a:rPr>
              <a:t>a </a:t>
            </a:r>
            <a:r>
              <a:rPr sz="1800" spc="-45" dirty="0">
                <a:solidFill>
                  <a:srgbClr val="548ED4"/>
                </a:solidFill>
                <a:latin typeface="Arial"/>
                <a:cs typeface="Arial"/>
              </a:rPr>
              <a:t>plastic </a:t>
            </a:r>
            <a:r>
              <a:rPr sz="1800" spc="-60" dirty="0">
                <a:solidFill>
                  <a:srgbClr val="548ED4"/>
                </a:solidFill>
                <a:latin typeface="Arial"/>
                <a:cs typeface="Arial"/>
              </a:rPr>
              <a:t>syringe </a:t>
            </a:r>
            <a:r>
              <a:rPr sz="1800" spc="20" dirty="0">
                <a:solidFill>
                  <a:srgbClr val="548ED4"/>
                </a:solidFill>
                <a:latin typeface="Arial"/>
                <a:cs typeface="Arial"/>
              </a:rPr>
              <a:t>with </a:t>
            </a:r>
            <a:r>
              <a:rPr sz="1800" spc="-120" dirty="0">
                <a:solidFill>
                  <a:srgbClr val="548ED4"/>
                </a:solidFill>
                <a:latin typeface="Arial"/>
                <a:cs typeface="Arial"/>
              </a:rPr>
              <a:t>a </a:t>
            </a:r>
            <a:r>
              <a:rPr sz="1800" spc="-70" dirty="0">
                <a:solidFill>
                  <a:srgbClr val="548ED4"/>
                </a:solidFill>
                <a:latin typeface="Arial"/>
                <a:cs typeface="Arial"/>
              </a:rPr>
              <a:t>curved </a:t>
            </a:r>
            <a:r>
              <a:rPr sz="1800" spc="25" dirty="0">
                <a:solidFill>
                  <a:srgbClr val="548ED4"/>
                </a:solidFill>
                <a:latin typeface="Arial"/>
                <a:cs typeface="Arial"/>
              </a:rPr>
              <a:t>tip </a:t>
            </a:r>
            <a:r>
              <a:rPr sz="1800" spc="10" dirty="0">
                <a:solidFill>
                  <a:srgbClr val="548ED4"/>
                </a:solidFill>
                <a:latin typeface="Arial"/>
                <a:cs typeface="Arial"/>
              </a:rPr>
              <a:t>for </a:t>
            </a:r>
            <a:r>
              <a:rPr sz="1800" spc="-55" dirty="0">
                <a:solidFill>
                  <a:srgbClr val="548ED4"/>
                </a:solidFill>
                <a:latin typeface="Arial"/>
                <a:cs typeface="Arial"/>
              </a:rPr>
              <a:t>home </a:t>
            </a:r>
            <a:r>
              <a:rPr sz="1800" spc="-10" dirty="0">
                <a:solidFill>
                  <a:srgbClr val="548ED4"/>
                </a:solidFill>
                <a:latin typeface="Arial"/>
                <a:cs typeface="Arial"/>
              </a:rPr>
              <a:t>irrigation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with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chlorhexidine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solution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saline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and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instructed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35" dirty="0">
                <a:latin typeface="Arial"/>
                <a:cs typeface="Arial"/>
              </a:rPr>
              <a:t>to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keep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socket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clean.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AutoNum type="arabicPeriod"/>
            </a:pPr>
            <a:endParaRPr sz="2450">
              <a:latin typeface="Arial"/>
              <a:cs typeface="Arial"/>
            </a:endParaRPr>
          </a:p>
          <a:p>
            <a:pPr marL="469265" marR="703580" indent="-457200">
              <a:lnSpc>
                <a:spcPts val="1939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1800" spc="-95" dirty="0">
                <a:latin typeface="Arial"/>
                <a:cs typeface="Arial"/>
              </a:rPr>
              <a:t>Once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the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socket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no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longer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collects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any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debris,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home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irrigation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can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be  </a:t>
            </a:r>
            <a:r>
              <a:rPr sz="1800" spc="-45" dirty="0">
                <a:latin typeface="Arial"/>
                <a:cs typeface="Arial"/>
              </a:rPr>
              <a:t>discontinued.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0" y="161925"/>
            <a:ext cx="6953250" cy="1581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14602" y="1054100"/>
            <a:ext cx="7163434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9365" marR="248285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solidFill>
                  <a:srgbClr val="6F2F9F"/>
                </a:solidFill>
                <a:latin typeface="Arial"/>
                <a:cs typeface="Arial"/>
              </a:rPr>
              <a:t>S.C.</a:t>
            </a:r>
            <a:r>
              <a:rPr sz="1200" spc="-15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6F2F9F"/>
                </a:solidFill>
                <a:latin typeface="Arial"/>
                <a:cs typeface="Arial"/>
              </a:rPr>
              <a:t>Anand,</a:t>
            </a:r>
            <a:r>
              <a:rPr sz="1200" spc="-19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6F2F9F"/>
                </a:solidFill>
                <a:latin typeface="Arial"/>
                <a:cs typeface="Arial"/>
              </a:rPr>
              <a:t>V.</a:t>
            </a:r>
            <a:r>
              <a:rPr sz="1200" spc="-12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6F2F9F"/>
                </a:solidFill>
                <a:latin typeface="Arial"/>
                <a:cs typeface="Arial"/>
              </a:rPr>
              <a:t>Singh,</a:t>
            </a:r>
            <a:r>
              <a:rPr sz="1200" spc="-1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6F2F9F"/>
                </a:solidFill>
                <a:latin typeface="Arial"/>
                <a:cs typeface="Arial"/>
              </a:rPr>
              <a:t>M.</a:t>
            </a:r>
            <a:r>
              <a:rPr sz="1200" spc="-14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6F2F9F"/>
                </a:solidFill>
                <a:latin typeface="Arial"/>
                <a:cs typeface="Arial"/>
              </a:rPr>
              <a:t>Goel,</a:t>
            </a:r>
            <a:r>
              <a:rPr sz="1200" spc="-14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6F2F9F"/>
                </a:solidFill>
                <a:latin typeface="Arial"/>
                <a:cs typeface="Arial"/>
              </a:rPr>
              <a:t>A.</a:t>
            </a:r>
            <a:r>
              <a:rPr sz="1200" spc="-19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6F2F9F"/>
                </a:solidFill>
                <a:latin typeface="Arial"/>
                <a:cs typeface="Arial"/>
              </a:rPr>
              <a:t>Verma,</a:t>
            </a:r>
            <a:r>
              <a:rPr sz="1200" spc="-1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6F2F9F"/>
                </a:solidFill>
                <a:latin typeface="Arial"/>
                <a:cs typeface="Arial"/>
              </a:rPr>
              <a:t>B.</a:t>
            </a:r>
            <a:r>
              <a:rPr sz="1200" spc="-9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65" dirty="0">
                <a:solidFill>
                  <a:srgbClr val="6F2F9F"/>
                </a:solidFill>
                <a:latin typeface="Arial"/>
                <a:cs typeface="Arial"/>
              </a:rPr>
              <a:t>Rai:</a:t>
            </a:r>
            <a:r>
              <a:rPr sz="1200" spc="-9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6F2F9F"/>
                </a:solidFill>
                <a:latin typeface="Arial"/>
                <a:cs typeface="Arial"/>
              </a:rPr>
              <a:t>Dry</a:t>
            </a:r>
            <a:r>
              <a:rPr sz="1200" spc="-12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6F2F9F"/>
                </a:solidFill>
                <a:latin typeface="Arial"/>
                <a:cs typeface="Arial"/>
              </a:rPr>
              <a:t>Socket</a:t>
            </a:r>
            <a:r>
              <a:rPr sz="1200" spc="-14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6F2F9F"/>
                </a:solidFill>
                <a:latin typeface="Arial"/>
                <a:cs typeface="Arial"/>
              </a:rPr>
              <a:t>An</a:t>
            </a:r>
            <a:r>
              <a:rPr sz="1200" spc="-14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6F2F9F"/>
                </a:solidFill>
                <a:latin typeface="Arial"/>
                <a:cs typeface="Arial"/>
              </a:rPr>
              <a:t>Apriasal  </a:t>
            </a:r>
            <a:r>
              <a:rPr sz="1200" spc="-35" dirty="0">
                <a:solidFill>
                  <a:srgbClr val="6F2F9F"/>
                </a:solidFill>
                <a:latin typeface="Arial"/>
                <a:cs typeface="Arial"/>
              </a:rPr>
              <a:t>And </a:t>
            </a:r>
            <a:r>
              <a:rPr sz="1200" spc="-45" dirty="0">
                <a:solidFill>
                  <a:srgbClr val="6F2F9F"/>
                </a:solidFill>
                <a:latin typeface="Arial"/>
                <a:cs typeface="Arial"/>
              </a:rPr>
              <a:t>Surgical </a:t>
            </a:r>
            <a:r>
              <a:rPr sz="1200" spc="-35" dirty="0">
                <a:solidFill>
                  <a:srgbClr val="6F2F9F"/>
                </a:solidFill>
                <a:latin typeface="Arial"/>
                <a:cs typeface="Arial"/>
              </a:rPr>
              <a:t>Management. </a:t>
            </a:r>
            <a:r>
              <a:rPr sz="1200" i="1" spc="-95" dirty="0">
                <a:solidFill>
                  <a:srgbClr val="6F2F9F"/>
                </a:solidFill>
                <a:latin typeface="Arial"/>
                <a:cs typeface="Arial"/>
              </a:rPr>
              <a:t>The </a:t>
            </a:r>
            <a:r>
              <a:rPr sz="1200" i="1" spc="-30" dirty="0">
                <a:solidFill>
                  <a:srgbClr val="6F2F9F"/>
                </a:solidFill>
                <a:latin typeface="Arial"/>
                <a:cs typeface="Arial"/>
              </a:rPr>
              <a:t>Internet </a:t>
            </a:r>
            <a:r>
              <a:rPr sz="1200" i="1" spc="-65" dirty="0">
                <a:solidFill>
                  <a:srgbClr val="6F2F9F"/>
                </a:solidFill>
                <a:latin typeface="Arial"/>
                <a:cs typeface="Arial"/>
              </a:rPr>
              <a:t>Journal </a:t>
            </a:r>
            <a:r>
              <a:rPr sz="1200" i="1" spc="-20" dirty="0">
                <a:solidFill>
                  <a:srgbClr val="6F2F9F"/>
                </a:solidFill>
                <a:latin typeface="Arial"/>
                <a:cs typeface="Arial"/>
              </a:rPr>
              <a:t>of </a:t>
            </a:r>
            <a:r>
              <a:rPr sz="1200" i="1" spc="-40" dirty="0">
                <a:solidFill>
                  <a:srgbClr val="6F2F9F"/>
                </a:solidFill>
                <a:latin typeface="Arial"/>
                <a:cs typeface="Arial"/>
              </a:rPr>
              <a:t>Dental </a:t>
            </a:r>
            <a:r>
              <a:rPr sz="1200" i="1" spc="-85" dirty="0">
                <a:solidFill>
                  <a:srgbClr val="6F2F9F"/>
                </a:solidFill>
                <a:latin typeface="Arial"/>
                <a:cs typeface="Arial"/>
              </a:rPr>
              <a:t>Science</a:t>
            </a:r>
            <a:r>
              <a:rPr sz="1200" spc="-85" dirty="0">
                <a:solidFill>
                  <a:srgbClr val="6F2F9F"/>
                </a:solidFill>
                <a:latin typeface="Arial"/>
                <a:cs typeface="Arial"/>
              </a:rPr>
              <a:t>.  </a:t>
            </a:r>
            <a:r>
              <a:rPr sz="1200" spc="-60" dirty="0">
                <a:solidFill>
                  <a:srgbClr val="6F2F9F"/>
                </a:solidFill>
                <a:latin typeface="Arial"/>
                <a:cs typeface="Arial"/>
              </a:rPr>
              <a:t>2006</a:t>
            </a:r>
            <a:r>
              <a:rPr sz="1200" spc="-204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6F2F9F"/>
                </a:solidFill>
                <a:latin typeface="Arial"/>
                <a:cs typeface="Arial"/>
              </a:rPr>
              <a:t>Volume</a:t>
            </a:r>
            <a:r>
              <a:rPr sz="1200" spc="-9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6F2F9F"/>
                </a:solidFill>
                <a:latin typeface="Arial"/>
                <a:cs typeface="Arial"/>
              </a:rPr>
              <a:t>4</a:t>
            </a:r>
            <a:r>
              <a:rPr sz="1200" spc="-9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6F2F9F"/>
                </a:solidFill>
                <a:latin typeface="Arial"/>
                <a:cs typeface="Arial"/>
              </a:rPr>
              <a:t>Number</a:t>
            </a:r>
            <a:r>
              <a:rPr sz="1200" spc="-114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6F2F9F"/>
                </a:solidFill>
                <a:latin typeface="Arial"/>
                <a:cs typeface="Arial"/>
              </a:rPr>
              <a:t>1.</a:t>
            </a:r>
            <a:r>
              <a:rPr sz="1200" spc="-1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6F2F9F"/>
                </a:solidFill>
                <a:latin typeface="Arial"/>
                <a:cs typeface="Arial"/>
              </a:rPr>
              <a:t>DOI:</a:t>
            </a:r>
            <a:r>
              <a:rPr sz="1200" spc="-114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6F2F9F"/>
                </a:solidFill>
                <a:latin typeface="Arial"/>
                <a:cs typeface="Arial"/>
              </a:rPr>
              <a:t>10.5580/e31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5" dirty="0">
                <a:latin typeface="Arial"/>
                <a:cs typeface="Arial"/>
              </a:rPr>
              <a:t>Under </a:t>
            </a:r>
            <a:r>
              <a:rPr sz="2000" b="1" spc="-75" dirty="0">
                <a:latin typeface="Trebuchet MS"/>
                <a:cs typeface="Trebuchet MS"/>
              </a:rPr>
              <a:t>block</a:t>
            </a:r>
            <a:r>
              <a:rPr sz="2000" b="1" spc="-305" dirty="0">
                <a:latin typeface="Trebuchet MS"/>
                <a:cs typeface="Trebuchet MS"/>
              </a:rPr>
              <a:t> </a:t>
            </a:r>
            <a:r>
              <a:rPr sz="2000" b="1" spc="-65" dirty="0">
                <a:latin typeface="Trebuchet MS"/>
                <a:cs typeface="Trebuchet MS"/>
              </a:rPr>
              <a:t>anesthesia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5" dirty="0">
                <a:latin typeface="Arial"/>
                <a:cs typeface="Arial"/>
              </a:rPr>
              <a:t>The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clot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devoided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socket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is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thoroughly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curetted,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both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from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floor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socket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65" dirty="0">
                <a:latin typeface="Arial"/>
                <a:cs typeface="Arial"/>
              </a:rPr>
              <a:t>as </a:t>
            </a:r>
            <a:r>
              <a:rPr sz="2000" spc="-25" dirty="0">
                <a:latin typeface="Arial"/>
                <a:cs typeface="Arial"/>
              </a:rPr>
              <a:t>well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65" dirty="0">
                <a:latin typeface="Arial"/>
                <a:cs typeface="Arial"/>
              </a:rPr>
              <a:t>as </a:t>
            </a:r>
            <a:r>
              <a:rPr sz="2000" spc="5" dirty="0">
                <a:latin typeface="Arial"/>
                <a:cs typeface="Arial"/>
              </a:rPr>
              <a:t>from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bony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walls.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5" dirty="0">
                <a:latin typeface="Arial"/>
                <a:cs typeface="Arial"/>
              </a:rPr>
              <a:t>The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sharp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margins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were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trimmed,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rounded.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0" dirty="0">
                <a:latin typeface="Arial"/>
                <a:cs typeface="Arial"/>
              </a:rPr>
              <a:t>Any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foreign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75" dirty="0">
                <a:latin typeface="Arial"/>
                <a:cs typeface="Arial"/>
              </a:rPr>
              <a:t>bodies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50" dirty="0">
                <a:latin typeface="Arial"/>
                <a:cs typeface="Arial"/>
              </a:rPr>
              <a:t>if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present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were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thouroghly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removed.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5" dirty="0">
                <a:latin typeface="Arial"/>
                <a:cs typeface="Arial"/>
              </a:rPr>
              <a:t>The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detached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gingival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margins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were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also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scraped.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5" dirty="0">
                <a:latin typeface="Arial"/>
                <a:cs typeface="Arial"/>
              </a:rPr>
              <a:t>The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desired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medications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65" dirty="0">
                <a:latin typeface="Arial"/>
                <a:cs typeface="Arial"/>
              </a:rPr>
              <a:t>as </a:t>
            </a:r>
            <a:r>
              <a:rPr sz="2000" spc="-25" dirty="0">
                <a:latin typeface="Arial"/>
                <a:cs typeface="Arial"/>
              </a:rPr>
              <a:t>well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65" dirty="0">
                <a:latin typeface="Arial"/>
                <a:cs typeface="Arial"/>
              </a:rPr>
              <a:t>as </a:t>
            </a:r>
            <a:r>
              <a:rPr sz="2000" spc="-60" dirty="0">
                <a:latin typeface="Arial"/>
                <a:cs typeface="Arial"/>
              </a:rPr>
              <a:t>precautions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35" dirty="0">
                <a:latin typeface="Arial"/>
                <a:cs typeface="Arial"/>
              </a:rPr>
              <a:t>Patient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114" dirty="0">
                <a:latin typeface="Arial"/>
                <a:cs typeface="Arial"/>
              </a:rPr>
              <a:t>was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not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only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without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pain,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but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114" dirty="0">
                <a:latin typeface="Arial"/>
                <a:cs typeface="Arial"/>
              </a:rPr>
              <a:t>was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also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comfortable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both  </a:t>
            </a:r>
            <a:r>
              <a:rPr sz="2000" spc="-55" dirty="0">
                <a:latin typeface="Arial"/>
                <a:cs typeface="Arial"/>
              </a:rPr>
              <a:t>physically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spc="-165" dirty="0">
                <a:latin typeface="Arial"/>
                <a:cs typeface="Arial"/>
              </a:rPr>
              <a:t>as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well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65" dirty="0">
                <a:latin typeface="Arial"/>
                <a:cs typeface="Arial"/>
              </a:rPr>
              <a:t>as </a:t>
            </a:r>
            <a:r>
              <a:rPr sz="2000" spc="-55" dirty="0">
                <a:latin typeface="Arial"/>
                <a:cs typeface="Arial"/>
              </a:rPr>
              <a:t>psychologically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from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very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next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day.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190500"/>
            <a:ext cx="6467475" cy="733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2044" y="1625850"/>
            <a:ext cx="3719829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b="1" dirty="0">
                <a:latin typeface="Times New Roman"/>
                <a:cs typeface="Times New Roman"/>
              </a:rPr>
              <a:t>Normal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oedema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latin typeface="Times New Roman"/>
                <a:cs typeface="Times New Roman"/>
              </a:rPr>
              <a:t>After multiple </a:t>
            </a:r>
            <a:r>
              <a:rPr sz="2400" dirty="0">
                <a:latin typeface="Times New Roman"/>
                <a:cs typeface="Times New Roman"/>
              </a:rPr>
              <a:t>teeth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extraction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400" spc="-10" dirty="0">
                <a:latin typeface="Times New Roman"/>
                <a:cs typeface="Times New Roman"/>
              </a:rPr>
              <a:t>surgical </a:t>
            </a:r>
            <a:r>
              <a:rPr sz="2400" dirty="0">
                <a:latin typeface="Times New Roman"/>
                <a:cs typeface="Times New Roman"/>
              </a:rPr>
              <a:t>tooth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extraction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2044" y="3381628"/>
            <a:ext cx="5323840" cy="17818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b="1" spc="-20" dirty="0">
                <a:latin typeface="Times New Roman"/>
                <a:cs typeface="Times New Roman"/>
              </a:rPr>
              <a:t>Traumatic </a:t>
            </a:r>
            <a:r>
              <a:rPr sz="2400" b="1" dirty="0">
                <a:latin typeface="Times New Roman"/>
                <a:cs typeface="Times New Roman"/>
              </a:rPr>
              <a:t>oedema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latin typeface="Times New Roman"/>
                <a:cs typeface="Times New Roman"/>
              </a:rPr>
              <a:t>Blunt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instrumentation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20000"/>
              </a:lnSpc>
            </a:pPr>
            <a:r>
              <a:rPr sz="2400" dirty="0">
                <a:latin typeface="Times New Roman"/>
                <a:cs typeface="Times New Roman"/>
              </a:rPr>
              <a:t>Excessive extraction of badly designed</a:t>
            </a:r>
            <a:r>
              <a:rPr sz="2400" spc="-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flap  </a:t>
            </a:r>
            <a:r>
              <a:rPr sz="2400" spc="-60" dirty="0">
                <a:latin typeface="Times New Roman"/>
                <a:cs typeface="Times New Roman"/>
              </a:rPr>
              <a:t>Too </a:t>
            </a:r>
            <a:r>
              <a:rPr sz="2400" dirty="0">
                <a:latin typeface="Times New Roman"/>
                <a:cs typeface="Times New Roman"/>
              </a:rPr>
              <a:t>tight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suture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1600" y="1722373"/>
            <a:ext cx="3505200" cy="1554480"/>
          </a:xfrm>
          <a:prstGeom prst="rect">
            <a:avLst/>
          </a:prstGeom>
          <a:solidFill>
            <a:srgbClr val="EDEBE0"/>
          </a:solidFill>
        </p:spPr>
        <p:txBody>
          <a:bodyPr vert="horz" wrap="square" lIns="0" tIns="3556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80"/>
              </a:spcBef>
              <a:tabLst>
                <a:tab pos="1832610" algn="l"/>
              </a:tabLst>
            </a:pPr>
            <a:r>
              <a:rPr sz="2400" spc="-5" dirty="0">
                <a:latin typeface="Times New Roman"/>
                <a:cs typeface="Times New Roman"/>
              </a:rPr>
              <a:t>Management	–</a:t>
            </a:r>
            <a:endParaRPr sz="2400">
              <a:latin typeface="Times New Roman"/>
              <a:cs typeface="Times New Roman"/>
            </a:endParaRPr>
          </a:p>
          <a:p>
            <a:pPr marL="434975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34975" algn="l"/>
                <a:tab pos="435609" algn="l"/>
              </a:tabLst>
            </a:pPr>
            <a:r>
              <a:rPr sz="2400" dirty="0">
                <a:latin typeface="Times New Roman"/>
                <a:cs typeface="Times New Roman"/>
              </a:rPr>
              <a:t>Ice pack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application</a:t>
            </a:r>
            <a:endParaRPr sz="2400">
              <a:latin typeface="Times New Roman"/>
              <a:cs typeface="Times New Roman"/>
            </a:endParaRPr>
          </a:p>
          <a:p>
            <a:pPr marL="434975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434975" algn="l"/>
                <a:tab pos="435609" algn="l"/>
              </a:tabLst>
            </a:pPr>
            <a:r>
              <a:rPr sz="2400" dirty="0">
                <a:latin typeface="Times New Roman"/>
                <a:cs typeface="Times New Roman"/>
              </a:rPr>
              <a:t>Heat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application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0739" y="635254"/>
            <a:ext cx="6752590" cy="478091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dirty="0">
                <a:latin typeface="Times New Roman"/>
                <a:cs typeface="Times New Roman"/>
              </a:rPr>
              <a:t>Subcutaneous emphysema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spc="-5" dirty="0">
                <a:latin typeface="Times New Roman"/>
                <a:cs typeface="Times New Roman"/>
              </a:rPr>
              <a:t>Air </a:t>
            </a:r>
            <a:r>
              <a:rPr sz="2400" dirty="0">
                <a:latin typeface="Times New Roman"/>
                <a:cs typeface="Times New Roman"/>
              </a:rPr>
              <a:t>into connective tissue of intramuscular &amp;</a:t>
            </a:r>
            <a:r>
              <a:rPr sz="2400" spc="-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fascial  spaces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dirty="0">
                <a:latin typeface="Times New Roman"/>
                <a:cs typeface="Times New Roman"/>
              </a:rPr>
              <a:t>Swelling </a:t>
            </a:r>
            <a:r>
              <a:rPr sz="2400" spc="-5" dirty="0">
                <a:latin typeface="Times New Roman"/>
                <a:cs typeface="Times New Roman"/>
              </a:rPr>
              <a:t>is </a:t>
            </a:r>
            <a:r>
              <a:rPr sz="2400" dirty="0">
                <a:latin typeface="Times New Roman"/>
                <a:cs typeface="Times New Roman"/>
              </a:rPr>
              <a:t>of sudden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onset.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dirty="0">
                <a:latin typeface="Times New Roman"/>
                <a:cs typeface="Times New Roman"/>
              </a:rPr>
              <a:t>Crackles can be </a:t>
            </a:r>
            <a:r>
              <a:rPr sz="2400" spc="-5" dirty="0">
                <a:latin typeface="Times New Roman"/>
                <a:cs typeface="Times New Roman"/>
              </a:rPr>
              <a:t>felt </a:t>
            </a:r>
            <a:r>
              <a:rPr sz="2400" dirty="0">
                <a:latin typeface="Times New Roman"/>
                <a:cs typeface="Times New Roman"/>
              </a:rPr>
              <a:t>under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finger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dirty="0">
                <a:latin typeface="Times New Roman"/>
                <a:cs typeface="Times New Roman"/>
              </a:rPr>
              <a:t>Resolves </a:t>
            </a:r>
            <a:r>
              <a:rPr sz="2400" spc="-5" dirty="0">
                <a:latin typeface="Times New Roman"/>
                <a:cs typeface="Times New Roman"/>
              </a:rPr>
              <a:t>within </a:t>
            </a:r>
            <a:r>
              <a:rPr sz="2400" dirty="0">
                <a:latin typeface="Times New Roman"/>
                <a:cs typeface="Times New Roman"/>
              </a:rPr>
              <a:t>1-2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days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Due to infection of </a:t>
            </a:r>
            <a:r>
              <a:rPr sz="2400" b="1" spc="-5" dirty="0">
                <a:latin typeface="Times New Roman"/>
                <a:cs typeface="Times New Roman"/>
              </a:rPr>
              <a:t>wound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dirty="0">
                <a:latin typeface="Times New Roman"/>
                <a:cs typeface="Times New Roman"/>
              </a:rPr>
              <a:t>Preoperative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antibiotic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dirty="0">
                <a:latin typeface="Times New Roman"/>
                <a:cs typeface="Times New Roman"/>
              </a:rPr>
              <a:t>Prevention of entry of </a:t>
            </a:r>
            <a:r>
              <a:rPr sz="2400" spc="-5" dirty="0">
                <a:latin typeface="Times New Roman"/>
                <a:cs typeface="Times New Roman"/>
              </a:rPr>
              <a:t>micro-organism </a:t>
            </a:r>
            <a:r>
              <a:rPr sz="2400" dirty="0">
                <a:latin typeface="Times New Roman"/>
                <a:cs typeface="Times New Roman"/>
              </a:rPr>
              <a:t>into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wound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400" dirty="0">
                <a:latin typeface="Times New Roman"/>
                <a:cs typeface="Times New Roman"/>
              </a:rPr>
              <a:t>Mild infection – intraoral hot saline </a:t>
            </a:r>
            <a:r>
              <a:rPr sz="2400" spc="-5" dirty="0">
                <a:latin typeface="Times New Roman"/>
                <a:cs typeface="Times New Roman"/>
              </a:rPr>
              <a:t>mouth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wash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409575"/>
            <a:ext cx="2609850" cy="1228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440307"/>
            <a:ext cx="7287259" cy="426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It </a:t>
            </a:r>
            <a:r>
              <a:rPr sz="2400" spc="-5" dirty="0">
                <a:latin typeface="Times New Roman"/>
                <a:cs typeface="Times New Roman"/>
              </a:rPr>
              <a:t>is defined as </a:t>
            </a:r>
            <a:r>
              <a:rPr sz="2400" dirty="0">
                <a:latin typeface="Times New Roman"/>
                <a:cs typeface="Times New Roman"/>
              </a:rPr>
              <a:t>inability to open the </a:t>
            </a:r>
            <a:r>
              <a:rPr sz="2400" spc="-5" dirty="0">
                <a:latin typeface="Times New Roman"/>
                <a:cs typeface="Times New Roman"/>
              </a:rPr>
              <a:t>mouth </a:t>
            </a:r>
            <a:r>
              <a:rPr sz="2400" dirty="0">
                <a:latin typeface="Times New Roman"/>
                <a:cs typeface="Times New Roman"/>
              </a:rPr>
              <a:t>due to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muscle  spasm.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latin typeface="Times New Roman"/>
                <a:cs typeface="Times New Roman"/>
              </a:rPr>
              <a:t>Causes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Post operative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oedema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0" dirty="0">
                <a:latin typeface="Times New Roman"/>
                <a:cs typeface="Times New Roman"/>
              </a:rPr>
              <a:t>Hematoma</a:t>
            </a:r>
            <a:r>
              <a:rPr sz="2400" spc="-5" dirty="0">
                <a:latin typeface="Times New Roman"/>
                <a:cs typeface="Times New Roman"/>
              </a:rPr>
              <a:t> formation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Inflammation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soft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tissue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After mandibular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block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5" dirty="0">
                <a:latin typeface="Times New Roman"/>
                <a:cs typeface="Times New Roman"/>
              </a:rPr>
              <a:t>Traumatic </a:t>
            </a:r>
            <a:r>
              <a:rPr sz="2400" dirty="0">
                <a:latin typeface="Times New Roman"/>
                <a:cs typeface="Times New Roman"/>
              </a:rPr>
              <a:t>arthritis of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TMJ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Multiple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injections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1162557"/>
            <a:ext cx="5947410" cy="2855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95550" algn="l"/>
              </a:tabLst>
            </a:pPr>
            <a:r>
              <a:rPr sz="3200" b="1" dirty="0">
                <a:latin typeface="Times New Roman"/>
                <a:cs typeface="Times New Roman"/>
              </a:rPr>
              <a:t>Management	</a:t>
            </a:r>
            <a:r>
              <a:rPr sz="3200" dirty="0">
                <a:latin typeface="Times New Roman"/>
                <a:cs typeface="Times New Roman"/>
              </a:rPr>
              <a:t>–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sz="3200" spc="-25" dirty="0">
                <a:latin typeface="Times New Roman"/>
                <a:cs typeface="Times New Roman"/>
              </a:rPr>
              <a:t>Treat </a:t>
            </a:r>
            <a:r>
              <a:rPr sz="3200" dirty="0">
                <a:latin typeface="Times New Roman"/>
                <a:cs typeface="Times New Roman"/>
              </a:rPr>
              <a:t>underlying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cause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Intraoral heat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application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Antibiotics &amp; specialist</a:t>
            </a:r>
            <a:r>
              <a:rPr sz="3200" spc="-1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9650" y="123825"/>
            <a:ext cx="2362200" cy="1095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5844" y="937005"/>
            <a:ext cx="7888605" cy="5367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0" dirty="0">
                <a:latin typeface="Times New Roman"/>
                <a:cs typeface="Times New Roman"/>
              </a:rPr>
              <a:t>Transient </a:t>
            </a:r>
            <a:r>
              <a:rPr sz="2400" spc="-5" dirty="0">
                <a:latin typeface="Times New Roman"/>
                <a:cs typeface="Times New Roman"/>
              </a:rPr>
              <a:t>loss </a:t>
            </a:r>
            <a:r>
              <a:rPr sz="2400" dirty="0">
                <a:latin typeface="Times New Roman"/>
                <a:cs typeface="Times New Roman"/>
              </a:rPr>
              <a:t>of consciousness and postural tone  </a:t>
            </a:r>
            <a:r>
              <a:rPr sz="2400" spc="-5" dirty="0">
                <a:latin typeface="Times New Roman"/>
                <a:cs typeface="Times New Roman"/>
              </a:rPr>
              <a:t>characterized </a:t>
            </a:r>
            <a:r>
              <a:rPr sz="2400" dirty="0">
                <a:latin typeface="Times New Roman"/>
                <a:cs typeface="Times New Roman"/>
              </a:rPr>
              <a:t>by rapid onset, short duration, and spontaneous  recovery due to global cerebral hypoperfusion that </a:t>
            </a:r>
            <a:r>
              <a:rPr sz="2400" spc="-10" dirty="0">
                <a:latin typeface="Times New Roman"/>
                <a:cs typeface="Times New Roman"/>
              </a:rPr>
              <a:t>most</a:t>
            </a:r>
            <a:r>
              <a:rPr sz="2400" spc="-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often  results </a:t>
            </a:r>
            <a:r>
              <a:rPr sz="2400" spc="-5" dirty="0">
                <a:latin typeface="Times New Roman"/>
                <a:cs typeface="Times New Roman"/>
              </a:rPr>
              <a:t>from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hypotension.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Times New Roman"/>
              <a:cs typeface="Times New Roman"/>
            </a:endParaRPr>
          </a:p>
          <a:p>
            <a:pPr marL="354965" marR="407034" indent="-342900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Sign &amp; symptoms </a:t>
            </a:r>
            <a:r>
              <a:rPr sz="2400" dirty="0">
                <a:latin typeface="Times New Roman"/>
                <a:cs typeface="Times New Roman"/>
              </a:rPr>
              <a:t>– dizziness, </a:t>
            </a:r>
            <a:r>
              <a:rPr sz="2400" spc="-5" dirty="0">
                <a:latin typeface="Times New Roman"/>
                <a:cs typeface="Times New Roman"/>
              </a:rPr>
              <a:t>weakness, </a:t>
            </a:r>
            <a:r>
              <a:rPr sz="2400" dirty="0">
                <a:latin typeface="Times New Roman"/>
                <a:cs typeface="Times New Roman"/>
              </a:rPr>
              <a:t>nausea skin is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cold,  pale &amp;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sweating.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Times New Roman"/>
                <a:cs typeface="Times New Roman"/>
              </a:rPr>
              <a:t>Management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Position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Oxygen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administration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Blood pressure &amp; pulse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measurement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250 </a:t>
            </a:r>
            <a:r>
              <a:rPr sz="2400" spc="-10" dirty="0">
                <a:latin typeface="Times New Roman"/>
                <a:cs typeface="Times New Roman"/>
              </a:rPr>
              <a:t>mg </a:t>
            </a:r>
            <a:r>
              <a:rPr sz="2400" spc="-5" dirty="0">
                <a:latin typeface="Times New Roman"/>
                <a:cs typeface="Times New Roman"/>
              </a:rPr>
              <a:t>aminophylline is </a:t>
            </a:r>
            <a:r>
              <a:rPr sz="2400" dirty="0">
                <a:latin typeface="Times New Roman"/>
                <a:cs typeface="Times New Roman"/>
              </a:rPr>
              <a:t>given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slowly.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425" y="152400"/>
            <a:ext cx="4772025" cy="6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9644" y="1016254"/>
            <a:ext cx="7375525" cy="478155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38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Skeletal </a:t>
            </a:r>
            <a:r>
              <a:rPr sz="2400" spc="-5" dirty="0">
                <a:latin typeface="Times New Roman"/>
                <a:cs typeface="Times New Roman"/>
              </a:rPr>
              <a:t>muscle become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flaccid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29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pupil dilate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widely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300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management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28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Patient flat on the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floor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29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Clean the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airway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29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Pull the </a:t>
            </a:r>
            <a:r>
              <a:rPr sz="2400" spc="-5" dirty="0">
                <a:latin typeface="Times New Roman"/>
                <a:cs typeface="Times New Roman"/>
              </a:rPr>
              <a:t>mandible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forward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29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Extend the neck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fully</a:t>
            </a:r>
            <a:endParaRPr sz="2400">
              <a:latin typeface="Times New Roman"/>
              <a:cs typeface="Times New Roman"/>
            </a:endParaRPr>
          </a:p>
          <a:p>
            <a:pPr marL="354965" marR="5080" indent="-342900">
              <a:lnSpc>
                <a:spcPts val="2590"/>
              </a:lnSpc>
              <a:spcBef>
                <a:spcPts val="61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Pulmonary resuscitation so </a:t>
            </a:r>
            <a:r>
              <a:rPr sz="2400" dirty="0">
                <a:latin typeface="Times New Roman"/>
                <a:cs typeface="Times New Roman"/>
              </a:rPr>
              <a:t>that chest </a:t>
            </a:r>
            <a:r>
              <a:rPr sz="2400" spc="-5" dirty="0">
                <a:latin typeface="Times New Roman"/>
                <a:cs typeface="Times New Roman"/>
              </a:rPr>
              <a:t>is </a:t>
            </a:r>
            <a:r>
              <a:rPr sz="2400" dirty="0">
                <a:latin typeface="Times New Roman"/>
                <a:cs typeface="Times New Roman"/>
              </a:rPr>
              <a:t>seen to </a:t>
            </a:r>
            <a:r>
              <a:rPr sz="2400" spc="-5" dirty="0">
                <a:latin typeface="Times New Roman"/>
                <a:cs typeface="Times New Roman"/>
              </a:rPr>
              <a:t>rise </a:t>
            </a:r>
            <a:r>
              <a:rPr sz="2400" dirty="0">
                <a:latin typeface="Times New Roman"/>
                <a:cs typeface="Times New Roman"/>
              </a:rPr>
              <a:t>every  3-4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sec.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25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Brook airway can be inserted over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tongue</a:t>
            </a:r>
            <a:endParaRPr sz="2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29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Check </a:t>
            </a:r>
            <a:r>
              <a:rPr sz="2400" dirty="0">
                <a:latin typeface="Times New Roman"/>
                <a:cs typeface="Times New Roman"/>
              </a:rPr>
              <a:t>carotid pulse &amp; apex beats at regular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intervals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4608" y="469519"/>
            <a:ext cx="54946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Order </a:t>
            </a:r>
            <a:r>
              <a:rPr sz="4400" dirty="0"/>
              <a:t>of</a:t>
            </a:r>
            <a:r>
              <a:rPr sz="4400" spc="-35" dirty="0"/>
              <a:t> </a:t>
            </a:r>
            <a:r>
              <a:rPr sz="4400" spc="-5" dirty="0"/>
              <a:t>extraction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78739" y="1611833"/>
            <a:ext cx="8913495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Comic Sans MS"/>
                <a:cs typeface="Comic Sans MS"/>
              </a:rPr>
              <a:t>Lower </a:t>
            </a:r>
            <a:r>
              <a:rPr sz="2800" spc="-5" dirty="0">
                <a:latin typeface="Comic Sans MS"/>
                <a:cs typeface="Comic Sans MS"/>
              </a:rPr>
              <a:t>teeth </a:t>
            </a:r>
            <a:r>
              <a:rPr sz="2800" dirty="0">
                <a:latin typeface="Comic Sans MS"/>
                <a:cs typeface="Comic Sans MS"/>
              </a:rPr>
              <a:t>are </a:t>
            </a:r>
            <a:r>
              <a:rPr sz="2800" spc="-5" dirty="0">
                <a:latin typeface="Comic Sans MS"/>
                <a:cs typeface="Comic Sans MS"/>
              </a:rPr>
              <a:t>removed before the </a:t>
            </a:r>
            <a:r>
              <a:rPr sz="2800">
                <a:latin typeface="Comic Sans MS"/>
                <a:cs typeface="Comic Sans MS"/>
              </a:rPr>
              <a:t>upper </a:t>
            </a:r>
            <a:r>
              <a:rPr lang="en-US" sz="2800" dirty="0" smtClean="0">
                <a:latin typeface="Comic Sans MS"/>
                <a:cs typeface="Comic Sans MS"/>
              </a:rPr>
              <a:t>teeth </a:t>
            </a:r>
            <a:r>
              <a:rPr sz="2800" smtClean="0">
                <a:latin typeface="Comic Sans MS"/>
                <a:cs typeface="Comic Sans MS"/>
              </a:rPr>
              <a:t>are </a:t>
            </a:r>
            <a:r>
              <a:rPr sz="2800" spc="-5">
                <a:latin typeface="Comic Sans MS"/>
                <a:cs typeface="Comic Sans MS"/>
              </a:rPr>
              <a:t>removed </a:t>
            </a:r>
            <a:r>
              <a:rPr sz="2800" spc="-5" smtClean="0">
                <a:latin typeface="Comic Sans MS"/>
                <a:cs typeface="Comic Sans MS"/>
              </a:rPr>
              <a:t>to  </a:t>
            </a:r>
            <a:r>
              <a:rPr sz="2800" dirty="0">
                <a:latin typeface="Comic Sans MS"/>
                <a:cs typeface="Comic Sans MS"/>
              </a:rPr>
              <a:t>prevent </a:t>
            </a:r>
            <a:r>
              <a:rPr sz="2800" spc="-5" dirty="0">
                <a:latin typeface="Comic Sans MS"/>
                <a:cs typeface="Comic Sans MS"/>
              </a:rPr>
              <a:t>bleeding from </a:t>
            </a:r>
            <a:r>
              <a:rPr sz="2800" dirty="0">
                <a:latin typeface="Comic Sans MS"/>
                <a:cs typeface="Comic Sans MS"/>
              </a:rPr>
              <a:t>socket obscuring </a:t>
            </a:r>
            <a:r>
              <a:rPr sz="2800" spc="-5" dirty="0">
                <a:latin typeface="Comic Sans MS"/>
                <a:cs typeface="Comic Sans MS"/>
              </a:rPr>
              <a:t>field  </a:t>
            </a:r>
            <a:r>
              <a:rPr sz="2800" dirty="0">
                <a:latin typeface="Comic Sans MS"/>
                <a:cs typeface="Comic Sans MS"/>
              </a:rPr>
              <a:t>of </a:t>
            </a:r>
            <a:r>
              <a:rPr sz="2800" spc="-5" dirty="0">
                <a:latin typeface="Comic Sans MS"/>
                <a:cs typeface="Comic Sans MS"/>
              </a:rPr>
              <a:t>operation</a:t>
            </a:r>
            <a:r>
              <a:rPr sz="3200" spc="-1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(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prof.J.Moore</a:t>
            </a:r>
            <a:r>
              <a:rPr sz="3200" dirty="0">
                <a:latin typeface="Comic Sans MS"/>
                <a:cs typeface="Comic Sans MS"/>
              </a:rPr>
              <a:t>)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11718" y="64313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0525" y="219075"/>
            <a:ext cx="4200525" cy="1238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9905" y="1440307"/>
            <a:ext cx="2520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0" spc="-5" dirty="0">
                <a:solidFill>
                  <a:srgbClr val="000000"/>
                </a:solidFill>
                <a:latin typeface="Times New Roman"/>
                <a:cs typeface="Times New Roman"/>
              </a:rPr>
              <a:t>Sign </a:t>
            </a:r>
            <a:r>
              <a:rPr sz="2400" b="1" i="0" dirty="0">
                <a:solidFill>
                  <a:srgbClr val="000000"/>
                </a:solidFill>
                <a:latin typeface="Times New Roman"/>
                <a:cs typeface="Times New Roman"/>
              </a:rPr>
              <a:t>&amp; </a:t>
            </a:r>
            <a:r>
              <a:rPr sz="2400" b="1" i="0" spc="-5" dirty="0">
                <a:solidFill>
                  <a:srgbClr val="000000"/>
                </a:solidFill>
                <a:latin typeface="Times New Roman"/>
                <a:cs typeface="Times New Roman"/>
              </a:rPr>
              <a:t>symptoms</a:t>
            </a:r>
            <a:r>
              <a:rPr sz="2400" b="1" i="0" spc="-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i="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/>
              <a:t>Deathly pallor &amp; grayness of</a:t>
            </a:r>
            <a:r>
              <a:rPr spc="-125" dirty="0"/>
              <a:t> </a:t>
            </a:r>
            <a:r>
              <a:rPr dirty="0"/>
              <a:t>skin</a:t>
            </a: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/>
              <a:t>Cold</a:t>
            </a:r>
            <a:r>
              <a:rPr spc="-25" dirty="0"/>
              <a:t> </a:t>
            </a:r>
            <a:r>
              <a:rPr dirty="0"/>
              <a:t>sweat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/>
              <a:t>Pulse &amp; apex beat can be</a:t>
            </a:r>
            <a:r>
              <a:rPr spc="-95" dirty="0"/>
              <a:t> </a:t>
            </a:r>
            <a:r>
              <a:rPr spc="-5" dirty="0"/>
              <a:t>felt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/>
              <a:t>Heart sounds can </a:t>
            </a:r>
            <a:r>
              <a:rPr spc="5" dirty="0"/>
              <a:t>not </a:t>
            </a:r>
            <a:r>
              <a:rPr dirty="0"/>
              <a:t>be</a:t>
            </a:r>
            <a:r>
              <a:rPr spc="-114" dirty="0"/>
              <a:t> </a:t>
            </a:r>
            <a:r>
              <a:rPr dirty="0"/>
              <a:t>audible</a:t>
            </a: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/>
          </a:p>
          <a:p>
            <a:pPr marL="12700">
              <a:lnSpc>
                <a:spcPct val="100000"/>
              </a:lnSpc>
            </a:pPr>
            <a:r>
              <a:rPr b="1" spc="-5" dirty="0">
                <a:latin typeface="Times New Roman"/>
                <a:cs typeface="Times New Roman"/>
              </a:rPr>
              <a:t>Children</a:t>
            </a:r>
            <a:r>
              <a:rPr b="1" spc="-120" dirty="0">
                <a:latin typeface="Times New Roman"/>
                <a:cs typeface="Times New Roman"/>
              </a:rPr>
              <a:t> </a:t>
            </a:r>
            <a:r>
              <a:rPr dirty="0"/>
              <a:t>-</a:t>
            </a: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/>
              <a:t>Beginning of heartbeat if the sternum is tapped</a:t>
            </a:r>
            <a:r>
              <a:rPr spc="-225" dirty="0"/>
              <a:t> </a:t>
            </a:r>
            <a:r>
              <a:rPr dirty="0"/>
              <a:t>sharply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50"/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Times New Roman"/>
                <a:cs typeface="Times New Roman"/>
              </a:rPr>
              <a:t>Adult</a:t>
            </a:r>
            <a:r>
              <a:rPr sz="2400" b="1" dirty="0">
                <a:latin typeface="Times New Roman"/>
                <a:cs typeface="Times New Roman"/>
              </a:rPr>
              <a:t> –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pc="-5" dirty="0"/>
              <a:t>Patient </a:t>
            </a:r>
            <a:r>
              <a:rPr dirty="0"/>
              <a:t>flat on the</a:t>
            </a:r>
            <a:r>
              <a:rPr spc="-85" dirty="0"/>
              <a:t> </a:t>
            </a:r>
            <a:r>
              <a:rPr dirty="0"/>
              <a:t>floor</a:t>
            </a: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pc="-5" dirty="0"/>
              <a:t>Cardiac </a:t>
            </a:r>
            <a:r>
              <a:rPr dirty="0"/>
              <a:t>compression at 1 second</a:t>
            </a:r>
            <a:r>
              <a:rPr spc="-110" dirty="0"/>
              <a:t> </a:t>
            </a:r>
            <a:r>
              <a:rPr dirty="0"/>
              <a:t>interval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409575"/>
            <a:ext cx="6353175" cy="1228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374774"/>
            <a:ext cx="6928484" cy="43173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62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200" dirty="0">
                <a:latin typeface="Times New Roman"/>
                <a:cs typeface="Times New Roman"/>
              </a:rPr>
              <a:t>Syncope, </a:t>
            </a:r>
            <a:r>
              <a:rPr sz="2200" spc="-5" dirty="0">
                <a:latin typeface="Times New Roman"/>
                <a:cs typeface="Times New Roman"/>
              </a:rPr>
              <a:t>respiratory arrest &amp; cardiac arrest complicate the  general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anesthesia.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17375E"/>
              </a:buClr>
              <a:buFont typeface="Wingdings"/>
              <a:buChar char=""/>
            </a:pPr>
            <a:endParaRPr sz="2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200" spc="-5" dirty="0">
                <a:latin typeface="Times New Roman"/>
                <a:cs typeface="Times New Roman"/>
              </a:rPr>
              <a:t>Management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–</a:t>
            </a:r>
            <a:endParaRPr sz="2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200" spc="-5" dirty="0">
                <a:latin typeface="Times New Roman"/>
                <a:cs typeface="Times New Roman"/>
              </a:rPr>
              <a:t>Clear the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airway</a:t>
            </a:r>
            <a:endParaRPr sz="2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200" spc="-5" dirty="0">
                <a:latin typeface="Times New Roman"/>
                <a:cs typeface="Times New Roman"/>
              </a:rPr>
              <a:t>Remove all </a:t>
            </a:r>
            <a:r>
              <a:rPr sz="2200" dirty="0">
                <a:latin typeface="Times New Roman"/>
                <a:cs typeface="Times New Roman"/>
              </a:rPr>
              <a:t>the </a:t>
            </a:r>
            <a:r>
              <a:rPr sz="2200" spc="-5" dirty="0">
                <a:latin typeface="Times New Roman"/>
                <a:cs typeface="Times New Roman"/>
              </a:rPr>
              <a:t>packs, debris &amp; apparatus from</a:t>
            </a:r>
            <a:r>
              <a:rPr sz="2200" spc="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mouth.</a:t>
            </a:r>
            <a:endParaRPr sz="2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200" spc="-5" dirty="0">
                <a:latin typeface="Times New Roman"/>
                <a:cs typeface="Times New Roman"/>
              </a:rPr>
              <a:t>Pull the mandible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forward</a:t>
            </a:r>
            <a:endParaRPr sz="2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200" spc="-5" dirty="0">
                <a:latin typeface="Times New Roman"/>
                <a:cs typeface="Times New Roman"/>
              </a:rPr>
              <a:t>Extend the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neck</a:t>
            </a:r>
            <a:endParaRPr sz="2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200" spc="-5" dirty="0">
                <a:latin typeface="Times New Roman"/>
                <a:cs typeface="Times New Roman"/>
              </a:rPr>
              <a:t>Head – downward /forward in dental</a:t>
            </a:r>
            <a:r>
              <a:rPr sz="2200" spc="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chair</a:t>
            </a:r>
            <a:endParaRPr sz="2200">
              <a:latin typeface="Times New Roman"/>
              <a:cs typeface="Times New Roman"/>
            </a:endParaRPr>
          </a:p>
          <a:p>
            <a:pPr marL="1198245">
              <a:lnSpc>
                <a:spcPct val="100000"/>
              </a:lnSpc>
            </a:pPr>
            <a:r>
              <a:rPr sz="2200" spc="-5" dirty="0">
                <a:latin typeface="Times New Roman"/>
                <a:cs typeface="Times New Roman"/>
              </a:rPr>
              <a:t>- upward if </a:t>
            </a:r>
            <a:r>
              <a:rPr sz="2200" dirty="0">
                <a:latin typeface="Times New Roman"/>
                <a:cs typeface="Times New Roman"/>
              </a:rPr>
              <a:t>lying </a:t>
            </a:r>
            <a:r>
              <a:rPr sz="2200" spc="-5" dirty="0">
                <a:latin typeface="Times New Roman"/>
                <a:cs typeface="Times New Roman"/>
              </a:rPr>
              <a:t>on the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floor</a:t>
            </a:r>
            <a:endParaRPr sz="2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Clr>
                <a:srgbClr val="17375E"/>
              </a:buClr>
              <a:buSzPct val="75000"/>
              <a:buAutoNum type="romanLcPeriod" startAt="6"/>
              <a:tabLst>
                <a:tab pos="527685" algn="l"/>
                <a:tab pos="528320" algn="l"/>
              </a:tabLst>
            </a:pPr>
            <a:r>
              <a:rPr sz="2200" dirty="0">
                <a:latin typeface="Times New Roman"/>
                <a:cs typeface="Times New Roman"/>
              </a:rPr>
              <a:t>Oxygen</a:t>
            </a:r>
            <a:endParaRPr sz="2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Clr>
                <a:srgbClr val="17375E"/>
              </a:buClr>
              <a:buSzPct val="75000"/>
              <a:buAutoNum type="romanLcPeriod" startAt="6"/>
              <a:tabLst>
                <a:tab pos="527685" algn="l"/>
                <a:tab pos="528320" algn="l"/>
              </a:tabLst>
            </a:pPr>
            <a:r>
              <a:rPr sz="2200" spc="-5" dirty="0">
                <a:latin typeface="Times New Roman"/>
                <a:cs typeface="Times New Roman"/>
              </a:rPr>
              <a:t>Larygotomy</a:t>
            </a:r>
            <a:endParaRPr sz="2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Clr>
                <a:srgbClr val="17375E"/>
              </a:buClr>
              <a:buSzPct val="75000"/>
              <a:buAutoNum type="romanLcPeriod" startAt="6"/>
              <a:tabLst>
                <a:tab pos="527685" algn="l"/>
                <a:tab pos="528320" algn="l"/>
              </a:tabLst>
            </a:pPr>
            <a:r>
              <a:rPr sz="2200" spc="-10" dirty="0">
                <a:latin typeface="Times New Roman"/>
                <a:cs typeface="Times New Roman"/>
              </a:rPr>
              <a:t>Tracheostomy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3" name="object 3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858147"/>
            <a:ext cx="9144000" cy="3999865"/>
            <a:chOff x="0" y="2858147"/>
            <a:chExt cx="9144000" cy="3999865"/>
          </a:xfrm>
        </p:grpSpPr>
        <p:sp>
          <p:nvSpPr>
            <p:cNvPr id="9" name="object 9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0823" y="3591813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67350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077900" y="1671889"/>
            <a:ext cx="4651031" cy="3049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74320" y="2250948"/>
            <a:ext cx="8135620" cy="2406650"/>
            <a:chOff x="274320" y="2250948"/>
            <a:chExt cx="8135620" cy="2406650"/>
          </a:xfrm>
        </p:grpSpPr>
        <p:sp>
          <p:nvSpPr>
            <p:cNvPr id="18" name="object 18"/>
            <p:cNvSpPr/>
            <p:nvPr/>
          </p:nvSpPr>
          <p:spPr>
            <a:xfrm>
              <a:off x="1783080" y="2250948"/>
              <a:ext cx="5117592" cy="9433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18560" y="2982468"/>
              <a:ext cx="1496567" cy="94335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74320" y="3713988"/>
              <a:ext cx="8135111" cy="94335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957197" y="1238250"/>
            <a:ext cx="4760595" cy="422275"/>
            <a:chOff x="1957197" y="1238250"/>
            <a:chExt cx="4760595" cy="422275"/>
          </a:xfrm>
        </p:grpSpPr>
        <p:sp>
          <p:nvSpPr>
            <p:cNvPr id="22" name="object 22"/>
            <p:cNvSpPr/>
            <p:nvPr/>
          </p:nvSpPr>
          <p:spPr>
            <a:xfrm>
              <a:off x="1961769" y="1242822"/>
              <a:ext cx="4751070" cy="4131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49720" y="1341501"/>
              <a:ext cx="112141" cy="14909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61769" y="1242822"/>
              <a:ext cx="4751070" cy="413384"/>
            </a:xfrm>
            <a:custGeom>
              <a:avLst/>
              <a:gdLst/>
              <a:ahLst/>
              <a:cxnLst/>
              <a:rect l="l" t="t" r="r" b="b"/>
              <a:pathLst>
                <a:path w="4751070" h="413385">
                  <a:moveTo>
                    <a:pt x="2884932" y="61594"/>
                  </a:moveTo>
                  <a:lnTo>
                    <a:pt x="2837307" y="70485"/>
                  </a:lnTo>
                  <a:lnTo>
                    <a:pt x="2799842" y="97662"/>
                  </a:lnTo>
                  <a:lnTo>
                    <a:pt x="2775204" y="143001"/>
                  </a:lnTo>
                  <a:lnTo>
                    <a:pt x="2766756" y="189007"/>
                  </a:lnTo>
                  <a:lnTo>
                    <a:pt x="2766186" y="206628"/>
                  </a:lnTo>
                  <a:lnTo>
                    <a:pt x="2766756" y="224176"/>
                  </a:lnTo>
                  <a:lnTo>
                    <a:pt x="2775204" y="270128"/>
                  </a:lnTo>
                  <a:lnTo>
                    <a:pt x="2792384" y="305794"/>
                  </a:lnTo>
                  <a:lnTo>
                    <a:pt x="2826827" y="337343"/>
                  </a:lnTo>
                  <a:lnTo>
                    <a:pt x="2872311" y="350964"/>
                  </a:lnTo>
                  <a:lnTo>
                    <a:pt x="2884932" y="351536"/>
                  </a:lnTo>
                  <a:lnTo>
                    <a:pt x="2897624" y="350964"/>
                  </a:lnTo>
                  <a:lnTo>
                    <a:pt x="2943109" y="337343"/>
                  </a:lnTo>
                  <a:lnTo>
                    <a:pt x="2977606" y="305794"/>
                  </a:lnTo>
                  <a:lnTo>
                    <a:pt x="2994786" y="270128"/>
                  </a:lnTo>
                  <a:lnTo>
                    <a:pt x="3003234" y="224176"/>
                  </a:lnTo>
                  <a:lnTo>
                    <a:pt x="3003804" y="206628"/>
                  </a:lnTo>
                  <a:lnTo>
                    <a:pt x="3003234" y="189007"/>
                  </a:lnTo>
                  <a:lnTo>
                    <a:pt x="2994786" y="143001"/>
                  </a:lnTo>
                  <a:lnTo>
                    <a:pt x="2977606" y="107283"/>
                  </a:lnTo>
                  <a:lnTo>
                    <a:pt x="2943109" y="75535"/>
                  </a:lnTo>
                  <a:lnTo>
                    <a:pt x="2897624" y="62162"/>
                  </a:lnTo>
                  <a:lnTo>
                    <a:pt x="2884932" y="61594"/>
                  </a:lnTo>
                  <a:close/>
                </a:path>
                <a:path w="4751070" h="413385">
                  <a:moveTo>
                    <a:pt x="2133600" y="61594"/>
                  </a:moveTo>
                  <a:lnTo>
                    <a:pt x="2085975" y="70485"/>
                  </a:lnTo>
                  <a:lnTo>
                    <a:pt x="2048509" y="97662"/>
                  </a:lnTo>
                  <a:lnTo>
                    <a:pt x="2023871" y="143001"/>
                  </a:lnTo>
                  <a:lnTo>
                    <a:pt x="2015424" y="189007"/>
                  </a:lnTo>
                  <a:lnTo>
                    <a:pt x="2014855" y="206628"/>
                  </a:lnTo>
                  <a:lnTo>
                    <a:pt x="2015424" y="224176"/>
                  </a:lnTo>
                  <a:lnTo>
                    <a:pt x="2023871" y="270128"/>
                  </a:lnTo>
                  <a:lnTo>
                    <a:pt x="2041052" y="305794"/>
                  </a:lnTo>
                  <a:lnTo>
                    <a:pt x="2075495" y="337343"/>
                  </a:lnTo>
                  <a:lnTo>
                    <a:pt x="2120979" y="350964"/>
                  </a:lnTo>
                  <a:lnTo>
                    <a:pt x="2133600" y="351536"/>
                  </a:lnTo>
                  <a:lnTo>
                    <a:pt x="2146292" y="350964"/>
                  </a:lnTo>
                  <a:lnTo>
                    <a:pt x="2191777" y="337343"/>
                  </a:lnTo>
                  <a:lnTo>
                    <a:pt x="2226274" y="305794"/>
                  </a:lnTo>
                  <a:lnTo>
                    <a:pt x="2243455" y="270128"/>
                  </a:lnTo>
                  <a:lnTo>
                    <a:pt x="2251902" y="224176"/>
                  </a:lnTo>
                  <a:lnTo>
                    <a:pt x="2252472" y="206628"/>
                  </a:lnTo>
                  <a:lnTo>
                    <a:pt x="2251902" y="189007"/>
                  </a:lnTo>
                  <a:lnTo>
                    <a:pt x="2243455" y="143001"/>
                  </a:lnTo>
                  <a:lnTo>
                    <a:pt x="2226274" y="107283"/>
                  </a:lnTo>
                  <a:lnTo>
                    <a:pt x="2191777" y="75535"/>
                  </a:lnTo>
                  <a:lnTo>
                    <a:pt x="2146292" y="62162"/>
                  </a:lnTo>
                  <a:lnTo>
                    <a:pt x="2133600" y="61594"/>
                  </a:lnTo>
                  <a:close/>
                </a:path>
                <a:path w="4751070" h="413385">
                  <a:moveTo>
                    <a:pt x="4491863" y="7492"/>
                  </a:moveTo>
                  <a:lnTo>
                    <a:pt x="4564760" y="7492"/>
                  </a:lnTo>
                  <a:lnTo>
                    <a:pt x="4564760" y="344677"/>
                  </a:lnTo>
                  <a:lnTo>
                    <a:pt x="4751070" y="344677"/>
                  </a:lnTo>
                  <a:lnTo>
                    <a:pt x="4751070" y="405638"/>
                  </a:lnTo>
                  <a:lnTo>
                    <a:pt x="4491863" y="405638"/>
                  </a:lnTo>
                  <a:lnTo>
                    <a:pt x="4491863" y="7492"/>
                  </a:lnTo>
                  <a:close/>
                </a:path>
                <a:path w="4751070" h="413385">
                  <a:moveTo>
                    <a:pt x="4210431" y="7492"/>
                  </a:moveTo>
                  <a:lnTo>
                    <a:pt x="4277106" y="7492"/>
                  </a:lnTo>
                  <a:lnTo>
                    <a:pt x="4435094" y="405638"/>
                  </a:lnTo>
                  <a:lnTo>
                    <a:pt x="4358005" y="405638"/>
                  </a:lnTo>
                  <a:lnTo>
                    <a:pt x="4319016" y="304164"/>
                  </a:lnTo>
                  <a:lnTo>
                    <a:pt x="4169029" y="304164"/>
                  </a:lnTo>
                  <a:lnTo>
                    <a:pt x="4130040" y="405638"/>
                  </a:lnTo>
                  <a:lnTo>
                    <a:pt x="4052316" y="405638"/>
                  </a:lnTo>
                  <a:lnTo>
                    <a:pt x="4210431" y="7492"/>
                  </a:lnTo>
                  <a:close/>
                </a:path>
                <a:path w="4751070" h="413385">
                  <a:moveTo>
                    <a:pt x="3566795" y="7492"/>
                  </a:moveTo>
                  <a:lnTo>
                    <a:pt x="3639693" y="7492"/>
                  </a:lnTo>
                  <a:lnTo>
                    <a:pt x="3639693" y="405638"/>
                  </a:lnTo>
                  <a:lnTo>
                    <a:pt x="3566795" y="405638"/>
                  </a:lnTo>
                  <a:lnTo>
                    <a:pt x="3566795" y="7492"/>
                  </a:lnTo>
                  <a:close/>
                </a:path>
                <a:path w="4751070" h="413385">
                  <a:moveTo>
                    <a:pt x="2405507" y="7492"/>
                  </a:moveTo>
                  <a:lnTo>
                    <a:pt x="2478405" y="7492"/>
                  </a:lnTo>
                  <a:lnTo>
                    <a:pt x="2478405" y="344677"/>
                  </a:lnTo>
                  <a:lnTo>
                    <a:pt x="2664714" y="344677"/>
                  </a:lnTo>
                  <a:lnTo>
                    <a:pt x="2664714" y="405638"/>
                  </a:lnTo>
                  <a:lnTo>
                    <a:pt x="2405507" y="405638"/>
                  </a:lnTo>
                  <a:lnTo>
                    <a:pt x="2405507" y="7492"/>
                  </a:lnTo>
                  <a:close/>
                </a:path>
                <a:path w="4751070" h="413385">
                  <a:moveTo>
                    <a:pt x="1513967" y="7492"/>
                  </a:moveTo>
                  <a:lnTo>
                    <a:pt x="1590420" y="7492"/>
                  </a:lnTo>
                  <a:lnTo>
                    <a:pt x="1721484" y="192531"/>
                  </a:lnTo>
                  <a:lnTo>
                    <a:pt x="1741896" y="222228"/>
                  </a:lnTo>
                  <a:lnTo>
                    <a:pt x="1760283" y="250174"/>
                  </a:lnTo>
                  <a:lnTo>
                    <a:pt x="1776670" y="276381"/>
                  </a:lnTo>
                  <a:lnTo>
                    <a:pt x="1791081" y="300863"/>
                  </a:lnTo>
                  <a:lnTo>
                    <a:pt x="1792858" y="300863"/>
                  </a:lnTo>
                  <a:lnTo>
                    <a:pt x="1790176" y="233822"/>
                  </a:lnTo>
                  <a:lnTo>
                    <a:pt x="1789303" y="187832"/>
                  </a:lnTo>
                  <a:lnTo>
                    <a:pt x="1789303" y="7492"/>
                  </a:lnTo>
                  <a:lnTo>
                    <a:pt x="1862201" y="7492"/>
                  </a:lnTo>
                  <a:lnTo>
                    <a:pt x="1862201" y="405638"/>
                  </a:lnTo>
                  <a:lnTo>
                    <a:pt x="1785746" y="405638"/>
                  </a:lnTo>
                  <a:lnTo>
                    <a:pt x="1655953" y="222376"/>
                  </a:lnTo>
                  <a:lnTo>
                    <a:pt x="1621091" y="170942"/>
                  </a:lnTo>
                  <a:lnTo>
                    <a:pt x="1585086" y="111887"/>
                  </a:lnTo>
                  <a:lnTo>
                    <a:pt x="1583308" y="111887"/>
                  </a:lnTo>
                  <a:lnTo>
                    <a:pt x="1584882" y="146466"/>
                  </a:lnTo>
                  <a:lnTo>
                    <a:pt x="1585991" y="176879"/>
                  </a:lnTo>
                  <a:lnTo>
                    <a:pt x="1586648" y="203148"/>
                  </a:lnTo>
                  <a:lnTo>
                    <a:pt x="1586865" y="225298"/>
                  </a:lnTo>
                  <a:lnTo>
                    <a:pt x="1586865" y="405638"/>
                  </a:lnTo>
                  <a:lnTo>
                    <a:pt x="1513967" y="405638"/>
                  </a:lnTo>
                  <a:lnTo>
                    <a:pt x="1513967" y="7492"/>
                  </a:lnTo>
                  <a:close/>
                </a:path>
                <a:path w="4751070" h="413385">
                  <a:moveTo>
                    <a:pt x="1088770" y="7492"/>
                  </a:moveTo>
                  <a:lnTo>
                    <a:pt x="1161669" y="7492"/>
                  </a:lnTo>
                  <a:lnTo>
                    <a:pt x="1161669" y="171450"/>
                  </a:lnTo>
                  <a:lnTo>
                    <a:pt x="1346200" y="171450"/>
                  </a:lnTo>
                  <a:lnTo>
                    <a:pt x="1346200" y="7492"/>
                  </a:lnTo>
                  <a:lnTo>
                    <a:pt x="1419225" y="7492"/>
                  </a:lnTo>
                  <a:lnTo>
                    <a:pt x="1419225" y="405638"/>
                  </a:lnTo>
                  <a:lnTo>
                    <a:pt x="1346200" y="405638"/>
                  </a:lnTo>
                  <a:lnTo>
                    <a:pt x="1346200" y="232410"/>
                  </a:lnTo>
                  <a:lnTo>
                    <a:pt x="1161669" y="232410"/>
                  </a:lnTo>
                  <a:lnTo>
                    <a:pt x="1161669" y="405638"/>
                  </a:lnTo>
                  <a:lnTo>
                    <a:pt x="1088770" y="405638"/>
                  </a:lnTo>
                  <a:lnTo>
                    <a:pt x="1088770" y="7492"/>
                  </a:lnTo>
                  <a:close/>
                </a:path>
                <a:path w="4751070" h="413385">
                  <a:moveTo>
                    <a:pt x="386206" y="7492"/>
                  </a:moveTo>
                  <a:lnTo>
                    <a:pt x="644270" y="7492"/>
                  </a:lnTo>
                  <a:lnTo>
                    <a:pt x="644270" y="68452"/>
                  </a:lnTo>
                  <a:lnTo>
                    <a:pt x="459105" y="68452"/>
                  </a:lnTo>
                  <a:lnTo>
                    <a:pt x="459105" y="171450"/>
                  </a:lnTo>
                  <a:lnTo>
                    <a:pt x="618108" y="171450"/>
                  </a:lnTo>
                  <a:lnTo>
                    <a:pt x="618108" y="232410"/>
                  </a:lnTo>
                  <a:lnTo>
                    <a:pt x="459105" y="232410"/>
                  </a:lnTo>
                  <a:lnTo>
                    <a:pt x="459105" y="344677"/>
                  </a:lnTo>
                  <a:lnTo>
                    <a:pt x="654938" y="344677"/>
                  </a:lnTo>
                  <a:lnTo>
                    <a:pt x="654938" y="405638"/>
                  </a:lnTo>
                  <a:lnTo>
                    <a:pt x="386206" y="405638"/>
                  </a:lnTo>
                  <a:lnTo>
                    <a:pt x="386206" y="7492"/>
                  </a:lnTo>
                  <a:close/>
                </a:path>
                <a:path w="4751070" h="413385">
                  <a:moveTo>
                    <a:pt x="0" y="7492"/>
                  </a:moveTo>
                  <a:lnTo>
                    <a:pt x="329819" y="7492"/>
                  </a:lnTo>
                  <a:lnTo>
                    <a:pt x="329819" y="68452"/>
                  </a:lnTo>
                  <a:lnTo>
                    <a:pt x="201549" y="68452"/>
                  </a:lnTo>
                  <a:lnTo>
                    <a:pt x="201549" y="405638"/>
                  </a:lnTo>
                  <a:lnTo>
                    <a:pt x="128650" y="405638"/>
                  </a:lnTo>
                  <a:lnTo>
                    <a:pt x="128650" y="68452"/>
                  </a:lnTo>
                  <a:lnTo>
                    <a:pt x="0" y="68452"/>
                  </a:lnTo>
                  <a:lnTo>
                    <a:pt x="0" y="7492"/>
                  </a:lnTo>
                  <a:close/>
                </a:path>
                <a:path w="4751070" h="413385">
                  <a:moveTo>
                    <a:pt x="3924046" y="0"/>
                  </a:moveTo>
                  <a:lnTo>
                    <a:pt x="3971925" y="3428"/>
                  </a:lnTo>
                  <a:lnTo>
                    <a:pt x="4012692" y="13080"/>
                  </a:lnTo>
                  <a:lnTo>
                    <a:pt x="4012692" y="75056"/>
                  </a:lnTo>
                  <a:lnTo>
                    <a:pt x="4000998" y="71608"/>
                  </a:lnTo>
                  <a:lnTo>
                    <a:pt x="3989720" y="68706"/>
                  </a:lnTo>
                  <a:lnTo>
                    <a:pt x="3948064" y="62357"/>
                  </a:lnTo>
                  <a:lnTo>
                    <a:pt x="3928236" y="61594"/>
                  </a:lnTo>
                  <a:lnTo>
                    <a:pt x="3913643" y="62212"/>
                  </a:lnTo>
                  <a:lnTo>
                    <a:pt x="3873246" y="71374"/>
                  </a:lnTo>
                  <a:lnTo>
                    <a:pt x="3839598" y="91162"/>
                  </a:lnTo>
                  <a:lnTo>
                    <a:pt x="3814095" y="120935"/>
                  </a:lnTo>
                  <a:lnTo>
                    <a:pt x="3797571" y="160539"/>
                  </a:lnTo>
                  <a:lnTo>
                    <a:pt x="3791839" y="209295"/>
                  </a:lnTo>
                  <a:lnTo>
                    <a:pt x="3792430" y="226298"/>
                  </a:lnTo>
                  <a:lnTo>
                    <a:pt x="3801109" y="271017"/>
                  </a:lnTo>
                  <a:lnTo>
                    <a:pt x="3819487" y="306040"/>
                  </a:lnTo>
                  <a:lnTo>
                    <a:pt x="3857763" y="337345"/>
                  </a:lnTo>
                  <a:lnTo>
                    <a:pt x="3896264" y="349250"/>
                  </a:lnTo>
                  <a:lnTo>
                    <a:pt x="3926078" y="351536"/>
                  </a:lnTo>
                  <a:lnTo>
                    <a:pt x="3937462" y="351319"/>
                  </a:lnTo>
                  <a:lnTo>
                    <a:pt x="3983853" y="345977"/>
                  </a:lnTo>
                  <a:lnTo>
                    <a:pt x="4016375" y="337565"/>
                  </a:lnTo>
                  <a:lnTo>
                    <a:pt x="4016375" y="400303"/>
                  </a:lnTo>
                  <a:lnTo>
                    <a:pt x="3971417" y="409701"/>
                  </a:lnTo>
                  <a:lnTo>
                    <a:pt x="3921379" y="413130"/>
                  </a:lnTo>
                  <a:lnTo>
                    <a:pt x="3896824" y="412226"/>
                  </a:lnTo>
                  <a:lnTo>
                    <a:pt x="3852334" y="404987"/>
                  </a:lnTo>
                  <a:lnTo>
                    <a:pt x="3813972" y="390747"/>
                  </a:lnTo>
                  <a:lnTo>
                    <a:pt x="3768217" y="357886"/>
                  </a:lnTo>
                  <a:lnTo>
                    <a:pt x="3736766" y="312505"/>
                  </a:lnTo>
                  <a:lnTo>
                    <a:pt x="3723814" y="275927"/>
                  </a:lnTo>
                  <a:lnTo>
                    <a:pt x="3717337" y="235438"/>
                  </a:lnTo>
                  <a:lnTo>
                    <a:pt x="3716528" y="213740"/>
                  </a:lnTo>
                  <a:lnTo>
                    <a:pt x="3717405" y="191381"/>
                  </a:lnTo>
                  <a:lnTo>
                    <a:pt x="3724350" y="149090"/>
                  </a:lnTo>
                  <a:lnTo>
                    <a:pt x="3738084" y="110297"/>
                  </a:lnTo>
                  <a:lnTo>
                    <a:pt x="3758035" y="76527"/>
                  </a:lnTo>
                  <a:lnTo>
                    <a:pt x="3784109" y="48069"/>
                  </a:lnTo>
                  <a:lnTo>
                    <a:pt x="3816736" y="25590"/>
                  </a:lnTo>
                  <a:lnTo>
                    <a:pt x="3855716" y="9465"/>
                  </a:lnTo>
                  <a:lnTo>
                    <a:pt x="3899999" y="1170"/>
                  </a:lnTo>
                  <a:lnTo>
                    <a:pt x="3924046" y="0"/>
                  </a:lnTo>
                  <a:close/>
                </a:path>
                <a:path w="4751070" h="413385">
                  <a:moveTo>
                    <a:pt x="3361563" y="0"/>
                  </a:moveTo>
                  <a:lnTo>
                    <a:pt x="3404997" y="2411"/>
                  </a:lnTo>
                  <a:lnTo>
                    <a:pt x="3443414" y="9112"/>
                  </a:lnTo>
                  <a:lnTo>
                    <a:pt x="3463163" y="14858"/>
                  </a:lnTo>
                  <a:lnTo>
                    <a:pt x="3463163" y="76835"/>
                  </a:lnTo>
                  <a:lnTo>
                    <a:pt x="3451518" y="73336"/>
                  </a:lnTo>
                  <a:lnTo>
                    <a:pt x="3439826" y="70278"/>
                  </a:lnTo>
                  <a:lnTo>
                    <a:pt x="3392455" y="62563"/>
                  </a:lnTo>
                  <a:lnTo>
                    <a:pt x="3368421" y="61594"/>
                  </a:lnTo>
                  <a:lnTo>
                    <a:pt x="3352488" y="62210"/>
                  </a:lnTo>
                  <a:lnTo>
                    <a:pt x="3307715" y="71247"/>
                  </a:lnTo>
                  <a:lnTo>
                    <a:pt x="3269603" y="90963"/>
                  </a:lnTo>
                  <a:lnTo>
                    <a:pt x="3240309" y="120983"/>
                  </a:lnTo>
                  <a:lnTo>
                    <a:pt x="3220993" y="160789"/>
                  </a:lnTo>
                  <a:lnTo>
                    <a:pt x="3214243" y="210438"/>
                  </a:lnTo>
                  <a:lnTo>
                    <a:pt x="3216695" y="243488"/>
                  </a:lnTo>
                  <a:lnTo>
                    <a:pt x="3235174" y="296396"/>
                  </a:lnTo>
                  <a:lnTo>
                    <a:pt x="3271414" y="331658"/>
                  </a:lnTo>
                  <a:lnTo>
                    <a:pt x="3323369" y="349323"/>
                  </a:lnTo>
                  <a:lnTo>
                    <a:pt x="3355085" y="351536"/>
                  </a:lnTo>
                  <a:lnTo>
                    <a:pt x="3361420" y="351442"/>
                  </a:lnTo>
                  <a:lnTo>
                    <a:pt x="3404489" y="346710"/>
                  </a:lnTo>
                  <a:lnTo>
                    <a:pt x="3404489" y="253618"/>
                  </a:lnTo>
                  <a:lnTo>
                    <a:pt x="3315207" y="253618"/>
                  </a:lnTo>
                  <a:lnTo>
                    <a:pt x="3315207" y="192531"/>
                  </a:lnTo>
                  <a:lnTo>
                    <a:pt x="3477386" y="192531"/>
                  </a:lnTo>
                  <a:lnTo>
                    <a:pt x="3477386" y="393445"/>
                  </a:lnTo>
                  <a:lnTo>
                    <a:pt x="3471418" y="395731"/>
                  </a:lnTo>
                  <a:lnTo>
                    <a:pt x="3463925" y="398017"/>
                  </a:lnTo>
                  <a:lnTo>
                    <a:pt x="3454654" y="400303"/>
                  </a:lnTo>
                  <a:lnTo>
                    <a:pt x="3447508" y="402066"/>
                  </a:lnTo>
                  <a:lnTo>
                    <a:pt x="3406298" y="409352"/>
                  </a:lnTo>
                  <a:lnTo>
                    <a:pt x="3361374" y="413013"/>
                  </a:lnTo>
                  <a:lnTo>
                    <a:pt x="3352419" y="413130"/>
                  </a:lnTo>
                  <a:lnTo>
                    <a:pt x="3326489" y="412226"/>
                  </a:lnTo>
                  <a:lnTo>
                    <a:pt x="3279677" y="404987"/>
                  </a:lnTo>
                  <a:lnTo>
                    <a:pt x="3239650" y="390749"/>
                  </a:lnTo>
                  <a:lnTo>
                    <a:pt x="3206313" y="370417"/>
                  </a:lnTo>
                  <a:lnTo>
                    <a:pt x="3168824" y="329358"/>
                  </a:lnTo>
                  <a:lnTo>
                    <a:pt x="3146432" y="277155"/>
                  </a:lnTo>
                  <a:lnTo>
                    <a:pt x="3139765" y="237202"/>
                  </a:lnTo>
                  <a:lnTo>
                    <a:pt x="3138932" y="215773"/>
                  </a:lnTo>
                  <a:lnTo>
                    <a:pt x="3139380" y="200509"/>
                  </a:lnTo>
                  <a:lnTo>
                    <a:pt x="3145917" y="156717"/>
                  </a:lnTo>
                  <a:lnTo>
                    <a:pt x="3160133" y="116891"/>
                  </a:lnTo>
                  <a:lnTo>
                    <a:pt x="3181508" y="81803"/>
                  </a:lnTo>
                  <a:lnTo>
                    <a:pt x="3209432" y="51984"/>
                  </a:lnTo>
                  <a:lnTo>
                    <a:pt x="3243580" y="28320"/>
                  </a:lnTo>
                  <a:lnTo>
                    <a:pt x="3283585" y="11336"/>
                  </a:lnTo>
                  <a:lnTo>
                    <a:pt x="3328765" y="1809"/>
                  </a:lnTo>
                  <a:lnTo>
                    <a:pt x="3344890" y="452"/>
                  </a:lnTo>
                  <a:lnTo>
                    <a:pt x="3361563" y="0"/>
                  </a:lnTo>
                  <a:close/>
                </a:path>
                <a:path w="4751070" h="413385">
                  <a:moveTo>
                    <a:pt x="2884932" y="0"/>
                  </a:moveTo>
                  <a:lnTo>
                    <a:pt x="2928667" y="3794"/>
                  </a:lnTo>
                  <a:lnTo>
                    <a:pt x="2967355" y="15112"/>
                  </a:lnTo>
                  <a:lnTo>
                    <a:pt x="3015200" y="44831"/>
                  </a:lnTo>
                  <a:lnTo>
                    <a:pt x="3050190" y="87756"/>
                  </a:lnTo>
                  <a:lnTo>
                    <a:pt x="3066160" y="123062"/>
                  </a:lnTo>
                  <a:lnTo>
                    <a:pt x="3075876" y="162893"/>
                  </a:lnTo>
                  <a:lnTo>
                    <a:pt x="3079115" y="206628"/>
                  </a:lnTo>
                  <a:lnTo>
                    <a:pt x="3078305" y="228917"/>
                  </a:lnTo>
                  <a:lnTo>
                    <a:pt x="3071828" y="270637"/>
                  </a:lnTo>
                  <a:lnTo>
                    <a:pt x="3058925" y="308375"/>
                  </a:lnTo>
                  <a:lnTo>
                    <a:pt x="3028315" y="355345"/>
                  </a:lnTo>
                  <a:lnTo>
                    <a:pt x="2984684" y="389635"/>
                  </a:lnTo>
                  <a:lnTo>
                    <a:pt x="2948636" y="404612"/>
                  </a:lnTo>
                  <a:lnTo>
                    <a:pt x="2907436" y="412180"/>
                  </a:lnTo>
                  <a:lnTo>
                    <a:pt x="2884932" y="413130"/>
                  </a:lnTo>
                  <a:lnTo>
                    <a:pt x="2862500" y="412180"/>
                  </a:lnTo>
                  <a:lnTo>
                    <a:pt x="2821352" y="404612"/>
                  </a:lnTo>
                  <a:lnTo>
                    <a:pt x="2785306" y="389635"/>
                  </a:lnTo>
                  <a:lnTo>
                    <a:pt x="2741676" y="355345"/>
                  </a:lnTo>
                  <a:lnTo>
                    <a:pt x="2711065" y="308375"/>
                  </a:lnTo>
                  <a:lnTo>
                    <a:pt x="2698162" y="270636"/>
                  </a:lnTo>
                  <a:lnTo>
                    <a:pt x="2691685" y="228917"/>
                  </a:lnTo>
                  <a:lnTo>
                    <a:pt x="2690876" y="206628"/>
                  </a:lnTo>
                  <a:lnTo>
                    <a:pt x="2691685" y="184267"/>
                  </a:lnTo>
                  <a:lnTo>
                    <a:pt x="2698162" y="142495"/>
                  </a:lnTo>
                  <a:lnTo>
                    <a:pt x="2711065" y="104755"/>
                  </a:lnTo>
                  <a:lnTo>
                    <a:pt x="2741676" y="57785"/>
                  </a:lnTo>
                  <a:lnTo>
                    <a:pt x="2785306" y="23495"/>
                  </a:lnTo>
                  <a:lnTo>
                    <a:pt x="2821352" y="8518"/>
                  </a:lnTo>
                  <a:lnTo>
                    <a:pt x="2862500" y="950"/>
                  </a:lnTo>
                  <a:lnTo>
                    <a:pt x="2884932" y="0"/>
                  </a:lnTo>
                  <a:close/>
                </a:path>
                <a:path w="4751070" h="413385">
                  <a:moveTo>
                    <a:pt x="2133600" y="0"/>
                  </a:moveTo>
                  <a:lnTo>
                    <a:pt x="2177335" y="3794"/>
                  </a:lnTo>
                  <a:lnTo>
                    <a:pt x="2216022" y="15112"/>
                  </a:lnTo>
                  <a:lnTo>
                    <a:pt x="2263868" y="44831"/>
                  </a:lnTo>
                  <a:lnTo>
                    <a:pt x="2298858" y="87756"/>
                  </a:lnTo>
                  <a:lnTo>
                    <a:pt x="2314829" y="123062"/>
                  </a:lnTo>
                  <a:lnTo>
                    <a:pt x="2324544" y="162893"/>
                  </a:lnTo>
                  <a:lnTo>
                    <a:pt x="2327783" y="206628"/>
                  </a:lnTo>
                  <a:lnTo>
                    <a:pt x="2326973" y="228917"/>
                  </a:lnTo>
                  <a:lnTo>
                    <a:pt x="2320496" y="270637"/>
                  </a:lnTo>
                  <a:lnTo>
                    <a:pt x="2307593" y="308375"/>
                  </a:lnTo>
                  <a:lnTo>
                    <a:pt x="2276983" y="355345"/>
                  </a:lnTo>
                  <a:lnTo>
                    <a:pt x="2233352" y="389635"/>
                  </a:lnTo>
                  <a:lnTo>
                    <a:pt x="2197304" y="404612"/>
                  </a:lnTo>
                  <a:lnTo>
                    <a:pt x="2156104" y="412180"/>
                  </a:lnTo>
                  <a:lnTo>
                    <a:pt x="2133600" y="413130"/>
                  </a:lnTo>
                  <a:lnTo>
                    <a:pt x="2111168" y="412180"/>
                  </a:lnTo>
                  <a:lnTo>
                    <a:pt x="2070020" y="404612"/>
                  </a:lnTo>
                  <a:lnTo>
                    <a:pt x="2033974" y="389635"/>
                  </a:lnTo>
                  <a:lnTo>
                    <a:pt x="1990344" y="355345"/>
                  </a:lnTo>
                  <a:lnTo>
                    <a:pt x="1959733" y="308375"/>
                  </a:lnTo>
                  <a:lnTo>
                    <a:pt x="1946830" y="270636"/>
                  </a:lnTo>
                  <a:lnTo>
                    <a:pt x="1940353" y="228917"/>
                  </a:lnTo>
                  <a:lnTo>
                    <a:pt x="1939544" y="206628"/>
                  </a:lnTo>
                  <a:lnTo>
                    <a:pt x="1940353" y="184267"/>
                  </a:lnTo>
                  <a:lnTo>
                    <a:pt x="1946830" y="142495"/>
                  </a:lnTo>
                  <a:lnTo>
                    <a:pt x="1959733" y="104755"/>
                  </a:lnTo>
                  <a:lnTo>
                    <a:pt x="1990344" y="57785"/>
                  </a:lnTo>
                  <a:lnTo>
                    <a:pt x="2033974" y="23495"/>
                  </a:lnTo>
                  <a:lnTo>
                    <a:pt x="2070020" y="8518"/>
                  </a:lnTo>
                  <a:lnTo>
                    <a:pt x="2111168" y="950"/>
                  </a:lnTo>
                  <a:lnTo>
                    <a:pt x="2133600" y="0"/>
                  </a:lnTo>
                  <a:close/>
                </a:path>
                <a:path w="4751070" h="413385">
                  <a:moveTo>
                    <a:pt x="921766" y="0"/>
                  </a:moveTo>
                  <a:lnTo>
                    <a:pt x="969644" y="3428"/>
                  </a:lnTo>
                  <a:lnTo>
                    <a:pt x="1010412" y="13080"/>
                  </a:lnTo>
                  <a:lnTo>
                    <a:pt x="1010412" y="75056"/>
                  </a:lnTo>
                  <a:lnTo>
                    <a:pt x="998718" y="71608"/>
                  </a:lnTo>
                  <a:lnTo>
                    <a:pt x="987440" y="68706"/>
                  </a:lnTo>
                  <a:lnTo>
                    <a:pt x="945784" y="62357"/>
                  </a:lnTo>
                  <a:lnTo>
                    <a:pt x="925957" y="61594"/>
                  </a:lnTo>
                  <a:lnTo>
                    <a:pt x="911363" y="62212"/>
                  </a:lnTo>
                  <a:lnTo>
                    <a:pt x="870966" y="71374"/>
                  </a:lnTo>
                  <a:lnTo>
                    <a:pt x="837318" y="91162"/>
                  </a:lnTo>
                  <a:lnTo>
                    <a:pt x="811815" y="120935"/>
                  </a:lnTo>
                  <a:lnTo>
                    <a:pt x="795291" y="160539"/>
                  </a:lnTo>
                  <a:lnTo>
                    <a:pt x="789558" y="209295"/>
                  </a:lnTo>
                  <a:lnTo>
                    <a:pt x="790150" y="226298"/>
                  </a:lnTo>
                  <a:lnTo>
                    <a:pt x="798830" y="271017"/>
                  </a:lnTo>
                  <a:lnTo>
                    <a:pt x="817207" y="306040"/>
                  </a:lnTo>
                  <a:lnTo>
                    <a:pt x="855483" y="337345"/>
                  </a:lnTo>
                  <a:lnTo>
                    <a:pt x="893984" y="349250"/>
                  </a:lnTo>
                  <a:lnTo>
                    <a:pt x="923798" y="351536"/>
                  </a:lnTo>
                  <a:lnTo>
                    <a:pt x="935182" y="351319"/>
                  </a:lnTo>
                  <a:lnTo>
                    <a:pt x="981573" y="345977"/>
                  </a:lnTo>
                  <a:lnTo>
                    <a:pt x="1014094" y="337565"/>
                  </a:lnTo>
                  <a:lnTo>
                    <a:pt x="1014094" y="400303"/>
                  </a:lnTo>
                  <a:lnTo>
                    <a:pt x="969137" y="409701"/>
                  </a:lnTo>
                  <a:lnTo>
                    <a:pt x="919099" y="413130"/>
                  </a:lnTo>
                  <a:lnTo>
                    <a:pt x="894544" y="412226"/>
                  </a:lnTo>
                  <a:lnTo>
                    <a:pt x="850054" y="404987"/>
                  </a:lnTo>
                  <a:lnTo>
                    <a:pt x="811692" y="390747"/>
                  </a:lnTo>
                  <a:lnTo>
                    <a:pt x="765937" y="357886"/>
                  </a:lnTo>
                  <a:lnTo>
                    <a:pt x="734486" y="312505"/>
                  </a:lnTo>
                  <a:lnTo>
                    <a:pt x="721534" y="275927"/>
                  </a:lnTo>
                  <a:lnTo>
                    <a:pt x="715057" y="235438"/>
                  </a:lnTo>
                  <a:lnTo>
                    <a:pt x="714248" y="213740"/>
                  </a:lnTo>
                  <a:lnTo>
                    <a:pt x="715125" y="191381"/>
                  </a:lnTo>
                  <a:lnTo>
                    <a:pt x="722070" y="149090"/>
                  </a:lnTo>
                  <a:lnTo>
                    <a:pt x="735804" y="110297"/>
                  </a:lnTo>
                  <a:lnTo>
                    <a:pt x="755755" y="76527"/>
                  </a:lnTo>
                  <a:lnTo>
                    <a:pt x="781829" y="48069"/>
                  </a:lnTo>
                  <a:lnTo>
                    <a:pt x="814456" y="25590"/>
                  </a:lnTo>
                  <a:lnTo>
                    <a:pt x="853436" y="9465"/>
                  </a:lnTo>
                  <a:lnTo>
                    <a:pt x="897719" y="1170"/>
                  </a:lnTo>
                  <a:lnTo>
                    <a:pt x="921766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167508" y="1969770"/>
            <a:ext cx="4350385" cy="422275"/>
            <a:chOff x="2167508" y="1969770"/>
            <a:chExt cx="4350385" cy="422275"/>
          </a:xfrm>
        </p:grpSpPr>
        <p:sp>
          <p:nvSpPr>
            <p:cNvPr id="26" name="object 26"/>
            <p:cNvSpPr/>
            <p:nvPr/>
          </p:nvSpPr>
          <p:spPr>
            <a:xfrm>
              <a:off x="2172080" y="1974342"/>
              <a:ext cx="4340987" cy="41313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479672" y="2073021"/>
              <a:ext cx="112140" cy="14909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07716" y="2073021"/>
              <a:ext cx="112141" cy="14909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72080" y="1974342"/>
              <a:ext cx="4341495" cy="413384"/>
            </a:xfrm>
            <a:custGeom>
              <a:avLst/>
              <a:gdLst/>
              <a:ahLst/>
              <a:cxnLst/>
              <a:rect l="l" t="t" r="r" b="b"/>
              <a:pathLst>
                <a:path w="4341495" h="413385">
                  <a:moveTo>
                    <a:pt x="512444" y="68453"/>
                  </a:moveTo>
                  <a:lnTo>
                    <a:pt x="512444" y="344678"/>
                  </a:lnTo>
                  <a:lnTo>
                    <a:pt x="542544" y="344678"/>
                  </a:lnTo>
                  <a:lnTo>
                    <a:pt x="599519" y="340296"/>
                  </a:lnTo>
                  <a:lnTo>
                    <a:pt x="642493" y="327152"/>
                  </a:lnTo>
                  <a:lnTo>
                    <a:pt x="681605" y="295451"/>
                  </a:lnTo>
                  <a:lnTo>
                    <a:pt x="703040" y="247030"/>
                  </a:lnTo>
                  <a:lnTo>
                    <a:pt x="707136" y="204470"/>
                  </a:lnTo>
                  <a:lnTo>
                    <a:pt x="706802" y="192565"/>
                  </a:lnTo>
                  <a:lnTo>
                    <a:pt x="698827" y="150854"/>
                  </a:lnTo>
                  <a:lnTo>
                    <a:pt x="675100" y="111172"/>
                  </a:lnTo>
                  <a:lnTo>
                    <a:pt x="637990" y="84754"/>
                  </a:lnTo>
                  <a:lnTo>
                    <a:pt x="601529" y="73112"/>
                  </a:lnTo>
                  <a:lnTo>
                    <a:pt x="557218" y="68641"/>
                  </a:lnTo>
                  <a:lnTo>
                    <a:pt x="544576" y="68453"/>
                  </a:lnTo>
                  <a:lnTo>
                    <a:pt x="512444" y="68453"/>
                  </a:lnTo>
                  <a:close/>
                </a:path>
                <a:path w="4341495" h="413385">
                  <a:moveTo>
                    <a:pt x="4011168" y="7493"/>
                  </a:moveTo>
                  <a:lnTo>
                    <a:pt x="4340987" y="7493"/>
                  </a:lnTo>
                  <a:lnTo>
                    <a:pt x="4340987" y="68453"/>
                  </a:lnTo>
                  <a:lnTo>
                    <a:pt x="4212717" y="68453"/>
                  </a:lnTo>
                  <a:lnTo>
                    <a:pt x="4212717" y="405638"/>
                  </a:lnTo>
                  <a:lnTo>
                    <a:pt x="4139819" y="405638"/>
                  </a:lnTo>
                  <a:lnTo>
                    <a:pt x="4139819" y="68453"/>
                  </a:lnTo>
                  <a:lnTo>
                    <a:pt x="4011168" y="68453"/>
                  </a:lnTo>
                  <a:lnTo>
                    <a:pt x="4011168" y="7493"/>
                  </a:lnTo>
                  <a:close/>
                </a:path>
                <a:path w="4341495" h="413385">
                  <a:moveTo>
                    <a:pt x="3606419" y="7493"/>
                  </a:moveTo>
                  <a:lnTo>
                    <a:pt x="3682873" y="7493"/>
                  </a:lnTo>
                  <a:lnTo>
                    <a:pt x="3813936" y="192532"/>
                  </a:lnTo>
                  <a:lnTo>
                    <a:pt x="3834348" y="222228"/>
                  </a:lnTo>
                  <a:lnTo>
                    <a:pt x="3852735" y="250174"/>
                  </a:lnTo>
                  <a:lnTo>
                    <a:pt x="3869122" y="276381"/>
                  </a:lnTo>
                  <a:lnTo>
                    <a:pt x="3883532" y="300863"/>
                  </a:lnTo>
                  <a:lnTo>
                    <a:pt x="3885310" y="300863"/>
                  </a:lnTo>
                  <a:lnTo>
                    <a:pt x="3882628" y="233822"/>
                  </a:lnTo>
                  <a:lnTo>
                    <a:pt x="3881754" y="187833"/>
                  </a:lnTo>
                  <a:lnTo>
                    <a:pt x="3881754" y="7493"/>
                  </a:lnTo>
                  <a:lnTo>
                    <a:pt x="3954653" y="7493"/>
                  </a:lnTo>
                  <a:lnTo>
                    <a:pt x="3954653" y="405638"/>
                  </a:lnTo>
                  <a:lnTo>
                    <a:pt x="3878199" y="405638"/>
                  </a:lnTo>
                  <a:lnTo>
                    <a:pt x="3748404" y="222377"/>
                  </a:lnTo>
                  <a:lnTo>
                    <a:pt x="3713543" y="170942"/>
                  </a:lnTo>
                  <a:lnTo>
                    <a:pt x="3677539" y="111887"/>
                  </a:lnTo>
                  <a:lnTo>
                    <a:pt x="3675760" y="111887"/>
                  </a:lnTo>
                  <a:lnTo>
                    <a:pt x="3677334" y="146466"/>
                  </a:lnTo>
                  <a:lnTo>
                    <a:pt x="3678443" y="176879"/>
                  </a:lnTo>
                  <a:lnTo>
                    <a:pt x="3679100" y="203148"/>
                  </a:lnTo>
                  <a:lnTo>
                    <a:pt x="3679317" y="225298"/>
                  </a:lnTo>
                  <a:lnTo>
                    <a:pt x="3679317" y="405638"/>
                  </a:lnTo>
                  <a:lnTo>
                    <a:pt x="3606419" y="405638"/>
                  </a:lnTo>
                  <a:lnTo>
                    <a:pt x="3606419" y="7493"/>
                  </a:lnTo>
                  <a:close/>
                </a:path>
                <a:path w="4341495" h="413385">
                  <a:moveTo>
                    <a:pt x="3260471" y="7493"/>
                  </a:moveTo>
                  <a:lnTo>
                    <a:pt x="3518534" y="7493"/>
                  </a:lnTo>
                  <a:lnTo>
                    <a:pt x="3518534" y="68453"/>
                  </a:lnTo>
                  <a:lnTo>
                    <a:pt x="3333369" y="68453"/>
                  </a:lnTo>
                  <a:lnTo>
                    <a:pt x="3333369" y="171450"/>
                  </a:lnTo>
                  <a:lnTo>
                    <a:pt x="3492373" y="171450"/>
                  </a:lnTo>
                  <a:lnTo>
                    <a:pt x="3492373" y="232410"/>
                  </a:lnTo>
                  <a:lnTo>
                    <a:pt x="3333369" y="232410"/>
                  </a:lnTo>
                  <a:lnTo>
                    <a:pt x="3333369" y="344678"/>
                  </a:lnTo>
                  <a:lnTo>
                    <a:pt x="3529203" y="344678"/>
                  </a:lnTo>
                  <a:lnTo>
                    <a:pt x="3529203" y="405638"/>
                  </a:lnTo>
                  <a:lnTo>
                    <a:pt x="3260471" y="405638"/>
                  </a:lnTo>
                  <a:lnTo>
                    <a:pt x="3260471" y="7493"/>
                  </a:lnTo>
                  <a:close/>
                </a:path>
                <a:path w="4341495" h="413385">
                  <a:moveTo>
                    <a:pt x="2757551" y="7493"/>
                  </a:moveTo>
                  <a:lnTo>
                    <a:pt x="2859405" y="7493"/>
                  </a:lnTo>
                  <a:lnTo>
                    <a:pt x="2928111" y="197104"/>
                  </a:lnTo>
                  <a:lnTo>
                    <a:pt x="2936636" y="221178"/>
                  </a:lnTo>
                  <a:lnTo>
                    <a:pt x="2944876" y="246157"/>
                  </a:lnTo>
                  <a:lnTo>
                    <a:pt x="2952829" y="272041"/>
                  </a:lnTo>
                  <a:lnTo>
                    <a:pt x="2960497" y="298831"/>
                  </a:lnTo>
                  <a:lnTo>
                    <a:pt x="2962274" y="298831"/>
                  </a:lnTo>
                  <a:lnTo>
                    <a:pt x="2976959" y="250078"/>
                  </a:lnTo>
                  <a:lnTo>
                    <a:pt x="2994786" y="197993"/>
                  </a:lnTo>
                  <a:lnTo>
                    <a:pt x="3063494" y="7493"/>
                  </a:lnTo>
                  <a:lnTo>
                    <a:pt x="3165983" y="7493"/>
                  </a:lnTo>
                  <a:lnTo>
                    <a:pt x="3165983" y="405638"/>
                  </a:lnTo>
                  <a:lnTo>
                    <a:pt x="3092958" y="405638"/>
                  </a:lnTo>
                  <a:lnTo>
                    <a:pt x="3092958" y="203835"/>
                  </a:lnTo>
                  <a:lnTo>
                    <a:pt x="3093894" y="155956"/>
                  </a:lnTo>
                  <a:lnTo>
                    <a:pt x="3096641" y="100837"/>
                  </a:lnTo>
                  <a:lnTo>
                    <a:pt x="3093847" y="100837"/>
                  </a:lnTo>
                  <a:lnTo>
                    <a:pt x="3082035" y="138937"/>
                  </a:lnTo>
                  <a:lnTo>
                    <a:pt x="3067685" y="180721"/>
                  </a:lnTo>
                  <a:lnTo>
                    <a:pt x="2985261" y="405638"/>
                  </a:lnTo>
                  <a:lnTo>
                    <a:pt x="2938272" y="405638"/>
                  </a:lnTo>
                  <a:lnTo>
                    <a:pt x="2855722" y="180721"/>
                  </a:lnTo>
                  <a:lnTo>
                    <a:pt x="2841497" y="138937"/>
                  </a:lnTo>
                  <a:lnTo>
                    <a:pt x="2829560" y="100837"/>
                  </a:lnTo>
                  <a:lnTo>
                    <a:pt x="2826893" y="100837"/>
                  </a:lnTo>
                  <a:lnTo>
                    <a:pt x="2828466" y="127964"/>
                  </a:lnTo>
                  <a:lnTo>
                    <a:pt x="2829575" y="154114"/>
                  </a:lnTo>
                  <a:lnTo>
                    <a:pt x="2830232" y="179312"/>
                  </a:lnTo>
                  <a:lnTo>
                    <a:pt x="2830448" y="203581"/>
                  </a:lnTo>
                  <a:lnTo>
                    <a:pt x="2830448" y="405638"/>
                  </a:lnTo>
                  <a:lnTo>
                    <a:pt x="2757551" y="405638"/>
                  </a:lnTo>
                  <a:lnTo>
                    <a:pt x="2757551" y="7493"/>
                  </a:lnTo>
                  <a:close/>
                </a:path>
                <a:path w="4341495" h="413385">
                  <a:moveTo>
                    <a:pt x="2411603" y="7493"/>
                  </a:moveTo>
                  <a:lnTo>
                    <a:pt x="2669667" y="7493"/>
                  </a:lnTo>
                  <a:lnTo>
                    <a:pt x="2669667" y="68453"/>
                  </a:lnTo>
                  <a:lnTo>
                    <a:pt x="2484501" y="68453"/>
                  </a:lnTo>
                  <a:lnTo>
                    <a:pt x="2484501" y="171450"/>
                  </a:lnTo>
                  <a:lnTo>
                    <a:pt x="2643505" y="171450"/>
                  </a:lnTo>
                  <a:lnTo>
                    <a:pt x="2643505" y="232410"/>
                  </a:lnTo>
                  <a:lnTo>
                    <a:pt x="2484501" y="232410"/>
                  </a:lnTo>
                  <a:lnTo>
                    <a:pt x="2484501" y="344678"/>
                  </a:lnTo>
                  <a:lnTo>
                    <a:pt x="2680335" y="344678"/>
                  </a:lnTo>
                  <a:lnTo>
                    <a:pt x="2680335" y="405638"/>
                  </a:lnTo>
                  <a:lnTo>
                    <a:pt x="2411603" y="405638"/>
                  </a:lnTo>
                  <a:lnTo>
                    <a:pt x="2411603" y="7493"/>
                  </a:lnTo>
                  <a:close/>
                </a:path>
                <a:path w="4341495" h="413385">
                  <a:moveTo>
                    <a:pt x="1611503" y="7493"/>
                  </a:moveTo>
                  <a:lnTo>
                    <a:pt x="1687957" y="7493"/>
                  </a:lnTo>
                  <a:lnTo>
                    <a:pt x="1819020" y="192532"/>
                  </a:lnTo>
                  <a:lnTo>
                    <a:pt x="1839432" y="222228"/>
                  </a:lnTo>
                  <a:lnTo>
                    <a:pt x="1857819" y="250174"/>
                  </a:lnTo>
                  <a:lnTo>
                    <a:pt x="1874206" y="276381"/>
                  </a:lnTo>
                  <a:lnTo>
                    <a:pt x="1888617" y="300863"/>
                  </a:lnTo>
                  <a:lnTo>
                    <a:pt x="1890395" y="300863"/>
                  </a:lnTo>
                  <a:lnTo>
                    <a:pt x="1887712" y="233822"/>
                  </a:lnTo>
                  <a:lnTo>
                    <a:pt x="1886839" y="187833"/>
                  </a:lnTo>
                  <a:lnTo>
                    <a:pt x="1886839" y="7493"/>
                  </a:lnTo>
                  <a:lnTo>
                    <a:pt x="1959736" y="7493"/>
                  </a:lnTo>
                  <a:lnTo>
                    <a:pt x="1959736" y="405638"/>
                  </a:lnTo>
                  <a:lnTo>
                    <a:pt x="1883283" y="405638"/>
                  </a:lnTo>
                  <a:lnTo>
                    <a:pt x="1753489" y="222377"/>
                  </a:lnTo>
                  <a:lnTo>
                    <a:pt x="1718627" y="170942"/>
                  </a:lnTo>
                  <a:lnTo>
                    <a:pt x="1682622" y="111887"/>
                  </a:lnTo>
                  <a:lnTo>
                    <a:pt x="1680845" y="111887"/>
                  </a:lnTo>
                  <a:lnTo>
                    <a:pt x="1682418" y="146466"/>
                  </a:lnTo>
                  <a:lnTo>
                    <a:pt x="1683527" y="176879"/>
                  </a:lnTo>
                  <a:lnTo>
                    <a:pt x="1684184" y="203148"/>
                  </a:lnTo>
                  <a:lnTo>
                    <a:pt x="1684401" y="225298"/>
                  </a:lnTo>
                  <a:lnTo>
                    <a:pt x="1684401" y="405638"/>
                  </a:lnTo>
                  <a:lnTo>
                    <a:pt x="1611503" y="405638"/>
                  </a:lnTo>
                  <a:lnTo>
                    <a:pt x="1611503" y="7493"/>
                  </a:lnTo>
                  <a:close/>
                </a:path>
                <a:path w="4341495" h="413385">
                  <a:moveTo>
                    <a:pt x="1330070" y="7493"/>
                  </a:moveTo>
                  <a:lnTo>
                    <a:pt x="1396745" y="7493"/>
                  </a:lnTo>
                  <a:lnTo>
                    <a:pt x="1554733" y="405638"/>
                  </a:lnTo>
                  <a:lnTo>
                    <a:pt x="1477645" y="405638"/>
                  </a:lnTo>
                  <a:lnTo>
                    <a:pt x="1438656" y="304165"/>
                  </a:lnTo>
                  <a:lnTo>
                    <a:pt x="1288669" y="304165"/>
                  </a:lnTo>
                  <a:lnTo>
                    <a:pt x="1249680" y="405638"/>
                  </a:lnTo>
                  <a:lnTo>
                    <a:pt x="1171956" y="405638"/>
                  </a:lnTo>
                  <a:lnTo>
                    <a:pt x="1330070" y="7493"/>
                  </a:lnTo>
                  <a:close/>
                </a:path>
                <a:path w="4341495" h="413385">
                  <a:moveTo>
                    <a:pt x="812419" y="7493"/>
                  </a:moveTo>
                  <a:lnTo>
                    <a:pt x="890143" y="7493"/>
                  </a:lnTo>
                  <a:lnTo>
                    <a:pt x="963930" y="205359"/>
                  </a:lnTo>
                  <a:lnTo>
                    <a:pt x="981485" y="253365"/>
                  </a:lnTo>
                  <a:lnTo>
                    <a:pt x="995382" y="293310"/>
                  </a:lnTo>
                  <a:lnTo>
                    <a:pt x="1000506" y="308356"/>
                  </a:lnTo>
                  <a:lnTo>
                    <a:pt x="1001649" y="308356"/>
                  </a:lnTo>
                  <a:lnTo>
                    <a:pt x="1014793" y="270172"/>
                  </a:lnTo>
                  <a:lnTo>
                    <a:pt x="1031134" y="224980"/>
                  </a:lnTo>
                  <a:lnTo>
                    <a:pt x="1112139" y="7493"/>
                  </a:lnTo>
                  <a:lnTo>
                    <a:pt x="1189228" y="7493"/>
                  </a:lnTo>
                  <a:lnTo>
                    <a:pt x="1033526" y="405638"/>
                  </a:lnTo>
                  <a:lnTo>
                    <a:pt x="968120" y="405638"/>
                  </a:lnTo>
                  <a:lnTo>
                    <a:pt x="812419" y="7493"/>
                  </a:lnTo>
                  <a:close/>
                </a:path>
                <a:path w="4341495" h="413385">
                  <a:moveTo>
                    <a:pt x="439546" y="7493"/>
                  </a:moveTo>
                  <a:lnTo>
                    <a:pt x="544957" y="7493"/>
                  </a:lnTo>
                  <a:lnTo>
                    <a:pt x="551955" y="7542"/>
                  </a:lnTo>
                  <a:lnTo>
                    <a:pt x="594568" y="10167"/>
                  </a:lnTo>
                  <a:lnTo>
                    <a:pt x="628014" y="15367"/>
                  </a:lnTo>
                  <a:lnTo>
                    <a:pt x="636524" y="17018"/>
                  </a:lnTo>
                  <a:lnTo>
                    <a:pt x="681497" y="33353"/>
                  </a:lnTo>
                  <a:lnTo>
                    <a:pt x="719464" y="57816"/>
                  </a:lnTo>
                  <a:lnTo>
                    <a:pt x="748664" y="89535"/>
                  </a:lnTo>
                  <a:lnTo>
                    <a:pt x="768917" y="127968"/>
                  </a:lnTo>
                  <a:lnTo>
                    <a:pt x="780033" y="172370"/>
                  </a:lnTo>
                  <a:lnTo>
                    <a:pt x="782193" y="205105"/>
                  </a:lnTo>
                  <a:lnTo>
                    <a:pt x="781740" y="220940"/>
                  </a:lnTo>
                  <a:lnTo>
                    <a:pt x="774954" y="265303"/>
                  </a:lnTo>
                  <a:lnTo>
                    <a:pt x="760095" y="304807"/>
                  </a:lnTo>
                  <a:lnTo>
                    <a:pt x="736790" y="338566"/>
                  </a:lnTo>
                  <a:lnTo>
                    <a:pt x="704907" y="366085"/>
                  </a:lnTo>
                  <a:lnTo>
                    <a:pt x="663956" y="386588"/>
                  </a:lnTo>
                  <a:lnTo>
                    <a:pt x="622200" y="398250"/>
                  </a:lnTo>
                  <a:lnTo>
                    <a:pt x="572357" y="404479"/>
                  </a:lnTo>
                  <a:lnTo>
                    <a:pt x="534162" y="405638"/>
                  </a:lnTo>
                  <a:lnTo>
                    <a:pt x="439546" y="405638"/>
                  </a:lnTo>
                  <a:lnTo>
                    <a:pt x="439546" y="7493"/>
                  </a:lnTo>
                  <a:close/>
                </a:path>
                <a:path w="4341495" h="413385">
                  <a:moveTo>
                    <a:pt x="158114" y="7493"/>
                  </a:moveTo>
                  <a:lnTo>
                    <a:pt x="224789" y="7493"/>
                  </a:lnTo>
                  <a:lnTo>
                    <a:pt x="382777" y="405638"/>
                  </a:lnTo>
                  <a:lnTo>
                    <a:pt x="305688" y="405638"/>
                  </a:lnTo>
                  <a:lnTo>
                    <a:pt x="266700" y="304165"/>
                  </a:lnTo>
                  <a:lnTo>
                    <a:pt x="116712" y="304165"/>
                  </a:lnTo>
                  <a:lnTo>
                    <a:pt x="77724" y="405638"/>
                  </a:lnTo>
                  <a:lnTo>
                    <a:pt x="0" y="405638"/>
                  </a:lnTo>
                  <a:lnTo>
                    <a:pt x="158114" y="7493"/>
                  </a:lnTo>
                  <a:close/>
                </a:path>
                <a:path w="4341495" h="413385">
                  <a:moveTo>
                    <a:pt x="2244597" y="0"/>
                  </a:moveTo>
                  <a:lnTo>
                    <a:pt x="2292477" y="3429"/>
                  </a:lnTo>
                  <a:lnTo>
                    <a:pt x="2333244" y="13081"/>
                  </a:lnTo>
                  <a:lnTo>
                    <a:pt x="2333244" y="75057"/>
                  </a:lnTo>
                  <a:lnTo>
                    <a:pt x="2321550" y="71608"/>
                  </a:lnTo>
                  <a:lnTo>
                    <a:pt x="2310272" y="68707"/>
                  </a:lnTo>
                  <a:lnTo>
                    <a:pt x="2268616" y="62357"/>
                  </a:lnTo>
                  <a:lnTo>
                    <a:pt x="2248789" y="61595"/>
                  </a:lnTo>
                  <a:lnTo>
                    <a:pt x="2234195" y="62212"/>
                  </a:lnTo>
                  <a:lnTo>
                    <a:pt x="2193797" y="71374"/>
                  </a:lnTo>
                  <a:lnTo>
                    <a:pt x="2160150" y="91162"/>
                  </a:lnTo>
                  <a:lnTo>
                    <a:pt x="2134647" y="120935"/>
                  </a:lnTo>
                  <a:lnTo>
                    <a:pt x="2118123" y="160539"/>
                  </a:lnTo>
                  <a:lnTo>
                    <a:pt x="2112391" y="209296"/>
                  </a:lnTo>
                  <a:lnTo>
                    <a:pt x="2112982" y="226298"/>
                  </a:lnTo>
                  <a:lnTo>
                    <a:pt x="2121661" y="271018"/>
                  </a:lnTo>
                  <a:lnTo>
                    <a:pt x="2140039" y="306040"/>
                  </a:lnTo>
                  <a:lnTo>
                    <a:pt x="2178315" y="337345"/>
                  </a:lnTo>
                  <a:lnTo>
                    <a:pt x="2216816" y="349250"/>
                  </a:lnTo>
                  <a:lnTo>
                    <a:pt x="2246630" y="351536"/>
                  </a:lnTo>
                  <a:lnTo>
                    <a:pt x="2258014" y="351319"/>
                  </a:lnTo>
                  <a:lnTo>
                    <a:pt x="2304405" y="345977"/>
                  </a:lnTo>
                  <a:lnTo>
                    <a:pt x="2336927" y="337566"/>
                  </a:lnTo>
                  <a:lnTo>
                    <a:pt x="2336927" y="400304"/>
                  </a:lnTo>
                  <a:lnTo>
                    <a:pt x="2291969" y="409702"/>
                  </a:lnTo>
                  <a:lnTo>
                    <a:pt x="2241931" y="413131"/>
                  </a:lnTo>
                  <a:lnTo>
                    <a:pt x="2217376" y="412226"/>
                  </a:lnTo>
                  <a:lnTo>
                    <a:pt x="2172886" y="404987"/>
                  </a:lnTo>
                  <a:lnTo>
                    <a:pt x="2134524" y="390747"/>
                  </a:lnTo>
                  <a:lnTo>
                    <a:pt x="2088769" y="357886"/>
                  </a:lnTo>
                  <a:lnTo>
                    <a:pt x="2057318" y="312505"/>
                  </a:lnTo>
                  <a:lnTo>
                    <a:pt x="2044366" y="275927"/>
                  </a:lnTo>
                  <a:lnTo>
                    <a:pt x="2037889" y="235438"/>
                  </a:lnTo>
                  <a:lnTo>
                    <a:pt x="2037080" y="213741"/>
                  </a:lnTo>
                  <a:lnTo>
                    <a:pt x="2037957" y="191381"/>
                  </a:lnTo>
                  <a:lnTo>
                    <a:pt x="2044902" y="149090"/>
                  </a:lnTo>
                  <a:lnTo>
                    <a:pt x="2058636" y="110297"/>
                  </a:lnTo>
                  <a:lnTo>
                    <a:pt x="2078587" y="76527"/>
                  </a:lnTo>
                  <a:lnTo>
                    <a:pt x="2104661" y="48069"/>
                  </a:lnTo>
                  <a:lnTo>
                    <a:pt x="2137288" y="25590"/>
                  </a:lnTo>
                  <a:lnTo>
                    <a:pt x="2176268" y="9465"/>
                  </a:lnTo>
                  <a:lnTo>
                    <a:pt x="2220551" y="1170"/>
                  </a:lnTo>
                  <a:lnTo>
                    <a:pt x="2244597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4141723" y="2708782"/>
            <a:ext cx="525145" cy="407670"/>
            <a:chOff x="4141723" y="2708782"/>
            <a:chExt cx="525145" cy="407670"/>
          </a:xfrm>
        </p:grpSpPr>
        <p:sp>
          <p:nvSpPr>
            <p:cNvPr id="31" name="object 31"/>
            <p:cNvSpPr/>
            <p:nvPr/>
          </p:nvSpPr>
          <p:spPr>
            <a:xfrm>
              <a:off x="4146295" y="2713354"/>
              <a:ext cx="515874" cy="3981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46295" y="2713354"/>
              <a:ext cx="516255" cy="398145"/>
            </a:xfrm>
            <a:custGeom>
              <a:avLst/>
              <a:gdLst/>
              <a:ahLst/>
              <a:cxnLst/>
              <a:rect l="l" t="t" r="r" b="b"/>
              <a:pathLst>
                <a:path w="516254" h="398144">
                  <a:moveTo>
                    <a:pt x="167639" y="0"/>
                  </a:moveTo>
                  <a:lnTo>
                    <a:pt x="244093" y="0"/>
                  </a:lnTo>
                  <a:lnTo>
                    <a:pt x="375157" y="185039"/>
                  </a:lnTo>
                  <a:lnTo>
                    <a:pt x="395569" y="214735"/>
                  </a:lnTo>
                  <a:lnTo>
                    <a:pt x="413956" y="242681"/>
                  </a:lnTo>
                  <a:lnTo>
                    <a:pt x="430343" y="268888"/>
                  </a:lnTo>
                  <a:lnTo>
                    <a:pt x="444753" y="293370"/>
                  </a:lnTo>
                  <a:lnTo>
                    <a:pt x="446531" y="293370"/>
                  </a:lnTo>
                  <a:lnTo>
                    <a:pt x="443849" y="226329"/>
                  </a:lnTo>
                  <a:lnTo>
                    <a:pt x="442975" y="180340"/>
                  </a:lnTo>
                  <a:lnTo>
                    <a:pt x="442975" y="0"/>
                  </a:lnTo>
                  <a:lnTo>
                    <a:pt x="515874" y="0"/>
                  </a:lnTo>
                  <a:lnTo>
                    <a:pt x="515874" y="398145"/>
                  </a:lnTo>
                  <a:lnTo>
                    <a:pt x="439419" y="398145"/>
                  </a:lnTo>
                  <a:lnTo>
                    <a:pt x="309625" y="214884"/>
                  </a:lnTo>
                  <a:lnTo>
                    <a:pt x="274764" y="163449"/>
                  </a:lnTo>
                  <a:lnTo>
                    <a:pt x="238759" y="104394"/>
                  </a:lnTo>
                  <a:lnTo>
                    <a:pt x="236981" y="104394"/>
                  </a:lnTo>
                  <a:lnTo>
                    <a:pt x="238555" y="138973"/>
                  </a:lnTo>
                  <a:lnTo>
                    <a:pt x="239664" y="169386"/>
                  </a:lnTo>
                  <a:lnTo>
                    <a:pt x="240321" y="195655"/>
                  </a:lnTo>
                  <a:lnTo>
                    <a:pt x="240537" y="217805"/>
                  </a:lnTo>
                  <a:lnTo>
                    <a:pt x="240537" y="398145"/>
                  </a:lnTo>
                  <a:lnTo>
                    <a:pt x="167639" y="398145"/>
                  </a:lnTo>
                  <a:lnTo>
                    <a:pt x="167639" y="0"/>
                  </a:lnTo>
                  <a:close/>
                </a:path>
                <a:path w="516254" h="398144">
                  <a:moveTo>
                    <a:pt x="0" y="0"/>
                  </a:moveTo>
                  <a:lnTo>
                    <a:pt x="72898" y="0"/>
                  </a:lnTo>
                  <a:lnTo>
                    <a:pt x="72898" y="398145"/>
                  </a:lnTo>
                  <a:lnTo>
                    <a:pt x="0" y="39814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697483" y="3432809"/>
            <a:ext cx="7304405" cy="422275"/>
            <a:chOff x="697483" y="3432809"/>
            <a:chExt cx="7304405" cy="422275"/>
          </a:xfrm>
        </p:grpSpPr>
        <p:sp>
          <p:nvSpPr>
            <p:cNvPr id="34" name="object 34"/>
            <p:cNvSpPr/>
            <p:nvPr/>
          </p:nvSpPr>
          <p:spPr>
            <a:xfrm>
              <a:off x="702055" y="3437381"/>
              <a:ext cx="7295007" cy="4131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261997" y="3536060"/>
              <a:ext cx="112141" cy="14909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50897" y="3501262"/>
              <a:ext cx="155956" cy="13119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2055" y="3437381"/>
              <a:ext cx="7295515" cy="413384"/>
            </a:xfrm>
            <a:custGeom>
              <a:avLst/>
              <a:gdLst/>
              <a:ahLst/>
              <a:cxnLst/>
              <a:rect l="l" t="t" r="r" b="b"/>
              <a:pathLst>
                <a:path w="7295515" h="413385">
                  <a:moveTo>
                    <a:pt x="5964301" y="61594"/>
                  </a:moveTo>
                  <a:lnTo>
                    <a:pt x="5916676" y="70484"/>
                  </a:lnTo>
                  <a:lnTo>
                    <a:pt x="5879211" y="97662"/>
                  </a:lnTo>
                  <a:lnTo>
                    <a:pt x="5854573" y="143001"/>
                  </a:lnTo>
                  <a:lnTo>
                    <a:pt x="5846125" y="189007"/>
                  </a:lnTo>
                  <a:lnTo>
                    <a:pt x="5845556" y="206628"/>
                  </a:lnTo>
                  <a:lnTo>
                    <a:pt x="5846125" y="224176"/>
                  </a:lnTo>
                  <a:lnTo>
                    <a:pt x="5854573" y="270128"/>
                  </a:lnTo>
                  <a:lnTo>
                    <a:pt x="5871753" y="305794"/>
                  </a:lnTo>
                  <a:lnTo>
                    <a:pt x="5906196" y="337343"/>
                  </a:lnTo>
                  <a:lnTo>
                    <a:pt x="5951680" y="350964"/>
                  </a:lnTo>
                  <a:lnTo>
                    <a:pt x="5964301" y="351535"/>
                  </a:lnTo>
                  <a:lnTo>
                    <a:pt x="5976993" y="350964"/>
                  </a:lnTo>
                  <a:lnTo>
                    <a:pt x="6022478" y="337343"/>
                  </a:lnTo>
                  <a:lnTo>
                    <a:pt x="6056975" y="305794"/>
                  </a:lnTo>
                  <a:lnTo>
                    <a:pt x="6074156" y="270128"/>
                  </a:lnTo>
                  <a:lnTo>
                    <a:pt x="6082603" y="224176"/>
                  </a:lnTo>
                  <a:lnTo>
                    <a:pt x="6083173" y="206628"/>
                  </a:lnTo>
                  <a:lnTo>
                    <a:pt x="6082603" y="189007"/>
                  </a:lnTo>
                  <a:lnTo>
                    <a:pt x="6074156" y="143001"/>
                  </a:lnTo>
                  <a:lnTo>
                    <a:pt x="6056975" y="107283"/>
                  </a:lnTo>
                  <a:lnTo>
                    <a:pt x="6022478" y="75535"/>
                  </a:lnTo>
                  <a:lnTo>
                    <a:pt x="5976993" y="62162"/>
                  </a:lnTo>
                  <a:lnTo>
                    <a:pt x="5964301" y="61594"/>
                  </a:lnTo>
                  <a:close/>
                </a:path>
                <a:path w="7295515" h="413385">
                  <a:moveTo>
                    <a:pt x="2905633" y="61594"/>
                  </a:moveTo>
                  <a:lnTo>
                    <a:pt x="2858008" y="70484"/>
                  </a:lnTo>
                  <a:lnTo>
                    <a:pt x="2820543" y="97662"/>
                  </a:lnTo>
                  <a:lnTo>
                    <a:pt x="2795905" y="143001"/>
                  </a:lnTo>
                  <a:lnTo>
                    <a:pt x="2787457" y="189007"/>
                  </a:lnTo>
                  <a:lnTo>
                    <a:pt x="2786888" y="206628"/>
                  </a:lnTo>
                  <a:lnTo>
                    <a:pt x="2787457" y="224176"/>
                  </a:lnTo>
                  <a:lnTo>
                    <a:pt x="2795905" y="270128"/>
                  </a:lnTo>
                  <a:lnTo>
                    <a:pt x="2813085" y="305794"/>
                  </a:lnTo>
                  <a:lnTo>
                    <a:pt x="2847528" y="337343"/>
                  </a:lnTo>
                  <a:lnTo>
                    <a:pt x="2893012" y="350964"/>
                  </a:lnTo>
                  <a:lnTo>
                    <a:pt x="2905633" y="351535"/>
                  </a:lnTo>
                  <a:lnTo>
                    <a:pt x="2918325" y="350964"/>
                  </a:lnTo>
                  <a:lnTo>
                    <a:pt x="2963810" y="337343"/>
                  </a:lnTo>
                  <a:lnTo>
                    <a:pt x="2998307" y="305794"/>
                  </a:lnTo>
                  <a:lnTo>
                    <a:pt x="3015488" y="270128"/>
                  </a:lnTo>
                  <a:lnTo>
                    <a:pt x="3023935" y="224176"/>
                  </a:lnTo>
                  <a:lnTo>
                    <a:pt x="3024505" y="206628"/>
                  </a:lnTo>
                  <a:lnTo>
                    <a:pt x="3023935" y="189007"/>
                  </a:lnTo>
                  <a:lnTo>
                    <a:pt x="3015488" y="143001"/>
                  </a:lnTo>
                  <a:lnTo>
                    <a:pt x="2998307" y="107283"/>
                  </a:lnTo>
                  <a:lnTo>
                    <a:pt x="2963810" y="75535"/>
                  </a:lnTo>
                  <a:lnTo>
                    <a:pt x="2918325" y="62162"/>
                  </a:lnTo>
                  <a:lnTo>
                    <a:pt x="2905633" y="61594"/>
                  </a:lnTo>
                  <a:close/>
                </a:path>
                <a:path w="7295515" h="413385">
                  <a:moveTo>
                    <a:pt x="6678168" y="7492"/>
                  </a:moveTo>
                  <a:lnTo>
                    <a:pt x="6936232" y="7492"/>
                  </a:lnTo>
                  <a:lnTo>
                    <a:pt x="6936232" y="68452"/>
                  </a:lnTo>
                  <a:lnTo>
                    <a:pt x="6751066" y="68452"/>
                  </a:lnTo>
                  <a:lnTo>
                    <a:pt x="6751066" y="171449"/>
                  </a:lnTo>
                  <a:lnTo>
                    <a:pt x="6910070" y="171449"/>
                  </a:lnTo>
                  <a:lnTo>
                    <a:pt x="6910070" y="232409"/>
                  </a:lnTo>
                  <a:lnTo>
                    <a:pt x="6751066" y="232409"/>
                  </a:lnTo>
                  <a:lnTo>
                    <a:pt x="6751066" y="344677"/>
                  </a:lnTo>
                  <a:lnTo>
                    <a:pt x="6946900" y="344677"/>
                  </a:lnTo>
                  <a:lnTo>
                    <a:pt x="6946900" y="405637"/>
                  </a:lnTo>
                  <a:lnTo>
                    <a:pt x="6678168" y="405637"/>
                  </a:lnTo>
                  <a:lnTo>
                    <a:pt x="6678168" y="7492"/>
                  </a:lnTo>
                  <a:close/>
                </a:path>
                <a:path w="7295515" h="413385">
                  <a:moveTo>
                    <a:pt x="6249924" y="7492"/>
                  </a:moveTo>
                  <a:lnTo>
                    <a:pt x="6322822" y="7492"/>
                  </a:lnTo>
                  <a:lnTo>
                    <a:pt x="6322822" y="235457"/>
                  </a:lnTo>
                  <a:lnTo>
                    <a:pt x="6323462" y="255438"/>
                  </a:lnTo>
                  <a:lnTo>
                    <a:pt x="6332982" y="301497"/>
                  </a:lnTo>
                  <a:lnTo>
                    <a:pt x="6355806" y="332966"/>
                  </a:lnTo>
                  <a:lnTo>
                    <a:pt x="6402970" y="350797"/>
                  </a:lnTo>
                  <a:lnTo>
                    <a:pt x="6417183" y="351535"/>
                  </a:lnTo>
                  <a:lnTo>
                    <a:pt x="6431468" y="350797"/>
                  </a:lnTo>
                  <a:lnTo>
                    <a:pt x="6468491" y="339724"/>
                  </a:lnTo>
                  <a:lnTo>
                    <a:pt x="6501511" y="301497"/>
                  </a:lnTo>
                  <a:lnTo>
                    <a:pt x="6510922" y="255438"/>
                  </a:lnTo>
                  <a:lnTo>
                    <a:pt x="6511544" y="235457"/>
                  </a:lnTo>
                  <a:lnTo>
                    <a:pt x="6511544" y="7492"/>
                  </a:lnTo>
                  <a:lnTo>
                    <a:pt x="6584569" y="7492"/>
                  </a:lnTo>
                  <a:lnTo>
                    <a:pt x="6584569" y="241934"/>
                  </a:lnTo>
                  <a:lnTo>
                    <a:pt x="6584380" y="254180"/>
                  </a:lnTo>
                  <a:lnTo>
                    <a:pt x="6580056" y="297154"/>
                  </a:lnTo>
                  <a:lnTo>
                    <a:pt x="6567967" y="334295"/>
                  </a:lnTo>
                  <a:lnTo>
                    <a:pt x="6543643" y="369417"/>
                  </a:lnTo>
                  <a:lnTo>
                    <a:pt x="6507565" y="394890"/>
                  </a:lnTo>
                  <a:lnTo>
                    <a:pt x="6459888" y="409701"/>
                  </a:lnTo>
                  <a:lnTo>
                    <a:pt x="6416294" y="413130"/>
                  </a:lnTo>
                  <a:lnTo>
                    <a:pt x="6401073" y="412749"/>
                  </a:lnTo>
                  <a:lnTo>
                    <a:pt x="6360033" y="407034"/>
                  </a:lnTo>
                  <a:lnTo>
                    <a:pt x="6316091" y="389508"/>
                  </a:lnTo>
                  <a:lnTo>
                    <a:pt x="6283579" y="361441"/>
                  </a:lnTo>
                  <a:lnTo>
                    <a:pt x="6262116" y="324103"/>
                  </a:lnTo>
                  <a:lnTo>
                    <a:pt x="6251584" y="276814"/>
                  </a:lnTo>
                  <a:lnTo>
                    <a:pt x="6249924" y="241934"/>
                  </a:lnTo>
                  <a:lnTo>
                    <a:pt x="6249924" y="7492"/>
                  </a:lnTo>
                  <a:close/>
                </a:path>
                <a:path w="7295515" h="413385">
                  <a:moveTo>
                    <a:pt x="5620511" y="7492"/>
                  </a:moveTo>
                  <a:lnTo>
                    <a:pt x="5693409" y="7492"/>
                  </a:lnTo>
                  <a:lnTo>
                    <a:pt x="5693409" y="405637"/>
                  </a:lnTo>
                  <a:lnTo>
                    <a:pt x="5620511" y="405637"/>
                  </a:lnTo>
                  <a:lnTo>
                    <a:pt x="5620511" y="7492"/>
                  </a:lnTo>
                  <a:close/>
                </a:path>
                <a:path w="7295515" h="413385">
                  <a:moveTo>
                    <a:pt x="5177028" y="7492"/>
                  </a:moveTo>
                  <a:lnTo>
                    <a:pt x="5253482" y="7492"/>
                  </a:lnTo>
                  <a:lnTo>
                    <a:pt x="5384546" y="192531"/>
                  </a:lnTo>
                  <a:lnTo>
                    <a:pt x="5404957" y="222228"/>
                  </a:lnTo>
                  <a:lnTo>
                    <a:pt x="5423344" y="250174"/>
                  </a:lnTo>
                  <a:lnTo>
                    <a:pt x="5439731" y="276381"/>
                  </a:lnTo>
                  <a:lnTo>
                    <a:pt x="5454142" y="300862"/>
                  </a:lnTo>
                  <a:lnTo>
                    <a:pt x="5455920" y="300862"/>
                  </a:lnTo>
                  <a:lnTo>
                    <a:pt x="5453237" y="233822"/>
                  </a:lnTo>
                  <a:lnTo>
                    <a:pt x="5452364" y="187832"/>
                  </a:lnTo>
                  <a:lnTo>
                    <a:pt x="5452364" y="7492"/>
                  </a:lnTo>
                  <a:lnTo>
                    <a:pt x="5525261" y="7492"/>
                  </a:lnTo>
                  <a:lnTo>
                    <a:pt x="5525261" y="405637"/>
                  </a:lnTo>
                  <a:lnTo>
                    <a:pt x="5448808" y="405637"/>
                  </a:lnTo>
                  <a:lnTo>
                    <a:pt x="5319014" y="222376"/>
                  </a:lnTo>
                  <a:lnTo>
                    <a:pt x="5284152" y="170941"/>
                  </a:lnTo>
                  <a:lnTo>
                    <a:pt x="5248148" y="111887"/>
                  </a:lnTo>
                  <a:lnTo>
                    <a:pt x="5246370" y="111887"/>
                  </a:lnTo>
                  <a:lnTo>
                    <a:pt x="5247943" y="146466"/>
                  </a:lnTo>
                  <a:lnTo>
                    <a:pt x="5249052" y="176879"/>
                  </a:lnTo>
                  <a:lnTo>
                    <a:pt x="5249709" y="203148"/>
                  </a:lnTo>
                  <a:lnTo>
                    <a:pt x="5249926" y="225297"/>
                  </a:lnTo>
                  <a:lnTo>
                    <a:pt x="5249926" y="405637"/>
                  </a:lnTo>
                  <a:lnTo>
                    <a:pt x="5177028" y="405637"/>
                  </a:lnTo>
                  <a:lnTo>
                    <a:pt x="5177028" y="7492"/>
                  </a:lnTo>
                  <a:close/>
                </a:path>
                <a:path w="7295515" h="413385">
                  <a:moveTo>
                    <a:pt x="4751832" y="7492"/>
                  </a:moveTo>
                  <a:lnTo>
                    <a:pt x="4824730" y="7492"/>
                  </a:lnTo>
                  <a:lnTo>
                    <a:pt x="4824730" y="171449"/>
                  </a:lnTo>
                  <a:lnTo>
                    <a:pt x="5009260" y="171449"/>
                  </a:lnTo>
                  <a:lnTo>
                    <a:pt x="5009260" y="7492"/>
                  </a:lnTo>
                  <a:lnTo>
                    <a:pt x="5082285" y="7492"/>
                  </a:lnTo>
                  <a:lnTo>
                    <a:pt x="5082285" y="405637"/>
                  </a:lnTo>
                  <a:lnTo>
                    <a:pt x="5009260" y="405637"/>
                  </a:lnTo>
                  <a:lnTo>
                    <a:pt x="5009260" y="232409"/>
                  </a:lnTo>
                  <a:lnTo>
                    <a:pt x="4824730" y="232409"/>
                  </a:lnTo>
                  <a:lnTo>
                    <a:pt x="4824730" y="405637"/>
                  </a:lnTo>
                  <a:lnTo>
                    <a:pt x="4751832" y="405637"/>
                  </a:lnTo>
                  <a:lnTo>
                    <a:pt x="4751832" y="7492"/>
                  </a:lnTo>
                  <a:close/>
                </a:path>
                <a:path w="7295515" h="413385">
                  <a:moveTo>
                    <a:pt x="4049268" y="7492"/>
                  </a:moveTo>
                  <a:lnTo>
                    <a:pt x="4307332" y="7492"/>
                  </a:lnTo>
                  <a:lnTo>
                    <a:pt x="4307332" y="68452"/>
                  </a:lnTo>
                  <a:lnTo>
                    <a:pt x="4122166" y="68452"/>
                  </a:lnTo>
                  <a:lnTo>
                    <a:pt x="4122166" y="171449"/>
                  </a:lnTo>
                  <a:lnTo>
                    <a:pt x="4281170" y="171449"/>
                  </a:lnTo>
                  <a:lnTo>
                    <a:pt x="4281170" y="232409"/>
                  </a:lnTo>
                  <a:lnTo>
                    <a:pt x="4122166" y="232409"/>
                  </a:lnTo>
                  <a:lnTo>
                    <a:pt x="4122166" y="344677"/>
                  </a:lnTo>
                  <a:lnTo>
                    <a:pt x="4318000" y="344677"/>
                  </a:lnTo>
                  <a:lnTo>
                    <a:pt x="4318000" y="405637"/>
                  </a:lnTo>
                  <a:lnTo>
                    <a:pt x="4049268" y="405637"/>
                  </a:lnTo>
                  <a:lnTo>
                    <a:pt x="4049268" y="7492"/>
                  </a:lnTo>
                  <a:close/>
                </a:path>
                <a:path w="7295515" h="413385">
                  <a:moveTo>
                    <a:pt x="3663060" y="7492"/>
                  </a:moveTo>
                  <a:lnTo>
                    <a:pt x="3992879" y="7492"/>
                  </a:lnTo>
                  <a:lnTo>
                    <a:pt x="3992879" y="68452"/>
                  </a:lnTo>
                  <a:lnTo>
                    <a:pt x="3864609" y="68452"/>
                  </a:lnTo>
                  <a:lnTo>
                    <a:pt x="3864609" y="405637"/>
                  </a:lnTo>
                  <a:lnTo>
                    <a:pt x="3791711" y="405637"/>
                  </a:lnTo>
                  <a:lnTo>
                    <a:pt x="3791711" y="68452"/>
                  </a:lnTo>
                  <a:lnTo>
                    <a:pt x="3663060" y="68452"/>
                  </a:lnTo>
                  <a:lnTo>
                    <a:pt x="3663060" y="7492"/>
                  </a:lnTo>
                  <a:close/>
                </a:path>
                <a:path w="7295515" h="413385">
                  <a:moveTo>
                    <a:pt x="3177540" y="7492"/>
                  </a:moveTo>
                  <a:lnTo>
                    <a:pt x="3253994" y="7492"/>
                  </a:lnTo>
                  <a:lnTo>
                    <a:pt x="3385057" y="192531"/>
                  </a:lnTo>
                  <a:lnTo>
                    <a:pt x="3405469" y="222228"/>
                  </a:lnTo>
                  <a:lnTo>
                    <a:pt x="3423856" y="250174"/>
                  </a:lnTo>
                  <a:lnTo>
                    <a:pt x="3440243" y="276381"/>
                  </a:lnTo>
                  <a:lnTo>
                    <a:pt x="3454654" y="300862"/>
                  </a:lnTo>
                  <a:lnTo>
                    <a:pt x="3456431" y="300862"/>
                  </a:lnTo>
                  <a:lnTo>
                    <a:pt x="3453749" y="233822"/>
                  </a:lnTo>
                  <a:lnTo>
                    <a:pt x="3452876" y="187832"/>
                  </a:lnTo>
                  <a:lnTo>
                    <a:pt x="3452876" y="7492"/>
                  </a:lnTo>
                  <a:lnTo>
                    <a:pt x="3525774" y="7492"/>
                  </a:lnTo>
                  <a:lnTo>
                    <a:pt x="3525774" y="405637"/>
                  </a:lnTo>
                  <a:lnTo>
                    <a:pt x="3449320" y="405637"/>
                  </a:lnTo>
                  <a:lnTo>
                    <a:pt x="3319526" y="222376"/>
                  </a:lnTo>
                  <a:lnTo>
                    <a:pt x="3284664" y="170941"/>
                  </a:lnTo>
                  <a:lnTo>
                    <a:pt x="3248660" y="111887"/>
                  </a:lnTo>
                  <a:lnTo>
                    <a:pt x="3246882" y="111887"/>
                  </a:lnTo>
                  <a:lnTo>
                    <a:pt x="3248455" y="146466"/>
                  </a:lnTo>
                  <a:lnTo>
                    <a:pt x="3249564" y="176879"/>
                  </a:lnTo>
                  <a:lnTo>
                    <a:pt x="3250221" y="203148"/>
                  </a:lnTo>
                  <a:lnTo>
                    <a:pt x="3250438" y="225297"/>
                  </a:lnTo>
                  <a:lnTo>
                    <a:pt x="3250438" y="405637"/>
                  </a:lnTo>
                  <a:lnTo>
                    <a:pt x="3177540" y="405637"/>
                  </a:lnTo>
                  <a:lnTo>
                    <a:pt x="3177540" y="7492"/>
                  </a:lnTo>
                  <a:close/>
                </a:path>
                <a:path w="7295515" h="413385">
                  <a:moveTo>
                    <a:pt x="2561844" y="7492"/>
                  </a:moveTo>
                  <a:lnTo>
                    <a:pt x="2634742" y="7492"/>
                  </a:lnTo>
                  <a:lnTo>
                    <a:pt x="2634742" y="405637"/>
                  </a:lnTo>
                  <a:lnTo>
                    <a:pt x="2561844" y="405637"/>
                  </a:lnTo>
                  <a:lnTo>
                    <a:pt x="2561844" y="7492"/>
                  </a:lnTo>
                  <a:close/>
                </a:path>
                <a:path w="7295515" h="413385">
                  <a:moveTo>
                    <a:pt x="2175637" y="7492"/>
                  </a:moveTo>
                  <a:lnTo>
                    <a:pt x="2505456" y="7492"/>
                  </a:lnTo>
                  <a:lnTo>
                    <a:pt x="2505456" y="68452"/>
                  </a:lnTo>
                  <a:lnTo>
                    <a:pt x="2377186" y="68452"/>
                  </a:lnTo>
                  <a:lnTo>
                    <a:pt x="2377186" y="405637"/>
                  </a:lnTo>
                  <a:lnTo>
                    <a:pt x="2304288" y="405637"/>
                  </a:lnTo>
                  <a:lnTo>
                    <a:pt x="2304288" y="68452"/>
                  </a:lnTo>
                  <a:lnTo>
                    <a:pt x="2175637" y="68452"/>
                  </a:lnTo>
                  <a:lnTo>
                    <a:pt x="2175637" y="7492"/>
                  </a:lnTo>
                  <a:close/>
                </a:path>
                <a:path w="7295515" h="413385">
                  <a:moveTo>
                    <a:pt x="1582420" y="7492"/>
                  </a:moveTo>
                  <a:lnTo>
                    <a:pt x="1649095" y="7492"/>
                  </a:lnTo>
                  <a:lnTo>
                    <a:pt x="1807083" y="405637"/>
                  </a:lnTo>
                  <a:lnTo>
                    <a:pt x="1729994" y="405637"/>
                  </a:lnTo>
                  <a:lnTo>
                    <a:pt x="1691005" y="304164"/>
                  </a:lnTo>
                  <a:lnTo>
                    <a:pt x="1541018" y="304164"/>
                  </a:lnTo>
                  <a:lnTo>
                    <a:pt x="1502029" y="405637"/>
                  </a:lnTo>
                  <a:lnTo>
                    <a:pt x="1424305" y="405637"/>
                  </a:lnTo>
                  <a:lnTo>
                    <a:pt x="1582420" y="7492"/>
                  </a:lnTo>
                  <a:close/>
                </a:path>
                <a:path w="7295515" h="413385">
                  <a:moveTo>
                    <a:pt x="1080516" y="7492"/>
                  </a:moveTo>
                  <a:lnTo>
                    <a:pt x="1201674" y="7492"/>
                  </a:lnTo>
                  <a:lnTo>
                    <a:pt x="1216461" y="7707"/>
                  </a:lnTo>
                  <a:lnTo>
                    <a:pt x="1257681" y="10921"/>
                  </a:lnTo>
                  <a:lnTo>
                    <a:pt x="1302004" y="21081"/>
                  </a:lnTo>
                  <a:lnTo>
                    <a:pt x="1345580" y="48496"/>
                  </a:lnTo>
                  <a:lnTo>
                    <a:pt x="1370393" y="90598"/>
                  </a:lnTo>
                  <a:lnTo>
                    <a:pt x="1375156" y="127126"/>
                  </a:lnTo>
                  <a:lnTo>
                    <a:pt x="1373725" y="147125"/>
                  </a:lnTo>
                  <a:lnTo>
                    <a:pt x="1352169" y="197738"/>
                  </a:lnTo>
                  <a:lnTo>
                    <a:pt x="1322768" y="223075"/>
                  </a:lnTo>
                  <a:lnTo>
                    <a:pt x="1280795" y="240791"/>
                  </a:lnTo>
                  <a:lnTo>
                    <a:pt x="1280795" y="241934"/>
                  </a:lnTo>
                  <a:lnTo>
                    <a:pt x="1399286" y="405637"/>
                  </a:lnTo>
                  <a:lnTo>
                    <a:pt x="1311783" y="405637"/>
                  </a:lnTo>
                  <a:lnTo>
                    <a:pt x="1203452" y="251459"/>
                  </a:lnTo>
                  <a:lnTo>
                    <a:pt x="1153414" y="251459"/>
                  </a:lnTo>
                  <a:lnTo>
                    <a:pt x="1153414" y="405637"/>
                  </a:lnTo>
                  <a:lnTo>
                    <a:pt x="1080516" y="405637"/>
                  </a:lnTo>
                  <a:lnTo>
                    <a:pt x="1080516" y="7492"/>
                  </a:lnTo>
                  <a:close/>
                </a:path>
                <a:path w="7295515" h="413385">
                  <a:moveTo>
                    <a:pt x="694309" y="7492"/>
                  </a:moveTo>
                  <a:lnTo>
                    <a:pt x="1024127" y="7492"/>
                  </a:lnTo>
                  <a:lnTo>
                    <a:pt x="1024127" y="68452"/>
                  </a:lnTo>
                  <a:lnTo>
                    <a:pt x="895857" y="68452"/>
                  </a:lnTo>
                  <a:lnTo>
                    <a:pt x="895857" y="405637"/>
                  </a:lnTo>
                  <a:lnTo>
                    <a:pt x="822960" y="405637"/>
                  </a:lnTo>
                  <a:lnTo>
                    <a:pt x="822960" y="68452"/>
                  </a:lnTo>
                  <a:lnTo>
                    <a:pt x="694309" y="68452"/>
                  </a:lnTo>
                  <a:lnTo>
                    <a:pt x="694309" y="7492"/>
                  </a:lnTo>
                  <a:close/>
                </a:path>
                <a:path w="7295515" h="413385">
                  <a:moveTo>
                    <a:pt x="310235" y="7492"/>
                  </a:moveTo>
                  <a:lnTo>
                    <a:pt x="394169" y="7492"/>
                  </a:lnTo>
                  <a:lnTo>
                    <a:pt x="451015" y="89280"/>
                  </a:lnTo>
                  <a:lnTo>
                    <a:pt x="464376" y="108759"/>
                  </a:lnTo>
                  <a:lnTo>
                    <a:pt x="475578" y="125285"/>
                  </a:lnTo>
                  <a:lnTo>
                    <a:pt x="484621" y="138858"/>
                  </a:lnTo>
                  <a:lnTo>
                    <a:pt x="491502" y="149478"/>
                  </a:lnTo>
                  <a:lnTo>
                    <a:pt x="492988" y="149478"/>
                  </a:lnTo>
                  <a:lnTo>
                    <a:pt x="521622" y="106348"/>
                  </a:lnTo>
                  <a:lnTo>
                    <a:pt x="590041" y="7492"/>
                  </a:lnTo>
                  <a:lnTo>
                    <a:pt x="673988" y="7492"/>
                  </a:lnTo>
                  <a:lnTo>
                    <a:pt x="535254" y="203326"/>
                  </a:lnTo>
                  <a:lnTo>
                    <a:pt x="679957" y="405637"/>
                  </a:lnTo>
                  <a:lnTo>
                    <a:pt x="597154" y="405637"/>
                  </a:lnTo>
                  <a:lnTo>
                    <a:pt x="534962" y="316737"/>
                  </a:lnTo>
                  <a:lnTo>
                    <a:pt x="523725" y="300571"/>
                  </a:lnTo>
                  <a:lnTo>
                    <a:pt x="512933" y="284845"/>
                  </a:lnTo>
                  <a:lnTo>
                    <a:pt x="502590" y="269571"/>
                  </a:lnTo>
                  <a:lnTo>
                    <a:pt x="492696" y="254761"/>
                  </a:lnTo>
                  <a:lnTo>
                    <a:pt x="491502" y="254761"/>
                  </a:lnTo>
                  <a:lnTo>
                    <a:pt x="460136" y="301017"/>
                  </a:lnTo>
                  <a:lnTo>
                    <a:pt x="387019" y="405637"/>
                  </a:lnTo>
                  <a:lnTo>
                    <a:pt x="304279" y="405637"/>
                  </a:lnTo>
                  <a:lnTo>
                    <a:pt x="448932" y="203326"/>
                  </a:lnTo>
                  <a:lnTo>
                    <a:pt x="310235" y="7492"/>
                  </a:lnTo>
                  <a:close/>
                </a:path>
                <a:path w="7295515" h="413385">
                  <a:moveTo>
                    <a:pt x="0" y="7492"/>
                  </a:moveTo>
                  <a:lnTo>
                    <a:pt x="258063" y="7492"/>
                  </a:lnTo>
                  <a:lnTo>
                    <a:pt x="258063" y="68452"/>
                  </a:lnTo>
                  <a:lnTo>
                    <a:pt x="72923" y="68452"/>
                  </a:lnTo>
                  <a:lnTo>
                    <a:pt x="72923" y="171449"/>
                  </a:lnTo>
                  <a:lnTo>
                    <a:pt x="231876" y="171449"/>
                  </a:lnTo>
                  <a:lnTo>
                    <a:pt x="231876" y="232409"/>
                  </a:lnTo>
                  <a:lnTo>
                    <a:pt x="72923" y="232409"/>
                  </a:lnTo>
                  <a:lnTo>
                    <a:pt x="72923" y="344677"/>
                  </a:lnTo>
                  <a:lnTo>
                    <a:pt x="268782" y="344677"/>
                  </a:lnTo>
                  <a:lnTo>
                    <a:pt x="268782" y="405637"/>
                  </a:lnTo>
                  <a:lnTo>
                    <a:pt x="0" y="405637"/>
                  </a:lnTo>
                  <a:lnTo>
                    <a:pt x="0" y="7492"/>
                  </a:lnTo>
                  <a:close/>
                </a:path>
                <a:path w="7295515" h="413385">
                  <a:moveTo>
                    <a:pt x="7155942" y="0"/>
                  </a:moveTo>
                  <a:lnTo>
                    <a:pt x="7203876" y="3482"/>
                  </a:lnTo>
                  <a:lnTo>
                    <a:pt x="7249874" y="13382"/>
                  </a:lnTo>
                  <a:lnTo>
                    <a:pt x="7275322" y="22351"/>
                  </a:lnTo>
                  <a:lnTo>
                    <a:pt x="7275322" y="84835"/>
                  </a:lnTo>
                  <a:lnTo>
                    <a:pt x="7260036" y="79146"/>
                  </a:lnTo>
                  <a:lnTo>
                    <a:pt x="7245048" y="74279"/>
                  </a:lnTo>
                  <a:lnTo>
                    <a:pt x="7201961" y="64702"/>
                  </a:lnTo>
                  <a:lnTo>
                    <a:pt x="7162546" y="61594"/>
                  </a:lnTo>
                  <a:lnTo>
                    <a:pt x="7145569" y="62406"/>
                  </a:lnTo>
                  <a:lnTo>
                    <a:pt x="7107047" y="74675"/>
                  </a:lnTo>
                  <a:lnTo>
                    <a:pt x="7087489" y="114045"/>
                  </a:lnTo>
                  <a:lnTo>
                    <a:pt x="7087893" y="121257"/>
                  </a:lnTo>
                  <a:lnTo>
                    <a:pt x="7111365" y="155193"/>
                  </a:lnTo>
                  <a:lnTo>
                    <a:pt x="7151385" y="169179"/>
                  </a:lnTo>
                  <a:lnTo>
                    <a:pt x="7166991" y="172592"/>
                  </a:lnTo>
                  <a:lnTo>
                    <a:pt x="7179516" y="175377"/>
                  </a:lnTo>
                  <a:lnTo>
                    <a:pt x="7226571" y="188825"/>
                  </a:lnTo>
                  <a:lnTo>
                    <a:pt x="7264751" y="211212"/>
                  </a:lnTo>
                  <a:lnTo>
                    <a:pt x="7289113" y="247822"/>
                  </a:lnTo>
                  <a:lnTo>
                    <a:pt x="7295007" y="288416"/>
                  </a:lnTo>
                  <a:lnTo>
                    <a:pt x="7294266" y="303966"/>
                  </a:lnTo>
                  <a:lnTo>
                    <a:pt x="7283069" y="344042"/>
                  </a:lnTo>
                  <a:lnTo>
                    <a:pt x="7259619" y="374761"/>
                  </a:lnTo>
                  <a:lnTo>
                    <a:pt x="7225077" y="396271"/>
                  </a:lnTo>
                  <a:lnTo>
                    <a:pt x="7180200" y="408951"/>
                  </a:lnTo>
                  <a:lnTo>
                    <a:pt x="7127748" y="413130"/>
                  </a:lnTo>
                  <a:lnTo>
                    <a:pt x="7111551" y="412728"/>
                  </a:lnTo>
                  <a:lnTo>
                    <a:pt x="7063867" y="406780"/>
                  </a:lnTo>
                  <a:lnTo>
                    <a:pt x="7022719" y="394225"/>
                  </a:lnTo>
                  <a:lnTo>
                    <a:pt x="7011670" y="388746"/>
                  </a:lnTo>
                  <a:lnTo>
                    <a:pt x="7011670" y="327151"/>
                  </a:lnTo>
                  <a:lnTo>
                    <a:pt x="7026265" y="333103"/>
                  </a:lnTo>
                  <a:lnTo>
                    <a:pt x="7040705" y="338185"/>
                  </a:lnTo>
                  <a:lnTo>
                    <a:pt x="7083174" y="348267"/>
                  </a:lnTo>
                  <a:lnTo>
                    <a:pt x="7126859" y="351535"/>
                  </a:lnTo>
                  <a:lnTo>
                    <a:pt x="7135407" y="351367"/>
                  </a:lnTo>
                  <a:lnTo>
                    <a:pt x="7176547" y="344852"/>
                  </a:lnTo>
                  <a:lnTo>
                    <a:pt x="7211949" y="320420"/>
                  </a:lnTo>
                  <a:lnTo>
                    <a:pt x="7219950" y="291337"/>
                  </a:lnTo>
                  <a:lnTo>
                    <a:pt x="7219495" y="284150"/>
                  </a:lnTo>
                  <a:lnTo>
                    <a:pt x="7192264" y="251459"/>
                  </a:lnTo>
                  <a:lnTo>
                    <a:pt x="7155483" y="239998"/>
                  </a:lnTo>
                  <a:lnTo>
                    <a:pt x="7130034" y="234568"/>
                  </a:lnTo>
                  <a:lnTo>
                    <a:pt x="7118554" y="231898"/>
                  </a:lnTo>
                  <a:lnTo>
                    <a:pt x="7075467" y="218648"/>
                  </a:lnTo>
                  <a:lnTo>
                    <a:pt x="7040903" y="196582"/>
                  </a:lnTo>
                  <a:lnTo>
                    <a:pt x="7018805" y="161583"/>
                  </a:lnTo>
                  <a:lnTo>
                    <a:pt x="7013448" y="124078"/>
                  </a:lnTo>
                  <a:lnTo>
                    <a:pt x="7014136" y="108862"/>
                  </a:lnTo>
                  <a:lnTo>
                    <a:pt x="7024370" y="69214"/>
                  </a:lnTo>
                  <a:lnTo>
                    <a:pt x="7054342" y="30479"/>
                  </a:lnTo>
                  <a:lnTo>
                    <a:pt x="7098665" y="7619"/>
                  </a:lnTo>
                  <a:lnTo>
                    <a:pt x="7140438" y="476"/>
                  </a:lnTo>
                  <a:lnTo>
                    <a:pt x="7155942" y="0"/>
                  </a:lnTo>
                  <a:close/>
                </a:path>
                <a:path w="7295515" h="413385">
                  <a:moveTo>
                    <a:pt x="5964301" y="0"/>
                  </a:moveTo>
                  <a:lnTo>
                    <a:pt x="6008036" y="3794"/>
                  </a:lnTo>
                  <a:lnTo>
                    <a:pt x="6046724" y="15112"/>
                  </a:lnTo>
                  <a:lnTo>
                    <a:pt x="6094569" y="44616"/>
                  </a:lnTo>
                  <a:lnTo>
                    <a:pt x="6129559" y="87090"/>
                  </a:lnTo>
                  <a:lnTo>
                    <a:pt x="6145530" y="121919"/>
                  </a:lnTo>
                  <a:lnTo>
                    <a:pt x="6155245" y="160988"/>
                  </a:lnTo>
                  <a:lnTo>
                    <a:pt x="6158484" y="203580"/>
                  </a:lnTo>
                  <a:lnTo>
                    <a:pt x="6158198" y="215128"/>
                  </a:lnTo>
                  <a:lnTo>
                    <a:pt x="6151461" y="259651"/>
                  </a:lnTo>
                  <a:lnTo>
                    <a:pt x="6136536" y="299301"/>
                  </a:lnTo>
                  <a:lnTo>
                    <a:pt x="6113131" y="333482"/>
                  </a:lnTo>
                  <a:lnTo>
                    <a:pt x="6090539" y="353948"/>
                  </a:lnTo>
                  <a:lnTo>
                    <a:pt x="6091174" y="354837"/>
                  </a:lnTo>
                  <a:lnTo>
                    <a:pt x="6134735" y="347217"/>
                  </a:lnTo>
                  <a:lnTo>
                    <a:pt x="6162040" y="345566"/>
                  </a:lnTo>
                  <a:lnTo>
                    <a:pt x="6168517" y="345566"/>
                  </a:lnTo>
                  <a:lnTo>
                    <a:pt x="6174232" y="345566"/>
                  </a:lnTo>
                  <a:lnTo>
                    <a:pt x="6174232" y="408939"/>
                  </a:lnTo>
                  <a:lnTo>
                    <a:pt x="6165921" y="408225"/>
                  </a:lnTo>
                  <a:lnTo>
                    <a:pt x="6156801" y="407606"/>
                  </a:lnTo>
                  <a:lnTo>
                    <a:pt x="6113113" y="405907"/>
                  </a:lnTo>
                  <a:lnTo>
                    <a:pt x="6088761" y="405637"/>
                  </a:lnTo>
                  <a:lnTo>
                    <a:pt x="6079644" y="405707"/>
                  </a:lnTo>
                  <a:lnTo>
                    <a:pt x="6070981" y="405907"/>
                  </a:lnTo>
                  <a:lnTo>
                    <a:pt x="6062793" y="406227"/>
                  </a:lnTo>
                  <a:lnTo>
                    <a:pt x="6055106" y="406653"/>
                  </a:lnTo>
                  <a:lnTo>
                    <a:pt x="6047674" y="407058"/>
                  </a:lnTo>
                  <a:lnTo>
                    <a:pt x="6040231" y="407511"/>
                  </a:lnTo>
                  <a:lnTo>
                    <a:pt x="6032763" y="408011"/>
                  </a:lnTo>
                  <a:lnTo>
                    <a:pt x="6025261" y="408558"/>
                  </a:lnTo>
                  <a:lnTo>
                    <a:pt x="6017664" y="409035"/>
                  </a:lnTo>
                  <a:lnTo>
                    <a:pt x="5977953" y="411146"/>
                  </a:lnTo>
                  <a:lnTo>
                    <a:pt x="5962269" y="411352"/>
                  </a:lnTo>
                  <a:lnTo>
                    <a:pt x="5939603" y="410424"/>
                  </a:lnTo>
                  <a:lnTo>
                    <a:pt x="5898368" y="402994"/>
                  </a:lnTo>
                  <a:lnTo>
                    <a:pt x="5862671" y="388300"/>
                  </a:lnTo>
                  <a:lnTo>
                    <a:pt x="5819648" y="354456"/>
                  </a:lnTo>
                  <a:lnTo>
                    <a:pt x="5789769" y="307933"/>
                  </a:lnTo>
                  <a:lnTo>
                    <a:pt x="5777317" y="270476"/>
                  </a:lnTo>
                  <a:lnTo>
                    <a:pt x="5771030" y="228895"/>
                  </a:lnTo>
                  <a:lnTo>
                    <a:pt x="5770245" y="206628"/>
                  </a:lnTo>
                  <a:lnTo>
                    <a:pt x="5771054" y="184267"/>
                  </a:lnTo>
                  <a:lnTo>
                    <a:pt x="5777531" y="142495"/>
                  </a:lnTo>
                  <a:lnTo>
                    <a:pt x="5790434" y="104755"/>
                  </a:lnTo>
                  <a:lnTo>
                    <a:pt x="5821045" y="57784"/>
                  </a:lnTo>
                  <a:lnTo>
                    <a:pt x="5864675" y="23495"/>
                  </a:lnTo>
                  <a:lnTo>
                    <a:pt x="5900721" y="8518"/>
                  </a:lnTo>
                  <a:lnTo>
                    <a:pt x="5941869" y="950"/>
                  </a:lnTo>
                  <a:lnTo>
                    <a:pt x="5964301" y="0"/>
                  </a:lnTo>
                  <a:close/>
                </a:path>
                <a:path w="7295515" h="413385">
                  <a:moveTo>
                    <a:pt x="4584827" y="0"/>
                  </a:moveTo>
                  <a:lnTo>
                    <a:pt x="4632706" y="3428"/>
                  </a:lnTo>
                  <a:lnTo>
                    <a:pt x="4673473" y="13080"/>
                  </a:lnTo>
                  <a:lnTo>
                    <a:pt x="4673473" y="75056"/>
                  </a:lnTo>
                  <a:lnTo>
                    <a:pt x="4661779" y="71608"/>
                  </a:lnTo>
                  <a:lnTo>
                    <a:pt x="4650501" y="68706"/>
                  </a:lnTo>
                  <a:lnTo>
                    <a:pt x="4608845" y="62356"/>
                  </a:lnTo>
                  <a:lnTo>
                    <a:pt x="4589018" y="61594"/>
                  </a:lnTo>
                  <a:lnTo>
                    <a:pt x="4574424" y="62212"/>
                  </a:lnTo>
                  <a:lnTo>
                    <a:pt x="4534027" y="71373"/>
                  </a:lnTo>
                  <a:lnTo>
                    <a:pt x="4500379" y="91162"/>
                  </a:lnTo>
                  <a:lnTo>
                    <a:pt x="4474876" y="120935"/>
                  </a:lnTo>
                  <a:lnTo>
                    <a:pt x="4458352" y="160539"/>
                  </a:lnTo>
                  <a:lnTo>
                    <a:pt x="4452620" y="209295"/>
                  </a:lnTo>
                  <a:lnTo>
                    <a:pt x="4453211" y="226298"/>
                  </a:lnTo>
                  <a:lnTo>
                    <a:pt x="4461891" y="271017"/>
                  </a:lnTo>
                  <a:lnTo>
                    <a:pt x="4480268" y="306040"/>
                  </a:lnTo>
                  <a:lnTo>
                    <a:pt x="4518544" y="337345"/>
                  </a:lnTo>
                  <a:lnTo>
                    <a:pt x="4557045" y="349249"/>
                  </a:lnTo>
                  <a:lnTo>
                    <a:pt x="4586858" y="351535"/>
                  </a:lnTo>
                  <a:lnTo>
                    <a:pt x="4598243" y="351319"/>
                  </a:lnTo>
                  <a:lnTo>
                    <a:pt x="4644634" y="345977"/>
                  </a:lnTo>
                  <a:lnTo>
                    <a:pt x="4677156" y="337565"/>
                  </a:lnTo>
                  <a:lnTo>
                    <a:pt x="4677156" y="400303"/>
                  </a:lnTo>
                  <a:lnTo>
                    <a:pt x="4632198" y="409701"/>
                  </a:lnTo>
                  <a:lnTo>
                    <a:pt x="4582159" y="413130"/>
                  </a:lnTo>
                  <a:lnTo>
                    <a:pt x="4557605" y="412226"/>
                  </a:lnTo>
                  <a:lnTo>
                    <a:pt x="4513115" y="404987"/>
                  </a:lnTo>
                  <a:lnTo>
                    <a:pt x="4474753" y="390747"/>
                  </a:lnTo>
                  <a:lnTo>
                    <a:pt x="4428998" y="357885"/>
                  </a:lnTo>
                  <a:lnTo>
                    <a:pt x="4397547" y="312505"/>
                  </a:lnTo>
                  <a:lnTo>
                    <a:pt x="4384595" y="275927"/>
                  </a:lnTo>
                  <a:lnTo>
                    <a:pt x="4378118" y="235438"/>
                  </a:lnTo>
                  <a:lnTo>
                    <a:pt x="4377308" y="213740"/>
                  </a:lnTo>
                  <a:lnTo>
                    <a:pt x="4378186" y="191381"/>
                  </a:lnTo>
                  <a:lnTo>
                    <a:pt x="4385131" y="149090"/>
                  </a:lnTo>
                  <a:lnTo>
                    <a:pt x="4398865" y="110297"/>
                  </a:lnTo>
                  <a:lnTo>
                    <a:pt x="4418816" y="76527"/>
                  </a:lnTo>
                  <a:lnTo>
                    <a:pt x="4444890" y="48069"/>
                  </a:lnTo>
                  <a:lnTo>
                    <a:pt x="4477517" y="25590"/>
                  </a:lnTo>
                  <a:lnTo>
                    <a:pt x="4516497" y="9465"/>
                  </a:lnTo>
                  <a:lnTo>
                    <a:pt x="4560780" y="1170"/>
                  </a:lnTo>
                  <a:lnTo>
                    <a:pt x="4584827" y="0"/>
                  </a:lnTo>
                  <a:close/>
                </a:path>
                <a:path w="7295515" h="413385">
                  <a:moveTo>
                    <a:pt x="2905633" y="0"/>
                  </a:moveTo>
                  <a:lnTo>
                    <a:pt x="2949368" y="3794"/>
                  </a:lnTo>
                  <a:lnTo>
                    <a:pt x="2988056" y="15112"/>
                  </a:lnTo>
                  <a:lnTo>
                    <a:pt x="3035901" y="44830"/>
                  </a:lnTo>
                  <a:lnTo>
                    <a:pt x="3070891" y="87757"/>
                  </a:lnTo>
                  <a:lnTo>
                    <a:pt x="3086861" y="123062"/>
                  </a:lnTo>
                  <a:lnTo>
                    <a:pt x="3096577" y="162893"/>
                  </a:lnTo>
                  <a:lnTo>
                    <a:pt x="3099816" y="206628"/>
                  </a:lnTo>
                  <a:lnTo>
                    <a:pt x="3099006" y="228917"/>
                  </a:lnTo>
                  <a:lnTo>
                    <a:pt x="3092529" y="270636"/>
                  </a:lnTo>
                  <a:lnTo>
                    <a:pt x="3079626" y="308375"/>
                  </a:lnTo>
                  <a:lnTo>
                    <a:pt x="3049016" y="355345"/>
                  </a:lnTo>
                  <a:lnTo>
                    <a:pt x="3005385" y="389635"/>
                  </a:lnTo>
                  <a:lnTo>
                    <a:pt x="2969337" y="404612"/>
                  </a:lnTo>
                  <a:lnTo>
                    <a:pt x="2928137" y="412180"/>
                  </a:lnTo>
                  <a:lnTo>
                    <a:pt x="2905633" y="413130"/>
                  </a:lnTo>
                  <a:lnTo>
                    <a:pt x="2883201" y="412180"/>
                  </a:lnTo>
                  <a:lnTo>
                    <a:pt x="2842053" y="404612"/>
                  </a:lnTo>
                  <a:lnTo>
                    <a:pt x="2806007" y="389635"/>
                  </a:lnTo>
                  <a:lnTo>
                    <a:pt x="2762377" y="355345"/>
                  </a:lnTo>
                  <a:lnTo>
                    <a:pt x="2731766" y="308375"/>
                  </a:lnTo>
                  <a:lnTo>
                    <a:pt x="2718863" y="270636"/>
                  </a:lnTo>
                  <a:lnTo>
                    <a:pt x="2712386" y="228917"/>
                  </a:lnTo>
                  <a:lnTo>
                    <a:pt x="2711577" y="206628"/>
                  </a:lnTo>
                  <a:lnTo>
                    <a:pt x="2712386" y="184267"/>
                  </a:lnTo>
                  <a:lnTo>
                    <a:pt x="2718863" y="142495"/>
                  </a:lnTo>
                  <a:lnTo>
                    <a:pt x="2731766" y="104755"/>
                  </a:lnTo>
                  <a:lnTo>
                    <a:pt x="2762377" y="57784"/>
                  </a:lnTo>
                  <a:lnTo>
                    <a:pt x="2806007" y="23495"/>
                  </a:lnTo>
                  <a:lnTo>
                    <a:pt x="2842053" y="8518"/>
                  </a:lnTo>
                  <a:lnTo>
                    <a:pt x="2883201" y="950"/>
                  </a:lnTo>
                  <a:lnTo>
                    <a:pt x="2905633" y="0"/>
                  </a:lnTo>
                  <a:close/>
                </a:path>
                <a:path w="7295515" h="413385">
                  <a:moveTo>
                    <a:pt x="2047367" y="0"/>
                  </a:moveTo>
                  <a:lnTo>
                    <a:pt x="2095245" y="3428"/>
                  </a:lnTo>
                  <a:lnTo>
                    <a:pt x="2136013" y="13080"/>
                  </a:lnTo>
                  <a:lnTo>
                    <a:pt x="2136013" y="75056"/>
                  </a:lnTo>
                  <a:lnTo>
                    <a:pt x="2124319" y="71608"/>
                  </a:lnTo>
                  <a:lnTo>
                    <a:pt x="2113041" y="68706"/>
                  </a:lnTo>
                  <a:lnTo>
                    <a:pt x="2071385" y="62356"/>
                  </a:lnTo>
                  <a:lnTo>
                    <a:pt x="2051558" y="61594"/>
                  </a:lnTo>
                  <a:lnTo>
                    <a:pt x="2036964" y="62212"/>
                  </a:lnTo>
                  <a:lnTo>
                    <a:pt x="1996567" y="71373"/>
                  </a:lnTo>
                  <a:lnTo>
                    <a:pt x="1962919" y="91162"/>
                  </a:lnTo>
                  <a:lnTo>
                    <a:pt x="1937416" y="120935"/>
                  </a:lnTo>
                  <a:lnTo>
                    <a:pt x="1920892" y="160539"/>
                  </a:lnTo>
                  <a:lnTo>
                    <a:pt x="1915160" y="209295"/>
                  </a:lnTo>
                  <a:lnTo>
                    <a:pt x="1915751" y="226298"/>
                  </a:lnTo>
                  <a:lnTo>
                    <a:pt x="1924431" y="271017"/>
                  </a:lnTo>
                  <a:lnTo>
                    <a:pt x="1942808" y="306040"/>
                  </a:lnTo>
                  <a:lnTo>
                    <a:pt x="1981084" y="337345"/>
                  </a:lnTo>
                  <a:lnTo>
                    <a:pt x="2019585" y="349249"/>
                  </a:lnTo>
                  <a:lnTo>
                    <a:pt x="2049399" y="351535"/>
                  </a:lnTo>
                  <a:lnTo>
                    <a:pt x="2060783" y="351319"/>
                  </a:lnTo>
                  <a:lnTo>
                    <a:pt x="2107174" y="345977"/>
                  </a:lnTo>
                  <a:lnTo>
                    <a:pt x="2139696" y="337565"/>
                  </a:lnTo>
                  <a:lnTo>
                    <a:pt x="2139696" y="400303"/>
                  </a:lnTo>
                  <a:lnTo>
                    <a:pt x="2094738" y="409701"/>
                  </a:lnTo>
                  <a:lnTo>
                    <a:pt x="2044700" y="413130"/>
                  </a:lnTo>
                  <a:lnTo>
                    <a:pt x="2020145" y="412226"/>
                  </a:lnTo>
                  <a:lnTo>
                    <a:pt x="1975655" y="404987"/>
                  </a:lnTo>
                  <a:lnTo>
                    <a:pt x="1937293" y="390747"/>
                  </a:lnTo>
                  <a:lnTo>
                    <a:pt x="1891538" y="357885"/>
                  </a:lnTo>
                  <a:lnTo>
                    <a:pt x="1860087" y="312505"/>
                  </a:lnTo>
                  <a:lnTo>
                    <a:pt x="1847135" y="275927"/>
                  </a:lnTo>
                  <a:lnTo>
                    <a:pt x="1840658" y="235438"/>
                  </a:lnTo>
                  <a:lnTo>
                    <a:pt x="1839849" y="213740"/>
                  </a:lnTo>
                  <a:lnTo>
                    <a:pt x="1840726" y="191381"/>
                  </a:lnTo>
                  <a:lnTo>
                    <a:pt x="1847671" y="149090"/>
                  </a:lnTo>
                  <a:lnTo>
                    <a:pt x="1861405" y="110297"/>
                  </a:lnTo>
                  <a:lnTo>
                    <a:pt x="1881356" y="76527"/>
                  </a:lnTo>
                  <a:lnTo>
                    <a:pt x="1907430" y="48069"/>
                  </a:lnTo>
                  <a:lnTo>
                    <a:pt x="1940057" y="25590"/>
                  </a:lnTo>
                  <a:lnTo>
                    <a:pt x="1979037" y="9465"/>
                  </a:lnTo>
                  <a:lnTo>
                    <a:pt x="2023320" y="1170"/>
                  </a:lnTo>
                  <a:lnTo>
                    <a:pt x="2047367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9158" y="930909"/>
            <a:ext cx="7087234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b="1" i="0" spc="-80" dirty="0">
                <a:solidFill>
                  <a:srgbClr val="000000"/>
                </a:solidFill>
                <a:latin typeface="Trebuchet MS"/>
                <a:cs typeface="Trebuchet MS"/>
              </a:rPr>
              <a:t>Technological</a:t>
            </a:r>
            <a:r>
              <a:rPr b="1" i="0" spc="-29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60" dirty="0">
                <a:solidFill>
                  <a:srgbClr val="000000"/>
                </a:solidFill>
                <a:latin typeface="Trebuchet MS"/>
                <a:cs typeface="Trebuchet MS"/>
              </a:rPr>
              <a:t>Advances</a:t>
            </a:r>
            <a:r>
              <a:rPr b="1" i="0" spc="-2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85" dirty="0">
                <a:solidFill>
                  <a:srgbClr val="000000"/>
                </a:solidFill>
                <a:latin typeface="Trebuchet MS"/>
                <a:cs typeface="Trebuchet MS"/>
              </a:rPr>
              <a:t>in</a:t>
            </a:r>
            <a:r>
              <a:rPr b="1" i="0" spc="-19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70" dirty="0">
                <a:solidFill>
                  <a:srgbClr val="000000"/>
                </a:solidFill>
                <a:latin typeface="Trebuchet MS"/>
                <a:cs typeface="Trebuchet MS"/>
              </a:rPr>
              <a:t>Extraction</a:t>
            </a:r>
            <a:r>
              <a:rPr b="1" i="0" spc="-3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100" dirty="0">
                <a:solidFill>
                  <a:srgbClr val="000000"/>
                </a:solidFill>
                <a:latin typeface="Trebuchet MS"/>
                <a:cs typeface="Trebuchet MS"/>
              </a:rPr>
              <a:t>Techniques</a:t>
            </a:r>
            <a:r>
              <a:rPr b="1" i="0" spc="-2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50" dirty="0">
                <a:solidFill>
                  <a:srgbClr val="000000"/>
                </a:solidFill>
                <a:latin typeface="Trebuchet MS"/>
                <a:cs typeface="Trebuchet MS"/>
              </a:rPr>
              <a:t>and</a:t>
            </a:r>
            <a:r>
              <a:rPr b="1" i="0" spc="-2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55" dirty="0">
                <a:solidFill>
                  <a:srgbClr val="000000"/>
                </a:solidFill>
                <a:latin typeface="Trebuchet MS"/>
                <a:cs typeface="Trebuchet MS"/>
              </a:rPr>
              <a:t>Outpatient</a:t>
            </a:r>
          </a:p>
          <a:p>
            <a:pPr marL="345440" algn="ctr">
              <a:lnSpc>
                <a:spcPct val="100000"/>
              </a:lnSpc>
            </a:pPr>
            <a:r>
              <a:rPr b="1" i="0" spc="-60" dirty="0">
                <a:solidFill>
                  <a:srgbClr val="000000"/>
                </a:solidFill>
                <a:latin typeface="Trebuchet MS"/>
                <a:cs typeface="Trebuchet MS"/>
              </a:rPr>
              <a:t>Oral</a:t>
            </a:r>
            <a:r>
              <a:rPr b="1" i="0" spc="-26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50" dirty="0">
                <a:solidFill>
                  <a:srgbClr val="000000"/>
                </a:solidFill>
                <a:latin typeface="Trebuchet MS"/>
                <a:cs typeface="Trebuchet MS"/>
              </a:rPr>
              <a:t>Surgery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12163" y="1601470"/>
            <a:ext cx="62649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latin typeface="Trebuchet MS"/>
                <a:cs typeface="Trebuchet MS"/>
              </a:rPr>
              <a:t>Adam</a:t>
            </a:r>
            <a:r>
              <a:rPr sz="2000" b="1" spc="-335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Weiss,</a:t>
            </a:r>
            <a:r>
              <a:rPr sz="2000" b="1" spc="-204" dirty="0">
                <a:latin typeface="Trebuchet MS"/>
                <a:cs typeface="Trebuchet MS"/>
              </a:rPr>
              <a:t> </a:t>
            </a:r>
            <a:r>
              <a:rPr sz="2000" b="1" spc="80" dirty="0">
                <a:latin typeface="Trebuchet MS"/>
                <a:cs typeface="Trebuchet MS"/>
              </a:rPr>
              <a:t>DDS*,</a:t>
            </a:r>
            <a:r>
              <a:rPr sz="2000" b="1" spc="-285" dirty="0">
                <a:latin typeface="Trebuchet MS"/>
                <a:cs typeface="Trebuchet MS"/>
              </a:rPr>
              <a:t> </a:t>
            </a:r>
            <a:r>
              <a:rPr sz="2000" b="1" spc="-75" dirty="0">
                <a:latin typeface="Trebuchet MS"/>
                <a:cs typeface="Trebuchet MS"/>
              </a:rPr>
              <a:t>Avichai</a:t>
            </a:r>
            <a:r>
              <a:rPr sz="2000" b="1" spc="-250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Stern,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50" dirty="0">
                <a:latin typeface="Trebuchet MS"/>
                <a:cs typeface="Trebuchet MS"/>
              </a:rPr>
              <a:t>DDS,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Harry</a:t>
            </a:r>
            <a:r>
              <a:rPr sz="2000" b="1" spc="-200" dirty="0">
                <a:latin typeface="Trebuchet MS"/>
                <a:cs typeface="Trebuchet MS"/>
              </a:rPr>
              <a:t> </a:t>
            </a:r>
            <a:r>
              <a:rPr sz="2000" b="1" spc="-15" dirty="0">
                <a:latin typeface="Trebuchet MS"/>
                <a:cs typeface="Trebuchet MS"/>
              </a:rPr>
              <a:t>Dym,</a:t>
            </a:r>
            <a:r>
              <a:rPr sz="2000" b="1" spc="-210" dirty="0">
                <a:latin typeface="Trebuchet MS"/>
                <a:cs typeface="Trebuchet MS"/>
              </a:rPr>
              <a:t> </a:t>
            </a:r>
            <a:r>
              <a:rPr sz="2000" b="1" spc="105" dirty="0">
                <a:latin typeface="Trebuchet MS"/>
                <a:cs typeface="Trebuchet MS"/>
              </a:rPr>
              <a:t>DDS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6794" y="2800857"/>
            <a:ext cx="6209030" cy="3009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Department of Dentistry and </a:t>
            </a:r>
            <a:r>
              <a:rPr sz="1400" b="1" dirty="0">
                <a:latin typeface="Arial"/>
                <a:cs typeface="Arial"/>
              </a:rPr>
              <a:t>Oral </a:t>
            </a:r>
            <a:r>
              <a:rPr sz="1400" b="1" spc="-5" dirty="0">
                <a:latin typeface="Arial"/>
                <a:cs typeface="Arial"/>
              </a:rPr>
              <a:t>and Maxillofacial </a:t>
            </a:r>
            <a:r>
              <a:rPr sz="1400" b="1" spc="-25" dirty="0">
                <a:latin typeface="Arial"/>
                <a:cs typeface="Arial"/>
              </a:rPr>
              <a:t>Surgery, </a:t>
            </a:r>
            <a:r>
              <a:rPr sz="1400" b="1" spc="-5" dirty="0">
                <a:latin typeface="Arial"/>
                <a:cs typeface="Arial"/>
              </a:rPr>
              <a:t>The </a:t>
            </a:r>
            <a:r>
              <a:rPr sz="1400" b="1" spc="-10" dirty="0">
                <a:latin typeface="Arial"/>
                <a:cs typeface="Arial"/>
              </a:rPr>
              <a:t>Brooklyn  </a:t>
            </a:r>
            <a:r>
              <a:rPr sz="1400" b="1" spc="-5" dirty="0">
                <a:latin typeface="Arial"/>
                <a:cs typeface="Arial"/>
              </a:rPr>
              <a:t>Hospital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Center,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121 </a:t>
            </a:r>
            <a:r>
              <a:rPr sz="1400" b="1" dirty="0">
                <a:latin typeface="Arial"/>
                <a:cs typeface="Arial"/>
              </a:rPr>
              <a:t>Dekalb </a:t>
            </a:r>
            <a:r>
              <a:rPr sz="1400" b="1" spc="-20" dirty="0">
                <a:latin typeface="Arial"/>
                <a:cs typeface="Arial"/>
              </a:rPr>
              <a:t>Avenue, </a:t>
            </a:r>
            <a:r>
              <a:rPr sz="1400" b="1" spc="-10" dirty="0">
                <a:latin typeface="Arial"/>
                <a:cs typeface="Arial"/>
              </a:rPr>
              <a:t>Brooklyn, </a:t>
            </a:r>
            <a:r>
              <a:rPr sz="1400" b="1" spc="-5" dirty="0">
                <a:latin typeface="Arial"/>
                <a:cs typeface="Arial"/>
              </a:rPr>
              <a:t>NY </a:t>
            </a:r>
            <a:r>
              <a:rPr sz="1400" b="1" spc="-15" dirty="0">
                <a:latin typeface="Arial"/>
                <a:cs typeface="Arial"/>
              </a:rPr>
              <a:t>11201,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USA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* </a:t>
            </a:r>
            <a:r>
              <a:rPr sz="1400" b="1" spc="-5" dirty="0">
                <a:latin typeface="Arial"/>
                <a:cs typeface="Arial"/>
              </a:rPr>
              <a:t>Corresponding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author.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E-mail </a:t>
            </a:r>
            <a:r>
              <a:rPr sz="1400" b="1" spc="-5" dirty="0">
                <a:latin typeface="Arial"/>
                <a:cs typeface="Arial"/>
              </a:rPr>
              <a:t>address: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66"/>
                </a:solidFill>
                <a:latin typeface="Arial"/>
                <a:cs typeface="Arial"/>
                <a:hlinkClick r:id="rId2"/>
              </a:rPr>
              <a:t>aweissdds@gmail.com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Arial"/>
                <a:cs typeface="Arial"/>
              </a:rPr>
              <a:t>KEYWORDS</a:t>
            </a:r>
            <a:endParaRPr sz="1400">
              <a:latin typeface="Arial"/>
              <a:cs typeface="Arial"/>
            </a:endParaRPr>
          </a:p>
          <a:p>
            <a:pPr marL="59690" marR="1272540">
              <a:lnSpc>
                <a:spcPct val="100000"/>
              </a:lnSpc>
            </a:pPr>
            <a:r>
              <a:rPr sz="1400" b="1" spc="5" dirty="0">
                <a:latin typeface="Arial"/>
                <a:cs typeface="Arial"/>
              </a:rPr>
              <a:t>Powered </a:t>
            </a:r>
            <a:r>
              <a:rPr sz="1400" b="1" spc="-5" dirty="0">
                <a:latin typeface="Arial"/>
                <a:cs typeface="Arial"/>
              </a:rPr>
              <a:t>periotome </a:t>
            </a:r>
            <a:r>
              <a:rPr sz="1400" b="1" spc="-10" dirty="0">
                <a:latin typeface="Arial"/>
                <a:cs typeface="Arial"/>
              </a:rPr>
              <a:t>Polyurethane </a:t>
            </a:r>
            <a:r>
              <a:rPr sz="1400" b="1" spc="-5" dirty="0">
                <a:latin typeface="Arial"/>
                <a:cs typeface="Arial"/>
              </a:rPr>
              <a:t>foam Piezosurgery  </a:t>
            </a:r>
            <a:r>
              <a:rPr sz="1400" b="1" dirty="0">
                <a:latin typeface="Arial"/>
                <a:cs typeface="Arial"/>
              </a:rPr>
              <a:t>Immediate </a:t>
            </a:r>
            <a:r>
              <a:rPr sz="1400" b="1" spc="-5" dirty="0">
                <a:latin typeface="Arial"/>
                <a:cs typeface="Arial"/>
              </a:rPr>
              <a:t>implants Orthodontic extrusion </a:t>
            </a:r>
            <a:r>
              <a:rPr sz="1400" b="1" spc="-10" dirty="0">
                <a:latin typeface="Arial"/>
                <a:cs typeface="Arial"/>
              </a:rPr>
              <a:t>Bone </a:t>
            </a:r>
            <a:r>
              <a:rPr sz="1400" b="1" spc="-5" dirty="0">
                <a:latin typeface="Arial"/>
                <a:cs typeface="Arial"/>
              </a:rPr>
              <a:t>grafting  </a:t>
            </a:r>
            <a:r>
              <a:rPr sz="1400" b="1" spc="-10" dirty="0">
                <a:latin typeface="Arial"/>
                <a:cs typeface="Arial"/>
              </a:rPr>
              <a:t>Physics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forceps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Dent Clin </a:t>
            </a:r>
            <a:r>
              <a:rPr sz="1400" b="1" dirty="0">
                <a:latin typeface="Arial"/>
                <a:cs typeface="Arial"/>
              </a:rPr>
              <a:t>N </a:t>
            </a:r>
            <a:r>
              <a:rPr sz="1400" b="1" spc="-20" dirty="0">
                <a:latin typeface="Arial"/>
                <a:cs typeface="Arial"/>
              </a:rPr>
              <a:t>Am </a:t>
            </a:r>
            <a:r>
              <a:rPr sz="1400" b="1" dirty="0">
                <a:latin typeface="Arial"/>
                <a:cs typeface="Arial"/>
              </a:rPr>
              <a:t>55 </a:t>
            </a:r>
            <a:r>
              <a:rPr sz="1400" b="1" spc="-15" dirty="0">
                <a:latin typeface="Arial"/>
                <a:cs typeface="Arial"/>
              </a:rPr>
              <a:t>(2011)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501–513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0"/>
              </a:lnSpc>
              <a:spcBef>
                <a:spcPts val="5"/>
              </a:spcBef>
            </a:pPr>
            <a:r>
              <a:rPr sz="1400" b="1" spc="-10" dirty="0">
                <a:latin typeface="Arial"/>
                <a:cs typeface="Arial"/>
              </a:rPr>
              <a:t>doi:</a:t>
            </a:r>
            <a:r>
              <a:rPr sz="1400" b="1" spc="-10" dirty="0">
                <a:solidFill>
                  <a:srgbClr val="000066"/>
                </a:solidFill>
                <a:latin typeface="Arial"/>
                <a:cs typeface="Arial"/>
              </a:rPr>
              <a:t>10.1016/j.cden.2011.02.008</a:t>
            </a:r>
            <a:r>
              <a:rPr sz="1400" b="1" spc="-5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dental.theclinics.com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0"/>
              </a:lnSpc>
            </a:pPr>
            <a:r>
              <a:rPr sz="1400" b="1" spc="-15" dirty="0">
                <a:latin typeface="Arial"/>
                <a:cs typeface="Arial"/>
              </a:rPr>
              <a:t>0011-8532/11/$ </a:t>
            </a:r>
            <a:r>
              <a:rPr sz="1400" b="1" dirty="0">
                <a:latin typeface="Arial"/>
                <a:cs typeface="Arial"/>
              </a:rPr>
              <a:t>– see </a:t>
            </a:r>
            <a:r>
              <a:rPr sz="1400" b="1" spc="-5" dirty="0">
                <a:latin typeface="Arial"/>
                <a:cs typeface="Arial"/>
              </a:rPr>
              <a:t>front </a:t>
            </a:r>
            <a:r>
              <a:rPr sz="1400" b="1" dirty="0">
                <a:latin typeface="Arial"/>
                <a:cs typeface="Arial"/>
              </a:rPr>
              <a:t>matter </a:t>
            </a:r>
            <a:r>
              <a:rPr sz="1400" b="1" spc="-20" dirty="0">
                <a:latin typeface="Arial"/>
                <a:cs typeface="Arial"/>
              </a:rPr>
              <a:t>2011 </a:t>
            </a:r>
            <a:r>
              <a:rPr sz="1400" b="1" spc="-5" dirty="0">
                <a:latin typeface="Arial"/>
                <a:cs typeface="Arial"/>
              </a:rPr>
              <a:t>Elsevier Inc. </a:t>
            </a:r>
            <a:r>
              <a:rPr sz="1400" b="1" spc="-15" dirty="0">
                <a:latin typeface="Arial"/>
                <a:cs typeface="Arial"/>
              </a:rPr>
              <a:t>All </a:t>
            </a:r>
            <a:r>
              <a:rPr sz="1400" b="1" spc="-5" dirty="0">
                <a:latin typeface="Arial"/>
                <a:cs typeface="Arial"/>
              </a:rPr>
              <a:t>rights</a:t>
            </a:r>
            <a:r>
              <a:rPr sz="1400" b="1" spc="-1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reserved.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924301" y="1586864"/>
              <a:ext cx="3411220" cy="3799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24301" y="2172080"/>
              <a:ext cx="2255520" cy="385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24301" y="2779141"/>
              <a:ext cx="1076833" cy="2707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12364" y="3359403"/>
              <a:ext cx="2358898" cy="36309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12364" y="3927728"/>
              <a:ext cx="3860545" cy="29260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64994" y="1557273"/>
            <a:ext cx="28257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0" dirty="0">
                <a:solidFill>
                  <a:srgbClr val="17375E"/>
                </a:solidFill>
                <a:latin typeface="Trebuchet MS"/>
                <a:cs typeface="Trebuchet MS"/>
              </a:rPr>
              <a:t>1.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400" b="1" spc="-195" dirty="0">
                <a:solidFill>
                  <a:srgbClr val="17375E"/>
                </a:solidFill>
                <a:latin typeface="Trebuchet MS"/>
                <a:cs typeface="Trebuchet MS"/>
              </a:rPr>
              <a:t>2.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400" b="1" spc="-204" dirty="0">
                <a:solidFill>
                  <a:srgbClr val="17375E"/>
                </a:solidFill>
                <a:latin typeface="Trebuchet MS"/>
                <a:cs typeface="Trebuchet MS"/>
              </a:rPr>
              <a:t>3.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2400" b="1" spc="-155" dirty="0">
                <a:solidFill>
                  <a:srgbClr val="17375E"/>
                </a:solidFill>
                <a:latin typeface="Trebuchet MS"/>
                <a:cs typeface="Trebuchet MS"/>
              </a:rPr>
              <a:t>4.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400" b="1" spc="-204" dirty="0">
                <a:solidFill>
                  <a:srgbClr val="17375E"/>
                </a:solidFill>
                <a:latin typeface="Trebuchet MS"/>
                <a:cs typeface="Trebuchet MS"/>
              </a:rPr>
              <a:t>5.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400" b="1" spc="-140" dirty="0">
                <a:solidFill>
                  <a:srgbClr val="17375E"/>
                </a:solidFill>
                <a:latin typeface="Trebuchet MS"/>
                <a:cs typeface="Trebuchet MS"/>
              </a:rPr>
              <a:t>6.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89988" y="1371600"/>
            <a:ext cx="4853940" cy="3537585"/>
            <a:chOff x="2189988" y="1371600"/>
            <a:chExt cx="4853940" cy="3537585"/>
          </a:xfrm>
        </p:grpSpPr>
        <p:sp>
          <p:nvSpPr>
            <p:cNvPr id="10" name="object 10"/>
            <p:cNvSpPr/>
            <p:nvPr/>
          </p:nvSpPr>
          <p:spPr>
            <a:xfrm>
              <a:off x="2924302" y="4507992"/>
              <a:ext cx="2631313" cy="3849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89988" y="1490471"/>
              <a:ext cx="614172" cy="49225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47188" y="1371600"/>
              <a:ext cx="3951732" cy="61112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89988" y="2075687"/>
              <a:ext cx="615695" cy="49225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47188" y="1956816"/>
              <a:ext cx="2779776" cy="6111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89988" y="2660903"/>
              <a:ext cx="612648" cy="49225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47188" y="2542032"/>
              <a:ext cx="1613915" cy="6111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89988" y="3246120"/>
              <a:ext cx="624839" cy="4922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47188" y="3127248"/>
              <a:ext cx="2871216" cy="6111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89988" y="3831335"/>
              <a:ext cx="612648" cy="49225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47188" y="3712464"/>
              <a:ext cx="4396740" cy="61112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89988" y="4416551"/>
              <a:ext cx="632460" cy="49225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47188" y="4297679"/>
              <a:ext cx="3168395" cy="61112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5475" y="609600"/>
            <a:ext cx="5191125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59658" y="1845310"/>
            <a:ext cx="24237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85" dirty="0">
                <a:latin typeface="Trebuchet MS"/>
                <a:cs typeface="Trebuchet MS"/>
              </a:rPr>
              <a:t>Powertome®</a:t>
            </a:r>
            <a:r>
              <a:rPr sz="2000" b="1" spc="-330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Assisted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96945" y="2150186"/>
            <a:ext cx="31508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i="0" spc="-60" dirty="0">
                <a:solidFill>
                  <a:srgbClr val="000000"/>
                </a:solidFill>
                <a:latin typeface="Trebuchet MS"/>
                <a:cs typeface="Trebuchet MS"/>
              </a:rPr>
              <a:t>Atraumatic</a:t>
            </a:r>
            <a:r>
              <a:rPr b="1" i="0" spc="-50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80" dirty="0">
                <a:solidFill>
                  <a:srgbClr val="000000"/>
                </a:solidFill>
                <a:latin typeface="Trebuchet MS"/>
                <a:cs typeface="Trebuchet MS"/>
              </a:rPr>
              <a:t>Tooth </a:t>
            </a:r>
            <a:r>
              <a:rPr b="1" i="0" spc="-65" dirty="0">
                <a:solidFill>
                  <a:srgbClr val="000000"/>
                </a:solidFill>
                <a:latin typeface="Trebuchet MS"/>
                <a:cs typeface="Trebuchet MS"/>
              </a:rPr>
              <a:t>Extraction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12594" y="2985642"/>
            <a:ext cx="4699000" cy="182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5080" marR="5080" indent="-1169670">
              <a:lnSpc>
                <a:spcPct val="100000"/>
              </a:lnSpc>
              <a:spcBef>
                <a:spcPts val="100"/>
              </a:spcBef>
            </a:pPr>
            <a:r>
              <a:rPr sz="2400" b="1" spc="-114" dirty="0">
                <a:latin typeface="Trebuchet MS"/>
                <a:cs typeface="Trebuchet MS"/>
              </a:rPr>
              <a:t>The</a:t>
            </a:r>
            <a:r>
              <a:rPr sz="2400" b="1" spc="-305" dirty="0">
                <a:latin typeface="Trebuchet MS"/>
                <a:cs typeface="Trebuchet MS"/>
              </a:rPr>
              <a:t> </a:t>
            </a:r>
            <a:r>
              <a:rPr sz="2400" b="1" spc="-130" dirty="0">
                <a:latin typeface="Trebuchet MS"/>
                <a:cs typeface="Trebuchet MS"/>
              </a:rPr>
              <a:t>Journal</a:t>
            </a:r>
            <a:r>
              <a:rPr sz="2400" b="1" spc="-245" dirty="0">
                <a:latin typeface="Trebuchet MS"/>
                <a:cs typeface="Trebuchet MS"/>
              </a:rPr>
              <a:t> </a:t>
            </a:r>
            <a:r>
              <a:rPr sz="2400" b="1" spc="-65" dirty="0">
                <a:latin typeface="Trebuchet MS"/>
                <a:cs typeface="Trebuchet MS"/>
              </a:rPr>
              <a:t>of</a:t>
            </a:r>
            <a:r>
              <a:rPr sz="2400" b="1" spc="-240" dirty="0">
                <a:latin typeface="Trebuchet MS"/>
                <a:cs typeface="Trebuchet MS"/>
              </a:rPr>
              <a:t> </a:t>
            </a:r>
            <a:r>
              <a:rPr sz="2400" b="1" spc="-55" dirty="0">
                <a:latin typeface="Trebuchet MS"/>
                <a:cs typeface="Trebuchet MS"/>
              </a:rPr>
              <a:t>Implant</a:t>
            </a:r>
            <a:r>
              <a:rPr sz="2400" b="1" spc="-225" dirty="0">
                <a:latin typeface="Trebuchet MS"/>
                <a:cs typeface="Trebuchet MS"/>
              </a:rPr>
              <a:t> </a:t>
            </a:r>
            <a:r>
              <a:rPr sz="2400" b="1" spc="-35" dirty="0">
                <a:latin typeface="Trebuchet MS"/>
                <a:cs typeface="Trebuchet MS"/>
              </a:rPr>
              <a:t>&amp;</a:t>
            </a:r>
            <a:r>
              <a:rPr sz="2400" b="1" spc="-330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Advanced  </a:t>
            </a:r>
            <a:r>
              <a:rPr sz="2400" b="1" spc="-110" dirty="0">
                <a:latin typeface="Trebuchet MS"/>
                <a:cs typeface="Trebuchet MS"/>
              </a:rPr>
              <a:t>Clinical</a:t>
            </a:r>
            <a:r>
              <a:rPr sz="2400" b="1" spc="-245" dirty="0">
                <a:latin typeface="Trebuchet MS"/>
                <a:cs typeface="Trebuchet MS"/>
              </a:rPr>
              <a:t> </a:t>
            </a:r>
            <a:r>
              <a:rPr sz="2400" b="1" spc="-65" dirty="0">
                <a:latin typeface="Trebuchet MS"/>
                <a:cs typeface="Trebuchet MS"/>
              </a:rPr>
              <a:t>Dentistry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800" b="1" spc="-80" dirty="0">
                <a:latin typeface="Trebuchet MS"/>
                <a:cs typeface="Trebuchet MS"/>
              </a:rPr>
              <a:t>Jason</a:t>
            </a:r>
            <a:r>
              <a:rPr sz="1800" b="1" spc="-265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White,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Dan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Holtzclaw,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Nicholas</a:t>
            </a:r>
            <a:r>
              <a:rPr sz="1800" b="1" spc="-270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Toscano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800" b="1" spc="-60" dirty="0">
                <a:latin typeface="Trebuchet MS"/>
                <a:cs typeface="Trebuchet MS"/>
              </a:rPr>
              <a:t>September</a:t>
            </a:r>
            <a:r>
              <a:rPr sz="1800" b="1" spc="-195" dirty="0">
                <a:latin typeface="Trebuchet MS"/>
                <a:cs typeface="Trebuchet MS"/>
              </a:rPr>
              <a:t> </a:t>
            </a:r>
            <a:r>
              <a:rPr sz="1800" b="1" spc="-135" dirty="0">
                <a:latin typeface="Trebuchet MS"/>
                <a:cs typeface="Trebuchet MS"/>
              </a:rPr>
              <a:t>2009</a:t>
            </a:r>
            <a:r>
              <a:rPr sz="1800" b="1" spc="-29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Volume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130" dirty="0">
                <a:latin typeface="Trebuchet MS"/>
                <a:cs typeface="Trebuchet MS"/>
              </a:rPr>
              <a:t>1,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20" dirty="0">
                <a:latin typeface="Trebuchet MS"/>
                <a:cs typeface="Trebuchet MS"/>
              </a:rPr>
              <a:t>No.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6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71575" y="0"/>
              <a:ext cx="6048375" cy="1028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9200" y="4191000"/>
              <a:ext cx="4332859" cy="2247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15000" y="4114800"/>
              <a:ext cx="3157474" cy="2362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79905" y="1381480"/>
            <a:ext cx="5386070" cy="222059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Precise extraction of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tooth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Preserves bone &amp; gingival</a:t>
            </a:r>
            <a:r>
              <a:rPr sz="2000" spc="-1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architecture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Option for </a:t>
            </a:r>
            <a:r>
              <a:rPr sz="2000" spc="-5" dirty="0">
                <a:latin typeface="Times New Roman"/>
                <a:cs typeface="Times New Roman"/>
              </a:rPr>
              <a:t>immediate implant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placement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Mechanism of </a:t>
            </a:r>
            <a:r>
              <a:rPr sz="2000" spc="5" dirty="0">
                <a:latin typeface="Times New Roman"/>
                <a:cs typeface="Times New Roman"/>
              </a:rPr>
              <a:t>“WEDGINNG” </a:t>
            </a:r>
            <a:r>
              <a:rPr sz="2000" dirty="0">
                <a:latin typeface="Times New Roman"/>
                <a:cs typeface="Times New Roman"/>
              </a:rPr>
              <a:t>&amp;</a:t>
            </a:r>
            <a:r>
              <a:rPr sz="2000" spc="-1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“SEVERING”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Severs the periodontal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ligament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/>
                <a:cs typeface="Times New Roman"/>
              </a:rPr>
              <a:t>Multirooted teeth </a:t>
            </a:r>
            <a:r>
              <a:rPr sz="2000" dirty="0">
                <a:latin typeface="Times New Roman"/>
                <a:cs typeface="Times New Roman"/>
              </a:rPr>
              <a:t>requires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sectioning.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64136" y="761961"/>
            <a:ext cx="3227463" cy="2397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009650" y="885825"/>
              <a:ext cx="3181350" cy="22383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86400" y="685800"/>
              <a:ext cx="3048000" cy="2303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2500" y="3810000"/>
              <a:ext cx="3390900" cy="2362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09446" y="3221863"/>
            <a:ext cx="25177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latin typeface="Trebuchet MS"/>
                <a:cs typeface="Trebuchet MS"/>
              </a:rPr>
              <a:t>Presurgical</a:t>
            </a:r>
            <a:r>
              <a:rPr sz="1400" b="1" spc="-185" dirty="0">
                <a:latin typeface="Trebuchet MS"/>
                <a:cs typeface="Trebuchet MS"/>
              </a:rPr>
              <a:t> </a:t>
            </a:r>
            <a:r>
              <a:rPr sz="1400" b="1" spc="-45" dirty="0">
                <a:latin typeface="Trebuchet MS"/>
                <a:cs typeface="Trebuchet MS"/>
              </a:rPr>
              <a:t>radiograph</a:t>
            </a:r>
            <a:r>
              <a:rPr sz="1400" b="1" spc="-140" dirty="0">
                <a:latin typeface="Trebuchet MS"/>
                <a:cs typeface="Trebuchet MS"/>
              </a:rPr>
              <a:t> </a:t>
            </a:r>
            <a:r>
              <a:rPr sz="1400" b="1" spc="-40" dirty="0">
                <a:latin typeface="Trebuchet MS"/>
                <a:cs typeface="Trebuchet MS"/>
              </a:rPr>
              <a:t>of</a:t>
            </a:r>
            <a:r>
              <a:rPr sz="1400" b="1" spc="-190" dirty="0">
                <a:latin typeface="Trebuchet MS"/>
                <a:cs typeface="Trebuchet MS"/>
              </a:rPr>
              <a:t> </a:t>
            </a:r>
            <a:r>
              <a:rPr sz="1400" b="1" spc="-45" dirty="0">
                <a:latin typeface="Trebuchet MS"/>
                <a:cs typeface="Trebuchet MS"/>
              </a:rPr>
              <a:t>Case</a:t>
            </a:r>
            <a:r>
              <a:rPr sz="1400" b="1" spc="-165" dirty="0">
                <a:latin typeface="Trebuchet MS"/>
                <a:cs typeface="Trebuchet MS"/>
              </a:rPr>
              <a:t> </a:t>
            </a:r>
            <a:r>
              <a:rPr sz="1400" b="1" spc="-114" dirty="0">
                <a:latin typeface="Trebuchet MS"/>
                <a:cs typeface="Trebuchet MS"/>
              </a:rPr>
              <a:t>1.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18428" y="3075558"/>
            <a:ext cx="2687955" cy="4483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639"/>
              </a:lnSpc>
              <a:spcBef>
                <a:spcPts val="190"/>
              </a:spcBef>
            </a:pPr>
            <a:r>
              <a:rPr sz="1400" spc="-5" dirty="0">
                <a:latin typeface="Arial"/>
                <a:cs typeface="Arial"/>
              </a:rPr>
              <a:t>Powertome® </a:t>
            </a:r>
            <a:r>
              <a:rPr sz="1400" dirty="0">
                <a:latin typeface="Arial"/>
                <a:cs typeface="Arial"/>
              </a:rPr>
              <a:t>blade </a:t>
            </a:r>
            <a:r>
              <a:rPr sz="1400" spc="-5" dirty="0">
                <a:latin typeface="Arial"/>
                <a:cs typeface="Arial"/>
              </a:rPr>
              <a:t>advanced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  </a:t>
            </a:r>
            <a:r>
              <a:rPr sz="1400" spc="-5" dirty="0">
                <a:latin typeface="Arial"/>
                <a:cs typeface="Arial"/>
              </a:rPr>
              <a:t>”sweeping”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fashion.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2756" y="6270447"/>
            <a:ext cx="370712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45" dirty="0">
                <a:latin typeface="Trebuchet MS"/>
                <a:cs typeface="Trebuchet MS"/>
              </a:rPr>
              <a:t>Rotational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-60" dirty="0">
                <a:latin typeface="Trebuchet MS"/>
                <a:cs typeface="Trebuchet MS"/>
              </a:rPr>
              <a:t>movement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45" dirty="0">
                <a:latin typeface="Trebuchet MS"/>
                <a:cs typeface="Trebuchet MS"/>
              </a:rPr>
              <a:t>of</a:t>
            </a:r>
            <a:r>
              <a:rPr sz="1600" b="1" spc="-140" dirty="0">
                <a:latin typeface="Trebuchet MS"/>
                <a:cs typeface="Trebuchet MS"/>
              </a:rPr>
              <a:t> </a:t>
            </a:r>
            <a:r>
              <a:rPr sz="1600" b="1" spc="-50" dirty="0">
                <a:latin typeface="Trebuchet MS"/>
                <a:cs typeface="Trebuchet MS"/>
              </a:rPr>
              <a:t>root</a:t>
            </a:r>
            <a:r>
              <a:rPr sz="1600" b="1" spc="-150" dirty="0">
                <a:latin typeface="Trebuchet MS"/>
                <a:cs typeface="Trebuchet MS"/>
              </a:rPr>
              <a:t> </a:t>
            </a:r>
            <a:r>
              <a:rPr sz="1600" b="1" spc="-60" dirty="0">
                <a:latin typeface="Trebuchet MS"/>
                <a:cs typeface="Trebuchet MS"/>
              </a:rPr>
              <a:t>with</a:t>
            </a:r>
            <a:r>
              <a:rPr sz="1600" b="1" spc="-140" dirty="0">
                <a:latin typeface="Trebuchet MS"/>
                <a:cs typeface="Trebuchet MS"/>
              </a:rPr>
              <a:t> </a:t>
            </a:r>
            <a:r>
              <a:rPr sz="1600" b="1" spc="-75" dirty="0">
                <a:latin typeface="Trebuchet MS"/>
                <a:cs typeface="Trebuchet MS"/>
              </a:rPr>
              <a:t>forceps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15000" y="3812921"/>
            <a:ext cx="3048000" cy="2359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794628" y="6270447"/>
            <a:ext cx="28670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5" dirty="0">
                <a:latin typeface="Trebuchet MS"/>
                <a:cs typeface="Trebuchet MS"/>
              </a:rPr>
              <a:t>Atraumatic</a:t>
            </a:r>
            <a:r>
              <a:rPr sz="1600" b="1" spc="-140" dirty="0">
                <a:latin typeface="Trebuchet MS"/>
                <a:cs typeface="Trebuchet MS"/>
              </a:rPr>
              <a:t> </a:t>
            </a:r>
            <a:r>
              <a:rPr sz="1600" b="1" spc="-65" dirty="0">
                <a:latin typeface="Trebuchet MS"/>
                <a:cs typeface="Trebuchet MS"/>
              </a:rPr>
              <a:t>removal</a:t>
            </a:r>
            <a:r>
              <a:rPr sz="1600" b="1" spc="-145" dirty="0">
                <a:latin typeface="Trebuchet MS"/>
                <a:cs typeface="Trebuchet MS"/>
              </a:rPr>
              <a:t> </a:t>
            </a:r>
            <a:r>
              <a:rPr sz="1600" b="1" spc="-45" dirty="0">
                <a:latin typeface="Trebuchet MS"/>
                <a:cs typeface="Trebuchet MS"/>
              </a:rPr>
              <a:t>of</a:t>
            </a:r>
            <a:r>
              <a:rPr sz="1600" b="1" spc="-165" dirty="0">
                <a:latin typeface="Trebuchet MS"/>
                <a:cs typeface="Trebuchet MS"/>
              </a:rPr>
              <a:t> </a:t>
            </a:r>
            <a:r>
              <a:rPr sz="1600" b="1" spc="-75" dirty="0">
                <a:latin typeface="Trebuchet MS"/>
                <a:cs typeface="Trebuchet MS"/>
              </a:rPr>
              <a:t>the</a:t>
            </a:r>
            <a:r>
              <a:rPr sz="1600" b="1" spc="-145" dirty="0">
                <a:latin typeface="Trebuchet MS"/>
                <a:cs typeface="Trebuchet MS"/>
              </a:rPr>
              <a:t> </a:t>
            </a:r>
            <a:r>
              <a:rPr sz="1600" b="1" spc="-35" dirty="0">
                <a:latin typeface="Trebuchet MS"/>
                <a:cs typeface="Trebuchet MS"/>
              </a:rPr>
              <a:t>tooth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09600"/>
            <a:ext cx="3390900" cy="2238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939" y="3069462"/>
            <a:ext cx="27990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5" dirty="0">
                <a:latin typeface="Trebuchet MS"/>
                <a:cs typeface="Trebuchet MS"/>
              </a:rPr>
              <a:t>Presurgical </a:t>
            </a:r>
            <a:r>
              <a:rPr sz="1600" b="1" spc="-80" dirty="0">
                <a:latin typeface="Trebuchet MS"/>
                <a:cs typeface="Trebuchet MS"/>
              </a:rPr>
              <a:t>clinical</a:t>
            </a:r>
            <a:r>
              <a:rPr sz="1600" b="1" spc="-275" dirty="0">
                <a:latin typeface="Trebuchet MS"/>
                <a:cs typeface="Trebuchet MS"/>
              </a:rPr>
              <a:t> </a:t>
            </a:r>
            <a:r>
              <a:rPr sz="1600" b="1" spc="-60" dirty="0">
                <a:latin typeface="Trebuchet MS"/>
                <a:cs typeface="Trebuchet MS"/>
              </a:rPr>
              <a:t>presentation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895600" y="609600"/>
            <a:ext cx="5219700" cy="5562600"/>
            <a:chOff x="2895600" y="609600"/>
            <a:chExt cx="5219700" cy="5562600"/>
          </a:xfrm>
        </p:grpSpPr>
        <p:sp>
          <p:nvSpPr>
            <p:cNvPr id="5" name="object 5"/>
            <p:cNvSpPr/>
            <p:nvPr/>
          </p:nvSpPr>
          <p:spPr>
            <a:xfrm>
              <a:off x="4724400" y="609600"/>
              <a:ext cx="3390900" cy="22383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95600" y="3819525"/>
              <a:ext cx="3409950" cy="23526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40021" y="3069462"/>
            <a:ext cx="35267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70" dirty="0">
                <a:latin typeface="Trebuchet MS"/>
                <a:cs typeface="Trebuchet MS"/>
              </a:rPr>
              <a:t>Powertome®</a:t>
            </a:r>
            <a:r>
              <a:rPr sz="1600" b="1" spc="-145" dirty="0">
                <a:latin typeface="Trebuchet MS"/>
                <a:cs typeface="Trebuchet MS"/>
              </a:rPr>
              <a:t> </a:t>
            </a:r>
            <a:r>
              <a:rPr sz="1600" b="1" spc="-60" dirty="0">
                <a:latin typeface="Trebuchet MS"/>
                <a:cs typeface="Trebuchet MS"/>
              </a:rPr>
              <a:t>blade</a:t>
            </a:r>
            <a:r>
              <a:rPr sz="1600" b="1" spc="-170" dirty="0">
                <a:latin typeface="Trebuchet MS"/>
                <a:cs typeface="Trebuchet MS"/>
              </a:rPr>
              <a:t> </a:t>
            </a:r>
            <a:r>
              <a:rPr sz="1600" b="1" spc="-65" dirty="0">
                <a:latin typeface="Trebuchet MS"/>
                <a:cs typeface="Trebuchet MS"/>
              </a:rPr>
              <a:t>advanced</a:t>
            </a:r>
            <a:r>
              <a:rPr sz="1600" b="1" spc="-140" dirty="0">
                <a:latin typeface="Trebuchet MS"/>
                <a:cs typeface="Trebuchet MS"/>
              </a:rPr>
              <a:t> </a:t>
            </a:r>
            <a:r>
              <a:rPr sz="1600" b="1" spc="-45" dirty="0">
                <a:latin typeface="Trebuchet MS"/>
                <a:cs typeface="Trebuchet MS"/>
              </a:rPr>
              <a:t>down</a:t>
            </a:r>
            <a:r>
              <a:rPr sz="1600" b="1" spc="-170" dirty="0">
                <a:latin typeface="Trebuchet MS"/>
                <a:cs typeface="Trebuchet MS"/>
              </a:rPr>
              <a:t> </a:t>
            </a:r>
            <a:r>
              <a:rPr sz="1600" b="1" spc="20" dirty="0">
                <a:latin typeface="Trebuchet MS"/>
                <a:cs typeface="Trebuchet MS"/>
              </a:rPr>
              <a:t>PDL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85058" y="6270447"/>
            <a:ext cx="3474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5" dirty="0">
                <a:latin typeface="Trebuchet MS"/>
                <a:cs typeface="Trebuchet MS"/>
              </a:rPr>
              <a:t>Extracted </a:t>
            </a:r>
            <a:r>
              <a:rPr sz="1600" b="1" spc="-40" dirty="0">
                <a:latin typeface="Trebuchet MS"/>
                <a:cs typeface="Trebuchet MS"/>
              </a:rPr>
              <a:t>segments </a:t>
            </a:r>
            <a:r>
              <a:rPr sz="1600" b="1" spc="-45" dirty="0">
                <a:latin typeface="Trebuchet MS"/>
                <a:cs typeface="Trebuchet MS"/>
              </a:rPr>
              <a:t>of</a:t>
            </a:r>
            <a:r>
              <a:rPr sz="1600" b="1" spc="-365" dirty="0">
                <a:latin typeface="Trebuchet MS"/>
                <a:cs typeface="Trebuchet MS"/>
              </a:rPr>
              <a:t> </a:t>
            </a:r>
            <a:r>
              <a:rPr sz="1600" b="1" spc="-65" dirty="0">
                <a:latin typeface="Trebuchet MS"/>
                <a:cs typeface="Trebuchet MS"/>
              </a:rPr>
              <a:t>maxillary </a:t>
            </a:r>
            <a:r>
              <a:rPr sz="1600" b="1" spc="-75" dirty="0">
                <a:latin typeface="Trebuchet MS"/>
                <a:cs typeface="Trebuchet MS"/>
              </a:rPr>
              <a:t>canine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578863" y="145034"/>
              <a:ext cx="2699512" cy="17844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50664" y="145034"/>
              <a:ext cx="2655062" cy="17525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09978" y="2888233"/>
              <a:ext cx="2635885" cy="18361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50664" y="2888233"/>
              <a:ext cx="2635885" cy="1828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0" y="5067300"/>
              <a:ext cx="2661157" cy="17906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0" y="5029200"/>
              <a:ext cx="2635884" cy="182879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62657" y="2223642"/>
            <a:ext cx="20008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5" dirty="0">
                <a:latin typeface="Trebuchet MS"/>
                <a:cs typeface="Trebuchet MS"/>
              </a:rPr>
              <a:t>Presurgical</a:t>
            </a:r>
            <a:r>
              <a:rPr sz="1600" b="1" spc="-180" dirty="0">
                <a:latin typeface="Trebuchet MS"/>
                <a:cs typeface="Trebuchet MS"/>
              </a:rPr>
              <a:t> </a:t>
            </a:r>
            <a:r>
              <a:rPr sz="1600" b="1" spc="-50" dirty="0">
                <a:latin typeface="Trebuchet MS"/>
                <a:cs typeface="Trebuchet MS"/>
              </a:rPr>
              <a:t>radiograph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3839" y="2147442"/>
            <a:ext cx="27990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5" dirty="0">
                <a:latin typeface="Trebuchet MS"/>
                <a:cs typeface="Trebuchet MS"/>
              </a:rPr>
              <a:t>Presurgical </a:t>
            </a:r>
            <a:r>
              <a:rPr sz="1600" b="1" spc="-80" dirty="0">
                <a:latin typeface="Trebuchet MS"/>
                <a:cs typeface="Trebuchet MS"/>
              </a:rPr>
              <a:t>clinical</a:t>
            </a:r>
            <a:r>
              <a:rPr sz="1600" b="1" spc="-275" dirty="0">
                <a:latin typeface="Trebuchet MS"/>
                <a:cs typeface="Trebuchet MS"/>
              </a:rPr>
              <a:t> </a:t>
            </a:r>
            <a:r>
              <a:rPr sz="1600" b="1" spc="-60" dirty="0">
                <a:latin typeface="Trebuchet MS"/>
                <a:cs typeface="Trebuchet MS"/>
              </a:rPr>
              <a:t>presentation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294" y="381000"/>
            <a:ext cx="7995411" cy="430887"/>
          </a:xfrm>
        </p:spPr>
        <p:txBody>
          <a:bodyPr/>
          <a:lstStyle/>
          <a:p>
            <a:r>
              <a:rPr lang="en-US" sz="2800" dirty="0" smtClean="0"/>
              <a:t>Order of Multiple teeth extraction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9905" y="1808323"/>
            <a:ext cx="5945505" cy="4462760"/>
          </a:xfrm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Maxillary Posterior teeth except 1</a:t>
            </a:r>
            <a:r>
              <a:rPr lang="en-US" baseline="30000" dirty="0" smtClean="0"/>
              <a:t>st</a:t>
            </a:r>
            <a:r>
              <a:rPr lang="en-US" dirty="0" smtClean="0"/>
              <a:t> Molar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Maxillary anterior teeth except the canines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Maxillary 1</a:t>
            </a:r>
            <a:r>
              <a:rPr lang="en-US" baseline="30000" dirty="0" smtClean="0"/>
              <a:t>st</a:t>
            </a:r>
            <a:r>
              <a:rPr lang="en-US" dirty="0" smtClean="0"/>
              <a:t> Molar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Maxillary canines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Mandibular</a:t>
            </a:r>
            <a:r>
              <a:rPr lang="en-US" dirty="0" smtClean="0"/>
              <a:t> Posterior teeth except 1</a:t>
            </a:r>
            <a:r>
              <a:rPr lang="en-US" baseline="30000" dirty="0" smtClean="0"/>
              <a:t>st</a:t>
            </a:r>
            <a:r>
              <a:rPr lang="en-US" dirty="0" smtClean="0"/>
              <a:t> Molar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Mandibular</a:t>
            </a:r>
            <a:r>
              <a:rPr lang="en-US" dirty="0" smtClean="0"/>
              <a:t> anterior teeth except the canines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Mandibular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Molar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Mandibular</a:t>
            </a:r>
            <a:r>
              <a:rPr lang="en-US" dirty="0" smtClean="0"/>
              <a:t> canines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71850" y="485775"/>
            <a:ext cx="3162300" cy="60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441831"/>
            <a:ext cx="7282815" cy="4355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8128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" dirty="0">
                <a:latin typeface="Times New Roman"/>
                <a:cs typeface="Times New Roman"/>
              </a:rPr>
              <a:t>Piezosurgery </a:t>
            </a:r>
            <a:r>
              <a:rPr sz="2000" dirty="0">
                <a:latin typeface="Times New Roman"/>
                <a:cs typeface="Times New Roman"/>
              </a:rPr>
              <a:t>is an innovative bone </a:t>
            </a:r>
            <a:r>
              <a:rPr sz="2000" spc="-5" dirty="0">
                <a:latin typeface="Times New Roman"/>
                <a:cs typeface="Times New Roman"/>
              </a:rPr>
              <a:t>surgery </a:t>
            </a:r>
            <a:r>
              <a:rPr sz="2000" dirty="0">
                <a:latin typeface="Times New Roman"/>
                <a:cs typeface="Times New Roman"/>
              </a:rPr>
              <a:t>technique that</a:t>
            </a:r>
            <a:r>
              <a:rPr sz="2000" spc="-2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produces  a </a:t>
            </a:r>
            <a:r>
              <a:rPr sz="2000" spc="-5" dirty="0">
                <a:latin typeface="Times New Roman"/>
                <a:cs typeface="Times New Roman"/>
              </a:rPr>
              <a:t>modulated </a:t>
            </a:r>
            <a:r>
              <a:rPr sz="2000" dirty="0">
                <a:latin typeface="Times New Roman"/>
                <a:cs typeface="Times New Roman"/>
              </a:rPr>
              <a:t>ultrasonic </a:t>
            </a:r>
            <a:r>
              <a:rPr sz="2000" b="1" spc="-5" dirty="0">
                <a:latin typeface="Times New Roman"/>
                <a:cs typeface="Times New Roman"/>
              </a:rPr>
              <a:t>frequency </a:t>
            </a:r>
            <a:r>
              <a:rPr sz="2000" b="1" dirty="0">
                <a:latin typeface="Times New Roman"/>
                <a:cs typeface="Times New Roman"/>
              </a:rPr>
              <a:t>of 24 to 29 kHz</a:t>
            </a:r>
            <a:r>
              <a:rPr sz="2000" dirty="0">
                <a:latin typeface="Times New Roman"/>
                <a:cs typeface="Times New Roman"/>
              </a:rPr>
              <a:t>, </a:t>
            </a:r>
            <a:r>
              <a:rPr sz="2000" spc="-5" dirty="0">
                <a:latin typeface="Times New Roman"/>
                <a:cs typeface="Times New Roman"/>
              </a:rPr>
              <a:t>and </a:t>
            </a:r>
            <a:r>
              <a:rPr sz="2000" dirty="0">
                <a:latin typeface="Times New Roman"/>
                <a:cs typeface="Times New Roman"/>
              </a:rPr>
              <a:t>a  </a:t>
            </a:r>
            <a:r>
              <a:rPr sz="2000" spc="-5" dirty="0">
                <a:latin typeface="Times New Roman"/>
                <a:cs typeface="Times New Roman"/>
              </a:rPr>
              <a:t>microvibration </a:t>
            </a:r>
            <a:r>
              <a:rPr sz="2000" b="1" dirty="0">
                <a:latin typeface="Times New Roman"/>
                <a:cs typeface="Times New Roman"/>
              </a:rPr>
              <a:t>amplitude between 60 and 200</a:t>
            </a:r>
            <a:r>
              <a:rPr sz="2000" b="1" spc="-1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mm/s</a:t>
            </a:r>
            <a:r>
              <a:rPr sz="2000" dirty="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5600" marR="485775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The </a:t>
            </a:r>
            <a:r>
              <a:rPr sz="2000" spc="-5" dirty="0">
                <a:latin typeface="Times New Roman"/>
                <a:cs typeface="Times New Roman"/>
              </a:rPr>
              <a:t>amplitude </a:t>
            </a:r>
            <a:r>
              <a:rPr sz="2000" dirty="0">
                <a:latin typeface="Times New Roman"/>
                <a:cs typeface="Times New Roman"/>
              </a:rPr>
              <a:t>of the vibrations created allows a very </a:t>
            </a:r>
            <a:r>
              <a:rPr sz="2000" spc="-5" dirty="0">
                <a:latin typeface="Times New Roman"/>
                <a:cs typeface="Times New Roman"/>
              </a:rPr>
              <a:t>clean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  precise </a:t>
            </a:r>
            <a:r>
              <a:rPr sz="2000" spc="-5" dirty="0">
                <a:latin typeface="Times New Roman"/>
                <a:cs typeface="Times New Roman"/>
              </a:rPr>
              <a:t>surgical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cut.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It works </a:t>
            </a:r>
            <a:r>
              <a:rPr sz="2000" spc="-15" dirty="0">
                <a:latin typeface="Times New Roman"/>
                <a:cs typeface="Times New Roman"/>
              </a:rPr>
              <a:t>selectively, </a:t>
            </a:r>
            <a:r>
              <a:rPr sz="2000" dirty="0">
                <a:latin typeface="Times New Roman"/>
                <a:cs typeface="Times New Roman"/>
              </a:rPr>
              <a:t>without </a:t>
            </a:r>
            <a:r>
              <a:rPr sz="2000" spc="-5" dirty="0">
                <a:latin typeface="Times New Roman"/>
                <a:cs typeface="Times New Roman"/>
              </a:rPr>
              <a:t>harming </a:t>
            </a:r>
            <a:r>
              <a:rPr sz="2000" dirty="0">
                <a:latin typeface="Times New Roman"/>
                <a:cs typeface="Times New Roman"/>
              </a:rPr>
              <a:t>soft </a:t>
            </a:r>
            <a:r>
              <a:rPr sz="2000" spc="-5" dirty="0">
                <a:latin typeface="Times New Roman"/>
                <a:cs typeface="Times New Roman"/>
              </a:rPr>
              <a:t>tissues </a:t>
            </a:r>
            <a:r>
              <a:rPr sz="2000" dirty="0">
                <a:latin typeface="Times New Roman"/>
                <a:cs typeface="Times New Roman"/>
              </a:rPr>
              <a:t>such as nerves</a:t>
            </a:r>
            <a:r>
              <a:rPr sz="2000" spc="-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  blood vessels even with accidental contact with the </a:t>
            </a:r>
            <a:r>
              <a:rPr sz="2000" spc="-5" dirty="0">
                <a:latin typeface="Times New Roman"/>
                <a:cs typeface="Times New Roman"/>
              </a:rPr>
              <a:t>cutting</a:t>
            </a:r>
            <a:r>
              <a:rPr sz="2000" spc="-204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tip.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5600" marR="179070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The </a:t>
            </a:r>
            <a:r>
              <a:rPr sz="2000" spc="-5" dirty="0">
                <a:latin typeface="Times New Roman"/>
                <a:cs typeface="Times New Roman"/>
              </a:rPr>
              <a:t>surgical </a:t>
            </a:r>
            <a:r>
              <a:rPr sz="2000" dirty="0">
                <a:latin typeface="Times New Roman"/>
                <a:cs typeface="Times New Roman"/>
              </a:rPr>
              <a:t>control of the device is </a:t>
            </a:r>
            <a:r>
              <a:rPr sz="2000" spc="-5" dirty="0">
                <a:latin typeface="Times New Roman"/>
                <a:cs typeface="Times New Roman"/>
              </a:rPr>
              <a:t>effortless </a:t>
            </a:r>
            <a:r>
              <a:rPr sz="2000" dirty="0">
                <a:latin typeface="Times New Roman"/>
                <a:cs typeface="Times New Roman"/>
              </a:rPr>
              <a:t>compared with  rotational burs or </a:t>
            </a:r>
            <a:r>
              <a:rPr sz="2000" spc="-5" dirty="0">
                <a:latin typeface="Times New Roman"/>
                <a:cs typeface="Times New Roman"/>
              </a:rPr>
              <a:t>oscillating </a:t>
            </a:r>
            <a:r>
              <a:rPr sz="2000" dirty="0">
                <a:latin typeface="Times New Roman"/>
                <a:cs typeface="Times New Roman"/>
              </a:rPr>
              <a:t>saws because there is no need for an  additional force to </a:t>
            </a:r>
            <a:r>
              <a:rPr sz="2000" spc="5" dirty="0">
                <a:latin typeface="Times New Roman"/>
                <a:cs typeface="Times New Roman"/>
              </a:rPr>
              <a:t>oppose </a:t>
            </a:r>
            <a:r>
              <a:rPr sz="2000" spc="-5" dirty="0">
                <a:latin typeface="Times New Roman"/>
                <a:cs typeface="Times New Roman"/>
              </a:rPr>
              <a:t>rotation </a:t>
            </a:r>
            <a:r>
              <a:rPr sz="2000" dirty="0">
                <a:latin typeface="Times New Roman"/>
                <a:cs typeface="Times New Roman"/>
              </a:rPr>
              <a:t>or </a:t>
            </a:r>
            <a:r>
              <a:rPr sz="2000" spc="-5" dirty="0">
                <a:latin typeface="Times New Roman"/>
                <a:cs typeface="Times New Roman"/>
              </a:rPr>
              <a:t>oscillation </a:t>
            </a:r>
            <a:r>
              <a:rPr sz="2000" dirty="0">
                <a:latin typeface="Times New Roman"/>
                <a:cs typeface="Times New Roman"/>
              </a:rPr>
              <a:t>of the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instrument.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5844" y="938530"/>
            <a:ext cx="7319009" cy="4232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40513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Despite the </a:t>
            </a:r>
            <a:r>
              <a:rPr sz="2000" b="1" dirty="0">
                <a:latin typeface="Times New Roman"/>
                <a:cs typeface="Times New Roman"/>
              </a:rPr>
              <a:t>longer time of the </a:t>
            </a:r>
            <a:r>
              <a:rPr sz="2000" b="1" spc="-5" dirty="0">
                <a:latin typeface="Times New Roman"/>
                <a:cs typeface="Times New Roman"/>
              </a:rPr>
              <a:t>procedure</a:t>
            </a:r>
            <a:r>
              <a:rPr sz="2000" spc="-5" dirty="0">
                <a:latin typeface="Times New Roman"/>
                <a:cs typeface="Times New Roman"/>
              </a:rPr>
              <a:t>, </a:t>
            </a:r>
            <a:r>
              <a:rPr sz="2000" dirty="0">
                <a:latin typeface="Times New Roman"/>
                <a:cs typeface="Times New Roman"/>
              </a:rPr>
              <a:t>the investigators</a:t>
            </a:r>
            <a:r>
              <a:rPr sz="2000" spc="-2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also  </a:t>
            </a:r>
            <a:r>
              <a:rPr sz="2000" dirty="0">
                <a:latin typeface="Times New Roman"/>
                <a:cs typeface="Times New Roman"/>
              </a:rPr>
              <a:t>noted that the piezoelectric </a:t>
            </a:r>
            <a:r>
              <a:rPr sz="2000" spc="-5" dirty="0">
                <a:latin typeface="Times New Roman"/>
                <a:cs typeface="Times New Roman"/>
              </a:rPr>
              <a:t>osteotomy </a:t>
            </a:r>
            <a:r>
              <a:rPr sz="2000" b="1" spc="-5" dirty="0">
                <a:latin typeface="Times New Roman"/>
                <a:cs typeface="Times New Roman"/>
              </a:rPr>
              <a:t>reduced </a:t>
            </a:r>
            <a:r>
              <a:rPr sz="2000" b="1" dirty="0">
                <a:latin typeface="Times New Roman"/>
                <a:cs typeface="Times New Roman"/>
              </a:rPr>
              <a:t>postoperative  facial </a:t>
            </a:r>
            <a:r>
              <a:rPr sz="2000" b="1" spc="-5" dirty="0">
                <a:latin typeface="Times New Roman"/>
                <a:cs typeface="Times New Roman"/>
              </a:rPr>
              <a:t>swelling </a:t>
            </a:r>
            <a:r>
              <a:rPr sz="2000" b="1" dirty="0">
                <a:latin typeface="Times New Roman"/>
                <a:cs typeface="Times New Roman"/>
              </a:rPr>
              <a:t>and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trismus.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Uses of </a:t>
            </a:r>
            <a:r>
              <a:rPr sz="2000" spc="-5" dirty="0">
                <a:latin typeface="Times New Roman"/>
                <a:cs typeface="Times New Roman"/>
              </a:rPr>
              <a:t>piezosurgery </a:t>
            </a:r>
            <a:r>
              <a:rPr sz="2000" dirty="0">
                <a:latin typeface="Times New Roman"/>
                <a:cs typeface="Times New Roman"/>
              </a:rPr>
              <a:t>device to cut and </a:t>
            </a:r>
            <a:r>
              <a:rPr sz="2000" spc="-5" dirty="0">
                <a:latin typeface="Times New Roman"/>
                <a:cs typeface="Times New Roman"/>
              </a:rPr>
              <a:t>elevate </a:t>
            </a:r>
            <a:r>
              <a:rPr sz="2000" dirty="0">
                <a:latin typeface="Times New Roman"/>
                <a:cs typeface="Times New Roman"/>
              </a:rPr>
              <a:t>a precisely defined  bone </a:t>
            </a:r>
            <a:r>
              <a:rPr sz="2000" spc="-5" dirty="0">
                <a:latin typeface="Times New Roman"/>
                <a:cs typeface="Times New Roman"/>
              </a:rPr>
              <a:t>lid </a:t>
            </a:r>
            <a:r>
              <a:rPr sz="2000" dirty="0">
                <a:latin typeface="Times New Roman"/>
                <a:cs typeface="Times New Roman"/>
              </a:rPr>
              <a:t>on the </a:t>
            </a:r>
            <a:r>
              <a:rPr sz="2000" spc="-5" dirty="0">
                <a:latin typeface="Times New Roman"/>
                <a:cs typeface="Times New Roman"/>
              </a:rPr>
              <a:t>lateral </a:t>
            </a:r>
            <a:r>
              <a:rPr sz="2000" dirty="0">
                <a:latin typeface="Times New Roman"/>
                <a:cs typeface="Times New Roman"/>
              </a:rPr>
              <a:t>cortex of the </a:t>
            </a:r>
            <a:r>
              <a:rPr sz="2000" spc="-5" dirty="0">
                <a:latin typeface="Times New Roman"/>
                <a:cs typeface="Times New Roman"/>
              </a:rPr>
              <a:t>mandible </a:t>
            </a:r>
            <a:r>
              <a:rPr sz="2000" dirty="0">
                <a:latin typeface="Times New Roman"/>
                <a:cs typeface="Times New Roman"/>
              </a:rPr>
              <a:t>to provide </a:t>
            </a:r>
            <a:r>
              <a:rPr sz="2000" spc="-5" dirty="0">
                <a:latin typeface="Times New Roman"/>
                <a:cs typeface="Times New Roman"/>
              </a:rPr>
              <a:t>access </a:t>
            </a:r>
            <a:r>
              <a:rPr sz="2000" dirty="0">
                <a:latin typeface="Times New Roman"/>
                <a:cs typeface="Times New Roman"/>
              </a:rPr>
              <a:t>to  the </a:t>
            </a:r>
            <a:r>
              <a:rPr sz="2000" spc="-5" dirty="0">
                <a:latin typeface="Times New Roman"/>
                <a:cs typeface="Times New Roman"/>
              </a:rPr>
              <a:t>teeth </a:t>
            </a:r>
            <a:r>
              <a:rPr sz="2000" dirty="0">
                <a:latin typeface="Times New Roman"/>
                <a:cs typeface="Times New Roman"/>
              </a:rPr>
              <a:t>needing extraction or even a </a:t>
            </a:r>
            <a:r>
              <a:rPr sz="2000" spc="-5" dirty="0">
                <a:latin typeface="Times New Roman"/>
                <a:cs typeface="Times New Roman"/>
              </a:rPr>
              <a:t>lesion </a:t>
            </a:r>
            <a:r>
              <a:rPr sz="2000" dirty="0">
                <a:latin typeface="Times New Roman"/>
                <a:cs typeface="Times New Roman"/>
              </a:rPr>
              <a:t>that needs to be  excised. The bone window is then elevated with the help of a</a:t>
            </a:r>
            <a:r>
              <a:rPr sz="2000" spc="-2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curved  </a:t>
            </a:r>
            <a:r>
              <a:rPr sz="2000" spc="-5" dirty="0">
                <a:latin typeface="Times New Roman"/>
                <a:cs typeface="Times New Roman"/>
              </a:rPr>
              <a:t>osteotome.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4965" marR="340360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After the visual </a:t>
            </a:r>
            <a:r>
              <a:rPr sz="2000" spc="-5" dirty="0">
                <a:latin typeface="Times New Roman"/>
                <a:cs typeface="Times New Roman"/>
              </a:rPr>
              <a:t>confirmation </a:t>
            </a:r>
            <a:r>
              <a:rPr sz="2000" dirty="0">
                <a:latin typeface="Times New Roman"/>
                <a:cs typeface="Times New Roman"/>
              </a:rPr>
              <a:t>of an undamaged IAN and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adjacent  tissues, the bone </a:t>
            </a:r>
            <a:r>
              <a:rPr sz="2000" spc="-5" dirty="0">
                <a:latin typeface="Times New Roman"/>
                <a:cs typeface="Times New Roman"/>
              </a:rPr>
              <a:t>lid is </a:t>
            </a:r>
            <a:r>
              <a:rPr sz="2000" dirty="0">
                <a:latin typeface="Times New Roman"/>
                <a:cs typeface="Times New Roman"/>
              </a:rPr>
              <a:t>placed back into </a:t>
            </a:r>
            <a:r>
              <a:rPr sz="2000" spc="-5" dirty="0">
                <a:latin typeface="Times New Roman"/>
                <a:cs typeface="Times New Roman"/>
              </a:rPr>
              <a:t>its </a:t>
            </a:r>
            <a:r>
              <a:rPr sz="2000" dirty="0">
                <a:latin typeface="Times New Roman"/>
                <a:cs typeface="Times New Roman"/>
              </a:rPr>
              <a:t>original position and  fixated with absorbable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miniplates.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886200" y="3352800"/>
              <a:ext cx="5067300" cy="3352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400" y="152400"/>
              <a:ext cx="5048250" cy="31051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286125" y="447675"/>
              <a:ext cx="5381625" cy="9239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00962" y="2073273"/>
              <a:ext cx="7486015" cy="4708525"/>
            </a:xfrm>
            <a:custGeom>
              <a:avLst/>
              <a:gdLst/>
              <a:ahLst/>
              <a:cxnLst/>
              <a:rect l="l" t="t" r="r" b="b"/>
              <a:pathLst>
                <a:path w="7486015" h="4708525">
                  <a:moveTo>
                    <a:pt x="7485888" y="0"/>
                  </a:moveTo>
                  <a:lnTo>
                    <a:pt x="0" y="0"/>
                  </a:lnTo>
                  <a:lnTo>
                    <a:pt x="0" y="4708525"/>
                  </a:lnTo>
                  <a:lnTo>
                    <a:pt x="7485888" y="4708525"/>
                  </a:lnTo>
                  <a:lnTo>
                    <a:pt x="7485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79905" y="2067001"/>
            <a:ext cx="7312025" cy="426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ts val="228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For the </a:t>
            </a:r>
            <a:r>
              <a:rPr sz="2000" spc="-5" dirty="0">
                <a:latin typeface="Times New Roman"/>
                <a:cs typeface="Times New Roman"/>
              </a:rPr>
              <a:t>surgical </a:t>
            </a:r>
            <a:r>
              <a:rPr sz="2000" dirty="0">
                <a:latin typeface="Times New Roman"/>
                <a:cs typeface="Times New Roman"/>
              </a:rPr>
              <a:t>extraction of the </a:t>
            </a:r>
            <a:r>
              <a:rPr sz="2000" spc="-5" dirty="0">
                <a:latin typeface="Times New Roman"/>
                <a:cs typeface="Times New Roman"/>
              </a:rPr>
              <a:t>teeth, </a:t>
            </a:r>
            <a:r>
              <a:rPr sz="2000" dirty="0">
                <a:latin typeface="Times New Roman"/>
                <a:cs typeface="Times New Roman"/>
              </a:rPr>
              <a:t>the covering bone was</a:t>
            </a:r>
            <a:r>
              <a:rPr sz="2000" spc="-2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first</a:t>
            </a:r>
            <a:endParaRPr sz="2000">
              <a:latin typeface="Times New Roman"/>
              <a:cs typeface="Times New Roman"/>
            </a:endParaRPr>
          </a:p>
          <a:p>
            <a:pPr marL="355600">
              <a:lnSpc>
                <a:spcPts val="2280"/>
              </a:lnSpc>
            </a:pPr>
            <a:r>
              <a:rPr sz="2000" dirty="0">
                <a:latin typeface="Times New Roman"/>
                <a:cs typeface="Times New Roman"/>
              </a:rPr>
              <a:t>ablated, </a:t>
            </a:r>
            <a:r>
              <a:rPr sz="2000" spc="-5" dirty="0">
                <a:latin typeface="Times New Roman"/>
                <a:cs typeface="Times New Roman"/>
              </a:rPr>
              <a:t>layer </a:t>
            </a:r>
            <a:r>
              <a:rPr sz="2000" dirty="0">
                <a:latin typeface="Times New Roman"/>
                <a:cs typeface="Times New Roman"/>
              </a:rPr>
              <a:t>by </a:t>
            </a:r>
            <a:r>
              <a:rPr sz="2000" spc="-15" dirty="0">
                <a:latin typeface="Times New Roman"/>
                <a:cs typeface="Times New Roman"/>
              </a:rPr>
              <a:t>layer, </a:t>
            </a:r>
            <a:r>
              <a:rPr sz="2000" dirty="0">
                <a:latin typeface="Times New Roman"/>
                <a:cs typeface="Times New Roman"/>
              </a:rPr>
              <a:t>using the </a:t>
            </a:r>
            <a:r>
              <a:rPr sz="2000" spc="-35" dirty="0">
                <a:latin typeface="Times New Roman"/>
                <a:cs typeface="Times New Roman"/>
              </a:rPr>
              <a:t>Er:YAG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laser.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16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In the case of the </a:t>
            </a:r>
            <a:r>
              <a:rPr sz="2000" spc="-5" dirty="0">
                <a:latin typeface="Times New Roman"/>
                <a:cs typeface="Times New Roman"/>
              </a:rPr>
              <a:t>fiber-optic </a:t>
            </a:r>
            <a:r>
              <a:rPr sz="2000" spc="-35" dirty="0">
                <a:latin typeface="Times New Roman"/>
                <a:cs typeface="Times New Roman"/>
              </a:rPr>
              <a:t>Er:YAG </a:t>
            </a:r>
            <a:r>
              <a:rPr sz="2000" spc="-5" dirty="0">
                <a:latin typeface="Times New Roman"/>
                <a:cs typeface="Times New Roman"/>
              </a:rPr>
              <a:t>[erbium:yttrium-aluminum  </a:t>
            </a:r>
            <a:r>
              <a:rPr sz="2000" dirty="0">
                <a:latin typeface="Times New Roman"/>
                <a:cs typeface="Times New Roman"/>
              </a:rPr>
              <a:t>garnet </a:t>
            </a:r>
            <a:r>
              <a:rPr sz="2000" spc="-5" dirty="0">
                <a:latin typeface="Times New Roman"/>
                <a:cs typeface="Times New Roman"/>
              </a:rPr>
              <a:t>], </a:t>
            </a:r>
            <a:r>
              <a:rPr sz="2000" dirty="0">
                <a:latin typeface="Times New Roman"/>
                <a:cs typeface="Times New Roman"/>
              </a:rPr>
              <a:t>laser the fiber is </a:t>
            </a:r>
            <a:r>
              <a:rPr sz="2000" spc="-5" dirty="0">
                <a:latin typeface="Times New Roman"/>
                <a:cs typeface="Times New Roman"/>
              </a:rPr>
              <a:t>closely </a:t>
            </a:r>
            <a:r>
              <a:rPr sz="2000" dirty="0">
                <a:latin typeface="Times New Roman"/>
                <a:cs typeface="Times New Roman"/>
              </a:rPr>
              <a:t>guided around the </a:t>
            </a:r>
            <a:r>
              <a:rPr sz="2000" spc="-5" dirty="0">
                <a:latin typeface="Times New Roman"/>
                <a:cs typeface="Times New Roman"/>
              </a:rPr>
              <a:t>teeth, </a:t>
            </a:r>
            <a:r>
              <a:rPr sz="2000" dirty="0">
                <a:latin typeface="Times New Roman"/>
                <a:cs typeface="Times New Roman"/>
              </a:rPr>
              <a:t>creating a  narrow gap with </a:t>
            </a:r>
            <a:r>
              <a:rPr sz="2000" spc="-10" dirty="0">
                <a:latin typeface="Times New Roman"/>
                <a:cs typeface="Times New Roman"/>
              </a:rPr>
              <a:t>minimal </a:t>
            </a:r>
            <a:r>
              <a:rPr sz="2000" dirty="0">
                <a:latin typeface="Times New Roman"/>
                <a:cs typeface="Times New Roman"/>
              </a:rPr>
              <a:t>bone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loss.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7375E"/>
              </a:buClr>
              <a:buFont typeface="Wingdings"/>
              <a:buChar char=""/>
            </a:pPr>
            <a:endParaRPr sz="2700">
              <a:latin typeface="Times New Roman"/>
              <a:cs typeface="Times New Roman"/>
            </a:endParaRPr>
          </a:p>
          <a:p>
            <a:pPr marL="355600" marR="168275" indent="-342900">
              <a:lnSpc>
                <a:spcPts val="216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The benefits of </a:t>
            </a:r>
            <a:r>
              <a:rPr sz="2000" spc="-5" dirty="0">
                <a:latin typeface="Times New Roman"/>
                <a:cs typeface="Times New Roman"/>
              </a:rPr>
              <a:t>laser </a:t>
            </a:r>
            <a:r>
              <a:rPr sz="2000" dirty="0">
                <a:latin typeface="Times New Roman"/>
                <a:cs typeface="Times New Roman"/>
              </a:rPr>
              <a:t>therapy include the creation of a </a:t>
            </a:r>
            <a:r>
              <a:rPr sz="2000" b="1" dirty="0">
                <a:latin typeface="Times New Roman"/>
                <a:cs typeface="Times New Roman"/>
              </a:rPr>
              <a:t>bloodless  surgical </a:t>
            </a:r>
            <a:r>
              <a:rPr sz="2000" b="1" spc="-5" dirty="0">
                <a:latin typeface="Times New Roman"/>
                <a:cs typeface="Times New Roman"/>
              </a:rPr>
              <a:t>field </a:t>
            </a:r>
            <a:r>
              <a:rPr sz="2000" dirty="0">
                <a:latin typeface="Times New Roman"/>
                <a:cs typeface="Times New Roman"/>
              </a:rPr>
              <a:t>and thus improved </a:t>
            </a:r>
            <a:r>
              <a:rPr sz="2000" spc="-5" dirty="0">
                <a:latin typeface="Times New Roman"/>
                <a:cs typeface="Times New Roman"/>
              </a:rPr>
              <a:t>visualization </a:t>
            </a:r>
            <a:r>
              <a:rPr sz="2000" dirty="0">
                <a:latin typeface="Times New Roman"/>
                <a:cs typeface="Times New Roman"/>
              </a:rPr>
              <a:t>during </a:t>
            </a:r>
            <a:r>
              <a:rPr sz="2000" spc="-20" dirty="0">
                <a:latin typeface="Times New Roman"/>
                <a:cs typeface="Times New Roman"/>
              </a:rPr>
              <a:t>surgery,  </a:t>
            </a:r>
            <a:r>
              <a:rPr sz="2000" dirty="0">
                <a:latin typeface="Times New Roman"/>
                <a:cs typeface="Times New Roman"/>
              </a:rPr>
              <a:t>decreased postoperative pain, and </a:t>
            </a:r>
            <a:r>
              <a:rPr sz="2000" spc="-5" dirty="0">
                <a:latin typeface="Times New Roman"/>
                <a:cs typeface="Times New Roman"/>
              </a:rPr>
              <a:t>limited </a:t>
            </a:r>
            <a:r>
              <a:rPr sz="2000" dirty="0">
                <a:latin typeface="Times New Roman"/>
                <a:cs typeface="Times New Roman"/>
              </a:rPr>
              <a:t>scarring and</a:t>
            </a:r>
            <a:r>
              <a:rPr sz="2000" spc="-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contraction.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7375E"/>
              </a:buClr>
              <a:buFont typeface="Wingdings"/>
              <a:buChar char=""/>
            </a:pPr>
            <a:endParaRPr sz="2700">
              <a:latin typeface="Times New Roman"/>
              <a:cs typeface="Times New Roman"/>
            </a:endParaRPr>
          </a:p>
          <a:p>
            <a:pPr marL="355600" marR="248285" indent="-342900">
              <a:lnSpc>
                <a:spcPts val="216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15" dirty="0">
                <a:latin typeface="Times New Roman"/>
                <a:cs typeface="Times New Roman"/>
              </a:rPr>
              <a:t>Time </a:t>
            </a:r>
            <a:r>
              <a:rPr sz="2000" b="1" dirty="0">
                <a:latin typeface="Times New Roman"/>
                <a:cs typeface="Times New Roman"/>
              </a:rPr>
              <a:t>consuming, sound and smell</a:t>
            </a:r>
            <a:r>
              <a:rPr sz="2000" dirty="0">
                <a:latin typeface="Times New Roman"/>
                <a:cs typeface="Times New Roman"/>
              </a:rPr>
              <a:t>, significantly inhibition the  </a:t>
            </a:r>
            <a:r>
              <a:rPr sz="2000" spc="-5" dirty="0">
                <a:latin typeface="Times New Roman"/>
                <a:cs typeface="Times New Roman"/>
              </a:rPr>
              <a:t>laser cutting </a:t>
            </a:r>
            <a:r>
              <a:rPr sz="2000" dirty="0">
                <a:latin typeface="Times New Roman"/>
                <a:cs typeface="Times New Roman"/>
              </a:rPr>
              <a:t>because of the overall </a:t>
            </a:r>
            <a:r>
              <a:rPr sz="2000" spc="-5" dirty="0">
                <a:latin typeface="Times New Roman"/>
                <a:cs typeface="Times New Roman"/>
              </a:rPr>
              <a:t>volume </a:t>
            </a:r>
            <a:r>
              <a:rPr sz="2000" dirty="0">
                <a:latin typeface="Times New Roman"/>
                <a:cs typeface="Times New Roman"/>
              </a:rPr>
              <a:t>of irrigation and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blood  covering the bone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surface.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2857500" cy="2143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247900" y="485775"/>
              <a:ext cx="5372100" cy="4762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4044569"/>
              <a:ext cx="4533900" cy="26419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79905" y="1441831"/>
            <a:ext cx="7183755" cy="2282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9436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Third </a:t>
            </a:r>
            <a:r>
              <a:rPr sz="2000" spc="-5" dirty="0">
                <a:latin typeface="Times New Roman"/>
                <a:cs typeface="Times New Roman"/>
              </a:rPr>
              <a:t>molars in close proximity </a:t>
            </a:r>
            <a:r>
              <a:rPr sz="2000" dirty="0">
                <a:latin typeface="Times New Roman"/>
                <a:cs typeface="Times New Roman"/>
              </a:rPr>
              <a:t>to the IAN have a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significant  negative </a:t>
            </a:r>
            <a:r>
              <a:rPr sz="2000" spc="-5" dirty="0">
                <a:latin typeface="Times New Roman"/>
                <a:cs typeface="Times New Roman"/>
              </a:rPr>
              <a:t>impact </a:t>
            </a:r>
            <a:r>
              <a:rPr sz="2000" dirty="0">
                <a:latin typeface="Times New Roman"/>
                <a:cs typeface="Times New Roman"/>
              </a:rPr>
              <a:t>on recovery for pain and oral</a:t>
            </a:r>
            <a:r>
              <a:rPr sz="2000" spc="-1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function.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The </a:t>
            </a:r>
            <a:r>
              <a:rPr sz="2000" b="1" dirty="0">
                <a:latin typeface="Times New Roman"/>
                <a:cs typeface="Times New Roman"/>
              </a:rPr>
              <a:t>advantage </a:t>
            </a:r>
            <a:r>
              <a:rPr sz="2000" dirty="0">
                <a:latin typeface="Times New Roman"/>
                <a:cs typeface="Times New Roman"/>
              </a:rPr>
              <a:t>of this technique is that the </a:t>
            </a:r>
            <a:r>
              <a:rPr sz="2000" b="1" spc="-5" dirty="0">
                <a:latin typeface="Times New Roman"/>
                <a:cs typeface="Times New Roman"/>
              </a:rPr>
              <a:t>risk </a:t>
            </a:r>
            <a:r>
              <a:rPr sz="2000" b="1" dirty="0">
                <a:latin typeface="Times New Roman"/>
                <a:cs typeface="Times New Roman"/>
              </a:rPr>
              <a:t>of </a:t>
            </a:r>
            <a:r>
              <a:rPr sz="2000" b="1" spc="-10" dirty="0">
                <a:latin typeface="Times New Roman"/>
                <a:cs typeface="Times New Roman"/>
              </a:rPr>
              <a:t>direct </a:t>
            </a:r>
            <a:r>
              <a:rPr sz="2000" b="1" dirty="0">
                <a:latin typeface="Times New Roman"/>
                <a:cs typeface="Times New Roman"/>
              </a:rPr>
              <a:t>trauma  to the nerve is eliminated</a:t>
            </a:r>
            <a:r>
              <a:rPr sz="2000" dirty="0">
                <a:latin typeface="Times New Roman"/>
                <a:cs typeface="Times New Roman"/>
              </a:rPr>
              <a:t>, </a:t>
            </a:r>
            <a:r>
              <a:rPr sz="2000" spc="5" dirty="0">
                <a:latin typeface="Times New Roman"/>
                <a:cs typeface="Times New Roman"/>
              </a:rPr>
              <a:t>due </a:t>
            </a:r>
            <a:r>
              <a:rPr sz="2000" dirty="0">
                <a:latin typeface="Times New Roman"/>
                <a:cs typeface="Times New Roman"/>
              </a:rPr>
              <a:t>to both the increased distance  between the roots and the </a:t>
            </a:r>
            <a:r>
              <a:rPr sz="2000" spc="-5" dirty="0">
                <a:latin typeface="Times New Roman"/>
                <a:cs typeface="Times New Roman"/>
              </a:rPr>
              <a:t>mandibular </a:t>
            </a:r>
            <a:r>
              <a:rPr sz="2000" dirty="0">
                <a:latin typeface="Times New Roman"/>
                <a:cs typeface="Times New Roman"/>
              </a:rPr>
              <a:t>canal and the decreased</a:t>
            </a:r>
            <a:r>
              <a:rPr sz="2000" spc="-1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need  for </a:t>
            </a:r>
            <a:r>
              <a:rPr sz="2000" spc="-5" dirty="0">
                <a:latin typeface="Times New Roman"/>
                <a:cs typeface="Times New Roman"/>
              </a:rPr>
              <a:t>surgical manipulation </a:t>
            </a:r>
            <a:r>
              <a:rPr sz="2000" dirty="0">
                <a:latin typeface="Times New Roman"/>
                <a:cs typeface="Times New Roman"/>
              </a:rPr>
              <a:t>during the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extraction.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444" y="1167130"/>
            <a:ext cx="7214234" cy="4355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A potential problem with this technique is </a:t>
            </a:r>
            <a:r>
              <a:rPr sz="2000" b="1" dirty="0">
                <a:latin typeface="Times New Roman"/>
                <a:cs typeface="Times New Roman"/>
              </a:rPr>
              <a:t>soft tissue damage</a:t>
            </a:r>
            <a:r>
              <a:rPr sz="2000" b="1" spc="-3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from  </a:t>
            </a:r>
            <a:r>
              <a:rPr sz="2000" spc="-5" dirty="0">
                <a:latin typeface="Times New Roman"/>
                <a:cs typeface="Times New Roman"/>
              </a:rPr>
              <a:t>impingement </a:t>
            </a:r>
            <a:r>
              <a:rPr sz="2000" dirty="0">
                <a:latin typeface="Times New Roman"/>
                <a:cs typeface="Times New Roman"/>
              </a:rPr>
              <a:t>on the </a:t>
            </a:r>
            <a:r>
              <a:rPr sz="2000" spc="-5" dirty="0">
                <a:latin typeface="Times New Roman"/>
                <a:cs typeface="Times New Roman"/>
              </a:rPr>
              <a:t>mucosa </a:t>
            </a:r>
            <a:r>
              <a:rPr sz="2000" dirty="0">
                <a:latin typeface="Times New Roman"/>
                <a:cs typeface="Times New Roman"/>
              </a:rPr>
              <a:t>of the cheek and the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gingiva.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4965" marR="407034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In addition, working in </a:t>
            </a:r>
            <a:r>
              <a:rPr sz="2000" spc="-5" dirty="0">
                <a:latin typeface="Times New Roman"/>
                <a:cs typeface="Times New Roman"/>
              </a:rPr>
              <a:t>this </a:t>
            </a:r>
            <a:r>
              <a:rPr sz="2000" dirty="0">
                <a:latin typeface="Times New Roman"/>
                <a:cs typeface="Times New Roman"/>
              </a:rPr>
              <a:t>area of the </a:t>
            </a:r>
            <a:r>
              <a:rPr sz="2000" spc="-5" dirty="0">
                <a:latin typeface="Times New Roman"/>
                <a:cs typeface="Times New Roman"/>
              </a:rPr>
              <a:t>mouth </a:t>
            </a:r>
            <a:r>
              <a:rPr sz="2000" dirty="0">
                <a:latin typeface="Times New Roman"/>
                <a:cs typeface="Times New Roman"/>
              </a:rPr>
              <a:t>presents great  </a:t>
            </a:r>
            <a:r>
              <a:rPr sz="2000" spc="-20" dirty="0">
                <a:latin typeface="Times New Roman"/>
                <a:cs typeface="Times New Roman"/>
              </a:rPr>
              <a:t>difficulty, </a:t>
            </a:r>
            <a:r>
              <a:rPr sz="2000" dirty="0">
                <a:latin typeface="Times New Roman"/>
                <a:cs typeface="Times New Roman"/>
              </a:rPr>
              <a:t>and the action of the </a:t>
            </a:r>
            <a:r>
              <a:rPr sz="2000" b="1" dirty="0">
                <a:latin typeface="Times New Roman"/>
                <a:cs typeface="Times New Roman"/>
              </a:rPr>
              <a:t>masseter muscle </a:t>
            </a:r>
            <a:r>
              <a:rPr sz="2000" spc="-5" dirty="0">
                <a:latin typeface="Times New Roman"/>
                <a:cs typeface="Times New Roman"/>
              </a:rPr>
              <a:t>leads to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cheek  compression against the orthodontic</a:t>
            </a:r>
            <a:r>
              <a:rPr sz="2000" spc="-1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appliances.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4965" marR="385445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This technique will be of </a:t>
            </a:r>
            <a:r>
              <a:rPr sz="2000" b="1" dirty="0">
                <a:latin typeface="Times New Roman"/>
                <a:cs typeface="Times New Roman"/>
              </a:rPr>
              <a:t>no value for </a:t>
            </a:r>
            <a:r>
              <a:rPr sz="2000" dirty="0">
                <a:latin typeface="Times New Roman"/>
                <a:cs typeface="Times New Roman"/>
              </a:rPr>
              <a:t>a tooth that cannot</a:t>
            </a:r>
            <a:r>
              <a:rPr sz="2000" spc="-2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move  </a:t>
            </a:r>
            <a:r>
              <a:rPr sz="2000" dirty="0">
                <a:latin typeface="Times New Roman"/>
                <a:cs typeface="Times New Roman"/>
              </a:rPr>
              <a:t>because of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ankylosis</a:t>
            </a:r>
            <a:r>
              <a:rPr sz="2000" dirty="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Times New Roman"/>
              <a:cs typeface="Times New Roman"/>
            </a:endParaRPr>
          </a:p>
          <a:p>
            <a:pPr marL="354965" marR="177800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dirty="0">
                <a:latin typeface="Times New Roman"/>
                <a:cs typeface="Times New Roman"/>
              </a:rPr>
              <a:t>This technique should be used </a:t>
            </a:r>
            <a:r>
              <a:rPr sz="2000" b="1" dirty="0">
                <a:latin typeface="Times New Roman"/>
                <a:cs typeface="Times New Roman"/>
              </a:rPr>
              <a:t>only in </a:t>
            </a:r>
            <a:r>
              <a:rPr sz="2000" b="1" spc="-5" dirty="0">
                <a:latin typeface="Times New Roman"/>
                <a:cs typeface="Times New Roman"/>
              </a:rPr>
              <a:t>carefully </a:t>
            </a:r>
            <a:r>
              <a:rPr sz="2000" b="1" dirty="0">
                <a:latin typeface="Times New Roman"/>
                <a:cs typeface="Times New Roman"/>
              </a:rPr>
              <a:t>selected cases</a:t>
            </a:r>
            <a:r>
              <a:rPr sz="2000" b="1" spc="-2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  </a:t>
            </a:r>
            <a:r>
              <a:rPr sz="2000" spc="-5" dirty="0">
                <a:latin typeface="Times New Roman"/>
                <a:cs typeface="Times New Roman"/>
              </a:rPr>
              <a:t>conjunction </a:t>
            </a:r>
            <a:r>
              <a:rPr sz="2000" dirty="0">
                <a:latin typeface="Times New Roman"/>
                <a:cs typeface="Times New Roman"/>
              </a:rPr>
              <a:t>with an orthodontist, being certainly </a:t>
            </a:r>
            <a:r>
              <a:rPr sz="2000" spc="-5" dirty="0">
                <a:latin typeface="Times New Roman"/>
                <a:cs typeface="Times New Roman"/>
              </a:rPr>
              <a:t>difficult, </a:t>
            </a:r>
            <a:r>
              <a:rPr sz="2000" spc="-10" dirty="0">
                <a:latin typeface="Times New Roman"/>
                <a:cs typeface="Times New Roman"/>
              </a:rPr>
              <a:t>time  </a:t>
            </a:r>
            <a:r>
              <a:rPr sz="2000" dirty="0">
                <a:latin typeface="Times New Roman"/>
                <a:cs typeface="Times New Roman"/>
              </a:rPr>
              <a:t>consuming, and not </a:t>
            </a:r>
            <a:r>
              <a:rPr sz="2000" spc="-5" dirty="0">
                <a:latin typeface="Times New Roman"/>
                <a:cs typeface="Times New Roman"/>
              </a:rPr>
              <a:t>always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successful.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4625" y="2924175"/>
            <a:ext cx="4476750" cy="1514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6627" y="5098160"/>
            <a:ext cx="4688205" cy="569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© </a:t>
            </a:r>
            <a:r>
              <a:rPr sz="1200" b="1" spc="-5" dirty="0">
                <a:latin typeface="Arial"/>
                <a:cs typeface="Arial"/>
              </a:rPr>
              <a:t>2010 American Association </a:t>
            </a:r>
            <a:r>
              <a:rPr sz="1200" b="1" dirty="0">
                <a:latin typeface="Arial"/>
                <a:cs typeface="Arial"/>
              </a:rPr>
              <a:t>of Oral </a:t>
            </a:r>
            <a:r>
              <a:rPr sz="1200" b="1" spc="-5" dirty="0">
                <a:latin typeface="Arial"/>
                <a:cs typeface="Arial"/>
              </a:rPr>
              <a:t>and </a:t>
            </a:r>
            <a:r>
              <a:rPr sz="1200" b="1" dirty="0">
                <a:latin typeface="Arial"/>
                <a:cs typeface="Arial"/>
              </a:rPr>
              <a:t>Maxillofacial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Surgeons  0278-2391/10/6802-0032$36.00/0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05"/>
              </a:lnSpc>
            </a:pPr>
            <a:r>
              <a:rPr sz="1200" b="1" spc="-5" dirty="0">
                <a:latin typeface="Arial"/>
                <a:cs typeface="Arial"/>
              </a:rPr>
              <a:t>doi:10.1016/j.joms.2009.07.038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95475" y="714501"/>
            <a:ext cx="6908165" cy="1094105"/>
            <a:chOff x="1395475" y="714501"/>
            <a:chExt cx="6908165" cy="1094105"/>
          </a:xfrm>
        </p:grpSpPr>
        <p:sp>
          <p:nvSpPr>
            <p:cNvPr id="5" name="object 5"/>
            <p:cNvSpPr/>
            <p:nvPr/>
          </p:nvSpPr>
          <p:spPr>
            <a:xfrm>
              <a:off x="1807209" y="714501"/>
              <a:ext cx="6079363" cy="240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5475" y="1141221"/>
              <a:ext cx="6907657" cy="2406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99005" y="1567941"/>
              <a:ext cx="6291199" cy="2406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69794" y="2191258"/>
            <a:ext cx="3886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0" spc="-235" dirty="0">
                <a:solidFill>
                  <a:srgbClr val="000000"/>
                </a:solidFill>
                <a:latin typeface="Trebuchet MS"/>
                <a:cs typeface="Trebuchet MS"/>
              </a:rPr>
              <a:t>J</a:t>
            </a:r>
            <a:r>
              <a:rPr sz="1800" b="1" i="0" spc="-254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55" dirty="0">
                <a:solidFill>
                  <a:srgbClr val="000000"/>
                </a:solidFill>
                <a:latin typeface="Trebuchet MS"/>
                <a:cs typeface="Trebuchet MS"/>
              </a:rPr>
              <a:t>Oral</a:t>
            </a:r>
            <a:r>
              <a:rPr sz="1800" b="1" i="0" spc="-1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50" dirty="0">
                <a:solidFill>
                  <a:srgbClr val="000000"/>
                </a:solidFill>
                <a:latin typeface="Trebuchet MS"/>
                <a:cs typeface="Trebuchet MS"/>
              </a:rPr>
              <a:t>Maxillofac</a:t>
            </a:r>
            <a:r>
              <a:rPr sz="1800" b="1" i="0" spc="-2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10" dirty="0">
                <a:solidFill>
                  <a:srgbClr val="000000"/>
                </a:solidFill>
                <a:latin typeface="Trebuchet MS"/>
                <a:cs typeface="Trebuchet MS"/>
              </a:rPr>
              <a:t>Surg</a:t>
            </a:r>
            <a:r>
              <a:rPr sz="1800" b="1" i="0" spc="-1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100" dirty="0">
                <a:solidFill>
                  <a:srgbClr val="000000"/>
                </a:solidFill>
                <a:latin typeface="Trebuchet MS"/>
                <a:cs typeface="Trebuchet MS"/>
              </a:rPr>
              <a:t>68:442-446,</a:t>
            </a:r>
            <a:r>
              <a:rPr sz="1800" b="1" i="0" spc="-1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160" dirty="0">
                <a:solidFill>
                  <a:srgbClr val="000000"/>
                </a:solidFill>
                <a:latin typeface="Trebuchet MS"/>
                <a:cs typeface="Trebuchet MS"/>
              </a:rPr>
              <a:t>2010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4475" y="808862"/>
            <a:ext cx="6486525" cy="3991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60194" y="5294502"/>
            <a:ext cx="5424170" cy="750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8700"/>
              </a:lnSpc>
              <a:spcBef>
                <a:spcPts val="120"/>
              </a:spcBef>
            </a:pP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Panoramic radiograph at initial consultation. The mandibular  third molars are mesially impacted </a:t>
            </a:r>
            <a:r>
              <a:rPr sz="1600" spc="-10" dirty="0">
                <a:solidFill>
                  <a:srgbClr val="221F1F"/>
                </a:solidFill>
                <a:latin typeface="Arial"/>
                <a:cs typeface="Arial"/>
              </a:rPr>
              <a:t>with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the roots close to  the alveolar</a:t>
            </a:r>
            <a:r>
              <a:rPr sz="16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canal.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838200" y="213995"/>
              <a:ext cx="3200400" cy="23387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81600" y="2133600"/>
              <a:ext cx="3276600" cy="23944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13175" y="4752213"/>
            <a:ext cx="5219065" cy="875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21F1F"/>
                </a:solidFill>
                <a:latin typeface="Arial"/>
                <a:cs typeface="Arial"/>
              </a:rPr>
              <a:t>Postoperative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radiograph after second sectioning</a:t>
            </a:r>
            <a:r>
              <a:rPr sz="1400" spc="-2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of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99000"/>
              </a:lnSpc>
              <a:spcBef>
                <a:spcPts val="20"/>
              </a:spcBef>
            </a:pP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right</a:t>
            </a:r>
            <a:r>
              <a:rPr sz="14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mandibular</a:t>
            </a:r>
            <a:r>
              <a:rPr sz="14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third</a:t>
            </a:r>
            <a:r>
              <a:rPr sz="14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221F1F"/>
                </a:solidFill>
                <a:latin typeface="Arial"/>
                <a:cs typeface="Arial"/>
              </a:rPr>
              <a:t>molar.</a:t>
            </a:r>
            <a:r>
              <a:rPr sz="1400" spc="-1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A</a:t>
            </a:r>
            <a:r>
              <a:rPr sz="140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pulpotomy</a:t>
            </a:r>
            <a:r>
              <a:rPr sz="14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has</a:t>
            </a:r>
            <a:r>
              <a:rPr sz="14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been</a:t>
            </a:r>
            <a:r>
              <a:rPr sz="14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performed.  </a:t>
            </a:r>
            <a:r>
              <a:rPr sz="1400" spc="-5" dirty="0">
                <a:solidFill>
                  <a:srgbClr val="221F1F"/>
                </a:solidFill>
                <a:latin typeface="Arial"/>
                <a:cs typeface="Arial"/>
              </a:rPr>
              <a:t>More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space </a:t>
            </a:r>
            <a:r>
              <a:rPr sz="1400" spc="-5" dirty="0">
                <a:solidFill>
                  <a:srgbClr val="221F1F"/>
                </a:solidFill>
                <a:latin typeface="Arial"/>
                <a:cs typeface="Arial"/>
              </a:rPr>
              <a:t>was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created distal to the right mandibular second  </a:t>
            </a:r>
            <a:r>
              <a:rPr sz="1400" spc="-5" dirty="0">
                <a:solidFill>
                  <a:srgbClr val="221F1F"/>
                </a:solidFill>
                <a:latin typeface="Arial"/>
                <a:cs typeface="Arial"/>
              </a:rPr>
              <a:t>molar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to allow further</a:t>
            </a:r>
            <a:r>
              <a:rPr sz="1400" spc="-1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migration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846958"/>
            <a:ext cx="4025265" cy="8750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300"/>
              </a:lnSpc>
              <a:spcBef>
                <a:spcPts val="114"/>
              </a:spcBef>
            </a:pPr>
            <a:r>
              <a:rPr sz="1400" spc="-5" dirty="0">
                <a:solidFill>
                  <a:srgbClr val="221F1F"/>
                </a:solidFill>
                <a:latin typeface="Arial"/>
                <a:cs typeface="Arial"/>
              </a:rPr>
              <a:t>Postoperative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radiograph after the right</a:t>
            </a:r>
            <a:r>
              <a:rPr sz="1400" spc="-1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mandibular  third </a:t>
            </a:r>
            <a:r>
              <a:rPr sz="1400" spc="-5" dirty="0">
                <a:solidFill>
                  <a:srgbClr val="221F1F"/>
                </a:solidFill>
                <a:latin typeface="Arial"/>
                <a:cs typeface="Arial"/>
              </a:rPr>
              <a:t>molar was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surgically sectioned. </a:t>
            </a:r>
            <a:r>
              <a:rPr sz="1400" spc="-5" dirty="0">
                <a:solidFill>
                  <a:srgbClr val="221F1F"/>
                </a:solidFill>
                <a:latin typeface="Arial"/>
                <a:cs typeface="Arial"/>
              </a:rPr>
              <a:t>The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space  distal to the second </a:t>
            </a:r>
            <a:r>
              <a:rPr sz="1400" spc="-5" dirty="0">
                <a:solidFill>
                  <a:srgbClr val="221F1F"/>
                </a:solidFill>
                <a:latin typeface="Arial"/>
                <a:cs typeface="Arial"/>
              </a:rPr>
              <a:t>molar would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allow mesial  migration of the impacted</a:t>
            </a:r>
            <a:r>
              <a:rPr sz="1400" spc="-1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21F1F"/>
                </a:solidFill>
                <a:latin typeface="Arial"/>
                <a:cs typeface="Arial"/>
              </a:rPr>
              <a:t>tooth.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73608" y="530351"/>
              <a:ext cx="3288791" cy="24033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69408" y="522986"/>
              <a:ext cx="3288791" cy="2371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4540" y="3305683"/>
            <a:ext cx="29921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3 months after </a:t>
            </a:r>
            <a:r>
              <a:rPr sz="1600" spc="-15" dirty="0">
                <a:solidFill>
                  <a:srgbClr val="221F1F"/>
                </a:solidFill>
                <a:latin typeface="Arial"/>
                <a:cs typeface="Arial"/>
              </a:rPr>
              <a:t>odontectomy.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The  third molar moved</a:t>
            </a:r>
            <a:r>
              <a:rPr sz="16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1F1F"/>
                </a:solidFill>
                <a:latin typeface="Arial"/>
                <a:cs typeface="Arial"/>
              </a:rPr>
              <a:t>mesially.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540" y="4037457"/>
            <a:ext cx="30295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221F1F"/>
                </a:solidFill>
                <a:latin typeface="Arial"/>
                <a:cs typeface="Arial"/>
              </a:rPr>
              <a:t>However,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the mesial root </a:t>
            </a:r>
            <a:r>
              <a:rPr sz="1600" spc="-10" dirty="0">
                <a:solidFill>
                  <a:srgbClr val="221F1F"/>
                </a:solidFill>
                <a:latin typeface="Arial"/>
                <a:cs typeface="Arial"/>
              </a:rPr>
              <a:t>was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still  in contact </a:t>
            </a:r>
            <a:r>
              <a:rPr sz="1600" spc="-10" dirty="0">
                <a:solidFill>
                  <a:srgbClr val="221F1F"/>
                </a:solidFill>
                <a:latin typeface="Arial"/>
                <a:cs typeface="Arial"/>
              </a:rPr>
              <a:t>with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the alveolar</a:t>
            </a:r>
            <a:r>
              <a:rPr sz="16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canal.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8736" y="4762880"/>
            <a:ext cx="31038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A second sectioning </a:t>
            </a:r>
            <a:r>
              <a:rPr sz="1600" spc="-10" dirty="0">
                <a:solidFill>
                  <a:srgbClr val="221F1F"/>
                </a:solidFill>
                <a:latin typeface="Arial"/>
                <a:cs typeface="Arial"/>
              </a:rPr>
              <a:t>was</a:t>
            </a:r>
            <a:r>
              <a:rPr sz="1600" spc="-1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required.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1375" y="3219068"/>
            <a:ext cx="4181475" cy="9944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10"/>
              </a:spcBef>
            </a:pP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Periapical radiograph obtained 2 months after  second sectioning. At that time, the roots </a:t>
            </a:r>
            <a:r>
              <a:rPr sz="1600" spc="-10" dirty="0">
                <a:solidFill>
                  <a:srgbClr val="221F1F"/>
                </a:solidFill>
                <a:latin typeface="Arial"/>
                <a:cs typeface="Arial"/>
              </a:rPr>
              <a:t>were  away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from the alveolar canal, and a riskless  extraction could be</a:t>
            </a:r>
            <a:r>
              <a:rPr sz="1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21F1F"/>
                </a:solidFill>
                <a:latin typeface="Arial"/>
                <a:cs typeface="Arial"/>
              </a:rPr>
              <a:t>scheduled.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1700" y="676275"/>
            <a:ext cx="5543550" cy="400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9905" y="1464310"/>
            <a:ext cx="7358380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527685" algn="l"/>
              </a:tabLst>
            </a:pPr>
            <a:r>
              <a:rPr sz="1800" b="1" i="0" spc="-155" dirty="0">
                <a:solidFill>
                  <a:srgbClr val="17375E"/>
                </a:solidFill>
                <a:latin typeface="Trebuchet MS"/>
                <a:cs typeface="Trebuchet MS"/>
              </a:rPr>
              <a:t>1.	</a:t>
            </a:r>
            <a:r>
              <a:rPr sz="2400" b="1" i="0" u="heavy" spc="-7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Position</a:t>
            </a:r>
            <a:r>
              <a:rPr sz="2400" b="1" i="0" u="heavy" spc="-25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6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of</a:t>
            </a:r>
            <a:r>
              <a:rPr sz="2400" b="1" i="0" u="heavy" spc="-229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9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</a:t>
            </a:r>
            <a:r>
              <a:rPr sz="2400" b="1" i="0" u="heavy" spc="-24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9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operator</a:t>
            </a:r>
            <a:r>
              <a:rPr sz="2400" b="1" i="0" spc="-2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400" i="0" spc="-165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  <a:p>
            <a:pPr marL="1519555">
              <a:lnSpc>
                <a:spcPct val="100000"/>
              </a:lnSpc>
              <a:spcBef>
                <a:spcPts val="575"/>
              </a:spcBef>
            </a:pPr>
            <a:r>
              <a:rPr sz="2400" i="0" spc="-5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2400" i="0" spc="2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65" dirty="0">
                <a:solidFill>
                  <a:srgbClr val="000000"/>
                </a:solidFill>
                <a:latin typeface="Arial"/>
                <a:cs typeface="Arial"/>
              </a:rPr>
              <a:t>Stand</a:t>
            </a:r>
            <a:r>
              <a:rPr i="0" spc="-1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45" dirty="0">
                <a:solidFill>
                  <a:srgbClr val="000000"/>
                </a:solidFill>
                <a:latin typeface="Arial"/>
                <a:cs typeface="Arial"/>
              </a:rPr>
              <a:t>erect</a:t>
            </a:r>
            <a:r>
              <a:rPr i="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3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i="0" spc="-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80" dirty="0">
                <a:solidFill>
                  <a:srgbClr val="000000"/>
                </a:solidFill>
                <a:latin typeface="Arial"/>
                <a:cs typeface="Arial"/>
              </a:rPr>
              <a:t>equal</a:t>
            </a:r>
            <a:r>
              <a:rPr i="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15" dirty="0">
                <a:solidFill>
                  <a:srgbClr val="000000"/>
                </a:solidFill>
                <a:latin typeface="Arial"/>
                <a:cs typeface="Arial"/>
              </a:rPr>
              <a:t>distribution</a:t>
            </a:r>
            <a:r>
              <a:rPr i="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15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i="0" spc="-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15" dirty="0">
                <a:solidFill>
                  <a:srgbClr val="000000"/>
                </a:solidFill>
                <a:latin typeface="Arial"/>
                <a:cs typeface="Arial"/>
              </a:rPr>
              <a:t>weight</a:t>
            </a:r>
            <a:r>
              <a:rPr i="0" spc="-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55" dirty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i="0" spc="-1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5" dirty="0">
                <a:solidFill>
                  <a:srgbClr val="000000"/>
                </a:solidFill>
                <a:latin typeface="Arial"/>
                <a:cs typeface="Arial"/>
              </a:rPr>
              <a:t>both</a:t>
            </a:r>
            <a:r>
              <a:rPr i="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0" spc="-5" dirty="0">
                <a:solidFill>
                  <a:srgbClr val="000000"/>
                </a:solidFill>
                <a:latin typeface="Arial"/>
                <a:cs typeface="Arial"/>
              </a:rPr>
              <a:t>feet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7810" y="2347087"/>
            <a:ext cx="5421630" cy="178053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27965" indent="-215265">
              <a:lnSpc>
                <a:spcPct val="100000"/>
              </a:lnSpc>
              <a:spcBef>
                <a:spcPts val="530"/>
              </a:spcBef>
              <a:buChar char="-"/>
              <a:tabLst>
                <a:tab pos="227329" algn="l"/>
                <a:tab pos="227965" algn="l"/>
              </a:tabLst>
            </a:pPr>
            <a:r>
              <a:rPr sz="1800" spc="-95" dirty="0">
                <a:latin typeface="Arial"/>
                <a:cs typeface="Arial"/>
              </a:rPr>
              <a:t>Force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delivery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125" dirty="0">
                <a:latin typeface="Arial"/>
                <a:cs typeface="Arial"/>
              </a:rPr>
              <a:t>–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with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arm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&amp;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shoulder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not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with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hand</a:t>
            </a:r>
            <a:endParaRPr sz="1800">
              <a:latin typeface="Arial"/>
              <a:cs typeface="Arial"/>
            </a:endParaRPr>
          </a:p>
          <a:p>
            <a:pPr marL="273685" indent="-260985">
              <a:lnSpc>
                <a:spcPct val="100000"/>
              </a:lnSpc>
              <a:spcBef>
                <a:spcPts val="430"/>
              </a:spcBef>
              <a:buChar char="-"/>
              <a:tabLst>
                <a:tab pos="273050" algn="l"/>
                <a:tab pos="273685" algn="l"/>
              </a:tabLst>
            </a:pPr>
            <a:r>
              <a:rPr sz="1800" spc="-35" dirty="0">
                <a:latin typeface="Arial"/>
                <a:cs typeface="Arial"/>
              </a:rPr>
              <a:t>application</a:t>
            </a:r>
            <a:r>
              <a:rPr sz="1800" spc="-17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of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force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without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stress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spc="35" dirty="0">
                <a:latin typeface="Arial"/>
                <a:cs typeface="Arial"/>
              </a:rPr>
              <a:t>to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shoulders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&amp;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back</a:t>
            </a:r>
            <a:endParaRPr sz="1800">
              <a:latin typeface="Arial"/>
              <a:cs typeface="Arial"/>
            </a:endParaRPr>
          </a:p>
          <a:p>
            <a:pPr marL="203200" indent="-186690">
              <a:lnSpc>
                <a:spcPct val="100000"/>
              </a:lnSpc>
              <a:spcBef>
                <a:spcPts val="475"/>
              </a:spcBef>
              <a:buChar char="-"/>
              <a:tabLst>
                <a:tab pos="203835" algn="l"/>
              </a:tabLst>
            </a:pPr>
            <a:r>
              <a:rPr sz="2000" spc="-55" dirty="0">
                <a:latin typeface="Arial"/>
                <a:cs typeface="Arial"/>
              </a:rPr>
              <a:t>generally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on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right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75" dirty="0">
                <a:latin typeface="Arial"/>
                <a:cs typeface="Arial"/>
              </a:rPr>
              <a:t>hand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side</a:t>
            </a:r>
            <a:endParaRPr sz="2000">
              <a:latin typeface="Arial"/>
              <a:cs typeface="Arial"/>
            </a:endParaRPr>
          </a:p>
          <a:p>
            <a:pPr marL="203200" indent="-186690">
              <a:lnSpc>
                <a:spcPct val="100000"/>
              </a:lnSpc>
              <a:spcBef>
                <a:spcPts val="480"/>
              </a:spcBef>
              <a:buChar char="-"/>
              <a:tabLst>
                <a:tab pos="203835" algn="l"/>
              </a:tabLst>
            </a:pPr>
            <a:r>
              <a:rPr sz="2000" spc="10" dirty="0">
                <a:latin typeface="Arial"/>
                <a:cs typeface="Arial"/>
              </a:rPr>
              <a:t>for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Right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posteriors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back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side</a:t>
            </a:r>
            <a:endParaRPr sz="2000">
              <a:latin typeface="Arial"/>
              <a:cs typeface="Arial"/>
            </a:endParaRPr>
          </a:p>
          <a:p>
            <a:pPr marL="203200" indent="-186690">
              <a:lnSpc>
                <a:spcPct val="100000"/>
              </a:lnSpc>
              <a:spcBef>
                <a:spcPts val="480"/>
              </a:spcBef>
              <a:buChar char="-"/>
              <a:tabLst>
                <a:tab pos="203835" algn="l"/>
              </a:tabLst>
            </a:pPr>
            <a:r>
              <a:rPr sz="2000" spc="-35" dirty="0">
                <a:latin typeface="Arial"/>
                <a:cs typeface="Arial"/>
              </a:rPr>
              <a:t>operating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box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3200" y="3505200"/>
            <a:ext cx="2517267" cy="213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2438400"/>
            <a:ext cx="2208657" cy="198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5150" y="409575"/>
            <a:ext cx="3686175" cy="600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414398"/>
            <a:ext cx="7317105" cy="448500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5600" marR="201930" indent="-342900">
              <a:lnSpc>
                <a:spcPts val="2050"/>
              </a:lnSpc>
              <a:spcBef>
                <a:spcPts val="355"/>
              </a:spcBef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spc="-5" dirty="0">
                <a:latin typeface="Times New Roman"/>
                <a:cs typeface="Times New Roman"/>
              </a:rPr>
              <a:t>The Physics Forceps uses first-class level </a:t>
            </a:r>
            <a:r>
              <a:rPr sz="1900" spc="-10" dirty="0">
                <a:latin typeface="Times New Roman"/>
                <a:cs typeface="Times New Roman"/>
              </a:rPr>
              <a:t>mechanics </a:t>
            </a:r>
            <a:r>
              <a:rPr sz="1900" spc="-5" dirty="0">
                <a:latin typeface="Times New Roman"/>
                <a:cs typeface="Times New Roman"/>
              </a:rPr>
              <a:t>to atraumatically  extract a tooth from its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socket.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17375E"/>
              </a:buClr>
              <a:buFont typeface="Wingdings"/>
              <a:buChar char=""/>
            </a:pPr>
            <a:endParaRPr sz="2550">
              <a:latin typeface="Times New Roman"/>
              <a:cs typeface="Times New Roman"/>
            </a:endParaRPr>
          </a:p>
          <a:p>
            <a:pPr marL="355600" marR="307975" indent="-342900">
              <a:lnSpc>
                <a:spcPts val="2050"/>
              </a:lnSpc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spc="-10" dirty="0">
                <a:latin typeface="Times New Roman"/>
                <a:cs typeface="Times New Roman"/>
              </a:rPr>
              <a:t>One </a:t>
            </a:r>
            <a:r>
              <a:rPr sz="1900" spc="-5" dirty="0">
                <a:latin typeface="Times New Roman"/>
                <a:cs typeface="Times New Roman"/>
              </a:rPr>
              <a:t>handle of the device is connected to a </a:t>
            </a:r>
            <a:r>
              <a:rPr sz="1900" spc="-15" dirty="0">
                <a:latin typeface="Times New Roman"/>
                <a:cs typeface="Times New Roman"/>
              </a:rPr>
              <a:t>“bumper,” </a:t>
            </a:r>
            <a:r>
              <a:rPr sz="1900" spc="-10" dirty="0">
                <a:latin typeface="Times New Roman"/>
                <a:cs typeface="Times New Roman"/>
              </a:rPr>
              <a:t>which </a:t>
            </a:r>
            <a:r>
              <a:rPr sz="1900" spc="-5" dirty="0">
                <a:latin typeface="Times New Roman"/>
                <a:cs typeface="Times New Roman"/>
              </a:rPr>
              <a:t>acts as a  fulcrum during the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extraction.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17375E"/>
              </a:buClr>
              <a:buFont typeface="Wingdings"/>
              <a:buChar char=""/>
            </a:pPr>
            <a:endParaRPr sz="2550">
              <a:latin typeface="Times New Roman"/>
              <a:cs typeface="Times New Roman"/>
            </a:endParaRPr>
          </a:p>
          <a:p>
            <a:pPr marL="355600" marR="567055" indent="-342900">
              <a:lnSpc>
                <a:spcPts val="2050"/>
              </a:lnSpc>
              <a:spcBef>
                <a:spcPts val="5"/>
              </a:spcBef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spc="-20" dirty="0">
                <a:latin typeface="Times New Roman"/>
                <a:cs typeface="Times New Roman"/>
              </a:rPr>
              <a:t>Together </a:t>
            </a:r>
            <a:r>
              <a:rPr sz="1900" spc="-5" dirty="0">
                <a:latin typeface="Times New Roman"/>
                <a:cs typeface="Times New Roman"/>
              </a:rPr>
              <a:t>the </a:t>
            </a:r>
            <a:r>
              <a:rPr sz="1900" dirty="0">
                <a:latin typeface="Times New Roman"/>
                <a:cs typeface="Times New Roman"/>
              </a:rPr>
              <a:t>“beak </a:t>
            </a:r>
            <a:r>
              <a:rPr sz="1900" spc="-5" dirty="0">
                <a:latin typeface="Times New Roman"/>
                <a:cs typeface="Times New Roman"/>
              </a:rPr>
              <a:t>and bumper” design acts as a </a:t>
            </a:r>
            <a:r>
              <a:rPr sz="1900" spc="-10" dirty="0">
                <a:latin typeface="Times New Roman"/>
                <a:cs typeface="Times New Roman"/>
              </a:rPr>
              <a:t>simple </a:t>
            </a:r>
            <a:r>
              <a:rPr sz="1900" spc="-5" dirty="0">
                <a:latin typeface="Times New Roman"/>
                <a:cs typeface="Times New Roman"/>
              </a:rPr>
              <a:t>first-class  </a:t>
            </a:r>
            <a:r>
              <a:rPr sz="1900" spc="-20" dirty="0">
                <a:latin typeface="Times New Roman"/>
                <a:cs typeface="Times New Roman"/>
              </a:rPr>
              <a:t>lever.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17375E"/>
              </a:buClr>
              <a:buFont typeface="Wingdings"/>
              <a:buChar char=""/>
            </a:pPr>
            <a:endParaRPr sz="255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050"/>
              </a:lnSpc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spc="-5" dirty="0">
                <a:latin typeface="Times New Roman"/>
                <a:cs typeface="Times New Roman"/>
              </a:rPr>
              <a:t>A squeezing </a:t>
            </a:r>
            <a:r>
              <a:rPr sz="1900" spc="-10" dirty="0">
                <a:latin typeface="Times New Roman"/>
                <a:cs typeface="Times New Roman"/>
              </a:rPr>
              <a:t>motion </a:t>
            </a:r>
            <a:r>
              <a:rPr sz="1900" spc="-5" dirty="0">
                <a:latin typeface="Times New Roman"/>
                <a:cs typeface="Times New Roman"/>
              </a:rPr>
              <a:t>should not used with these forceps. By contrast, the  handles are actually rotated as one unit using a steady </a:t>
            </a:r>
            <a:r>
              <a:rPr sz="1900" dirty="0">
                <a:latin typeface="Times New Roman"/>
                <a:cs typeface="Times New Roman"/>
              </a:rPr>
              <a:t>yet </a:t>
            </a:r>
            <a:r>
              <a:rPr sz="1900" spc="-5" dirty="0">
                <a:latin typeface="Times New Roman"/>
                <a:cs typeface="Times New Roman"/>
              </a:rPr>
              <a:t>gentle  rotational force with wrist </a:t>
            </a:r>
            <a:r>
              <a:rPr sz="1900" spc="-10" dirty="0">
                <a:latin typeface="Times New Roman"/>
                <a:cs typeface="Times New Roman"/>
              </a:rPr>
              <a:t>movement</a:t>
            </a:r>
            <a:r>
              <a:rPr sz="1900" spc="40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Times New Roman"/>
                <a:cs typeface="Times New Roman"/>
              </a:rPr>
              <a:t>only.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23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spc="-5" dirty="0">
                <a:latin typeface="Times New Roman"/>
                <a:cs typeface="Times New Roman"/>
              </a:rPr>
              <a:t>Once the tooth is loosened, it </a:t>
            </a:r>
            <a:r>
              <a:rPr sz="1900" spc="-10" dirty="0">
                <a:latin typeface="Times New Roman"/>
                <a:cs typeface="Times New Roman"/>
              </a:rPr>
              <a:t>may </a:t>
            </a:r>
            <a:r>
              <a:rPr sz="1900" spc="-5" dirty="0">
                <a:latin typeface="Times New Roman"/>
                <a:cs typeface="Times New Roman"/>
              </a:rPr>
              <a:t>be removed with</a:t>
            </a:r>
            <a:r>
              <a:rPr sz="1900" spc="3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traditional</a:t>
            </a:r>
            <a:endParaRPr sz="1900">
              <a:latin typeface="Times New Roman"/>
              <a:cs typeface="Times New Roman"/>
            </a:endParaRPr>
          </a:p>
          <a:p>
            <a:pPr marL="373380">
              <a:lnSpc>
                <a:spcPct val="100000"/>
              </a:lnSpc>
              <a:spcBef>
                <a:spcPts val="229"/>
              </a:spcBef>
            </a:pPr>
            <a:r>
              <a:rPr sz="1900" spc="-5" dirty="0">
                <a:latin typeface="Times New Roman"/>
                <a:cs typeface="Times New Roman"/>
              </a:rPr>
              <a:t>instruments such as a conventional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forceps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5898" y="2133600"/>
            <a:ext cx="4703826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22775" y="1543558"/>
            <a:ext cx="4531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GMX-100R </a:t>
            </a:r>
            <a:r>
              <a:rPr sz="1800" dirty="0">
                <a:latin typeface="Times New Roman"/>
                <a:cs typeface="Times New Roman"/>
              </a:rPr>
              <a:t>- Upper Right - Extracts </a:t>
            </a:r>
            <a:r>
              <a:rPr sz="1800" spc="-25" dirty="0">
                <a:latin typeface="Times New Roman"/>
                <a:cs typeface="Times New Roman"/>
              </a:rPr>
              <a:t>Teeth </a:t>
            </a:r>
            <a:r>
              <a:rPr sz="1800" dirty="0">
                <a:latin typeface="Times New Roman"/>
                <a:cs typeface="Times New Roman"/>
              </a:rPr>
              <a:t>2 to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817364" y="1639823"/>
            <a:ext cx="500380" cy="795655"/>
            <a:chOff x="4817364" y="1639823"/>
            <a:chExt cx="500380" cy="795655"/>
          </a:xfrm>
        </p:grpSpPr>
        <p:sp>
          <p:nvSpPr>
            <p:cNvPr id="5" name="object 5"/>
            <p:cNvSpPr/>
            <p:nvPr/>
          </p:nvSpPr>
          <p:spPr>
            <a:xfrm>
              <a:off x="4817364" y="1639823"/>
              <a:ext cx="499872" cy="7955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59274" y="1828672"/>
              <a:ext cx="266700" cy="541020"/>
            </a:xfrm>
            <a:custGeom>
              <a:avLst/>
              <a:gdLst/>
              <a:ahLst/>
              <a:cxnLst/>
              <a:rect l="l" t="t" r="r" b="b"/>
              <a:pathLst>
                <a:path w="266700" h="541019">
                  <a:moveTo>
                    <a:pt x="216355" y="69487"/>
                  </a:moveTo>
                  <a:lnTo>
                    <a:pt x="186015" y="91997"/>
                  </a:lnTo>
                  <a:lnTo>
                    <a:pt x="0" y="526034"/>
                  </a:lnTo>
                  <a:lnTo>
                    <a:pt x="35051" y="541019"/>
                  </a:lnTo>
                  <a:lnTo>
                    <a:pt x="221012" y="107111"/>
                  </a:lnTo>
                  <a:lnTo>
                    <a:pt x="216355" y="69487"/>
                  </a:lnTo>
                  <a:close/>
                </a:path>
                <a:path w="266700" h="541019">
                  <a:moveTo>
                    <a:pt x="249512" y="27304"/>
                  </a:moveTo>
                  <a:lnTo>
                    <a:pt x="213740" y="27304"/>
                  </a:lnTo>
                  <a:lnTo>
                    <a:pt x="248792" y="42290"/>
                  </a:lnTo>
                  <a:lnTo>
                    <a:pt x="221012" y="107111"/>
                  </a:lnTo>
                  <a:lnTo>
                    <a:pt x="228600" y="168401"/>
                  </a:lnTo>
                  <a:lnTo>
                    <a:pt x="249809" y="185038"/>
                  </a:lnTo>
                  <a:lnTo>
                    <a:pt x="257034" y="182653"/>
                  </a:lnTo>
                  <a:lnTo>
                    <a:pt x="262556" y="177863"/>
                  </a:lnTo>
                  <a:lnTo>
                    <a:pt x="265864" y="171358"/>
                  </a:lnTo>
                  <a:lnTo>
                    <a:pt x="266446" y="163829"/>
                  </a:lnTo>
                  <a:lnTo>
                    <a:pt x="249512" y="27304"/>
                  </a:lnTo>
                  <a:close/>
                </a:path>
                <a:path w="266700" h="541019">
                  <a:moveTo>
                    <a:pt x="246125" y="0"/>
                  </a:moveTo>
                  <a:lnTo>
                    <a:pt x="113664" y="98298"/>
                  </a:lnTo>
                  <a:lnTo>
                    <a:pt x="108565" y="103893"/>
                  </a:lnTo>
                  <a:lnTo>
                    <a:pt x="106108" y="110775"/>
                  </a:lnTo>
                  <a:lnTo>
                    <a:pt x="106414" y="118086"/>
                  </a:lnTo>
                  <a:lnTo>
                    <a:pt x="109600" y="124967"/>
                  </a:lnTo>
                  <a:lnTo>
                    <a:pt x="115268" y="129994"/>
                  </a:lnTo>
                  <a:lnTo>
                    <a:pt x="122174" y="132413"/>
                  </a:lnTo>
                  <a:lnTo>
                    <a:pt x="129460" y="132093"/>
                  </a:lnTo>
                  <a:lnTo>
                    <a:pt x="136271" y="128904"/>
                  </a:lnTo>
                  <a:lnTo>
                    <a:pt x="186015" y="91997"/>
                  </a:lnTo>
                  <a:lnTo>
                    <a:pt x="213740" y="27304"/>
                  </a:lnTo>
                  <a:lnTo>
                    <a:pt x="249512" y="27304"/>
                  </a:lnTo>
                  <a:lnTo>
                    <a:pt x="246125" y="0"/>
                  </a:lnTo>
                  <a:close/>
                </a:path>
                <a:path w="266700" h="541019">
                  <a:moveTo>
                    <a:pt x="236613" y="37084"/>
                  </a:moveTo>
                  <a:lnTo>
                    <a:pt x="212343" y="37084"/>
                  </a:lnTo>
                  <a:lnTo>
                    <a:pt x="242570" y="50037"/>
                  </a:lnTo>
                  <a:lnTo>
                    <a:pt x="216355" y="69487"/>
                  </a:lnTo>
                  <a:lnTo>
                    <a:pt x="221012" y="107111"/>
                  </a:lnTo>
                  <a:lnTo>
                    <a:pt x="248792" y="42290"/>
                  </a:lnTo>
                  <a:lnTo>
                    <a:pt x="236613" y="37084"/>
                  </a:lnTo>
                  <a:close/>
                </a:path>
                <a:path w="266700" h="541019">
                  <a:moveTo>
                    <a:pt x="213740" y="27304"/>
                  </a:moveTo>
                  <a:lnTo>
                    <a:pt x="186015" y="91997"/>
                  </a:lnTo>
                  <a:lnTo>
                    <a:pt x="216355" y="69487"/>
                  </a:lnTo>
                  <a:lnTo>
                    <a:pt x="212343" y="37084"/>
                  </a:lnTo>
                  <a:lnTo>
                    <a:pt x="236613" y="37084"/>
                  </a:lnTo>
                  <a:lnTo>
                    <a:pt x="213740" y="27304"/>
                  </a:lnTo>
                  <a:close/>
                </a:path>
                <a:path w="266700" h="541019">
                  <a:moveTo>
                    <a:pt x="212343" y="37084"/>
                  </a:moveTo>
                  <a:lnTo>
                    <a:pt x="216355" y="69487"/>
                  </a:lnTo>
                  <a:lnTo>
                    <a:pt x="242570" y="50037"/>
                  </a:lnTo>
                  <a:lnTo>
                    <a:pt x="212343" y="370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709029" y="3074034"/>
            <a:ext cx="244157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Times New Roman"/>
                <a:cs typeface="Times New Roman"/>
              </a:rPr>
              <a:t>GMX-100L </a:t>
            </a:r>
            <a:r>
              <a:rPr sz="1800" dirty="0">
                <a:latin typeface="Times New Roman"/>
                <a:cs typeface="Times New Roman"/>
              </a:rPr>
              <a:t>- Upper Left</a:t>
            </a:r>
            <a:r>
              <a:rPr sz="1800" spc="-1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  Extracts </a:t>
            </a:r>
            <a:r>
              <a:rPr sz="1800" spc="-25" dirty="0">
                <a:latin typeface="Times New Roman"/>
                <a:cs typeface="Times New Roman"/>
              </a:rPr>
              <a:t>Teeth </a:t>
            </a:r>
            <a:r>
              <a:rPr sz="1800" dirty="0">
                <a:latin typeface="Times New Roman"/>
                <a:cs typeface="Times New Roman"/>
              </a:rPr>
              <a:t>12 to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15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69564" y="1106424"/>
            <a:ext cx="4234180" cy="2176780"/>
            <a:chOff x="3369564" y="1106424"/>
            <a:chExt cx="4234180" cy="2176780"/>
          </a:xfrm>
        </p:grpSpPr>
        <p:sp>
          <p:nvSpPr>
            <p:cNvPr id="9" name="object 9"/>
            <p:cNvSpPr/>
            <p:nvPr/>
          </p:nvSpPr>
          <p:spPr>
            <a:xfrm>
              <a:off x="6428232" y="2705100"/>
              <a:ext cx="1175004" cy="5775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71031" y="2725166"/>
              <a:ext cx="920750" cy="356870"/>
            </a:xfrm>
            <a:custGeom>
              <a:avLst/>
              <a:gdLst/>
              <a:ahLst/>
              <a:cxnLst/>
              <a:rect l="l" t="t" r="r" b="b"/>
              <a:pathLst>
                <a:path w="920750" h="356869">
                  <a:moveTo>
                    <a:pt x="811821" y="306675"/>
                  </a:moveTo>
                  <a:lnTo>
                    <a:pt x="751204" y="319405"/>
                  </a:lnTo>
                  <a:lnTo>
                    <a:pt x="744259" y="322381"/>
                  </a:lnTo>
                  <a:lnTo>
                    <a:pt x="739171" y="327596"/>
                  </a:lnTo>
                  <a:lnTo>
                    <a:pt x="736417" y="334335"/>
                  </a:lnTo>
                  <a:lnTo>
                    <a:pt x="736473" y="341884"/>
                  </a:lnTo>
                  <a:lnTo>
                    <a:pt x="739449" y="348829"/>
                  </a:lnTo>
                  <a:lnTo>
                    <a:pt x="744664" y="353917"/>
                  </a:lnTo>
                  <a:lnTo>
                    <a:pt x="751403" y="356671"/>
                  </a:lnTo>
                  <a:lnTo>
                    <a:pt x="758951" y="356616"/>
                  </a:lnTo>
                  <a:lnTo>
                    <a:pt x="891345" y="328930"/>
                  </a:lnTo>
                  <a:lnTo>
                    <a:pt x="878586" y="328930"/>
                  </a:lnTo>
                  <a:lnTo>
                    <a:pt x="811821" y="306675"/>
                  </a:lnTo>
                  <a:close/>
                </a:path>
                <a:path w="920750" h="356869">
                  <a:moveTo>
                    <a:pt x="848758" y="298917"/>
                  </a:moveTo>
                  <a:lnTo>
                    <a:pt x="811821" y="306675"/>
                  </a:lnTo>
                  <a:lnTo>
                    <a:pt x="878586" y="328930"/>
                  </a:lnTo>
                  <a:lnTo>
                    <a:pt x="880412" y="323469"/>
                  </a:lnTo>
                  <a:lnTo>
                    <a:pt x="870330" y="323469"/>
                  </a:lnTo>
                  <a:lnTo>
                    <a:pt x="848758" y="298917"/>
                  </a:lnTo>
                  <a:close/>
                </a:path>
                <a:path w="920750" h="356869">
                  <a:moveTo>
                    <a:pt x="798449" y="192484"/>
                  </a:moveTo>
                  <a:lnTo>
                    <a:pt x="791206" y="193434"/>
                  </a:lnTo>
                  <a:lnTo>
                    <a:pt x="784605" y="197231"/>
                  </a:lnTo>
                  <a:lnTo>
                    <a:pt x="780043" y="203203"/>
                  </a:lnTo>
                  <a:lnTo>
                    <a:pt x="778208" y="210248"/>
                  </a:lnTo>
                  <a:lnTo>
                    <a:pt x="779158" y="217483"/>
                  </a:lnTo>
                  <a:lnTo>
                    <a:pt x="782954" y="224028"/>
                  </a:lnTo>
                  <a:lnTo>
                    <a:pt x="823885" y="270609"/>
                  </a:lnTo>
                  <a:lnTo>
                    <a:pt x="890651" y="292862"/>
                  </a:lnTo>
                  <a:lnTo>
                    <a:pt x="878586" y="328930"/>
                  </a:lnTo>
                  <a:lnTo>
                    <a:pt x="891345" y="328930"/>
                  </a:lnTo>
                  <a:lnTo>
                    <a:pt x="920496" y="322834"/>
                  </a:lnTo>
                  <a:lnTo>
                    <a:pt x="811529" y="198882"/>
                  </a:lnTo>
                  <a:lnTo>
                    <a:pt x="805501" y="194319"/>
                  </a:lnTo>
                  <a:lnTo>
                    <a:pt x="798449" y="192484"/>
                  </a:lnTo>
                  <a:close/>
                </a:path>
                <a:path w="920750" h="356869">
                  <a:moveTo>
                    <a:pt x="880618" y="292226"/>
                  </a:moveTo>
                  <a:lnTo>
                    <a:pt x="848758" y="298917"/>
                  </a:lnTo>
                  <a:lnTo>
                    <a:pt x="870330" y="323469"/>
                  </a:lnTo>
                  <a:lnTo>
                    <a:pt x="880618" y="292226"/>
                  </a:lnTo>
                  <a:close/>
                </a:path>
                <a:path w="920750" h="356869">
                  <a:moveTo>
                    <a:pt x="888745" y="292226"/>
                  </a:moveTo>
                  <a:lnTo>
                    <a:pt x="880618" y="292226"/>
                  </a:lnTo>
                  <a:lnTo>
                    <a:pt x="870330" y="323469"/>
                  </a:lnTo>
                  <a:lnTo>
                    <a:pt x="880412" y="323469"/>
                  </a:lnTo>
                  <a:lnTo>
                    <a:pt x="890651" y="292862"/>
                  </a:lnTo>
                  <a:lnTo>
                    <a:pt x="888745" y="292226"/>
                  </a:lnTo>
                  <a:close/>
                </a:path>
                <a:path w="920750" h="356869">
                  <a:moveTo>
                    <a:pt x="11938" y="0"/>
                  </a:moveTo>
                  <a:lnTo>
                    <a:pt x="0" y="36068"/>
                  </a:lnTo>
                  <a:lnTo>
                    <a:pt x="811821" y="306675"/>
                  </a:lnTo>
                  <a:lnTo>
                    <a:pt x="848758" y="298917"/>
                  </a:lnTo>
                  <a:lnTo>
                    <a:pt x="823885" y="270609"/>
                  </a:lnTo>
                  <a:lnTo>
                    <a:pt x="11938" y="0"/>
                  </a:lnTo>
                  <a:close/>
                </a:path>
                <a:path w="920750" h="356869">
                  <a:moveTo>
                    <a:pt x="823885" y="270609"/>
                  </a:moveTo>
                  <a:lnTo>
                    <a:pt x="848758" y="298917"/>
                  </a:lnTo>
                  <a:lnTo>
                    <a:pt x="880618" y="292226"/>
                  </a:lnTo>
                  <a:lnTo>
                    <a:pt x="888745" y="292226"/>
                  </a:lnTo>
                  <a:lnTo>
                    <a:pt x="823885" y="2706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69564" y="1106424"/>
              <a:ext cx="423672" cy="13213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95821" y="1295273"/>
              <a:ext cx="171450" cy="1067435"/>
            </a:xfrm>
            <a:custGeom>
              <a:avLst/>
              <a:gdLst/>
              <a:ahLst/>
              <a:cxnLst/>
              <a:rect l="l" t="t" r="r" b="b"/>
              <a:pathLst>
                <a:path w="171450" h="1067435">
                  <a:moveTo>
                    <a:pt x="85578" y="75800"/>
                  </a:moveTo>
                  <a:lnTo>
                    <a:pt x="66528" y="108458"/>
                  </a:lnTo>
                  <a:lnTo>
                    <a:pt x="66528" y="1066927"/>
                  </a:lnTo>
                  <a:lnTo>
                    <a:pt x="104628" y="1066927"/>
                  </a:lnTo>
                  <a:lnTo>
                    <a:pt x="104628" y="108458"/>
                  </a:lnTo>
                  <a:lnTo>
                    <a:pt x="85578" y="75800"/>
                  </a:lnTo>
                  <a:close/>
                </a:path>
                <a:path w="171450" h="1067435">
                  <a:moveTo>
                    <a:pt x="85578" y="0"/>
                  </a:moveTo>
                  <a:lnTo>
                    <a:pt x="2393" y="142493"/>
                  </a:lnTo>
                  <a:lnTo>
                    <a:pt x="0" y="149689"/>
                  </a:lnTo>
                  <a:lnTo>
                    <a:pt x="488" y="157003"/>
                  </a:lnTo>
                  <a:lnTo>
                    <a:pt x="3643" y="163603"/>
                  </a:lnTo>
                  <a:lnTo>
                    <a:pt x="9251" y="168655"/>
                  </a:lnTo>
                  <a:lnTo>
                    <a:pt x="16446" y="171049"/>
                  </a:lnTo>
                  <a:lnTo>
                    <a:pt x="23760" y="170561"/>
                  </a:lnTo>
                  <a:lnTo>
                    <a:pt x="30360" y="167405"/>
                  </a:lnTo>
                  <a:lnTo>
                    <a:pt x="35413" y="161798"/>
                  </a:lnTo>
                  <a:lnTo>
                    <a:pt x="66528" y="108458"/>
                  </a:lnTo>
                  <a:lnTo>
                    <a:pt x="66528" y="37846"/>
                  </a:lnTo>
                  <a:lnTo>
                    <a:pt x="107671" y="37846"/>
                  </a:lnTo>
                  <a:lnTo>
                    <a:pt x="85578" y="0"/>
                  </a:lnTo>
                  <a:close/>
                </a:path>
                <a:path w="171450" h="1067435">
                  <a:moveTo>
                    <a:pt x="107671" y="37846"/>
                  </a:moveTo>
                  <a:lnTo>
                    <a:pt x="104628" y="37846"/>
                  </a:lnTo>
                  <a:lnTo>
                    <a:pt x="104628" y="108458"/>
                  </a:lnTo>
                  <a:lnTo>
                    <a:pt x="135743" y="161798"/>
                  </a:lnTo>
                  <a:lnTo>
                    <a:pt x="140795" y="167405"/>
                  </a:lnTo>
                  <a:lnTo>
                    <a:pt x="147395" y="170561"/>
                  </a:lnTo>
                  <a:lnTo>
                    <a:pt x="154709" y="171049"/>
                  </a:lnTo>
                  <a:lnTo>
                    <a:pt x="161905" y="168655"/>
                  </a:lnTo>
                  <a:lnTo>
                    <a:pt x="167512" y="163603"/>
                  </a:lnTo>
                  <a:lnTo>
                    <a:pt x="170668" y="157003"/>
                  </a:lnTo>
                  <a:lnTo>
                    <a:pt x="171156" y="149689"/>
                  </a:lnTo>
                  <a:lnTo>
                    <a:pt x="168763" y="142493"/>
                  </a:lnTo>
                  <a:lnTo>
                    <a:pt x="107671" y="37846"/>
                  </a:lnTo>
                  <a:close/>
                </a:path>
                <a:path w="171450" h="1067435">
                  <a:moveTo>
                    <a:pt x="104628" y="37846"/>
                  </a:moveTo>
                  <a:lnTo>
                    <a:pt x="66528" y="37846"/>
                  </a:lnTo>
                  <a:lnTo>
                    <a:pt x="66528" y="108458"/>
                  </a:lnTo>
                  <a:lnTo>
                    <a:pt x="85578" y="75800"/>
                  </a:lnTo>
                  <a:lnTo>
                    <a:pt x="69068" y="47498"/>
                  </a:lnTo>
                  <a:lnTo>
                    <a:pt x="104628" y="47498"/>
                  </a:lnTo>
                  <a:lnTo>
                    <a:pt x="104628" y="37846"/>
                  </a:lnTo>
                  <a:close/>
                </a:path>
                <a:path w="171450" h="1067435">
                  <a:moveTo>
                    <a:pt x="104628" y="47498"/>
                  </a:moveTo>
                  <a:lnTo>
                    <a:pt x="102088" y="47498"/>
                  </a:lnTo>
                  <a:lnTo>
                    <a:pt x="85578" y="75800"/>
                  </a:lnTo>
                  <a:lnTo>
                    <a:pt x="104628" y="108458"/>
                  </a:lnTo>
                  <a:lnTo>
                    <a:pt x="104628" y="47498"/>
                  </a:lnTo>
                  <a:close/>
                </a:path>
                <a:path w="171450" h="1067435">
                  <a:moveTo>
                    <a:pt x="102088" y="47498"/>
                  </a:moveTo>
                  <a:lnTo>
                    <a:pt x="69068" y="47498"/>
                  </a:lnTo>
                  <a:lnTo>
                    <a:pt x="85578" y="75800"/>
                  </a:lnTo>
                  <a:lnTo>
                    <a:pt x="102088" y="47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0739" y="933958"/>
            <a:ext cx="4890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GMX-100A </a:t>
            </a:r>
            <a:r>
              <a:rPr sz="1800" dirty="0">
                <a:latin typeface="Times New Roman"/>
                <a:cs typeface="Times New Roman"/>
              </a:rPr>
              <a:t>- Upper Anterior - Extracts </a:t>
            </a:r>
            <a:r>
              <a:rPr sz="1800" spc="-25" dirty="0">
                <a:latin typeface="Times New Roman"/>
                <a:cs typeface="Times New Roman"/>
              </a:rPr>
              <a:t>Teeth </a:t>
            </a:r>
            <a:r>
              <a:rPr sz="1800" dirty="0">
                <a:latin typeface="Times New Roman"/>
                <a:cs typeface="Times New Roman"/>
              </a:rPr>
              <a:t>6 to</a:t>
            </a:r>
            <a:r>
              <a:rPr sz="1800" spc="-30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11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523949"/>
            <a:ext cx="1905000" cy="1200785"/>
          </a:xfrm>
          <a:custGeom>
            <a:avLst/>
            <a:gdLst/>
            <a:ahLst/>
            <a:cxnLst/>
            <a:rect l="l" t="t" r="r" b="b"/>
            <a:pathLst>
              <a:path w="1905000" h="1200785">
                <a:moveTo>
                  <a:pt x="1905000" y="0"/>
                </a:moveTo>
                <a:lnTo>
                  <a:pt x="0" y="0"/>
                </a:lnTo>
                <a:lnTo>
                  <a:pt x="0" y="1200327"/>
                </a:lnTo>
                <a:lnTo>
                  <a:pt x="1905000" y="1200327"/>
                </a:lnTo>
                <a:lnTo>
                  <a:pt x="1905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739" y="1549653"/>
            <a:ext cx="1700530" cy="1116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GMX-200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Lower Universal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135"/>
              </a:lnSpc>
            </a:pPr>
            <a:r>
              <a:rPr sz="1800" dirty="0">
                <a:latin typeface="Times New Roman"/>
                <a:cs typeface="Times New Roman"/>
              </a:rPr>
              <a:t>Extracts </a:t>
            </a:r>
            <a:r>
              <a:rPr sz="1800" spc="-25" dirty="0">
                <a:latin typeface="Times New Roman"/>
                <a:cs typeface="Times New Roman"/>
              </a:rPr>
              <a:t>Teeth</a:t>
            </a:r>
            <a:r>
              <a:rPr sz="1800" spc="-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18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135"/>
              </a:lnSpc>
            </a:pP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31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40763" y="1944623"/>
            <a:ext cx="1097280" cy="501650"/>
            <a:chOff x="1540763" y="1944623"/>
            <a:chExt cx="1097280" cy="501650"/>
          </a:xfrm>
        </p:grpSpPr>
        <p:sp>
          <p:nvSpPr>
            <p:cNvPr id="17" name="object 17"/>
            <p:cNvSpPr/>
            <p:nvPr/>
          </p:nvSpPr>
          <p:spPr>
            <a:xfrm>
              <a:off x="1540763" y="1944623"/>
              <a:ext cx="1097280" cy="5013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52472" y="2090423"/>
              <a:ext cx="843280" cy="290195"/>
            </a:xfrm>
            <a:custGeom>
              <a:avLst/>
              <a:gdLst/>
              <a:ahLst/>
              <a:cxnLst/>
              <a:rect l="l" t="t" r="r" b="b"/>
              <a:pathLst>
                <a:path w="843280" h="290194">
                  <a:moveTo>
                    <a:pt x="109557" y="53223"/>
                  </a:moveTo>
                  <a:lnTo>
                    <a:pt x="73028" y="63017"/>
                  </a:lnTo>
                  <a:lnTo>
                    <a:pt x="99611" y="90073"/>
                  </a:lnTo>
                  <a:lnTo>
                    <a:pt x="833374" y="290191"/>
                  </a:lnTo>
                  <a:lnTo>
                    <a:pt x="843279" y="253361"/>
                  </a:lnTo>
                  <a:lnTo>
                    <a:pt x="109557" y="53223"/>
                  </a:lnTo>
                  <a:close/>
                </a:path>
                <a:path w="843280" h="290194">
                  <a:moveTo>
                    <a:pt x="166929" y="0"/>
                  </a:moveTo>
                  <a:lnTo>
                    <a:pt x="159384" y="504"/>
                  </a:lnTo>
                  <a:lnTo>
                    <a:pt x="0" y="43176"/>
                  </a:lnTo>
                  <a:lnTo>
                    <a:pt x="115696" y="160905"/>
                  </a:lnTo>
                  <a:lnTo>
                    <a:pt x="121957" y="165139"/>
                  </a:lnTo>
                  <a:lnTo>
                    <a:pt x="129111" y="166588"/>
                  </a:lnTo>
                  <a:lnTo>
                    <a:pt x="136288" y="165226"/>
                  </a:lnTo>
                  <a:lnTo>
                    <a:pt x="99611" y="90073"/>
                  </a:lnTo>
                  <a:lnTo>
                    <a:pt x="31495" y="71497"/>
                  </a:lnTo>
                  <a:lnTo>
                    <a:pt x="41528" y="34667"/>
                  </a:lnTo>
                  <a:lnTo>
                    <a:pt x="174454" y="34667"/>
                  </a:lnTo>
                  <a:lnTo>
                    <a:pt x="176055" y="33879"/>
                  </a:lnTo>
                  <a:lnTo>
                    <a:pt x="180832" y="28396"/>
                  </a:lnTo>
                  <a:lnTo>
                    <a:pt x="183203" y="21508"/>
                  </a:lnTo>
                  <a:lnTo>
                    <a:pt x="182752" y="13966"/>
                  </a:lnTo>
                  <a:lnTo>
                    <a:pt x="179351" y="7183"/>
                  </a:lnTo>
                  <a:lnTo>
                    <a:pt x="173831" y="2377"/>
                  </a:lnTo>
                  <a:lnTo>
                    <a:pt x="166929" y="0"/>
                  </a:lnTo>
                  <a:close/>
                </a:path>
                <a:path w="843280" h="290194">
                  <a:moveTo>
                    <a:pt x="41528" y="34667"/>
                  </a:moveTo>
                  <a:lnTo>
                    <a:pt x="31495" y="71497"/>
                  </a:lnTo>
                  <a:lnTo>
                    <a:pt x="99611" y="90073"/>
                  </a:lnTo>
                  <a:lnTo>
                    <a:pt x="81359" y="71497"/>
                  </a:lnTo>
                  <a:lnTo>
                    <a:pt x="41401" y="71497"/>
                  </a:lnTo>
                  <a:lnTo>
                    <a:pt x="50164" y="39747"/>
                  </a:lnTo>
                  <a:lnTo>
                    <a:pt x="60152" y="39747"/>
                  </a:lnTo>
                  <a:lnTo>
                    <a:pt x="41528" y="34667"/>
                  </a:lnTo>
                  <a:close/>
                </a:path>
                <a:path w="843280" h="290194">
                  <a:moveTo>
                    <a:pt x="50164" y="39747"/>
                  </a:moveTo>
                  <a:lnTo>
                    <a:pt x="41401" y="71497"/>
                  </a:lnTo>
                  <a:lnTo>
                    <a:pt x="73028" y="63017"/>
                  </a:lnTo>
                  <a:lnTo>
                    <a:pt x="50164" y="39747"/>
                  </a:lnTo>
                  <a:close/>
                </a:path>
                <a:path w="843280" h="290194">
                  <a:moveTo>
                    <a:pt x="73028" y="63017"/>
                  </a:moveTo>
                  <a:lnTo>
                    <a:pt x="41401" y="71497"/>
                  </a:lnTo>
                  <a:lnTo>
                    <a:pt x="81359" y="71497"/>
                  </a:lnTo>
                  <a:lnTo>
                    <a:pt x="73028" y="63017"/>
                  </a:lnTo>
                  <a:close/>
                </a:path>
                <a:path w="843280" h="290194">
                  <a:moveTo>
                    <a:pt x="60152" y="39747"/>
                  </a:moveTo>
                  <a:lnTo>
                    <a:pt x="50164" y="39747"/>
                  </a:lnTo>
                  <a:lnTo>
                    <a:pt x="73028" y="63017"/>
                  </a:lnTo>
                  <a:lnTo>
                    <a:pt x="109557" y="53223"/>
                  </a:lnTo>
                  <a:lnTo>
                    <a:pt x="60152" y="39747"/>
                  </a:lnTo>
                  <a:close/>
                </a:path>
                <a:path w="843280" h="290194">
                  <a:moveTo>
                    <a:pt x="174454" y="34667"/>
                  </a:moveTo>
                  <a:lnTo>
                    <a:pt x="41528" y="34667"/>
                  </a:lnTo>
                  <a:lnTo>
                    <a:pt x="109557" y="53223"/>
                  </a:lnTo>
                  <a:lnTo>
                    <a:pt x="169290" y="37207"/>
                  </a:lnTo>
                  <a:lnTo>
                    <a:pt x="174454" y="34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5350" y="85725"/>
            <a:ext cx="7915275" cy="2200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2140" y="4601336"/>
            <a:ext cx="3567429" cy="1029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1*,3Oral and </a:t>
            </a:r>
            <a:r>
              <a:rPr sz="1100" spc="-5" dirty="0">
                <a:latin typeface="Arial"/>
                <a:cs typeface="Arial"/>
              </a:rPr>
              <a:t>Maxillofacial </a:t>
            </a:r>
            <a:r>
              <a:rPr sz="1100" dirty="0">
                <a:latin typeface="Arial"/>
                <a:cs typeface="Arial"/>
              </a:rPr>
              <a:t>Surgery, Oral and </a:t>
            </a:r>
            <a:r>
              <a:rPr sz="1100" spc="-5" dirty="0">
                <a:latin typeface="Arial"/>
                <a:cs typeface="Arial"/>
              </a:rPr>
              <a:t>Maxillofacial  </a:t>
            </a:r>
            <a:r>
              <a:rPr sz="1100" dirty="0">
                <a:latin typeface="Arial"/>
                <a:cs typeface="Arial"/>
              </a:rPr>
              <a:t>Department, </a:t>
            </a:r>
            <a:r>
              <a:rPr sz="1100" spc="-5" dirty="0">
                <a:latin typeface="Arial"/>
                <a:cs typeface="Arial"/>
              </a:rPr>
              <a:t>Guys Hospital, Floor </a:t>
            </a:r>
            <a:r>
              <a:rPr sz="1100" dirty="0">
                <a:latin typeface="Arial"/>
                <a:cs typeface="Arial"/>
              </a:rPr>
              <a:t>23, Great </a:t>
            </a:r>
            <a:r>
              <a:rPr sz="1100" spc="-10" dirty="0">
                <a:latin typeface="Arial"/>
                <a:cs typeface="Arial"/>
              </a:rPr>
              <a:t>Maze </a:t>
            </a:r>
            <a:r>
              <a:rPr sz="1100" dirty="0">
                <a:latin typeface="Arial"/>
                <a:cs typeface="Arial"/>
              </a:rPr>
              <a:t>Pond,  </a:t>
            </a:r>
            <a:r>
              <a:rPr sz="1100" spc="-5" dirty="0">
                <a:latin typeface="Arial"/>
                <a:cs typeface="Arial"/>
              </a:rPr>
              <a:t>London, SE1 </a:t>
            </a:r>
            <a:r>
              <a:rPr sz="1100" dirty="0">
                <a:latin typeface="Arial"/>
                <a:cs typeface="Arial"/>
              </a:rPr>
              <a:t>9RT; </a:t>
            </a:r>
            <a:r>
              <a:rPr sz="1100" spc="-5" dirty="0">
                <a:latin typeface="Arial"/>
                <a:cs typeface="Arial"/>
              </a:rPr>
              <a:t>2Restorative Dentistry, Guys Hospital,  Floor </a:t>
            </a:r>
            <a:r>
              <a:rPr sz="1100" dirty="0">
                <a:latin typeface="Arial"/>
                <a:cs typeface="Arial"/>
              </a:rPr>
              <a:t>26, Great </a:t>
            </a:r>
            <a:r>
              <a:rPr sz="1100" spc="-10" dirty="0">
                <a:latin typeface="Arial"/>
                <a:cs typeface="Arial"/>
              </a:rPr>
              <a:t>Maze </a:t>
            </a:r>
            <a:r>
              <a:rPr sz="1100" dirty="0">
                <a:latin typeface="Arial"/>
                <a:cs typeface="Arial"/>
              </a:rPr>
              <a:t>Pond, </a:t>
            </a:r>
            <a:r>
              <a:rPr sz="1100" spc="-5" dirty="0">
                <a:latin typeface="Arial"/>
                <a:cs typeface="Arial"/>
              </a:rPr>
              <a:t>London, SE1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9RT</a:t>
            </a:r>
            <a:endParaRPr sz="1100">
              <a:latin typeface="Arial"/>
              <a:cs typeface="Arial"/>
            </a:endParaRPr>
          </a:p>
          <a:p>
            <a:pPr marL="12700" marR="1328420">
              <a:lnSpc>
                <a:spcPts val="1300"/>
              </a:lnSpc>
              <a:spcBef>
                <a:spcPts val="60"/>
              </a:spcBef>
            </a:pPr>
            <a:r>
              <a:rPr sz="1100" dirty="0">
                <a:latin typeface="Arial"/>
                <a:cs typeface="Arial"/>
              </a:rPr>
              <a:t>*Correspondence to: </a:t>
            </a:r>
            <a:r>
              <a:rPr sz="1100" spc="-5" dirty="0">
                <a:latin typeface="Arial"/>
                <a:cs typeface="Arial"/>
              </a:rPr>
              <a:t>Dr Vinod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Patel  </a:t>
            </a:r>
            <a:r>
              <a:rPr sz="1100" spc="-5" dirty="0">
                <a:latin typeface="Arial"/>
                <a:cs typeface="Arial"/>
              </a:rPr>
              <a:t>Email: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  <a:hlinkClick r:id="rId3"/>
              </a:rPr>
              <a:t>vinod.patel@hotmail.co.uk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4540" y="2685415"/>
            <a:ext cx="28270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6740">
              <a:lnSpc>
                <a:spcPct val="100000"/>
              </a:lnSpc>
              <a:spcBef>
                <a:spcPts val="100"/>
              </a:spcBef>
            </a:pPr>
            <a:r>
              <a:rPr sz="1800" b="1" i="0" spc="-95" dirty="0">
                <a:solidFill>
                  <a:srgbClr val="000000"/>
                </a:solidFill>
                <a:latin typeface="Trebuchet MS"/>
                <a:cs typeface="Trebuchet MS"/>
              </a:rPr>
              <a:t>Refereed </a:t>
            </a:r>
            <a:r>
              <a:rPr sz="1800" b="1" i="0" spc="-70" dirty="0">
                <a:solidFill>
                  <a:srgbClr val="000000"/>
                </a:solidFill>
                <a:latin typeface="Trebuchet MS"/>
                <a:cs typeface="Trebuchet MS"/>
              </a:rPr>
              <a:t>Paper  </a:t>
            </a:r>
            <a:r>
              <a:rPr sz="1800" b="1" i="0" spc="-80" dirty="0">
                <a:solidFill>
                  <a:srgbClr val="000000"/>
                </a:solidFill>
                <a:latin typeface="Trebuchet MS"/>
                <a:cs typeface="Trebuchet MS"/>
              </a:rPr>
              <a:t>Accepted</a:t>
            </a:r>
            <a:r>
              <a:rPr sz="1800" b="1" i="0" spc="-21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110" dirty="0">
                <a:solidFill>
                  <a:srgbClr val="000000"/>
                </a:solidFill>
                <a:latin typeface="Trebuchet MS"/>
                <a:cs typeface="Trebuchet MS"/>
              </a:rPr>
              <a:t>29</a:t>
            </a:r>
            <a:r>
              <a:rPr sz="1800" b="1" i="0" spc="-2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70" dirty="0">
                <a:solidFill>
                  <a:srgbClr val="000000"/>
                </a:solidFill>
                <a:latin typeface="Trebuchet MS"/>
                <a:cs typeface="Trebuchet MS"/>
              </a:rPr>
              <a:t>April</a:t>
            </a:r>
            <a:r>
              <a:rPr sz="1800" b="1" i="0" spc="-1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160" dirty="0">
                <a:solidFill>
                  <a:srgbClr val="000000"/>
                </a:solidFill>
                <a:latin typeface="Trebuchet MS"/>
                <a:cs typeface="Trebuchet MS"/>
              </a:rPr>
              <a:t>2010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i="0" spc="-5" dirty="0">
                <a:solidFill>
                  <a:srgbClr val="000000"/>
                </a:solidFill>
                <a:latin typeface="Trebuchet MS"/>
                <a:cs typeface="Trebuchet MS"/>
              </a:rPr>
              <a:t>DOI:</a:t>
            </a:r>
            <a:r>
              <a:rPr sz="1800" b="1" i="0" spc="-229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800" b="1" i="0" spc="-140" dirty="0">
                <a:solidFill>
                  <a:srgbClr val="000000"/>
                </a:solidFill>
                <a:latin typeface="Trebuchet MS"/>
                <a:cs typeface="Trebuchet MS"/>
              </a:rPr>
              <a:t>10.1038/sj.bdj.2010.673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4540" y="3508375"/>
            <a:ext cx="4229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Arial"/>
                <a:cs typeface="Arial"/>
              </a:rPr>
              <a:t>©</a:t>
            </a:r>
            <a:r>
              <a:rPr sz="1800" b="1" spc="-35" dirty="0">
                <a:latin typeface="Trebuchet MS"/>
                <a:cs typeface="Trebuchet MS"/>
              </a:rPr>
              <a:t>British </a:t>
            </a:r>
            <a:r>
              <a:rPr sz="1800" b="1" spc="-45" dirty="0">
                <a:latin typeface="Trebuchet MS"/>
                <a:cs typeface="Trebuchet MS"/>
              </a:rPr>
              <a:t>Dental</a:t>
            </a:r>
            <a:r>
              <a:rPr sz="1800" b="1" spc="-440" dirty="0">
                <a:latin typeface="Trebuchet MS"/>
                <a:cs typeface="Trebuchet MS"/>
              </a:rPr>
              <a:t> </a:t>
            </a:r>
            <a:r>
              <a:rPr sz="1800" b="1" spc="-100" dirty="0">
                <a:latin typeface="Trebuchet MS"/>
                <a:cs typeface="Trebuchet MS"/>
              </a:rPr>
              <a:t>Journal </a:t>
            </a:r>
            <a:r>
              <a:rPr sz="1800" b="1" spc="-145" dirty="0">
                <a:latin typeface="Trebuchet MS"/>
                <a:cs typeface="Trebuchet MS"/>
              </a:rPr>
              <a:t>2010; </a:t>
            </a:r>
            <a:r>
              <a:rPr sz="1800" b="1" spc="-135" dirty="0">
                <a:latin typeface="Trebuchet MS"/>
                <a:cs typeface="Trebuchet MS"/>
              </a:rPr>
              <a:t>209: </a:t>
            </a:r>
            <a:r>
              <a:rPr sz="1800" b="1" spc="-155" dirty="0">
                <a:latin typeface="Trebuchet MS"/>
                <a:cs typeface="Trebuchet MS"/>
              </a:rPr>
              <a:t>111</a:t>
            </a:r>
            <a:r>
              <a:rPr sz="1800" b="1" spc="-155" dirty="0">
                <a:latin typeface="Arial"/>
                <a:cs typeface="Arial"/>
              </a:rPr>
              <a:t>–</a:t>
            </a:r>
            <a:r>
              <a:rPr sz="1800" b="1" spc="-155" dirty="0">
                <a:latin typeface="Trebuchet MS"/>
                <a:cs typeface="Trebuchet MS"/>
              </a:rPr>
              <a:t>114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6575" y="2536062"/>
            <a:ext cx="42132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latin typeface="Trebuchet MS"/>
                <a:cs typeface="Trebuchet MS"/>
              </a:rPr>
              <a:t>BRITISH</a:t>
            </a:r>
            <a:r>
              <a:rPr sz="1600" b="1" spc="-195" dirty="0">
                <a:latin typeface="Trebuchet MS"/>
                <a:cs typeface="Trebuchet MS"/>
              </a:rPr>
              <a:t> </a:t>
            </a:r>
            <a:r>
              <a:rPr sz="1600" b="1" dirty="0">
                <a:latin typeface="Trebuchet MS"/>
                <a:cs typeface="Trebuchet MS"/>
              </a:rPr>
              <a:t>DENTAL</a:t>
            </a:r>
            <a:r>
              <a:rPr sz="1600" b="1" spc="-18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JOURNAL</a:t>
            </a:r>
            <a:r>
              <a:rPr sz="1600" b="1" spc="-265" dirty="0">
                <a:latin typeface="Trebuchet MS"/>
                <a:cs typeface="Trebuchet MS"/>
              </a:rPr>
              <a:t> </a:t>
            </a:r>
            <a:r>
              <a:rPr sz="1600" b="1" spc="25" dirty="0">
                <a:latin typeface="Trebuchet MS"/>
                <a:cs typeface="Trebuchet MS"/>
              </a:rPr>
              <a:t>VOLUME</a:t>
            </a:r>
            <a:r>
              <a:rPr sz="1600" b="1" spc="-145" dirty="0">
                <a:latin typeface="Trebuchet MS"/>
                <a:cs typeface="Trebuchet MS"/>
              </a:rPr>
              <a:t> </a:t>
            </a:r>
            <a:r>
              <a:rPr sz="1600" b="1" spc="-120" dirty="0">
                <a:latin typeface="Trebuchet MS"/>
                <a:cs typeface="Trebuchet MS"/>
              </a:rPr>
              <a:t>209</a:t>
            </a:r>
            <a:r>
              <a:rPr sz="1600" b="1" spc="-140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NO.</a:t>
            </a:r>
            <a:r>
              <a:rPr sz="1600" b="1" spc="-165" dirty="0">
                <a:latin typeface="Trebuchet MS"/>
                <a:cs typeface="Trebuchet MS"/>
              </a:rPr>
              <a:t> </a:t>
            </a:r>
            <a:r>
              <a:rPr sz="1600" b="1" spc="-160" dirty="0">
                <a:latin typeface="Trebuchet MS"/>
                <a:cs typeface="Trebuchet MS"/>
              </a:rPr>
              <a:t>3  </a:t>
            </a:r>
            <a:r>
              <a:rPr sz="1600" b="1" spc="15" dirty="0">
                <a:latin typeface="Trebuchet MS"/>
                <a:cs typeface="Trebuchet MS"/>
              </a:rPr>
              <a:t>AUG </a:t>
            </a:r>
            <a:r>
              <a:rPr sz="1600" b="1" spc="-125" dirty="0">
                <a:latin typeface="Trebuchet MS"/>
                <a:cs typeface="Trebuchet MS"/>
              </a:rPr>
              <a:t>14</a:t>
            </a:r>
            <a:r>
              <a:rPr sz="1600" b="1" spc="-330" dirty="0">
                <a:latin typeface="Trebuchet MS"/>
                <a:cs typeface="Trebuchet MS"/>
              </a:rPr>
              <a:t> </a:t>
            </a:r>
            <a:r>
              <a:rPr sz="1600" b="1" spc="-145" dirty="0">
                <a:latin typeface="Trebuchet MS"/>
                <a:cs typeface="Trebuchet MS"/>
              </a:rPr>
              <a:t>2010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51375" y="4285869"/>
            <a:ext cx="40608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51765" algn="l"/>
              </a:tabLst>
            </a:pPr>
            <a:r>
              <a:rPr sz="1800" b="1" i="1" spc="-145" dirty="0">
                <a:solidFill>
                  <a:srgbClr val="943735"/>
                </a:solidFill>
                <a:latin typeface="Arial"/>
                <a:cs typeface="Arial"/>
              </a:rPr>
              <a:t>Coronectomy </a:t>
            </a:r>
            <a:r>
              <a:rPr sz="1800" b="1" i="1" spc="-155" dirty="0">
                <a:solidFill>
                  <a:srgbClr val="943735"/>
                </a:solidFill>
                <a:latin typeface="Arial"/>
                <a:cs typeface="Arial"/>
              </a:rPr>
              <a:t>is </a:t>
            </a:r>
            <a:r>
              <a:rPr sz="1800" b="1" i="1" spc="-35" dirty="0">
                <a:solidFill>
                  <a:srgbClr val="943735"/>
                </a:solidFill>
                <a:latin typeface="Arial"/>
                <a:cs typeface="Arial"/>
              </a:rPr>
              <a:t>a </a:t>
            </a:r>
            <a:r>
              <a:rPr sz="1800" b="1" i="1" spc="-114" dirty="0">
                <a:solidFill>
                  <a:srgbClr val="943735"/>
                </a:solidFill>
                <a:latin typeface="Arial"/>
                <a:cs typeface="Arial"/>
              </a:rPr>
              <a:t>technique </a:t>
            </a:r>
            <a:r>
              <a:rPr sz="1800" b="1" i="1" spc="-5" dirty="0">
                <a:solidFill>
                  <a:srgbClr val="943735"/>
                </a:solidFill>
                <a:latin typeface="Arial"/>
                <a:cs typeface="Arial"/>
              </a:rPr>
              <a:t>that </a:t>
            </a:r>
            <a:r>
              <a:rPr sz="1800" b="1" i="1" spc="-140" dirty="0">
                <a:solidFill>
                  <a:srgbClr val="943735"/>
                </a:solidFill>
                <a:latin typeface="Arial"/>
                <a:cs typeface="Arial"/>
              </a:rPr>
              <a:t>should  </a:t>
            </a:r>
            <a:r>
              <a:rPr sz="1800" b="1" i="1" spc="-165" dirty="0">
                <a:solidFill>
                  <a:srgbClr val="943735"/>
                </a:solidFill>
                <a:latin typeface="Arial"/>
                <a:cs typeface="Arial"/>
              </a:rPr>
              <a:t>be </a:t>
            </a:r>
            <a:r>
              <a:rPr sz="1800" b="1" i="1" spc="-145" dirty="0">
                <a:solidFill>
                  <a:srgbClr val="943735"/>
                </a:solidFill>
                <a:latin typeface="Arial"/>
                <a:cs typeface="Arial"/>
              </a:rPr>
              <a:t>considered </a:t>
            </a:r>
            <a:r>
              <a:rPr sz="1800" b="1" i="1" spc="-65" dirty="0">
                <a:solidFill>
                  <a:srgbClr val="943735"/>
                </a:solidFill>
                <a:latin typeface="Arial"/>
                <a:cs typeface="Arial"/>
              </a:rPr>
              <a:t>for </a:t>
            </a:r>
            <a:r>
              <a:rPr sz="1800" b="1" i="1" spc="-100" dirty="0">
                <a:solidFill>
                  <a:srgbClr val="943735"/>
                </a:solidFill>
                <a:latin typeface="Arial"/>
                <a:cs typeface="Arial"/>
              </a:rPr>
              <a:t>mandibular </a:t>
            </a:r>
            <a:r>
              <a:rPr sz="1800" b="1" i="1" spc="-60" dirty="0">
                <a:solidFill>
                  <a:srgbClr val="943735"/>
                </a:solidFill>
                <a:latin typeface="Arial"/>
                <a:cs typeface="Arial"/>
              </a:rPr>
              <a:t>third</a:t>
            </a:r>
            <a:r>
              <a:rPr sz="1800" b="1" i="1" spc="-14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1800" b="1" i="1" spc="-120" dirty="0">
                <a:solidFill>
                  <a:srgbClr val="943735"/>
                </a:solidFill>
                <a:latin typeface="Arial"/>
                <a:cs typeface="Arial"/>
              </a:rPr>
              <a:t>molars  when </a:t>
            </a:r>
            <a:r>
              <a:rPr sz="1800" b="1" i="1" dirty="0">
                <a:solidFill>
                  <a:srgbClr val="943735"/>
                </a:solidFill>
                <a:latin typeface="Arial"/>
                <a:cs typeface="Arial"/>
              </a:rPr>
              <a:t>it </a:t>
            </a:r>
            <a:r>
              <a:rPr sz="1800" b="1" i="1" spc="-155" dirty="0">
                <a:solidFill>
                  <a:srgbClr val="943735"/>
                </a:solidFill>
                <a:latin typeface="Arial"/>
                <a:cs typeface="Arial"/>
              </a:rPr>
              <a:t>is </a:t>
            </a:r>
            <a:r>
              <a:rPr sz="1800" b="1" i="1" spc="-5" dirty="0">
                <a:solidFill>
                  <a:srgbClr val="943735"/>
                </a:solidFill>
                <a:latin typeface="Arial"/>
                <a:cs typeface="Arial"/>
              </a:rPr>
              <a:t>felt </a:t>
            </a:r>
            <a:r>
              <a:rPr sz="1800" b="1" i="1" spc="-75" dirty="0">
                <a:solidFill>
                  <a:srgbClr val="943735"/>
                </a:solidFill>
                <a:latin typeface="Arial"/>
                <a:cs typeface="Arial"/>
              </a:rPr>
              <a:t>there </a:t>
            </a:r>
            <a:r>
              <a:rPr sz="1800" b="1" i="1" spc="-160" dirty="0">
                <a:solidFill>
                  <a:srgbClr val="943735"/>
                </a:solidFill>
                <a:latin typeface="Arial"/>
                <a:cs typeface="Arial"/>
              </a:rPr>
              <a:t>is </a:t>
            </a:r>
            <a:r>
              <a:rPr sz="1800" b="1" i="1" spc="-85" dirty="0">
                <a:solidFill>
                  <a:srgbClr val="943735"/>
                </a:solidFill>
                <a:latin typeface="Arial"/>
                <a:cs typeface="Arial"/>
              </a:rPr>
              <a:t>an </a:t>
            </a:r>
            <a:r>
              <a:rPr sz="1800" b="1" i="1" spc="-130" dirty="0">
                <a:solidFill>
                  <a:srgbClr val="943735"/>
                </a:solidFill>
                <a:latin typeface="Arial"/>
                <a:cs typeface="Arial"/>
              </a:rPr>
              <a:t>increased </a:t>
            </a:r>
            <a:r>
              <a:rPr sz="1800" b="1" i="1" spc="-125" dirty="0">
                <a:solidFill>
                  <a:srgbClr val="943735"/>
                </a:solidFill>
                <a:latin typeface="Arial"/>
                <a:cs typeface="Arial"/>
              </a:rPr>
              <a:t>risk </a:t>
            </a:r>
            <a:r>
              <a:rPr sz="1800" b="1" i="1" spc="-65" dirty="0">
                <a:solidFill>
                  <a:srgbClr val="943735"/>
                </a:solidFill>
                <a:latin typeface="Arial"/>
                <a:cs typeface="Arial"/>
              </a:rPr>
              <a:t>of  </a:t>
            </a:r>
            <a:r>
              <a:rPr sz="1800" b="1" i="1" spc="-95" dirty="0">
                <a:solidFill>
                  <a:srgbClr val="943735"/>
                </a:solidFill>
                <a:latin typeface="Arial"/>
                <a:cs typeface="Arial"/>
              </a:rPr>
              <a:t>injury </a:t>
            </a:r>
            <a:r>
              <a:rPr sz="1800" b="1" i="1" spc="-55" dirty="0">
                <a:solidFill>
                  <a:srgbClr val="943735"/>
                </a:solidFill>
                <a:latin typeface="Arial"/>
                <a:cs typeface="Arial"/>
              </a:rPr>
              <a:t>to </a:t>
            </a:r>
            <a:r>
              <a:rPr sz="1800" b="1" i="1" spc="-60" dirty="0">
                <a:solidFill>
                  <a:srgbClr val="943735"/>
                </a:solidFill>
                <a:latin typeface="Arial"/>
                <a:cs typeface="Arial"/>
              </a:rPr>
              <a:t>the </a:t>
            </a:r>
            <a:r>
              <a:rPr sz="1800" b="1" i="1" spc="-80" dirty="0">
                <a:solidFill>
                  <a:srgbClr val="943735"/>
                </a:solidFill>
                <a:latin typeface="Arial"/>
                <a:cs typeface="Arial"/>
              </a:rPr>
              <a:t>inferior </a:t>
            </a:r>
            <a:r>
              <a:rPr sz="1800" b="1" i="1" spc="-60" dirty="0">
                <a:solidFill>
                  <a:srgbClr val="943735"/>
                </a:solidFill>
                <a:latin typeface="Arial"/>
                <a:cs typeface="Arial"/>
              </a:rPr>
              <a:t>dental</a:t>
            </a:r>
            <a:r>
              <a:rPr sz="1800" b="1" i="1" spc="-375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1800" b="1" i="1" spc="-90" dirty="0">
                <a:solidFill>
                  <a:srgbClr val="943735"/>
                </a:solidFill>
                <a:latin typeface="Arial"/>
                <a:cs typeface="Arial"/>
              </a:rPr>
              <a:t>nerve.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1375" y="5657799"/>
            <a:ext cx="39389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51765" algn="l"/>
              </a:tabLst>
            </a:pPr>
            <a:r>
              <a:rPr sz="1800" b="1" i="1" spc="-145" dirty="0">
                <a:solidFill>
                  <a:srgbClr val="943735"/>
                </a:solidFill>
                <a:latin typeface="Arial"/>
                <a:cs typeface="Arial"/>
              </a:rPr>
              <a:t>Coronectomy </a:t>
            </a:r>
            <a:r>
              <a:rPr sz="1800" b="1" i="1" spc="-155" dirty="0">
                <a:solidFill>
                  <a:srgbClr val="943735"/>
                </a:solidFill>
                <a:latin typeface="Arial"/>
                <a:cs typeface="Arial"/>
              </a:rPr>
              <a:t>is </a:t>
            </a:r>
            <a:r>
              <a:rPr sz="1800" b="1" i="1" spc="-70" dirty="0">
                <a:solidFill>
                  <a:srgbClr val="943735"/>
                </a:solidFill>
                <a:latin typeface="Arial"/>
                <a:cs typeface="Arial"/>
              </a:rPr>
              <a:t>oral </a:t>
            </a:r>
            <a:r>
              <a:rPr sz="1800" b="1" i="1" spc="-150" dirty="0">
                <a:solidFill>
                  <a:srgbClr val="943735"/>
                </a:solidFill>
                <a:latin typeface="Arial"/>
                <a:cs typeface="Arial"/>
              </a:rPr>
              <a:t>surgery’s </a:t>
            </a:r>
            <a:r>
              <a:rPr sz="1800" b="1" i="1" spc="-130" dirty="0">
                <a:solidFill>
                  <a:srgbClr val="943735"/>
                </a:solidFill>
                <a:latin typeface="Arial"/>
                <a:cs typeface="Arial"/>
              </a:rPr>
              <a:t>approach  </a:t>
            </a:r>
            <a:r>
              <a:rPr sz="1800" b="1" i="1" spc="-55" dirty="0">
                <a:solidFill>
                  <a:srgbClr val="943735"/>
                </a:solidFill>
                <a:latin typeface="Arial"/>
                <a:cs typeface="Arial"/>
              </a:rPr>
              <a:t>to </a:t>
            </a:r>
            <a:r>
              <a:rPr sz="1800" b="1" i="1" spc="-90" dirty="0">
                <a:solidFill>
                  <a:srgbClr val="943735"/>
                </a:solidFill>
                <a:latin typeface="Arial"/>
                <a:cs typeface="Arial"/>
              </a:rPr>
              <a:t>minimal </a:t>
            </a:r>
            <a:r>
              <a:rPr sz="1800" b="1" i="1" spc="-75" dirty="0">
                <a:solidFill>
                  <a:srgbClr val="943735"/>
                </a:solidFill>
                <a:latin typeface="Arial"/>
                <a:cs typeface="Arial"/>
              </a:rPr>
              <a:t>interventional</a:t>
            </a:r>
            <a:r>
              <a:rPr sz="1800" b="1" i="1" spc="-29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1800" b="1" i="1" spc="-75" dirty="0">
                <a:solidFill>
                  <a:srgbClr val="943735"/>
                </a:solidFill>
                <a:latin typeface="Arial"/>
                <a:cs typeface="Arial"/>
              </a:rPr>
              <a:t>dentistry.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9905" y="653542"/>
            <a:ext cx="7247255" cy="541210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5600" marR="153035" indent="-342900">
              <a:lnSpc>
                <a:spcPct val="80000"/>
              </a:lnSpc>
              <a:spcBef>
                <a:spcPts val="550"/>
              </a:spcBef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spc="-5" dirty="0">
                <a:latin typeface="Times New Roman"/>
                <a:cs typeface="Times New Roman"/>
              </a:rPr>
              <a:t>Coronectomy can be beneficial but success requires both good patient  selection and operator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technique.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17375E"/>
              </a:buClr>
              <a:buFont typeface="Wingdings"/>
              <a:buChar char=""/>
            </a:pPr>
            <a:endParaRPr sz="2350">
              <a:latin typeface="Times New Roman"/>
              <a:cs typeface="Times New Roman"/>
            </a:endParaRPr>
          </a:p>
          <a:p>
            <a:pPr marL="355600" marR="122555" indent="-342900">
              <a:lnSpc>
                <a:spcPct val="80000"/>
              </a:lnSpc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b="1" spc="-5" dirty="0">
                <a:latin typeface="Times New Roman"/>
                <a:cs typeface="Times New Roman"/>
              </a:rPr>
              <a:t>Renton et al</a:t>
            </a:r>
            <a:r>
              <a:rPr sz="1900" spc="-5" dirty="0">
                <a:latin typeface="Times New Roman"/>
                <a:cs typeface="Times New Roman"/>
              </a:rPr>
              <a:t>.reported no IDNI in 58 successful Coronectomy patients  and a 19% IDNI rate in those having traditional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extractions.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17375E"/>
              </a:buClr>
              <a:buFont typeface="Wingdings"/>
              <a:buChar char=""/>
            </a:pPr>
            <a:endParaRPr sz="2350">
              <a:latin typeface="Times New Roman"/>
              <a:cs typeface="Times New Roman"/>
            </a:endParaRPr>
          </a:p>
          <a:p>
            <a:pPr marL="355600" marR="97155" indent="-342900">
              <a:lnSpc>
                <a:spcPct val="80000"/>
              </a:lnSpc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b="1" spc="-5" dirty="0">
                <a:latin typeface="Times New Roman"/>
                <a:cs typeface="Times New Roman"/>
              </a:rPr>
              <a:t>Leung et al. </a:t>
            </a:r>
            <a:r>
              <a:rPr sz="1900" spc="-5" dirty="0">
                <a:latin typeface="Times New Roman"/>
                <a:cs typeface="Times New Roman"/>
              </a:rPr>
              <a:t>showed nine (5%) patients in the control group presented  with IDNI, </a:t>
            </a:r>
            <a:r>
              <a:rPr sz="1900" spc="-10" dirty="0">
                <a:latin typeface="Times New Roman"/>
                <a:cs typeface="Times New Roman"/>
              </a:rPr>
              <a:t>compared </a:t>
            </a:r>
            <a:r>
              <a:rPr sz="1900" spc="-5" dirty="0">
                <a:latin typeface="Times New Roman"/>
                <a:cs typeface="Times New Roman"/>
              </a:rPr>
              <a:t>with one (0.06%) in the Coronectomy</a:t>
            </a:r>
            <a:r>
              <a:rPr sz="1900" spc="1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group.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17375E"/>
              </a:buClr>
              <a:buFont typeface="Wingdings"/>
              <a:buChar char=""/>
            </a:pPr>
            <a:endParaRPr sz="23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0000"/>
              </a:lnSpc>
              <a:buClr>
                <a:srgbClr val="17375E"/>
              </a:buClr>
              <a:buSzPct val="73684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900" b="1" spc="-5" dirty="0">
                <a:latin typeface="Times New Roman"/>
                <a:cs typeface="Times New Roman"/>
              </a:rPr>
              <a:t>Hantano et al. </a:t>
            </a:r>
            <a:r>
              <a:rPr sz="1900" spc="-5" dirty="0">
                <a:latin typeface="Times New Roman"/>
                <a:cs typeface="Times New Roman"/>
              </a:rPr>
              <a:t>reported that in the extraction group six patients (5%)  </a:t>
            </a:r>
            <a:r>
              <a:rPr sz="1900" spc="-10" dirty="0">
                <a:latin typeface="Times New Roman"/>
                <a:cs typeface="Times New Roman"/>
              </a:rPr>
              <a:t>suffered </a:t>
            </a:r>
            <a:r>
              <a:rPr sz="1900" spc="-5" dirty="0">
                <a:latin typeface="Times New Roman"/>
                <a:cs typeface="Times New Roman"/>
              </a:rPr>
              <a:t>IDNI, of which 3 patients were diagnosed with permanent  </a:t>
            </a:r>
            <a:r>
              <a:rPr sz="1900" spc="-20" dirty="0">
                <a:latin typeface="Times New Roman"/>
                <a:cs typeface="Times New Roman"/>
              </a:rPr>
              <a:t>injury, </a:t>
            </a:r>
            <a:r>
              <a:rPr sz="1900" spc="-5" dirty="0">
                <a:latin typeface="Times New Roman"/>
                <a:cs typeface="Times New Roman"/>
              </a:rPr>
              <a:t>where as in the Coronectomy group one patient (1%)  complained of altered sensation post-operatively which resolved within  one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month.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17375E"/>
              </a:buClr>
              <a:buFont typeface="Wingdings"/>
              <a:buChar char=""/>
            </a:pPr>
            <a:endParaRPr sz="2350">
              <a:latin typeface="Times New Roman"/>
              <a:cs typeface="Times New Roman"/>
            </a:endParaRPr>
          </a:p>
          <a:p>
            <a:pPr marL="355600" marR="102870" indent="-342900">
              <a:lnSpc>
                <a:spcPct val="80000"/>
              </a:lnSpc>
              <a:spcBef>
                <a:spcPts val="5"/>
              </a:spcBef>
              <a:buClr>
                <a:srgbClr val="17375E"/>
              </a:buClr>
              <a:buSzPct val="73684"/>
              <a:buFont typeface="Wingdings"/>
              <a:buChar char=""/>
              <a:tabLst>
                <a:tab pos="410209" algn="l"/>
                <a:tab pos="410845" algn="l"/>
              </a:tabLst>
            </a:pPr>
            <a:r>
              <a:rPr dirty="0"/>
              <a:t>	</a:t>
            </a:r>
            <a:r>
              <a:rPr sz="1900" spc="-5" dirty="0">
                <a:latin typeface="Times New Roman"/>
                <a:cs typeface="Times New Roman"/>
              </a:rPr>
              <a:t>The retrospective analysis of </a:t>
            </a:r>
            <a:r>
              <a:rPr sz="1900" b="1" spc="-5" dirty="0">
                <a:latin typeface="Times New Roman"/>
                <a:cs typeface="Times New Roman"/>
              </a:rPr>
              <a:t>O’Riordan </a:t>
            </a:r>
            <a:r>
              <a:rPr sz="1900" spc="-5" dirty="0">
                <a:latin typeface="Times New Roman"/>
                <a:cs typeface="Times New Roman"/>
              </a:rPr>
              <a:t>consisted of 52 patients that  underwent </a:t>
            </a:r>
            <a:r>
              <a:rPr sz="1900" spc="-15" dirty="0">
                <a:latin typeface="Times New Roman"/>
                <a:cs typeface="Times New Roman"/>
              </a:rPr>
              <a:t>Coronectomy. </a:t>
            </a:r>
            <a:r>
              <a:rPr sz="1900" spc="-5" dirty="0">
                <a:latin typeface="Times New Roman"/>
                <a:cs typeface="Times New Roman"/>
              </a:rPr>
              <a:t>In this study there were 3 cases of transient  IDNI which showed resolution one week post </a:t>
            </a:r>
            <a:r>
              <a:rPr sz="1900" spc="-15" dirty="0">
                <a:latin typeface="Times New Roman"/>
                <a:cs typeface="Times New Roman"/>
              </a:rPr>
              <a:t>operatively. </a:t>
            </a:r>
            <a:r>
              <a:rPr sz="1900" spc="-5" dirty="0">
                <a:latin typeface="Times New Roman"/>
                <a:cs typeface="Times New Roman"/>
              </a:rPr>
              <a:t>One patient  developed permanent IDNI, which was thought to be as a result of  perforation of the canal due to operator error rather than the  Coronectomy technique itself.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406778" y="80772"/>
              <a:ext cx="6372098" cy="50533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8077" y="5219317"/>
              <a:ext cx="2935351" cy="15624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914270" y="1543557"/>
            <a:ext cx="203136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1,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deviation of the</a:t>
            </a:r>
            <a:r>
              <a:rPr sz="1400" b="1" spc="-114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canal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1498" y="1546606"/>
            <a:ext cx="21120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2, narrowing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of the</a:t>
            </a:r>
            <a:r>
              <a:rPr sz="1400" b="1" spc="-155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canal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1870" y="3267201"/>
            <a:ext cx="24682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3,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periapical radiolucent</a:t>
            </a:r>
            <a:r>
              <a:rPr sz="1400" b="1" spc="-120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area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39105" y="3299586"/>
            <a:ext cx="17481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4, narrowing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of</a:t>
            </a:r>
            <a:r>
              <a:rPr sz="1400" b="1" spc="-160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root;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38070" y="5049773"/>
            <a:ext cx="1727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5,darkening of</a:t>
            </a:r>
            <a:r>
              <a:rPr sz="1400" b="1" spc="-100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roots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70475" y="5052441"/>
            <a:ext cx="14712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6,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curving of</a:t>
            </a:r>
            <a:r>
              <a:rPr sz="1400" b="1" spc="-120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root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73728" y="6345123"/>
            <a:ext cx="25565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7,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loss of </a:t>
            </a: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lamina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dura of</a:t>
            </a:r>
            <a:r>
              <a:rPr sz="1400" b="1" spc="-125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canal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152400"/>
            <a:ext cx="5029200" cy="167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5410" y="1855977"/>
            <a:ext cx="3208020" cy="4483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34950" marR="5080" indent="-222885">
              <a:lnSpc>
                <a:spcPts val="1639"/>
              </a:lnSpc>
              <a:spcBef>
                <a:spcPts val="190"/>
              </a:spcBef>
            </a:pPr>
            <a:r>
              <a:rPr sz="1400" b="1" spc="-10" dirty="0">
                <a:solidFill>
                  <a:srgbClr val="00009F"/>
                </a:solidFill>
                <a:latin typeface="Arial"/>
                <a:cs typeface="Arial"/>
              </a:rPr>
              <a:t>Coronectomy: </a:t>
            </a:r>
            <a:r>
              <a:rPr sz="1400" b="1" spc="-25" dirty="0">
                <a:solidFill>
                  <a:srgbClr val="00009F"/>
                </a:solidFill>
                <a:latin typeface="Arial"/>
                <a:cs typeface="Arial"/>
              </a:rPr>
              <a:t>A,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cutting </a:t>
            </a:r>
            <a:r>
              <a:rPr sz="1400" b="1" spc="5" dirty="0">
                <a:solidFill>
                  <a:srgbClr val="00009F"/>
                </a:solidFill>
                <a:latin typeface="Arial"/>
                <a:cs typeface="Arial"/>
              </a:rPr>
              <a:t>crown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below  </a:t>
            </a: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cement-enamel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junction</a:t>
            </a:r>
            <a:r>
              <a:rPr sz="1400" b="1" spc="-120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(arrow);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8023" y="1855977"/>
            <a:ext cx="3068955" cy="44830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65405">
              <a:lnSpc>
                <a:spcPts val="1639"/>
              </a:lnSpc>
              <a:spcBef>
                <a:spcPts val="190"/>
              </a:spcBef>
            </a:pP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B, </a:t>
            </a: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trimming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cutting </a:t>
            </a: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surface to less 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than </a:t>
            </a: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3 to 4 mm </a:t>
            </a:r>
            <a:r>
              <a:rPr sz="1400" b="1" spc="-5" dirty="0">
                <a:solidFill>
                  <a:srgbClr val="00009F"/>
                </a:solidFill>
                <a:latin typeface="Arial"/>
                <a:cs typeface="Arial"/>
              </a:rPr>
              <a:t>below alveolar</a:t>
            </a:r>
            <a:r>
              <a:rPr sz="1400" b="1" spc="-140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09F"/>
                </a:solidFill>
                <a:latin typeface="Arial"/>
                <a:cs typeface="Arial"/>
              </a:rPr>
              <a:t>crest.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0" y="2505075"/>
            <a:ext cx="4352925" cy="4352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66028" y="4295013"/>
            <a:ext cx="326390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4518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009F"/>
                </a:solidFill>
                <a:latin typeface="Arial"/>
                <a:cs typeface="Arial"/>
              </a:rPr>
              <a:t>Radiographic</a:t>
            </a:r>
            <a:r>
              <a:rPr sz="1800" b="1" spc="-45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9F"/>
                </a:solidFill>
                <a:latin typeface="Arial"/>
                <a:cs typeface="Arial"/>
              </a:rPr>
              <a:t>imaging  </a:t>
            </a:r>
            <a:r>
              <a:rPr sz="1800" b="1" dirty="0">
                <a:solidFill>
                  <a:srgbClr val="00009F"/>
                </a:solidFill>
                <a:latin typeface="Arial"/>
                <a:cs typeface="Arial"/>
              </a:rPr>
              <a:t>showing </a:t>
            </a:r>
            <a:r>
              <a:rPr sz="1800" b="1" spc="-5" dirty="0">
                <a:solidFill>
                  <a:srgbClr val="00009F"/>
                </a:solidFill>
                <a:latin typeface="Arial"/>
                <a:cs typeface="Arial"/>
              </a:rPr>
              <a:t>pre</a:t>
            </a:r>
            <a:r>
              <a:rPr sz="1800" b="1" spc="-65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9F"/>
                </a:solidFill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solidFill>
                  <a:srgbClr val="00009F"/>
                </a:solidFill>
                <a:latin typeface="Arial"/>
                <a:cs typeface="Arial"/>
              </a:rPr>
              <a:t>post </a:t>
            </a:r>
            <a:r>
              <a:rPr sz="1800" b="1" spc="-5" dirty="0">
                <a:solidFill>
                  <a:srgbClr val="00009F"/>
                </a:solidFill>
                <a:latin typeface="Arial"/>
                <a:cs typeface="Arial"/>
              </a:rPr>
              <a:t>coronectomy </a:t>
            </a:r>
            <a:r>
              <a:rPr sz="1800" b="1" dirty="0">
                <a:solidFill>
                  <a:srgbClr val="00009F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00009F"/>
                </a:solidFill>
                <a:latin typeface="Arial"/>
                <a:cs typeface="Arial"/>
              </a:rPr>
              <a:t>the</a:t>
            </a:r>
            <a:r>
              <a:rPr sz="1800" b="1" spc="-40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9F"/>
                </a:solidFill>
                <a:latin typeface="Arial"/>
                <a:cs typeface="Arial"/>
              </a:rPr>
              <a:t>right  mandibular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15"/>
              </a:lnSpc>
            </a:pPr>
            <a:r>
              <a:rPr sz="1800" b="1" dirty="0">
                <a:solidFill>
                  <a:srgbClr val="00009F"/>
                </a:solidFill>
                <a:latin typeface="Arial"/>
                <a:cs typeface="Arial"/>
              </a:rPr>
              <a:t>third </a:t>
            </a:r>
            <a:r>
              <a:rPr sz="1800" b="1" spc="-5" dirty="0">
                <a:solidFill>
                  <a:srgbClr val="00009F"/>
                </a:solidFill>
                <a:latin typeface="Arial"/>
                <a:cs typeface="Arial"/>
              </a:rPr>
              <a:t>molar</a:t>
            </a:r>
            <a:r>
              <a:rPr sz="1800" b="1" spc="-35" dirty="0">
                <a:solidFill>
                  <a:srgbClr val="00009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9F"/>
                </a:solidFill>
                <a:latin typeface="Arial"/>
                <a:cs typeface="Arial"/>
              </a:rPr>
              <a:t>(48)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524000" y="217778"/>
              <a:ext cx="6838950" cy="12687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14400" y="3581400"/>
              <a:ext cx="3586607" cy="2819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3429025"/>
              <a:ext cx="3010788" cy="31126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79905" y="1792605"/>
            <a:ext cx="72116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75" dirty="0">
                <a:latin typeface="Times New Roman"/>
                <a:cs typeface="Times New Roman"/>
              </a:rPr>
              <a:t>To </a:t>
            </a:r>
            <a:r>
              <a:rPr sz="2000" dirty="0">
                <a:latin typeface="Times New Roman"/>
                <a:cs typeface="Times New Roman"/>
              </a:rPr>
              <a:t>avoid </a:t>
            </a:r>
            <a:r>
              <a:rPr sz="2000" spc="-5" dirty="0">
                <a:latin typeface="Times New Roman"/>
                <a:cs typeface="Times New Roman"/>
              </a:rPr>
              <a:t>traumatizing </a:t>
            </a:r>
            <a:r>
              <a:rPr sz="2000" dirty="0">
                <a:latin typeface="Times New Roman"/>
                <a:cs typeface="Times New Roman"/>
              </a:rPr>
              <a:t>the surrounding bone during elevation,  </a:t>
            </a:r>
            <a:r>
              <a:rPr sz="2000" spc="-5" dirty="0">
                <a:latin typeface="Times New Roman"/>
                <a:cs typeface="Times New Roman"/>
              </a:rPr>
              <a:t>implant </a:t>
            </a:r>
            <a:r>
              <a:rPr sz="2000" dirty="0">
                <a:latin typeface="Times New Roman"/>
                <a:cs typeface="Times New Roman"/>
              </a:rPr>
              <a:t>drills were placed in the root canals to thin the root walls  giving way to extraction with the application of </a:t>
            </a:r>
            <a:r>
              <a:rPr sz="2000" spc="-5" dirty="0">
                <a:latin typeface="Times New Roman"/>
                <a:cs typeface="Times New Roman"/>
              </a:rPr>
              <a:t>much </a:t>
            </a:r>
            <a:r>
              <a:rPr sz="2000" dirty="0">
                <a:latin typeface="Times New Roman"/>
                <a:cs typeface="Times New Roman"/>
              </a:rPr>
              <a:t>less force,  thereby decreasing the chance of </a:t>
            </a:r>
            <a:r>
              <a:rPr sz="2000" spc="-5" dirty="0">
                <a:latin typeface="Times New Roman"/>
                <a:cs typeface="Times New Roman"/>
              </a:rPr>
              <a:t>traumatizing </a:t>
            </a:r>
            <a:r>
              <a:rPr sz="2000" dirty="0">
                <a:latin typeface="Times New Roman"/>
                <a:cs typeface="Times New Roman"/>
              </a:rPr>
              <a:t>the thin buccal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bone.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393316"/>
            <a:ext cx="8839200" cy="4995545"/>
          </a:xfrm>
          <a:custGeom>
            <a:avLst/>
            <a:gdLst/>
            <a:ahLst/>
            <a:cxnLst/>
            <a:rect l="l" t="t" r="r" b="b"/>
            <a:pathLst>
              <a:path w="8839200" h="4995545">
                <a:moveTo>
                  <a:pt x="0" y="4995062"/>
                </a:moveTo>
                <a:lnTo>
                  <a:pt x="8839200" y="4995062"/>
                </a:lnTo>
                <a:lnTo>
                  <a:pt x="8839200" y="0"/>
                </a:lnTo>
                <a:lnTo>
                  <a:pt x="0" y="0"/>
                </a:lnTo>
                <a:lnTo>
                  <a:pt x="0" y="4995062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6697941"/>
            <a:ext cx="8839200" cy="8255"/>
          </a:xfrm>
          <a:custGeom>
            <a:avLst/>
            <a:gdLst/>
            <a:ahLst/>
            <a:cxnLst/>
            <a:rect l="l" t="t" r="r" b="b"/>
            <a:pathLst>
              <a:path w="8839200" h="8254">
                <a:moveTo>
                  <a:pt x="0" y="7658"/>
                </a:moveTo>
                <a:lnTo>
                  <a:pt x="8839200" y="7658"/>
                </a:lnTo>
                <a:lnTo>
                  <a:pt x="8839200" y="0"/>
                </a:lnTo>
                <a:lnTo>
                  <a:pt x="0" y="0"/>
                </a:lnTo>
                <a:lnTo>
                  <a:pt x="0" y="7658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05600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8991600" y="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393317"/>
                  </a:lnTo>
                  <a:lnTo>
                    <a:pt x="0" y="6858000"/>
                  </a:lnTo>
                  <a:lnTo>
                    <a:pt x="152400" y="6858000"/>
                  </a:lnTo>
                  <a:lnTo>
                    <a:pt x="152400" y="1393317"/>
                  </a:lnTo>
                  <a:lnTo>
                    <a:pt x="8991600" y="1393317"/>
                  </a:lnTo>
                  <a:lnTo>
                    <a:pt x="8991600" y="6858000"/>
                  </a:lnTo>
                  <a:lnTo>
                    <a:pt x="9144000" y="6858000"/>
                  </a:lnTo>
                  <a:lnTo>
                    <a:pt x="9144000" y="139331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352" y="6388379"/>
              <a:ext cx="8833485" cy="309880"/>
            </a:xfrm>
            <a:custGeom>
              <a:avLst/>
              <a:gdLst/>
              <a:ahLst/>
              <a:cxnLst/>
              <a:rect l="l" t="t" r="r" b="b"/>
              <a:pathLst>
                <a:path w="8833485" h="309879">
                  <a:moveTo>
                    <a:pt x="8833104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8833104" y="309562"/>
                  </a:lnTo>
                  <a:lnTo>
                    <a:pt x="8833104" y="0"/>
                  </a:lnTo>
                  <a:close/>
                </a:path>
              </a:pathLst>
            </a:custGeom>
            <a:solidFill>
              <a:srgbClr val="9F4D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2400" y="155448"/>
              <a:ext cx="8833485" cy="6547484"/>
            </a:xfrm>
            <a:custGeom>
              <a:avLst/>
              <a:gdLst/>
              <a:ahLst/>
              <a:cxnLst/>
              <a:rect l="l" t="t" r="r" b="b"/>
              <a:pathLst>
                <a:path w="8833485" h="6547484">
                  <a:moveTo>
                    <a:pt x="0" y="6547104"/>
                  </a:moveTo>
                  <a:lnTo>
                    <a:pt x="8833104" y="6547104"/>
                  </a:lnTo>
                  <a:lnTo>
                    <a:pt x="8833104" y="0"/>
                  </a:lnTo>
                  <a:lnTo>
                    <a:pt x="0" y="0"/>
                  </a:lnTo>
                  <a:lnTo>
                    <a:pt x="0" y="6547104"/>
                  </a:lnTo>
                  <a:close/>
                </a:path>
              </a:pathLst>
            </a:custGeom>
            <a:ln w="12699">
              <a:solidFill>
                <a:srgbClr val="8B4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00" y="1276731"/>
              <a:ext cx="8833485" cy="0"/>
            </a:xfrm>
            <a:custGeom>
              <a:avLst/>
              <a:gdLst/>
              <a:ahLst/>
              <a:cxnLst/>
              <a:rect l="l" t="t" r="r" b="b"/>
              <a:pathLst>
                <a:path w="8833485">
                  <a:moveTo>
                    <a:pt x="0" y="0"/>
                  </a:moveTo>
                  <a:lnTo>
                    <a:pt x="8833104" y="0"/>
                  </a:lnTo>
                </a:path>
              </a:pathLst>
            </a:custGeom>
            <a:ln w="12700">
              <a:solidFill>
                <a:srgbClr val="8B438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67200" y="956055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609600" y="304800"/>
                  </a:moveTo>
                  <a:lnTo>
                    <a:pt x="605599" y="255346"/>
                  </a:lnTo>
                  <a:lnTo>
                    <a:pt x="594042" y="208445"/>
                  </a:lnTo>
                  <a:lnTo>
                    <a:pt x="575564" y="164706"/>
                  </a:lnTo>
                  <a:lnTo>
                    <a:pt x="550760" y="124764"/>
                  </a:lnTo>
                  <a:lnTo>
                    <a:pt x="520293" y="89255"/>
                  </a:lnTo>
                  <a:lnTo>
                    <a:pt x="484771" y="58801"/>
                  </a:lnTo>
                  <a:lnTo>
                    <a:pt x="444842" y="34010"/>
                  </a:lnTo>
                  <a:lnTo>
                    <a:pt x="401116" y="15544"/>
                  </a:lnTo>
                  <a:lnTo>
                    <a:pt x="354215" y="3987"/>
                  </a:lnTo>
                  <a:lnTo>
                    <a:pt x="304800" y="0"/>
                  </a:lnTo>
                  <a:lnTo>
                    <a:pt x="255371" y="3987"/>
                  </a:lnTo>
                  <a:lnTo>
                    <a:pt x="208470" y="15544"/>
                  </a:lnTo>
                  <a:lnTo>
                    <a:pt x="164744" y="34010"/>
                  </a:lnTo>
                  <a:lnTo>
                    <a:pt x="124815" y="58801"/>
                  </a:lnTo>
                  <a:lnTo>
                    <a:pt x="89293" y="89255"/>
                  </a:lnTo>
                  <a:lnTo>
                    <a:pt x="58826" y="124764"/>
                  </a:lnTo>
                  <a:lnTo>
                    <a:pt x="34023" y="164706"/>
                  </a:lnTo>
                  <a:lnTo>
                    <a:pt x="15544" y="208445"/>
                  </a:lnTo>
                  <a:lnTo>
                    <a:pt x="3987" y="255346"/>
                  </a:lnTo>
                  <a:lnTo>
                    <a:pt x="0" y="304800"/>
                  </a:lnTo>
                  <a:lnTo>
                    <a:pt x="3987" y="354228"/>
                  </a:lnTo>
                  <a:lnTo>
                    <a:pt x="15544" y="401129"/>
                  </a:lnTo>
                  <a:lnTo>
                    <a:pt x="34023" y="444855"/>
                  </a:lnTo>
                  <a:lnTo>
                    <a:pt x="58826" y="484784"/>
                  </a:lnTo>
                  <a:lnTo>
                    <a:pt x="89293" y="520306"/>
                  </a:lnTo>
                  <a:lnTo>
                    <a:pt x="124815" y="550773"/>
                  </a:lnTo>
                  <a:lnTo>
                    <a:pt x="164744" y="575576"/>
                  </a:lnTo>
                  <a:lnTo>
                    <a:pt x="208483" y="594055"/>
                  </a:lnTo>
                  <a:lnTo>
                    <a:pt x="255371" y="605612"/>
                  </a:lnTo>
                  <a:lnTo>
                    <a:pt x="304800" y="609600"/>
                  </a:lnTo>
                  <a:lnTo>
                    <a:pt x="354215" y="605612"/>
                  </a:lnTo>
                  <a:lnTo>
                    <a:pt x="401104" y="594055"/>
                  </a:lnTo>
                  <a:lnTo>
                    <a:pt x="444842" y="575576"/>
                  </a:lnTo>
                  <a:lnTo>
                    <a:pt x="484771" y="550773"/>
                  </a:lnTo>
                  <a:lnTo>
                    <a:pt x="520293" y="520306"/>
                  </a:lnTo>
                  <a:lnTo>
                    <a:pt x="550760" y="484784"/>
                  </a:lnTo>
                  <a:lnTo>
                    <a:pt x="575564" y="444855"/>
                  </a:lnTo>
                  <a:lnTo>
                    <a:pt x="594055" y="401129"/>
                  </a:lnTo>
                  <a:lnTo>
                    <a:pt x="605599" y="354228"/>
                  </a:lnTo>
                  <a:lnTo>
                    <a:pt x="609600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36288" y="1025397"/>
              <a:ext cx="471805" cy="471170"/>
            </a:xfrm>
            <a:custGeom>
              <a:avLst/>
              <a:gdLst/>
              <a:ahLst/>
              <a:cxnLst/>
              <a:rect l="l" t="t" r="r" b="b"/>
              <a:pathLst>
                <a:path w="471804" h="471169">
                  <a:moveTo>
                    <a:pt x="234441" y="0"/>
                  </a:moveTo>
                  <a:lnTo>
                    <a:pt x="187071" y="5080"/>
                  </a:lnTo>
                  <a:lnTo>
                    <a:pt x="142875" y="19050"/>
                  </a:lnTo>
                  <a:lnTo>
                    <a:pt x="102997" y="41910"/>
                  </a:lnTo>
                  <a:lnTo>
                    <a:pt x="68325" y="69850"/>
                  </a:lnTo>
                  <a:lnTo>
                    <a:pt x="39624" y="105410"/>
                  </a:lnTo>
                  <a:lnTo>
                    <a:pt x="18161" y="146050"/>
                  </a:lnTo>
                  <a:lnTo>
                    <a:pt x="4572" y="190500"/>
                  </a:lnTo>
                  <a:lnTo>
                    <a:pt x="0" y="237490"/>
                  </a:lnTo>
                  <a:lnTo>
                    <a:pt x="1397" y="261620"/>
                  </a:lnTo>
                  <a:lnTo>
                    <a:pt x="11049" y="307340"/>
                  </a:lnTo>
                  <a:lnTo>
                    <a:pt x="29083" y="349250"/>
                  </a:lnTo>
                  <a:lnTo>
                    <a:pt x="54610" y="387350"/>
                  </a:lnTo>
                  <a:lnTo>
                    <a:pt x="86740" y="419100"/>
                  </a:lnTo>
                  <a:lnTo>
                    <a:pt x="124460" y="444500"/>
                  </a:lnTo>
                  <a:lnTo>
                    <a:pt x="166877" y="462280"/>
                  </a:lnTo>
                  <a:lnTo>
                    <a:pt x="212978" y="471170"/>
                  </a:lnTo>
                  <a:lnTo>
                    <a:pt x="261112" y="471170"/>
                  </a:lnTo>
                  <a:lnTo>
                    <a:pt x="284352" y="467360"/>
                  </a:lnTo>
                  <a:lnTo>
                    <a:pt x="307086" y="461010"/>
                  </a:lnTo>
                  <a:lnTo>
                    <a:pt x="322507" y="454660"/>
                  </a:lnTo>
                  <a:lnTo>
                    <a:pt x="236092" y="454660"/>
                  </a:lnTo>
                  <a:lnTo>
                    <a:pt x="213740" y="453390"/>
                  </a:lnTo>
                  <a:lnTo>
                    <a:pt x="171069" y="445770"/>
                  </a:lnTo>
                  <a:lnTo>
                    <a:pt x="131825" y="429260"/>
                  </a:lnTo>
                  <a:lnTo>
                    <a:pt x="96900" y="405130"/>
                  </a:lnTo>
                  <a:lnTo>
                    <a:pt x="67183" y="375920"/>
                  </a:lnTo>
                  <a:lnTo>
                    <a:pt x="43561" y="340360"/>
                  </a:lnTo>
                  <a:lnTo>
                    <a:pt x="26924" y="302260"/>
                  </a:lnTo>
                  <a:lnTo>
                    <a:pt x="18034" y="259080"/>
                  </a:lnTo>
                  <a:lnTo>
                    <a:pt x="16954" y="237490"/>
                  </a:lnTo>
                  <a:lnTo>
                    <a:pt x="16958" y="234950"/>
                  </a:lnTo>
                  <a:lnTo>
                    <a:pt x="21336" y="193040"/>
                  </a:lnTo>
                  <a:lnTo>
                    <a:pt x="34036" y="151130"/>
                  </a:lnTo>
                  <a:lnTo>
                    <a:pt x="54101" y="114300"/>
                  </a:lnTo>
                  <a:lnTo>
                    <a:pt x="80772" y="81280"/>
                  </a:lnTo>
                  <a:lnTo>
                    <a:pt x="113157" y="54610"/>
                  </a:lnTo>
                  <a:lnTo>
                    <a:pt x="150240" y="34290"/>
                  </a:lnTo>
                  <a:lnTo>
                    <a:pt x="191262" y="21590"/>
                  </a:lnTo>
                  <a:lnTo>
                    <a:pt x="235331" y="17780"/>
                  </a:lnTo>
                  <a:lnTo>
                    <a:pt x="323160" y="17780"/>
                  </a:lnTo>
                  <a:lnTo>
                    <a:pt x="304546" y="10160"/>
                  </a:lnTo>
                  <a:lnTo>
                    <a:pt x="281939" y="5080"/>
                  </a:lnTo>
                  <a:lnTo>
                    <a:pt x="258445" y="1270"/>
                  </a:lnTo>
                  <a:lnTo>
                    <a:pt x="234441" y="0"/>
                  </a:lnTo>
                  <a:close/>
                </a:path>
                <a:path w="471804" h="471169">
                  <a:moveTo>
                    <a:pt x="323160" y="17780"/>
                  </a:moveTo>
                  <a:lnTo>
                    <a:pt x="235331" y="17780"/>
                  </a:lnTo>
                  <a:lnTo>
                    <a:pt x="257683" y="19050"/>
                  </a:lnTo>
                  <a:lnTo>
                    <a:pt x="279400" y="21590"/>
                  </a:lnTo>
                  <a:lnTo>
                    <a:pt x="320548" y="34290"/>
                  </a:lnTo>
                  <a:lnTo>
                    <a:pt x="357759" y="54610"/>
                  </a:lnTo>
                  <a:lnTo>
                    <a:pt x="390144" y="81280"/>
                  </a:lnTo>
                  <a:lnTo>
                    <a:pt x="416940" y="113030"/>
                  </a:lnTo>
                  <a:lnTo>
                    <a:pt x="437134" y="151130"/>
                  </a:lnTo>
                  <a:lnTo>
                    <a:pt x="449961" y="191770"/>
                  </a:lnTo>
                  <a:lnTo>
                    <a:pt x="454469" y="234950"/>
                  </a:lnTo>
                  <a:lnTo>
                    <a:pt x="454465" y="237490"/>
                  </a:lnTo>
                  <a:lnTo>
                    <a:pt x="450088" y="279400"/>
                  </a:lnTo>
                  <a:lnTo>
                    <a:pt x="437514" y="321310"/>
                  </a:lnTo>
                  <a:lnTo>
                    <a:pt x="417322" y="358140"/>
                  </a:lnTo>
                  <a:lnTo>
                    <a:pt x="390778" y="391160"/>
                  </a:lnTo>
                  <a:lnTo>
                    <a:pt x="358394" y="417830"/>
                  </a:lnTo>
                  <a:lnTo>
                    <a:pt x="321310" y="438150"/>
                  </a:lnTo>
                  <a:lnTo>
                    <a:pt x="280162" y="450850"/>
                  </a:lnTo>
                  <a:lnTo>
                    <a:pt x="236092" y="454660"/>
                  </a:lnTo>
                  <a:lnTo>
                    <a:pt x="322507" y="454660"/>
                  </a:lnTo>
                  <a:lnTo>
                    <a:pt x="368553" y="430530"/>
                  </a:lnTo>
                  <a:lnTo>
                    <a:pt x="403351" y="401320"/>
                  </a:lnTo>
                  <a:lnTo>
                    <a:pt x="431800" y="367030"/>
                  </a:lnTo>
                  <a:lnTo>
                    <a:pt x="453389" y="326390"/>
                  </a:lnTo>
                  <a:lnTo>
                    <a:pt x="466851" y="281940"/>
                  </a:lnTo>
                  <a:lnTo>
                    <a:pt x="471424" y="234950"/>
                  </a:lnTo>
                  <a:lnTo>
                    <a:pt x="470026" y="210820"/>
                  </a:lnTo>
                  <a:lnTo>
                    <a:pt x="460501" y="165100"/>
                  </a:lnTo>
                  <a:lnTo>
                    <a:pt x="442340" y="123190"/>
                  </a:lnTo>
                  <a:lnTo>
                    <a:pt x="416813" y="85090"/>
                  </a:lnTo>
                  <a:lnTo>
                    <a:pt x="384683" y="53340"/>
                  </a:lnTo>
                  <a:lnTo>
                    <a:pt x="347090" y="27940"/>
                  </a:lnTo>
                  <a:lnTo>
                    <a:pt x="326263" y="19050"/>
                  </a:lnTo>
                  <a:lnTo>
                    <a:pt x="323160" y="17780"/>
                  </a:lnTo>
                  <a:close/>
                </a:path>
                <a:path w="471804" h="471169">
                  <a:moveTo>
                    <a:pt x="236092" y="34290"/>
                  </a:moveTo>
                  <a:lnTo>
                    <a:pt x="195452" y="38100"/>
                  </a:lnTo>
                  <a:lnTo>
                    <a:pt x="157607" y="49530"/>
                  </a:lnTo>
                  <a:lnTo>
                    <a:pt x="123189" y="68580"/>
                  </a:lnTo>
                  <a:lnTo>
                    <a:pt x="93217" y="92710"/>
                  </a:lnTo>
                  <a:lnTo>
                    <a:pt x="68579" y="123190"/>
                  </a:lnTo>
                  <a:lnTo>
                    <a:pt x="49911" y="157480"/>
                  </a:lnTo>
                  <a:lnTo>
                    <a:pt x="38100" y="195580"/>
                  </a:lnTo>
                  <a:lnTo>
                    <a:pt x="33968" y="234950"/>
                  </a:lnTo>
                  <a:lnTo>
                    <a:pt x="33964" y="237490"/>
                  </a:lnTo>
                  <a:lnTo>
                    <a:pt x="34798" y="256540"/>
                  </a:lnTo>
                  <a:lnTo>
                    <a:pt x="42799" y="295910"/>
                  </a:lnTo>
                  <a:lnTo>
                    <a:pt x="58038" y="331470"/>
                  </a:lnTo>
                  <a:lnTo>
                    <a:pt x="79628" y="364490"/>
                  </a:lnTo>
                  <a:lnTo>
                    <a:pt x="107061" y="391160"/>
                  </a:lnTo>
                  <a:lnTo>
                    <a:pt x="139191" y="414020"/>
                  </a:lnTo>
                  <a:lnTo>
                    <a:pt x="175387" y="429260"/>
                  </a:lnTo>
                  <a:lnTo>
                    <a:pt x="214629" y="436880"/>
                  </a:lnTo>
                  <a:lnTo>
                    <a:pt x="235331" y="438150"/>
                  </a:lnTo>
                  <a:lnTo>
                    <a:pt x="255904" y="436880"/>
                  </a:lnTo>
                  <a:lnTo>
                    <a:pt x="275971" y="434340"/>
                  </a:lnTo>
                  <a:lnTo>
                    <a:pt x="295401" y="429260"/>
                  </a:lnTo>
                  <a:lnTo>
                    <a:pt x="313944" y="422910"/>
                  </a:lnTo>
                  <a:lnTo>
                    <a:pt x="316465" y="421640"/>
                  </a:lnTo>
                  <a:lnTo>
                    <a:pt x="234441" y="421640"/>
                  </a:lnTo>
                  <a:lnTo>
                    <a:pt x="215391" y="420370"/>
                  </a:lnTo>
                  <a:lnTo>
                    <a:pt x="162687" y="406400"/>
                  </a:lnTo>
                  <a:lnTo>
                    <a:pt x="117221" y="378460"/>
                  </a:lnTo>
                  <a:lnTo>
                    <a:pt x="81661" y="337820"/>
                  </a:lnTo>
                  <a:lnTo>
                    <a:pt x="58674" y="289560"/>
                  </a:lnTo>
                  <a:lnTo>
                    <a:pt x="50800" y="234950"/>
                  </a:lnTo>
                  <a:lnTo>
                    <a:pt x="51815" y="215900"/>
                  </a:lnTo>
                  <a:lnTo>
                    <a:pt x="65786" y="162560"/>
                  </a:lnTo>
                  <a:lnTo>
                    <a:pt x="93725" y="118110"/>
                  </a:lnTo>
                  <a:lnTo>
                    <a:pt x="133350" y="82550"/>
                  </a:lnTo>
                  <a:lnTo>
                    <a:pt x="181863" y="59690"/>
                  </a:lnTo>
                  <a:lnTo>
                    <a:pt x="236982" y="50800"/>
                  </a:lnTo>
                  <a:lnTo>
                    <a:pt x="314706" y="50800"/>
                  </a:lnTo>
                  <a:lnTo>
                    <a:pt x="296163" y="43180"/>
                  </a:lnTo>
                  <a:lnTo>
                    <a:pt x="276860" y="38100"/>
                  </a:lnTo>
                  <a:lnTo>
                    <a:pt x="256794" y="35560"/>
                  </a:lnTo>
                  <a:lnTo>
                    <a:pt x="236092" y="34290"/>
                  </a:lnTo>
                  <a:close/>
                </a:path>
                <a:path w="471804" h="471169">
                  <a:moveTo>
                    <a:pt x="314706" y="50800"/>
                  </a:moveTo>
                  <a:lnTo>
                    <a:pt x="236982" y="50800"/>
                  </a:lnTo>
                  <a:lnTo>
                    <a:pt x="256032" y="52070"/>
                  </a:lnTo>
                  <a:lnTo>
                    <a:pt x="291973" y="59690"/>
                  </a:lnTo>
                  <a:lnTo>
                    <a:pt x="340106" y="83820"/>
                  </a:lnTo>
                  <a:lnTo>
                    <a:pt x="379222" y="119380"/>
                  </a:lnTo>
                  <a:lnTo>
                    <a:pt x="406653" y="165100"/>
                  </a:lnTo>
                  <a:lnTo>
                    <a:pt x="419862" y="218440"/>
                  </a:lnTo>
                  <a:lnTo>
                    <a:pt x="420624" y="237490"/>
                  </a:lnTo>
                  <a:lnTo>
                    <a:pt x="419608" y="256540"/>
                  </a:lnTo>
                  <a:lnTo>
                    <a:pt x="405638" y="309880"/>
                  </a:lnTo>
                  <a:lnTo>
                    <a:pt x="377698" y="354330"/>
                  </a:lnTo>
                  <a:lnTo>
                    <a:pt x="338200" y="389890"/>
                  </a:lnTo>
                  <a:lnTo>
                    <a:pt x="271779" y="417830"/>
                  </a:lnTo>
                  <a:lnTo>
                    <a:pt x="234441" y="421640"/>
                  </a:lnTo>
                  <a:lnTo>
                    <a:pt x="316465" y="421640"/>
                  </a:lnTo>
                  <a:lnTo>
                    <a:pt x="363854" y="392430"/>
                  </a:lnTo>
                  <a:lnTo>
                    <a:pt x="391287" y="364490"/>
                  </a:lnTo>
                  <a:lnTo>
                    <a:pt x="413003" y="332740"/>
                  </a:lnTo>
                  <a:lnTo>
                    <a:pt x="428371" y="297180"/>
                  </a:lnTo>
                  <a:lnTo>
                    <a:pt x="436499" y="257810"/>
                  </a:lnTo>
                  <a:lnTo>
                    <a:pt x="437459" y="234950"/>
                  </a:lnTo>
                  <a:lnTo>
                    <a:pt x="436625" y="215900"/>
                  </a:lnTo>
                  <a:lnTo>
                    <a:pt x="428625" y="176530"/>
                  </a:lnTo>
                  <a:lnTo>
                    <a:pt x="413512" y="139700"/>
                  </a:lnTo>
                  <a:lnTo>
                    <a:pt x="391795" y="107950"/>
                  </a:lnTo>
                  <a:lnTo>
                    <a:pt x="364489" y="81280"/>
                  </a:lnTo>
                  <a:lnTo>
                    <a:pt x="332359" y="58420"/>
                  </a:lnTo>
                  <a:lnTo>
                    <a:pt x="314706" y="50800"/>
                  </a:lnTo>
                  <a:close/>
                </a:path>
              </a:pathLst>
            </a:custGeom>
            <a:solidFill>
              <a:srgbClr val="8B4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53917" y="412445"/>
            <a:ext cx="283400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i="0" spc="-5" dirty="0">
                <a:solidFill>
                  <a:srgbClr val="8B438F"/>
                </a:solidFill>
                <a:latin typeface="Georgia"/>
                <a:cs typeface="Georgia"/>
              </a:rPr>
              <a:t>RES</a:t>
            </a:r>
            <a:r>
              <a:rPr sz="3300" b="1" i="0" spc="-15" dirty="0">
                <a:solidFill>
                  <a:srgbClr val="8B438F"/>
                </a:solidFill>
                <a:latin typeface="Georgia"/>
                <a:cs typeface="Georgia"/>
              </a:rPr>
              <a:t>O</a:t>
            </a:r>
            <a:r>
              <a:rPr sz="3300" b="1" i="0" spc="-5" dirty="0">
                <a:solidFill>
                  <a:srgbClr val="8B438F"/>
                </a:solidFill>
                <a:latin typeface="Georgia"/>
                <a:cs typeface="Georgia"/>
              </a:rPr>
              <a:t>URCES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1151" y="1546606"/>
            <a:ext cx="19754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Georgia"/>
                <a:cs typeface="Georgia"/>
              </a:rPr>
              <a:t>Text</a:t>
            </a:r>
            <a:r>
              <a:rPr sz="3200" spc="-100" dirty="0">
                <a:latin typeface="Georgia"/>
                <a:cs typeface="Georgia"/>
              </a:rPr>
              <a:t> </a:t>
            </a:r>
            <a:r>
              <a:rPr sz="3200" spc="-5" dirty="0">
                <a:latin typeface="Georgia"/>
                <a:cs typeface="Georgia"/>
              </a:rPr>
              <a:t>books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0491" y="2465958"/>
            <a:ext cx="7807959" cy="3562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Clr>
                <a:srgbClr val="525389"/>
              </a:buClr>
              <a:buSzPct val="85000"/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latin typeface="Georgia"/>
                <a:cs typeface="Georgia"/>
              </a:rPr>
              <a:t>The extraction of </a:t>
            </a:r>
            <a:r>
              <a:rPr sz="2000" dirty="0">
                <a:latin typeface="Georgia"/>
                <a:cs typeface="Georgia"/>
              </a:rPr>
              <a:t>teeth </a:t>
            </a:r>
            <a:r>
              <a:rPr sz="2000" spc="-5" dirty="0">
                <a:latin typeface="Georgia"/>
                <a:cs typeface="Georgia"/>
              </a:rPr>
              <a:t>by </a:t>
            </a:r>
            <a:r>
              <a:rPr sz="2000" dirty="0">
                <a:latin typeface="Georgia"/>
                <a:cs typeface="Georgia"/>
              </a:rPr>
              <a:t>– </a:t>
            </a:r>
            <a:r>
              <a:rPr sz="2000" spc="-5" dirty="0">
                <a:latin typeface="Georgia"/>
                <a:cs typeface="Georgia"/>
              </a:rPr>
              <a:t>GEOFFREY </a:t>
            </a:r>
            <a:r>
              <a:rPr sz="2000" dirty="0">
                <a:latin typeface="Georgia"/>
                <a:cs typeface="Georgia"/>
              </a:rPr>
              <a:t>L</a:t>
            </a:r>
            <a:r>
              <a:rPr sz="2000" spc="-15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HOWE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AutoNum type="arabicPeriod"/>
            </a:pPr>
            <a:endParaRPr sz="295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buClr>
                <a:srgbClr val="525389"/>
              </a:buClr>
              <a:buSzPct val="85000"/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latin typeface="Georgia"/>
                <a:cs typeface="Georgia"/>
              </a:rPr>
              <a:t>Oral </a:t>
            </a:r>
            <a:r>
              <a:rPr sz="2000" dirty="0">
                <a:latin typeface="Georgia"/>
                <a:cs typeface="Georgia"/>
              </a:rPr>
              <a:t>&amp; maxillofacial </a:t>
            </a:r>
            <a:r>
              <a:rPr sz="2000" spc="-5" dirty="0">
                <a:latin typeface="Georgia"/>
                <a:cs typeface="Georgia"/>
              </a:rPr>
              <a:t>surgery </a:t>
            </a:r>
            <a:r>
              <a:rPr sz="2000" dirty="0">
                <a:latin typeface="Georgia"/>
                <a:cs typeface="Georgia"/>
              </a:rPr>
              <a:t>volume 2 , </a:t>
            </a:r>
            <a:r>
              <a:rPr sz="2000" spc="-5" dirty="0">
                <a:latin typeface="Georgia"/>
                <a:cs typeface="Georgia"/>
              </a:rPr>
              <a:t>by </a:t>
            </a:r>
            <a:r>
              <a:rPr sz="2000" dirty="0">
                <a:latin typeface="Georgia"/>
                <a:cs typeface="Georgia"/>
              </a:rPr>
              <a:t>– </a:t>
            </a:r>
            <a:r>
              <a:rPr sz="2000" spc="-5" dirty="0">
                <a:latin typeface="Georgia"/>
                <a:cs typeface="Georgia"/>
              </a:rPr>
              <a:t>DANIEL M.</a:t>
            </a:r>
            <a:r>
              <a:rPr sz="2000" spc="10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LASKIN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95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buClr>
                <a:srgbClr val="525389"/>
              </a:buClr>
              <a:buSzPct val="85000"/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latin typeface="Georgia"/>
                <a:cs typeface="Georgia"/>
              </a:rPr>
              <a:t>Oral Surgery by </a:t>
            </a:r>
            <a:r>
              <a:rPr sz="2000" dirty="0">
                <a:latin typeface="Georgia"/>
                <a:cs typeface="Georgia"/>
              </a:rPr>
              <a:t>- </a:t>
            </a:r>
            <a:r>
              <a:rPr sz="2000" spc="-5" dirty="0">
                <a:latin typeface="Georgia"/>
                <a:cs typeface="Georgia"/>
              </a:rPr>
              <a:t>FRAGISKOS D.</a:t>
            </a:r>
            <a:r>
              <a:rPr sz="200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FRAGISKOS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950">
              <a:latin typeface="Georgia"/>
              <a:cs typeface="Georgia"/>
            </a:endParaRPr>
          </a:p>
          <a:p>
            <a:pPr marL="469265" marR="383540" indent="-457200">
              <a:lnSpc>
                <a:spcPct val="100000"/>
              </a:lnSpc>
              <a:buClr>
                <a:srgbClr val="525389"/>
              </a:buClr>
              <a:buSzPct val="85000"/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latin typeface="Georgia"/>
                <a:cs typeface="Georgia"/>
              </a:rPr>
              <a:t>Contemporary Oral </a:t>
            </a:r>
            <a:r>
              <a:rPr sz="2000" dirty="0">
                <a:latin typeface="Georgia"/>
                <a:cs typeface="Georgia"/>
              </a:rPr>
              <a:t>&amp; maxillofacial </a:t>
            </a:r>
            <a:r>
              <a:rPr sz="2000" spc="-5" dirty="0">
                <a:latin typeface="Georgia"/>
                <a:cs typeface="Georgia"/>
              </a:rPr>
              <a:t>surgery </a:t>
            </a:r>
            <a:r>
              <a:rPr sz="2000" spc="5" dirty="0">
                <a:latin typeface="Georgia"/>
                <a:cs typeface="Georgia"/>
              </a:rPr>
              <a:t>by- </a:t>
            </a:r>
            <a:r>
              <a:rPr sz="2000" dirty="0">
                <a:latin typeface="Georgia"/>
                <a:cs typeface="Georgia"/>
              </a:rPr>
              <a:t>HUPP, </a:t>
            </a:r>
            <a:r>
              <a:rPr sz="2000" spc="-5" dirty="0">
                <a:latin typeface="Georgia"/>
                <a:cs typeface="Georgia"/>
              </a:rPr>
              <a:t>ELLIS,  TUCKER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2950">
              <a:latin typeface="Georgia"/>
              <a:cs typeface="Georgia"/>
            </a:endParaRPr>
          </a:p>
          <a:p>
            <a:pPr marL="469900" indent="-457200">
              <a:lnSpc>
                <a:spcPct val="100000"/>
              </a:lnSpc>
              <a:buClr>
                <a:srgbClr val="525389"/>
              </a:buClr>
              <a:buSzPct val="8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Georgia"/>
                <a:cs typeface="Georgia"/>
              </a:rPr>
              <a:t>Text </a:t>
            </a:r>
            <a:r>
              <a:rPr sz="2000" spc="-5" dirty="0">
                <a:latin typeface="Georgia"/>
                <a:cs typeface="Georgia"/>
              </a:rPr>
              <a:t>book of Oral </a:t>
            </a:r>
            <a:r>
              <a:rPr sz="2000" dirty="0">
                <a:latin typeface="Georgia"/>
                <a:cs typeface="Georgia"/>
              </a:rPr>
              <a:t>&amp; maxillofacial </a:t>
            </a:r>
            <a:r>
              <a:rPr sz="2000" spc="-5" dirty="0">
                <a:latin typeface="Georgia"/>
                <a:cs typeface="Georgia"/>
              </a:rPr>
              <a:t>surgery by </a:t>
            </a:r>
            <a:r>
              <a:rPr sz="2000" dirty="0">
                <a:latin typeface="Georgia"/>
                <a:cs typeface="Georgia"/>
              </a:rPr>
              <a:t>– S M</a:t>
            </a:r>
            <a:r>
              <a:rPr sz="2000" spc="25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BALAJI.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393316"/>
            <a:ext cx="8839200" cy="4995545"/>
          </a:xfrm>
          <a:custGeom>
            <a:avLst/>
            <a:gdLst/>
            <a:ahLst/>
            <a:cxnLst/>
            <a:rect l="l" t="t" r="r" b="b"/>
            <a:pathLst>
              <a:path w="8839200" h="4995545">
                <a:moveTo>
                  <a:pt x="0" y="4995062"/>
                </a:moveTo>
                <a:lnTo>
                  <a:pt x="8839200" y="4995062"/>
                </a:lnTo>
                <a:lnTo>
                  <a:pt x="8839200" y="0"/>
                </a:lnTo>
                <a:lnTo>
                  <a:pt x="0" y="0"/>
                </a:lnTo>
                <a:lnTo>
                  <a:pt x="0" y="4995062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6697941"/>
            <a:ext cx="8839200" cy="8255"/>
          </a:xfrm>
          <a:custGeom>
            <a:avLst/>
            <a:gdLst/>
            <a:ahLst/>
            <a:cxnLst/>
            <a:rect l="l" t="t" r="r" b="b"/>
            <a:pathLst>
              <a:path w="8839200" h="8254">
                <a:moveTo>
                  <a:pt x="0" y="7658"/>
                </a:moveTo>
                <a:lnTo>
                  <a:pt x="8839200" y="7658"/>
                </a:lnTo>
                <a:lnTo>
                  <a:pt x="8839200" y="0"/>
                </a:lnTo>
                <a:lnTo>
                  <a:pt x="0" y="0"/>
                </a:lnTo>
                <a:lnTo>
                  <a:pt x="0" y="7658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05600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8991600" y="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393317"/>
                  </a:lnTo>
                  <a:lnTo>
                    <a:pt x="0" y="6858000"/>
                  </a:lnTo>
                  <a:lnTo>
                    <a:pt x="152400" y="6858000"/>
                  </a:lnTo>
                  <a:lnTo>
                    <a:pt x="152400" y="1393317"/>
                  </a:lnTo>
                  <a:lnTo>
                    <a:pt x="8991600" y="1393317"/>
                  </a:lnTo>
                  <a:lnTo>
                    <a:pt x="8991600" y="6858000"/>
                  </a:lnTo>
                  <a:lnTo>
                    <a:pt x="9144000" y="6858000"/>
                  </a:lnTo>
                  <a:lnTo>
                    <a:pt x="9144000" y="139331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352" y="6388379"/>
              <a:ext cx="8833485" cy="309880"/>
            </a:xfrm>
            <a:custGeom>
              <a:avLst/>
              <a:gdLst/>
              <a:ahLst/>
              <a:cxnLst/>
              <a:rect l="l" t="t" r="r" b="b"/>
              <a:pathLst>
                <a:path w="8833485" h="309879">
                  <a:moveTo>
                    <a:pt x="8833104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8833104" y="309562"/>
                  </a:lnTo>
                  <a:lnTo>
                    <a:pt x="8833104" y="0"/>
                  </a:lnTo>
                  <a:close/>
                </a:path>
              </a:pathLst>
            </a:custGeom>
            <a:solidFill>
              <a:srgbClr val="9F4D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2400" y="155448"/>
              <a:ext cx="8833485" cy="6547484"/>
            </a:xfrm>
            <a:custGeom>
              <a:avLst/>
              <a:gdLst/>
              <a:ahLst/>
              <a:cxnLst/>
              <a:rect l="l" t="t" r="r" b="b"/>
              <a:pathLst>
                <a:path w="8833485" h="6547484">
                  <a:moveTo>
                    <a:pt x="0" y="6547104"/>
                  </a:moveTo>
                  <a:lnTo>
                    <a:pt x="8833104" y="6547104"/>
                  </a:lnTo>
                  <a:lnTo>
                    <a:pt x="8833104" y="0"/>
                  </a:lnTo>
                  <a:lnTo>
                    <a:pt x="0" y="0"/>
                  </a:lnTo>
                  <a:lnTo>
                    <a:pt x="0" y="6547104"/>
                  </a:lnTo>
                  <a:close/>
                </a:path>
              </a:pathLst>
            </a:custGeom>
            <a:ln w="12699">
              <a:solidFill>
                <a:srgbClr val="8B4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00" y="1276731"/>
              <a:ext cx="8833485" cy="0"/>
            </a:xfrm>
            <a:custGeom>
              <a:avLst/>
              <a:gdLst/>
              <a:ahLst/>
              <a:cxnLst/>
              <a:rect l="l" t="t" r="r" b="b"/>
              <a:pathLst>
                <a:path w="8833485">
                  <a:moveTo>
                    <a:pt x="0" y="0"/>
                  </a:moveTo>
                  <a:lnTo>
                    <a:pt x="8833104" y="0"/>
                  </a:lnTo>
                </a:path>
              </a:pathLst>
            </a:custGeom>
            <a:ln w="12700">
              <a:solidFill>
                <a:srgbClr val="8B438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67200" y="956055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609600" y="304800"/>
                  </a:moveTo>
                  <a:lnTo>
                    <a:pt x="605599" y="255346"/>
                  </a:lnTo>
                  <a:lnTo>
                    <a:pt x="594042" y="208445"/>
                  </a:lnTo>
                  <a:lnTo>
                    <a:pt x="575564" y="164706"/>
                  </a:lnTo>
                  <a:lnTo>
                    <a:pt x="550760" y="124764"/>
                  </a:lnTo>
                  <a:lnTo>
                    <a:pt x="520293" y="89255"/>
                  </a:lnTo>
                  <a:lnTo>
                    <a:pt x="484771" y="58801"/>
                  </a:lnTo>
                  <a:lnTo>
                    <a:pt x="444842" y="34010"/>
                  </a:lnTo>
                  <a:lnTo>
                    <a:pt x="401116" y="15544"/>
                  </a:lnTo>
                  <a:lnTo>
                    <a:pt x="354215" y="3987"/>
                  </a:lnTo>
                  <a:lnTo>
                    <a:pt x="304800" y="0"/>
                  </a:lnTo>
                  <a:lnTo>
                    <a:pt x="255371" y="3987"/>
                  </a:lnTo>
                  <a:lnTo>
                    <a:pt x="208470" y="15544"/>
                  </a:lnTo>
                  <a:lnTo>
                    <a:pt x="164744" y="34010"/>
                  </a:lnTo>
                  <a:lnTo>
                    <a:pt x="124815" y="58801"/>
                  </a:lnTo>
                  <a:lnTo>
                    <a:pt x="89293" y="89255"/>
                  </a:lnTo>
                  <a:lnTo>
                    <a:pt x="58826" y="124764"/>
                  </a:lnTo>
                  <a:lnTo>
                    <a:pt x="34023" y="164706"/>
                  </a:lnTo>
                  <a:lnTo>
                    <a:pt x="15544" y="208445"/>
                  </a:lnTo>
                  <a:lnTo>
                    <a:pt x="3987" y="255346"/>
                  </a:lnTo>
                  <a:lnTo>
                    <a:pt x="0" y="304800"/>
                  </a:lnTo>
                  <a:lnTo>
                    <a:pt x="3987" y="354228"/>
                  </a:lnTo>
                  <a:lnTo>
                    <a:pt x="15544" y="401129"/>
                  </a:lnTo>
                  <a:lnTo>
                    <a:pt x="34023" y="444855"/>
                  </a:lnTo>
                  <a:lnTo>
                    <a:pt x="58826" y="484784"/>
                  </a:lnTo>
                  <a:lnTo>
                    <a:pt x="89293" y="520306"/>
                  </a:lnTo>
                  <a:lnTo>
                    <a:pt x="124815" y="550773"/>
                  </a:lnTo>
                  <a:lnTo>
                    <a:pt x="164744" y="575576"/>
                  </a:lnTo>
                  <a:lnTo>
                    <a:pt x="208483" y="594055"/>
                  </a:lnTo>
                  <a:lnTo>
                    <a:pt x="255371" y="605612"/>
                  </a:lnTo>
                  <a:lnTo>
                    <a:pt x="304800" y="609600"/>
                  </a:lnTo>
                  <a:lnTo>
                    <a:pt x="354215" y="605612"/>
                  </a:lnTo>
                  <a:lnTo>
                    <a:pt x="401104" y="594055"/>
                  </a:lnTo>
                  <a:lnTo>
                    <a:pt x="444842" y="575576"/>
                  </a:lnTo>
                  <a:lnTo>
                    <a:pt x="484771" y="550773"/>
                  </a:lnTo>
                  <a:lnTo>
                    <a:pt x="520293" y="520306"/>
                  </a:lnTo>
                  <a:lnTo>
                    <a:pt x="550760" y="484784"/>
                  </a:lnTo>
                  <a:lnTo>
                    <a:pt x="575564" y="444855"/>
                  </a:lnTo>
                  <a:lnTo>
                    <a:pt x="594055" y="401129"/>
                  </a:lnTo>
                  <a:lnTo>
                    <a:pt x="605599" y="354228"/>
                  </a:lnTo>
                  <a:lnTo>
                    <a:pt x="609600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36288" y="1025397"/>
              <a:ext cx="471805" cy="471170"/>
            </a:xfrm>
            <a:custGeom>
              <a:avLst/>
              <a:gdLst/>
              <a:ahLst/>
              <a:cxnLst/>
              <a:rect l="l" t="t" r="r" b="b"/>
              <a:pathLst>
                <a:path w="471804" h="471169">
                  <a:moveTo>
                    <a:pt x="234441" y="0"/>
                  </a:moveTo>
                  <a:lnTo>
                    <a:pt x="187071" y="5080"/>
                  </a:lnTo>
                  <a:lnTo>
                    <a:pt x="142875" y="19050"/>
                  </a:lnTo>
                  <a:lnTo>
                    <a:pt x="102997" y="41910"/>
                  </a:lnTo>
                  <a:lnTo>
                    <a:pt x="68325" y="69850"/>
                  </a:lnTo>
                  <a:lnTo>
                    <a:pt x="39624" y="105410"/>
                  </a:lnTo>
                  <a:lnTo>
                    <a:pt x="18161" y="146050"/>
                  </a:lnTo>
                  <a:lnTo>
                    <a:pt x="4572" y="190500"/>
                  </a:lnTo>
                  <a:lnTo>
                    <a:pt x="0" y="237490"/>
                  </a:lnTo>
                  <a:lnTo>
                    <a:pt x="1397" y="261620"/>
                  </a:lnTo>
                  <a:lnTo>
                    <a:pt x="11049" y="307340"/>
                  </a:lnTo>
                  <a:lnTo>
                    <a:pt x="29083" y="349250"/>
                  </a:lnTo>
                  <a:lnTo>
                    <a:pt x="54610" y="387350"/>
                  </a:lnTo>
                  <a:lnTo>
                    <a:pt x="86740" y="419100"/>
                  </a:lnTo>
                  <a:lnTo>
                    <a:pt x="124460" y="444500"/>
                  </a:lnTo>
                  <a:lnTo>
                    <a:pt x="166877" y="462280"/>
                  </a:lnTo>
                  <a:lnTo>
                    <a:pt x="212978" y="471170"/>
                  </a:lnTo>
                  <a:lnTo>
                    <a:pt x="261112" y="471170"/>
                  </a:lnTo>
                  <a:lnTo>
                    <a:pt x="284352" y="467360"/>
                  </a:lnTo>
                  <a:lnTo>
                    <a:pt x="307086" y="461010"/>
                  </a:lnTo>
                  <a:lnTo>
                    <a:pt x="322507" y="454660"/>
                  </a:lnTo>
                  <a:lnTo>
                    <a:pt x="236092" y="454660"/>
                  </a:lnTo>
                  <a:lnTo>
                    <a:pt x="213740" y="453390"/>
                  </a:lnTo>
                  <a:lnTo>
                    <a:pt x="171069" y="445770"/>
                  </a:lnTo>
                  <a:lnTo>
                    <a:pt x="131825" y="429260"/>
                  </a:lnTo>
                  <a:lnTo>
                    <a:pt x="96900" y="405130"/>
                  </a:lnTo>
                  <a:lnTo>
                    <a:pt x="67183" y="375920"/>
                  </a:lnTo>
                  <a:lnTo>
                    <a:pt x="43561" y="340360"/>
                  </a:lnTo>
                  <a:lnTo>
                    <a:pt x="26924" y="302260"/>
                  </a:lnTo>
                  <a:lnTo>
                    <a:pt x="18034" y="259080"/>
                  </a:lnTo>
                  <a:lnTo>
                    <a:pt x="16954" y="237490"/>
                  </a:lnTo>
                  <a:lnTo>
                    <a:pt x="16958" y="234950"/>
                  </a:lnTo>
                  <a:lnTo>
                    <a:pt x="21336" y="193040"/>
                  </a:lnTo>
                  <a:lnTo>
                    <a:pt x="34036" y="151130"/>
                  </a:lnTo>
                  <a:lnTo>
                    <a:pt x="54101" y="114300"/>
                  </a:lnTo>
                  <a:lnTo>
                    <a:pt x="80772" y="81280"/>
                  </a:lnTo>
                  <a:lnTo>
                    <a:pt x="113157" y="54610"/>
                  </a:lnTo>
                  <a:lnTo>
                    <a:pt x="150240" y="34290"/>
                  </a:lnTo>
                  <a:lnTo>
                    <a:pt x="191262" y="21590"/>
                  </a:lnTo>
                  <a:lnTo>
                    <a:pt x="235331" y="17780"/>
                  </a:lnTo>
                  <a:lnTo>
                    <a:pt x="323160" y="17780"/>
                  </a:lnTo>
                  <a:lnTo>
                    <a:pt x="304546" y="10160"/>
                  </a:lnTo>
                  <a:lnTo>
                    <a:pt x="281939" y="5080"/>
                  </a:lnTo>
                  <a:lnTo>
                    <a:pt x="258445" y="1270"/>
                  </a:lnTo>
                  <a:lnTo>
                    <a:pt x="234441" y="0"/>
                  </a:lnTo>
                  <a:close/>
                </a:path>
                <a:path w="471804" h="471169">
                  <a:moveTo>
                    <a:pt x="323160" y="17780"/>
                  </a:moveTo>
                  <a:lnTo>
                    <a:pt x="235331" y="17780"/>
                  </a:lnTo>
                  <a:lnTo>
                    <a:pt x="257683" y="19050"/>
                  </a:lnTo>
                  <a:lnTo>
                    <a:pt x="279400" y="21590"/>
                  </a:lnTo>
                  <a:lnTo>
                    <a:pt x="320548" y="34290"/>
                  </a:lnTo>
                  <a:lnTo>
                    <a:pt x="357759" y="54610"/>
                  </a:lnTo>
                  <a:lnTo>
                    <a:pt x="390144" y="81280"/>
                  </a:lnTo>
                  <a:lnTo>
                    <a:pt x="416940" y="113030"/>
                  </a:lnTo>
                  <a:lnTo>
                    <a:pt x="437134" y="151130"/>
                  </a:lnTo>
                  <a:lnTo>
                    <a:pt x="449961" y="191770"/>
                  </a:lnTo>
                  <a:lnTo>
                    <a:pt x="454469" y="234950"/>
                  </a:lnTo>
                  <a:lnTo>
                    <a:pt x="454465" y="237490"/>
                  </a:lnTo>
                  <a:lnTo>
                    <a:pt x="450088" y="279400"/>
                  </a:lnTo>
                  <a:lnTo>
                    <a:pt x="437514" y="321310"/>
                  </a:lnTo>
                  <a:lnTo>
                    <a:pt x="417322" y="358140"/>
                  </a:lnTo>
                  <a:lnTo>
                    <a:pt x="390778" y="391160"/>
                  </a:lnTo>
                  <a:lnTo>
                    <a:pt x="358394" y="417830"/>
                  </a:lnTo>
                  <a:lnTo>
                    <a:pt x="321310" y="438150"/>
                  </a:lnTo>
                  <a:lnTo>
                    <a:pt x="280162" y="450850"/>
                  </a:lnTo>
                  <a:lnTo>
                    <a:pt x="236092" y="454660"/>
                  </a:lnTo>
                  <a:lnTo>
                    <a:pt x="322507" y="454660"/>
                  </a:lnTo>
                  <a:lnTo>
                    <a:pt x="368553" y="430530"/>
                  </a:lnTo>
                  <a:lnTo>
                    <a:pt x="403351" y="401320"/>
                  </a:lnTo>
                  <a:lnTo>
                    <a:pt x="431800" y="367030"/>
                  </a:lnTo>
                  <a:lnTo>
                    <a:pt x="453389" y="326390"/>
                  </a:lnTo>
                  <a:lnTo>
                    <a:pt x="466851" y="281940"/>
                  </a:lnTo>
                  <a:lnTo>
                    <a:pt x="471424" y="234950"/>
                  </a:lnTo>
                  <a:lnTo>
                    <a:pt x="470026" y="210820"/>
                  </a:lnTo>
                  <a:lnTo>
                    <a:pt x="460501" y="165100"/>
                  </a:lnTo>
                  <a:lnTo>
                    <a:pt x="442340" y="123190"/>
                  </a:lnTo>
                  <a:lnTo>
                    <a:pt x="416813" y="85090"/>
                  </a:lnTo>
                  <a:lnTo>
                    <a:pt x="384683" y="53340"/>
                  </a:lnTo>
                  <a:lnTo>
                    <a:pt x="347090" y="27940"/>
                  </a:lnTo>
                  <a:lnTo>
                    <a:pt x="326263" y="19050"/>
                  </a:lnTo>
                  <a:lnTo>
                    <a:pt x="323160" y="17780"/>
                  </a:lnTo>
                  <a:close/>
                </a:path>
                <a:path w="471804" h="471169">
                  <a:moveTo>
                    <a:pt x="236092" y="34290"/>
                  </a:moveTo>
                  <a:lnTo>
                    <a:pt x="195452" y="38100"/>
                  </a:lnTo>
                  <a:lnTo>
                    <a:pt x="157607" y="49530"/>
                  </a:lnTo>
                  <a:lnTo>
                    <a:pt x="123189" y="68580"/>
                  </a:lnTo>
                  <a:lnTo>
                    <a:pt x="93217" y="92710"/>
                  </a:lnTo>
                  <a:lnTo>
                    <a:pt x="68579" y="123190"/>
                  </a:lnTo>
                  <a:lnTo>
                    <a:pt x="49911" y="157480"/>
                  </a:lnTo>
                  <a:lnTo>
                    <a:pt x="38100" y="195580"/>
                  </a:lnTo>
                  <a:lnTo>
                    <a:pt x="33968" y="234950"/>
                  </a:lnTo>
                  <a:lnTo>
                    <a:pt x="33964" y="237490"/>
                  </a:lnTo>
                  <a:lnTo>
                    <a:pt x="34798" y="256540"/>
                  </a:lnTo>
                  <a:lnTo>
                    <a:pt x="42799" y="295910"/>
                  </a:lnTo>
                  <a:lnTo>
                    <a:pt x="58038" y="331470"/>
                  </a:lnTo>
                  <a:lnTo>
                    <a:pt x="79628" y="364490"/>
                  </a:lnTo>
                  <a:lnTo>
                    <a:pt x="107061" y="391160"/>
                  </a:lnTo>
                  <a:lnTo>
                    <a:pt x="139191" y="414020"/>
                  </a:lnTo>
                  <a:lnTo>
                    <a:pt x="175387" y="429260"/>
                  </a:lnTo>
                  <a:lnTo>
                    <a:pt x="214629" y="436880"/>
                  </a:lnTo>
                  <a:lnTo>
                    <a:pt x="235331" y="438150"/>
                  </a:lnTo>
                  <a:lnTo>
                    <a:pt x="255904" y="436880"/>
                  </a:lnTo>
                  <a:lnTo>
                    <a:pt x="275971" y="434340"/>
                  </a:lnTo>
                  <a:lnTo>
                    <a:pt x="295401" y="429260"/>
                  </a:lnTo>
                  <a:lnTo>
                    <a:pt x="313944" y="422910"/>
                  </a:lnTo>
                  <a:lnTo>
                    <a:pt x="316465" y="421640"/>
                  </a:lnTo>
                  <a:lnTo>
                    <a:pt x="234441" y="421640"/>
                  </a:lnTo>
                  <a:lnTo>
                    <a:pt x="215391" y="420370"/>
                  </a:lnTo>
                  <a:lnTo>
                    <a:pt x="162687" y="406400"/>
                  </a:lnTo>
                  <a:lnTo>
                    <a:pt x="117221" y="378460"/>
                  </a:lnTo>
                  <a:lnTo>
                    <a:pt x="81661" y="337820"/>
                  </a:lnTo>
                  <a:lnTo>
                    <a:pt x="58674" y="289560"/>
                  </a:lnTo>
                  <a:lnTo>
                    <a:pt x="50800" y="234950"/>
                  </a:lnTo>
                  <a:lnTo>
                    <a:pt x="51815" y="215900"/>
                  </a:lnTo>
                  <a:lnTo>
                    <a:pt x="65786" y="162560"/>
                  </a:lnTo>
                  <a:lnTo>
                    <a:pt x="93725" y="118110"/>
                  </a:lnTo>
                  <a:lnTo>
                    <a:pt x="133350" y="82550"/>
                  </a:lnTo>
                  <a:lnTo>
                    <a:pt x="181863" y="59690"/>
                  </a:lnTo>
                  <a:lnTo>
                    <a:pt x="236982" y="50800"/>
                  </a:lnTo>
                  <a:lnTo>
                    <a:pt x="314706" y="50800"/>
                  </a:lnTo>
                  <a:lnTo>
                    <a:pt x="296163" y="43180"/>
                  </a:lnTo>
                  <a:lnTo>
                    <a:pt x="276860" y="38100"/>
                  </a:lnTo>
                  <a:lnTo>
                    <a:pt x="256794" y="35560"/>
                  </a:lnTo>
                  <a:lnTo>
                    <a:pt x="236092" y="34290"/>
                  </a:lnTo>
                  <a:close/>
                </a:path>
                <a:path w="471804" h="471169">
                  <a:moveTo>
                    <a:pt x="314706" y="50800"/>
                  </a:moveTo>
                  <a:lnTo>
                    <a:pt x="236982" y="50800"/>
                  </a:lnTo>
                  <a:lnTo>
                    <a:pt x="256032" y="52070"/>
                  </a:lnTo>
                  <a:lnTo>
                    <a:pt x="291973" y="59690"/>
                  </a:lnTo>
                  <a:lnTo>
                    <a:pt x="340106" y="83820"/>
                  </a:lnTo>
                  <a:lnTo>
                    <a:pt x="379222" y="119380"/>
                  </a:lnTo>
                  <a:lnTo>
                    <a:pt x="406653" y="165100"/>
                  </a:lnTo>
                  <a:lnTo>
                    <a:pt x="419862" y="218440"/>
                  </a:lnTo>
                  <a:lnTo>
                    <a:pt x="420624" y="237490"/>
                  </a:lnTo>
                  <a:lnTo>
                    <a:pt x="419608" y="256540"/>
                  </a:lnTo>
                  <a:lnTo>
                    <a:pt x="405638" y="309880"/>
                  </a:lnTo>
                  <a:lnTo>
                    <a:pt x="377698" y="354330"/>
                  </a:lnTo>
                  <a:lnTo>
                    <a:pt x="338200" y="389890"/>
                  </a:lnTo>
                  <a:lnTo>
                    <a:pt x="271779" y="417830"/>
                  </a:lnTo>
                  <a:lnTo>
                    <a:pt x="234441" y="421640"/>
                  </a:lnTo>
                  <a:lnTo>
                    <a:pt x="316465" y="421640"/>
                  </a:lnTo>
                  <a:lnTo>
                    <a:pt x="363854" y="392430"/>
                  </a:lnTo>
                  <a:lnTo>
                    <a:pt x="391287" y="364490"/>
                  </a:lnTo>
                  <a:lnTo>
                    <a:pt x="413003" y="332740"/>
                  </a:lnTo>
                  <a:lnTo>
                    <a:pt x="428371" y="297180"/>
                  </a:lnTo>
                  <a:lnTo>
                    <a:pt x="436499" y="257810"/>
                  </a:lnTo>
                  <a:lnTo>
                    <a:pt x="437459" y="234950"/>
                  </a:lnTo>
                  <a:lnTo>
                    <a:pt x="436625" y="215900"/>
                  </a:lnTo>
                  <a:lnTo>
                    <a:pt x="428625" y="176530"/>
                  </a:lnTo>
                  <a:lnTo>
                    <a:pt x="413512" y="139700"/>
                  </a:lnTo>
                  <a:lnTo>
                    <a:pt x="391795" y="107950"/>
                  </a:lnTo>
                  <a:lnTo>
                    <a:pt x="364489" y="81280"/>
                  </a:lnTo>
                  <a:lnTo>
                    <a:pt x="332359" y="58420"/>
                  </a:lnTo>
                  <a:lnTo>
                    <a:pt x="314706" y="50800"/>
                  </a:lnTo>
                  <a:close/>
                </a:path>
              </a:pathLst>
            </a:custGeom>
            <a:solidFill>
              <a:srgbClr val="8B4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53917" y="412445"/>
            <a:ext cx="283400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i="0" spc="-5" dirty="0">
                <a:solidFill>
                  <a:srgbClr val="8B438F"/>
                </a:solidFill>
                <a:latin typeface="Georgia"/>
                <a:cs typeface="Georgia"/>
              </a:rPr>
              <a:t>RES</a:t>
            </a:r>
            <a:r>
              <a:rPr sz="3300" b="1" i="0" spc="-15" dirty="0">
                <a:solidFill>
                  <a:srgbClr val="8B438F"/>
                </a:solidFill>
                <a:latin typeface="Georgia"/>
                <a:cs typeface="Georgia"/>
              </a:rPr>
              <a:t>O</a:t>
            </a:r>
            <a:r>
              <a:rPr sz="3300" b="1" i="0" spc="-5" dirty="0">
                <a:solidFill>
                  <a:srgbClr val="8B438F"/>
                </a:solidFill>
                <a:latin typeface="Georgia"/>
                <a:cs typeface="Georgia"/>
              </a:rPr>
              <a:t>URCES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0491" y="1508505"/>
            <a:ext cx="8282940" cy="446151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87020" marR="182245" indent="-274320">
              <a:lnSpc>
                <a:spcPts val="1440"/>
              </a:lnSpc>
              <a:spcBef>
                <a:spcPts val="445"/>
              </a:spcBef>
              <a:buClr>
                <a:srgbClr val="525389"/>
              </a:buClr>
              <a:buSzPct val="83333"/>
              <a:buAutoNum type="arabicPeriod"/>
              <a:tabLst>
                <a:tab pos="286385" algn="l"/>
                <a:tab pos="287020" algn="l"/>
              </a:tabLst>
            </a:pPr>
            <a:r>
              <a:rPr sz="1500" b="1" spc="-5" dirty="0">
                <a:latin typeface="Georgia"/>
                <a:cs typeface="Georgia"/>
              </a:rPr>
              <a:t>Technological Advances </a:t>
            </a:r>
            <a:r>
              <a:rPr sz="1500" b="1" dirty="0">
                <a:latin typeface="Georgia"/>
                <a:cs typeface="Georgia"/>
              </a:rPr>
              <a:t>in </a:t>
            </a:r>
            <a:r>
              <a:rPr sz="1500" b="1" spc="-10" dirty="0">
                <a:latin typeface="Georgia"/>
                <a:cs typeface="Georgia"/>
              </a:rPr>
              <a:t>Extraction </a:t>
            </a:r>
            <a:r>
              <a:rPr sz="1500" b="1" spc="-5" dirty="0">
                <a:latin typeface="Georgia"/>
                <a:cs typeface="Georgia"/>
              </a:rPr>
              <a:t>Techniques and Outpatient Oral </a:t>
            </a:r>
            <a:r>
              <a:rPr sz="1500" b="1" dirty="0">
                <a:latin typeface="Georgia"/>
                <a:cs typeface="Georgia"/>
              </a:rPr>
              <a:t>Surgery  </a:t>
            </a:r>
            <a:r>
              <a:rPr sz="1500" b="1" spc="-5" dirty="0">
                <a:latin typeface="Georgia"/>
                <a:cs typeface="Georgia"/>
              </a:rPr>
              <a:t>Adam Weiss, DDS</a:t>
            </a:r>
            <a:r>
              <a:rPr sz="1500" spc="-5" dirty="0">
                <a:latin typeface="Georgia"/>
                <a:cs typeface="Georgia"/>
              </a:rPr>
              <a:t>*, Avichai Stern, </a:t>
            </a:r>
            <a:r>
              <a:rPr sz="1500" dirty="0">
                <a:latin typeface="Georgia"/>
                <a:cs typeface="Georgia"/>
              </a:rPr>
              <a:t>DDS, </a:t>
            </a:r>
            <a:r>
              <a:rPr sz="1500" spc="-5" dirty="0">
                <a:latin typeface="Georgia"/>
                <a:cs typeface="Georgia"/>
              </a:rPr>
              <a:t>Harry </a:t>
            </a:r>
            <a:r>
              <a:rPr sz="1500" dirty="0">
                <a:latin typeface="Georgia"/>
                <a:cs typeface="Georgia"/>
              </a:rPr>
              <a:t>Dym, DDS </a:t>
            </a:r>
            <a:r>
              <a:rPr sz="1500" spc="-5" dirty="0">
                <a:latin typeface="Georgia"/>
                <a:cs typeface="Georgia"/>
              </a:rPr>
              <a:t>Dent Clin </a:t>
            </a:r>
            <a:r>
              <a:rPr sz="1500" dirty="0">
                <a:latin typeface="Georgia"/>
                <a:cs typeface="Georgia"/>
              </a:rPr>
              <a:t>N Am </a:t>
            </a:r>
            <a:r>
              <a:rPr sz="1500" spc="-5" dirty="0">
                <a:latin typeface="Georgia"/>
                <a:cs typeface="Georgia"/>
              </a:rPr>
              <a:t>55 </a:t>
            </a:r>
            <a:r>
              <a:rPr sz="1500" dirty="0">
                <a:latin typeface="Georgia"/>
                <a:cs typeface="Georgia"/>
              </a:rPr>
              <a:t>(2011) 501–  </a:t>
            </a:r>
            <a:r>
              <a:rPr sz="1500" spc="-5" dirty="0">
                <a:latin typeface="Georgia"/>
                <a:cs typeface="Georgia"/>
              </a:rPr>
              <a:t>513 doi:10.1016/j.cden.2011.02.008 dental.theclinics.com </a:t>
            </a:r>
            <a:r>
              <a:rPr sz="1500" dirty="0">
                <a:latin typeface="Georgia"/>
                <a:cs typeface="Georgia"/>
              </a:rPr>
              <a:t>0011-8532/11/$ – </a:t>
            </a:r>
            <a:r>
              <a:rPr sz="1500" spc="-5" dirty="0">
                <a:latin typeface="Georgia"/>
                <a:cs typeface="Georgia"/>
              </a:rPr>
              <a:t>see front matter  </a:t>
            </a:r>
            <a:r>
              <a:rPr sz="1500" dirty="0">
                <a:latin typeface="Georgia"/>
                <a:cs typeface="Georgia"/>
              </a:rPr>
              <a:t>2011 </a:t>
            </a:r>
            <a:r>
              <a:rPr sz="1500" spc="-5" dirty="0">
                <a:latin typeface="Georgia"/>
                <a:cs typeface="Georgia"/>
              </a:rPr>
              <a:t>Elsevier</a:t>
            </a:r>
            <a:r>
              <a:rPr sz="1500" spc="-25" dirty="0">
                <a:latin typeface="Georgia"/>
                <a:cs typeface="Georgia"/>
              </a:rPr>
              <a:t> </a:t>
            </a:r>
            <a:r>
              <a:rPr sz="1500" dirty="0">
                <a:latin typeface="Georgia"/>
                <a:cs typeface="Georgia"/>
              </a:rPr>
              <a:t>Inc.</a:t>
            </a:r>
            <a:endParaRPr sz="1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AutoNum type="arabicPeriod"/>
            </a:pPr>
            <a:endParaRPr sz="1900">
              <a:latin typeface="Georgia"/>
              <a:cs typeface="Georgia"/>
            </a:endParaRPr>
          </a:p>
          <a:p>
            <a:pPr marL="287020" marR="97155" indent="-274320">
              <a:lnSpc>
                <a:spcPct val="80000"/>
              </a:lnSpc>
              <a:spcBef>
                <a:spcPts val="5"/>
              </a:spcBef>
              <a:buClr>
                <a:srgbClr val="525389"/>
              </a:buClr>
              <a:buSzPct val="83333"/>
              <a:buAutoNum type="arabicPeriod"/>
              <a:tabLst>
                <a:tab pos="286385" algn="l"/>
                <a:tab pos="287020" algn="l"/>
              </a:tabLst>
            </a:pPr>
            <a:r>
              <a:rPr sz="1500" spc="-5" dirty="0">
                <a:latin typeface="Georgia"/>
                <a:cs typeface="Georgia"/>
              </a:rPr>
              <a:t>Powertome® Assisted Atraumatic Tooth Extraction, The Journal of </a:t>
            </a:r>
            <a:r>
              <a:rPr sz="1500" dirty="0">
                <a:latin typeface="Georgia"/>
                <a:cs typeface="Georgia"/>
              </a:rPr>
              <a:t>Implant &amp; Advanced  </a:t>
            </a:r>
            <a:r>
              <a:rPr sz="1500" spc="-5" dirty="0">
                <a:latin typeface="Georgia"/>
                <a:cs typeface="Georgia"/>
              </a:rPr>
              <a:t>Clinical Dentistry, </a:t>
            </a:r>
            <a:r>
              <a:rPr sz="1500" b="1" spc="-5" dirty="0">
                <a:latin typeface="Georgia"/>
                <a:cs typeface="Georgia"/>
              </a:rPr>
              <a:t>Jason White, Dan Holtzclaw, </a:t>
            </a:r>
            <a:r>
              <a:rPr sz="1500" b="1" spc="-10" dirty="0">
                <a:latin typeface="Georgia"/>
                <a:cs typeface="Georgia"/>
              </a:rPr>
              <a:t>Nicholas </a:t>
            </a:r>
            <a:r>
              <a:rPr sz="1500" b="1" spc="-5" dirty="0">
                <a:latin typeface="Georgia"/>
                <a:cs typeface="Georgia"/>
              </a:rPr>
              <a:t>Toscano, September 2009  Volume </a:t>
            </a:r>
            <a:r>
              <a:rPr sz="1500" b="1" dirty="0">
                <a:latin typeface="Georgia"/>
                <a:cs typeface="Georgia"/>
              </a:rPr>
              <a:t>1, </a:t>
            </a:r>
            <a:r>
              <a:rPr sz="1500" b="1" spc="-5" dirty="0">
                <a:latin typeface="Georgia"/>
                <a:cs typeface="Georgia"/>
              </a:rPr>
              <a:t>No.</a:t>
            </a:r>
            <a:r>
              <a:rPr sz="1500" b="1" spc="-40" dirty="0">
                <a:latin typeface="Georgia"/>
                <a:cs typeface="Georgia"/>
              </a:rPr>
              <a:t> </a:t>
            </a:r>
            <a:r>
              <a:rPr sz="1500" b="1" dirty="0">
                <a:latin typeface="Georgia"/>
                <a:cs typeface="Georgia"/>
              </a:rPr>
              <a:t>6</a:t>
            </a:r>
            <a:endParaRPr sz="1500">
              <a:latin typeface="Georgia"/>
              <a:cs typeface="Georgia"/>
            </a:endParaRPr>
          </a:p>
          <a:p>
            <a:pPr>
              <a:lnSpc>
                <a:spcPct val="100000"/>
              </a:lnSpc>
              <a:buAutoNum type="arabicPeriod"/>
            </a:pPr>
            <a:endParaRPr sz="1900">
              <a:latin typeface="Georgia"/>
              <a:cs typeface="Georgia"/>
            </a:endParaRPr>
          </a:p>
          <a:p>
            <a:pPr marL="287020" marR="5080" indent="-274320">
              <a:lnSpc>
                <a:spcPct val="80000"/>
              </a:lnSpc>
              <a:buClr>
                <a:srgbClr val="525389"/>
              </a:buClr>
              <a:buSzPct val="83333"/>
              <a:buAutoNum type="arabicPeriod"/>
              <a:tabLst>
                <a:tab pos="286385" algn="l"/>
                <a:tab pos="287020" algn="l"/>
              </a:tabLst>
            </a:pPr>
            <a:r>
              <a:rPr sz="1500" spc="-5" dirty="0">
                <a:latin typeface="Georgia"/>
                <a:cs typeface="Georgia"/>
              </a:rPr>
              <a:t>Staged Removal of Horizontally Impacted </a:t>
            </a:r>
            <a:r>
              <a:rPr sz="1500" dirty="0">
                <a:latin typeface="Georgia"/>
                <a:cs typeface="Georgia"/>
              </a:rPr>
              <a:t>Third </a:t>
            </a:r>
            <a:r>
              <a:rPr sz="1500" spc="-5" dirty="0">
                <a:latin typeface="Georgia"/>
                <a:cs typeface="Georgia"/>
              </a:rPr>
              <a:t>Molars to </a:t>
            </a:r>
            <a:r>
              <a:rPr sz="1500" dirty="0">
                <a:latin typeface="Georgia"/>
                <a:cs typeface="Georgia"/>
              </a:rPr>
              <a:t>Reduce Risk </a:t>
            </a:r>
            <a:r>
              <a:rPr sz="1500" spc="-5" dirty="0">
                <a:latin typeface="Georgia"/>
                <a:cs typeface="Georgia"/>
              </a:rPr>
              <a:t>of Inferior Alveolar  Nerve Injury Luca Landi, DDS,* Paolo Francesco Manicone, DDS,† Stefano </a:t>
            </a:r>
            <a:r>
              <a:rPr sz="1500" dirty="0">
                <a:latin typeface="Georgia"/>
                <a:cs typeface="Georgia"/>
              </a:rPr>
              <a:t>Piccinelli, </a:t>
            </a:r>
            <a:r>
              <a:rPr sz="1500" spc="-5" dirty="0">
                <a:latin typeface="Georgia"/>
                <a:cs typeface="Georgia"/>
              </a:rPr>
              <a:t>DDS,‡  </a:t>
            </a:r>
            <a:r>
              <a:rPr sz="1500" dirty="0">
                <a:latin typeface="Georgia"/>
                <a:cs typeface="Georgia"/>
              </a:rPr>
              <a:t>Alessandro Raia, DDS, PhD,§ and </a:t>
            </a:r>
            <a:r>
              <a:rPr sz="1500" spc="-5" dirty="0">
                <a:latin typeface="Georgia"/>
                <a:cs typeface="Georgia"/>
              </a:rPr>
              <a:t>Roberto </a:t>
            </a:r>
            <a:r>
              <a:rPr sz="1500" dirty="0">
                <a:latin typeface="Georgia"/>
                <a:cs typeface="Georgia"/>
              </a:rPr>
              <a:t>Raia, DDS, </a:t>
            </a:r>
            <a:r>
              <a:rPr sz="1500" b="1" dirty="0">
                <a:latin typeface="Georgia"/>
                <a:cs typeface="Georgia"/>
              </a:rPr>
              <a:t>J </a:t>
            </a:r>
            <a:r>
              <a:rPr sz="1500" b="1" spc="-5" dirty="0">
                <a:latin typeface="Georgia"/>
                <a:cs typeface="Georgia"/>
              </a:rPr>
              <a:t>Oral </a:t>
            </a:r>
            <a:r>
              <a:rPr sz="1500" b="1" spc="-10" dirty="0">
                <a:latin typeface="Georgia"/>
                <a:cs typeface="Georgia"/>
              </a:rPr>
              <a:t>Maxillofac </a:t>
            </a:r>
            <a:r>
              <a:rPr sz="1500" b="1" dirty="0">
                <a:latin typeface="Georgia"/>
                <a:cs typeface="Georgia"/>
              </a:rPr>
              <a:t>Surg</a:t>
            </a:r>
            <a:r>
              <a:rPr sz="1500" b="1" spc="-140" dirty="0">
                <a:latin typeface="Georgia"/>
                <a:cs typeface="Georgia"/>
              </a:rPr>
              <a:t> </a:t>
            </a:r>
            <a:r>
              <a:rPr sz="1500" b="1" spc="-5" dirty="0">
                <a:latin typeface="Georgia"/>
                <a:cs typeface="Georgia"/>
              </a:rPr>
              <a:t>68:442-446,  2010</a:t>
            </a:r>
            <a:endParaRPr sz="1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AutoNum type="arabicPeriod"/>
            </a:pPr>
            <a:endParaRPr sz="1850">
              <a:latin typeface="Georgia"/>
              <a:cs typeface="Georgia"/>
            </a:endParaRPr>
          </a:p>
          <a:p>
            <a:pPr marL="287020" marR="125095" indent="-274320">
              <a:lnSpc>
                <a:spcPts val="1440"/>
              </a:lnSpc>
              <a:buClr>
                <a:srgbClr val="525389"/>
              </a:buClr>
              <a:buSzPct val="83333"/>
              <a:buAutoNum type="arabicPeriod"/>
              <a:tabLst>
                <a:tab pos="286385" algn="l"/>
                <a:tab pos="287020" algn="l"/>
              </a:tabLst>
            </a:pPr>
            <a:r>
              <a:rPr sz="1500" dirty="0">
                <a:latin typeface="Georgia"/>
                <a:cs typeface="Georgia"/>
              </a:rPr>
              <a:t>Enhancing </a:t>
            </a:r>
            <a:r>
              <a:rPr sz="1500" spc="-5" dirty="0">
                <a:latin typeface="Georgia"/>
                <a:cs typeface="Georgia"/>
              </a:rPr>
              <a:t>Extraction Socket Therapy Robert </a:t>
            </a:r>
            <a:r>
              <a:rPr sz="1500" dirty="0">
                <a:latin typeface="Georgia"/>
                <a:cs typeface="Georgia"/>
              </a:rPr>
              <a:t>A. </a:t>
            </a:r>
            <a:r>
              <a:rPr sz="1500" spc="-5" dirty="0">
                <a:latin typeface="Georgia"/>
                <a:cs typeface="Georgia"/>
              </a:rPr>
              <a:t>Horowitz, Michael </a:t>
            </a:r>
            <a:r>
              <a:rPr sz="1500" dirty="0">
                <a:latin typeface="Georgia"/>
                <a:cs typeface="Georgia"/>
              </a:rPr>
              <a:t>D. </a:t>
            </a:r>
            <a:r>
              <a:rPr sz="1500" spc="-5" dirty="0">
                <a:latin typeface="Georgia"/>
                <a:cs typeface="Georgia"/>
              </a:rPr>
              <a:t>Rohrer, </a:t>
            </a:r>
            <a:r>
              <a:rPr sz="1500" dirty="0">
                <a:latin typeface="Georgia"/>
                <a:cs typeface="Georgia"/>
              </a:rPr>
              <a:t>Hari </a:t>
            </a:r>
            <a:r>
              <a:rPr sz="1500" spc="-5" dirty="0">
                <a:latin typeface="Georgia"/>
                <a:cs typeface="Georgia"/>
              </a:rPr>
              <a:t>S. Prasad,  </a:t>
            </a:r>
            <a:r>
              <a:rPr sz="1500" dirty="0">
                <a:latin typeface="Georgia"/>
                <a:cs typeface="Georgia"/>
              </a:rPr>
              <a:t>Ziv </a:t>
            </a:r>
            <a:r>
              <a:rPr sz="1500" spc="-5" dirty="0">
                <a:latin typeface="Georgia"/>
                <a:cs typeface="Georgia"/>
              </a:rPr>
              <a:t>Mazor, </a:t>
            </a:r>
            <a:r>
              <a:rPr sz="1500" dirty="0">
                <a:latin typeface="Georgia"/>
                <a:cs typeface="Georgia"/>
              </a:rPr>
              <a:t>The </a:t>
            </a:r>
            <a:r>
              <a:rPr sz="1500" spc="-5" dirty="0">
                <a:latin typeface="Georgia"/>
                <a:cs typeface="Georgia"/>
              </a:rPr>
              <a:t>Journal of </a:t>
            </a:r>
            <a:r>
              <a:rPr sz="1500" dirty="0">
                <a:latin typeface="Georgia"/>
                <a:cs typeface="Georgia"/>
              </a:rPr>
              <a:t>Implant &amp; Advanced </a:t>
            </a:r>
            <a:r>
              <a:rPr sz="1500" spc="-5" dirty="0">
                <a:latin typeface="Georgia"/>
                <a:cs typeface="Georgia"/>
              </a:rPr>
              <a:t>Clinical Dentistry, </a:t>
            </a:r>
            <a:r>
              <a:rPr sz="1500" b="1" spc="-5" dirty="0">
                <a:latin typeface="Georgia"/>
                <a:cs typeface="Georgia"/>
              </a:rPr>
              <a:t>Jason White, Dan  Holtzclaw, </a:t>
            </a:r>
            <a:r>
              <a:rPr sz="1500" b="1" spc="-10" dirty="0">
                <a:latin typeface="Georgia"/>
                <a:cs typeface="Georgia"/>
              </a:rPr>
              <a:t>Nicholas </a:t>
            </a:r>
            <a:r>
              <a:rPr sz="1500" b="1" spc="-5" dirty="0">
                <a:latin typeface="Georgia"/>
                <a:cs typeface="Georgia"/>
              </a:rPr>
              <a:t>Toscano, September 2009 Volume </a:t>
            </a:r>
            <a:r>
              <a:rPr sz="1500" b="1" dirty="0">
                <a:latin typeface="Georgia"/>
                <a:cs typeface="Georgia"/>
              </a:rPr>
              <a:t>1, </a:t>
            </a:r>
            <a:r>
              <a:rPr sz="1500" b="1" spc="-5" dirty="0">
                <a:latin typeface="Georgia"/>
                <a:cs typeface="Georgia"/>
              </a:rPr>
              <a:t>No.</a:t>
            </a:r>
            <a:r>
              <a:rPr sz="1500" b="1" spc="-10" dirty="0">
                <a:latin typeface="Georgia"/>
                <a:cs typeface="Georgia"/>
              </a:rPr>
              <a:t> </a:t>
            </a:r>
            <a:r>
              <a:rPr sz="1500" b="1" dirty="0">
                <a:latin typeface="Georgia"/>
                <a:cs typeface="Georgia"/>
              </a:rPr>
              <a:t>6</a:t>
            </a:r>
            <a:endParaRPr sz="1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AutoNum type="arabicPeriod"/>
            </a:pPr>
            <a:endParaRPr sz="1900">
              <a:latin typeface="Georgia"/>
              <a:cs typeface="Georgia"/>
            </a:endParaRPr>
          </a:p>
          <a:p>
            <a:pPr marL="287020" marR="22225" indent="-274320">
              <a:lnSpc>
                <a:spcPct val="80000"/>
              </a:lnSpc>
              <a:spcBef>
                <a:spcPts val="5"/>
              </a:spcBef>
              <a:buClr>
                <a:srgbClr val="525389"/>
              </a:buClr>
              <a:buSzPct val="83333"/>
              <a:buAutoNum type="arabicPeriod"/>
              <a:tabLst>
                <a:tab pos="286385" algn="l"/>
                <a:tab pos="287020" algn="l"/>
              </a:tabLst>
            </a:pPr>
            <a:r>
              <a:rPr sz="1500" spc="-5" dirty="0">
                <a:latin typeface="Georgia"/>
                <a:cs typeface="Georgia"/>
              </a:rPr>
              <a:t>Coronectomy </a:t>
            </a:r>
            <a:r>
              <a:rPr sz="1500" dirty="0">
                <a:latin typeface="Georgia"/>
                <a:cs typeface="Georgia"/>
              </a:rPr>
              <a:t>– </a:t>
            </a:r>
            <a:r>
              <a:rPr sz="1500" spc="-5" dirty="0">
                <a:latin typeface="Georgia"/>
                <a:cs typeface="Georgia"/>
              </a:rPr>
              <a:t>oral surgery’s answer to modern day conservative dentistry V. Patel, S. Moore  </a:t>
            </a:r>
            <a:r>
              <a:rPr sz="1500" dirty="0">
                <a:latin typeface="Georgia"/>
                <a:cs typeface="Georgia"/>
              </a:rPr>
              <a:t>and </a:t>
            </a:r>
            <a:r>
              <a:rPr sz="1500" spc="-5" dirty="0">
                <a:latin typeface="Georgia"/>
                <a:cs typeface="Georgia"/>
              </a:rPr>
              <a:t>C. Sproat, Refereed Paper Accepted </a:t>
            </a:r>
            <a:r>
              <a:rPr sz="1500" dirty="0">
                <a:latin typeface="Georgia"/>
                <a:cs typeface="Georgia"/>
              </a:rPr>
              <a:t>29 </a:t>
            </a:r>
            <a:r>
              <a:rPr sz="1500" spc="-5" dirty="0">
                <a:latin typeface="Georgia"/>
                <a:cs typeface="Georgia"/>
              </a:rPr>
              <a:t>April </a:t>
            </a:r>
            <a:r>
              <a:rPr sz="1500" dirty="0">
                <a:latin typeface="Georgia"/>
                <a:cs typeface="Georgia"/>
              </a:rPr>
              <a:t>2010 DOI: 10.1038/sj.bdj.2010.673 </a:t>
            </a:r>
            <a:r>
              <a:rPr sz="1500" spc="-5" dirty="0">
                <a:latin typeface="Georgia"/>
                <a:cs typeface="Georgia"/>
              </a:rPr>
              <a:t>©British  Dental </a:t>
            </a:r>
            <a:r>
              <a:rPr sz="1500" dirty="0">
                <a:latin typeface="Georgia"/>
                <a:cs typeface="Georgia"/>
              </a:rPr>
              <a:t>Journal 2010; 209: 111–114, </a:t>
            </a:r>
            <a:r>
              <a:rPr sz="1500" b="1" dirty="0">
                <a:latin typeface="Georgia"/>
                <a:cs typeface="Georgia"/>
              </a:rPr>
              <a:t>BRITISH </a:t>
            </a:r>
            <a:r>
              <a:rPr sz="1500" b="1" spc="-5" dirty="0">
                <a:latin typeface="Georgia"/>
                <a:cs typeface="Georgia"/>
              </a:rPr>
              <a:t>DENTAL JOURNAL VOLUME 209 NO. </a:t>
            </a:r>
            <a:r>
              <a:rPr sz="1500" b="1" dirty="0">
                <a:latin typeface="Georgia"/>
                <a:cs typeface="Georgia"/>
              </a:rPr>
              <a:t>3  </a:t>
            </a:r>
            <a:r>
              <a:rPr sz="1500" b="1" spc="-5" dirty="0">
                <a:latin typeface="Georgia"/>
                <a:cs typeface="Georgia"/>
              </a:rPr>
              <a:t>AUG </a:t>
            </a:r>
            <a:r>
              <a:rPr sz="1500" b="1" dirty="0">
                <a:latin typeface="Georgia"/>
                <a:cs typeface="Georgia"/>
              </a:rPr>
              <a:t>14</a:t>
            </a:r>
            <a:r>
              <a:rPr sz="1500" b="1" spc="-20" dirty="0">
                <a:latin typeface="Georgia"/>
                <a:cs typeface="Georgia"/>
              </a:rPr>
              <a:t> </a:t>
            </a:r>
            <a:r>
              <a:rPr sz="1500" b="1" spc="-5" dirty="0">
                <a:latin typeface="Georgia"/>
                <a:cs typeface="Georgia"/>
              </a:rPr>
              <a:t>2010</a:t>
            </a:r>
            <a:endParaRPr sz="1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393316"/>
            <a:ext cx="8839200" cy="4995545"/>
          </a:xfrm>
          <a:custGeom>
            <a:avLst/>
            <a:gdLst/>
            <a:ahLst/>
            <a:cxnLst/>
            <a:rect l="l" t="t" r="r" b="b"/>
            <a:pathLst>
              <a:path w="8839200" h="4995545">
                <a:moveTo>
                  <a:pt x="0" y="4995062"/>
                </a:moveTo>
                <a:lnTo>
                  <a:pt x="8839200" y="4995062"/>
                </a:lnTo>
                <a:lnTo>
                  <a:pt x="8839200" y="0"/>
                </a:lnTo>
                <a:lnTo>
                  <a:pt x="0" y="0"/>
                </a:lnTo>
                <a:lnTo>
                  <a:pt x="0" y="4995062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6697941"/>
            <a:ext cx="8839200" cy="8255"/>
          </a:xfrm>
          <a:custGeom>
            <a:avLst/>
            <a:gdLst/>
            <a:ahLst/>
            <a:cxnLst/>
            <a:rect l="l" t="t" r="r" b="b"/>
            <a:pathLst>
              <a:path w="8839200" h="8254">
                <a:moveTo>
                  <a:pt x="0" y="7658"/>
                </a:moveTo>
                <a:lnTo>
                  <a:pt x="8839200" y="7658"/>
                </a:lnTo>
                <a:lnTo>
                  <a:pt x="8839200" y="0"/>
                </a:lnTo>
                <a:lnTo>
                  <a:pt x="0" y="0"/>
                </a:lnTo>
                <a:lnTo>
                  <a:pt x="0" y="7658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05600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8991600" y="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393317"/>
                  </a:lnTo>
                  <a:lnTo>
                    <a:pt x="0" y="6858000"/>
                  </a:lnTo>
                  <a:lnTo>
                    <a:pt x="152400" y="6858000"/>
                  </a:lnTo>
                  <a:lnTo>
                    <a:pt x="152400" y="1393317"/>
                  </a:lnTo>
                  <a:lnTo>
                    <a:pt x="8991600" y="1393317"/>
                  </a:lnTo>
                  <a:lnTo>
                    <a:pt x="8991600" y="6858000"/>
                  </a:lnTo>
                  <a:lnTo>
                    <a:pt x="9144000" y="6858000"/>
                  </a:lnTo>
                  <a:lnTo>
                    <a:pt x="9144000" y="139331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352" y="6388379"/>
              <a:ext cx="8833485" cy="309880"/>
            </a:xfrm>
            <a:custGeom>
              <a:avLst/>
              <a:gdLst/>
              <a:ahLst/>
              <a:cxnLst/>
              <a:rect l="l" t="t" r="r" b="b"/>
              <a:pathLst>
                <a:path w="8833485" h="309879">
                  <a:moveTo>
                    <a:pt x="8833104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8833104" y="309562"/>
                  </a:lnTo>
                  <a:lnTo>
                    <a:pt x="8833104" y="0"/>
                  </a:lnTo>
                  <a:close/>
                </a:path>
              </a:pathLst>
            </a:custGeom>
            <a:solidFill>
              <a:srgbClr val="9F4D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2400" y="155448"/>
              <a:ext cx="8833485" cy="6547484"/>
            </a:xfrm>
            <a:custGeom>
              <a:avLst/>
              <a:gdLst/>
              <a:ahLst/>
              <a:cxnLst/>
              <a:rect l="l" t="t" r="r" b="b"/>
              <a:pathLst>
                <a:path w="8833485" h="6547484">
                  <a:moveTo>
                    <a:pt x="0" y="6547104"/>
                  </a:moveTo>
                  <a:lnTo>
                    <a:pt x="8833104" y="6547104"/>
                  </a:lnTo>
                  <a:lnTo>
                    <a:pt x="8833104" y="0"/>
                  </a:lnTo>
                  <a:lnTo>
                    <a:pt x="0" y="0"/>
                  </a:lnTo>
                  <a:lnTo>
                    <a:pt x="0" y="6547104"/>
                  </a:lnTo>
                  <a:close/>
                </a:path>
              </a:pathLst>
            </a:custGeom>
            <a:ln w="12699">
              <a:solidFill>
                <a:srgbClr val="8B4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00" y="1276731"/>
              <a:ext cx="8833485" cy="0"/>
            </a:xfrm>
            <a:custGeom>
              <a:avLst/>
              <a:gdLst/>
              <a:ahLst/>
              <a:cxnLst/>
              <a:rect l="l" t="t" r="r" b="b"/>
              <a:pathLst>
                <a:path w="8833485">
                  <a:moveTo>
                    <a:pt x="0" y="0"/>
                  </a:moveTo>
                  <a:lnTo>
                    <a:pt x="8833104" y="0"/>
                  </a:lnTo>
                </a:path>
              </a:pathLst>
            </a:custGeom>
            <a:ln w="12700">
              <a:solidFill>
                <a:srgbClr val="8B438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67200" y="956055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609600" y="304800"/>
                  </a:moveTo>
                  <a:lnTo>
                    <a:pt x="605599" y="255346"/>
                  </a:lnTo>
                  <a:lnTo>
                    <a:pt x="594042" y="208445"/>
                  </a:lnTo>
                  <a:lnTo>
                    <a:pt x="575564" y="164706"/>
                  </a:lnTo>
                  <a:lnTo>
                    <a:pt x="550760" y="124764"/>
                  </a:lnTo>
                  <a:lnTo>
                    <a:pt x="520293" y="89255"/>
                  </a:lnTo>
                  <a:lnTo>
                    <a:pt x="484771" y="58801"/>
                  </a:lnTo>
                  <a:lnTo>
                    <a:pt x="444842" y="34010"/>
                  </a:lnTo>
                  <a:lnTo>
                    <a:pt x="401116" y="15544"/>
                  </a:lnTo>
                  <a:lnTo>
                    <a:pt x="354215" y="3987"/>
                  </a:lnTo>
                  <a:lnTo>
                    <a:pt x="304800" y="0"/>
                  </a:lnTo>
                  <a:lnTo>
                    <a:pt x="255371" y="3987"/>
                  </a:lnTo>
                  <a:lnTo>
                    <a:pt x="208470" y="15544"/>
                  </a:lnTo>
                  <a:lnTo>
                    <a:pt x="164744" y="34010"/>
                  </a:lnTo>
                  <a:lnTo>
                    <a:pt x="124815" y="58801"/>
                  </a:lnTo>
                  <a:lnTo>
                    <a:pt x="89293" y="89255"/>
                  </a:lnTo>
                  <a:lnTo>
                    <a:pt x="58826" y="124764"/>
                  </a:lnTo>
                  <a:lnTo>
                    <a:pt x="34023" y="164706"/>
                  </a:lnTo>
                  <a:lnTo>
                    <a:pt x="15544" y="208445"/>
                  </a:lnTo>
                  <a:lnTo>
                    <a:pt x="3987" y="255346"/>
                  </a:lnTo>
                  <a:lnTo>
                    <a:pt x="0" y="304800"/>
                  </a:lnTo>
                  <a:lnTo>
                    <a:pt x="3987" y="354228"/>
                  </a:lnTo>
                  <a:lnTo>
                    <a:pt x="15544" y="401129"/>
                  </a:lnTo>
                  <a:lnTo>
                    <a:pt x="34023" y="444855"/>
                  </a:lnTo>
                  <a:lnTo>
                    <a:pt x="58826" y="484784"/>
                  </a:lnTo>
                  <a:lnTo>
                    <a:pt x="89293" y="520306"/>
                  </a:lnTo>
                  <a:lnTo>
                    <a:pt x="124815" y="550773"/>
                  </a:lnTo>
                  <a:lnTo>
                    <a:pt x="164744" y="575576"/>
                  </a:lnTo>
                  <a:lnTo>
                    <a:pt x="208483" y="594055"/>
                  </a:lnTo>
                  <a:lnTo>
                    <a:pt x="255371" y="605612"/>
                  </a:lnTo>
                  <a:lnTo>
                    <a:pt x="304800" y="609600"/>
                  </a:lnTo>
                  <a:lnTo>
                    <a:pt x="354215" y="605612"/>
                  </a:lnTo>
                  <a:lnTo>
                    <a:pt x="401104" y="594055"/>
                  </a:lnTo>
                  <a:lnTo>
                    <a:pt x="444842" y="575576"/>
                  </a:lnTo>
                  <a:lnTo>
                    <a:pt x="484771" y="550773"/>
                  </a:lnTo>
                  <a:lnTo>
                    <a:pt x="520293" y="520306"/>
                  </a:lnTo>
                  <a:lnTo>
                    <a:pt x="550760" y="484784"/>
                  </a:lnTo>
                  <a:lnTo>
                    <a:pt x="575564" y="444855"/>
                  </a:lnTo>
                  <a:lnTo>
                    <a:pt x="594055" y="401129"/>
                  </a:lnTo>
                  <a:lnTo>
                    <a:pt x="605599" y="354228"/>
                  </a:lnTo>
                  <a:lnTo>
                    <a:pt x="609600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36288" y="1025397"/>
              <a:ext cx="471805" cy="471170"/>
            </a:xfrm>
            <a:custGeom>
              <a:avLst/>
              <a:gdLst/>
              <a:ahLst/>
              <a:cxnLst/>
              <a:rect l="l" t="t" r="r" b="b"/>
              <a:pathLst>
                <a:path w="471804" h="471169">
                  <a:moveTo>
                    <a:pt x="234441" y="0"/>
                  </a:moveTo>
                  <a:lnTo>
                    <a:pt x="187071" y="5080"/>
                  </a:lnTo>
                  <a:lnTo>
                    <a:pt x="142875" y="19050"/>
                  </a:lnTo>
                  <a:lnTo>
                    <a:pt x="102997" y="41910"/>
                  </a:lnTo>
                  <a:lnTo>
                    <a:pt x="68325" y="69850"/>
                  </a:lnTo>
                  <a:lnTo>
                    <a:pt x="39624" y="105410"/>
                  </a:lnTo>
                  <a:lnTo>
                    <a:pt x="18161" y="146050"/>
                  </a:lnTo>
                  <a:lnTo>
                    <a:pt x="4572" y="190500"/>
                  </a:lnTo>
                  <a:lnTo>
                    <a:pt x="0" y="237490"/>
                  </a:lnTo>
                  <a:lnTo>
                    <a:pt x="1397" y="261620"/>
                  </a:lnTo>
                  <a:lnTo>
                    <a:pt x="11049" y="307340"/>
                  </a:lnTo>
                  <a:lnTo>
                    <a:pt x="29083" y="349250"/>
                  </a:lnTo>
                  <a:lnTo>
                    <a:pt x="54610" y="387350"/>
                  </a:lnTo>
                  <a:lnTo>
                    <a:pt x="86740" y="419100"/>
                  </a:lnTo>
                  <a:lnTo>
                    <a:pt x="124460" y="444500"/>
                  </a:lnTo>
                  <a:lnTo>
                    <a:pt x="166877" y="462280"/>
                  </a:lnTo>
                  <a:lnTo>
                    <a:pt x="212978" y="471170"/>
                  </a:lnTo>
                  <a:lnTo>
                    <a:pt x="261112" y="471170"/>
                  </a:lnTo>
                  <a:lnTo>
                    <a:pt x="284352" y="467360"/>
                  </a:lnTo>
                  <a:lnTo>
                    <a:pt x="307086" y="461010"/>
                  </a:lnTo>
                  <a:lnTo>
                    <a:pt x="322507" y="454660"/>
                  </a:lnTo>
                  <a:lnTo>
                    <a:pt x="236092" y="454660"/>
                  </a:lnTo>
                  <a:lnTo>
                    <a:pt x="213740" y="453390"/>
                  </a:lnTo>
                  <a:lnTo>
                    <a:pt x="171069" y="445770"/>
                  </a:lnTo>
                  <a:lnTo>
                    <a:pt x="131825" y="429260"/>
                  </a:lnTo>
                  <a:lnTo>
                    <a:pt x="96900" y="405130"/>
                  </a:lnTo>
                  <a:lnTo>
                    <a:pt x="67183" y="375920"/>
                  </a:lnTo>
                  <a:lnTo>
                    <a:pt x="43561" y="340360"/>
                  </a:lnTo>
                  <a:lnTo>
                    <a:pt x="26924" y="302260"/>
                  </a:lnTo>
                  <a:lnTo>
                    <a:pt x="18034" y="259080"/>
                  </a:lnTo>
                  <a:lnTo>
                    <a:pt x="16954" y="237490"/>
                  </a:lnTo>
                  <a:lnTo>
                    <a:pt x="16958" y="234950"/>
                  </a:lnTo>
                  <a:lnTo>
                    <a:pt x="21336" y="193040"/>
                  </a:lnTo>
                  <a:lnTo>
                    <a:pt x="34036" y="151130"/>
                  </a:lnTo>
                  <a:lnTo>
                    <a:pt x="54101" y="114300"/>
                  </a:lnTo>
                  <a:lnTo>
                    <a:pt x="80772" y="81280"/>
                  </a:lnTo>
                  <a:lnTo>
                    <a:pt x="113157" y="54610"/>
                  </a:lnTo>
                  <a:lnTo>
                    <a:pt x="150240" y="34290"/>
                  </a:lnTo>
                  <a:lnTo>
                    <a:pt x="191262" y="21590"/>
                  </a:lnTo>
                  <a:lnTo>
                    <a:pt x="235331" y="17780"/>
                  </a:lnTo>
                  <a:lnTo>
                    <a:pt x="323160" y="17780"/>
                  </a:lnTo>
                  <a:lnTo>
                    <a:pt x="304546" y="10160"/>
                  </a:lnTo>
                  <a:lnTo>
                    <a:pt x="281939" y="5080"/>
                  </a:lnTo>
                  <a:lnTo>
                    <a:pt x="258445" y="1270"/>
                  </a:lnTo>
                  <a:lnTo>
                    <a:pt x="234441" y="0"/>
                  </a:lnTo>
                  <a:close/>
                </a:path>
                <a:path w="471804" h="471169">
                  <a:moveTo>
                    <a:pt x="323160" y="17780"/>
                  </a:moveTo>
                  <a:lnTo>
                    <a:pt x="235331" y="17780"/>
                  </a:lnTo>
                  <a:lnTo>
                    <a:pt x="257683" y="19050"/>
                  </a:lnTo>
                  <a:lnTo>
                    <a:pt x="279400" y="21590"/>
                  </a:lnTo>
                  <a:lnTo>
                    <a:pt x="320548" y="34290"/>
                  </a:lnTo>
                  <a:lnTo>
                    <a:pt x="357759" y="54610"/>
                  </a:lnTo>
                  <a:lnTo>
                    <a:pt x="390144" y="81280"/>
                  </a:lnTo>
                  <a:lnTo>
                    <a:pt x="416940" y="113030"/>
                  </a:lnTo>
                  <a:lnTo>
                    <a:pt x="437134" y="151130"/>
                  </a:lnTo>
                  <a:lnTo>
                    <a:pt x="449961" y="191770"/>
                  </a:lnTo>
                  <a:lnTo>
                    <a:pt x="454469" y="234950"/>
                  </a:lnTo>
                  <a:lnTo>
                    <a:pt x="454465" y="237490"/>
                  </a:lnTo>
                  <a:lnTo>
                    <a:pt x="450088" y="279400"/>
                  </a:lnTo>
                  <a:lnTo>
                    <a:pt x="437514" y="321310"/>
                  </a:lnTo>
                  <a:lnTo>
                    <a:pt x="417322" y="358140"/>
                  </a:lnTo>
                  <a:lnTo>
                    <a:pt x="390778" y="391160"/>
                  </a:lnTo>
                  <a:lnTo>
                    <a:pt x="358394" y="417830"/>
                  </a:lnTo>
                  <a:lnTo>
                    <a:pt x="321310" y="438150"/>
                  </a:lnTo>
                  <a:lnTo>
                    <a:pt x="280162" y="450850"/>
                  </a:lnTo>
                  <a:lnTo>
                    <a:pt x="236092" y="454660"/>
                  </a:lnTo>
                  <a:lnTo>
                    <a:pt x="322507" y="454660"/>
                  </a:lnTo>
                  <a:lnTo>
                    <a:pt x="368553" y="430530"/>
                  </a:lnTo>
                  <a:lnTo>
                    <a:pt x="403351" y="401320"/>
                  </a:lnTo>
                  <a:lnTo>
                    <a:pt x="431800" y="367030"/>
                  </a:lnTo>
                  <a:lnTo>
                    <a:pt x="453389" y="326390"/>
                  </a:lnTo>
                  <a:lnTo>
                    <a:pt x="466851" y="281940"/>
                  </a:lnTo>
                  <a:lnTo>
                    <a:pt x="471424" y="234950"/>
                  </a:lnTo>
                  <a:lnTo>
                    <a:pt x="470026" y="210820"/>
                  </a:lnTo>
                  <a:lnTo>
                    <a:pt x="460501" y="165100"/>
                  </a:lnTo>
                  <a:lnTo>
                    <a:pt x="442340" y="123190"/>
                  </a:lnTo>
                  <a:lnTo>
                    <a:pt x="416813" y="85090"/>
                  </a:lnTo>
                  <a:lnTo>
                    <a:pt x="384683" y="53340"/>
                  </a:lnTo>
                  <a:lnTo>
                    <a:pt x="347090" y="27940"/>
                  </a:lnTo>
                  <a:lnTo>
                    <a:pt x="326263" y="19050"/>
                  </a:lnTo>
                  <a:lnTo>
                    <a:pt x="323160" y="17780"/>
                  </a:lnTo>
                  <a:close/>
                </a:path>
                <a:path w="471804" h="471169">
                  <a:moveTo>
                    <a:pt x="236092" y="34290"/>
                  </a:moveTo>
                  <a:lnTo>
                    <a:pt x="195452" y="38100"/>
                  </a:lnTo>
                  <a:lnTo>
                    <a:pt x="157607" y="49530"/>
                  </a:lnTo>
                  <a:lnTo>
                    <a:pt x="123189" y="68580"/>
                  </a:lnTo>
                  <a:lnTo>
                    <a:pt x="93217" y="92710"/>
                  </a:lnTo>
                  <a:lnTo>
                    <a:pt x="68579" y="123190"/>
                  </a:lnTo>
                  <a:lnTo>
                    <a:pt x="49911" y="157480"/>
                  </a:lnTo>
                  <a:lnTo>
                    <a:pt x="38100" y="195580"/>
                  </a:lnTo>
                  <a:lnTo>
                    <a:pt x="33968" y="234950"/>
                  </a:lnTo>
                  <a:lnTo>
                    <a:pt x="33964" y="237490"/>
                  </a:lnTo>
                  <a:lnTo>
                    <a:pt x="34798" y="256540"/>
                  </a:lnTo>
                  <a:lnTo>
                    <a:pt x="42799" y="295910"/>
                  </a:lnTo>
                  <a:lnTo>
                    <a:pt x="58038" y="331470"/>
                  </a:lnTo>
                  <a:lnTo>
                    <a:pt x="79628" y="364490"/>
                  </a:lnTo>
                  <a:lnTo>
                    <a:pt x="107061" y="391160"/>
                  </a:lnTo>
                  <a:lnTo>
                    <a:pt x="139191" y="414020"/>
                  </a:lnTo>
                  <a:lnTo>
                    <a:pt x="175387" y="429260"/>
                  </a:lnTo>
                  <a:lnTo>
                    <a:pt x="214629" y="436880"/>
                  </a:lnTo>
                  <a:lnTo>
                    <a:pt x="235331" y="438150"/>
                  </a:lnTo>
                  <a:lnTo>
                    <a:pt x="255904" y="436880"/>
                  </a:lnTo>
                  <a:lnTo>
                    <a:pt x="275971" y="434340"/>
                  </a:lnTo>
                  <a:lnTo>
                    <a:pt x="295401" y="429260"/>
                  </a:lnTo>
                  <a:lnTo>
                    <a:pt x="313944" y="422910"/>
                  </a:lnTo>
                  <a:lnTo>
                    <a:pt x="316465" y="421640"/>
                  </a:lnTo>
                  <a:lnTo>
                    <a:pt x="234441" y="421640"/>
                  </a:lnTo>
                  <a:lnTo>
                    <a:pt x="215391" y="420370"/>
                  </a:lnTo>
                  <a:lnTo>
                    <a:pt x="162687" y="406400"/>
                  </a:lnTo>
                  <a:lnTo>
                    <a:pt x="117221" y="378460"/>
                  </a:lnTo>
                  <a:lnTo>
                    <a:pt x="81661" y="337820"/>
                  </a:lnTo>
                  <a:lnTo>
                    <a:pt x="58674" y="289560"/>
                  </a:lnTo>
                  <a:lnTo>
                    <a:pt x="50800" y="234950"/>
                  </a:lnTo>
                  <a:lnTo>
                    <a:pt x="51815" y="215900"/>
                  </a:lnTo>
                  <a:lnTo>
                    <a:pt x="65786" y="162560"/>
                  </a:lnTo>
                  <a:lnTo>
                    <a:pt x="93725" y="118110"/>
                  </a:lnTo>
                  <a:lnTo>
                    <a:pt x="133350" y="82550"/>
                  </a:lnTo>
                  <a:lnTo>
                    <a:pt x="181863" y="59690"/>
                  </a:lnTo>
                  <a:lnTo>
                    <a:pt x="236982" y="50800"/>
                  </a:lnTo>
                  <a:lnTo>
                    <a:pt x="314706" y="50800"/>
                  </a:lnTo>
                  <a:lnTo>
                    <a:pt x="296163" y="43180"/>
                  </a:lnTo>
                  <a:lnTo>
                    <a:pt x="276860" y="38100"/>
                  </a:lnTo>
                  <a:lnTo>
                    <a:pt x="256794" y="35560"/>
                  </a:lnTo>
                  <a:lnTo>
                    <a:pt x="236092" y="34290"/>
                  </a:lnTo>
                  <a:close/>
                </a:path>
                <a:path w="471804" h="471169">
                  <a:moveTo>
                    <a:pt x="314706" y="50800"/>
                  </a:moveTo>
                  <a:lnTo>
                    <a:pt x="236982" y="50800"/>
                  </a:lnTo>
                  <a:lnTo>
                    <a:pt x="256032" y="52070"/>
                  </a:lnTo>
                  <a:lnTo>
                    <a:pt x="291973" y="59690"/>
                  </a:lnTo>
                  <a:lnTo>
                    <a:pt x="340106" y="83820"/>
                  </a:lnTo>
                  <a:lnTo>
                    <a:pt x="379222" y="119380"/>
                  </a:lnTo>
                  <a:lnTo>
                    <a:pt x="406653" y="165100"/>
                  </a:lnTo>
                  <a:lnTo>
                    <a:pt x="419862" y="218440"/>
                  </a:lnTo>
                  <a:lnTo>
                    <a:pt x="420624" y="237490"/>
                  </a:lnTo>
                  <a:lnTo>
                    <a:pt x="419608" y="256540"/>
                  </a:lnTo>
                  <a:lnTo>
                    <a:pt x="405638" y="309880"/>
                  </a:lnTo>
                  <a:lnTo>
                    <a:pt x="377698" y="354330"/>
                  </a:lnTo>
                  <a:lnTo>
                    <a:pt x="338200" y="389890"/>
                  </a:lnTo>
                  <a:lnTo>
                    <a:pt x="271779" y="417830"/>
                  </a:lnTo>
                  <a:lnTo>
                    <a:pt x="234441" y="421640"/>
                  </a:lnTo>
                  <a:lnTo>
                    <a:pt x="316465" y="421640"/>
                  </a:lnTo>
                  <a:lnTo>
                    <a:pt x="363854" y="392430"/>
                  </a:lnTo>
                  <a:lnTo>
                    <a:pt x="391287" y="364490"/>
                  </a:lnTo>
                  <a:lnTo>
                    <a:pt x="413003" y="332740"/>
                  </a:lnTo>
                  <a:lnTo>
                    <a:pt x="428371" y="297180"/>
                  </a:lnTo>
                  <a:lnTo>
                    <a:pt x="436499" y="257810"/>
                  </a:lnTo>
                  <a:lnTo>
                    <a:pt x="437459" y="234950"/>
                  </a:lnTo>
                  <a:lnTo>
                    <a:pt x="436625" y="215900"/>
                  </a:lnTo>
                  <a:lnTo>
                    <a:pt x="428625" y="176530"/>
                  </a:lnTo>
                  <a:lnTo>
                    <a:pt x="413512" y="139700"/>
                  </a:lnTo>
                  <a:lnTo>
                    <a:pt x="391795" y="107950"/>
                  </a:lnTo>
                  <a:lnTo>
                    <a:pt x="364489" y="81280"/>
                  </a:lnTo>
                  <a:lnTo>
                    <a:pt x="332359" y="58420"/>
                  </a:lnTo>
                  <a:lnTo>
                    <a:pt x="314706" y="50800"/>
                  </a:lnTo>
                  <a:close/>
                </a:path>
              </a:pathLst>
            </a:custGeom>
            <a:solidFill>
              <a:srgbClr val="8B4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53917" y="412445"/>
            <a:ext cx="283400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i="0" spc="-5" dirty="0">
                <a:solidFill>
                  <a:srgbClr val="8B438F"/>
                </a:solidFill>
                <a:latin typeface="Georgia"/>
                <a:cs typeface="Georgia"/>
              </a:rPr>
              <a:t>RES</a:t>
            </a:r>
            <a:r>
              <a:rPr sz="3300" b="1" i="0" spc="-15" dirty="0">
                <a:solidFill>
                  <a:srgbClr val="8B438F"/>
                </a:solidFill>
                <a:latin typeface="Georgia"/>
                <a:cs typeface="Georgia"/>
              </a:rPr>
              <a:t>O</a:t>
            </a:r>
            <a:r>
              <a:rPr sz="3300" b="1" i="0" spc="-5" dirty="0">
                <a:solidFill>
                  <a:srgbClr val="8B438F"/>
                </a:solidFill>
                <a:latin typeface="Georgia"/>
                <a:cs typeface="Georgia"/>
              </a:rPr>
              <a:t>URCES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0491" y="1554225"/>
            <a:ext cx="7974965" cy="13531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87020" marR="197485" indent="-274320">
              <a:lnSpc>
                <a:spcPct val="100600"/>
              </a:lnSpc>
              <a:spcBef>
                <a:spcPts val="85"/>
              </a:spcBef>
              <a:tabLst>
                <a:tab pos="377825" algn="l"/>
              </a:tabLst>
            </a:pPr>
            <a:r>
              <a:rPr sz="1600" spc="-5" dirty="0">
                <a:latin typeface="Georgia"/>
                <a:cs typeface="Georgia"/>
              </a:rPr>
              <a:t>6.		</a:t>
            </a:r>
            <a:r>
              <a:rPr sz="1600" b="1" spc="-10" dirty="0">
                <a:latin typeface="Arial"/>
                <a:cs typeface="Arial"/>
              </a:rPr>
              <a:t>Atraumatic </a:t>
            </a:r>
            <a:r>
              <a:rPr sz="1600" b="1" spc="-30" dirty="0">
                <a:latin typeface="Arial"/>
                <a:cs typeface="Arial"/>
              </a:rPr>
              <a:t>Teeth </a:t>
            </a:r>
            <a:r>
              <a:rPr sz="1600" b="1" spc="-5" dirty="0">
                <a:latin typeface="Arial"/>
                <a:cs typeface="Arial"/>
              </a:rPr>
              <a:t>Extraction in </a:t>
            </a:r>
            <a:r>
              <a:rPr sz="1600" b="1" spc="-10" dirty="0">
                <a:latin typeface="Arial"/>
                <a:cs typeface="Arial"/>
              </a:rPr>
              <a:t>Bisphosphonate-Treated </a:t>
            </a:r>
            <a:r>
              <a:rPr sz="1600" b="1" spc="-5" dirty="0">
                <a:latin typeface="Arial"/>
                <a:cs typeface="Arial"/>
              </a:rPr>
              <a:t>Patients </a:t>
            </a:r>
            <a:r>
              <a:rPr sz="1600" i="1" spc="-5" dirty="0">
                <a:latin typeface="Arial"/>
                <a:cs typeface="Arial"/>
              </a:rPr>
              <a:t>Eran </a:t>
            </a:r>
            <a:r>
              <a:rPr sz="1600" i="1" spc="-25" dirty="0">
                <a:latin typeface="Arial"/>
                <a:cs typeface="Arial"/>
              </a:rPr>
              <a:t>Regev,  </a:t>
            </a:r>
            <a:r>
              <a:rPr sz="1600" i="1" spc="-10" dirty="0">
                <a:latin typeface="Arial"/>
                <a:cs typeface="Arial"/>
              </a:rPr>
              <a:t>DMD, </a:t>
            </a:r>
            <a:r>
              <a:rPr sz="1600" i="1" spc="-5" dirty="0">
                <a:latin typeface="Arial"/>
                <a:cs typeface="Arial"/>
              </a:rPr>
              <a:t>MD,* Joshua Lustmann, </a:t>
            </a:r>
            <a:r>
              <a:rPr sz="1600" i="1" spc="-10" dirty="0">
                <a:latin typeface="Arial"/>
                <a:cs typeface="Arial"/>
              </a:rPr>
              <a:t>DMD,†and </a:t>
            </a:r>
            <a:r>
              <a:rPr sz="1600" i="1" spc="-15" dirty="0">
                <a:latin typeface="Arial"/>
                <a:cs typeface="Arial"/>
              </a:rPr>
              <a:t>Rizan </a:t>
            </a:r>
            <a:r>
              <a:rPr sz="1400" i="1" dirty="0">
                <a:latin typeface="Arial"/>
                <a:cs typeface="Arial"/>
              </a:rPr>
              <a:t>Nashef,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DMD‡</a:t>
            </a:r>
            <a:endParaRPr sz="1400">
              <a:latin typeface="Arial"/>
              <a:cs typeface="Arial"/>
            </a:endParaRPr>
          </a:p>
          <a:p>
            <a:pPr marL="287020" marR="5080" indent="19685">
              <a:lnSpc>
                <a:spcPct val="100000"/>
              </a:lnSpc>
              <a:spcBef>
                <a:spcPts val="370"/>
              </a:spcBef>
            </a:pPr>
            <a:r>
              <a:rPr sz="1600" i="1" spc="-5" dirty="0">
                <a:latin typeface="Georgia"/>
                <a:cs typeface="Georgia"/>
              </a:rPr>
              <a:t>2008 American Association of </a:t>
            </a:r>
            <a:r>
              <a:rPr sz="1600" i="1" spc="-10" dirty="0">
                <a:latin typeface="Georgia"/>
                <a:cs typeface="Georgia"/>
              </a:rPr>
              <a:t>Oral and Maxillofacial Surgeons </a:t>
            </a:r>
            <a:r>
              <a:rPr sz="1600" i="1" spc="-5" dirty="0">
                <a:latin typeface="Georgia"/>
                <a:cs typeface="Georgia"/>
              </a:rPr>
              <a:t>© J </a:t>
            </a:r>
            <a:r>
              <a:rPr sz="1600" i="1" spc="-10" dirty="0">
                <a:latin typeface="Georgia"/>
                <a:cs typeface="Georgia"/>
              </a:rPr>
              <a:t>Oral Maxillofac  </a:t>
            </a:r>
            <a:r>
              <a:rPr sz="1600" i="1" spc="-5" dirty="0">
                <a:latin typeface="Georgia"/>
                <a:cs typeface="Georgia"/>
              </a:rPr>
              <a:t>Surg 66:1157-1161, 2008 </a:t>
            </a:r>
            <a:r>
              <a:rPr sz="1800" spc="-5" dirty="0">
                <a:latin typeface="Georgia"/>
                <a:cs typeface="Georgia"/>
              </a:rPr>
              <a:t>0278-2391/08/6606-0011$34.00/0  doi:10.1016/j.joms.2008.01.059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5350" y="504825"/>
            <a:ext cx="3752850" cy="285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44" y="1464310"/>
            <a:ext cx="7037070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527685" algn="l"/>
              </a:tabLst>
            </a:pPr>
            <a:r>
              <a:rPr sz="1800" b="1" i="0" spc="-150" dirty="0">
                <a:solidFill>
                  <a:srgbClr val="17375E"/>
                </a:solidFill>
                <a:latin typeface="Trebuchet MS"/>
                <a:cs typeface="Trebuchet MS"/>
              </a:rPr>
              <a:t>2.	</a:t>
            </a:r>
            <a:r>
              <a:rPr sz="2400" b="1" i="0" u="heavy" spc="-7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Position</a:t>
            </a:r>
            <a:r>
              <a:rPr sz="2400" b="1" i="0" u="heavy" spc="-254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6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of</a:t>
            </a:r>
            <a:r>
              <a:rPr sz="2400" b="1" i="0" u="heavy" spc="-229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9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the</a:t>
            </a:r>
            <a:r>
              <a:rPr sz="2400" b="1" i="0" u="heavy" spc="-24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8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patient</a:t>
            </a:r>
            <a:r>
              <a:rPr sz="2400" b="1" i="0" spc="-210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400" b="1" i="0" spc="-165" dirty="0">
                <a:solidFill>
                  <a:srgbClr val="6F2F9F"/>
                </a:solidFill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  <a:p>
            <a:pPr marL="1344295">
              <a:lnSpc>
                <a:spcPct val="100000"/>
              </a:lnSpc>
              <a:spcBef>
                <a:spcPts val="575"/>
              </a:spcBef>
            </a:pPr>
            <a:r>
              <a:rPr sz="2400" i="0" spc="-100" dirty="0">
                <a:solidFill>
                  <a:srgbClr val="000000"/>
                </a:solidFill>
                <a:latin typeface="Arial"/>
                <a:cs typeface="Arial"/>
              </a:rPr>
              <a:t>make</a:t>
            </a:r>
            <a:r>
              <a:rPr sz="2400" i="0" spc="-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2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2400" i="0" spc="-1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15" dirty="0">
                <a:solidFill>
                  <a:srgbClr val="000000"/>
                </a:solidFill>
                <a:latin typeface="Arial"/>
                <a:cs typeface="Arial"/>
              </a:rPr>
              <a:t>patient</a:t>
            </a:r>
            <a:r>
              <a:rPr sz="2400" i="0" spc="-1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35" dirty="0">
                <a:solidFill>
                  <a:srgbClr val="000000"/>
                </a:solidFill>
                <a:latin typeface="Arial"/>
                <a:cs typeface="Arial"/>
              </a:rPr>
              <a:t>comfortable</a:t>
            </a:r>
            <a:r>
              <a:rPr sz="2400" i="0" spc="-2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65" dirty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2400" i="0" spc="-2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40" dirty="0">
                <a:solidFill>
                  <a:srgbClr val="000000"/>
                </a:solidFill>
                <a:latin typeface="Arial"/>
                <a:cs typeface="Arial"/>
              </a:rPr>
              <a:t>dental</a:t>
            </a:r>
            <a:r>
              <a:rPr sz="2400" i="0" spc="-1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75" dirty="0">
                <a:solidFill>
                  <a:srgbClr val="000000"/>
                </a:solidFill>
                <a:latin typeface="Arial"/>
                <a:cs typeface="Arial"/>
              </a:rPr>
              <a:t>chair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44" y="2706741"/>
            <a:ext cx="7126605" cy="2445385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  <a:tabLst>
                <a:tab pos="527685" algn="l"/>
              </a:tabLst>
            </a:pPr>
            <a:r>
              <a:rPr sz="1800" b="1" spc="-160" dirty="0">
                <a:solidFill>
                  <a:srgbClr val="17375E"/>
                </a:solidFill>
                <a:latin typeface="Trebuchet MS"/>
                <a:cs typeface="Trebuchet MS"/>
              </a:rPr>
              <a:t>3.	</a:t>
            </a:r>
            <a:r>
              <a:rPr sz="2400" b="1" u="heavy" spc="-4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Height</a:t>
            </a:r>
            <a:r>
              <a:rPr sz="2400" b="1" u="heavy" spc="-35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u="heavy" spc="-1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Of</a:t>
            </a:r>
            <a:r>
              <a:rPr sz="2400" b="1" u="heavy" spc="-22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u="heavy" spc="-5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Dental</a:t>
            </a:r>
            <a:r>
              <a:rPr sz="2400" b="1" u="heavy" spc="-33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u="heavy" spc="-105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Trebuchet MS"/>
                <a:cs typeface="Trebuchet MS"/>
              </a:rPr>
              <a:t>Chair</a:t>
            </a:r>
            <a:r>
              <a:rPr sz="2400" b="1" spc="-229" dirty="0">
                <a:solidFill>
                  <a:srgbClr val="6F2F9F"/>
                </a:solidFill>
                <a:latin typeface="Trebuchet MS"/>
                <a:cs typeface="Trebuchet MS"/>
              </a:rPr>
              <a:t> </a:t>
            </a:r>
            <a:r>
              <a:rPr sz="2400" b="1" spc="-165" dirty="0">
                <a:solidFill>
                  <a:srgbClr val="6F2F9F"/>
                </a:solidFill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975"/>
              </a:spcBef>
            </a:pPr>
            <a:r>
              <a:rPr sz="2000" b="1" spc="-75" dirty="0">
                <a:latin typeface="Trebuchet MS"/>
                <a:cs typeface="Trebuchet MS"/>
              </a:rPr>
              <a:t>maxillary</a:t>
            </a:r>
            <a:r>
              <a:rPr sz="2000" b="1" spc="-229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teeth</a:t>
            </a:r>
            <a:r>
              <a:rPr sz="2000" b="1" spc="-180" dirty="0">
                <a:latin typeface="Trebuchet MS"/>
                <a:cs typeface="Trebuchet MS"/>
              </a:rPr>
              <a:t> </a:t>
            </a:r>
            <a:r>
              <a:rPr sz="2000" b="1" spc="-135" dirty="0">
                <a:latin typeface="Arial"/>
                <a:cs typeface="Arial"/>
              </a:rPr>
              <a:t>–</a:t>
            </a:r>
            <a:r>
              <a:rPr sz="2000" b="1" spc="-14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8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cm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/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204" dirty="0">
                <a:latin typeface="Arial"/>
                <a:cs typeface="Arial"/>
              </a:rPr>
              <a:t>3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inch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below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shoulder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level</a:t>
            </a:r>
            <a:endParaRPr sz="2000">
              <a:latin typeface="Arial"/>
              <a:cs typeface="Arial"/>
            </a:endParaRPr>
          </a:p>
          <a:p>
            <a:pPr marR="29209" algn="r">
              <a:lnSpc>
                <a:spcPct val="100000"/>
              </a:lnSpc>
              <a:spcBef>
                <a:spcPts val="590"/>
              </a:spcBef>
            </a:pP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operator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68095">
              <a:lnSpc>
                <a:spcPct val="100000"/>
              </a:lnSpc>
            </a:pPr>
            <a:r>
              <a:rPr sz="2000" b="1" spc="-75" dirty="0">
                <a:latin typeface="Trebuchet MS"/>
                <a:cs typeface="Trebuchet MS"/>
              </a:rPr>
              <a:t>mandibular</a:t>
            </a:r>
            <a:r>
              <a:rPr sz="2000" b="1" spc="-235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teeth</a:t>
            </a:r>
            <a:r>
              <a:rPr sz="2000" b="1" spc="-175" dirty="0">
                <a:latin typeface="Trebuchet MS"/>
                <a:cs typeface="Trebuchet MS"/>
              </a:rPr>
              <a:t> </a:t>
            </a:r>
            <a:r>
              <a:rPr sz="2000" b="1" spc="-135" dirty="0">
                <a:latin typeface="Arial"/>
                <a:cs typeface="Arial"/>
              </a:rPr>
              <a:t>–</a:t>
            </a:r>
            <a:r>
              <a:rPr sz="2000" b="1" spc="-150" dirty="0">
                <a:latin typeface="Arial"/>
                <a:cs typeface="Arial"/>
              </a:rPr>
              <a:t> </a:t>
            </a:r>
            <a:r>
              <a:rPr sz="2000" spc="-145" dirty="0">
                <a:latin typeface="Arial"/>
                <a:cs typeface="Arial"/>
              </a:rPr>
              <a:t>16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cm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/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6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inch</a:t>
            </a:r>
            <a:r>
              <a:rPr sz="2000" spc="24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below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elbow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5852795">
              <a:lnSpc>
                <a:spcPct val="100000"/>
              </a:lnSpc>
              <a:spcBef>
                <a:spcPts val="480"/>
              </a:spcBef>
            </a:pPr>
            <a:r>
              <a:rPr sz="2000" spc="-35" dirty="0">
                <a:latin typeface="Arial"/>
                <a:cs typeface="Arial"/>
              </a:rPr>
              <a:t>operator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61457" y="1647951"/>
              <a:ext cx="2913380" cy="600075"/>
            </a:xfrm>
            <a:custGeom>
              <a:avLst/>
              <a:gdLst/>
              <a:ahLst/>
              <a:cxnLst/>
              <a:rect l="l" t="t" r="r" b="b"/>
              <a:pathLst>
                <a:path w="2913379" h="600075">
                  <a:moveTo>
                    <a:pt x="1460881" y="0"/>
                  </a:moveTo>
                  <a:lnTo>
                    <a:pt x="1332738" y="0"/>
                  </a:lnTo>
                  <a:lnTo>
                    <a:pt x="1099058" y="599948"/>
                  </a:lnTo>
                  <a:lnTo>
                    <a:pt x="1227582" y="599948"/>
                  </a:lnTo>
                  <a:lnTo>
                    <a:pt x="1277112" y="463676"/>
                  </a:lnTo>
                  <a:lnTo>
                    <a:pt x="1646587" y="463676"/>
                  </a:lnTo>
                  <a:lnTo>
                    <a:pt x="1606099" y="362585"/>
                  </a:lnTo>
                  <a:lnTo>
                    <a:pt x="1314322" y="362585"/>
                  </a:lnTo>
                  <a:lnTo>
                    <a:pt x="1395348" y="139953"/>
                  </a:lnTo>
                  <a:lnTo>
                    <a:pt x="1516933" y="139953"/>
                  </a:lnTo>
                  <a:lnTo>
                    <a:pt x="1460881" y="0"/>
                  </a:lnTo>
                  <a:close/>
                </a:path>
                <a:path w="2913379" h="600075">
                  <a:moveTo>
                    <a:pt x="1646587" y="463676"/>
                  </a:moveTo>
                  <a:lnTo>
                    <a:pt x="1517014" y="463676"/>
                  </a:lnTo>
                  <a:lnTo>
                    <a:pt x="1569339" y="599948"/>
                  </a:lnTo>
                  <a:lnTo>
                    <a:pt x="1701164" y="599948"/>
                  </a:lnTo>
                  <a:lnTo>
                    <a:pt x="1646587" y="463676"/>
                  </a:lnTo>
                  <a:close/>
                </a:path>
                <a:path w="2913379" h="600075">
                  <a:moveTo>
                    <a:pt x="1516933" y="139953"/>
                  </a:moveTo>
                  <a:lnTo>
                    <a:pt x="1395348" y="139953"/>
                  </a:lnTo>
                  <a:lnTo>
                    <a:pt x="1478025" y="362585"/>
                  </a:lnTo>
                  <a:lnTo>
                    <a:pt x="1606099" y="362585"/>
                  </a:lnTo>
                  <a:lnTo>
                    <a:pt x="1516933" y="139953"/>
                  </a:lnTo>
                  <a:close/>
                </a:path>
                <a:path w="2913379" h="600075">
                  <a:moveTo>
                    <a:pt x="2492883" y="0"/>
                  </a:moveTo>
                  <a:lnTo>
                    <a:pt x="2371724" y="0"/>
                  </a:lnTo>
                  <a:lnTo>
                    <a:pt x="2371724" y="599948"/>
                  </a:lnTo>
                  <a:lnTo>
                    <a:pt x="2492883" y="599948"/>
                  </a:lnTo>
                  <a:lnTo>
                    <a:pt x="2492883" y="418592"/>
                  </a:lnTo>
                  <a:lnTo>
                    <a:pt x="2591181" y="318388"/>
                  </a:lnTo>
                  <a:lnTo>
                    <a:pt x="2729721" y="318388"/>
                  </a:lnTo>
                  <a:lnTo>
                    <a:pt x="2695933" y="266446"/>
                  </a:lnTo>
                  <a:lnTo>
                    <a:pt x="2492883" y="266446"/>
                  </a:lnTo>
                  <a:lnTo>
                    <a:pt x="2492883" y="0"/>
                  </a:lnTo>
                  <a:close/>
                </a:path>
                <a:path w="2913379" h="600075">
                  <a:moveTo>
                    <a:pt x="2729721" y="318388"/>
                  </a:moveTo>
                  <a:lnTo>
                    <a:pt x="2591181" y="318388"/>
                  </a:lnTo>
                  <a:lnTo>
                    <a:pt x="2756026" y="599948"/>
                  </a:lnTo>
                  <a:lnTo>
                    <a:pt x="2912871" y="599948"/>
                  </a:lnTo>
                  <a:lnTo>
                    <a:pt x="2729721" y="318388"/>
                  </a:lnTo>
                  <a:close/>
                </a:path>
                <a:path w="2913379" h="600075">
                  <a:moveTo>
                    <a:pt x="2900552" y="0"/>
                  </a:moveTo>
                  <a:lnTo>
                    <a:pt x="2737612" y="0"/>
                  </a:lnTo>
                  <a:lnTo>
                    <a:pt x="2492883" y="266446"/>
                  </a:lnTo>
                  <a:lnTo>
                    <a:pt x="2695933" y="266446"/>
                  </a:lnTo>
                  <a:lnTo>
                    <a:pt x="2674619" y="233680"/>
                  </a:lnTo>
                  <a:lnTo>
                    <a:pt x="2900552" y="0"/>
                  </a:lnTo>
                  <a:close/>
                </a:path>
                <a:path w="2913379" h="600075">
                  <a:moveTo>
                    <a:pt x="1884171" y="0"/>
                  </a:moveTo>
                  <a:lnTo>
                    <a:pt x="1766315" y="0"/>
                  </a:lnTo>
                  <a:lnTo>
                    <a:pt x="1766315" y="599948"/>
                  </a:lnTo>
                  <a:lnTo>
                    <a:pt x="1878838" y="599948"/>
                  </a:lnTo>
                  <a:lnTo>
                    <a:pt x="1878838" y="208661"/>
                  </a:lnTo>
                  <a:lnTo>
                    <a:pt x="2012080" y="208661"/>
                  </a:lnTo>
                  <a:lnTo>
                    <a:pt x="1884171" y="0"/>
                  </a:lnTo>
                  <a:close/>
                </a:path>
                <a:path w="2913379" h="600075">
                  <a:moveTo>
                    <a:pt x="2012080" y="208661"/>
                  </a:moveTo>
                  <a:lnTo>
                    <a:pt x="1878838" y="208661"/>
                  </a:lnTo>
                  <a:lnTo>
                    <a:pt x="2120772" y="599948"/>
                  </a:lnTo>
                  <a:lnTo>
                    <a:pt x="2242312" y="599948"/>
                  </a:lnTo>
                  <a:lnTo>
                    <a:pt x="2242312" y="400685"/>
                  </a:lnTo>
                  <a:lnTo>
                    <a:pt x="2129790" y="400685"/>
                  </a:lnTo>
                  <a:lnTo>
                    <a:pt x="2012080" y="208661"/>
                  </a:lnTo>
                  <a:close/>
                </a:path>
                <a:path w="2913379" h="600075">
                  <a:moveTo>
                    <a:pt x="2242312" y="0"/>
                  </a:moveTo>
                  <a:lnTo>
                    <a:pt x="2129790" y="0"/>
                  </a:lnTo>
                  <a:lnTo>
                    <a:pt x="2129790" y="400685"/>
                  </a:lnTo>
                  <a:lnTo>
                    <a:pt x="2242312" y="400685"/>
                  </a:lnTo>
                  <a:lnTo>
                    <a:pt x="2242312" y="0"/>
                  </a:lnTo>
                  <a:close/>
                </a:path>
                <a:path w="2913379" h="600075">
                  <a:moveTo>
                    <a:pt x="676655" y="0"/>
                  </a:moveTo>
                  <a:lnTo>
                    <a:pt x="555497" y="0"/>
                  </a:lnTo>
                  <a:lnTo>
                    <a:pt x="555497" y="599948"/>
                  </a:lnTo>
                  <a:lnTo>
                    <a:pt x="676655" y="599948"/>
                  </a:lnTo>
                  <a:lnTo>
                    <a:pt x="676655" y="337565"/>
                  </a:lnTo>
                  <a:lnTo>
                    <a:pt x="1035176" y="337565"/>
                  </a:lnTo>
                  <a:lnTo>
                    <a:pt x="1035176" y="236093"/>
                  </a:lnTo>
                  <a:lnTo>
                    <a:pt x="676655" y="236093"/>
                  </a:lnTo>
                  <a:lnTo>
                    <a:pt x="676655" y="0"/>
                  </a:lnTo>
                  <a:close/>
                </a:path>
                <a:path w="2913379" h="600075">
                  <a:moveTo>
                    <a:pt x="1035176" y="337565"/>
                  </a:moveTo>
                  <a:lnTo>
                    <a:pt x="914018" y="337565"/>
                  </a:lnTo>
                  <a:lnTo>
                    <a:pt x="914018" y="599948"/>
                  </a:lnTo>
                  <a:lnTo>
                    <a:pt x="1035176" y="599948"/>
                  </a:lnTo>
                  <a:lnTo>
                    <a:pt x="1035176" y="337565"/>
                  </a:lnTo>
                  <a:close/>
                </a:path>
                <a:path w="2913379" h="600075">
                  <a:moveTo>
                    <a:pt x="1035176" y="0"/>
                  </a:moveTo>
                  <a:lnTo>
                    <a:pt x="914018" y="0"/>
                  </a:lnTo>
                  <a:lnTo>
                    <a:pt x="914018" y="236093"/>
                  </a:lnTo>
                  <a:lnTo>
                    <a:pt x="1035176" y="236093"/>
                  </a:lnTo>
                  <a:lnTo>
                    <a:pt x="1035176" y="0"/>
                  </a:lnTo>
                  <a:close/>
                </a:path>
                <a:path w="2913379" h="600075">
                  <a:moveTo>
                    <a:pt x="299212" y="101473"/>
                  </a:moveTo>
                  <a:lnTo>
                    <a:pt x="178053" y="101473"/>
                  </a:lnTo>
                  <a:lnTo>
                    <a:pt x="178053" y="599948"/>
                  </a:lnTo>
                  <a:lnTo>
                    <a:pt x="299212" y="599948"/>
                  </a:lnTo>
                  <a:lnTo>
                    <a:pt x="299212" y="101473"/>
                  </a:lnTo>
                  <a:close/>
                </a:path>
                <a:path w="2913379" h="600075">
                  <a:moveTo>
                    <a:pt x="476757" y="0"/>
                  </a:moveTo>
                  <a:lnTo>
                    <a:pt x="0" y="0"/>
                  </a:lnTo>
                  <a:lnTo>
                    <a:pt x="0" y="101473"/>
                  </a:lnTo>
                  <a:lnTo>
                    <a:pt x="476757" y="101473"/>
                  </a:lnTo>
                  <a:lnTo>
                    <a:pt x="47675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61457" y="1647951"/>
              <a:ext cx="2913380" cy="600075"/>
            </a:xfrm>
            <a:custGeom>
              <a:avLst/>
              <a:gdLst/>
              <a:ahLst/>
              <a:cxnLst/>
              <a:rect l="l" t="t" r="r" b="b"/>
              <a:pathLst>
                <a:path w="2913379" h="600075">
                  <a:moveTo>
                    <a:pt x="1395348" y="139953"/>
                  </a:moveTo>
                  <a:lnTo>
                    <a:pt x="1314322" y="362585"/>
                  </a:lnTo>
                  <a:lnTo>
                    <a:pt x="1478025" y="362585"/>
                  </a:lnTo>
                  <a:lnTo>
                    <a:pt x="1395348" y="139953"/>
                  </a:lnTo>
                  <a:close/>
                </a:path>
                <a:path w="2913379" h="600075">
                  <a:moveTo>
                    <a:pt x="2371724" y="0"/>
                  </a:moveTo>
                  <a:lnTo>
                    <a:pt x="2492883" y="0"/>
                  </a:lnTo>
                  <a:lnTo>
                    <a:pt x="2492883" y="266446"/>
                  </a:lnTo>
                  <a:lnTo>
                    <a:pt x="2737612" y="0"/>
                  </a:lnTo>
                  <a:lnTo>
                    <a:pt x="2900552" y="0"/>
                  </a:lnTo>
                  <a:lnTo>
                    <a:pt x="2674619" y="233680"/>
                  </a:lnTo>
                  <a:lnTo>
                    <a:pt x="2912871" y="599948"/>
                  </a:lnTo>
                  <a:lnTo>
                    <a:pt x="2756026" y="599948"/>
                  </a:lnTo>
                  <a:lnTo>
                    <a:pt x="2591181" y="318388"/>
                  </a:lnTo>
                  <a:lnTo>
                    <a:pt x="2492883" y="418592"/>
                  </a:lnTo>
                  <a:lnTo>
                    <a:pt x="2492883" y="599948"/>
                  </a:lnTo>
                  <a:lnTo>
                    <a:pt x="2371724" y="599948"/>
                  </a:lnTo>
                  <a:lnTo>
                    <a:pt x="2371724" y="0"/>
                  </a:lnTo>
                  <a:close/>
                </a:path>
                <a:path w="2913379" h="600075">
                  <a:moveTo>
                    <a:pt x="1766315" y="0"/>
                  </a:moveTo>
                  <a:lnTo>
                    <a:pt x="1884171" y="0"/>
                  </a:lnTo>
                  <a:lnTo>
                    <a:pt x="2129790" y="400685"/>
                  </a:lnTo>
                  <a:lnTo>
                    <a:pt x="2129790" y="0"/>
                  </a:lnTo>
                  <a:lnTo>
                    <a:pt x="2242312" y="0"/>
                  </a:lnTo>
                  <a:lnTo>
                    <a:pt x="2242312" y="599948"/>
                  </a:lnTo>
                  <a:lnTo>
                    <a:pt x="2120772" y="599948"/>
                  </a:lnTo>
                  <a:lnTo>
                    <a:pt x="1878838" y="208661"/>
                  </a:lnTo>
                  <a:lnTo>
                    <a:pt x="1878838" y="599948"/>
                  </a:lnTo>
                  <a:lnTo>
                    <a:pt x="1766315" y="599948"/>
                  </a:lnTo>
                  <a:lnTo>
                    <a:pt x="1766315" y="0"/>
                  </a:lnTo>
                  <a:close/>
                </a:path>
                <a:path w="2913379" h="600075">
                  <a:moveTo>
                    <a:pt x="1332738" y="0"/>
                  </a:moveTo>
                  <a:lnTo>
                    <a:pt x="1460881" y="0"/>
                  </a:lnTo>
                  <a:lnTo>
                    <a:pt x="1701164" y="599948"/>
                  </a:lnTo>
                  <a:lnTo>
                    <a:pt x="1569339" y="599948"/>
                  </a:lnTo>
                  <a:lnTo>
                    <a:pt x="1517014" y="463676"/>
                  </a:lnTo>
                  <a:lnTo>
                    <a:pt x="1277112" y="463676"/>
                  </a:lnTo>
                  <a:lnTo>
                    <a:pt x="1227582" y="599948"/>
                  </a:lnTo>
                  <a:lnTo>
                    <a:pt x="1099058" y="599948"/>
                  </a:lnTo>
                  <a:lnTo>
                    <a:pt x="1332738" y="0"/>
                  </a:lnTo>
                  <a:close/>
                </a:path>
                <a:path w="2913379" h="600075">
                  <a:moveTo>
                    <a:pt x="555497" y="0"/>
                  </a:moveTo>
                  <a:lnTo>
                    <a:pt x="676655" y="0"/>
                  </a:lnTo>
                  <a:lnTo>
                    <a:pt x="676655" y="236093"/>
                  </a:lnTo>
                  <a:lnTo>
                    <a:pt x="914018" y="236093"/>
                  </a:lnTo>
                  <a:lnTo>
                    <a:pt x="914018" y="0"/>
                  </a:lnTo>
                  <a:lnTo>
                    <a:pt x="1035176" y="0"/>
                  </a:lnTo>
                  <a:lnTo>
                    <a:pt x="1035176" y="599948"/>
                  </a:lnTo>
                  <a:lnTo>
                    <a:pt x="914018" y="599948"/>
                  </a:lnTo>
                  <a:lnTo>
                    <a:pt x="914018" y="337565"/>
                  </a:lnTo>
                  <a:lnTo>
                    <a:pt x="676655" y="337565"/>
                  </a:lnTo>
                  <a:lnTo>
                    <a:pt x="676655" y="599948"/>
                  </a:lnTo>
                  <a:lnTo>
                    <a:pt x="555497" y="599948"/>
                  </a:lnTo>
                  <a:lnTo>
                    <a:pt x="555497" y="0"/>
                  </a:lnTo>
                  <a:close/>
                </a:path>
                <a:path w="2913379" h="600075">
                  <a:moveTo>
                    <a:pt x="0" y="0"/>
                  </a:moveTo>
                  <a:lnTo>
                    <a:pt x="476757" y="0"/>
                  </a:lnTo>
                  <a:lnTo>
                    <a:pt x="476757" y="101473"/>
                  </a:lnTo>
                  <a:lnTo>
                    <a:pt x="299212" y="101473"/>
                  </a:lnTo>
                  <a:lnTo>
                    <a:pt x="299212" y="599948"/>
                  </a:lnTo>
                  <a:lnTo>
                    <a:pt x="178053" y="599948"/>
                  </a:lnTo>
                  <a:lnTo>
                    <a:pt x="178053" y="101473"/>
                  </a:lnTo>
                  <a:lnTo>
                    <a:pt x="0" y="10147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0064" y="3649345"/>
              <a:ext cx="1751330" cy="621030"/>
            </a:xfrm>
            <a:custGeom>
              <a:avLst/>
              <a:gdLst/>
              <a:ahLst/>
              <a:cxnLst/>
              <a:rect l="l" t="t" r="r" b="b"/>
              <a:pathLst>
                <a:path w="1751329" h="621029">
                  <a:moveTo>
                    <a:pt x="887094" y="0"/>
                  </a:moveTo>
                  <a:lnTo>
                    <a:pt x="818118" y="5921"/>
                  </a:lnTo>
                  <a:lnTo>
                    <a:pt x="757809" y="23748"/>
                  </a:lnTo>
                  <a:lnTo>
                    <a:pt x="717296" y="46021"/>
                  </a:lnTo>
                  <a:lnTo>
                    <a:pt x="680212" y="77723"/>
                  </a:lnTo>
                  <a:lnTo>
                    <a:pt x="648509" y="116538"/>
                  </a:lnTo>
                  <a:lnTo>
                    <a:pt x="624332" y="160019"/>
                  </a:lnTo>
                  <a:lnTo>
                    <a:pt x="603758" y="229647"/>
                  </a:lnTo>
                  <a:lnTo>
                    <a:pt x="598614" y="269962"/>
                  </a:lnTo>
                  <a:lnTo>
                    <a:pt x="596900" y="313943"/>
                  </a:lnTo>
                  <a:lnTo>
                    <a:pt x="600055" y="368778"/>
                  </a:lnTo>
                  <a:lnTo>
                    <a:pt x="609526" y="418681"/>
                  </a:lnTo>
                  <a:lnTo>
                    <a:pt x="625319" y="463658"/>
                  </a:lnTo>
                  <a:lnTo>
                    <a:pt x="647439" y="503716"/>
                  </a:lnTo>
                  <a:lnTo>
                    <a:pt x="675893" y="538860"/>
                  </a:lnTo>
                  <a:lnTo>
                    <a:pt x="709698" y="568226"/>
                  </a:lnTo>
                  <a:lnTo>
                    <a:pt x="747873" y="591087"/>
                  </a:lnTo>
                  <a:lnTo>
                    <a:pt x="790431" y="607431"/>
                  </a:lnTo>
                  <a:lnTo>
                    <a:pt x="837385" y="617247"/>
                  </a:lnTo>
                  <a:lnTo>
                    <a:pt x="888745" y="620521"/>
                  </a:lnTo>
                  <a:lnTo>
                    <a:pt x="939496" y="617231"/>
                  </a:lnTo>
                  <a:lnTo>
                    <a:pt x="985985" y="607362"/>
                  </a:lnTo>
                  <a:lnTo>
                    <a:pt x="1028219" y="590922"/>
                  </a:lnTo>
                  <a:lnTo>
                    <a:pt x="1066204" y="567917"/>
                  </a:lnTo>
                  <a:lnTo>
                    <a:pt x="1099946" y="538352"/>
                  </a:lnTo>
                  <a:lnTo>
                    <a:pt x="1117212" y="516889"/>
                  </a:lnTo>
                  <a:lnTo>
                    <a:pt x="888364" y="516889"/>
                  </a:lnTo>
                  <a:lnTo>
                    <a:pt x="853690" y="513603"/>
                  </a:lnTo>
                  <a:lnTo>
                    <a:pt x="793960" y="487314"/>
                  </a:lnTo>
                  <a:lnTo>
                    <a:pt x="748262" y="434949"/>
                  </a:lnTo>
                  <a:lnTo>
                    <a:pt x="733536" y="399430"/>
                  </a:lnTo>
                  <a:lnTo>
                    <a:pt x="724691" y="357745"/>
                  </a:lnTo>
                  <a:lnTo>
                    <a:pt x="721811" y="311022"/>
                  </a:lnTo>
                  <a:lnTo>
                    <a:pt x="721838" y="308228"/>
                  </a:lnTo>
                  <a:lnTo>
                    <a:pt x="724600" y="261328"/>
                  </a:lnTo>
                  <a:lnTo>
                    <a:pt x="733186" y="219313"/>
                  </a:lnTo>
                  <a:lnTo>
                    <a:pt x="747512" y="183846"/>
                  </a:lnTo>
                  <a:lnTo>
                    <a:pt x="792335" y="132437"/>
                  </a:lnTo>
                  <a:lnTo>
                    <a:pt x="852687" y="106719"/>
                  </a:lnTo>
                  <a:lnTo>
                    <a:pt x="888364" y="103504"/>
                  </a:lnTo>
                  <a:lnTo>
                    <a:pt x="1116448" y="103504"/>
                  </a:lnTo>
                  <a:lnTo>
                    <a:pt x="1099312" y="82295"/>
                  </a:lnTo>
                  <a:lnTo>
                    <a:pt x="1065342" y="52669"/>
                  </a:lnTo>
                  <a:lnTo>
                    <a:pt x="1027135" y="29626"/>
                  </a:lnTo>
                  <a:lnTo>
                    <a:pt x="984691" y="13167"/>
                  </a:lnTo>
                  <a:lnTo>
                    <a:pt x="938011" y="3291"/>
                  </a:lnTo>
                  <a:lnTo>
                    <a:pt x="887094" y="0"/>
                  </a:lnTo>
                  <a:close/>
                </a:path>
                <a:path w="1751329" h="621029">
                  <a:moveTo>
                    <a:pt x="1116448" y="103504"/>
                  </a:moveTo>
                  <a:lnTo>
                    <a:pt x="888364" y="103504"/>
                  </a:lnTo>
                  <a:lnTo>
                    <a:pt x="923940" y="106691"/>
                  </a:lnTo>
                  <a:lnTo>
                    <a:pt x="955802" y="116236"/>
                  </a:lnTo>
                  <a:lnTo>
                    <a:pt x="1008380" y="154304"/>
                  </a:lnTo>
                  <a:lnTo>
                    <a:pt x="1042384" y="218122"/>
                  </a:lnTo>
                  <a:lnTo>
                    <a:pt x="1050885" y="259889"/>
                  </a:lnTo>
                  <a:lnTo>
                    <a:pt x="1053718" y="308228"/>
                  </a:lnTo>
                  <a:lnTo>
                    <a:pt x="1050813" y="357143"/>
                  </a:lnTo>
                  <a:lnTo>
                    <a:pt x="1042098" y="399510"/>
                  </a:lnTo>
                  <a:lnTo>
                    <a:pt x="1027572" y="435352"/>
                  </a:lnTo>
                  <a:lnTo>
                    <a:pt x="982376" y="487529"/>
                  </a:lnTo>
                  <a:lnTo>
                    <a:pt x="922940" y="513627"/>
                  </a:lnTo>
                  <a:lnTo>
                    <a:pt x="888364" y="516889"/>
                  </a:lnTo>
                  <a:lnTo>
                    <a:pt x="1117212" y="516889"/>
                  </a:lnTo>
                  <a:lnTo>
                    <a:pt x="1150466" y="462648"/>
                  </a:lnTo>
                  <a:lnTo>
                    <a:pt x="1166277" y="417176"/>
                  </a:lnTo>
                  <a:lnTo>
                    <a:pt x="1175773" y="366632"/>
                  </a:lnTo>
                  <a:lnTo>
                    <a:pt x="1178940" y="311022"/>
                  </a:lnTo>
                  <a:lnTo>
                    <a:pt x="1175755" y="254999"/>
                  </a:lnTo>
                  <a:lnTo>
                    <a:pt x="1166200" y="204121"/>
                  </a:lnTo>
                  <a:lnTo>
                    <a:pt x="1150274" y="158382"/>
                  </a:lnTo>
                  <a:lnTo>
                    <a:pt x="1127978" y="117775"/>
                  </a:lnTo>
                  <a:lnTo>
                    <a:pt x="1116448" y="103504"/>
                  </a:lnTo>
                  <a:close/>
                </a:path>
                <a:path w="1751329" h="621029">
                  <a:moveTo>
                    <a:pt x="1394079" y="10286"/>
                  </a:moveTo>
                  <a:lnTo>
                    <a:pt x="1272920" y="10286"/>
                  </a:lnTo>
                  <a:lnTo>
                    <a:pt x="1272996" y="335152"/>
                  </a:lnTo>
                  <a:lnTo>
                    <a:pt x="1273659" y="377569"/>
                  </a:lnTo>
                  <a:lnTo>
                    <a:pt x="1275873" y="418703"/>
                  </a:lnTo>
                  <a:lnTo>
                    <a:pt x="1284732" y="482599"/>
                  </a:lnTo>
                  <a:lnTo>
                    <a:pt x="1306984" y="532999"/>
                  </a:lnTo>
                  <a:lnTo>
                    <a:pt x="1332795" y="564167"/>
                  </a:lnTo>
                  <a:lnTo>
                    <a:pt x="1367899" y="589936"/>
                  </a:lnTo>
                  <a:lnTo>
                    <a:pt x="1413787" y="609270"/>
                  </a:lnTo>
                  <a:lnTo>
                    <a:pt x="1478938" y="619263"/>
                  </a:lnTo>
                  <a:lnTo>
                    <a:pt x="1519301" y="620521"/>
                  </a:lnTo>
                  <a:lnTo>
                    <a:pt x="1553233" y="619378"/>
                  </a:lnTo>
                  <a:lnTo>
                    <a:pt x="1610955" y="610234"/>
                  </a:lnTo>
                  <a:lnTo>
                    <a:pt x="1655724" y="592379"/>
                  </a:lnTo>
                  <a:lnTo>
                    <a:pt x="1691018" y="567908"/>
                  </a:lnTo>
                  <a:lnTo>
                    <a:pt x="1717476" y="537124"/>
                  </a:lnTo>
                  <a:lnTo>
                    <a:pt x="1728473" y="516889"/>
                  </a:lnTo>
                  <a:lnTo>
                    <a:pt x="1515617" y="516889"/>
                  </a:lnTo>
                  <a:lnTo>
                    <a:pt x="1491614" y="515506"/>
                  </a:lnTo>
                  <a:lnTo>
                    <a:pt x="1451610" y="504406"/>
                  </a:lnTo>
                  <a:lnTo>
                    <a:pt x="1411684" y="468693"/>
                  </a:lnTo>
                  <a:lnTo>
                    <a:pt x="1396597" y="420627"/>
                  </a:lnTo>
                  <a:lnTo>
                    <a:pt x="1394362" y="370439"/>
                  </a:lnTo>
                  <a:lnTo>
                    <a:pt x="1394135" y="342137"/>
                  </a:lnTo>
                  <a:lnTo>
                    <a:pt x="1394079" y="10286"/>
                  </a:lnTo>
                  <a:close/>
                </a:path>
                <a:path w="1751329" h="621029">
                  <a:moveTo>
                    <a:pt x="1751330" y="10286"/>
                  </a:moveTo>
                  <a:lnTo>
                    <a:pt x="1630171" y="10286"/>
                  </a:lnTo>
                  <a:lnTo>
                    <a:pt x="1630171" y="342137"/>
                  </a:lnTo>
                  <a:lnTo>
                    <a:pt x="1629838" y="375217"/>
                  </a:lnTo>
                  <a:lnTo>
                    <a:pt x="1627171" y="426184"/>
                  </a:lnTo>
                  <a:lnTo>
                    <a:pt x="1614376" y="472392"/>
                  </a:lnTo>
                  <a:lnTo>
                    <a:pt x="1578697" y="505049"/>
                  </a:lnTo>
                  <a:lnTo>
                    <a:pt x="1539835" y="515578"/>
                  </a:lnTo>
                  <a:lnTo>
                    <a:pt x="1515617" y="516889"/>
                  </a:lnTo>
                  <a:lnTo>
                    <a:pt x="1728473" y="516889"/>
                  </a:lnTo>
                  <a:lnTo>
                    <a:pt x="1741551" y="478027"/>
                  </a:lnTo>
                  <a:lnTo>
                    <a:pt x="1748869" y="417560"/>
                  </a:lnTo>
                  <a:lnTo>
                    <a:pt x="1750715" y="375217"/>
                  </a:lnTo>
                  <a:lnTo>
                    <a:pt x="1751209" y="335152"/>
                  </a:lnTo>
                  <a:lnTo>
                    <a:pt x="1751330" y="10286"/>
                  </a:lnTo>
                  <a:close/>
                </a:path>
                <a:path w="1751329" h="621029">
                  <a:moveTo>
                    <a:pt x="141986" y="10286"/>
                  </a:moveTo>
                  <a:lnTo>
                    <a:pt x="0" y="10286"/>
                  </a:lnTo>
                  <a:lnTo>
                    <a:pt x="219710" y="357758"/>
                  </a:lnTo>
                  <a:lnTo>
                    <a:pt x="219710" y="610234"/>
                  </a:lnTo>
                  <a:lnTo>
                    <a:pt x="340487" y="610234"/>
                  </a:lnTo>
                  <a:lnTo>
                    <a:pt x="340487" y="358520"/>
                  </a:lnTo>
                  <a:lnTo>
                    <a:pt x="410721" y="247649"/>
                  </a:lnTo>
                  <a:lnTo>
                    <a:pt x="283210" y="247649"/>
                  </a:lnTo>
                  <a:lnTo>
                    <a:pt x="141986" y="10286"/>
                  </a:lnTo>
                  <a:close/>
                </a:path>
                <a:path w="1751329" h="621029">
                  <a:moveTo>
                    <a:pt x="561086" y="10286"/>
                  </a:moveTo>
                  <a:lnTo>
                    <a:pt x="421513" y="10286"/>
                  </a:lnTo>
                  <a:lnTo>
                    <a:pt x="283210" y="247649"/>
                  </a:lnTo>
                  <a:lnTo>
                    <a:pt x="410721" y="247649"/>
                  </a:lnTo>
                  <a:lnTo>
                    <a:pt x="561086" y="1028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0064" y="3649345"/>
              <a:ext cx="1751330" cy="621030"/>
            </a:xfrm>
            <a:custGeom>
              <a:avLst/>
              <a:gdLst/>
              <a:ahLst/>
              <a:cxnLst/>
              <a:rect l="l" t="t" r="r" b="b"/>
              <a:pathLst>
                <a:path w="1751329" h="621029">
                  <a:moveTo>
                    <a:pt x="888364" y="103504"/>
                  </a:moveTo>
                  <a:lnTo>
                    <a:pt x="820689" y="116363"/>
                  </a:lnTo>
                  <a:lnTo>
                    <a:pt x="767588" y="154939"/>
                  </a:lnTo>
                  <a:lnTo>
                    <a:pt x="733186" y="219313"/>
                  </a:lnTo>
                  <a:lnTo>
                    <a:pt x="724600" y="261328"/>
                  </a:lnTo>
                  <a:lnTo>
                    <a:pt x="721740" y="309879"/>
                  </a:lnTo>
                  <a:lnTo>
                    <a:pt x="724691" y="357745"/>
                  </a:lnTo>
                  <a:lnTo>
                    <a:pt x="733536" y="399430"/>
                  </a:lnTo>
                  <a:lnTo>
                    <a:pt x="748262" y="434949"/>
                  </a:lnTo>
                  <a:lnTo>
                    <a:pt x="793960" y="487314"/>
                  </a:lnTo>
                  <a:lnTo>
                    <a:pt x="853690" y="513603"/>
                  </a:lnTo>
                  <a:lnTo>
                    <a:pt x="888364" y="516889"/>
                  </a:lnTo>
                  <a:lnTo>
                    <a:pt x="922940" y="513627"/>
                  </a:lnTo>
                  <a:lnTo>
                    <a:pt x="982376" y="487529"/>
                  </a:lnTo>
                  <a:lnTo>
                    <a:pt x="1027572" y="435352"/>
                  </a:lnTo>
                  <a:lnTo>
                    <a:pt x="1042098" y="399510"/>
                  </a:lnTo>
                  <a:lnTo>
                    <a:pt x="1050813" y="357143"/>
                  </a:lnTo>
                  <a:lnTo>
                    <a:pt x="1053718" y="308228"/>
                  </a:lnTo>
                  <a:lnTo>
                    <a:pt x="1050885" y="259889"/>
                  </a:lnTo>
                  <a:lnTo>
                    <a:pt x="1042384" y="218122"/>
                  </a:lnTo>
                  <a:lnTo>
                    <a:pt x="1008380" y="154304"/>
                  </a:lnTo>
                  <a:lnTo>
                    <a:pt x="955802" y="116236"/>
                  </a:lnTo>
                  <a:lnTo>
                    <a:pt x="888364" y="103504"/>
                  </a:lnTo>
                  <a:close/>
                </a:path>
                <a:path w="1751329" h="621029">
                  <a:moveTo>
                    <a:pt x="1272920" y="10286"/>
                  </a:moveTo>
                  <a:lnTo>
                    <a:pt x="1394079" y="10286"/>
                  </a:lnTo>
                  <a:lnTo>
                    <a:pt x="1394079" y="335152"/>
                  </a:lnTo>
                  <a:lnTo>
                    <a:pt x="1394362" y="370439"/>
                  </a:lnTo>
                  <a:lnTo>
                    <a:pt x="1396597" y="420627"/>
                  </a:lnTo>
                  <a:lnTo>
                    <a:pt x="1411684" y="468693"/>
                  </a:lnTo>
                  <a:lnTo>
                    <a:pt x="1451610" y="504406"/>
                  </a:lnTo>
                  <a:lnTo>
                    <a:pt x="1491614" y="515506"/>
                  </a:lnTo>
                  <a:lnTo>
                    <a:pt x="1515617" y="516889"/>
                  </a:lnTo>
                  <a:lnTo>
                    <a:pt x="1539835" y="515578"/>
                  </a:lnTo>
                  <a:lnTo>
                    <a:pt x="1578697" y="505049"/>
                  </a:lnTo>
                  <a:lnTo>
                    <a:pt x="1614376" y="472392"/>
                  </a:lnTo>
                  <a:lnTo>
                    <a:pt x="1627171" y="426184"/>
                  </a:lnTo>
                  <a:lnTo>
                    <a:pt x="1629838" y="375217"/>
                  </a:lnTo>
                  <a:lnTo>
                    <a:pt x="1630171" y="342137"/>
                  </a:lnTo>
                  <a:lnTo>
                    <a:pt x="1630171" y="10286"/>
                  </a:lnTo>
                  <a:lnTo>
                    <a:pt x="1751330" y="10286"/>
                  </a:lnTo>
                  <a:lnTo>
                    <a:pt x="1751330" y="325373"/>
                  </a:lnTo>
                  <a:lnTo>
                    <a:pt x="1750712" y="375425"/>
                  </a:lnTo>
                  <a:lnTo>
                    <a:pt x="1748869" y="417560"/>
                  </a:lnTo>
                  <a:lnTo>
                    <a:pt x="1741551" y="478027"/>
                  </a:lnTo>
                  <a:lnTo>
                    <a:pt x="1727549" y="519160"/>
                  </a:lnTo>
                  <a:lnTo>
                    <a:pt x="1705356" y="553338"/>
                  </a:lnTo>
                  <a:lnTo>
                    <a:pt x="1674479" y="580929"/>
                  </a:lnTo>
                  <a:lnTo>
                    <a:pt x="1634743" y="602233"/>
                  </a:lnTo>
                  <a:lnTo>
                    <a:pt x="1583785" y="615949"/>
                  </a:lnTo>
                  <a:lnTo>
                    <a:pt x="1519301" y="620521"/>
                  </a:lnTo>
                  <a:lnTo>
                    <a:pt x="1478938" y="619263"/>
                  </a:lnTo>
                  <a:lnTo>
                    <a:pt x="1413787" y="609270"/>
                  </a:lnTo>
                  <a:lnTo>
                    <a:pt x="1367899" y="589936"/>
                  </a:lnTo>
                  <a:lnTo>
                    <a:pt x="1332795" y="564167"/>
                  </a:lnTo>
                  <a:lnTo>
                    <a:pt x="1306984" y="532999"/>
                  </a:lnTo>
                  <a:lnTo>
                    <a:pt x="1284732" y="482599"/>
                  </a:lnTo>
                  <a:lnTo>
                    <a:pt x="1275873" y="418703"/>
                  </a:lnTo>
                  <a:lnTo>
                    <a:pt x="1273659" y="377569"/>
                  </a:lnTo>
                  <a:lnTo>
                    <a:pt x="1272920" y="330326"/>
                  </a:lnTo>
                  <a:lnTo>
                    <a:pt x="1272920" y="10286"/>
                  </a:lnTo>
                  <a:close/>
                </a:path>
                <a:path w="1751329" h="621029">
                  <a:moveTo>
                    <a:pt x="0" y="10286"/>
                  </a:moveTo>
                  <a:lnTo>
                    <a:pt x="141986" y="10286"/>
                  </a:lnTo>
                  <a:lnTo>
                    <a:pt x="283210" y="247649"/>
                  </a:lnTo>
                  <a:lnTo>
                    <a:pt x="421513" y="10286"/>
                  </a:lnTo>
                  <a:lnTo>
                    <a:pt x="561086" y="10286"/>
                  </a:lnTo>
                  <a:lnTo>
                    <a:pt x="340487" y="358520"/>
                  </a:lnTo>
                  <a:lnTo>
                    <a:pt x="340487" y="610234"/>
                  </a:lnTo>
                  <a:lnTo>
                    <a:pt x="219710" y="610234"/>
                  </a:lnTo>
                  <a:lnTo>
                    <a:pt x="219710" y="357758"/>
                  </a:lnTo>
                  <a:lnTo>
                    <a:pt x="0" y="10286"/>
                  </a:lnTo>
                  <a:close/>
                </a:path>
                <a:path w="1751329" h="621029">
                  <a:moveTo>
                    <a:pt x="887094" y="0"/>
                  </a:moveTo>
                  <a:lnTo>
                    <a:pt x="938011" y="3291"/>
                  </a:lnTo>
                  <a:lnTo>
                    <a:pt x="984691" y="13167"/>
                  </a:lnTo>
                  <a:lnTo>
                    <a:pt x="1027135" y="29626"/>
                  </a:lnTo>
                  <a:lnTo>
                    <a:pt x="1065342" y="52669"/>
                  </a:lnTo>
                  <a:lnTo>
                    <a:pt x="1099312" y="82295"/>
                  </a:lnTo>
                  <a:lnTo>
                    <a:pt x="1127978" y="117775"/>
                  </a:lnTo>
                  <a:lnTo>
                    <a:pt x="1150274" y="158382"/>
                  </a:lnTo>
                  <a:lnTo>
                    <a:pt x="1166200" y="204121"/>
                  </a:lnTo>
                  <a:lnTo>
                    <a:pt x="1175755" y="254999"/>
                  </a:lnTo>
                  <a:lnTo>
                    <a:pt x="1178940" y="311022"/>
                  </a:lnTo>
                  <a:lnTo>
                    <a:pt x="1175773" y="366632"/>
                  </a:lnTo>
                  <a:lnTo>
                    <a:pt x="1166277" y="417176"/>
                  </a:lnTo>
                  <a:lnTo>
                    <a:pt x="1150466" y="462648"/>
                  </a:lnTo>
                  <a:lnTo>
                    <a:pt x="1128352" y="503042"/>
                  </a:lnTo>
                  <a:lnTo>
                    <a:pt x="1099946" y="538352"/>
                  </a:lnTo>
                  <a:lnTo>
                    <a:pt x="1066204" y="567917"/>
                  </a:lnTo>
                  <a:lnTo>
                    <a:pt x="1028219" y="590922"/>
                  </a:lnTo>
                  <a:lnTo>
                    <a:pt x="985985" y="607362"/>
                  </a:lnTo>
                  <a:lnTo>
                    <a:pt x="939496" y="617231"/>
                  </a:lnTo>
                  <a:lnTo>
                    <a:pt x="888745" y="620521"/>
                  </a:lnTo>
                  <a:lnTo>
                    <a:pt x="837385" y="617247"/>
                  </a:lnTo>
                  <a:lnTo>
                    <a:pt x="790431" y="607431"/>
                  </a:lnTo>
                  <a:lnTo>
                    <a:pt x="747873" y="591087"/>
                  </a:lnTo>
                  <a:lnTo>
                    <a:pt x="709698" y="568226"/>
                  </a:lnTo>
                  <a:lnTo>
                    <a:pt x="675893" y="538860"/>
                  </a:lnTo>
                  <a:lnTo>
                    <a:pt x="647439" y="503716"/>
                  </a:lnTo>
                  <a:lnTo>
                    <a:pt x="625319" y="463658"/>
                  </a:lnTo>
                  <a:lnTo>
                    <a:pt x="609526" y="418681"/>
                  </a:lnTo>
                  <a:lnTo>
                    <a:pt x="600055" y="368778"/>
                  </a:lnTo>
                  <a:lnTo>
                    <a:pt x="596900" y="313943"/>
                  </a:lnTo>
                  <a:lnTo>
                    <a:pt x="598614" y="269962"/>
                  </a:lnTo>
                  <a:lnTo>
                    <a:pt x="603758" y="229647"/>
                  </a:lnTo>
                  <a:lnTo>
                    <a:pt x="624332" y="160019"/>
                  </a:lnTo>
                  <a:lnTo>
                    <a:pt x="648509" y="116538"/>
                  </a:lnTo>
                  <a:lnTo>
                    <a:pt x="680212" y="77723"/>
                  </a:lnTo>
                  <a:lnTo>
                    <a:pt x="717296" y="46021"/>
                  </a:lnTo>
                  <a:lnTo>
                    <a:pt x="757809" y="23748"/>
                  </a:lnTo>
                  <a:lnTo>
                    <a:pt x="818118" y="5921"/>
                  </a:lnTo>
                  <a:lnTo>
                    <a:pt x="887094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04032" y="1208531"/>
              <a:ext cx="4971288" cy="8519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35502" y="741933"/>
            <a:ext cx="43110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i="0" dirty="0">
                <a:solidFill>
                  <a:srgbClr val="FFE636"/>
                </a:solidFill>
                <a:latin typeface="Arial"/>
                <a:cs typeface="Arial"/>
              </a:rPr>
              <a:t>INTRODUCTI</a:t>
            </a:r>
            <a:r>
              <a:rPr sz="4400" b="1" i="0" spc="-20" dirty="0">
                <a:solidFill>
                  <a:srgbClr val="FFE636"/>
                </a:solidFill>
                <a:latin typeface="Arial"/>
                <a:cs typeface="Arial"/>
              </a:rPr>
              <a:t>O</a:t>
            </a:r>
            <a:r>
              <a:rPr sz="4400" b="1" i="0" dirty="0">
                <a:solidFill>
                  <a:srgbClr val="FFE636"/>
                </a:solidFill>
                <a:latin typeface="Arial"/>
                <a:cs typeface="Arial"/>
              </a:rPr>
              <a:t>N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324480"/>
            <a:ext cx="8060055" cy="3948429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359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Science the earliest period of history of the extraction of the  tooth has been considered a very formidable procedure by the  layman, &amp; it is because of the horrifying experiences  associated with the tooth extraction in the past that even  today the removal of a tooth is dreaded by a patient almost  more than any other surgical</a:t>
            </a:r>
            <a:r>
              <a:rPr sz="2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procedure.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Arial"/>
              <a:cs typeface="Arial"/>
            </a:endParaRPr>
          </a:p>
          <a:p>
            <a:pPr marL="355600" marR="297180" indent="-342900">
              <a:lnSpc>
                <a:spcPts val="2380"/>
              </a:lnSpc>
              <a:spcBef>
                <a:spcPts val="5"/>
              </a:spcBef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Many patients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suffer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from extractionfobia &amp; are often difficult to  care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for,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despite modern methods of</a:t>
            </a:r>
            <a:r>
              <a:rPr sz="22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anesthesia.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Arial"/>
              <a:cs typeface="Arial"/>
            </a:endParaRPr>
          </a:p>
          <a:p>
            <a:pPr marL="355600" marR="1286510" indent="-342900">
              <a:lnSpc>
                <a:spcPts val="2380"/>
              </a:lnSpc>
            </a:pP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Many dentists still believe that speed is essential when  extracting the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teeth.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2514600" cy="2160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62550" y="200025"/>
            <a:ext cx="3752850" cy="285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8194" y="3061842"/>
            <a:ext cx="376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1800" b="1" i="0" spc="-125" dirty="0">
                <a:solidFill>
                  <a:srgbClr val="17375E"/>
                </a:solidFill>
                <a:latin typeface="Trebuchet MS"/>
                <a:cs typeface="Trebuchet MS"/>
              </a:rPr>
              <a:t>4.	</a:t>
            </a:r>
            <a:r>
              <a:rPr sz="2400" b="1" i="0" u="heavy" spc="-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Angulation</a:t>
            </a:r>
            <a:r>
              <a:rPr sz="2400" b="1" i="0" u="heavy" spc="-229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6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of</a:t>
            </a:r>
            <a:r>
              <a:rPr sz="2400" b="1" i="0" u="heavy" spc="-24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9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</a:t>
            </a:r>
            <a:r>
              <a:rPr sz="2400" b="1" i="0" u="heavy" spc="-26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b="1" i="0" u="heavy" spc="-1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chair</a:t>
            </a:r>
            <a:r>
              <a:rPr sz="2400" b="1" i="0" spc="-23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400" b="1" i="0" spc="-165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8194" y="3551046"/>
            <a:ext cx="5547995" cy="2306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80160">
              <a:lnSpc>
                <a:spcPct val="100000"/>
              </a:lnSpc>
              <a:spcBef>
                <a:spcPts val="105"/>
              </a:spcBef>
            </a:pPr>
            <a:r>
              <a:rPr sz="2000" b="1" spc="-75" dirty="0">
                <a:latin typeface="Trebuchet MS"/>
                <a:cs typeface="Trebuchet MS"/>
              </a:rPr>
              <a:t>maxillary</a:t>
            </a:r>
            <a:r>
              <a:rPr sz="2000" b="1" spc="-48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teeth </a:t>
            </a:r>
            <a:r>
              <a:rPr sz="2000" b="1" spc="-135" dirty="0">
                <a:latin typeface="Arial"/>
                <a:cs typeface="Arial"/>
              </a:rPr>
              <a:t>– </a:t>
            </a:r>
            <a:r>
              <a:rPr sz="2000" dirty="0">
                <a:latin typeface="Times New Roman"/>
                <a:cs typeface="Times New Roman"/>
              </a:rPr>
              <a:t>45-60 </a:t>
            </a:r>
            <a:r>
              <a:rPr sz="2000" spc="-75" dirty="0">
                <a:latin typeface="Arial"/>
                <a:cs typeface="Arial"/>
              </a:rPr>
              <a:t>degree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00">
              <a:latin typeface="Arial"/>
              <a:cs typeface="Arial"/>
            </a:endParaRPr>
          </a:p>
          <a:p>
            <a:pPr marL="1268095">
              <a:lnSpc>
                <a:spcPct val="100000"/>
              </a:lnSpc>
            </a:pPr>
            <a:r>
              <a:rPr sz="2000" b="1" spc="-75" dirty="0">
                <a:latin typeface="Trebuchet MS"/>
                <a:cs typeface="Trebuchet MS"/>
              </a:rPr>
              <a:t>mandibular</a:t>
            </a:r>
            <a:r>
              <a:rPr sz="2000" b="1" spc="-24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teeth</a:t>
            </a:r>
            <a:r>
              <a:rPr sz="2000" b="1" spc="-180" dirty="0">
                <a:latin typeface="Trebuchet MS"/>
                <a:cs typeface="Trebuchet MS"/>
              </a:rPr>
              <a:t> </a:t>
            </a:r>
            <a:r>
              <a:rPr sz="2000" b="1" spc="-135" dirty="0">
                <a:latin typeface="Arial"/>
                <a:cs typeface="Arial"/>
              </a:rPr>
              <a:t>–</a:t>
            </a:r>
            <a:r>
              <a:rPr sz="2000" b="1" spc="-15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parallel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or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10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spc="-75" dirty="0">
                <a:latin typeface="Arial"/>
                <a:cs typeface="Arial"/>
              </a:rPr>
              <a:t>degree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527685" algn="l"/>
              </a:tabLst>
            </a:pPr>
            <a:r>
              <a:rPr sz="1800" b="1" spc="-160" dirty="0">
                <a:solidFill>
                  <a:srgbClr val="17375E"/>
                </a:solidFill>
                <a:latin typeface="Trebuchet MS"/>
                <a:cs typeface="Trebuchet MS"/>
              </a:rPr>
              <a:t>5.	</a:t>
            </a:r>
            <a:r>
              <a:rPr sz="2400" b="1" u="heavy" spc="-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Light</a:t>
            </a:r>
            <a:r>
              <a:rPr sz="2400" b="1" spc="-250" dirty="0">
                <a:latin typeface="Trebuchet MS"/>
                <a:cs typeface="Trebuchet MS"/>
              </a:rPr>
              <a:t> </a:t>
            </a:r>
            <a:r>
              <a:rPr sz="2400" b="1" spc="-165" dirty="0"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  <a:p>
            <a:pPr marL="1217930">
              <a:lnSpc>
                <a:spcPct val="100000"/>
              </a:lnSpc>
              <a:spcBef>
                <a:spcPts val="975"/>
              </a:spcBef>
            </a:pPr>
            <a:r>
              <a:rPr sz="2000" spc="-45" dirty="0">
                <a:latin typeface="Arial"/>
                <a:cs typeface="Arial"/>
              </a:rPr>
              <a:t>good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illumination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133600" y="685800"/>
            <a:ext cx="5973445" cy="5565775"/>
            <a:chOff x="2133600" y="685800"/>
            <a:chExt cx="5973445" cy="5565775"/>
          </a:xfrm>
        </p:grpSpPr>
        <p:sp>
          <p:nvSpPr>
            <p:cNvPr id="6" name="object 6"/>
            <p:cNvSpPr/>
            <p:nvPr/>
          </p:nvSpPr>
          <p:spPr>
            <a:xfrm>
              <a:off x="5334000" y="914400"/>
              <a:ext cx="2772910" cy="2514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33600" y="685800"/>
              <a:ext cx="2514600" cy="2255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95800" y="4876800"/>
              <a:ext cx="1500124" cy="13747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836166"/>
            <a:ext cx="43605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2400" b="1" i="0" spc="-135" dirty="0">
                <a:solidFill>
                  <a:srgbClr val="17375E"/>
                </a:solidFill>
                <a:latin typeface="Trebuchet MS"/>
                <a:cs typeface="Trebuchet MS"/>
              </a:rPr>
              <a:t>6.	</a:t>
            </a:r>
            <a:r>
              <a:rPr sz="3200" b="1" i="0" spc="-95" dirty="0">
                <a:solidFill>
                  <a:srgbClr val="000000"/>
                </a:solidFill>
                <a:latin typeface="Trebuchet MS"/>
                <a:cs typeface="Trebuchet MS"/>
              </a:rPr>
              <a:t>Role</a:t>
            </a:r>
            <a:r>
              <a:rPr sz="3200" b="1" i="0" spc="-3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200" b="1" i="0" spc="-85" dirty="0">
                <a:solidFill>
                  <a:srgbClr val="000000"/>
                </a:solidFill>
                <a:latin typeface="Trebuchet MS"/>
                <a:cs typeface="Trebuchet MS"/>
              </a:rPr>
              <a:t>of</a:t>
            </a:r>
            <a:r>
              <a:rPr sz="3200" b="1" i="0" spc="-33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200" b="1" i="0" spc="-90" dirty="0">
                <a:solidFill>
                  <a:srgbClr val="000000"/>
                </a:solidFill>
                <a:latin typeface="Trebuchet MS"/>
                <a:cs typeface="Trebuchet MS"/>
              </a:rPr>
              <a:t>opposite</a:t>
            </a:r>
            <a:r>
              <a:rPr sz="3200" b="1" i="0" spc="-3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200" b="1" i="0" spc="-90" dirty="0">
                <a:solidFill>
                  <a:srgbClr val="000000"/>
                </a:solidFill>
                <a:latin typeface="Trebuchet MS"/>
                <a:cs typeface="Trebuchet MS"/>
              </a:rPr>
              <a:t>hand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919196"/>
            <a:ext cx="5606415" cy="295211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80" dirty="0">
                <a:solidFill>
                  <a:srgbClr val="943735"/>
                </a:solidFill>
                <a:latin typeface="Trebuchet MS"/>
                <a:cs typeface="Trebuchet MS"/>
              </a:rPr>
              <a:t>Reflection </a:t>
            </a:r>
            <a:r>
              <a:rPr sz="2000" b="1" spc="-60" dirty="0">
                <a:solidFill>
                  <a:srgbClr val="943735"/>
                </a:solidFill>
                <a:latin typeface="Trebuchet MS"/>
                <a:cs typeface="Trebuchet MS"/>
              </a:rPr>
              <a:t>of </a:t>
            </a:r>
            <a:r>
              <a:rPr sz="2000" b="1" spc="-40" dirty="0">
                <a:solidFill>
                  <a:srgbClr val="943735"/>
                </a:solidFill>
                <a:latin typeface="Trebuchet MS"/>
                <a:cs typeface="Trebuchet MS"/>
              </a:rPr>
              <a:t>soft</a:t>
            </a:r>
            <a:r>
              <a:rPr sz="2000" b="1" spc="-45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65" dirty="0">
                <a:solidFill>
                  <a:srgbClr val="943735"/>
                </a:solidFill>
                <a:latin typeface="Trebuchet MS"/>
                <a:cs typeface="Trebuchet MS"/>
              </a:rPr>
              <a:t>tissue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75" dirty="0">
                <a:solidFill>
                  <a:srgbClr val="943735"/>
                </a:solidFill>
                <a:latin typeface="Trebuchet MS"/>
                <a:cs typeface="Trebuchet MS"/>
              </a:rPr>
              <a:t>Protection </a:t>
            </a:r>
            <a:r>
              <a:rPr sz="2000" b="1" spc="-60" dirty="0">
                <a:solidFill>
                  <a:srgbClr val="943735"/>
                </a:solidFill>
                <a:latin typeface="Trebuchet MS"/>
                <a:cs typeface="Trebuchet MS"/>
              </a:rPr>
              <a:t>of </a:t>
            </a:r>
            <a:r>
              <a:rPr sz="2000" b="1" spc="-85" dirty="0">
                <a:solidFill>
                  <a:srgbClr val="943735"/>
                </a:solidFill>
                <a:latin typeface="Trebuchet MS"/>
                <a:cs typeface="Trebuchet MS"/>
              </a:rPr>
              <a:t>other</a:t>
            </a:r>
            <a:r>
              <a:rPr sz="2000" b="1" spc="-41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943735"/>
                </a:solidFill>
                <a:latin typeface="Trebuchet MS"/>
                <a:cs typeface="Trebuchet MS"/>
              </a:rPr>
              <a:t>teeth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50" dirty="0">
                <a:solidFill>
                  <a:srgbClr val="943735"/>
                </a:solidFill>
                <a:latin typeface="Trebuchet MS"/>
                <a:cs typeface="Trebuchet MS"/>
              </a:rPr>
              <a:t>Stablization </a:t>
            </a:r>
            <a:r>
              <a:rPr sz="2000" b="1" spc="-65" dirty="0">
                <a:solidFill>
                  <a:srgbClr val="943735"/>
                </a:solidFill>
                <a:latin typeface="Arial"/>
                <a:cs typeface="Arial"/>
              </a:rPr>
              <a:t>of </a:t>
            </a:r>
            <a:r>
              <a:rPr sz="2000" b="1" spc="-75" dirty="0">
                <a:solidFill>
                  <a:srgbClr val="943735"/>
                </a:solidFill>
                <a:latin typeface="Arial"/>
                <a:cs typeface="Arial"/>
              </a:rPr>
              <a:t>patient’s</a:t>
            </a:r>
            <a:r>
              <a:rPr sz="2000" b="1" spc="-400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943735"/>
                </a:solidFill>
                <a:latin typeface="Arial"/>
                <a:cs typeface="Arial"/>
              </a:rPr>
              <a:t>head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40" dirty="0">
                <a:solidFill>
                  <a:srgbClr val="943735"/>
                </a:solidFill>
                <a:latin typeface="Trebuchet MS"/>
                <a:cs typeface="Trebuchet MS"/>
              </a:rPr>
              <a:t>Supporting</a:t>
            </a:r>
            <a:r>
              <a:rPr sz="2000" b="1" spc="-21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943735"/>
                </a:solidFill>
                <a:latin typeface="Trebuchet MS"/>
                <a:cs typeface="Trebuchet MS"/>
              </a:rPr>
              <a:t>&amp;</a:t>
            </a:r>
            <a:r>
              <a:rPr sz="2000" b="1" spc="-19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50" dirty="0">
                <a:solidFill>
                  <a:srgbClr val="943735"/>
                </a:solidFill>
                <a:latin typeface="Trebuchet MS"/>
                <a:cs typeface="Trebuchet MS"/>
              </a:rPr>
              <a:t>stablizing</a:t>
            </a:r>
            <a:r>
              <a:rPr sz="2000" b="1" spc="-21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943735"/>
                </a:solidFill>
                <a:latin typeface="Trebuchet MS"/>
                <a:cs typeface="Trebuchet MS"/>
              </a:rPr>
              <a:t>the</a:t>
            </a:r>
            <a:r>
              <a:rPr sz="2000" b="1" spc="-18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rgbClr val="943735"/>
                </a:solidFill>
                <a:latin typeface="Trebuchet MS"/>
                <a:cs typeface="Trebuchet MS"/>
              </a:rPr>
              <a:t>mandible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45" dirty="0">
                <a:solidFill>
                  <a:srgbClr val="943735"/>
                </a:solidFill>
                <a:latin typeface="Trebuchet MS"/>
                <a:cs typeface="Trebuchet MS"/>
              </a:rPr>
              <a:t>Supports </a:t>
            </a:r>
            <a:r>
              <a:rPr sz="2000" b="1" spc="-80" dirty="0">
                <a:solidFill>
                  <a:srgbClr val="943735"/>
                </a:solidFill>
                <a:latin typeface="Trebuchet MS"/>
                <a:cs typeface="Trebuchet MS"/>
              </a:rPr>
              <a:t>alveolar</a:t>
            </a:r>
            <a:r>
              <a:rPr sz="2000" b="1" spc="-36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rgbClr val="943735"/>
                </a:solidFill>
                <a:latin typeface="Trebuchet MS"/>
                <a:cs typeface="Trebuchet MS"/>
              </a:rPr>
              <a:t>bone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110" dirty="0">
                <a:solidFill>
                  <a:srgbClr val="943735"/>
                </a:solidFill>
                <a:latin typeface="Trebuchet MS"/>
                <a:cs typeface="Trebuchet MS"/>
              </a:rPr>
              <a:t>Tactile</a:t>
            </a:r>
            <a:r>
              <a:rPr sz="2000" b="1" spc="-22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rgbClr val="943735"/>
                </a:solidFill>
                <a:latin typeface="Trebuchet MS"/>
                <a:cs typeface="Trebuchet MS"/>
              </a:rPr>
              <a:t>information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60" dirty="0">
                <a:solidFill>
                  <a:srgbClr val="943735"/>
                </a:solidFill>
                <a:latin typeface="Trebuchet MS"/>
                <a:cs typeface="Trebuchet MS"/>
              </a:rPr>
              <a:t>Compress</a:t>
            </a:r>
            <a:r>
              <a:rPr sz="2000" b="1" spc="-21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75" dirty="0">
                <a:solidFill>
                  <a:srgbClr val="943735"/>
                </a:solidFill>
                <a:latin typeface="Trebuchet MS"/>
                <a:cs typeface="Trebuchet MS"/>
              </a:rPr>
              <a:t>socket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80" dirty="0">
                <a:solidFill>
                  <a:srgbClr val="943735"/>
                </a:solidFill>
                <a:latin typeface="Trebuchet MS"/>
                <a:cs typeface="Trebuchet MS"/>
              </a:rPr>
              <a:t>Deliver</a:t>
            </a:r>
            <a:r>
              <a:rPr sz="2000" b="1" spc="-229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943735"/>
                </a:solidFill>
                <a:latin typeface="Trebuchet MS"/>
                <a:cs typeface="Trebuchet MS"/>
              </a:rPr>
              <a:t>the</a:t>
            </a:r>
            <a:r>
              <a:rPr sz="2000" b="1" spc="-18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943735"/>
                </a:solidFill>
                <a:latin typeface="Trebuchet MS"/>
                <a:cs typeface="Trebuchet MS"/>
              </a:rPr>
              <a:t>whole</a:t>
            </a:r>
            <a:r>
              <a:rPr sz="2000" b="1" spc="-18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55" dirty="0">
                <a:solidFill>
                  <a:srgbClr val="943735"/>
                </a:solidFill>
                <a:latin typeface="Trebuchet MS"/>
                <a:cs typeface="Trebuchet MS"/>
              </a:rPr>
              <a:t>tooth,</a:t>
            </a:r>
            <a:r>
              <a:rPr sz="2000" b="1" spc="-15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75" dirty="0">
                <a:solidFill>
                  <a:srgbClr val="943735"/>
                </a:solidFill>
                <a:latin typeface="Trebuchet MS"/>
                <a:cs typeface="Trebuchet MS"/>
              </a:rPr>
              <a:t>root,</a:t>
            </a:r>
            <a:r>
              <a:rPr sz="2000" b="1" spc="-180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45" dirty="0">
                <a:solidFill>
                  <a:srgbClr val="943735"/>
                </a:solidFill>
                <a:latin typeface="Trebuchet MS"/>
                <a:cs typeface="Trebuchet MS"/>
              </a:rPr>
              <a:t>dislodged</a:t>
            </a:r>
            <a:r>
              <a:rPr sz="2000" b="1" spc="-215" dirty="0">
                <a:solidFill>
                  <a:srgbClr val="943735"/>
                </a:solidFill>
                <a:latin typeface="Trebuchet MS"/>
                <a:cs typeface="Trebuchet MS"/>
              </a:rPr>
              <a:t> </a:t>
            </a:r>
            <a:r>
              <a:rPr sz="2000" b="1" spc="-65" dirty="0">
                <a:solidFill>
                  <a:srgbClr val="943735"/>
                </a:solidFill>
                <a:latin typeface="Trebuchet MS"/>
                <a:cs typeface="Trebuchet MS"/>
              </a:rPr>
              <a:t>filling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6800" y="381000"/>
            <a:ext cx="4250817" cy="320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644" y="836421"/>
            <a:ext cx="34201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2400" b="1" i="0" spc="-210" dirty="0">
                <a:solidFill>
                  <a:srgbClr val="17375E"/>
                </a:solidFill>
                <a:latin typeface="Trebuchet MS"/>
                <a:cs typeface="Trebuchet MS"/>
              </a:rPr>
              <a:t>7.	</a:t>
            </a:r>
            <a:r>
              <a:rPr sz="3200" b="1" i="0" spc="-95" dirty="0">
                <a:solidFill>
                  <a:srgbClr val="000000"/>
                </a:solidFill>
                <a:latin typeface="Trebuchet MS"/>
                <a:cs typeface="Trebuchet MS"/>
              </a:rPr>
              <a:t>Role </a:t>
            </a:r>
            <a:r>
              <a:rPr sz="3200" b="1" i="0" spc="-85" dirty="0">
                <a:solidFill>
                  <a:srgbClr val="000000"/>
                </a:solidFill>
                <a:latin typeface="Trebuchet MS"/>
                <a:cs typeface="Trebuchet MS"/>
              </a:rPr>
              <a:t>of</a:t>
            </a:r>
            <a:r>
              <a:rPr sz="3200" b="1" i="0" spc="-61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200" b="1" i="0" spc="-65" dirty="0">
                <a:solidFill>
                  <a:srgbClr val="000000"/>
                </a:solidFill>
                <a:latin typeface="Trebuchet MS"/>
                <a:cs typeface="Trebuchet MS"/>
              </a:rPr>
              <a:t>assistant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9644" y="1918690"/>
            <a:ext cx="6353810" cy="331851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55" dirty="0">
                <a:solidFill>
                  <a:srgbClr val="4F6128"/>
                </a:solidFill>
                <a:latin typeface="Trebuchet MS"/>
                <a:cs typeface="Trebuchet MS"/>
              </a:rPr>
              <a:t>Helps</a:t>
            </a:r>
            <a:r>
              <a:rPr sz="2000" b="1" spc="-22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4F6128"/>
                </a:solidFill>
                <a:latin typeface="Trebuchet MS"/>
                <a:cs typeface="Trebuchet MS"/>
              </a:rPr>
              <a:t>the</a:t>
            </a:r>
            <a:r>
              <a:rPr sz="2000" b="1" spc="-18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55" dirty="0">
                <a:solidFill>
                  <a:srgbClr val="4F6128"/>
                </a:solidFill>
                <a:latin typeface="Trebuchet MS"/>
                <a:cs typeface="Trebuchet MS"/>
              </a:rPr>
              <a:t>surgeon</a:t>
            </a:r>
            <a:r>
              <a:rPr sz="2000" b="1" spc="-21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4F6128"/>
                </a:solidFill>
                <a:latin typeface="Trebuchet MS"/>
                <a:cs typeface="Trebuchet MS"/>
              </a:rPr>
              <a:t>to</a:t>
            </a:r>
            <a:r>
              <a:rPr sz="2000" b="1" spc="-185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4F6128"/>
                </a:solidFill>
                <a:latin typeface="Trebuchet MS"/>
                <a:cs typeface="Trebuchet MS"/>
              </a:rPr>
              <a:t>gain</a:t>
            </a:r>
            <a:r>
              <a:rPr sz="2000" b="1" spc="-204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4F6128"/>
                </a:solidFill>
                <a:latin typeface="Trebuchet MS"/>
                <a:cs typeface="Trebuchet MS"/>
              </a:rPr>
              <a:t>access</a:t>
            </a:r>
            <a:r>
              <a:rPr sz="2000" b="1" spc="21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4F6128"/>
                </a:solidFill>
                <a:latin typeface="Trebuchet MS"/>
                <a:cs typeface="Trebuchet MS"/>
              </a:rPr>
              <a:t>&amp;</a:t>
            </a:r>
            <a:r>
              <a:rPr sz="2000" b="1" spc="-19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85" dirty="0">
                <a:solidFill>
                  <a:srgbClr val="4F6128"/>
                </a:solidFill>
                <a:latin typeface="Trebuchet MS"/>
                <a:cs typeface="Trebuchet MS"/>
              </a:rPr>
              <a:t>visualize</a:t>
            </a:r>
            <a:r>
              <a:rPr sz="2000" b="1" spc="-215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4F6128"/>
                </a:solidFill>
                <a:latin typeface="Trebuchet MS"/>
                <a:cs typeface="Trebuchet MS"/>
              </a:rPr>
              <a:t>the</a:t>
            </a:r>
            <a:r>
              <a:rPr sz="2000" b="1" spc="-18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90" dirty="0">
                <a:solidFill>
                  <a:srgbClr val="4F6128"/>
                </a:solidFill>
                <a:latin typeface="Trebuchet MS"/>
                <a:cs typeface="Trebuchet MS"/>
              </a:rPr>
              <a:t>field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4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55" dirty="0">
                <a:solidFill>
                  <a:srgbClr val="4F6128"/>
                </a:solidFill>
                <a:latin typeface="Trebuchet MS"/>
                <a:cs typeface="Trebuchet MS"/>
              </a:rPr>
              <a:t>Suction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75" dirty="0">
                <a:solidFill>
                  <a:srgbClr val="4F6128"/>
                </a:solidFill>
                <a:latin typeface="Trebuchet MS"/>
                <a:cs typeface="Trebuchet MS"/>
              </a:rPr>
              <a:t>Protect</a:t>
            </a:r>
            <a:r>
              <a:rPr sz="2000" b="1" spc="-195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4F6128"/>
                </a:solidFill>
                <a:latin typeface="Trebuchet MS"/>
                <a:cs typeface="Trebuchet MS"/>
              </a:rPr>
              <a:t>the</a:t>
            </a:r>
            <a:r>
              <a:rPr sz="2000" b="1" spc="-18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80" dirty="0">
                <a:solidFill>
                  <a:srgbClr val="4F6128"/>
                </a:solidFill>
                <a:latin typeface="Trebuchet MS"/>
                <a:cs typeface="Trebuchet MS"/>
              </a:rPr>
              <a:t>teeth</a:t>
            </a:r>
            <a:r>
              <a:rPr sz="2000" b="1" spc="-195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55" dirty="0">
                <a:solidFill>
                  <a:srgbClr val="4F6128"/>
                </a:solidFill>
                <a:latin typeface="Trebuchet MS"/>
                <a:cs typeface="Trebuchet MS"/>
              </a:rPr>
              <a:t>of</a:t>
            </a:r>
            <a:r>
              <a:rPr sz="2000" b="1" spc="-195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55" dirty="0">
                <a:solidFill>
                  <a:srgbClr val="4F6128"/>
                </a:solidFill>
                <a:latin typeface="Trebuchet MS"/>
                <a:cs typeface="Trebuchet MS"/>
              </a:rPr>
              <a:t>opposite</a:t>
            </a:r>
            <a:r>
              <a:rPr sz="2000" b="1" spc="-18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100" dirty="0">
                <a:solidFill>
                  <a:srgbClr val="4F6128"/>
                </a:solidFill>
                <a:latin typeface="Trebuchet MS"/>
                <a:cs typeface="Trebuchet MS"/>
              </a:rPr>
              <a:t>arch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50" dirty="0">
                <a:solidFill>
                  <a:srgbClr val="4F6128"/>
                </a:solidFill>
                <a:latin typeface="Trebuchet MS"/>
                <a:cs typeface="Trebuchet MS"/>
              </a:rPr>
              <a:t>Support </a:t>
            </a:r>
            <a:r>
              <a:rPr sz="2000" b="1" spc="-80" dirty="0">
                <a:solidFill>
                  <a:srgbClr val="4F6128"/>
                </a:solidFill>
                <a:latin typeface="Trebuchet MS"/>
                <a:cs typeface="Trebuchet MS"/>
              </a:rPr>
              <a:t>the</a:t>
            </a:r>
            <a:r>
              <a:rPr sz="2000" b="1" spc="-335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rgbClr val="4F6128"/>
                </a:solidFill>
                <a:latin typeface="Trebuchet MS"/>
                <a:cs typeface="Trebuchet MS"/>
              </a:rPr>
              <a:t>head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50" dirty="0">
                <a:solidFill>
                  <a:srgbClr val="4F6128"/>
                </a:solidFill>
                <a:latin typeface="Trebuchet MS"/>
                <a:cs typeface="Trebuchet MS"/>
              </a:rPr>
              <a:t>Support </a:t>
            </a:r>
            <a:r>
              <a:rPr sz="2000" b="1" spc="-80" dirty="0">
                <a:solidFill>
                  <a:srgbClr val="4F6128"/>
                </a:solidFill>
                <a:latin typeface="Trebuchet MS"/>
                <a:cs typeface="Trebuchet MS"/>
              </a:rPr>
              <a:t>the</a:t>
            </a:r>
            <a:r>
              <a:rPr sz="2000" b="1" spc="-335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rgbClr val="4F6128"/>
                </a:solidFill>
                <a:latin typeface="Trebuchet MS"/>
                <a:cs typeface="Trebuchet MS"/>
              </a:rPr>
              <a:t>mandible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50" dirty="0">
                <a:solidFill>
                  <a:srgbClr val="4F6128"/>
                </a:solidFill>
                <a:latin typeface="Trebuchet MS"/>
                <a:cs typeface="Trebuchet MS"/>
              </a:rPr>
              <a:t>Psychological</a:t>
            </a:r>
            <a:r>
              <a:rPr sz="2000" b="1" spc="-215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25" dirty="0">
                <a:solidFill>
                  <a:srgbClr val="4F6128"/>
                </a:solidFill>
                <a:latin typeface="Trebuchet MS"/>
                <a:cs typeface="Trebuchet MS"/>
              </a:rPr>
              <a:t>&amp;</a:t>
            </a:r>
            <a:r>
              <a:rPr sz="2000" b="1" spc="-19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60" dirty="0">
                <a:solidFill>
                  <a:srgbClr val="4F6128"/>
                </a:solidFill>
                <a:latin typeface="Trebuchet MS"/>
                <a:cs typeface="Trebuchet MS"/>
              </a:rPr>
              <a:t>emotional</a:t>
            </a:r>
            <a:r>
              <a:rPr sz="2000" b="1" spc="-190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sz="2000" b="1" spc="-65" dirty="0">
                <a:solidFill>
                  <a:srgbClr val="4F6128"/>
                </a:solidFill>
                <a:latin typeface="Trebuchet MS"/>
                <a:cs typeface="Trebuchet MS"/>
              </a:rPr>
              <a:t>support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2000" b="1" spc="-50" dirty="0">
                <a:solidFill>
                  <a:srgbClr val="FF0000"/>
                </a:solidFill>
                <a:latin typeface="Trebuchet MS"/>
                <a:cs typeface="Trebuchet MS"/>
              </a:rPr>
              <a:t>Avoid</a:t>
            </a:r>
            <a:r>
              <a:rPr sz="2000" b="1" spc="-2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rgbClr val="FF0000"/>
                </a:solidFill>
                <a:latin typeface="Trebuchet MS"/>
                <a:cs typeface="Trebuchet MS"/>
              </a:rPr>
              <a:t>casual</a:t>
            </a:r>
            <a:r>
              <a:rPr sz="2000" b="1" spc="-2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spc="-100" dirty="0">
                <a:solidFill>
                  <a:srgbClr val="FF0000"/>
                </a:solidFill>
                <a:latin typeface="Trebuchet MS"/>
                <a:cs typeface="Trebuchet MS"/>
              </a:rPr>
              <a:t>,</a:t>
            </a:r>
            <a:r>
              <a:rPr sz="2000" b="1" spc="-1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spc="-65" dirty="0">
                <a:solidFill>
                  <a:srgbClr val="FF0000"/>
                </a:solidFill>
                <a:latin typeface="Trebuchet MS"/>
                <a:cs typeface="Trebuchet MS"/>
              </a:rPr>
              <a:t>offhand</a:t>
            </a:r>
            <a:r>
              <a:rPr sz="2000" b="1" spc="-1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spc="-55" dirty="0">
                <a:solidFill>
                  <a:srgbClr val="FF0000"/>
                </a:solidFill>
                <a:latin typeface="Trebuchet MS"/>
                <a:cs typeface="Trebuchet MS"/>
              </a:rPr>
              <a:t>comments</a:t>
            </a:r>
            <a:endParaRPr sz="2000">
              <a:latin typeface="Trebuchet MS"/>
              <a:cs typeface="Trebuchet MS"/>
            </a:endParaRPr>
          </a:p>
          <a:p>
            <a:pPr marL="2787650">
              <a:lnSpc>
                <a:spcPct val="100000"/>
              </a:lnSpc>
              <a:spcBef>
                <a:spcPts val="480"/>
              </a:spcBef>
            </a:pPr>
            <a:r>
              <a:rPr sz="2000" b="1" spc="-135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2000" b="1" spc="-125" dirty="0">
                <a:solidFill>
                  <a:srgbClr val="FF0000"/>
                </a:solidFill>
                <a:latin typeface="Arial"/>
                <a:cs typeface="Arial"/>
              </a:rPr>
              <a:t>increase </a:t>
            </a:r>
            <a:r>
              <a:rPr sz="2000" b="1" spc="-75" dirty="0">
                <a:solidFill>
                  <a:srgbClr val="FF0000"/>
                </a:solidFill>
                <a:latin typeface="Arial"/>
                <a:cs typeface="Arial"/>
              </a:rPr>
              <a:t>patient’s</a:t>
            </a:r>
            <a:r>
              <a:rPr sz="2000" b="1" spc="-2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anxiety</a:t>
            </a:r>
            <a:endParaRPr sz="2000">
              <a:latin typeface="Arial"/>
              <a:cs typeface="Arial"/>
            </a:endParaRPr>
          </a:p>
          <a:p>
            <a:pPr marL="2839720">
              <a:lnSpc>
                <a:spcPct val="100000"/>
              </a:lnSpc>
              <a:spcBef>
                <a:spcPts val="480"/>
              </a:spcBef>
            </a:pPr>
            <a:r>
              <a:rPr sz="2000" b="1" spc="-70" dirty="0">
                <a:solidFill>
                  <a:srgbClr val="FF0000"/>
                </a:solidFill>
                <a:latin typeface="Trebuchet MS"/>
                <a:cs typeface="Trebuchet MS"/>
              </a:rPr>
              <a:t>- </a:t>
            </a:r>
            <a:r>
              <a:rPr sz="2000" b="1" spc="-130" dirty="0">
                <a:solidFill>
                  <a:srgbClr val="FF0000"/>
                </a:solidFill>
                <a:latin typeface="Arial"/>
                <a:cs typeface="Arial"/>
              </a:rPr>
              <a:t>decrease </a:t>
            </a:r>
            <a:r>
              <a:rPr sz="2000" b="1" spc="-75" dirty="0">
                <a:solidFill>
                  <a:srgbClr val="FF0000"/>
                </a:solidFill>
                <a:latin typeface="Arial"/>
                <a:cs typeface="Arial"/>
              </a:rPr>
              <a:t>patient’s</a:t>
            </a:r>
            <a:r>
              <a:rPr sz="2000" b="1" spc="-3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FF0000"/>
                </a:solidFill>
                <a:latin typeface="Arial"/>
                <a:cs typeface="Arial"/>
              </a:rPr>
              <a:t>cooperation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1198" y="2917063"/>
            <a:ext cx="5873115" cy="8839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2400" i="0" spc="-5" dirty="0">
                <a:solidFill>
                  <a:srgbClr val="17375E"/>
                </a:solidFill>
                <a:latin typeface="Arial"/>
                <a:cs typeface="Arial"/>
              </a:rPr>
              <a:t>A.	</a:t>
            </a:r>
            <a:r>
              <a:rPr sz="3200" i="0" spc="-5" dirty="0">
                <a:solidFill>
                  <a:srgbClr val="000000"/>
                </a:solidFill>
                <a:latin typeface="Arial"/>
                <a:cs typeface="Arial"/>
              </a:rPr>
              <a:t>Intra-alveolar </a:t>
            </a:r>
            <a:r>
              <a:rPr sz="3200" i="0" dirty="0">
                <a:solidFill>
                  <a:srgbClr val="000000"/>
                </a:solidFill>
                <a:latin typeface="Arial"/>
                <a:cs typeface="Arial"/>
              </a:rPr>
              <a:t>extraction</a:t>
            </a:r>
            <a:r>
              <a:rPr sz="3200" i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5" dirty="0">
                <a:solidFill>
                  <a:srgbClr val="000000"/>
                </a:solidFill>
                <a:latin typeface="Arial"/>
                <a:cs typeface="Arial"/>
              </a:rPr>
              <a:t>(closed</a:t>
            </a:r>
            <a:endParaRPr sz="2400">
              <a:latin typeface="Arial"/>
              <a:cs typeface="Arial"/>
            </a:endParaRPr>
          </a:p>
          <a:p>
            <a:pPr marL="514984" algn="ctr">
              <a:lnSpc>
                <a:spcPct val="100000"/>
              </a:lnSpc>
              <a:spcBef>
                <a:spcPts val="30"/>
              </a:spcBef>
            </a:pPr>
            <a:r>
              <a:rPr sz="2400" i="0" spc="-5" dirty="0">
                <a:solidFill>
                  <a:srgbClr val="000000"/>
                </a:solidFill>
                <a:latin typeface="Arial"/>
                <a:cs typeface="Arial"/>
              </a:rPr>
              <a:t>technique)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88922" y="4453509"/>
            <a:ext cx="5717540" cy="88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2400" spc="-5" dirty="0">
                <a:solidFill>
                  <a:srgbClr val="17375E"/>
                </a:solidFill>
                <a:latin typeface="Arial"/>
                <a:cs typeface="Arial"/>
              </a:rPr>
              <a:t>B.	</a:t>
            </a:r>
            <a:r>
              <a:rPr sz="3200" spc="-10" dirty="0">
                <a:latin typeface="Arial"/>
                <a:cs typeface="Arial"/>
              </a:rPr>
              <a:t>Transalveolar </a:t>
            </a:r>
            <a:r>
              <a:rPr sz="3200" dirty="0">
                <a:latin typeface="Arial"/>
                <a:cs typeface="Arial"/>
              </a:rPr>
              <a:t>extraction</a:t>
            </a:r>
            <a:r>
              <a:rPr sz="3200" spc="-3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(open</a:t>
            </a:r>
            <a:endParaRPr sz="2400">
              <a:latin typeface="Arial"/>
              <a:cs typeface="Arial"/>
            </a:endParaRPr>
          </a:p>
          <a:p>
            <a:pPr marL="513715" algn="ctr">
              <a:lnSpc>
                <a:spcPct val="100000"/>
              </a:lnSpc>
              <a:spcBef>
                <a:spcPts val="35"/>
              </a:spcBef>
            </a:pPr>
            <a:r>
              <a:rPr sz="2400" spc="-5" dirty="0">
                <a:latin typeface="Arial"/>
                <a:cs typeface="Arial"/>
              </a:rPr>
              <a:t>method)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143000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Types/Methods Of </a:t>
            </a:r>
            <a:r>
              <a:rPr lang="en-US" sz="4400" b="1" dirty="0" err="1" smtClean="0"/>
              <a:t>Exodontia</a:t>
            </a:r>
            <a:endParaRPr lang="en-US" sz="4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7676" y="0"/>
              <a:ext cx="6937248" cy="67604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724027"/>
            <a:ext cx="861441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02225" algn="l"/>
              </a:tabLst>
            </a:pPr>
            <a:r>
              <a:rPr spc="-10"/>
              <a:t>INTRA</a:t>
            </a:r>
            <a:r>
              <a:rPr spc="30"/>
              <a:t> </a:t>
            </a:r>
            <a:r>
              <a:rPr spc="-10" smtClean="0"/>
              <a:t>ALVEOLAR</a:t>
            </a:r>
            <a:r>
              <a:rPr lang="en-US" spc="-10" dirty="0" smtClean="0"/>
              <a:t>  </a:t>
            </a:r>
            <a:r>
              <a:rPr spc="-5" smtClean="0"/>
              <a:t>EXTRACTION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78739" y="1625853"/>
            <a:ext cx="8586470" cy="1269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It </a:t>
            </a:r>
            <a:r>
              <a:rPr sz="2400" spc="-5" dirty="0">
                <a:latin typeface="Arial"/>
                <a:cs typeface="Arial"/>
              </a:rPr>
              <a:t>means direct </a:t>
            </a:r>
            <a:r>
              <a:rPr sz="2400" dirty="0">
                <a:latin typeface="Arial"/>
                <a:cs typeface="Arial"/>
              </a:rPr>
              <a:t>access </a:t>
            </a:r>
            <a:r>
              <a:rPr sz="2400" spc="-5" dirty="0">
                <a:latin typeface="Arial"/>
                <a:cs typeface="Arial"/>
              </a:rPr>
              <a:t>is gained on </a:t>
            </a:r>
            <a:r>
              <a:rPr sz="2400" dirty="0">
                <a:latin typeface="Arial"/>
                <a:cs typeface="Arial"/>
              </a:rPr>
              <a:t>the tooth to </a:t>
            </a:r>
            <a:r>
              <a:rPr sz="2400" spc="-5" dirty="0">
                <a:latin typeface="Arial"/>
                <a:cs typeface="Arial"/>
              </a:rPr>
              <a:t>be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extracted.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It </a:t>
            </a:r>
            <a:r>
              <a:rPr sz="2400" spc="-5" dirty="0">
                <a:latin typeface="Arial"/>
                <a:cs typeface="Arial"/>
              </a:rPr>
              <a:t>is carried </a:t>
            </a:r>
            <a:r>
              <a:rPr sz="2400" dirty="0">
                <a:latin typeface="Arial"/>
                <a:cs typeface="Arial"/>
              </a:rPr>
              <a:t>out </a:t>
            </a:r>
            <a:r>
              <a:rPr sz="2400" spc="-5" dirty="0">
                <a:latin typeface="Arial"/>
                <a:cs typeface="Arial"/>
              </a:rPr>
              <a:t>with the </a:t>
            </a:r>
            <a:r>
              <a:rPr sz="2400" spc="-10" dirty="0">
                <a:latin typeface="Arial"/>
                <a:cs typeface="Arial"/>
              </a:rPr>
              <a:t>help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dental forceps and</a:t>
            </a:r>
            <a:r>
              <a:rPr sz="2400" spc="1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elevators.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46020" y="3485388"/>
            <a:ext cx="6096000" cy="2228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294" y="1329179"/>
            <a:ext cx="7995411" cy="307777"/>
          </a:xfrm>
        </p:spPr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9905" y="1808323"/>
            <a:ext cx="5945505" cy="923330"/>
          </a:xfrm>
        </p:spPr>
        <p:txBody>
          <a:bodyPr/>
          <a:lstStyle/>
          <a:p>
            <a:r>
              <a:rPr lang="en-US" dirty="0" smtClean="0"/>
              <a:t>1.Forcep Technique</a:t>
            </a:r>
          </a:p>
          <a:p>
            <a:endParaRPr lang="en-US" dirty="0" smtClean="0"/>
          </a:p>
          <a:p>
            <a:r>
              <a:rPr lang="en-US" dirty="0" smtClean="0"/>
              <a:t>2. Elevator Technique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471296"/>
            <a:ext cx="35001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latin typeface="Arial"/>
                <a:cs typeface="Arial"/>
              </a:rPr>
              <a:t>Forceps</a:t>
            </a:r>
            <a:r>
              <a:rPr sz="3200" b="0" spc="-95" dirty="0">
                <a:latin typeface="Arial"/>
                <a:cs typeface="Arial"/>
              </a:rPr>
              <a:t> </a:t>
            </a:r>
            <a:r>
              <a:rPr sz="3200" b="0" spc="-5" dirty="0">
                <a:latin typeface="Arial"/>
                <a:cs typeface="Arial"/>
              </a:rPr>
              <a:t>Technique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544" y="998306"/>
            <a:ext cx="8031480" cy="405002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400" b="1" dirty="0">
                <a:latin typeface="Arial"/>
                <a:cs typeface="Arial"/>
              </a:rPr>
              <a:t>Indications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Fairly mobile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teeth,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Extraction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single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tooth,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Extraction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multiple </a:t>
            </a:r>
            <a:r>
              <a:rPr sz="2400" dirty="0">
                <a:latin typeface="Arial"/>
                <a:cs typeface="Arial"/>
              </a:rPr>
              <a:t>teeth </a:t>
            </a:r>
            <a:r>
              <a:rPr sz="2400" spc="-5" dirty="0">
                <a:latin typeface="Arial"/>
                <a:cs typeface="Arial"/>
              </a:rPr>
              <a:t>which are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scattered.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Contraindications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complicated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extractions,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Deformed </a:t>
            </a:r>
            <a:r>
              <a:rPr sz="2400" dirty="0">
                <a:latin typeface="Arial"/>
                <a:cs typeface="Arial"/>
              </a:rPr>
              <a:t>roots,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Hard tissue pathology </a:t>
            </a:r>
            <a:r>
              <a:rPr sz="2400" dirty="0">
                <a:latin typeface="Arial"/>
                <a:cs typeface="Arial"/>
              </a:rPr>
              <a:t>of roots </a:t>
            </a:r>
            <a:r>
              <a:rPr sz="2400" spc="-5" dirty="0">
                <a:latin typeface="Arial"/>
                <a:cs typeface="Arial"/>
              </a:rPr>
              <a:t>like </a:t>
            </a:r>
            <a:r>
              <a:rPr sz="2400" dirty="0">
                <a:latin typeface="Arial"/>
                <a:cs typeface="Arial"/>
              </a:rPr>
              <a:t>hyper-cementosis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etc.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Badly destroyed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teeth.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4525" y="305181"/>
            <a:ext cx="7170420" cy="327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Advantages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–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Arial"/>
                <a:cs typeface="Arial"/>
              </a:rPr>
              <a:t>It causes the least amount of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trauma.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Arial"/>
                <a:cs typeface="Arial"/>
              </a:rPr>
              <a:t>Promotes retention of a satisfactory blood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clot.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Arial"/>
                <a:cs typeface="Arial"/>
              </a:rPr>
              <a:t>Favours rapid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healing.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415874"/>
            <a:ext cx="812292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0" spc="-5" dirty="0">
                <a:latin typeface="Arial"/>
                <a:cs typeface="Arial"/>
              </a:rPr>
              <a:t>Various movement for </a:t>
            </a:r>
            <a:r>
              <a:rPr sz="3200" b="0" dirty="0">
                <a:latin typeface="Arial"/>
                <a:cs typeface="Arial"/>
              </a:rPr>
              <a:t>extraction of</a:t>
            </a:r>
            <a:r>
              <a:rPr sz="3200" b="0" spc="-70" dirty="0">
                <a:latin typeface="Arial"/>
                <a:cs typeface="Arial"/>
              </a:rPr>
              <a:t> </a:t>
            </a:r>
            <a:r>
              <a:rPr sz="3200" b="0" spc="-5" dirty="0">
                <a:latin typeface="Arial"/>
                <a:cs typeface="Arial"/>
              </a:rPr>
              <a:t>individual  tooth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755" y="2020823"/>
            <a:ext cx="8292083" cy="4454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2047875"/>
            <a:ext cx="8193024" cy="4355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57237" y="1524000"/>
          <a:ext cx="8193405" cy="43557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/>
                <a:gridCol w="4764405"/>
              </a:tblGrid>
              <a:tr h="1188720">
                <a:tc>
                  <a:txBody>
                    <a:bodyPr/>
                    <a:lstStyle/>
                    <a:p>
                      <a:pPr marL="91440" marR="31369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Upper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central, lateral, 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canine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, </a:t>
                      </a:r>
                      <a:r>
                        <a:rPr sz="2400" spc="-5" smtClean="0">
                          <a:latin typeface="Arial"/>
                          <a:cs typeface="Arial"/>
                        </a:rPr>
                        <a:t>second</a:t>
                      </a:r>
                      <a:r>
                        <a:rPr sz="2400" spc="1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pre-molar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82270">
                        <a:lnSpc>
                          <a:spcPct val="100000"/>
                        </a:lnSpc>
                        <a:spcBef>
                          <a:spcPts val="300"/>
                        </a:spcBef>
                        <a:tabLst>
                          <a:tab pos="1903730" algn="l"/>
                          <a:tab pos="2124075" algn="l"/>
                        </a:tabLst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First</a:t>
                      </a:r>
                      <a:r>
                        <a:rPr sz="24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apical	slight</a:t>
                      </a:r>
                      <a:r>
                        <a:rPr sz="2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labial/buccal  slight</a:t>
                      </a:r>
                      <a:r>
                        <a:rPr sz="24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palatal		rotation with 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traction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397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Upper</a:t>
                      </a:r>
                      <a:r>
                        <a:rPr sz="24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molars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65341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1987550" algn="l"/>
                          <a:tab pos="3206750" algn="l"/>
                        </a:tabLst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rst</a:t>
                      </a:r>
                      <a:r>
                        <a:rPr sz="24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cal	buccal	p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tal 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deliver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the tooth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buccaly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Lower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central, lateral,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1440" marR="31369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canine,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first</a:t>
                      </a:r>
                      <a:r>
                        <a:rPr sz="2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pre-molar, 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second</a:t>
                      </a:r>
                      <a:r>
                        <a:rPr sz="24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pre-molar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1987550" algn="l"/>
                        </a:tabLst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First</a:t>
                      </a:r>
                      <a:r>
                        <a:rPr sz="24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apical	slight labial/buccal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2075" marR="583565" indent="337820">
                        <a:lnSpc>
                          <a:spcPct val="100000"/>
                        </a:lnSpc>
                        <a:spcBef>
                          <a:spcPts val="575"/>
                        </a:spcBef>
                        <a:tabLst>
                          <a:tab pos="2530475" algn="l"/>
                        </a:tabLst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slight</a:t>
                      </a:r>
                      <a:r>
                        <a:rPr sz="24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lingual	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rotation</a:t>
                      </a:r>
                      <a:r>
                        <a:rPr sz="24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with 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traction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4138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Lower</a:t>
                      </a:r>
                      <a:r>
                        <a:rPr sz="24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molars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753745">
                        <a:lnSpc>
                          <a:spcPct val="100000"/>
                        </a:lnSpc>
                        <a:spcBef>
                          <a:spcPts val="309"/>
                        </a:spcBef>
                        <a:tabLst>
                          <a:tab pos="1903730" algn="l"/>
                          <a:tab pos="3123565" algn="l"/>
                        </a:tabLst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rst</a:t>
                      </a:r>
                      <a:r>
                        <a:rPr sz="24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cal	buccal	l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ng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al 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deliver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the tooth</a:t>
                      </a:r>
                      <a:r>
                        <a:rPr sz="24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buccaly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267962" y="1741805"/>
            <a:ext cx="4648200" cy="3515995"/>
          </a:xfrm>
          <a:custGeom>
            <a:avLst/>
            <a:gdLst/>
            <a:ahLst/>
            <a:cxnLst/>
            <a:rect l="l" t="t" r="r" b="b"/>
            <a:pathLst>
              <a:path w="4648200" h="3515995">
                <a:moveTo>
                  <a:pt x="304800" y="2634234"/>
                </a:moveTo>
                <a:lnTo>
                  <a:pt x="275844" y="2619756"/>
                </a:lnTo>
                <a:lnTo>
                  <a:pt x="217932" y="2590800"/>
                </a:lnTo>
                <a:lnTo>
                  <a:pt x="217932" y="2619756"/>
                </a:lnTo>
                <a:lnTo>
                  <a:pt x="0" y="2619756"/>
                </a:lnTo>
                <a:lnTo>
                  <a:pt x="0" y="2648712"/>
                </a:lnTo>
                <a:lnTo>
                  <a:pt x="217932" y="2648712"/>
                </a:lnTo>
                <a:lnTo>
                  <a:pt x="217932" y="2677668"/>
                </a:lnTo>
                <a:lnTo>
                  <a:pt x="275844" y="2648712"/>
                </a:lnTo>
                <a:lnTo>
                  <a:pt x="304800" y="2634234"/>
                </a:lnTo>
                <a:close/>
              </a:path>
              <a:path w="4648200" h="3515995">
                <a:moveTo>
                  <a:pt x="1828800" y="3472434"/>
                </a:moveTo>
                <a:lnTo>
                  <a:pt x="1799844" y="3457956"/>
                </a:lnTo>
                <a:lnTo>
                  <a:pt x="1741932" y="3429000"/>
                </a:lnTo>
                <a:lnTo>
                  <a:pt x="1741932" y="3457956"/>
                </a:lnTo>
                <a:lnTo>
                  <a:pt x="1524000" y="3457956"/>
                </a:lnTo>
                <a:lnTo>
                  <a:pt x="1524000" y="3486912"/>
                </a:lnTo>
                <a:lnTo>
                  <a:pt x="1741932" y="3486912"/>
                </a:lnTo>
                <a:lnTo>
                  <a:pt x="1741932" y="3515868"/>
                </a:lnTo>
                <a:lnTo>
                  <a:pt x="1799844" y="3486912"/>
                </a:lnTo>
                <a:lnTo>
                  <a:pt x="1828800" y="3472434"/>
                </a:lnTo>
                <a:close/>
              </a:path>
              <a:path w="4648200" h="3515995">
                <a:moveTo>
                  <a:pt x="1828800" y="2177034"/>
                </a:moveTo>
                <a:lnTo>
                  <a:pt x="1799844" y="2162556"/>
                </a:lnTo>
                <a:lnTo>
                  <a:pt x="1741932" y="2133600"/>
                </a:lnTo>
                <a:lnTo>
                  <a:pt x="1741932" y="2162556"/>
                </a:lnTo>
                <a:lnTo>
                  <a:pt x="1524000" y="2162556"/>
                </a:lnTo>
                <a:lnTo>
                  <a:pt x="1524000" y="2191512"/>
                </a:lnTo>
                <a:lnTo>
                  <a:pt x="1741932" y="2191512"/>
                </a:lnTo>
                <a:lnTo>
                  <a:pt x="1741932" y="2220468"/>
                </a:lnTo>
                <a:lnTo>
                  <a:pt x="1799844" y="2191512"/>
                </a:lnTo>
                <a:lnTo>
                  <a:pt x="1828800" y="2177034"/>
                </a:lnTo>
                <a:close/>
              </a:path>
              <a:path w="4648200" h="3515995">
                <a:moveTo>
                  <a:pt x="1828800" y="43434"/>
                </a:moveTo>
                <a:lnTo>
                  <a:pt x="1799844" y="28956"/>
                </a:lnTo>
                <a:lnTo>
                  <a:pt x="1741932" y="0"/>
                </a:lnTo>
                <a:lnTo>
                  <a:pt x="1741932" y="28956"/>
                </a:lnTo>
                <a:lnTo>
                  <a:pt x="1524000" y="28956"/>
                </a:lnTo>
                <a:lnTo>
                  <a:pt x="1524000" y="57912"/>
                </a:lnTo>
                <a:lnTo>
                  <a:pt x="1741932" y="57912"/>
                </a:lnTo>
                <a:lnTo>
                  <a:pt x="1741932" y="86868"/>
                </a:lnTo>
                <a:lnTo>
                  <a:pt x="1799844" y="57912"/>
                </a:lnTo>
                <a:lnTo>
                  <a:pt x="1828800" y="43434"/>
                </a:lnTo>
                <a:close/>
              </a:path>
              <a:path w="4648200" h="3515995">
                <a:moveTo>
                  <a:pt x="1905000" y="1262634"/>
                </a:moveTo>
                <a:lnTo>
                  <a:pt x="1876044" y="1248156"/>
                </a:lnTo>
                <a:lnTo>
                  <a:pt x="1818132" y="1219200"/>
                </a:lnTo>
                <a:lnTo>
                  <a:pt x="1818132" y="1248156"/>
                </a:lnTo>
                <a:lnTo>
                  <a:pt x="1600200" y="1248156"/>
                </a:lnTo>
                <a:lnTo>
                  <a:pt x="1600200" y="1277112"/>
                </a:lnTo>
                <a:lnTo>
                  <a:pt x="1818132" y="1277112"/>
                </a:lnTo>
                <a:lnTo>
                  <a:pt x="1818132" y="1306080"/>
                </a:lnTo>
                <a:lnTo>
                  <a:pt x="1876044" y="1277112"/>
                </a:lnTo>
                <a:lnTo>
                  <a:pt x="1905000" y="1262634"/>
                </a:lnTo>
                <a:close/>
              </a:path>
              <a:path w="4648200" h="3515995">
                <a:moveTo>
                  <a:pt x="2057400" y="424434"/>
                </a:moveTo>
                <a:lnTo>
                  <a:pt x="2028444" y="409956"/>
                </a:lnTo>
                <a:lnTo>
                  <a:pt x="1970532" y="381000"/>
                </a:lnTo>
                <a:lnTo>
                  <a:pt x="1970532" y="409956"/>
                </a:lnTo>
                <a:lnTo>
                  <a:pt x="1752600" y="409956"/>
                </a:lnTo>
                <a:lnTo>
                  <a:pt x="1752600" y="438912"/>
                </a:lnTo>
                <a:lnTo>
                  <a:pt x="1970532" y="438912"/>
                </a:lnTo>
                <a:lnTo>
                  <a:pt x="1970532" y="467868"/>
                </a:lnTo>
                <a:lnTo>
                  <a:pt x="2028444" y="438912"/>
                </a:lnTo>
                <a:lnTo>
                  <a:pt x="2057400" y="424434"/>
                </a:lnTo>
                <a:close/>
              </a:path>
              <a:path w="4648200" h="3515995">
                <a:moveTo>
                  <a:pt x="2438400" y="2634234"/>
                </a:moveTo>
                <a:lnTo>
                  <a:pt x="2409444" y="2619756"/>
                </a:lnTo>
                <a:lnTo>
                  <a:pt x="2351532" y="2590800"/>
                </a:lnTo>
                <a:lnTo>
                  <a:pt x="2351532" y="2619756"/>
                </a:lnTo>
                <a:lnTo>
                  <a:pt x="2133600" y="2619756"/>
                </a:lnTo>
                <a:lnTo>
                  <a:pt x="2133600" y="2648712"/>
                </a:lnTo>
                <a:lnTo>
                  <a:pt x="2351532" y="2648712"/>
                </a:lnTo>
                <a:lnTo>
                  <a:pt x="2351532" y="2677668"/>
                </a:lnTo>
                <a:lnTo>
                  <a:pt x="2409444" y="2648712"/>
                </a:lnTo>
                <a:lnTo>
                  <a:pt x="2438400" y="2634234"/>
                </a:lnTo>
                <a:close/>
              </a:path>
              <a:path w="4648200" h="3515995">
                <a:moveTo>
                  <a:pt x="3048000" y="3472434"/>
                </a:moveTo>
                <a:lnTo>
                  <a:pt x="3019044" y="3457956"/>
                </a:lnTo>
                <a:lnTo>
                  <a:pt x="2961132" y="3429000"/>
                </a:lnTo>
                <a:lnTo>
                  <a:pt x="2961132" y="3457956"/>
                </a:lnTo>
                <a:lnTo>
                  <a:pt x="2743200" y="3457956"/>
                </a:lnTo>
                <a:lnTo>
                  <a:pt x="2743200" y="3486912"/>
                </a:lnTo>
                <a:lnTo>
                  <a:pt x="2961132" y="3486912"/>
                </a:lnTo>
                <a:lnTo>
                  <a:pt x="2961132" y="3515868"/>
                </a:lnTo>
                <a:lnTo>
                  <a:pt x="3019044" y="3486912"/>
                </a:lnTo>
                <a:lnTo>
                  <a:pt x="3048000" y="3472434"/>
                </a:lnTo>
                <a:close/>
              </a:path>
              <a:path w="4648200" h="3515995">
                <a:moveTo>
                  <a:pt x="3124200" y="1262634"/>
                </a:moveTo>
                <a:lnTo>
                  <a:pt x="3095244" y="1248156"/>
                </a:lnTo>
                <a:lnTo>
                  <a:pt x="3037332" y="1219200"/>
                </a:lnTo>
                <a:lnTo>
                  <a:pt x="3037332" y="1248156"/>
                </a:lnTo>
                <a:lnTo>
                  <a:pt x="2819400" y="1248156"/>
                </a:lnTo>
                <a:lnTo>
                  <a:pt x="2819400" y="1277112"/>
                </a:lnTo>
                <a:lnTo>
                  <a:pt x="3037332" y="1277112"/>
                </a:lnTo>
                <a:lnTo>
                  <a:pt x="3037332" y="1306080"/>
                </a:lnTo>
                <a:lnTo>
                  <a:pt x="3095244" y="1277112"/>
                </a:lnTo>
                <a:lnTo>
                  <a:pt x="3124200" y="1262634"/>
                </a:lnTo>
                <a:close/>
              </a:path>
              <a:path w="4648200" h="3515995">
                <a:moveTo>
                  <a:pt x="4343400" y="3472434"/>
                </a:moveTo>
                <a:lnTo>
                  <a:pt x="4314444" y="3457956"/>
                </a:lnTo>
                <a:lnTo>
                  <a:pt x="4256532" y="3429000"/>
                </a:lnTo>
                <a:lnTo>
                  <a:pt x="4256532" y="3457956"/>
                </a:lnTo>
                <a:lnTo>
                  <a:pt x="4038600" y="3457956"/>
                </a:lnTo>
                <a:lnTo>
                  <a:pt x="4038600" y="3486912"/>
                </a:lnTo>
                <a:lnTo>
                  <a:pt x="4256532" y="3486912"/>
                </a:lnTo>
                <a:lnTo>
                  <a:pt x="4256532" y="3515868"/>
                </a:lnTo>
                <a:lnTo>
                  <a:pt x="4314444" y="3486912"/>
                </a:lnTo>
                <a:lnTo>
                  <a:pt x="4343400" y="3472434"/>
                </a:lnTo>
                <a:close/>
              </a:path>
              <a:path w="4648200" h="3515995">
                <a:moveTo>
                  <a:pt x="4495800" y="1262634"/>
                </a:moveTo>
                <a:lnTo>
                  <a:pt x="4466844" y="1248156"/>
                </a:lnTo>
                <a:lnTo>
                  <a:pt x="4408932" y="1219200"/>
                </a:lnTo>
                <a:lnTo>
                  <a:pt x="4408932" y="1248156"/>
                </a:lnTo>
                <a:lnTo>
                  <a:pt x="4191000" y="1248156"/>
                </a:lnTo>
                <a:lnTo>
                  <a:pt x="4191000" y="1277112"/>
                </a:lnTo>
                <a:lnTo>
                  <a:pt x="4408932" y="1277112"/>
                </a:lnTo>
                <a:lnTo>
                  <a:pt x="4408932" y="1306080"/>
                </a:lnTo>
                <a:lnTo>
                  <a:pt x="4466844" y="1277112"/>
                </a:lnTo>
                <a:lnTo>
                  <a:pt x="4495800" y="1262634"/>
                </a:lnTo>
                <a:close/>
              </a:path>
              <a:path w="4648200" h="3515995">
                <a:moveTo>
                  <a:pt x="4648200" y="43434"/>
                </a:moveTo>
                <a:lnTo>
                  <a:pt x="4619244" y="28956"/>
                </a:lnTo>
                <a:lnTo>
                  <a:pt x="4561332" y="0"/>
                </a:lnTo>
                <a:lnTo>
                  <a:pt x="4561332" y="28956"/>
                </a:lnTo>
                <a:lnTo>
                  <a:pt x="4343400" y="28956"/>
                </a:lnTo>
                <a:lnTo>
                  <a:pt x="4343400" y="57912"/>
                </a:lnTo>
                <a:lnTo>
                  <a:pt x="4561332" y="57912"/>
                </a:lnTo>
                <a:lnTo>
                  <a:pt x="4561332" y="86868"/>
                </a:lnTo>
                <a:lnTo>
                  <a:pt x="4619244" y="57912"/>
                </a:lnTo>
                <a:lnTo>
                  <a:pt x="4648200" y="434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838200" y="5943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Maxillary 1</a:t>
            </a:r>
            <a:r>
              <a:rPr lang="en-US" baseline="30000" dirty="0" smtClean="0"/>
              <a:t>st</a:t>
            </a:r>
            <a:r>
              <a:rPr lang="en-US" dirty="0" smtClean="0"/>
              <a:t> Premolar-</a:t>
            </a:r>
            <a:r>
              <a:rPr lang="en-US" dirty="0" err="1" smtClean="0"/>
              <a:t>apical,buccal,palatal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44139" y="1894331"/>
              <a:ext cx="3854196" cy="8519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75610" y="1427733"/>
            <a:ext cx="31959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i="0" dirty="0">
                <a:solidFill>
                  <a:srgbClr val="FFFFFF"/>
                </a:solidFill>
                <a:latin typeface="Arial"/>
                <a:cs typeface="Arial"/>
              </a:rPr>
              <a:t>DEFIN</a:t>
            </a:r>
            <a:r>
              <a:rPr sz="4400" b="1" i="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b="1" i="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891409"/>
            <a:ext cx="8024495" cy="2806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ideal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tooth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extraction is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Arial"/>
              <a:cs typeface="Arial"/>
            </a:endParaRPr>
          </a:p>
          <a:p>
            <a:pPr marL="355600" marR="5080" indent="1339850">
              <a:lnSpc>
                <a:spcPct val="100000"/>
              </a:lnSpc>
            </a:pPr>
            <a:r>
              <a:rPr sz="2400" i="1" spc="-5" dirty="0">
                <a:solidFill>
                  <a:srgbClr val="FFE636"/>
                </a:solidFill>
                <a:latin typeface="Arial"/>
                <a:cs typeface="Arial"/>
              </a:rPr>
              <a:t>The painless removal </a:t>
            </a:r>
            <a:r>
              <a:rPr sz="2400" i="1" dirty="0">
                <a:solidFill>
                  <a:srgbClr val="FFE636"/>
                </a:solidFill>
                <a:latin typeface="Arial"/>
                <a:cs typeface="Arial"/>
              </a:rPr>
              <a:t>of the </a:t>
            </a:r>
            <a:r>
              <a:rPr sz="2400" i="1" spc="-5" dirty="0">
                <a:solidFill>
                  <a:srgbClr val="FFE636"/>
                </a:solidFill>
                <a:latin typeface="Arial"/>
                <a:cs typeface="Arial"/>
              </a:rPr>
              <a:t>whole </a:t>
            </a:r>
            <a:r>
              <a:rPr sz="2400" i="1" dirty="0">
                <a:solidFill>
                  <a:srgbClr val="FFE636"/>
                </a:solidFill>
                <a:latin typeface="Arial"/>
                <a:cs typeface="Arial"/>
              </a:rPr>
              <a:t>tooth, or  </a:t>
            </a:r>
            <a:r>
              <a:rPr sz="2400" i="1" spc="-5" dirty="0">
                <a:solidFill>
                  <a:srgbClr val="FFE636"/>
                </a:solidFill>
                <a:latin typeface="Arial"/>
                <a:cs typeface="Arial"/>
              </a:rPr>
              <a:t>root, with </a:t>
            </a:r>
            <a:r>
              <a:rPr sz="2400" i="1" spc="-10" dirty="0">
                <a:solidFill>
                  <a:srgbClr val="FFE636"/>
                </a:solidFill>
                <a:latin typeface="Arial"/>
                <a:cs typeface="Arial"/>
              </a:rPr>
              <a:t>minimal </a:t>
            </a:r>
            <a:r>
              <a:rPr sz="2400" i="1" spc="-5" dirty="0">
                <a:solidFill>
                  <a:srgbClr val="FFE636"/>
                </a:solidFill>
                <a:latin typeface="Arial"/>
                <a:cs typeface="Arial"/>
              </a:rPr>
              <a:t>trauma to the investing tissues, so </a:t>
            </a:r>
            <a:r>
              <a:rPr sz="2400" i="1" dirty="0">
                <a:solidFill>
                  <a:srgbClr val="FFE636"/>
                </a:solidFill>
                <a:latin typeface="Arial"/>
                <a:cs typeface="Arial"/>
              </a:rPr>
              <a:t>that  </a:t>
            </a:r>
            <a:r>
              <a:rPr sz="2400" i="1" spc="-5" dirty="0">
                <a:solidFill>
                  <a:srgbClr val="FFE636"/>
                </a:solidFill>
                <a:latin typeface="Arial"/>
                <a:cs typeface="Arial"/>
              </a:rPr>
              <a:t>the wound heals uneventfully </a:t>
            </a:r>
            <a:r>
              <a:rPr sz="2400" i="1" dirty="0">
                <a:solidFill>
                  <a:srgbClr val="FFE636"/>
                </a:solidFill>
                <a:latin typeface="Arial"/>
                <a:cs typeface="Arial"/>
              </a:rPr>
              <a:t>&amp; </a:t>
            </a:r>
            <a:r>
              <a:rPr sz="2400" i="1" spc="-5" dirty="0">
                <a:solidFill>
                  <a:srgbClr val="FFE636"/>
                </a:solidFill>
                <a:latin typeface="Arial"/>
                <a:cs typeface="Arial"/>
              </a:rPr>
              <a:t>no post-operative  prosthetic problem is</a:t>
            </a:r>
            <a:r>
              <a:rPr sz="2400" i="1" spc="25" dirty="0">
                <a:solidFill>
                  <a:srgbClr val="FFE636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FFE636"/>
                </a:solidFill>
                <a:latin typeface="Arial"/>
                <a:cs typeface="Arial"/>
              </a:rPr>
              <a:t>created.</a:t>
            </a:r>
            <a:endParaRPr sz="2400">
              <a:latin typeface="Arial"/>
              <a:cs typeface="Arial"/>
            </a:endParaRPr>
          </a:p>
          <a:p>
            <a:pPr marL="4723765">
              <a:lnSpc>
                <a:spcPct val="100000"/>
              </a:lnSpc>
              <a:spcBef>
                <a:spcPts val="575"/>
              </a:spcBef>
            </a:pPr>
            <a:r>
              <a:rPr sz="2400" i="1" dirty="0">
                <a:solidFill>
                  <a:srgbClr val="FFE636"/>
                </a:solidFill>
                <a:latin typeface="Arial"/>
                <a:cs typeface="Arial"/>
              </a:rPr>
              <a:t>(Geoffray L</a:t>
            </a:r>
            <a:r>
              <a:rPr sz="2400" i="1" spc="-105" dirty="0">
                <a:solidFill>
                  <a:srgbClr val="FFE636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FFE636"/>
                </a:solidFill>
                <a:latin typeface="Arial"/>
                <a:cs typeface="Arial"/>
              </a:rPr>
              <a:t>Howe)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3691" y="985520"/>
            <a:ext cx="35775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latin typeface="Comic Sans MS"/>
                <a:cs typeface="Comic Sans MS"/>
              </a:rPr>
              <a:t>Elevator</a:t>
            </a:r>
            <a:r>
              <a:rPr sz="3200" b="0" spc="-60" dirty="0">
                <a:latin typeface="Comic Sans MS"/>
                <a:cs typeface="Comic Sans MS"/>
              </a:rPr>
              <a:t> </a:t>
            </a:r>
            <a:r>
              <a:rPr sz="3200" b="0" spc="-5" dirty="0">
                <a:latin typeface="Comic Sans MS"/>
                <a:cs typeface="Comic Sans MS"/>
              </a:rPr>
              <a:t>technique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27" y="1581658"/>
            <a:ext cx="8404225" cy="3183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Indications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800">
              <a:latin typeface="Arial"/>
              <a:cs typeface="Arial"/>
            </a:endParaRPr>
          </a:p>
          <a:p>
            <a:pPr marL="355600" marR="5080" indent="-342900">
              <a:lnSpc>
                <a:spcPts val="302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To luxate </a:t>
            </a:r>
            <a:r>
              <a:rPr sz="2800" dirty="0">
                <a:latin typeface="Arial"/>
                <a:cs typeface="Arial"/>
              </a:rPr>
              <a:t>teeth </a:t>
            </a:r>
            <a:r>
              <a:rPr sz="2800" spc="-5" dirty="0">
                <a:latin typeface="Arial"/>
                <a:cs typeface="Arial"/>
              </a:rPr>
              <a:t>which cannot be </a:t>
            </a:r>
            <a:r>
              <a:rPr sz="2800" dirty="0">
                <a:latin typeface="Arial"/>
                <a:cs typeface="Arial"/>
              </a:rPr>
              <a:t>engaged </a:t>
            </a:r>
            <a:r>
              <a:rPr sz="2800" spc="-5" dirty="0">
                <a:latin typeface="Arial"/>
                <a:cs typeface="Arial"/>
              </a:rPr>
              <a:t>by beaks  of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forceps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2800" spc="-5" dirty="0">
                <a:latin typeface="Arial"/>
                <a:cs typeface="Arial"/>
              </a:rPr>
              <a:t>eg: </a:t>
            </a:r>
            <a:r>
              <a:rPr sz="2800" dirty="0">
                <a:latin typeface="Arial"/>
                <a:cs typeface="Arial"/>
              </a:rPr>
              <a:t>impacted, malposed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grossly destructed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teeth.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To remove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roots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15" y="209499"/>
            <a:ext cx="13665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Arial"/>
                <a:cs typeface="Arial"/>
              </a:rPr>
              <a:t>DI</a:t>
            </a:r>
            <a:r>
              <a:rPr sz="2800" spc="-15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2800" spc="-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800" spc="-15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2800" spc="-5" dirty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7715" y="825753"/>
            <a:ext cx="8605520" cy="570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Fracture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maxilla or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mandible.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4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Fracture of the </a:t>
            </a:r>
            <a:r>
              <a:rPr sz="2400" spc="-5" dirty="0">
                <a:latin typeface="Arial"/>
                <a:cs typeface="Arial"/>
              </a:rPr>
              <a:t>alveolar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process.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2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Injuring the soft </a:t>
            </a:r>
            <a:r>
              <a:rPr sz="2400" spc="-5" dirty="0">
                <a:latin typeface="Arial"/>
                <a:cs typeface="Arial"/>
              </a:rPr>
              <a:t>tissue </a:t>
            </a:r>
            <a:r>
              <a:rPr sz="2400" dirty="0">
                <a:latin typeface="Arial"/>
                <a:cs typeface="Arial"/>
              </a:rPr>
              <a:t>if </a:t>
            </a:r>
            <a:r>
              <a:rPr sz="2400" spc="-5" dirty="0">
                <a:latin typeface="Arial"/>
                <a:cs typeface="Arial"/>
              </a:rPr>
              <a:t>proper care </a:t>
            </a:r>
            <a:r>
              <a:rPr sz="2400" spc="-10" dirty="0">
                <a:latin typeface="Arial"/>
                <a:cs typeface="Arial"/>
              </a:rPr>
              <a:t>is </a:t>
            </a:r>
            <a:r>
              <a:rPr sz="2400" dirty="0">
                <a:latin typeface="Arial"/>
                <a:cs typeface="Arial"/>
              </a:rPr>
              <a:t>not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taken.</a:t>
            </a:r>
            <a:endParaRPr sz="2400">
              <a:latin typeface="Arial"/>
              <a:cs typeface="Arial"/>
            </a:endParaRPr>
          </a:p>
          <a:p>
            <a:pPr marL="355600" marR="548640" indent="-342900">
              <a:lnSpc>
                <a:spcPct val="15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Penetrating into the </a:t>
            </a:r>
            <a:r>
              <a:rPr sz="2400" b="1" dirty="0">
                <a:latin typeface="Arial"/>
                <a:cs typeface="Arial"/>
              </a:rPr>
              <a:t>maxillary sinus, </a:t>
            </a:r>
            <a:r>
              <a:rPr sz="2400" spc="-5" dirty="0">
                <a:latin typeface="Arial"/>
                <a:cs typeface="Arial"/>
              </a:rPr>
              <a:t>during extraction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maxillary posterior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teeth.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51200"/>
              </a:lnSpc>
              <a:spcBef>
                <a:spcPts val="54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Forcing a maxillary </a:t>
            </a:r>
            <a:r>
              <a:rPr sz="2400" dirty="0">
                <a:latin typeface="Arial"/>
                <a:cs typeface="Arial"/>
              </a:rPr>
              <a:t>root </a:t>
            </a:r>
            <a:r>
              <a:rPr sz="2400" spc="-5" dirty="0">
                <a:latin typeface="Arial"/>
                <a:cs typeface="Arial"/>
              </a:rPr>
              <a:t>into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maxillary sinus or forcing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5" dirty="0">
                <a:latin typeface="Arial"/>
                <a:cs typeface="Arial"/>
              </a:rPr>
              <a:t>apical third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5" dirty="0">
                <a:latin typeface="Arial"/>
                <a:cs typeface="Arial"/>
              </a:rPr>
              <a:t>root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10" dirty="0">
                <a:latin typeface="Arial"/>
                <a:cs typeface="Arial"/>
              </a:rPr>
              <a:t>lower </a:t>
            </a:r>
            <a:r>
              <a:rPr sz="2400" spc="-5" dirty="0">
                <a:latin typeface="Arial"/>
                <a:cs typeface="Arial"/>
              </a:rPr>
              <a:t>third molar into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5" dirty="0">
                <a:latin typeface="Arial"/>
                <a:cs typeface="Arial"/>
              </a:rPr>
              <a:t>mandibular canal </a:t>
            </a:r>
            <a:r>
              <a:rPr sz="2400" dirty="0">
                <a:latin typeface="Arial"/>
                <a:cs typeface="Arial"/>
              </a:rPr>
              <a:t>or into </a:t>
            </a:r>
            <a:r>
              <a:rPr sz="2400" spc="-5" dirty="0">
                <a:latin typeface="Arial"/>
                <a:cs typeface="Arial"/>
              </a:rPr>
              <a:t>submaxillary </a:t>
            </a:r>
            <a:r>
              <a:rPr sz="2400" dirty="0">
                <a:latin typeface="Arial"/>
                <a:cs typeface="Arial"/>
              </a:rPr>
              <a:t>or </a:t>
            </a:r>
            <a:r>
              <a:rPr sz="2400" b="1" spc="-5" dirty="0">
                <a:latin typeface="Arial"/>
                <a:cs typeface="Arial"/>
              </a:rPr>
              <a:t>pterygomandibular  space depending </a:t>
            </a:r>
            <a:r>
              <a:rPr sz="2400" b="1" dirty="0">
                <a:latin typeface="Arial"/>
                <a:cs typeface="Arial"/>
              </a:rPr>
              <a:t>upon the position of the impacted third  molar</a:t>
            </a:r>
            <a:r>
              <a:rPr sz="2800" b="1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3682" y="15086"/>
            <a:ext cx="8384540" cy="6782434"/>
          </a:xfrm>
          <a:prstGeom prst="rect">
            <a:avLst/>
          </a:prstGeom>
        </p:spPr>
        <p:txBody>
          <a:bodyPr vert="horz" wrap="square" lIns="0" tIns="233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35"/>
              </a:spcBef>
            </a:pPr>
            <a:r>
              <a:rPr sz="2800" spc="-5" dirty="0">
                <a:latin typeface="Arial"/>
                <a:cs typeface="Arial"/>
              </a:rPr>
              <a:t>Rules to be followed when using an Elevator</a:t>
            </a:r>
            <a:r>
              <a:rPr sz="2800" spc="1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–</a:t>
            </a:r>
            <a:endParaRPr sz="2800">
              <a:latin typeface="Arial"/>
              <a:cs typeface="Arial"/>
            </a:endParaRPr>
          </a:p>
          <a:p>
            <a:pPr marL="355600" marR="405130" indent="-342900">
              <a:lnSpc>
                <a:spcPct val="150000"/>
              </a:lnSpc>
              <a:spcBef>
                <a:spcPts val="5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Never use an adjacent </a:t>
            </a:r>
            <a:r>
              <a:rPr sz="2800" dirty="0">
                <a:latin typeface="Arial"/>
                <a:cs typeface="Arial"/>
              </a:rPr>
              <a:t>tooth </a:t>
            </a:r>
            <a:r>
              <a:rPr sz="2800" spc="-5" dirty="0">
                <a:latin typeface="Arial"/>
                <a:cs typeface="Arial"/>
              </a:rPr>
              <a:t>as a </a:t>
            </a:r>
            <a:r>
              <a:rPr sz="2800" dirty="0">
                <a:latin typeface="Arial"/>
                <a:cs typeface="Arial"/>
              </a:rPr>
              <a:t>fulcrum unless  that </a:t>
            </a:r>
            <a:r>
              <a:rPr sz="2800" spc="-5" dirty="0">
                <a:latin typeface="Arial"/>
                <a:cs typeface="Arial"/>
              </a:rPr>
              <a:t>tooth </a:t>
            </a:r>
            <a:r>
              <a:rPr sz="2800" dirty="0">
                <a:latin typeface="Arial"/>
                <a:cs typeface="Arial"/>
              </a:rPr>
              <a:t>is </a:t>
            </a:r>
            <a:r>
              <a:rPr sz="2800" spc="-5" dirty="0">
                <a:latin typeface="Arial"/>
                <a:cs typeface="Arial"/>
              </a:rPr>
              <a:t>also </a:t>
            </a:r>
            <a:r>
              <a:rPr sz="2800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be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removed.</a:t>
            </a:r>
            <a:endParaRPr sz="2800">
              <a:latin typeface="Arial"/>
              <a:cs typeface="Arial"/>
            </a:endParaRPr>
          </a:p>
          <a:p>
            <a:pPr marL="355600" marR="380365" indent="-342900">
              <a:lnSpc>
                <a:spcPct val="15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Never use the </a:t>
            </a:r>
            <a:r>
              <a:rPr sz="2800" dirty="0">
                <a:latin typeface="Arial"/>
                <a:cs typeface="Arial"/>
              </a:rPr>
              <a:t>buccal </a:t>
            </a:r>
            <a:r>
              <a:rPr sz="2800" spc="-5" dirty="0">
                <a:latin typeface="Arial"/>
                <a:cs typeface="Arial"/>
              </a:rPr>
              <a:t>plate at the gingival line </a:t>
            </a:r>
            <a:r>
              <a:rPr sz="2800" dirty="0">
                <a:latin typeface="Arial"/>
                <a:cs typeface="Arial"/>
              </a:rPr>
              <a:t>as  </a:t>
            </a:r>
            <a:r>
              <a:rPr sz="2800" spc="-5" dirty="0">
                <a:latin typeface="Arial"/>
                <a:cs typeface="Arial"/>
              </a:rPr>
              <a:t>fulcrum </a:t>
            </a:r>
            <a:r>
              <a:rPr sz="2800" dirty="0">
                <a:latin typeface="Arial"/>
                <a:cs typeface="Arial"/>
              </a:rPr>
              <a:t>except </a:t>
            </a:r>
            <a:r>
              <a:rPr sz="2800" spc="-5" dirty="0">
                <a:latin typeface="Arial"/>
                <a:cs typeface="Arial"/>
              </a:rPr>
              <a:t>in </a:t>
            </a:r>
            <a:r>
              <a:rPr sz="2800" dirty="0">
                <a:latin typeface="Arial"/>
                <a:cs typeface="Arial"/>
              </a:rPr>
              <a:t>third </a:t>
            </a:r>
            <a:r>
              <a:rPr sz="2800" spc="-5" dirty="0">
                <a:latin typeface="Arial"/>
                <a:cs typeface="Arial"/>
              </a:rPr>
              <a:t>molars.</a:t>
            </a:r>
            <a:endParaRPr sz="2800">
              <a:latin typeface="Arial"/>
              <a:cs typeface="Arial"/>
            </a:endParaRPr>
          </a:p>
          <a:p>
            <a:pPr marL="355600" marR="326390" indent="-342900">
              <a:lnSpc>
                <a:spcPct val="15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Always </a:t>
            </a:r>
            <a:r>
              <a:rPr sz="2800" dirty="0">
                <a:latin typeface="Arial"/>
                <a:cs typeface="Arial"/>
              </a:rPr>
              <a:t>use finger guards </a:t>
            </a:r>
            <a:r>
              <a:rPr sz="2800" spc="-5" dirty="0">
                <a:latin typeface="Arial"/>
                <a:cs typeface="Arial"/>
              </a:rPr>
              <a:t>to </a:t>
            </a:r>
            <a:r>
              <a:rPr sz="2800" dirty="0">
                <a:latin typeface="Arial"/>
                <a:cs typeface="Arial"/>
              </a:rPr>
              <a:t>protect </a:t>
            </a:r>
            <a:r>
              <a:rPr sz="2800" spc="-5" dirty="0">
                <a:latin typeface="Arial"/>
                <a:cs typeface="Arial"/>
              </a:rPr>
              <a:t>the patient in  case the </a:t>
            </a:r>
            <a:r>
              <a:rPr sz="2800" dirty="0">
                <a:latin typeface="Arial"/>
                <a:cs typeface="Arial"/>
              </a:rPr>
              <a:t>elevator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slips.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35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Use </a:t>
            </a:r>
            <a:r>
              <a:rPr sz="2800" dirty="0">
                <a:latin typeface="Arial"/>
                <a:cs typeface="Arial"/>
              </a:rPr>
              <a:t>interseptal </a:t>
            </a:r>
            <a:r>
              <a:rPr sz="2800" spc="-5" dirty="0">
                <a:latin typeface="Arial"/>
                <a:cs typeface="Arial"/>
              </a:rPr>
              <a:t>bone as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fulcrum.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Avoid </a:t>
            </a:r>
            <a:r>
              <a:rPr sz="2800" dirty="0">
                <a:latin typeface="Arial"/>
                <a:cs typeface="Arial"/>
              </a:rPr>
              <a:t>using </a:t>
            </a:r>
            <a:r>
              <a:rPr sz="2800" spc="-5" dirty="0">
                <a:latin typeface="Arial"/>
                <a:cs typeface="Arial"/>
              </a:rPr>
              <a:t>an </a:t>
            </a:r>
            <a:r>
              <a:rPr sz="2800" dirty="0">
                <a:latin typeface="Arial"/>
                <a:cs typeface="Arial"/>
              </a:rPr>
              <a:t>elevator to </a:t>
            </a:r>
            <a:r>
              <a:rPr sz="2800" spc="-5" dirty="0">
                <a:latin typeface="Arial"/>
                <a:cs typeface="Arial"/>
              </a:rPr>
              <a:t>luxate a </a:t>
            </a:r>
            <a:r>
              <a:rPr sz="2800" dirty="0">
                <a:latin typeface="Arial"/>
                <a:cs typeface="Arial"/>
              </a:rPr>
              <a:t>tooth </a:t>
            </a:r>
            <a:r>
              <a:rPr sz="2800" spc="-5" dirty="0">
                <a:latin typeface="Arial"/>
                <a:cs typeface="Arial"/>
              </a:rPr>
              <a:t>which </a:t>
            </a:r>
            <a:r>
              <a:rPr sz="2800" dirty="0">
                <a:latin typeface="Arial"/>
                <a:cs typeface="Arial"/>
              </a:rPr>
              <a:t>has  </a:t>
            </a:r>
            <a:r>
              <a:rPr sz="2800" spc="-5" dirty="0">
                <a:latin typeface="Arial"/>
                <a:cs typeface="Arial"/>
              </a:rPr>
              <a:t>a </a:t>
            </a:r>
            <a:r>
              <a:rPr sz="2800" dirty="0">
                <a:latin typeface="Arial"/>
                <a:cs typeface="Arial"/>
              </a:rPr>
              <a:t>tooth distal </a:t>
            </a:r>
            <a:r>
              <a:rPr sz="2800" spc="-5" dirty="0">
                <a:latin typeface="Arial"/>
                <a:cs typeface="Arial"/>
              </a:rPr>
              <a:t>to it.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181" y="442722"/>
            <a:ext cx="86258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-5" dirty="0">
                <a:latin typeface="Arial"/>
                <a:cs typeface="Arial"/>
              </a:rPr>
              <a:t>APPLICATION OF </a:t>
            </a:r>
            <a:r>
              <a:rPr b="0" spc="-10" dirty="0">
                <a:latin typeface="Arial"/>
                <a:cs typeface="Arial"/>
              </a:rPr>
              <a:t>FORCEP</a:t>
            </a:r>
            <a:r>
              <a:rPr b="0" spc="-3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BLADES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453895"/>
            <a:ext cx="9144000" cy="4497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0472" y="638555"/>
            <a:ext cx="1103211" cy="5393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63467" y="835152"/>
            <a:ext cx="1498091" cy="2610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33871" y="923544"/>
            <a:ext cx="2051303" cy="3418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623945" marR="5080" indent="-594360">
              <a:lnSpc>
                <a:spcPct val="100499"/>
              </a:lnSpc>
              <a:spcBef>
                <a:spcPts val="75"/>
              </a:spcBef>
            </a:pPr>
            <a:r>
              <a:rPr spc="-5" dirty="0"/>
              <a:t>M</a:t>
            </a:r>
            <a:r>
              <a:rPr spc="-1155" dirty="0"/>
              <a:t> </a:t>
            </a:r>
            <a:r>
              <a:rPr spc="-5" dirty="0"/>
              <a:t>a</a:t>
            </a:r>
            <a:r>
              <a:rPr spc="-1150" dirty="0"/>
              <a:t> </a:t>
            </a:r>
            <a:r>
              <a:rPr spc="-5" dirty="0"/>
              <a:t>x</a:t>
            </a:r>
            <a:r>
              <a:rPr spc="-1150" dirty="0"/>
              <a:t> </a:t>
            </a:r>
            <a:r>
              <a:rPr spc="-5" dirty="0"/>
              <a:t>i</a:t>
            </a:r>
            <a:r>
              <a:rPr spc="-1150" dirty="0"/>
              <a:t> </a:t>
            </a:r>
            <a:r>
              <a:rPr spc="-5" dirty="0"/>
              <a:t>l</a:t>
            </a:r>
            <a:r>
              <a:rPr spc="-1155" dirty="0"/>
              <a:t> </a:t>
            </a:r>
            <a:r>
              <a:rPr spc="-5" dirty="0"/>
              <a:t>l</a:t>
            </a:r>
            <a:r>
              <a:rPr spc="-1150" dirty="0"/>
              <a:t> </a:t>
            </a:r>
            <a:r>
              <a:rPr spc="-5" dirty="0"/>
              <a:t>a</a:t>
            </a:r>
            <a:r>
              <a:rPr spc="-1155" dirty="0"/>
              <a:t> </a:t>
            </a:r>
            <a:r>
              <a:rPr spc="-5" dirty="0"/>
              <a:t>r</a:t>
            </a:r>
            <a:r>
              <a:rPr spc="-1150" dirty="0"/>
              <a:t> </a:t>
            </a:r>
            <a:r>
              <a:rPr spc="-5" dirty="0"/>
              <a:t>y  f</a:t>
            </a:r>
            <a:r>
              <a:rPr spc="-1160" dirty="0"/>
              <a:t> </a:t>
            </a:r>
            <a:r>
              <a:rPr spc="-5" dirty="0"/>
              <a:t>o</a:t>
            </a:r>
            <a:r>
              <a:rPr spc="-1155" dirty="0"/>
              <a:t> </a:t>
            </a:r>
            <a:r>
              <a:rPr spc="-5" dirty="0"/>
              <a:t>r</a:t>
            </a:r>
            <a:r>
              <a:rPr spc="-1150" dirty="0"/>
              <a:t> </a:t>
            </a:r>
            <a:r>
              <a:rPr spc="-5" dirty="0"/>
              <a:t>c</a:t>
            </a:r>
            <a:r>
              <a:rPr spc="-1155" dirty="0"/>
              <a:t> </a:t>
            </a:r>
            <a:r>
              <a:rPr spc="-5" dirty="0"/>
              <a:t>e</a:t>
            </a:r>
            <a:r>
              <a:rPr spc="-1155" dirty="0"/>
              <a:t> </a:t>
            </a:r>
            <a:r>
              <a:rPr spc="-5" dirty="0"/>
              <a:t>p</a:t>
            </a:r>
            <a:r>
              <a:rPr spc="-1150" dirty="0"/>
              <a:t> </a:t>
            </a:r>
            <a:r>
              <a:rPr spc="-5" dirty="0"/>
              <a:t>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560" y="1610867"/>
            <a:ext cx="2231136" cy="3217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41647" y="1693164"/>
            <a:ext cx="1580388" cy="2939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623945" marR="5080" indent="-594360">
              <a:lnSpc>
                <a:spcPct val="100499"/>
              </a:lnSpc>
              <a:spcBef>
                <a:spcPts val="75"/>
              </a:spcBef>
            </a:pPr>
            <a:r>
              <a:rPr spc="-5" dirty="0"/>
              <a:t>M</a:t>
            </a:r>
            <a:r>
              <a:rPr spc="-1155" dirty="0"/>
              <a:t> </a:t>
            </a:r>
            <a:r>
              <a:rPr spc="-5" dirty="0"/>
              <a:t>a</a:t>
            </a:r>
            <a:r>
              <a:rPr spc="-1150" dirty="0"/>
              <a:t> </a:t>
            </a:r>
            <a:r>
              <a:rPr spc="-5" dirty="0"/>
              <a:t>x</a:t>
            </a:r>
            <a:r>
              <a:rPr spc="-1150" dirty="0"/>
              <a:t> </a:t>
            </a:r>
            <a:r>
              <a:rPr spc="-5" dirty="0"/>
              <a:t>i</a:t>
            </a:r>
            <a:r>
              <a:rPr spc="-1150" dirty="0"/>
              <a:t> </a:t>
            </a:r>
            <a:r>
              <a:rPr spc="-5" dirty="0"/>
              <a:t>l</a:t>
            </a:r>
            <a:r>
              <a:rPr spc="-1155" dirty="0"/>
              <a:t> </a:t>
            </a:r>
            <a:r>
              <a:rPr spc="-5" dirty="0"/>
              <a:t>l</a:t>
            </a:r>
            <a:r>
              <a:rPr spc="-1150" dirty="0"/>
              <a:t> </a:t>
            </a:r>
            <a:r>
              <a:rPr spc="-5" dirty="0"/>
              <a:t>a</a:t>
            </a:r>
            <a:r>
              <a:rPr spc="-1155" dirty="0"/>
              <a:t> </a:t>
            </a:r>
            <a:r>
              <a:rPr spc="-5" dirty="0"/>
              <a:t>r</a:t>
            </a:r>
            <a:r>
              <a:rPr spc="-1150" dirty="0"/>
              <a:t> </a:t>
            </a:r>
            <a:r>
              <a:rPr spc="-5" dirty="0"/>
              <a:t>y  f</a:t>
            </a:r>
            <a:r>
              <a:rPr spc="-1160" dirty="0"/>
              <a:t> </a:t>
            </a:r>
            <a:r>
              <a:rPr spc="-5" dirty="0"/>
              <a:t>o</a:t>
            </a:r>
            <a:r>
              <a:rPr spc="-1155" dirty="0"/>
              <a:t> </a:t>
            </a:r>
            <a:r>
              <a:rPr spc="-5" dirty="0"/>
              <a:t>r</a:t>
            </a:r>
            <a:r>
              <a:rPr spc="-1150" dirty="0"/>
              <a:t> </a:t>
            </a:r>
            <a:r>
              <a:rPr spc="-5" dirty="0"/>
              <a:t>c</a:t>
            </a:r>
            <a:r>
              <a:rPr spc="-1155" dirty="0"/>
              <a:t> </a:t>
            </a:r>
            <a:r>
              <a:rPr spc="-5" dirty="0"/>
              <a:t>e</a:t>
            </a:r>
            <a:r>
              <a:rPr spc="-1155" dirty="0"/>
              <a:t> </a:t>
            </a:r>
            <a:r>
              <a:rPr spc="-5" dirty="0"/>
              <a:t>p</a:t>
            </a:r>
            <a:r>
              <a:rPr spc="-1150" dirty="0"/>
              <a:t> </a:t>
            </a:r>
            <a:r>
              <a:rPr spc="-5" dirty="0"/>
              <a:t>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303" y="960119"/>
            <a:ext cx="1694240" cy="3028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48514" y="364841"/>
            <a:ext cx="1184365" cy="2850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46091" y="1798320"/>
            <a:ext cx="1510284" cy="274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79107" y="675131"/>
            <a:ext cx="2100072" cy="3057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95727" y="3537203"/>
            <a:ext cx="1114044" cy="2752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06748" y="5079898"/>
            <a:ext cx="3375660" cy="124777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09880" marR="5080" indent="-297815">
              <a:lnSpc>
                <a:spcPct val="100600"/>
              </a:lnSpc>
              <a:spcBef>
                <a:spcPts val="70"/>
              </a:spcBef>
            </a:pPr>
            <a:r>
              <a:rPr spc="-5" dirty="0"/>
              <a:t>M</a:t>
            </a:r>
            <a:r>
              <a:rPr spc="-1150" dirty="0"/>
              <a:t> </a:t>
            </a:r>
            <a:r>
              <a:rPr spc="-5" dirty="0"/>
              <a:t>a</a:t>
            </a:r>
            <a:r>
              <a:rPr spc="-1145" dirty="0"/>
              <a:t> </a:t>
            </a:r>
            <a:r>
              <a:rPr spc="-5" dirty="0"/>
              <a:t>n</a:t>
            </a:r>
            <a:r>
              <a:rPr spc="-1150" dirty="0"/>
              <a:t> </a:t>
            </a:r>
            <a:r>
              <a:rPr spc="-5" dirty="0"/>
              <a:t>d</a:t>
            </a:r>
            <a:r>
              <a:rPr spc="-1145" dirty="0"/>
              <a:t> </a:t>
            </a:r>
            <a:r>
              <a:rPr spc="-5" dirty="0"/>
              <a:t>i</a:t>
            </a:r>
            <a:r>
              <a:rPr spc="-1145" dirty="0"/>
              <a:t> </a:t>
            </a:r>
            <a:r>
              <a:rPr spc="-5" dirty="0"/>
              <a:t>b</a:t>
            </a:r>
            <a:r>
              <a:rPr spc="-1140" dirty="0"/>
              <a:t> </a:t>
            </a:r>
            <a:r>
              <a:rPr spc="-5" dirty="0"/>
              <a:t>u</a:t>
            </a:r>
            <a:r>
              <a:rPr spc="-1150" dirty="0"/>
              <a:t> </a:t>
            </a:r>
            <a:r>
              <a:rPr spc="-5" dirty="0"/>
              <a:t>l</a:t>
            </a:r>
            <a:r>
              <a:rPr spc="-1145" dirty="0"/>
              <a:t> </a:t>
            </a:r>
            <a:r>
              <a:rPr spc="-5" dirty="0"/>
              <a:t>a</a:t>
            </a:r>
            <a:r>
              <a:rPr spc="-1145" dirty="0"/>
              <a:t> </a:t>
            </a:r>
            <a:r>
              <a:rPr spc="-5" dirty="0"/>
              <a:t>r  f</a:t>
            </a:r>
            <a:r>
              <a:rPr spc="-1150" dirty="0"/>
              <a:t> </a:t>
            </a:r>
            <a:r>
              <a:rPr spc="-5" dirty="0"/>
              <a:t>o</a:t>
            </a:r>
            <a:r>
              <a:rPr spc="-1145" dirty="0"/>
              <a:t> </a:t>
            </a:r>
            <a:r>
              <a:rPr spc="-5" dirty="0"/>
              <a:t>r</a:t>
            </a:r>
            <a:r>
              <a:rPr spc="-1145" dirty="0"/>
              <a:t> </a:t>
            </a:r>
            <a:r>
              <a:rPr spc="-5" dirty="0"/>
              <a:t>c</a:t>
            </a:r>
            <a:r>
              <a:rPr spc="-1145" dirty="0"/>
              <a:t> </a:t>
            </a:r>
            <a:r>
              <a:rPr spc="-5" dirty="0"/>
              <a:t>e</a:t>
            </a:r>
            <a:r>
              <a:rPr spc="-1145" dirty="0"/>
              <a:t> </a:t>
            </a:r>
            <a:r>
              <a:rPr spc="-5" dirty="0"/>
              <a:t>p</a:t>
            </a:r>
            <a:r>
              <a:rPr spc="-1145" dirty="0"/>
              <a:t> </a:t>
            </a:r>
            <a:r>
              <a:rPr spc="-5" dirty="0"/>
              <a:t>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1488" y="216408"/>
            <a:ext cx="4808220" cy="2227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6823" y="371475"/>
            <a:ext cx="1004315" cy="5953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67939" y="2918460"/>
            <a:ext cx="5835119" cy="11002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44851" y="4617720"/>
            <a:ext cx="6569181" cy="1141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26277" y="5953455"/>
            <a:ext cx="28968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</a:t>
            </a:r>
            <a:r>
              <a:rPr spc="-1150" dirty="0"/>
              <a:t> </a:t>
            </a:r>
            <a:r>
              <a:rPr spc="-5" dirty="0"/>
              <a:t>l</a:t>
            </a:r>
            <a:r>
              <a:rPr spc="-1155" dirty="0"/>
              <a:t> </a:t>
            </a:r>
            <a:r>
              <a:rPr spc="-5" dirty="0"/>
              <a:t>e</a:t>
            </a:r>
            <a:r>
              <a:rPr spc="-1150" dirty="0"/>
              <a:t> </a:t>
            </a:r>
            <a:r>
              <a:rPr spc="-5" dirty="0"/>
              <a:t>v</a:t>
            </a:r>
            <a:r>
              <a:rPr spc="-1150" dirty="0"/>
              <a:t> </a:t>
            </a:r>
            <a:r>
              <a:rPr spc="-5" dirty="0"/>
              <a:t>a</a:t>
            </a:r>
            <a:r>
              <a:rPr spc="-1145" dirty="0"/>
              <a:t> </a:t>
            </a:r>
            <a:r>
              <a:rPr spc="-5" dirty="0"/>
              <a:t>t</a:t>
            </a:r>
            <a:r>
              <a:rPr spc="-1150" dirty="0"/>
              <a:t> </a:t>
            </a:r>
            <a:r>
              <a:rPr spc="-5" dirty="0"/>
              <a:t>o</a:t>
            </a:r>
            <a:r>
              <a:rPr spc="-1150" dirty="0"/>
              <a:t> </a:t>
            </a:r>
            <a:r>
              <a:rPr spc="-5" dirty="0"/>
              <a:t>r</a:t>
            </a:r>
            <a:r>
              <a:rPr spc="-1150" dirty="0"/>
              <a:t> </a:t>
            </a:r>
            <a:r>
              <a:rPr spc="-5" dirty="0"/>
              <a:t>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2376" y="617219"/>
            <a:ext cx="3610355" cy="24607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42092" y="570166"/>
            <a:ext cx="765361" cy="4164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851" y="3624071"/>
            <a:ext cx="4619244" cy="842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18252" y="5429503"/>
            <a:ext cx="28968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</a:t>
            </a:r>
            <a:r>
              <a:rPr spc="-1150" dirty="0"/>
              <a:t> </a:t>
            </a:r>
            <a:r>
              <a:rPr spc="-5" dirty="0"/>
              <a:t>l</a:t>
            </a:r>
            <a:r>
              <a:rPr spc="-1155" dirty="0"/>
              <a:t> </a:t>
            </a:r>
            <a:r>
              <a:rPr spc="-5" dirty="0"/>
              <a:t>e</a:t>
            </a:r>
            <a:r>
              <a:rPr spc="-1150" dirty="0"/>
              <a:t> </a:t>
            </a:r>
            <a:r>
              <a:rPr spc="-5" dirty="0"/>
              <a:t>v</a:t>
            </a:r>
            <a:r>
              <a:rPr spc="-1150" dirty="0"/>
              <a:t> </a:t>
            </a:r>
            <a:r>
              <a:rPr spc="-5" dirty="0"/>
              <a:t>a</a:t>
            </a:r>
            <a:r>
              <a:rPr spc="-1145" dirty="0"/>
              <a:t> </a:t>
            </a:r>
            <a:r>
              <a:rPr spc="-5" dirty="0"/>
              <a:t>t</a:t>
            </a:r>
            <a:r>
              <a:rPr spc="-1150" dirty="0"/>
              <a:t> </a:t>
            </a:r>
            <a:r>
              <a:rPr spc="-5" dirty="0"/>
              <a:t>o</a:t>
            </a:r>
            <a:r>
              <a:rPr spc="-1150" dirty="0"/>
              <a:t> </a:t>
            </a:r>
            <a:r>
              <a:rPr spc="-5" dirty="0"/>
              <a:t>r</a:t>
            </a:r>
            <a:r>
              <a:rPr spc="-1150" dirty="0"/>
              <a:t> </a:t>
            </a:r>
            <a:r>
              <a:rPr spc="-5" dirty="0"/>
              <a:t>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7892" y="1734439"/>
            <a:ext cx="77152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OPEN</a:t>
            </a:r>
            <a:r>
              <a:rPr sz="3600" spc="-25" dirty="0"/>
              <a:t> </a:t>
            </a:r>
            <a:r>
              <a:rPr sz="3600" dirty="0"/>
              <a:t>METHOD/</a:t>
            </a:r>
            <a:endParaRPr sz="3600"/>
          </a:p>
          <a:p>
            <a:pPr algn="ctr">
              <a:lnSpc>
                <a:spcPct val="100000"/>
              </a:lnSpc>
            </a:pPr>
            <a:r>
              <a:rPr sz="3600" spc="-5" dirty="0"/>
              <a:t>TRANS-ALVEOLAR</a:t>
            </a:r>
            <a:r>
              <a:rPr sz="3600" spc="-35" dirty="0"/>
              <a:t> </a:t>
            </a:r>
            <a:r>
              <a:rPr sz="3600" dirty="0"/>
              <a:t>EXTRACTION</a:t>
            </a:r>
            <a:endParaRPr sz="36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41271" rIns="0" bIns="0" rtlCol="0">
            <a:spAutoFit/>
          </a:bodyPr>
          <a:lstStyle/>
          <a:p>
            <a:pPr marL="30099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00"/>
                </a:solidFill>
                <a:latin typeface="Comic Sans MS"/>
                <a:cs typeface="Comic Sans MS"/>
              </a:rPr>
              <a:t>Consists </a:t>
            </a:r>
            <a:r>
              <a:rPr sz="2400" dirty="0">
                <a:solidFill>
                  <a:srgbClr val="000000"/>
                </a:solidFill>
                <a:latin typeface="Comic Sans MS"/>
                <a:cs typeface="Comic Sans MS"/>
              </a:rPr>
              <a:t>of </a:t>
            </a:r>
            <a:r>
              <a:rPr sz="2400" spc="-5" dirty="0">
                <a:solidFill>
                  <a:srgbClr val="000000"/>
                </a:solidFill>
                <a:latin typeface="Comic Sans MS"/>
                <a:cs typeface="Comic Sans MS"/>
              </a:rPr>
              <a:t>dissecting the tooth </a:t>
            </a:r>
            <a:r>
              <a:rPr sz="2400" dirty="0">
                <a:solidFill>
                  <a:srgbClr val="000000"/>
                </a:solidFill>
                <a:latin typeface="Comic Sans MS"/>
                <a:cs typeface="Comic Sans MS"/>
              </a:rPr>
              <a:t>or </a:t>
            </a:r>
            <a:r>
              <a:rPr sz="2400" spc="-5" dirty="0">
                <a:solidFill>
                  <a:srgbClr val="000000"/>
                </a:solidFill>
                <a:latin typeface="Comic Sans MS"/>
                <a:cs typeface="Comic Sans MS"/>
              </a:rPr>
              <a:t>root from bony  attachments by removal </a:t>
            </a:r>
            <a:r>
              <a:rPr sz="2400" dirty="0">
                <a:solidFill>
                  <a:srgbClr val="000000"/>
                </a:solidFill>
                <a:latin typeface="Comic Sans MS"/>
                <a:cs typeface="Comic Sans MS"/>
              </a:rPr>
              <a:t>of </a:t>
            </a:r>
            <a:r>
              <a:rPr sz="2400" spc="-5" dirty="0">
                <a:solidFill>
                  <a:srgbClr val="000000"/>
                </a:solidFill>
                <a:latin typeface="Comic Sans MS"/>
                <a:cs typeface="Comic Sans MS"/>
              </a:rPr>
              <a:t>some bone investing the  </a:t>
            </a:r>
            <a:r>
              <a:rPr sz="2400" spc="-10" dirty="0">
                <a:solidFill>
                  <a:srgbClr val="000000"/>
                </a:solidFill>
                <a:latin typeface="Comic Sans MS"/>
                <a:cs typeface="Comic Sans MS"/>
              </a:rPr>
              <a:t>tooth/roots, </a:t>
            </a:r>
            <a:r>
              <a:rPr sz="2400" spc="-5" dirty="0">
                <a:solidFill>
                  <a:srgbClr val="000000"/>
                </a:solidFill>
                <a:latin typeface="Comic Sans MS"/>
                <a:cs typeface="Comic Sans MS"/>
              </a:rPr>
              <a:t>which are then delivered by use </a:t>
            </a:r>
            <a:r>
              <a:rPr sz="2400" dirty="0">
                <a:solidFill>
                  <a:srgbClr val="000000"/>
                </a:solidFill>
                <a:latin typeface="Comic Sans MS"/>
                <a:cs typeface="Comic Sans MS"/>
              </a:rPr>
              <a:t>of </a:t>
            </a:r>
            <a:r>
              <a:rPr sz="2400" spc="-5" dirty="0">
                <a:solidFill>
                  <a:srgbClr val="000000"/>
                </a:solidFill>
                <a:latin typeface="Comic Sans MS"/>
                <a:cs typeface="Comic Sans MS"/>
              </a:rPr>
              <a:t>elevators  and/or forceps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3" name="object 3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933450"/>
            <a:ext cx="9144000" cy="5924550"/>
            <a:chOff x="0" y="933450"/>
            <a:chExt cx="9144000" cy="5924550"/>
          </a:xfrm>
        </p:grpSpPr>
        <p:sp>
          <p:nvSpPr>
            <p:cNvPr id="9" name="object 9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0823" y="3591814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67351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52625" y="933450"/>
              <a:ext cx="5229225" cy="38385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1938" y="2235"/>
            <a:ext cx="45148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93820" algn="l"/>
              </a:tabLst>
            </a:pPr>
            <a:r>
              <a:rPr sz="4800" dirty="0">
                <a:solidFill>
                  <a:srgbClr val="C00000"/>
                </a:solidFill>
              </a:rPr>
              <a:t>I</a:t>
            </a:r>
            <a:r>
              <a:rPr sz="4800" spc="-148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n</a:t>
            </a:r>
            <a:r>
              <a:rPr spc="-114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</a:t>
            </a:r>
            <a:r>
              <a:rPr spc="-113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i</a:t>
            </a:r>
            <a:r>
              <a:rPr spc="-113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c</a:t>
            </a:r>
            <a:r>
              <a:rPr spc="-114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a</a:t>
            </a:r>
            <a:r>
              <a:rPr spc="-113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t</a:t>
            </a:r>
            <a:r>
              <a:rPr spc="-113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i</a:t>
            </a:r>
            <a:r>
              <a:rPr spc="-114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o</a:t>
            </a:r>
            <a:r>
              <a:rPr spc="-113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n</a:t>
            </a:r>
            <a:r>
              <a:rPr spc="-114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s	:</a:t>
            </a:r>
            <a:r>
              <a:rPr spc="-120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-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78739" y="737742"/>
            <a:ext cx="8397875" cy="441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6245" indent="-42418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436245" algn="l"/>
                <a:tab pos="436880" algn="l"/>
              </a:tabLst>
            </a:pPr>
            <a:r>
              <a:rPr sz="2400" spc="-5" dirty="0">
                <a:latin typeface="Comic Sans MS"/>
                <a:cs typeface="Comic Sans MS"/>
              </a:rPr>
              <a:t>Root </a:t>
            </a:r>
            <a:r>
              <a:rPr sz="2400" dirty="0">
                <a:latin typeface="Comic Sans MS"/>
                <a:cs typeface="Comic Sans MS"/>
              </a:rPr>
              <a:t># </a:t>
            </a:r>
            <a:r>
              <a:rPr sz="2400" spc="-10" dirty="0">
                <a:latin typeface="Comic Sans MS"/>
                <a:cs typeface="Comic Sans MS"/>
              </a:rPr>
              <a:t>during </a:t>
            </a:r>
            <a:r>
              <a:rPr sz="2400" spc="-5" dirty="0">
                <a:latin typeface="Comic Sans MS"/>
                <a:cs typeface="Comic Sans MS"/>
              </a:rPr>
              <a:t>forcep</a:t>
            </a:r>
            <a:r>
              <a:rPr sz="2400" spc="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extraction</a:t>
            </a:r>
            <a:endParaRPr sz="24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  <a:spcBef>
                <a:spcPts val="2880"/>
              </a:spcBef>
              <a:buFont typeface="Wingdings"/>
              <a:buChar char=""/>
              <a:tabLst>
                <a:tab pos="436245" algn="l"/>
                <a:tab pos="436880" algn="l"/>
              </a:tabLst>
            </a:pPr>
            <a:r>
              <a:rPr sz="2400" dirty="0">
                <a:latin typeface="Comic Sans MS"/>
                <a:cs typeface="Comic Sans MS"/>
              </a:rPr>
              <a:t>Need </a:t>
            </a:r>
            <a:r>
              <a:rPr sz="2400" spc="-5" dirty="0">
                <a:latin typeface="Comic Sans MS"/>
                <a:cs typeface="Comic Sans MS"/>
              </a:rPr>
              <a:t>for excessive force that may </a:t>
            </a:r>
            <a:r>
              <a:rPr sz="2400" dirty="0">
                <a:latin typeface="Comic Sans MS"/>
                <a:cs typeface="Comic Sans MS"/>
              </a:rPr>
              <a:t>lead </a:t>
            </a:r>
            <a:r>
              <a:rPr sz="2400" spc="-5" dirty="0">
                <a:latin typeface="Comic Sans MS"/>
                <a:cs typeface="Comic Sans MS"/>
              </a:rPr>
              <a:t>to </a:t>
            </a:r>
            <a:r>
              <a:rPr sz="2400" dirty="0">
                <a:latin typeface="Comic Sans MS"/>
                <a:cs typeface="Comic Sans MS"/>
              </a:rPr>
              <a:t># </a:t>
            </a:r>
            <a:r>
              <a:rPr sz="2400" spc="-5" dirty="0">
                <a:latin typeface="Comic Sans MS"/>
                <a:cs typeface="Comic Sans MS"/>
              </a:rPr>
              <a:t>root,</a:t>
            </a:r>
            <a:r>
              <a:rPr sz="2400" spc="-9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bone  or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both</a:t>
            </a:r>
            <a:endParaRPr sz="2400">
              <a:latin typeface="Comic Sans MS"/>
              <a:cs typeface="Comic Sans MS"/>
            </a:endParaRPr>
          </a:p>
          <a:p>
            <a:pPr marL="408940" indent="-396240">
              <a:lnSpc>
                <a:spcPct val="100000"/>
              </a:lnSpc>
              <a:spcBef>
                <a:spcPts val="2880"/>
              </a:spcBef>
              <a:buFont typeface="Wingdings"/>
              <a:buChar char=""/>
              <a:tabLst>
                <a:tab pos="408305" algn="l"/>
                <a:tab pos="408940" algn="l"/>
              </a:tabLst>
            </a:pPr>
            <a:r>
              <a:rPr sz="2400" spc="-5" dirty="0">
                <a:latin typeface="Comic Sans MS"/>
                <a:cs typeface="Comic Sans MS"/>
              </a:rPr>
              <a:t>Dilacerated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roots</a:t>
            </a:r>
            <a:endParaRPr sz="2400">
              <a:latin typeface="Comic Sans MS"/>
              <a:cs typeface="Comic Sans MS"/>
            </a:endParaRPr>
          </a:p>
          <a:p>
            <a:pPr marL="436245" indent="-424180">
              <a:lnSpc>
                <a:spcPct val="100000"/>
              </a:lnSpc>
              <a:spcBef>
                <a:spcPts val="2880"/>
              </a:spcBef>
              <a:buFont typeface="Wingdings"/>
              <a:buChar char=""/>
              <a:tabLst>
                <a:tab pos="436245" algn="l"/>
                <a:tab pos="436880" algn="l"/>
              </a:tabLst>
            </a:pPr>
            <a:r>
              <a:rPr sz="2400" spc="-5" dirty="0">
                <a:latin typeface="Comic Sans MS"/>
                <a:cs typeface="Comic Sans MS"/>
              </a:rPr>
              <a:t>Ankylosed</a:t>
            </a:r>
            <a:r>
              <a:rPr sz="24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tooth</a:t>
            </a:r>
            <a:endParaRPr sz="2400">
              <a:latin typeface="Comic Sans MS"/>
              <a:cs typeface="Comic Sans MS"/>
            </a:endParaRPr>
          </a:p>
          <a:p>
            <a:pPr marL="436245" indent="-424180">
              <a:lnSpc>
                <a:spcPct val="100000"/>
              </a:lnSpc>
              <a:spcBef>
                <a:spcPts val="2885"/>
              </a:spcBef>
              <a:buFont typeface="Wingdings"/>
              <a:buChar char=""/>
              <a:tabLst>
                <a:tab pos="436245" algn="l"/>
                <a:tab pos="436880" algn="l"/>
              </a:tabLst>
            </a:pPr>
            <a:r>
              <a:rPr sz="2400" spc="-5" dirty="0">
                <a:latin typeface="Comic Sans MS"/>
                <a:cs typeface="Comic Sans MS"/>
              </a:rPr>
              <a:t>Impacted/submerged </a:t>
            </a:r>
            <a:r>
              <a:rPr sz="2400" spc="-10" dirty="0">
                <a:latin typeface="Comic Sans MS"/>
                <a:cs typeface="Comic Sans MS"/>
              </a:rPr>
              <a:t>tooth</a:t>
            </a:r>
            <a:endParaRPr sz="2400">
              <a:latin typeface="Comic Sans MS"/>
              <a:cs typeface="Comic Sans MS"/>
            </a:endParaRPr>
          </a:p>
          <a:p>
            <a:pPr marL="436245" indent="-424180">
              <a:lnSpc>
                <a:spcPct val="100000"/>
              </a:lnSpc>
              <a:spcBef>
                <a:spcPts val="2890"/>
              </a:spcBef>
              <a:buFont typeface="Wingdings"/>
              <a:buChar char=""/>
              <a:tabLst>
                <a:tab pos="436245" algn="l"/>
                <a:tab pos="436880" algn="l"/>
              </a:tabLst>
            </a:pPr>
            <a:r>
              <a:rPr sz="2400" dirty="0">
                <a:latin typeface="Comic Sans MS"/>
                <a:cs typeface="Comic Sans MS"/>
              </a:rPr>
              <a:t>Endanger </a:t>
            </a:r>
            <a:r>
              <a:rPr sz="2400" spc="-5" dirty="0">
                <a:latin typeface="Comic Sans MS"/>
                <a:cs typeface="Comic Sans MS"/>
              </a:rPr>
              <a:t>to anatomical structures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8057" y="170434"/>
            <a:ext cx="30740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spc="-335" dirty="0">
                <a:latin typeface="Times New Roman"/>
                <a:cs typeface="Times New Roman"/>
              </a:rPr>
              <a:t>A</a:t>
            </a:r>
            <a:r>
              <a:rPr sz="5400" i="1" spc="-235" dirty="0">
                <a:latin typeface="Times New Roman"/>
                <a:cs typeface="Times New Roman"/>
              </a:rPr>
              <a:t>d</a:t>
            </a:r>
            <a:r>
              <a:rPr sz="5400" i="1" spc="-215" dirty="0">
                <a:latin typeface="Times New Roman"/>
                <a:cs typeface="Times New Roman"/>
              </a:rPr>
              <a:t>v</a:t>
            </a:r>
            <a:r>
              <a:rPr sz="5400" i="1" spc="-229" dirty="0">
                <a:latin typeface="Times New Roman"/>
                <a:cs typeface="Times New Roman"/>
              </a:rPr>
              <a:t>a</a:t>
            </a:r>
            <a:r>
              <a:rPr sz="5400" i="1" spc="-375" dirty="0">
                <a:latin typeface="Times New Roman"/>
                <a:cs typeface="Times New Roman"/>
              </a:rPr>
              <a:t>ntages: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152143"/>
            <a:ext cx="8861425" cy="3538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1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Removal </a:t>
            </a:r>
            <a:r>
              <a:rPr sz="2400" dirty="0">
                <a:latin typeface="Arial"/>
                <a:cs typeface="Arial"/>
              </a:rPr>
              <a:t>of teeth </a:t>
            </a:r>
            <a:r>
              <a:rPr sz="2400" spc="-5" dirty="0">
                <a:latin typeface="Arial"/>
                <a:cs typeface="Arial"/>
              </a:rPr>
              <a:t>lying in difficult position without damaging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5" dirty="0">
                <a:latin typeface="Arial"/>
                <a:cs typeface="Arial"/>
              </a:rPr>
              <a:t>neuro-vascular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bundle.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4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Fracture of </a:t>
            </a:r>
            <a:r>
              <a:rPr sz="2400" spc="-5" dirty="0">
                <a:latin typeface="Arial"/>
                <a:cs typeface="Arial"/>
              </a:rPr>
              <a:t>bone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avoided.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4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Less danger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creating </a:t>
            </a:r>
            <a:r>
              <a:rPr sz="2400" dirty="0">
                <a:latin typeface="Arial"/>
                <a:cs typeface="Arial"/>
              </a:rPr>
              <a:t>an </a:t>
            </a:r>
            <a:r>
              <a:rPr sz="2400" spc="-5" dirty="0">
                <a:latin typeface="Arial"/>
                <a:cs typeface="Arial"/>
              </a:rPr>
              <a:t>oro-antral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fistula.</a:t>
            </a:r>
            <a:endParaRPr sz="2400">
              <a:latin typeface="Arial"/>
              <a:cs typeface="Arial"/>
            </a:endParaRPr>
          </a:p>
          <a:p>
            <a:pPr marL="355600" marR="12700" indent="-342900">
              <a:lnSpc>
                <a:spcPct val="15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Less chance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tearing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soft </a:t>
            </a:r>
            <a:r>
              <a:rPr sz="2400" dirty="0">
                <a:latin typeface="Arial"/>
                <a:cs typeface="Arial"/>
              </a:rPr>
              <a:t>tissues &amp; fracture of </a:t>
            </a:r>
            <a:r>
              <a:rPr sz="2400" spc="-5" dirty="0">
                <a:latin typeface="Arial"/>
                <a:cs typeface="Arial"/>
              </a:rPr>
              <a:t>large pieces 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alveolar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bone.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411302"/>
            <a:ext cx="83661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spc="-310" dirty="0">
                <a:latin typeface="Times New Roman"/>
                <a:cs typeface="Times New Roman"/>
              </a:rPr>
              <a:t>Steps </a:t>
            </a:r>
            <a:r>
              <a:rPr sz="5400" i="1" spc="-365" dirty="0">
                <a:latin typeface="Times New Roman"/>
                <a:cs typeface="Times New Roman"/>
              </a:rPr>
              <a:t>in </a:t>
            </a:r>
            <a:r>
              <a:rPr sz="5400" i="1" spc="-395" dirty="0">
                <a:latin typeface="Times New Roman"/>
                <a:cs typeface="Times New Roman"/>
              </a:rPr>
              <a:t>Trans-alveolar</a:t>
            </a:r>
            <a:r>
              <a:rPr sz="5400" i="1" spc="95" dirty="0">
                <a:latin typeface="Times New Roman"/>
                <a:cs typeface="Times New Roman"/>
              </a:rPr>
              <a:t> </a:t>
            </a:r>
            <a:r>
              <a:rPr sz="5400" i="1" spc="-330" dirty="0">
                <a:latin typeface="Times New Roman"/>
                <a:cs typeface="Times New Roman"/>
              </a:rPr>
              <a:t>extraction</a:t>
            </a:r>
            <a:r>
              <a:rPr sz="5400" i="1" spc="-330" dirty="0">
                <a:solidFill>
                  <a:srgbClr val="CCCCCC"/>
                </a:solidFill>
                <a:latin typeface="Times New Roman"/>
                <a:cs typeface="Times New Roman"/>
              </a:rPr>
              <a:t>: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642617"/>
            <a:ext cx="6471285" cy="3171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Local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anesthesia.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2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Incision and reflection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mucoperiosteal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flap.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2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Removal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bone/ bone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cutting.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2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Sectioning </a:t>
            </a:r>
            <a:r>
              <a:rPr sz="2400" dirty="0">
                <a:latin typeface="Arial"/>
                <a:cs typeface="Arial"/>
              </a:rPr>
              <a:t>of tooth, if</a:t>
            </a:r>
            <a:r>
              <a:rPr sz="2400" spc="-5" dirty="0">
                <a:latin typeface="Arial"/>
                <a:cs typeface="Arial"/>
              </a:rPr>
              <a:t> required.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2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Elevation </a:t>
            </a:r>
            <a:r>
              <a:rPr sz="2400" dirty="0">
                <a:latin typeface="Arial"/>
                <a:cs typeface="Arial"/>
              </a:rPr>
              <a:t>of the tooth.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303987"/>
            <a:ext cx="6115685" cy="3757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Smoothening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sharp edges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bone.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2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Control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bleeding.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2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Debridement of the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socket.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2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Suturing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flap.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2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Suture removal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post-operative follow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up.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309117"/>
            <a:ext cx="3162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C00000"/>
                </a:solidFill>
              </a:rPr>
              <a:t>I</a:t>
            </a:r>
            <a:r>
              <a:rPr sz="4800" spc="-149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n</a:t>
            </a:r>
            <a:r>
              <a:rPr spc="-115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c</a:t>
            </a:r>
            <a:r>
              <a:rPr spc="-114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i</a:t>
            </a:r>
            <a:r>
              <a:rPr spc="-115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s</a:t>
            </a:r>
            <a:r>
              <a:rPr spc="-114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i</a:t>
            </a:r>
            <a:r>
              <a:rPr spc="-115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o</a:t>
            </a:r>
            <a:r>
              <a:rPr spc="-114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n</a:t>
            </a:r>
            <a:r>
              <a:rPr spc="-115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:</a:t>
            </a:r>
            <a:r>
              <a:rPr spc="-113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-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528920" y="1274063"/>
            <a:ext cx="4117755" cy="2817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02123" y="3712464"/>
            <a:ext cx="3637787" cy="2369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384" y="1319783"/>
            <a:ext cx="4823460" cy="2430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91655" y="3073907"/>
            <a:ext cx="2026920" cy="2628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1020" y="362839"/>
            <a:ext cx="4662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4805" algn="l"/>
                <a:tab pos="4092575" algn="l"/>
              </a:tabLst>
            </a:pPr>
            <a:r>
              <a:rPr sz="3600" dirty="0">
                <a:solidFill>
                  <a:srgbClr val="C00000"/>
                </a:solidFill>
              </a:rPr>
              <a:t>B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o</a:t>
            </a:r>
            <a:r>
              <a:rPr sz="3600" spc="-96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n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e	r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e</a:t>
            </a:r>
            <a:r>
              <a:rPr sz="3600" spc="-96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m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o</a:t>
            </a:r>
            <a:r>
              <a:rPr sz="3600" spc="-96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v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a</a:t>
            </a:r>
            <a:r>
              <a:rPr sz="3600" spc="-96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l	:</a:t>
            </a:r>
            <a:r>
              <a:rPr sz="3600" spc="-102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-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705396" y="4334557"/>
            <a:ext cx="3771147" cy="18719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8716" y="1869948"/>
            <a:ext cx="5113020" cy="367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9595" y="543255"/>
            <a:ext cx="57924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41830" algn="l"/>
                <a:tab pos="5216525" algn="l"/>
              </a:tabLst>
            </a:pPr>
            <a:r>
              <a:rPr sz="3600" dirty="0">
                <a:solidFill>
                  <a:srgbClr val="C00000"/>
                </a:solidFill>
              </a:rPr>
              <a:t>T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o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o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t</a:t>
            </a:r>
            <a:r>
              <a:rPr sz="3600" spc="-97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h	S</a:t>
            </a:r>
            <a:r>
              <a:rPr sz="3600" spc="-969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e</a:t>
            </a:r>
            <a:r>
              <a:rPr sz="3600" spc="-96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c</a:t>
            </a:r>
            <a:r>
              <a:rPr sz="3600" spc="-969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t</a:t>
            </a:r>
            <a:r>
              <a:rPr sz="3600" spc="-97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i</a:t>
            </a:r>
            <a:r>
              <a:rPr sz="3600" spc="-969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o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n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i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n</a:t>
            </a:r>
            <a:r>
              <a:rPr sz="3600" spc="-96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g	:</a:t>
            </a:r>
            <a:r>
              <a:rPr sz="3600" spc="-98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-</a:t>
            </a:r>
            <a:endParaRPr sz="3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9724" y="1245108"/>
            <a:ext cx="7539228" cy="4076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0687" y="244297"/>
            <a:ext cx="7484745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4400" spc="-10" dirty="0">
                <a:solidFill>
                  <a:srgbClr val="00AF50"/>
                </a:solidFill>
                <a:latin typeface="Carlito"/>
                <a:cs typeface="Carlito"/>
              </a:rPr>
              <a:t>Stobie technique </a:t>
            </a:r>
            <a:r>
              <a:rPr sz="4400" b="0" dirty="0">
                <a:solidFill>
                  <a:srgbClr val="000000"/>
                </a:solidFill>
                <a:latin typeface="Carlito"/>
                <a:cs typeface="Carlito"/>
              </a:rPr>
              <a:t>– </a:t>
            </a:r>
            <a:r>
              <a:rPr sz="4400" b="0" spc="-15" dirty="0">
                <a:solidFill>
                  <a:srgbClr val="000000"/>
                </a:solidFill>
                <a:latin typeface="Carlito"/>
                <a:cs typeface="Carlito"/>
              </a:rPr>
              <a:t>extraction </a:t>
            </a:r>
            <a:r>
              <a:rPr sz="4400" b="0" spc="-5" dirty="0">
                <a:solidFill>
                  <a:srgbClr val="000000"/>
                </a:solidFill>
                <a:latin typeface="Carlito"/>
                <a:cs typeface="Carlito"/>
              </a:rPr>
              <a:t>of  </a:t>
            </a:r>
            <a:r>
              <a:rPr sz="4400" b="0" dirty="0">
                <a:solidFill>
                  <a:srgbClr val="000000"/>
                </a:solidFill>
                <a:latin typeface="Carlito"/>
                <a:cs typeface="Carlito"/>
              </a:rPr>
              <a:t>multiple mandibular </a:t>
            </a:r>
            <a:r>
              <a:rPr sz="4400" b="0" spc="-20" dirty="0">
                <a:solidFill>
                  <a:srgbClr val="000000"/>
                </a:solidFill>
                <a:latin typeface="Carlito"/>
                <a:cs typeface="Carlito"/>
              </a:rPr>
              <a:t>anteriors</a:t>
            </a:r>
            <a:r>
              <a:rPr sz="4400" b="0" spc="-5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4400" b="0" spc="-15" dirty="0">
                <a:solidFill>
                  <a:srgbClr val="000000"/>
                </a:solidFill>
                <a:latin typeface="Carlito"/>
                <a:cs typeface="Carlito"/>
              </a:rPr>
              <a:t>by  </a:t>
            </a:r>
            <a:r>
              <a:rPr sz="4400" b="0" spc="-5" dirty="0">
                <a:solidFill>
                  <a:srgbClr val="000000"/>
                </a:solidFill>
                <a:latin typeface="Carlito"/>
                <a:cs typeface="Carlito"/>
              </a:rPr>
              <a:t>using </a:t>
            </a:r>
            <a:r>
              <a:rPr sz="4400" b="0" spc="-30" dirty="0">
                <a:solidFill>
                  <a:srgbClr val="000000"/>
                </a:solidFill>
                <a:latin typeface="Carlito"/>
                <a:cs typeface="Carlito"/>
              </a:rPr>
              <a:t>elevators </a:t>
            </a:r>
            <a:r>
              <a:rPr sz="4400" b="0" dirty="0">
                <a:solidFill>
                  <a:srgbClr val="000000"/>
                </a:solidFill>
                <a:latin typeface="Carlito"/>
                <a:cs typeface="Carlito"/>
              </a:rPr>
              <a:t>b/w</a:t>
            </a:r>
            <a:r>
              <a:rPr sz="4400" b="0" spc="-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4400" b="0" spc="-15" dirty="0">
                <a:solidFill>
                  <a:srgbClr val="000000"/>
                </a:solidFill>
                <a:latin typeface="Carlito"/>
                <a:cs typeface="Carlito"/>
              </a:rPr>
              <a:t>teeth</a:t>
            </a:r>
            <a:endParaRPr sz="44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3395472"/>
            <a:ext cx="4038600" cy="3310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8200" y="3276600"/>
            <a:ext cx="4038600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294" y="1329179"/>
            <a:ext cx="7995411" cy="5444504"/>
          </a:xfrm>
        </p:spPr>
        <p:txBody>
          <a:bodyPr/>
          <a:lstStyle/>
          <a:p>
            <a:pPr marL="12700">
              <a:lnSpc>
                <a:spcPct val="200000"/>
              </a:lnSpc>
              <a:spcBef>
                <a:spcPts val="1680"/>
              </a:spcBef>
            </a:pPr>
            <a:r>
              <a:rPr lang="en-US" dirty="0" smtClean="0">
                <a:solidFill>
                  <a:srgbClr val="FF0000"/>
                </a:solidFill>
              </a:rPr>
              <a:t>Postage stamp</a:t>
            </a:r>
            <a:r>
              <a:rPr lang="en-US" spc="-55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method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In this technique, rows of small holes is made with a small round bur &amp;</a:t>
            </a:r>
            <a:r>
              <a:rPr lang="en-US" spc="-225" dirty="0" smtClean="0"/>
              <a:t> </a:t>
            </a:r>
            <a:r>
              <a:rPr lang="en-US" dirty="0" smtClean="0"/>
              <a:t>then  they are joined together with </a:t>
            </a:r>
            <a:r>
              <a:rPr lang="en-US" spc="-5" dirty="0" smtClean="0"/>
              <a:t>either </a:t>
            </a:r>
            <a:r>
              <a:rPr lang="en-US" dirty="0" smtClean="0"/>
              <a:t>bur or chisel</a:t>
            </a:r>
            <a:r>
              <a:rPr lang="en-US" spc="-160" dirty="0" smtClean="0"/>
              <a:t> </a:t>
            </a:r>
            <a:r>
              <a:rPr lang="en-US" dirty="0" smtClean="0"/>
              <a:t>cuts.</a:t>
            </a:r>
            <a:br>
              <a:rPr lang="en-US" dirty="0" smtClean="0"/>
            </a:br>
            <a:r>
              <a:rPr lang="en-US" dirty="0" smtClean="0"/>
              <a:t>This simple procedure will minimize the risk of damage to the</a:t>
            </a:r>
            <a:r>
              <a:rPr lang="en-US" spc="-170" dirty="0" smtClean="0"/>
              <a:t> </a:t>
            </a:r>
            <a:r>
              <a:rPr lang="en-US" dirty="0" smtClean="0"/>
              <a:t>surrounding</a:t>
            </a:r>
            <a:br>
              <a:rPr lang="en-US" dirty="0" smtClean="0"/>
            </a:br>
            <a:r>
              <a:rPr lang="en-US" dirty="0" smtClean="0"/>
              <a:t>tissues &amp; </a:t>
            </a:r>
            <a:r>
              <a:rPr lang="en-US" spc="-5" dirty="0" smtClean="0"/>
              <a:t>limits </a:t>
            </a:r>
            <a:r>
              <a:rPr lang="en-US" dirty="0" smtClean="0"/>
              <a:t>the</a:t>
            </a:r>
            <a:r>
              <a:rPr lang="en-US" spc="-55" dirty="0" smtClean="0"/>
              <a:t> </a:t>
            </a:r>
            <a:r>
              <a:rPr lang="en-US" dirty="0" smtClean="0"/>
              <a:t>cutting.</a:t>
            </a:r>
            <a:br>
              <a:rPr lang="en-US" dirty="0" smtClean="0"/>
            </a:br>
            <a:r>
              <a:rPr lang="en-US" dirty="0" err="1" smtClean="0"/>
              <a:t>Disadv</a:t>
            </a:r>
            <a:r>
              <a:rPr lang="en-US" dirty="0" smtClean="0"/>
              <a:t>: - post operative pain &amp;</a:t>
            </a:r>
            <a:r>
              <a:rPr lang="en-US" spc="-114" dirty="0" smtClean="0"/>
              <a:t> </a:t>
            </a:r>
            <a:r>
              <a:rPr lang="en-US" dirty="0" smtClean="0"/>
              <a:t>edema</a:t>
            </a:r>
            <a:br>
              <a:rPr lang="en-US" dirty="0" smtClean="0"/>
            </a:br>
            <a:r>
              <a:rPr lang="en-US" dirty="0" smtClean="0"/>
              <a:t>- delayed wound</a:t>
            </a:r>
            <a:r>
              <a:rPr lang="en-US" spc="-45" dirty="0" smtClean="0"/>
              <a:t> </a:t>
            </a:r>
            <a:r>
              <a:rPr lang="en-US" dirty="0" smtClean="0"/>
              <a:t>healing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240" y="2090166"/>
            <a:ext cx="7372350" cy="2918107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937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93065" algn="l"/>
                <a:tab pos="393700" algn="l"/>
              </a:tabLst>
            </a:pPr>
            <a:r>
              <a:rPr sz="2400" spc="-114" dirty="0">
                <a:latin typeface="Arial"/>
                <a:cs typeface="Arial"/>
              </a:rPr>
              <a:t>The </a:t>
            </a:r>
            <a:r>
              <a:rPr sz="2400" spc="-100" dirty="0">
                <a:latin typeface="Arial"/>
                <a:cs typeface="Arial"/>
              </a:rPr>
              <a:t>1</a:t>
            </a:r>
            <a:r>
              <a:rPr sz="2400" spc="-150" baseline="24305" dirty="0">
                <a:latin typeface="Arial"/>
                <a:cs typeface="Arial"/>
              </a:rPr>
              <a:t>st </a:t>
            </a:r>
            <a:r>
              <a:rPr sz="2400" spc="-25" dirty="0">
                <a:latin typeface="Arial"/>
                <a:cs typeface="Arial"/>
              </a:rPr>
              <a:t>dentist </a:t>
            </a:r>
            <a:r>
              <a:rPr sz="2400" spc="-140" dirty="0">
                <a:latin typeface="Arial"/>
                <a:cs typeface="Arial"/>
              </a:rPr>
              <a:t>was </a:t>
            </a:r>
            <a:r>
              <a:rPr sz="2400" spc="-114" dirty="0">
                <a:latin typeface="Arial"/>
                <a:cs typeface="Arial"/>
              </a:rPr>
              <a:t>an</a:t>
            </a:r>
            <a:r>
              <a:rPr sz="2400" spc="-355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EGYPTIAN</a:t>
            </a:r>
            <a:endParaRPr sz="2400">
              <a:latin typeface="Arial"/>
              <a:cs typeface="Arial"/>
            </a:endParaRPr>
          </a:p>
          <a:p>
            <a:pPr marL="2522855">
              <a:lnSpc>
                <a:spcPct val="100000"/>
              </a:lnSpc>
              <a:spcBef>
                <a:spcPts val="575"/>
              </a:spcBef>
            </a:pPr>
            <a:r>
              <a:rPr sz="2400" spc="-165" dirty="0">
                <a:latin typeface="Arial"/>
                <a:cs typeface="Arial"/>
              </a:rPr>
              <a:t>– </a:t>
            </a:r>
            <a:r>
              <a:rPr sz="2400" b="1" spc="45" dirty="0">
                <a:solidFill>
                  <a:srgbClr val="C00000"/>
                </a:solidFill>
                <a:latin typeface="Trebuchet MS"/>
                <a:cs typeface="Trebuchet MS"/>
              </a:rPr>
              <a:t>HESI </a:t>
            </a:r>
            <a:r>
              <a:rPr sz="2400" b="1" spc="15" dirty="0">
                <a:solidFill>
                  <a:srgbClr val="C00000"/>
                </a:solidFill>
                <a:latin typeface="Trebuchet MS"/>
                <a:cs typeface="Trebuchet MS"/>
              </a:rPr>
              <a:t>RE</a:t>
            </a:r>
            <a:r>
              <a:rPr sz="2400" b="1" spc="-3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160" dirty="0">
                <a:latin typeface="Arial"/>
                <a:cs typeface="Arial"/>
              </a:rPr>
              <a:t>(3100-2181BC)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Arial"/>
              <a:cs typeface="Arial"/>
            </a:endParaRPr>
          </a:p>
          <a:p>
            <a:pPr marL="393700" marR="17780" indent="-342900">
              <a:lnSpc>
                <a:spcPct val="100000"/>
              </a:lnSpc>
            </a:pPr>
            <a:r>
              <a:rPr sz="2400" spc="-114" dirty="0">
                <a:latin typeface="Arial"/>
                <a:cs typeface="Arial"/>
              </a:rPr>
              <a:t>The </a:t>
            </a:r>
            <a:r>
              <a:rPr sz="2400" spc="-35" dirty="0">
                <a:latin typeface="Arial"/>
                <a:cs typeface="Arial"/>
              </a:rPr>
              <a:t>history </a:t>
            </a:r>
            <a:r>
              <a:rPr sz="2400" spc="15" dirty="0">
                <a:latin typeface="Arial"/>
                <a:cs typeface="Arial"/>
              </a:rPr>
              <a:t>of </a:t>
            </a:r>
            <a:r>
              <a:rPr sz="2400" b="1" spc="-80" dirty="0">
                <a:latin typeface="Trebuchet MS"/>
                <a:cs typeface="Trebuchet MS"/>
              </a:rPr>
              <a:t>dental </a:t>
            </a:r>
            <a:r>
              <a:rPr sz="2400" b="1" spc="-95" dirty="0">
                <a:latin typeface="Trebuchet MS"/>
                <a:cs typeface="Trebuchet MS"/>
              </a:rPr>
              <a:t>extraction </a:t>
            </a:r>
            <a:r>
              <a:rPr sz="2400" b="1" spc="-110" dirty="0">
                <a:latin typeface="Trebuchet MS"/>
                <a:cs typeface="Trebuchet MS"/>
              </a:rPr>
              <a:t>forceps </a:t>
            </a:r>
            <a:r>
              <a:rPr sz="2400" spc="-105" dirty="0">
                <a:latin typeface="Arial"/>
                <a:cs typeface="Arial"/>
              </a:rPr>
              <a:t>is </a:t>
            </a:r>
            <a:r>
              <a:rPr sz="2400" spc="-70" dirty="0">
                <a:latin typeface="Arial"/>
                <a:cs typeface="Arial"/>
              </a:rPr>
              <a:t>very </a:t>
            </a:r>
            <a:r>
              <a:rPr sz="2400" spc="-30" dirty="0">
                <a:latin typeface="Arial"/>
                <a:cs typeface="Arial"/>
              </a:rPr>
              <a:t>old </a:t>
            </a:r>
            <a:r>
              <a:rPr sz="2400" spc="-95" dirty="0">
                <a:latin typeface="Arial"/>
                <a:cs typeface="Arial"/>
              </a:rPr>
              <a:t>and  </a:t>
            </a:r>
            <a:r>
              <a:rPr sz="2400" spc="-125" dirty="0">
                <a:latin typeface="Arial"/>
                <a:cs typeface="Arial"/>
              </a:rPr>
              <a:t>goes </a:t>
            </a:r>
            <a:r>
              <a:rPr sz="2400" spc="-100" dirty="0">
                <a:latin typeface="Arial"/>
                <a:cs typeface="Arial"/>
              </a:rPr>
              <a:t>back </a:t>
            </a:r>
            <a:r>
              <a:rPr sz="2400" spc="50" dirty="0">
                <a:latin typeface="Arial"/>
                <a:cs typeface="Arial"/>
              </a:rPr>
              <a:t>to </a:t>
            </a:r>
            <a:r>
              <a:rPr sz="2400" spc="-20" dirty="0">
                <a:latin typeface="Arial"/>
                <a:cs typeface="Arial"/>
              </a:rPr>
              <a:t>the </a:t>
            </a:r>
            <a:r>
              <a:rPr sz="2400" spc="5" dirty="0">
                <a:latin typeface="Arial"/>
                <a:cs typeface="Arial"/>
              </a:rPr>
              <a:t>time </a:t>
            </a:r>
            <a:r>
              <a:rPr sz="2400" spc="15" dirty="0">
                <a:latin typeface="Arial"/>
                <a:cs typeface="Arial"/>
              </a:rPr>
              <a:t>of </a:t>
            </a:r>
            <a:r>
              <a:rPr sz="2400" b="1" spc="-75" dirty="0">
                <a:solidFill>
                  <a:srgbClr val="C00000"/>
                </a:solidFill>
                <a:latin typeface="Trebuchet MS"/>
                <a:cs typeface="Trebuchet MS"/>
              </a:rPr>
              <a:t>Aristotle </a:t>
            </a:r>
            <a:r>
              <a:rPr sz="2400" spc="-135" dirty="0">
                <a:latin typeface="Arial"/>
                <a:cs typeface="Arial"/>
              </a:rPr>
              <a:t>(384 </a:t>
            </a:r>
            <a:r>
              <a:rPr sz="2400" spc="50" dirty="0">
                <a:latin typeface="Arial"/>
                <a:cs typeface="Arial"/>
              </a:rPr>
              <a:t>to </a:t>
            </a:r>
            <a:r>
              <a:rPr sz="2400" spc="-195" dirty="0">
                <a:latin typeface="Arial"/>
                <a:cs typeface="Arial"/>
              </a:rPr>
              <a:t>322 </a:t>
            </a:r>
            <a:r>
              <a:rPr sz="2400" spc="-200" dirty="0">
                <a:latin typeface="Arial"/>
                <a:cs typeface="Arial"/>
              </a:rPr>
              <a:t>BC)  </a:t>
            </a:r>
            <a:r>
              <a:rPr sz="2400" spc="-75" dirty="0">
                <a:latin typeface="Arial"/>
                <a:cs typeface="Arial"/>
              </a:rPr>
              <a:t>where</a:t>
            </a:r>
            <a:r>
              <a:rPr sz="2400" spc="-3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Aristotle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described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the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mechanics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20" dirty="0">
                <a:latin typeface="Arial"/>
                <a:cs typeface="Arial"/>
              </a:rPr>
              <a:t>of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oral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surgery  </a:t>
            </a:r>
            <a:r>
              <a:rPr sz="2400" spc="-75" dirty="0">
                <a:latin typeface="Arial"/>
                <a:cs typeface="Arial"/>
              </a:rPr>
              <a:t>forceps </a:t>
            </a:r>
            <a:r>
              <a:rPr sz="2400" spc="-35">
                <a:latin typeface="Arial"/>
                <a:cs typeface="Arial"/>
              </a:rPr>
              <a:t>. 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38800" y="0"/>
            <a:ext cx="3505199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0"/>
            <a:ext cx="6638925" cy="714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9905" y="1007109"/>
            <a:ext cx="17335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i="0" spc="25" dirty="0">
                <a:solidFill>
                  <a:srgbClr val="000000"/>
                </a:solidFill>
                <a:latin typeface="Trebuchet MS"/>
                <a:cs typeface="Trebuchet MS"/>
              </a:rPr>
              <a:t>INDICATIONS</a:t>
            </a:r>
            <a:r>
              <a:rPr b="1" i="0" spc="-28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135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79905" y="1312519"/>
            <a:ext cx="5487670" cy="148907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35" dirty="0">
                <a:latin typeface="Arial"/>
                <a:cs typeface="Arial"/>
              </a:rPr>
              <a:t>Patient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Under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spc="-105" dirty="0">
                <a:latin typeface="Arial"/>
                <a:cs typeface="Arial"/>
              </a:rPr>
              <a:t>Coverage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b="1" spc="35" dirty="0">
                <a:latin typeface="Trebuchet MS"/>
                <a:cs typeface="Trebuchet MS"/>
              </a:rPr>
              <a:t>BISPHOSPHONATE</a:t>
            </a:r>
            <a:endParaRPr sz="2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spc="-45" dirty="0">
                <a:latin typeface="Arial"/>
                <a:cs typeface="Arial"/>
              </a:rPr>
              <a:t>Hemophilic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patients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u="heavy" spc="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PROCEDURE</a:t>
            </a:r>
            <a:r>
              <a:rPr sz="2000" b="1" spc="-245" dirty="0">
                <a:latin typeface="Trebuchet MS"/>
                <a:cs typeface="Trebuchet MS"/>
              </a:rPr>
              <a:t> </a:t>
            </a:r>
            <a:r>
              <a:rPr sz="2000" b="1" spc="-135" dirty="0">
                <a:latin typeface="Arial"/>
                <a:cs typeface="Arial"/>
              </a:rPr>
              <a:t>–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90600" y="2133600"/>
            <a:ext cx="8077200" cy="4581525"/>
            <a:chOff x="990600" y="2133600"/>
            <a:chExt cx="8077200" cy="4581525"/>
          </a:xfrm>
        </p:grpSpPr>
        <p:sp>
          <p:nvSpPr>
            <p:cNvPr id="6" name="object 6"/>
            <p:cNvSpPr/>
            <p:nvPr/>
          </p:nvSpPr>
          <p:spPr>
            <a:xfrm>
              <a:off x="6324600" y="2133600"/>
              <a:ext cx="2362200" cy="3581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0600" y="2925762"/>
              <a:ext cx="4021074" cy="30384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43600" y="5791200"/>
              <a:ext cx="3124200" cy="923925"/>
            </a:xfrm>
            <a:custGeom>
              <a:avLst/>
              <a:gdLst/>
              <a:ahLst/>
              <a:cxnLst/>
              <a:rect l="l" t="t" r="r" b="b"/>
              <a:pathLst>
                <a:path w="3124200" h="923925">
                  <a:moveTo>
                    <a:pt x="3124200" y="0"/>
                  </a:moveTo>
                  <a:lnTo>
                    <a:pt x="0" y="0"/>
                  </a:lnTo>
                  <a:lnTo>
                    <a:pt x="0" y="923328"/>
                  </a:lnTo>
                  <a:lnTo>
                    <a:pt x="3124200" y="923328"/>
                  </a:lnTo>
                  <a:lnTo>
                    <a:pt x="3124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023228" y="5810199"/>
            <a:ext cx="28543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Arial"/>
                <a:cs typeface="Arial"/>
              </a:rPr>
              <a:t>Dentin </a:t>
            </a:r>
            <a:r>
              <a:rPr sz="1800" spc="-50" dirty="0">
                <a:latin typeface="Arial"/>
                <a:cs typeface="Arial"/>
              </a:rPr>
              <a:t>bulge </a:t>
            </a:r>
            <a:r>
              <a:rPr sz="1800" spc="-80" dirty="0">
                <a:latin typeface="Arial"/>
                <a:cs typeface="Arial"/>
              </a:rPr>
              <a:t>(</a:t>
            </a:r>
            <a:r>
              <a:rPr sz="1800" i="1" spc="-80" dirty="0">
                <a:latin typeface="Arial"/>
                <a:cs typeface="Arial"/>
              </a:rPr>
              <a:t>arrows)  </a:t>
            </a:r>
            <a:r>
              <a:rPr sz="1800" i="1" spc="-75" dirty="0">
                <a:latin typeface="Arial"/>
                <a:cs typeface="Arial"/>
              </a:rPr>
              <a:t>preventing </a:t>
            </a:r>
            <a:r>
              <a:rPr sz="1800" i="1" spc="-90" dirty="0">
                <a:latin typeface="Arial"/>
                <a:cs typeface="Arial"/>
              </a:rPr>
              <a:t>elastics </a:t>
            </a:r>
            <a:r>
              <a:rPr sz="1800" i="1" spc="-45" dirty="0">
                <a:latin typeface="Arial"/>
                <a:cs typeface="Arial"/>
              </a:rPr>
              <a:t>from</a:t>
            </a:r>
            <a:r>
              <a:rPr sz="1800" i="1" spc="-260" dirty="0">
                <a:latin typeface="Arial"/>
                <a:cs typeface="Arial"/>
              </a:rPr>
              <a:t> </a:t>
            </a:r>
            <a:r>
              <a:rPr sz="1800" i="1" spc="-65" dirty="0">
                <a:latin typeface="Arial"/>
                <a:cs typeface="Arial"/>
              </a:rPr>
              <a:t>sliding  </a:t>
            </a:r>
            <a:r>
              <a:rPr sz="1800" spc="-60" dirty="0">
                <a:latin typeface="Arial"/>
                <a:cs typeface="Arial"/>
              </a:rPr>
              <a:t>apically.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200" y="6059271"/>
            <a:ext cx="4953000" cy="5848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ts val="1895"/>
              </a:lnSpc>
              <a:spcBef>
                <a:spcPts val="330"/>
              </a:spcBef>
            </a:pPr>
            <a:r>
              <a:rPr sz="1600" spc="-5" dirty="0">
                <a:latin typeface="Arial"/>
                <a:cs typeface="Arial"/>
              </a:rPr>
              <a:t>Root canal treated and split mandibular molar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during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ts val="1895"/>
              </a:lnSpc>
            </a:pPr>
            <a:r>
              <a:rPr sz="1600" spc="-5" dirty="0">
                <a:latin typeface="Arial"/>
                <a:cs typeface="Arial"/>
              </a:rPr>
              <a:t>exfoliation process. Note extrusion of mesial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root.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3" name="object 3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858147"/>
            <a:ext cx="9144000" cy="3999865"/>
            <a:chOff x="0" y="2858147"/>
            <a:chExt cx="9144000" cy="3999865"/>
          </a:xfrm>
        </p:grpSpPr>
        <p:sp>
          <p:nvSpPr>
            <p:cNvPr id="9" name="object 9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0823" y="3591813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67350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288517" y="1721171"/>
            <a:ext cx="4427943" cy="4092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44395" y="2517648"/>
            <a:ext cx="5701665" cy="2291080"/>
            <a:chOff x="1644395" y="2517648"/>
            <a:chExt cx="5701665" cy="2291080"/>
          </a:xfrm>
        </p:grpSpPr>
        <p:sp>
          <p:nvSpPr>
            <p:cNvPr id="18" name="object 18"/>
            <p:cNvSpPr/>
            <p:nvPr/>
          </p:nvSpPr>
          <p:spPr>
            <a:xfrm>
              <a:off x="3451860" y="2517648"/>
              <a:ext cx="2257043" cy="128473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44395" y="3523488"/>
              <a:ext cx="5701283" cy="12847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304923" y="1125092"/>
            <a:ext cx="4401820" cy="577215"/>
            <a:chOff x="2304923" y="1125092"/>
            <a:chExt cx="4401820" cy="577215"/>
          </a:xfrm>
        </p:grpSpPr>
        <p:sp>
          <p:nvSpPr>
            <p:cNvPr id="21" name="object 21"/>
            <p:cNvSpPr/>
            <p:nvPr/>
          </p:nvSpPr>
          <p:spPr>
            <a:xfrm>
              <a:off x="2309495" y="1129664"/>
              <a:ext cx="4392676" cy="56807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95926" y="1219199"/>
              <a:ext cx="202311" cy="17703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08046" y="1219199"/>
              <a:ext cx="210947" cy="17703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405126" y="1219199"/>
              <a:ext cx="202311" cy="17703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09495" y="1129664"/>
              <a:ext cx="4392930" cy="568325"/>
            </a:xfrm>
            <a:custGeom>
              <a:avLst/>
              <a:gdLst/>
              <a:ahLst/>
              <a:cxnLst/>
              <a:rect l="l" t="t" r="r" b="b"/>
              <a:pathLst>
                <a:path w="4392930" h="568325">
                  <a:moveTo>
                    <a:pt x="3544824" y="10287"/>
                  </a:moveTo>
                  <a:lnTo>
                    <a:pt x="3899662" y="10287"/>
                  </a:lnTo>
                  <a:lnTo>
                    <a:pt x="3899662" y="94107"/>
                  </a:lnTo>
                  <a:lnTo>
                    <a:pt x="3645027" y="94107"/>
                  </a:lnTo>
                  <a:lnTo>
                    <a:pt x="3645027" y="235712"/>
                  </a:lnTo>
                  <a:lnTo>
                    <a:pt x="3863594" y="235712"/>
                  </a:lnTo>
                  <a:lnTo>
                    <a:pt x="3863594" y="319659"/>
                  </a:lnTo>
                  <a:lnTo>
                    <a:pt x="3645027" y="319659"/>
                  </a:lnTo>
                  <a:lnTo>
                    <a:pt x="3645027" y="473963"/>
                  </a:lnTo>
                  <a:lnTo>
                    <a:pt x="3914394" y="473963"/>
                  </a:lnTo>
                  <a:lnTo>
                    <a:pt x="3914394" y="557784"/>
                  </a:lnTo>
                  <a:lnTo>
                    <a:pt x="3544824" y="557784"/>
                  </a:lnTo>
                  <a:lnTo>
                    <a:pt x="3544824" y="10287"/>
                  </a:lnTo>
                  <a:close/>
                </a:path>
                <a:path w="4392930" h="568325">
                  <a:moveTo>
                    <a:pt x="3093720" y="10287"/>
                  </a:moveTo>
                  <a:lnTo>
                    <a:pt x="3193922" y="10287"/>
                  </a:lnTo>
                  <a:lnTo>
                    <a:pt x="3193922" y="473963"/>
                  </a:lnTo>
                  <a:lnTo>
                    <a:pt x="3450208" y="473963"/>
                  </a:lnTo>
                  <a:lnTo>
                    <a:pt x="3450208" y="557784"/>
                  </a:lnTo>
                  <a:lnTo>
                    <a:pt x="3093720" y="557784"/>
                  </a:lnTo>
                  <a:lnTo>
                    <a:pt x="3093720" y="10287"/>
                  </a:lnTo>
                  <a:close/>
                </a:path>
                <a:path w="4392930" h="568325">
                  <a:moveTo>
                    <a:pt x="2590800" y="10287"/>
                  </a:moveTo>
                  <a:lnTo>
                    <a:pt x="2748788" y="10287"/>
                  </a:lnTo>
                  <a:lnTo>
                    <a:pt x="2767980" y="10501"/>
                  </a:lnTo>
                  <a:lnTo>
                    <a:pt x="2818130" y="13715"/>
                  </a:lnTo>
                  <a:lnTo>
                    <a:pt x="2859063" y="20895"/>
                  </a:lnTo>
                  <a:lnTo>
                    <a:pt x="2897495" y="33988"/>
                  </a:lnTo>
                  <a:lnTo>
                    <a:pt x="2940686" y="61420"/>
                  </a:lnTo>
                  <a:lnTo>
                    <a:pt x="2970710" y="99117"/>
                  </a:lnTo>
                  <a:lnTo>
                    <a:pt x="2985898" y="146984"/>
                  </a:lnTo>
                  <a:lnTo>
                    <a:pt x="2987802" y="174751"/>
                  </a:lnTo>
                  <a:lnTo>
                    <a:pt x="2986778" y="194083"/>
                  </a:lnTo>
                  <a:lnTo>
                    <a:pt x="2971419" y="246125"/>
                  </a:lnTo>
                  <a:lnTo>
                    <a:pt x="2938325" y="288327"/>
                  </a:lnTo>
                  <a:lnTo>
                    <a:pt x="2906871" y="310382"/>
                  </a:lnTo>
                  <a:lnTo>
                    <a:pt x="2868390" y="327388"/>
                  </a:lnTo>
                  <a:lnTo>
                    <a:pt x="2822979" y="339177"/>
                  </a:lnTo>
                  <a:lnTo>
                    <a:pt x="2770782" y="345082"/>
                  </a:lnTo>
                  <a:lnTo>
                    <a:pt x="2742184" y="345821"/>
                  </a:lnTo>
                  <a:lnTo>
                    <a:pt x="2735447" y="345797"/>
                  </a:lnTo>
                  <a:lnTo>
                    <a:pt x="2691003" y="343788"/>
                  </a:lnTo>
                  <a:lnTo>
                    <a:pt x="2691003" y="557784"/>
                  </a:lnTo>
                  <a:lnTo>
                    <a:pt x="2590800" y="557784"/>
                  </a:lnTo>
                  <a:lnTo>
                    <a:pt x="2590800" y="10287"/>
                  </a:lnTo>
                  <a:close/>
                </a:path>
                <a:path w="4392930" h="568325">
                  <a:moveTo>
                    <a:pt x="2359152" y="10287"/>
                  </a:moveTo>
                  <a:lnTo>
                    <a:pt x="2459355" y="10287"/>
                  </a:lnTo>
                  <a:lnTo>
                    <a:pt x="2459355" y="557784"/>
                  </a:lnTo>
                  <a:lnTo>
                    <a:pt x="2359152" y="557784"/>
                  </a:lnTo>
                  <a:lnTo>
                    <a:pt x="2359152" y="10287"/>
                  </a:lnTo>
                  <a:close/>
                </a:path>
                <a:path w="4392930" h="568325">
                  <a:moveTo>
                    <a:pt x="1260347" y="10287"/>
                  </a:moveTo>
                  <a:lnTo>
                    <a:pt x="1365504" y="10287"/>
                  </a:lnTo>
                  <a:lnTo>
                    <a:pt x="1545590" y="264795"/>
                  </a:lnTo>
                  <a:lnTo>
                    <a:pt x="1573660" y="305609"/>
                  </a:lnTo>
                  <a:lnTo>
                    <a:pt x="1598993" y="344043"/>
                  </a:lnTo>
                  <a:lnTo>
                    <a:pt x="1621563" y="380095"/>
                  </a:lnTo>
                  <a:lnTo>
                    <a:pt x="1641347" y="413765"/>
                  </a:lnTo>
                  <a:lnTo>
                    <a:pt x="1643760" y="413765"/>
                  </a:lnTo>
                  <a:lnTo>
                    <a:pt x="1641613" y="363974"/>
                  </a:lnTo>
                  <a:lnTo>
                    <a:pt x="1640109" y="321468"/>
                  </a:lnTo>
                  <a:lnTo>
                    <a:pt x="1638934" y="258318"/>
                  </a:lnTo>
                  <a:lnTo>
                    <a:pt x="1638934" y="10287"/>
                  </a:lnTo>
                  <a:lnTo>
                    <a:pt x="1739138" y="10287"/>
                  </a:lnTo>
                  <a:lnTo>
                    <a:pt x="1739138" y="557784"/>
                  </a:lnTo>
                  <a:lnTo>
                    <a:pt x="1633982" y="557784"/>
                  </a:lnTo>
                  <a:lnTo>
                    <a:pt x="1455546" y="305688"/>
                  </a:lnTo>
                  <a:lnTo>
                    <a:pt x="1431807" y="271688"/>
                  </a:lnTo>
                  <a:lnTo>
                    <a:pt x="1407652" y="235045"/>
                  </a:lnTo>
                  <a:lnTo>
                    <a:pt x="1383091" y="195782"/>
                  </a:lnTo>
                  <a:lnTo>
                    <a:pt x="1358138" y="153924"/>
                  </a:lnTo>
                  <a:lnTo>
                    <a:pt x="1355725" y="153924"/>
                  </a:lnTo>
                  <a:lnTo>
                    <a:pt x="1357818" y="201402"/>
                  </a:lnTo>
                  <a:lnTo>
                    <a:pt x="1359328" y="243236"/>
                  </a:lnTo>
                  <a:lnTo>
                    <a:pt x="1360243" y="279403"/>
                  </a:lnTo>
                  <a:lnTo>
                    <a:pt x="1360551" y="309880"/>
                  </a:lnTo>
                  <a:lnTo>
                    <a:pt x="1360551" y="557784"/>
                  </a:lnTo>
                  <a:lnTo>
                    <a:pt x="1260347" y="557784"/>
                  </a:lnTo>
                  <a:lnTo>
                    <a:pt x="1260347" y="10287"/>
                  </a:lnTo>
                  <a:close/>
                </a:path>
                <a:path w="4392930" h="568325">
                  <a:moveTo>
                    <a:pt x="1028700" y="10287"/>
                  </a:moveTo>
                  <a:lnTo>
                    <a:pt x="1128903" y="10287"/>
                  </a:lnTo>
                  <a:lnTo>
                    <a:pt x="1128903" y="557784"/>
                  </a:lnTo>
                  <a:lnTo>
                    <a:pt x="1028700" y="557784"/>
                  </a:lnTo>
                  <a:lnTo>
                    <a:pt x="1028700" y="10287"/>
                  </a:lnTo>
                  <a:close/>
                </a:path>
                <a:path w="4392930" h="568325">
                  <a:moveTo>
                    <a:pt x="502919" y="10287"/>
                  </a:moveTo>
                  <a:lnTo>
                    <a:pt x="669417" y="10287"/>
                  </a:lnTo>
                  <a:lnTo>
                    <a:pt x="689729" y="10574"/>
                  </a:lnTo>
                  <a:lnTo>
                    <a:pt x="728210" y="12912"/>
                  </a:lnTo>
                  <a:lnTo>
                    <a:pt x="779430" y="20796"/>
                  </a:lnTo>
                  <a:lnTo>
                    <a:pt x="830131" y="39419"/>
                  </a:lnTo>
                  <a:lnTo>
                    <a:pt x="867382" y="66712"/>
                  </a:lnTo>
                  <a:lnTo>
                    <a:pt x="893316" y="102957"/>
                  </a:lnTo>
                  <a:lnTo>
                    <a:pt x="906408" y="148486"/>
                  </a:lnTo>
                  <a:lnTo>
                    <a:pt x="908050" y="174751"/>
                  </a:lnTo>
                  <a:lnTo>
                    <a:pt x="906071" y="202326"/>
                  </a:lnTo>
                  <a:lnTo>
                    <a:pt x="890208" y="250904"/>
                  </a:lnTo>
                  <a:lnTo>
                    <a:pt x="858319" y="290601"/>
                  </a:lnTo>
                  <a:lnTo>
                    <a:pt x="809309" y="320180"/>
                  </a:lnTo>
                  <a:lnTo>
                    <a:pt x="778256" y="331088"/>
                  </a:lnTo>
                  <a:lnTo>
                    <a:pt x="778256" y="332739"/>
                  </a:lnTo>
                  <a:lnTo>
                    <a:pt x="941197" y="557784"/>
                  </a:lnTo>
                  <a:lnTo>
                    <a:pt x="820928" y="557784"/>
                  </a:lnTo>
                  <a:lnTo>
                    <a:pt x="671957" y="345821"/>
                  </a:lnTo>
                  <a:lnTo>
                    <a:pt x="603123" y="345821"/>
                  </a:lnTo>
                  <a:lnTo>
                    <a:pt x="603123" y="557784"/>
                  </a:lnTo>
                  <a:lnTo>
                    <a:pt x="502919" y="557784"/>
                  </a:lnTo>
                  <a:lnTo>
                    <a:pt x="502919" y="10287"/>
                  </a:lnTo>
                  <a:close/>
                </a:path>
                <a:path w="4392930" h="568325">
                  <a:moveTo>
                    <a:pt x="0" y="10287"/>
                  </a:moveTo>
                  <a:lnTo>
                    <a:pt x="157987" y="10287"/>
                  </a:lnTo>
                  <a:lnTo>
                    <a:pt x="177180" y="10501"/>
                  </a:lnTo>
                  <a:lnTo>
                    <a:pt x="227330" y="13715"/>
                  </a:lnTo>
                  <a:lnTo>
                    <a:pt x="268263" y="20895"/>
                  </a:lnTo>
                  <a:lnTo>
                    <a:pt x="306695" y="33988"/>
                  </a:lnTo>
                  <a:lnTo>
                    <a:pt x="349886" y="61420"/>
                  </a:lnTo>
                  <a:lnTo>
                    <a:pt x="379910" y="99117"/>
                  </a:lnTo>
                  <a:lnTo>
                    <a:pt x="395098" y="146984"/>
                  </a:lnTo>
                  <a:lnTo>
                    <a:pt x="397002" y="174751"/>
                  </a:lnTo>
                  <a:lnTo>
                    <a:pt x="395978" y="194083"/>
                  </a:lnTo>
                  <a:lnTo>
                    <a:pt x="380619" y="246125"/>
                  </a:lnTo>
                  <a:lnTo>
                    <a:pt x="347525" y="288327"/>
                  </a:lnTo>
                  <a:lnTo>
                    <a:pt x="316071" y="310382"/>
                  </a:lnTo>
                  <a:lnTo>
                    <a:pt x="277590" y="327388"/>
                  </a:lnTo>
                  <a:lnTo>
                    <a:pt x="232179" y="339177"/>
                  </a:lnTo>
                  <a:lnTo>
                    <a:pt x="179982" y="345082"/>
                  </a:lnTo>
                  <a:lnTo>
                    <a:pt x="151384" y="345821"/>
                  </a:lnTo>
                  <a:lnTo>
                    <a:pt x="144647" y="345797"/>
                  </a:lnTo>
                  <a:lnTo>
                    <a:pt x="100203" y="343788"/>
                  </a:lnTo>
                  <a:lnTo>
                    <a:pt x="100203" y="557784"/>
                  </a:lnTo>
                  <a:lnTo>
                    <a:pt x="0" y="557784"/>
                  </a:lnTo>
                  <a:lnTo>
                    <a:pt x="0" y="10287"/>
                  </a:lnTo>
                  <a:close/>
                </a:path>
                <a:path w="4392930" h="568325">
                  <a:moveTo>
                    <a:pt x="4201540" y="0"/>
                  </a:moveTo>
                  <a:lnTo>
                    <a:pt x="4245451" y="2174"/>
                  </a:lnTo>
                  <a:lnTo>
                    <a:pt x="4289552" y="8636"/>
                  </a:lnTo>
                  <a:lnTo>
                    <a:pt x="4330699" y="18446"/>
                  </a:lnTo>
                  <a:lnTo>
                    <a:pt x="4365752" y="30734"/>
                  </a:lnTo>
                  <a:lnTo>
                    <a:pt x="4365752" y="116586"/>
                  </a:lnTo>
                  <a:lnTo>
                    <a:pt x="4344652" y="108777"/>
                  </a:lnTo>
                  <a:lnTo>
                    <a:pt x="4324016" y="102123"/>
                  </a:lnTo>
                  <a:lnTo>
                    <a:pt x="4284090" y="92329"/>
                  </a:lnTo>
                  <a:lnTo>
                    <a:pt x="4246133" y="86613"/>
                  </a:lnTo>
                  <a:lnTo>
                    <a:pt x="4210558" y="84709"/>
                  </a:lnTo>
                  <a:lnTo>
                    <a:pt x="4187219" y="85830"/>
                  </a:lnTo>
                  <a:lnTo>
                    <a:pt x="4149068" y="94835"/>
                  </a:lnTo>
                  <a:lnTo>
                    <a:pt x="4114117" y="125206"/>
                  </a:lnTo>
                  <a:lnTo>
                    <a:pt x="4107433" y="156718"/>
                  </a:lnTo>
                  <a:lnTo>
                    <a:pt x="4107981" y="166721"/>
                  </a:lnTo>
                  <a:lnTo>
                    <a:pt x="4126626" y="203454"/>
                  </a:lnTo>
                  <a:lnTo>
                    <a:pt x="4165453" y="224702"/>
                  </a:lnTo>
                  <a:lnTo>
                    <a:pt x="4205823" y="235102"/>
                  </a:lnTo>
                  <a:lnTo>
                    <a:pt x="4216781" y="237362"/>
                  </a:lnTo>
                  <a:lnTo>
                    <a:pt x="4233945" y="241200"/>
                  </a:lnTo>
                  <a:lnTo>
                    <a:pt x="4283202" y="254381"/>
                  </a:lnTo>
                  <a:lnTo>
                    <a:pt x="4326743" y="273061"/>
                  </a:lnTo>
                  <a:lnTo>
                    <a:pt x="4361465" y="300974"/>
                  </a:lnTo>
                  <a:lnTo>
                    <a:pt x="4384639" y="340774"/>
                  </a:lnTo>
                  <a:lnTo>
                    <a:pt x="4392676" y="396621"/>
                  </a:lnTo>
                  <a:lnTo>
                    <a:pt x="4391652" y="417978"/>
                  </a:lnTo>
                  <a:lnTo>
                    <a:pt x="4383460" y="456217"/>
                  </a:lnTo>
                  <a:lnTo>
                    <a:pt x="4356496" y="502618"/>
                  </a:lnTo>
                  <a:lnTo>
                    <a:pt x="4314078" y="536424"/>
                  </a:lnTo>
                  <a:lnTo>
                    <a:pt x="4277502" y="552045"/>
                  </a:lnTo>
                  <a:lnTo>
                    <a:pt x="4234830" y="562284"/>
                  </a:lnTo>
                  <a:lnTo>
                    <a:pt x="4187777" y="567428"/>
                  </a:lnTo>
                  <a:lnTo>
                    <a:pt x="4162679" y="568071"/>
                  </a:lnTo>
                  <a:lnTo>
                    <a:pt x="4140483" y="567523"/>
                  </a:lnTo>
                  <a:lnTo>
                    <a:pt x="4096617" y="563141"/>
                  </a:lnTo>
                  <a:lnTo>
                    <a:pt x="4054224" y="554474"/>
                  </a:lnTo>
                  <a:lnTo>
                    <a:pt x="4003040" y="534543"/>
                  </a:lnTo>
                  <a:lnTo>
                    <a:pt x="4003040" y="449834"/>
                  </a:lnTo>
                  <a:lnTo>
                    <a:pt x="4023187" y="458001"/>
                  </a:lnTo>
                  <a:lnTo>
                    <a:pt x="4043060" y="464978"/>
                  </a:lnTo>
                  <a:lnTo>
                    <a:pt x="4082033" y="475361"/>
                  </a:lnTo>
                  <a:lnTo>
                    <a:pt x="4121150" y="481361"/>
                  </a:lnTo>
                  <a:lnTo>
                    <a:pt x="4161408" y="483362"/>
                  </a:lnTo>
                  <a:lnTo>
                    <a:pt x="4173265" y="483121"/>
                  </a:lnTo>
                  <a:lnTo>
                    <a:pt x="4219289" y="477164"/>
                  </a:lnTo>
                  <a:lnTo>
                    <a:pt x="4257911" y="461047"/>
                  </a:lnTo>
                  <a:lnTo>
                    <a:pt x="4283336" y="432010"/>
                  </a:lnTo>
                  <a:lnTo>
                    <a:pt x="4289552" y="400685"/>
                  </a:lnTo>
                  <a:lnTo>
                    <a:pt x="4288911" y="390727"/>
                  </a:lnTo>
                  <a:lnTo>
                    <a:pt x="4267279" y="355171"/>
                  </a:lnTo>
                  <a:lnTo>
                    <a:pt x="4232798" y="338391"/>
                  </a:lnTo>
                  <a:lnTo>
                    <a:pt x="4189539" y="327469"/>
                  </a:lnTo>
                  <a:lnTo>
                    <a:pt x="4165980" y="322452"/>
                  </a:lnTo>
                  <a:lnTo>
                    <a:pt x="4150169" y="318837"/>
                  </a:lnTo>
                  <a:lnTo>
                    <a:pt x="4105021" y="305943"/>
                  </a:lnTo>
                  <a:lnTo>
                    <a:pt x="4065319" y="287351"/>
                  </a:lnTo>
                  <a:lnTo>
                    <a:pt x="4033964" y="260016"/>
                  </a:lnTo>
                  <a:lnTo>
                    <a:pt x="4012920" y="222212"/>
                  </a:lnTo>
                  <a:lnTo>
                    <a:pt x="4005579" y="170687"/>
                  </a:lnTo>
                  <a:lnTo>
                    <a:pt x="4006512" y="149683"/>
                  </a:lnTo>
                  <a:lnTo>
                    <a:pt x="4014045" y="111912"/>
                  </a:lnTo>
                  <a:lnTo>
                    <a:pt x="4038504" y="65801"/>
                  </a:lnTo>
                  <a:lnTo>
                    <a:pt x="4075366" y="32077"/>
                  </a:lnTo>
                  <a:lnTo>
                    <a:pt x="4122801" y="10413"/>
                  </a:lnTo>
                  <a:lnTo>
                    <a:pt x="4180201" y="644"/>
                  </a:lnTo>
                  <a:lnTo>
                    <a:pt x="4201540" y="0"/>
                  </a:lnTo>
                  <a:close/>
                </a:path>
                <a:path w="4392930" h="568325">
                  <a:moveTo>
                    <a:pt x="2130552" y="0"/>
                  </a:moveTo>
                  <a:lnTo>
                    <a:pt x="2180701" y="2625"/>
                  </a:lnTo>
                  <a:lnTo>
                    <a:pt x="2226103" y="10414"/>
                  </a:lnTo>
                  <a:lnTo>
                    <a:pt x="2252599" y="18034"/>
                  </a:lnTo>
                  <a:lnTo>
                    <a:pt x="2252599" y="103124"/>
                  </a:lnTo>
                  <a:lnTo>
                    <a:pt x="2236501" y="98381"/>
                  </a:lnTo>
                  <a:lnTo>
                    <a:pt x="2220975" y="94424"/>
                  </a:lnTo>
                  <a:lnTo>
                    <a:pt x="2177542" y="87012"/>
                  </a:lnTo>
                  <a:lnTo>
                    <a:pt x="2136394" y="84709"/>
                  </a:lnTo>
                  <a:lnTo>
                    <a:pt x="2116318" y="85562"/>
                  </a:lnTo>
                  <a:lnTo>
                    <a:pt x="2078547" y="92317"/>
                  </a:lnTo>
                  <a:lnTo>
                    <a:pt x="2028698" y="114760"/>
                  </a:lnTo>
                  <a:lnTo>
                    <a:pt x="1989806" y="151161"/>
                  </a:lnTo>
                  <a:lnTo>
                    <a:pt x="1962784" y="201168"/>
                  </a:lnTo>
                  <a:lnTo>
                    <a:pt x="1952386" y="241760"/>
                  </a:lnTo>
                  <a:lnTo>
                    <a:pt x="1948942" y="287782"/>
                  </a:lnTo>
                  <a:lnTo>
                    <a:pt x="1949727" y="311163"/>
                  </a:lnTo>
                  <a:lnTo>
                    <a:pt x="1956014" y="353593"/>
                  </a:lnTo>
                  <a:lnTo>
                    <a:pt x="1968585" y="390219"/>
                  </a:lnTo>
                  <a:lnTo>
                    <a:pt x="1997964" y="433832"/>
                  </a:lnTo>
                  <a:lnTo>
                    <a:pt x="2039469" y="463889"/>
                  </a:lnTo>
                  <a:lnTo>
                    <a:pt x="2092388" y="480234"/>
                  </a:lnTo>
                  <a:lnTo>
                    <a:pt x="2133472" y="483362"/>
                  </a:lnTo>
                  <a:lnTo>
                    <a:pt x="2149092" y="483052"/>
                  </a:lnTo>
                  <a:lnTo>
                    <a:pt x="2196972" y="478409"/>
                  </a:lnTo>
                  <a:lnTo>
                    <a:pt x="2243068" y="468586"/>
                  </a:lnTo>
                  <a:lnTo>
                    <a:pt x="2257425" y="464185"/>
                  </a:lnTo>
                  <a:lnTo>
                    <a:pt x="2257425" y="550418"/>
                  </a:lnTo>
                  <a:lnTo>
                    <a:pt x="2211990" y="560776"/>
                  </a:lnTo>
                  <a:lnTo>
                    <a:pt x="2161905" y="566912"/>
                  </a:lnTo>
                  <a:lnTo>
                    <a:pt x="2126869" y="568071"/>
                  </a:lnTo>
                  <a:lnTo>
                    <a:pt x="2093150" y="566832"/>
                  </a:lnTo>
                  <a:lnTo>
                    <a:pt x="2032000" y="556926"/>
                  </a:lnTo>
                  <a:lnTo>
                    <a:pt x="1979257" y="537309"/>
                  </a:lnTo>
                  <a:lnTo>
                    <a:pt x="1935112" y="509218"/>
                  </a:lnTo>
                  <a:lnTo>
                    <a:pt x="1899755" y="473124"/>
                  </a:lnTo>
                  <a:lnTo>
                    <a:pt x="1873136" y="429742"/>
                  </a:lnTo>
                  <a:lnTo>
                    <a:pt x="1855329" y="379477"/>
                  </a:lnTo>
                  <a:lnTo>
                    <a:pt x="1846427" y="323713"/>
                  </a:lnTo>
                  <a:lnTo>
                    <a:pt x="1845309" y="293877"/>
                  </a:lnTo>
                  <a:lnTo>
                    <a:pt x="1846500" y="263112"/>
                  </a:lnTo>
                  <a:lnTo>
                    <a:pt x="1856025" y="205009"/>
                  </a:lnTo>
                  <a:lnTo>
                    <a:pt x="1874932" y="151717"/>
                  </a:lnTo>
                  <a:lnTo>
                    <a:pt x="1902364" y="105235"/>
                  </a:lnTo>
                  <a:lnTo>
                    <a:pt x="1938252" y="66133"/>
                  </a:lnTo>
                  <a:lnTo>
                    <a:pt x="1983071" y="35220"/>
                  </a:lnTo>
                  <a:lnTo>
                    <a:pt x="2036647" y="13001"/>
                  </a:lnTo>
                  <a:lnTo>
                    <a:pt x="2097504" y="1571"/>
                  </a:lnTo>
                  <a:lnTo>
                    <a:pt x="2130552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005453" y="2130932"/>
            <a:ext cx="998219" cy="577215"/>
            <a:chOff x="4005453" y="2130932"/>
            <a:chExt cx="998219" cy="577215"/>
          </a:xfrm>
        </p:grpSpPr>
        <p:sp>
          <p:nvSpPr>
            <p:cNvPr id="27" name="object 27"/>
            <p:cNvSpPr/>
            <p:nvPr/>
          </p:nvSpPr>
          <p:spPr>
            <a:xfrm>
              <a:off x="4010025" y="2135504"/>
              <a:ext cx="988949" cy="56807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010025" y="2135504"/>
              <a:ext cx="989330" cy="568325"/>
            </a:xfrm>
            <a:custGeom>
              <a:avLst/>
              <a:gdLst/>
              <a:ahLst/>
              <a:cxnLst/>
              <a:rect l="l" t="t" r="r" b="b"/>
              <a:pathLst>
                <a:path w="989329" h="568325">
                  <a:moveTo>
                    <a:pt x="266826" y="84709"/>
                  </a:moveTo>
                  <a:lnTo>
                    <a:pt x="216731" y="91620"/>
                  </a:lnTo>
                  <a:lnTo>
                    <a:pt x="173593" y="112442"/>
                  </a:lnTo>
                  <a:lnTo>
                    <a:pt x="139594" y="147502"/>
                  </a:lnTo>
                  <a:lnTo>
                    <a:pt x="115824" y="196723"/>
                  </a:lnTo>
                  <a:lnTo>
                    <a:pt x="106679" y="237220"/>
                  </a:lnTo>
                  <a:lnTo>
                    <a:pt x="103632" y="284099"/>
                  </a:lnTo>
                  <a:lnTo>
                    <a:pt x="104394" y="308270"/>
                  </a:lnTo>
                  <a:lnTo>
                    <a:pt x="110490" y="351946"/>
                  </a:lnTo>
                  <a:lnTo>
                    <a:pt x="122588" y="389358"/>
                  </a:lnTo>
                  <a:lnTo>
                    <a:pt x="149860" y="433578"/>
                  </a:lnTo>
                  <a:lnTo>
                    <a:pt x="186989" y="463867"/>
                  </a:lnTo>
                  <a:lnTo>
                    <a:pt x="232743" y="480234"/>
                  </a:lnTo>
                  <a:lnTo>
                    <a:pt x="266826" y="483362"/>
                  </a:lnTo>
                  <a:lnTo>
                    <a:pt x="284281" y="482578"/>
                  </a:lnTo>
                  <a:lnTo>
                    <a:pt x="332359" y="470916"/>
                  </a:lnTo>
                  <a:lnTo>
                    <a:pt x="372560" y="445198"/>
                  </a:lnTo>
                  <a:lnTo>
                    <a:pt x="403272" y="405669"/>
                  </a:lnTo>
                  <a:lnTo>
                    <a:pt x="423291" y="351946"/>
                  </a:lnTo>
                  <a:lnTo>
                    <a:pt x="429387" y="308270"/>
                  </a:lnTo>
                  <a:lnTo>
                    <a:pt x="430149" y="284099"/>
                  </a:lnTo>
                  <a:lnTo>
                    <a:pt x="429387" y="259855"/>
                  </a:lnTo>
                  <a:lnTo>
                    <a:pt x="423290" y="216179"/>
                  </a:lnTo>
                  <a:lnTo>
                    <a:pt x="411192" y="178744"/>
                  </a:lnTo>
                  <a:lnTo>
                    <a:pt x="383921" y="134239"/>
                  </a:lnTo>
                  <a:lnTo>
                    <a:pt x="346791" y="103931"/>
                  </a:lnTo>
                  <a:lnTo>
                    <a:pt x="301021" y="87772"/>
                  </a:lnTo>
                  <a:lnTo>
                    <a:pt x="266826" y="84709"/>
                  </a:lnTo>
                  <a:close/>
                </a:path>
                <a:path w="989329" h="568325">
                  <a:moveTo>
                    <a:pt x="640334" y="10287"/>
                  </a:moveTo>
                  <a:lnTo>
                    <a:pt x="988949" y="10287"/>
                  </a:lnTo>
                  <a:lnTo>
                    <a:pt x="988949" y="94107"/>
                  </a:lnTo>
                  <a:lnTo>
                    <a:pt x="740537" y="94107"/>
                  </a:lnTo>
                  <a:lnTo>
                    <a:pt x="740537" y="235712"/>
                  </a:lnTo>
                  <a:lnTo>
                    <a:pt x="953008" y="235712"/>
                  </a:lnTo>
                  <a:lnTo>
                    <a:pt x="953008" y="319659"/>
                  </a:lnTo>
                  <a:lnTo>
                    <a:pt x="740537" y="319659"/>
                  </a:lnTo>
                  <a:lnTo>
                    <a:pt x="740537" y="557784"/>
                  </a:lnTo>
                  <a:lnTo>
                    <a:pt x="640334" y="557784"/>
                  </a:lnTo>
                  <a:lnTo>
                    <a:pt x="640334" y="10287"/>
                  </a:lnTo>
                  <a:close/>
                </a:path>
                <a:path w="989329" h="568325">
                  <a:moveTo>
                    <a:pt x="266826" y="0"/>
                  </a:moveTo>
                  <a:lnTo>
                    <a:pt x="326850" y="5222"/>
                  </a:lnTo>
                  <a:lnTo>
                    <a:pt x="380111" y="20828"/>
                  </a:lnTo>
                  <a:lnTo>
                    <a:pt x="425926" y="45958"/>
                  </a:lnTo>
                  <a:lnTo>
                    <a:pt x="463930" y="79375"/>
                  </a:lnTo>
                  <a:lnTo>
                    <a:pt x="494045" y="120713"/>
                  </a:lnTo>
                  <a:lnTo>
                    <a:pt x="515874" y="169291"/>
                  </a:lnTo>
                  <a:lnTo>
                    <a:pt x="529304" y="224075"/>
                  </a:lnTo>
                  <a:lnTo>
                    <a:pt x="533780" y="284099"/>
                  </a:lnTo>
                  <a:lnTo>
                    <a:pt x="532661" y="314715"/>
                  </a:lnTo>
                  <a:lnTo>
                    <a:pt x="523708" y="372092"/>
                  </a:lnTo>
                  <a:lnTo>
                    <a:pt x="505989" y="423973"/>
                  </a:lnTo>
                  <a:lnTo>
                    <a:pt x="480030" y="468931"/>
                  </a:lnTo>
                  <a:lnTo>
                    <a:pt x="445904" y="506487"/>
                  </a:lnTo>
                  <a:lnTo>
                    <a:pt x="403994" y="535737"/>
                  </a:lnTo>
                  <a:lnTo>
                    <a:pt x="354320" y="556337"/>
                  </a:lnTo>
                  <a:lnTo>
                    <a:pt x="297689" y="566763"/>
                  </a:lnTo>
                  <a:lnTo>
                    <a:pt x="266826" y="568071"/>
                  </a:lnTo>
                  <a:lnTo>
                    <a:pt x="235965" y="566763"/>
                  </a:lnTo>
                  <a:lnTo>
                    <a:pt x="179387" y="556337"/>
                  </a:lnTo>
                  <a:lnTo>
                    <a:pt x="129786" y="535737"/>
                  </a:lnTo>
                  <a:lnTo>
                    <a:pt x="87876" y="506487"/>
                  </a:lnTo>
                  <a:lnTo>
                    <a:pt x="53748" y="468931"/>
                  </a:lnTo>
                  <a:lnTo>
                    <a:pt x="27737" y="423973"/>
                  </a:lnTo>
                  <a:lnTo>
                    <a:pt x="10019" y="372092"/>
                  </a:lnTo>
                  <a:lnTo>
                    <a:pt x="1117" y="314715"/>
                  </a:lnTo>
                  <a:lnTo>
                    <a:pt x="0" y="284099"/>
                  </a:lnTo>
                  <a:lnTo>
                    <a:pt x="1117" y="253426"/>
                  </a:lnTo>
                  <a:lnTo>
                    <a:pt x="10019" y="196034"/>
                  </a:lnTo>
                  <a:lnTo>
                    <a:pt x="27737" y="144097"/>
                  </a:lnTo>
                  <a:lnTo>
                    <a:pt x="53748" y="99139"/>
                  </a:lnTo>
                  <a:lnTo>
                    <a:pt x="87876" y="61636"/>
                  </a:lnTo>
                  <a:lnTo>
                    <a:pt x="129786" y="32351"/>
                  </a:lnTo>
                  <a:lnTo>
                    <a:pt x="179387" y="11733"/>
                  </a:lnTo>
                  <a:lnTo>
                    <a:pt x="235965" y="1307"/>
                  </a:lnTo>
                  <a:lnTo>
                    <a:pt x="266826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222626" y="3136773"/>
            <a:ext cx="4600575" cy="577215"/>
            <a:chOff x="2222626" y="3136773"/>
            <a:chExt cx="4600575" cy="577215"/>
          </a:xfrm>
        </p:grpSpPr>
        <p:sp>
          <p:nvSpPr>
            <p:cNvPr id="30" name="object 30"/>
            <p:cNvSpPr/>
            <p:nvPr/>
          </p:nvSpPr>
          <p:spPr>
            <a:xfrm>
              <a:off x="2227198" y="3141345"/>
              <a:ext cx="4590923" cy="5680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480048" y="3278759"/>
              <a:ext cx="150622" cy="20154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227198" y="3141345"/>
              <a:ext cx="4591050" cy="568325"/>
            </a:xfrm>
            <a:custGeom>
              <a:avLst/>
              <a:gdLst/>
              <a:ahLst/>
              <a:cxnLst/>
              <a:rect l="l" t="t" r="r" b="b"/>
              <a:pathLst>
                <a:path w="4591050" h="568325">
                  <a:moveTo>
                    <a:pt x="1704975" y="94106"/>
                  </a:moveTo>
                  <a:lnTo>
                    <a:pt x="1704975" y="473963"/>
                  </a:lnTo>
                  <a:lnTo>
                    <a:pt x="1746377" y="473963"/>
                  </a:lnTo>
                  <a:lnTo>
                    <a:pt x="1787975" y="472443"/>
                  </a:lnTo>
                  <a:lnTo>
                    <a:pt x="1856694" y="460355"/>
                  </a:lnTo>
                  <a:lnTo>
                    <a:pt x="1904366" y="437739"/>
                  </a:lnTo>
                  <a:lnTo>
                    <a:pt x="1937565" y="406167"/>
                  </a:lnTo>
                  <a:lnTo>
                    <a:pt x="1960046" y="364616"/>
                  </a:lnTo>
                  <a:lnTo>
                    <a:pt x="1971286" y="311848"/>
                  </a:lnTo>
                  <a:lnTo>
                    <a:pt x="1972690" y="281177"/>
                  </a:lnTo>
                  <a:lnTo>
                    <a:pt x="1972218" y="264818"/>
                  </a:lnTo>
                  <a:lnTo>
                    <a:pt x="1965325" y="220599"/>
                  </a:lnTo>
                  <a:lnTo>
                    <a:pt x="1950537" y="183397"/>
                  </a:lnTo>
                  <a:lnTo>
                    <a:pt x="1919807" y="144248"/>
                  </a:lnTo>
                  <a:lnTo>
                    <a:pt x="1877595" y="116589"/>
                  </a:lnTo>
                  <a:lnTo>
                    <a:pt x="1840785" y="103536"/>
                  </a:lnTo>
                  <a:lnTo>
                    <a:pt x="1798695" y="96410"/>
                  </a:lnTo>
                  <a:lnTo>
                    <a:pt x="1749171" y="94106"/>
                  </a:lnTo>
                  <a:lnTo>
                    <a:pt x="1704975" y="94106"/>
                  </a:lnTo>
                  <a:close/>
                </a:path>
                <a:path w="4591050" h="568325">
                  <a:moveTo>
                    <a:pt x="2424556" y="84708"/>
                  </a:moveTo>
                  <a:lnTo>
                    <a:pt x="2374461" y="91620"/>
                  </a:lnTo>
                  <a:lnTo>
                    <a:pt x="2331323" y="112442"/>
                  </a:lnTo>
                  <a:lnTo>
                    <a:pt x="2297324" y="147502"/>
                  </a:lnTo>
                  <a:lnTo>
                    <a:pt x="2273554" y="196722"/>
                  </a:lnTo>
                  <a:lnTo>
                    <a:pt x="2264409" y="237220"/>
                  </a:lnTo>
                  <a:lnTo>
                    <a:pt x="2261362" y="284099"/>
                  </a:lnTo>
                  <a:lnTo>
                    <a:pt x="2262124" y="308270"/>
                  </a:lnTo>
                  <a:lnTo>
                    <a:pt x="2268220" y="351946"/>
                  </a:lnTo>
                  <a:lnTo>
                    <a:pt x="2280318" y="389358"/>
                  </a:lnTo>
                  <a:lnTo>
                    <a:pt x="2307590" y="433577"/>
                  </a:lnTo>
                  <a:lnTo>
                    <a:pt x="2344719" y="463867"/>
                  </a:lnTo>
                  <a:lnTo>
                    <a:pt x="2390473" y="480234"/>
                  </a:lnTo>
                  <a:lnTo>
                    <a:pt x="2424556" y="483361"/>
                  </a:lnTo>
                  <a:lnTo>
                    <a:pt x="2442011" y="482578"/>
                  </a:lnTo>
                  <a:lnTo>
                    <a:pt x="2490089" y="470915"/>
                  </a:lnTo>
                  <a:lnTo>
                    <a:pt x="2530290" y="445198"/>
                  </a:lnTo>
                  <a:lnTo>
                    <a:pt x="2561002" y="405669"/>
                  </a:lnTo>
                  <a:lnTo>
                    <a:pt x="2581021" y="351946"/>
                  </a:lnTo>
                  <a:lnTo>
                    <a:pt x="2587117" y="308270"/>
                  </a:lnTo>
                  <a:lnTo>
                    <a:pt x="2587879" y="284099"/>
                  </a:lnTo>
                  <a:lnTo>
                    <a:pt x="2587116" y="259855"/>
                  </a:lnTo>
                  <a:lnTo>
                    <a:pt x="2581020" y="216179"/>
                  </a:lnTo>
                  <a:lnTo>
                    <a:pt x="2568922" y="178744"/>
                  </a:lnTo>
                  <a:lnTo>
                    <a:pt x="2541651" y="134238"/>
                  </a:lnTo>
                  <a:lnTo>
                    <a:pt x="2504521" y="103931"/>
                  </a:lnTo>
                  <a:lnTo>
                    <a:pt x="2458751" y="87772"/>
                  </a:lnTo>
                  <a:lnTo>
                    <a:pt x="2424556" y="84708"/>
                  </a:lnTo>
                  <a:close/>
                </a:path>
                <a:path w="4591050" h="568325">
                  <a:moveTo>
                    <a:pt x="1231264" y="84708"/>
                  </a:moveTo>
                  <a:lnTo>
                    <a:pt x="1181169" y="91620"/>
                  </a:lnTo>
                  <a:lnTo>
                    <a:pt x="1138031" y="112442"/>
                  </a:lnTo>
                  <a:lnTo>
                    <a:pt x="1104032" y="147502"/>
                  </a:lnTo>
                  <a:lnTo>
                    <a:pt x="1080262" y="196722"/>
                  </a:lnTo>
                  <a:lnTo>
                    <a:pt x="1071117" y="237220"/>
                  </a:lnTo>
                  <a:lnTo>
                    <a:pt x="1068070" y="284099"/>
                  </a:lnTo>
                  <a:lnTo>
                    <a:pt x="1068832" y="308270"/>
                  </a:lnTo>
                  <a:lnTo>
                    <a:pt x="1074928" y="351946"/>
                  </a:lnTo>
                  <a:lnTo>
                    <a:pt x="1087026" y="389358"/>
                  </a:lnTo>
                  <a:lnTo>
                    <a:pt x="1114298" y="433577"/>
                  </a:lnTo>
                  <a:lnTo>
                    <a:pt x="1151427" y="463867"/>
                  </a:lnTo>
                  <a:lnTo>
                    <a:pt x="1197181" y="480234"/>
                  </a:lnTo>
                  <a:lnTo>
                    <a:pt x="1231264" y="483361"/>
                  </a:lnTo>
                  <a:lnTo>
                    <a:pt x="1248719" y="482578"/>
                  </a:lnTo>
                  <a:lnTo>
                    <a:pt x="1296797" y="470915"/>
                  </a:lnTo>
                  <a:lnTo>
                    <a:pt x="1336998" y="445198"/>
                  </a:lnTo>
                  <a:lnTo>
                    <a:pt x="1367710" y="405669"/>
                  </a:lnTo>
                  <a:lnTo>
                    <a:pt x="1387729" y="351946"/>
                  </a:lnTo>
                  <a:lnTo>
                    <a:pt x="1393825" y="308270"/>
                  </a:lnTo>
                  <a:lnTo>
                    <a:pt x="1394587" y="284099"/>
                  </a:lnTo>
                  <a:lnTo>
                    <a:pt x="1393825" y="259855"/>
                  </a:lnTo>
                  <a:lnTo>
                    <a:pt x="1387728" y="216179"/>
                  </a:lnTo>
                  <a:lnTo>
                    <a:pt x="1375630" y="178744"/>
                  </a:lnTo>
                  <a:lnTo>
                    <a:pt x="1348359" y="134238"/>
                  </a:lnTo>
                  <a:lnTo>
                    <a:pt x="1311229" y="103931"/>
                  </a:lnTo>
                  <a:lnTo>
                    <a:pt x="1265459" y="87772"/>
                  </a:lnTo>
                  <a:lnTo>
                    <a:pt x="1231264" y="84708"/>
                  </a:lnTo>
                  <a:close/>
                </a:path>
                <a:path w="4591050" h="568325">
                  <a:moveTo>
                    <a:pt x="4281932" y="10287"/>
                  </a:moveTo>
                  <a:lnTo>
                    <a:pt x="4373626" y="10287"/>
                  </a:lnTo>
                  <a:lnTo>
                    <a:pt x="4590923" y="557783"/>
                  </a:lnTo>
                  <a:lnTo>
                    <a:pt x="4484878" y="557783"/>
                  </a:lnTo>
                  <a:lnTo>
                    <a:pt x="4431283" y="418338"/>
                  </a:lnTo>
                  <a:lnTo>
                    <a:pt x="4225036" y="418338"/>
                  </a:lnTo>
                  <a:lnTo>
                    <a:pt x="4171441" y="557783"/>
                  </a:lnTo>
                  <a:lnTo>
                    <a:pt x="4064635" y="557783"/>
                  </a:lnTo>
                  <a:lnTo>
                    <a:pt x="4281932" y="10287"/>
                  </a:lnTo>
                  <a:close/>
                </a:path>
                <a:path w="4591050" h="568325">
                  <a:moveTo>
                    <a:pt x="3886200" y="10287"/>
                  </a:moveTo>
                  <a:lnTo>
                    <a:pt x="3986403" y="10287"/>
                  </a:lnTo>
                  <a:lnTo>
                    <a:pt x="3986403" y="557783"/>
                  </a:lnTo>
                  <a:lnTo>
                    <a:pt x="3886200" y="557783"/>
                  </a:lnTo>
                  <a:lnTo>
                    <a:pt x="3886200" y="10287"/>
                  </a:lnTo>
                  <a:close/>
                </a:path>
                <a:path w="4591050" h="568325">
                  <a:moveTo>
                    <a:pt x="3354451" y="10287"/>
                  </a:moveTo>
                  <a:lnTo>
                    <a:pt x="3807841" y="10287"/>
                  </a:lnTo>
                  <a:lnTo>
                    <a:pt x="3807841" y="94106"/>
                  </a:lnTo>
                  <a:lnTo>
                    <a:pt x="3631438" y="94106"/>
                  </a:lnTo>
                  <a:lnTo>
                    <a:pt x="3631438" y="557783"/>
                  </a:lnTo>
                  <a:lnTo>
                    <a:pt x="3531235" y="557783"/>
                  </a:lnTo>
                  <a:lnTo>
                    <a:pt x="3531235" y="94106"/>
                  </a:lnTo>
                  <a:lnTo>
                    <a:pt x="3354451" y="94106"/>
                  </a:lnTo>
                  <a:lnTo>
                    <a:pt x="3354451" y="10287"/>
                  </a:lnTo>
                  <a:close/>
                </a:path>
                <a:path w="4591050" h="568325">
                  <a:moveTo>
                    <a:pt x="2798064" y="10287"/>
                  </a:moveTo>
                  <a:lnTo>
                    <a:pt x="2903220" y="10287"/>
                  </a:lnTo>
                  <a:lnTo>
                    <a:pt x="3083305" y="264794"/>
                  </a:lnTo>
                  <a:lnTo>
                    <a:pt x="3111376" y="305609"/>
                  </a:lnTo>
                  <a:lnTo>
                    <a:pt x="3136709" y="344042"/>
                  </a:lnTo>
                  <a:lnTo>
                    <a:pt x="3159279" y="380095"/>
                  </a:lnTo>
                  <a:lnTo>
                    <a:pt x="3179064" y="413765"/>
                  </a:lnTo>
                  <a:lnTo>
                    <a:pt x="3181477" y="413765"/>
                  </a:lnTo>
                  <a:lnTo>
                    <a:pt x="3179329" y="363974"/>
                  </a:lnTo>
                  <a:lnTo>
                    <a:pt x="3177825" y="321468"/>
                  </a:lnTo>
                  <a:lnTo>
                    <a:pt x="3176651" y="258317"/>
                  </a:lnTo>
                  <a:lnTo>
                    <a:pt x="3176651" y="10287"/>
                  </a:lnTo>
                  <a:lnTo>
                    <a:pt x="3276854" y="10287"/>
                  </a:lnTo>
                  <a:lnTo>
                    <a:pt x="3276854" y="557783"/>
                  </a:lnTo>
                  <a:lnTo>
                    <a:pt x="3171698" y="557783"/>
                  </a:lnTo>
                  <a:lnTo>
                    <a:pt x="2993263" y="305688"/>
                  </a:lnTo>
                  <a:lnTo>
                    <a:pt x="2969523" y="271688"/>
                  </a:lnTo>
                  <a:lnTo>
                    <a:pt x="2945368" y="235045"/>
                  </a:lnTo>
                  <a:lnTo>
                    <a:pt x="2920807" y="195782"/>
                  </a:lnTo>
                  <a:lnTo>
                    <a:pt x="2895854" y="153924"/>
                  </a:lnTo>
                  <a:lnTo>
                    <a:pt x="2893441" y="153924"/>
                  </a:lnTo>
                  <a:lnTo>
                    <a:pt x="2895534" y="201402"/>
                  </a:lnTo>
                  <a:lnTo>
                    <a:pt x="2897044" y="243236"/>
                  </a:lnTo>
                  <a:lnTo>
                    <a:pt x="2897959" y="279403"/>
                  </a:lnTo>
                  <a:lnTo>
                    <a:pt x="2898266" y="309879"/>
                  </a:lnTo>
                  <a:lnTo>
                    <a:pt x="2898266" y="557783"/>
                  </a:lnTo>
                  <a:lnTo>
                    <a:pt x="2798064" y="557783"/>
                  </a:lnTo>
                  <a:lnTo>
                    <a:pt x="2798064" y="10287"/>
                  </a:lnTo>
                  <a:close/>
                </a:path>
                <a:path w="4591050" h="568325">
                  <a:moveTo>
                    <a:pt x="1604772" y="10287"/>
                  </a:moveTo>
                  <a:lnTo>
                    <a:pt x="1749552" y="10287"/>
                  </a:lnTo>
                  <a:lnTo>
                    <a:pt x="1759217" y="10358"/>
                  </a:lnTo>
                  <a:lnTo>
                    <a:pt x="1798524" y="12148"/>
                  </a:lnTo>
                  <a:lnTo>
                    <a:pt x="1836741" y="16420"/>
                  </a:lnTo>
                  <a:lnTo>
                    <a:pt x="1880695" y="24891"/>
                  </a:lnTo>
                  <a:lnTo>
                    <a:pt x="1917374" y="37036"/>
                  </a:lnTo>
                  <a:lnTo>
                    <a:pt x="1956046" y="55895"/>
                  </a:lnTo>
                  <a:lnTo>
                    <a:pt x="1989548" y="79541"/>
                  </a:lnTo>
                  <a:lnTo>
                    <a:pt x="2017690" y="107545"/>
                  </a:lnTo>
                  <a:lnTo>
                    <a:pt x="2040431" y="139838"/>
                  </a:lnTo>
                  <a:lnTo>
                    <a:pt x="2057628" y="175946"/>
                  </a:lnTo>
                  <a:lnTo>
                    <a:pt x="2069224" y="215806"/>
                  </a:lnTo>
                  <a:lnTo>
                    <a:pt x="2075078" y="259085"/>
                  </a:lnTo>
                  <a:lnTo>
                    <a:pt x="2075814" y="281939"/>
                  </a:lnTo>
                  <a:lnTo>
                    <a:pt x="2075197" y="303702"/>
                  </a:lnTo>
                  <a:lnTo>
                    <a:pt x="2070296" y="345180"/>
                  </a:lnTo>
                  <a:lnTo>
                    <a:pt x="2060459" y="383780"/>
                  </a:lnTo>
                  <a:lnTo>
                    <a:pt x="2045497" y="419074"/>
                  </a:lnTo>
                  <a:lnTo>
                    <a:pt x="2013410" y="465470"/>
                  </a:lnTo>
                  <a:lnTo>
                    <a:pt x="1985517" y="491743"/>
                  </a:lnTo>
                  <a:lnTo>
                    <a:pt x="1952259" y="513921"/>
                  </a:lnTo>
                  <a:lnTo>
                    <a:pt x="1913381" y="531621"/>
                  </a:lnTo>
                  <a:lnTo>
                    <a:pt x="1876218" y="543131"/>
                  </a:lnTo>
                  <a:lnTo>
                    <a:pt x="1834388" y="551306"/>
                  </a:lnTo>
                  <a:lnTo>
                    <a:pt x="1787366" y="556164"/>
                  </a:lnTo>
                  <a:lnTo>
                    <a:pt x="1734820" y="557783"/>
                  </a:lnTo>
                  <a:lnTo>
                    <a:pt x="1604772" y="557783"/>
                  </a:lnTo>
                  <a:lnTo>
                    <a:pt x="1604772" y="10287"/>
                  </a:lnTo>
                  <a:close/>
                </a:path>
                <a:path w="4591050" h="568325">
                  <a:moveTo>
                    <a:pt x="426338" y="10287"/>
                  </a:moveTo>
                  <a:lnTo>
                    <a:pt x="541782" y="10287"/>
                  </a:lnTo>
                  <a:lnTo>
                    <a:pt x="619887" y="122808"/>
                  </a:lnTo>
                  <a:lnTo>
                    <a:pt x="638296" y="149621"/>
                  </a:lnTo>
                  <a:lnTo>
                    <a:pt x="653716" y="172338"/>
                  </a:lnTo>
                  <a:lnTo>
                    <a:pt x="666160" y="190960"/>
                  </a:lnTo>
                  <a:lnTo>
                    <a:pt x="675639" y="205485"/>
                  </a:lnTo>
                  <a:lnTo>
                    <a:pt x="677671" y="205485"/>
                  </a:lnTo>
                  <a:lnTo>
                    <a:pt x="702532" y="167671"/>
                  </a:lnTo>
                  <a:lnTo>
                    <a:pt x="732917" y="123189"/>
                  </a:lnTo>
                  <a:lnTo>
                    <a:pt x="811021" y="10287"/>
                  </a:lnTo>
                  <a:lnTo>
                    <a:pt x="926464" y="10287"/>
                  </a:lnTo>
                  <a:lnTo>
                    <a:pt x="735711" y="279526"/>
                  </a:lnTo>
                  <a:lnTo>
                    <a:pt x="934593" y="557783"/>
                  </a:lnTo>
                  <a:lnTo>
                    <a:pt x="820927" y="557783"/>
                  </a:lnTo>
                  <a:lnTo>
                    <a:pt x="735330" y="435482"/>
                  </a:lnTo>
                  <a:lnTo>
                    <a:pt x="719901" y="413293"/>
                  </a:lnTo>
                  <a:lnTo>
                    <a:pt x="705056" y="391699"/>
                  </a:lnTo>
                  <a:lnTo>
                    <a:pt x="690806" y="370724"/>
                  </a:lnTo>
                  <a:lnTo>
                    <a:pt x="677163" y="350392"/>
                  </a:lnTo>
                  <a:lnTo>
                    <a:pt x="675639" y="350392"/>
                  </a:lnTo>
                  <a:lnTo>
                    <a:pt x="647128" y="392509"/>
                  </a:lnTo>
                  <a:lnTo>
                    <a:pt x="617474" y="435482"/>
                  </a:lnTo>
                  <a:lnTo>
                    <a:pt x="531876" y="557783"/>
                  </a:lnTo>
                  <a:lnTo>
                    <a:pt x="418083" y="557783"/>
                  </a:lnTo>
                  <a:lnTo>
                    <a:pt x="617093" y="279526"/>
                  </a:lnTo>
                  <a:lnTo>
                    <a:pt x="426338" y="10287"/>
                  </a:lnTo>
                  <a:close/>
                </a:path>
                <a:path w="4591050" h="568325">
                  <a:moveTo>
                    <a:pt x="0" y="10287"/>
                  </a:moveTo>
                  <a:lnTo>
                    <a:pt x="354838" y="10287"/>
                  </a:lnTo>
                  <a:lnTo>
                    <a:pt x="354838" y="94106"/>
                  </a:lnTo>
                  <a:lnTo>
                    <a:pt x="100202" y="94106"/>
                  </a:lnTo>
                  <a:lnTo>
                    <a:pt x="100202" y="235712"/>
                  </a:lnTo>
                  <a:lnTo>
                    <a:pt x="318769" y="235712"/>
                  </a:lnTo>
                  <a:lnTo>
                    <a:pt x="318769" y="319658"/>
                  </a:lnTo>
                  <a:lnTo>
                    <a:pt x="100202" y="319658"/>
                  </a:lnTo>
                  <a:lnTo>
                    <a:pt x="100202" y="473963"/>
                  </a:lnTo>
                  <a:lnTo>
                    <a:pt x="369569" y="473963"/>
                  </a:lnTo>
                  <a:lnTo>
                    <a:pt x="369569" y="557783"/>
                  </a:lnTo>
                  <a:lnTo>
                    <a:pt x="0" y="557783"/>
                  </a:lnTo>
                  <a:lnTo>
                    <a:pt x="0" y="10287"/>
                  </a:lnTo>
                  <a:close/>
                </a:path>
                <a:path w="4591050" h="568325">
                  <a:moveTo>
                    <a:pt x="2424556" y="0"/>
                  </a:moveTo>
                  <a:lnTo>
                    <a:pt x="2484580" y="5222"/>
                  </a:lnTo>
                  <a:lnTo>
                    <a:pt x="2537841" y="20827"/>
                  </a:lnTo>
                  <a:lnTo>
                    <a:pt x="2583656" y="45958"/>
                  </a:lnTo>
                  <a:lnTo>
                    <a:pt x="2621661" y="79375"/>
                  </a:lnTo>
                  <a:lnTo>
                    <a:pt x="2651775" y="120713"/>
                  </a:lnTo>
                  <a:lnTo>
                    <a:pt x="2673604" y="169290"/>
                  </a:lnTo>
                  <a:lnTo>
                    <a:pt x="2687034" y="224075"/>
                  </a:lnTo>
                  <a:lnTo>
                    <a:pt x="2691511" y="284099"/>
                  </a:lnTo>
                  <a:lnTo>
                    <a:pt x="2690391" y="314715"/>
                  </a:lnTo>
                  <a:lnTo>
                    <a:pt x="2681438" y="372092"/>
                  </a:lnTo>
                  <a:lnTo>
                    <a:pt x="2663719" y="423973"/>
                  </a:lnTo>
                  <a:lnTo>
                    <a:pt x="2637760" y="468931"/>
                  </a:lnTo>
                  <a:lnTo>
                    <a:pt x="2603634" y="506487"/>
                  </a:lnTo>
                  <a:lnTo>
                    <a:pt x="2561724" y="535737"/>
                  </a:lnTo>
                  <a:lnTo>
                    <a:pt x="2512050" y="556337"/>
                  </a:lnTo>
                  <a:lnTo>
                    <a:pt x="2455419" y="566763"/>
                  </a:lnTo>
                  <a:lnTo>
                    <a:pt x="2424556" y="568070"/>
                  </a:lnTo>
                  <a:lnTo>
                    <a:pt x="2393695" y="566763"/>
                  </a:lnTo>
                  <a:lnTo>
                    <a:pt x="2337117" y="556337"/>
                  </a:lnTo>
                  <a:lnTo>
                    <a:pt x="2287516" y="535737"/>
                  </a:lnTo>
                  <a:lnTo>
                    <a:pt x="2245606" y="506487"/>
                  </a:lnTo>
                  <a:lnTo>
                    <a:pt x="2211478" y="468931"/>
                  </a:lnTo>
                  <a:lnTo>
                    <a:pt x="2185467" y="423973"/>
                  </a:lnTo>
                  <a:lnTo>
                    <a:pt x="2167749" y="372092"/>
                  </a:lnTo>
                  <a:lnTo>
                    <a:pt x="2158847" y="314715"/>
                  </a:lnTo>
                  <a:lnTo>
                    <a:pt x="2157729" y="284099"/>
                  </a:lnTo>
                  <a:lnTo>
                    <a:pt x="2158847" y="253426"/>
                  </a:lnTo>
                  <a:lnTo>
                    <a:pt x="2167749" y="196034"/>
                  </a:lnTo>
                  <a:lnTo>
                    <a:pt x="2185467" y="144097"/>
                  </a:lnTo>
                  <a:lnTo>
                    <a:pt x="2211478" y="99139"/>
                  </a:lnTo>
                  <a:lnTo>
                    <a:pt x="2245606" y="61636"/>
                  </a:lnTo>
                  <a:lnTo>
                    <a:pt x="2287516" y="32351"/>
                  </a:lnTo>
                  <a:lnTo>
                    <a:pt x="2337117" y="11733"/>
                  </a:lnTo>
                  <a:lnTo>
                    <a:pt x="2393695" y="1307"/>
                  </a:lnTo>
                  <a:lnTo>
                    <a:pt x="2424556" y="0"/>
                  </a:lnTo>
                  <a:close/>
                </a:path>
                <a:path w="4591050" h="568325">
                  <a:moveTo>
                    <a:pt x="1231264" y="0"/>
                  </a:moveTo>
                  <a:lnTo>
                    <a:pt x="1291288" y="5222"/>
                  </a:lnTo>
                  <a:lnTo>
                    <a:pt x="1344549" y="20827"/>
                  </a:lnTo>
                  <a:lnTo>
                    <a:pt x="1390364" y="45958"/>
                  </a:lnTo>
                  <a:lnTo>
                    <a:pt x="1428368" y="79375"/>
                  </a:lnTo>
                  <a:lnTo>
                    <a:pt x="1458483" y="120713"/>
                  </a:lnTo>
                  <a:lnTo>
                    <a:pt x="1480312" y="169290"/>
                  </a:lnTo>
                  <a:lnTo>
                    <a:pt x="1493742" y="224075"/>
                  </a:lnTo>
                  <a:lnTo>
                    <a:pt x="1498218" y="284099"/>
                  </a:lnTo>
                  <a:lnTo>
                    <a:pt x="1497099" y="314715"/>
                  </a:lnTo>
                  <a:lnTo>
                    <a:pt x="1488146" y="372092"/>
                  </a:lnTo>
                  <a:lnTo>
                    <a:pt x="1470427" y="423973"/>
                  </a:lnTo>
                  <a:lnTo>
                    <a:pt x="1444468" y="468931"/>
                  </a:lnTo>
                  <a:lnTo>
                    <a:pt x="1410342" y="506487"/>
                  </a:lnTo>
                  <a:lnTo>
                    <a:pt x="1368432" y="535737"/>
                  </a:lnTo>
                  <a:lnTo>
                    <a:pt x="1318758" y="556337"/>
                  </a:lnTo>
                  <a:lnTo>
                    <a:pt x="1262127" y="566763"/>
                  </a:lnTo>
                  <a:lnTo>
                    <a:pt x="1231264" y="568070"/>
                  </a:lnTo>
                  <a:lnTo>
                    <a:pt x="1200403" y="566763"/>
                  </a:lnTo>
                  <a:lnTo>
                    <a:pt x="1143825" y="556337"/>
                  </a:lnTo>
                  <a:lnTo>
                    <a:pt x="1094224" y="535737"/>
                  </a:lnTo>
                  <a:lnTo>
                    <a:pt x="1052314" y="506487"/>
                  </a:lnTo>
                  <a:lnTo>
                    <a:pt x="1018186" y="468931"/>
                  </a:lnTo>
                  <a:lnTo>
                    <a:pt x="992175" y="423973"/>
                  </a:lnTo>
                  <a:lnTo>
                    <a:pt x="974457" y="372092"/>
                  </a:lnTo>
                  <a:lnTo>
                    <a:pt x="965555" y="314715"/>
                  </a:lnTo>
                  <a:lnTo>
                    <a:pt x="964438" y="284099"/>
                  </a:lnTo>
                  <a:lnTo>
                    <a:pt x="965555" y="253426"/>
                  </a:lnTo>
                  <a:lnTo>
                    <a:pt x="974457" y="196034"/>
                  </a:lnTo>
                  <a:lnTo>
                    <a:pt x="992175" y="144097"/>
                  </a:lnTo>
                  <a:lnTo>
                    <a:pt x="1018186" y="99139"/>
                  </a:lnTo>
                  <a:lnTo>
                    <a:pt x="1052314" y="61636"/>
                  </a:lnTo>
                  <a:lnTo>
                    <a:pt x="1094224" y="32351"/>
                  </a:lnTo>
                  <a:lnTo>
                    <a:pt x="1143825" y="11733"/>
                  </a:lnTo>
                  <a:lnTo>
                    <a:pt x="1200403" y="1307"/>
                  </a:lnTo>
                  <a:lnTo>
                    <a:pt x="1231264" y="0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975" y="390525"/>
            <a:ext cx="7429500" cy="828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8340" y="2166024"/>
            <a:ext cx="7138034" cy="331851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b="1" spc="-50" dirty="0">
                <a:latin typeface="Trebuchet MS"/>
                <a:cs typeface="Trebuchet MS"/>
              </a:rPr>
              <a:t>Expansion</a:t>
            </a:r>
            <a:r>
              <a:rPr sz="2000" b="1" spc="-490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of </a:t>
            </a:r>
            <a:r>
              <a:rPr sz="2000" b="1" spc="-50" dirty="0">
                <a:latin typeface="Trebuchet MS"/>
                <a:cs typeface="Trebuchet MS"/>
              </a:rPr>
              <a:t>bony </a:t>
            </a:r>
            <a:r>
              <a:rPr sz="2000" b="1" spc="-75" dirty="0">
                <a:latin typeface="Trebuchet MS"/>
                <a:cs typeface="Trebuchet MS"/>
              </a:rPr>
              <a:t>socket</a:t>
            </a:r>
            <a:endParaRPr sz="2000">
              <a:latin typeface="Trebuchet MS"/>
              <a:cs typeface="Trebuchet MS"/>
            </a:endParaRPr>
          </a:p>
          <a:p>
            <a:pPr marL="1941830" marR="2135505" indent="-44450">
              <a:lnSpc>
                <a:spcPct val="120000"/>
              </a:lnSpc>
            </a:pPr>
            <a:r>
              <a:rPr sz="2000" spc="-65" dirty="0">
                <a:latin typeface="Arial"/>
                <a:cs typeface="Arial"/>
              </a:rPr>
              <a:t>specially </a:t>
            </a:r>
            <a:r>
              <a:rPr sz="2000" spc="10" dirty="0">
                <a:latin typeface="Arial"/>
                <a:cs typeface="Arial"/>
              </a:rPr>
              <a:t>for</a:t>
            </a:r>
            <a:r>
              <a:rPr sz="2000" spc="-40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forcep </a:t>
            </a:r>
            <a:r>
              <a:rPr sz="2000" spc="-35" dirty="0">
                <a:latin typeface="Arial"/>
                <a:cs typeface="Arial"/>
              </a:rPr>
              <a:t>extraction  </a:t>
            </a:r>
            <a:r>
              <a:rPr sz="2000" spc="-25" dirty="0">
                <a:latin typeface="Arial"/>
                <a:cs typeface="Arial"/>
              </a:rPr>
              <a:t>sufficient </a:t>
            </a:r>
            <a:r>
              <a:rPr sz="2000" spc="25" dirty="0">
                <a:latin typeface="Arial"/>
                <a:cs typeface="Arial"/>
              </a:rPr>
              <a:t>tooth </a:t>
            </a:r>
            <a:r>
              <a:rPr sz="2000" spc="-40" dirty="0">
                <a:latin typeface="Arial"/>
                <a:cs typeface="Arial"/>
              </a:rPr>
              <a:t>structure  </a:t>
            </a:r>
            <a:r>
              <a:rPr sz="2000" spc="-55" dirty="0">
                <a:latin typeface="Arial"/>
                <a:cs typeface="Arial"/>
              </a:rPr>
              <a:t>elastic </a:t>
            </a:r>
            <a:r>
              <a:rPr sz="2000" spc="-70" dirty="0">
                <a:latin typeface="Arial"/>
                <a:cs typeface="Arial"/>
              </a:rPr>
              <a:t>bone</a:t>
            </a:r>
            <a:r>
              <a:rPr sz="2000" spc="-29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(children)</a:t>
            </a:r>
            <a:endParaRPr sz="2000">
              <a:latin typeface="Arial"/>
              <a:cs typeface="Arial"/>
            </a:endParaRPr>
          </a:p>
          <a:p>
            <a:pPr marL="1941830">
              <a:lnSpc>
                <a:spcPct val="100000"/>
              </a:lnSpc>
              <a:spcBef>
                <a:spcPts val="480"/>
              </a:spcBef>
            </a:pPr>
            <a:r>
              <a:rPr sz="2000" spc="-10" dirty="0">
                <a:latin typeface="Arial"/>
                <a:cs typeface="Arial"/>
              </a:rPr>
              <a:t>multiple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small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fractures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buccal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cortical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bone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518159" algn="l"/>
              </a:tabLst>
            </a:pPr>
            <a:r>
              <a:rPr sz="2000" b="1" spc="-165" dirty="0">
                <a:latin typeface="Trebuchet MS"/>
                <a:cs typeface="Trebuchet MS"/>
              </a:rPr>
              <a:t>1.	</a:t>
            </a:r>
            <a:r>
              <a:rPr sz="2000" b="1" spc="-35" dirty="0">
                <a:latin typeface="Trebuchet MS"/>
                <a:cs typeface="Trebuchet MS"/>
              </a:rPr>
              <a:t>Use</a:t>
            </a:r>
            <a:r>
              <a:rPr sz="2000" b="1" spc="-210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of</a:t>
            </a:r>
            <a:r>
              <a:rPr sz="2000" b="1" spc="-185" dirty="0">
                <a:latin typeface="Trebuchet MS"/>
                <a:cs typeface="Trebuchet MS"/>
              </a:rPr>
              <a:t> </a:t>
            </a:r>
            <a:r>
              <a:rPr sz="2000" b="1" spc="-35" dirty="0">
                <a:latin typeface="Trebuchet MS"/>
                <a:cs typeface="Trebuchet MS"/>
              </a:rPr>
              <a:t>a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120" dirty="0">
                <a:latin typeface="Trebuchet MS"/>
                <a:cs typeface="Trebuchet MS"/>
              </a:rPr>
              <a:t>lever</a:t>
            </a:r>
            <a:r>
              <a:rPr sz="2000" b="1" spc="-200" dirty="0">
                <a:latin typeface="Trebuchet MS"/>
                <a:cs typeface="Trebuchet MS"/>
              </a:rPr>
              <a:t> </a:t>
            </a:r>
            <a:r>
              <a:rPr sz="2000" b="1" spc="-30" dirty="0">
                <a:latin typeface="Trebuchet MS"/>
                <a:cs typeface="Trebuchet MS"/>
              </a:rPr>
              <a:t>&amp;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95" dirty="0">
                <a:latin typeface="Trebuchet MS"/>
                <a:cs typeface="Trebuchet MS"/>
              </a:rPr>
              <a:t>fulcrum</a:t>
            </a:r>
            <a:endParaRPr sz="2000">
              <a:latin typeface="Trebuchet MS"/>
              <a:cs typeface="Trebuchet MS"/>
            </a:endParaRPr>
          </a:p>
          <a:p>
            <a:pPr marL="1268095" marR="5080">
              <a:lnSpc>
                <a:spcPts val="2880"/>
              </a:lnSpc>
              <a:spcBef>
                <a:spcPts val="180"/>
              </a:spcBef>
            </a:pPr>
            <a:r>
              <a:rPr sz="2000" spc="-65" dirty="0">
                <a:latin typeface="Arial"/>
                <a:cs typeface="Arial"/>
              </a:rPr>
              <a:t>remove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tooth/root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along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path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least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resistance  </a:t>
            </a:r>
            <a:r>
              <a:rPr sz="2000" spc="-95" dirty="0">
                <a:latin typeface="Arial"/>
                <a:cs typeface="Arial"/>
              </a:rPr>
              <a:t>basic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factor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governing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130" dirty="0">
                <a:latin typeface="Arial"/>
                <a:cs typeface="Arial"/>
              </a:rPr>
              <a:t>use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elevators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29318" y="1828800"/>
            <a:ext cx="3087605" cy="175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95898" y="5029187"/>
            <a:ext cx="3348100" cy="1679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772025" y="561975"/>
              <a:ext cx="3819525" cy="247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29000" y="3124238"/>
              <a:ext cx="1676400" cy="26076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8600" y="0"/>
              <a:ext cx="2228850" cy="25107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3400" y="2743212"/>
              <a:ext cx="2786126" cy="32673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4000" y="2514612"/>
              <a:ext cx="2514600" cy="38997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51375" y="1449070"/>
            <a:ext cx="361061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5"/>
              </a:spcBef>
              <a:tabLst>
                <a:tab pos="509270" algn="l"/>
              </a:tabLst>
            </a:pPr>
            <a:r>
              <a:rPr b="1" i="0" spc="-165" dirty="0">
                <a:solidFill>
                  <a:srgbClr val="000000"/>
                </a:solidFill>
                <a:latin typeface="Trebuchet MS"/>
                <a:cs typeface="Trebuchet MS"/>
              </a:rPr>
              <a:t>2.	</a:t>
            </a:r>
            <a:r>
              <a:rPr b="1" i="0" spc="-95" dirty="0">
                <a:solidFill>
                  <a:srgbClr val="000000"/>
                </a:solidFill>
                <a:latin typeface="Trebuchet MS"/>
                <a:cs typeface="Trebuchet MS"/>
              </a:rPr>
              <a:t>The </a:t>
            </a:r>
            <a:r>
              <a:rPr b="1" i="0" spc="-80" dirty="0">
                <a:solidFill>
                  <a:srgbClr val="000000"/>
                </a:solidFill>
                <a:latin typeface="Trebuchet MS"/>
                <a:cs typeface="Trebuchet MS"/>
              </a:rPr>
              <a:t>insertion </a:t>
            </a:r>
            <a:r>
              <a:rPr b="1" i="0" spc="-60" dirty="0">
                <a:solidFill>
                  <a:srgbClr val="000000"/>
                </a:solidFill>
                <a:latin typeface="Trebuchet MS"/>
                <a:cs typeface="Trebuchet MS"/>
              </a:rPr>
              <a:t>of </a:t>
            </a:r>
            <a:r>
              <a:rPr b="1" i="0" spc="-55" dirty="0">
                <a:solidFill>
                  <a:srgbClr val="000000"/>
                </a:solidFill>
                <a:latin typeface="Trebuchet MS"/>
                <a:cs typeface="Trebuchet MS"/>
              </a:rPr>
              <a:t>wedge </a:t>
            </a:r>
            <a:r>
              <a:rPr b="1" i="0" spc="-95" dirty="0">
                <a:solidFill>
                  <a:srgbClr val="000000"/>
                </a:solidFill>
                <a:latin typeface="Trebuchet MS"/>
                <a:cs typeface="Trebuchet MS"/>
              </a:rPr>
              <a:t>or  </a:t>
            </a:r>
            <a:r>
              <a:rPr b="1" i="0" spc="-45" dirty="0">
                <a:solidFill>
                  <a:srgbClr val="000000"/>
                </a:solidFill>
                <a:latin typeface="Trebuchet MS"/>
                <a:cs typeface="Trebuchet MS"/>
              </a:rPr>
              <a:t>wedges </a:t>
            </a:r>
            <a:r>
              <a:rPr b="1" i="0" spc="-90" dirty="0">
                <a:solidFill>
                  <a:srgbClr val="000000"/>
                </a:solidFill>
                <a:latin typeface="Trebuchet MS"/>
                <a:cs typeface="Trebuchet MS"/>
              </a:rPr>
              <a:t>between</a:t>
            </a:r>
            <a:r>
              <a:rPr b="1" i="0" spc="-4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55" dirty="0">
                <a:solidFill>
                  <a:srgbClr val="000000"/>
                </a:solidFill>
                <a:latin typeface="Trebuchet MS"/>
                <a:cs typeface="Trebuchet MS"/>
              </a:rPr>
              <a:t>tooth-root  </a:t>
            </a:r>
            <a:r>
              <a:rPr b="1" i="0" spc="-30" dirty="0">
                <a:solidFill>
                  <a:srgbClr val="000000"/>
                </a:solidFill>
                <a:latin typeface="Trebuchet MS"/>
                <a:cs typeface="Trebuchet MS"/>
              </a:rPr>
              <a:t>&amp;</a:t>
            </a:r>
            <a:r>
              <a:rPr b="1" i="0" spc="-46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1" i="0" spc="-50" dirty="0">
                <a:solidFill>
                  <a:srgbClr val="000000"/>
                </a:solidFill>
                <a:latin typeface="Trebuchet MS"/>
                <a:cs typeface="Trebuchet MS"/>
              </a:rPr>
              <a:t>bony </a:t>
            </a:r>
            <a:r>
              <a:rPr b="1" i="0" spc="-75" dirty="0">
                <a:solidFill>
                  <a:srgbClr val="000000"/>
                </a:solidFill>
                <a:latin typeface="Trebuchet MS"/>
                <a:cs typeface="Trebuchet MS"/>
              </a:rPr>
              <a:t>socket </a:t>
            </a:r>
            <a:r>
              <a:rPr b="1" i="0" spc="-70" dirty="0">
                <a:solidFill>
                  <a:srgbClr val="000000"/>
                </a:solidFill>
                <a:latin typeface="Trebuchet MS"/>
                <a:cs typeface="Trebuchet MS"/>
              </a:rPr>
              <a:t>wall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1371600"/>
            <a:ext cx="4974844" cy="4708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4394" y="619709"/>
            <a:ext cx="3976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61340" algn="l"/>
              </a:tabLst>
            </a:pPr>
            <a:r>
              <a:rPr sz="2800" b="1" i="0" spc="-245" dirty="0">
                <a:solidFill>
                  <a:srgbClr val="000000"/>
                </a:solidFill>
                <a:latin typeface="Trebuchet MS"/>
                <a:cs typeface="Trebuchet MS"/>
              </a:rPr>
              <a:t>3.	</a:t>
            </a:r>
            <a:r>
              <a:rPr sz="2800" b="1" i="0" spc="-105" dirty="0">
                <a:solidFill>
                  <a:srgbClr val="000000"/>
                </a:solidFill>
                <a:latin typeface="Trebuchet MS"/>
                <a:cs typeface="Trebuchet MS"/>
              </a:rPr>
              <a:t>Wheel </a:t>
            </a:r>
            <a:r>
              <a:rPr sz="2800" b="1" i="0" spc="-45" dirty="0">
                <a:solidFill>
                  <a:srgbClr val="000000"/>
                </a:solidFill>
                <a:latin typeface="Trebuchet MS"/>
                <a:cs typeface="Trebuchet MS"/>
              </a:rPr>
              <a:t>&amp;</a:t>
            </a:r>
            <a:r>
              <a:rPr sz="2800" b="1" i="0" spc="-6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800" b="1" i="0" spc="-110" dirty="0">
                <a:solidFill>
                  <a:srgbClr val="000000"/>
                </a:solidFill>
                <a:latin typeface="Trebuchet MS"/>
                <a:cs typeface="Trebuchet MS"/>
              </a:rPr>
              <a:t>axle </a:t>
            </a:r>
            <a:r>
              <a:rPr sz="2800" b="1" i="0" spc="-145" dirty="0">
                <a:solidFill>
                  <a:srgbClr val="000000"/>
                </a:solidFill>
                <a:latin typeface="Trebuchet MS"/>
                <a:cs typeface="Trebuchet MS"/>
              </a:rPr>
              <a:t>principle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019175" y="428625"/>
              <a:ext cx="4371975" cy="1143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2057400"/>
              <a:ext cx="3782822" cy="3505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15000" y="457200"/>
              <a:ext cx="3048000" cy="26855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95800" y="3352800"/>
              <a:ext cx="3501771" cy="2819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9078" y="838200"/>
              <a:ext cx="3691509" cy="5105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57800" y="609600"/>
              <a:ext cx="2921254" cy="5334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876800" y="990600"/>
              <a:ext cx="3286125" cy="4800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95400" y="1162189"/>
              <a:ext cx="2667000" cy="47252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975" y="390525"/>
            <a:ext cx="7048500" cy="828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373860"/>
            <a:ext cx="6174740" cy="43853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4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125" dirty="0">
                <a:latin typeface="Trebuchet MS"/>
                <a:cs typeface="Trebuchet MS"/>
              </a:rPr>
              <a:t>Take </a:t>
            </a:r>
            <a:r>
              <a:rPr sz="2000" b="1" spc="-65" dirty="0">
                <a:latin typeface="Trebuchet MS"/>
                <a:cs typeface="Trebuchet MS"/>
              </a:rPr>
              <a:t>history </a:t>
            </a:r>
            <a:r>
              <a:rPr sz="2000" b="1" spc="-60" dirty="0">
                <a:latin typeface="Trebuchet MS"/>
                <a:cs typeface="Trebuchet MS"/>
              </a:rPr>
              <a:t>of</a:t>
            </a:r>
            <a:r>
              <a:rPr sz="2000" b="1" spc="-385" dirty="0">
                <a:latin typeface="Trebuchet MS"/>
                <a:cs typeface="Trebuchet MS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endParaRPr sz="2000">
              <a:latin typeface="Arial"/>
              <a:cs typeface="Arial"/>
            </a:endParaRPr>
          </a:p>
          <a:p>
            <a:pPr marL="1258570" lvl="1" indent="-28384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1259205" algn="l"/>
              </a:tabLst>
            </a:pPr>
            <a:r>
              <a:rPr sz="2000" spc="-65" dirty="0">
                <a:latin typeface="Arial"/>
                <a:cs typeface="Arial"/>
              </a:rPr>
              <a:t>general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disease</a:t>
            </a:r>
            <a:endParaRPr sz="2000">
              <a:latin typeface="Arial"/>
              <a:cs typeface="Arial"/>
            </a:endParaRPr>
          </a:p>
          <a:p>
            <a:pPr marL="1275080" lvl="1" indent="-30035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1275715" algn="l"/>
              </a:tabLst>
            </a:pPr>
            <a:r>
              <a:rPr sz="2000" spc="-105" dirty="0">
                <a:latin typeface="Arial"/>
                <a:cs typeface="Arial"/>
              </a:rPr>
              <a:t>nervousness</a:t>
            </a:r>
            <a:endParaRPr sz="2000">
              <a:latin typeface="Arial"/>
              <a:cs typeface="Arial"/>
            </a:endParaRPr>
          </a:p>
          <a:p>
            <a:pPr marL="1310640" lvl="1" indent="-33591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1310640" algn="l"/>
                <a:tab pos="1311275" algn="l"/>
              </a:tabLst>
            </a:pPr>
            <a:r>
              <a:rPr sz="2000" spc="-80" dirty="0">
                <a:latin typeface="Arial"/>
                <a:cs typeface="Arial"/>
              </a:rPr>
              <a:t>resistance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42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inhalational </a:t>
            </a:r>
            <a:r>
              <a:rPr sz="2000" spc="-85" dirty="0">
                <a:latin typeface="Arial"/>
                <a:cs typeface="Arial"/>
              </a:rPr>
              <a:t>anesthesia</a:t>
            </a:r>
            <a:endParaRPr sz="2000">
              <a:latin typeface="Arial"/>
              <a:cs typeface="Arial"/>
            </a:endParaRPr>
          </a:p>
          <a:p>
            <a:pPr marL="1327150" lvl="1" indent="-35242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1327150" algn="l"/>
                <a:tab pos="1327785" algn="l"/>
              </a:tabLst>
            </a:pPr>
            <a:r>
              <a:rPr sz="2000" spc="-70" dirty="0">
                <a:latin typeface="Arial"/>
                <a:cs typeface="Arial"/>
              </a:rPr>
              <a:t>previous </a:t>
            </a:r>
            <a:r>
              <a:rPr sz="2000" spc="5" dirty="0">
                <a:latin typeface="Arial"/>
                <a:cs typeface="Arial"/>
              </a:rPr>
              <a:t>difficulty </a:t>
            </a:r>
            <a:r>
              <a:rPr sz="2000" spc="20" dirty="0">
                <a:latin typeface="Arial"/>
                <a:cs typeface="Arial"/>
              </a:rPr>
              <a:t>with</a:t>
            </a:r>
            <a:r>
              <a:rPr sz="2000" spc="-409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extraction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AutoNum type="arabicPeriod"/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60" dirty="0">
                <a:latin typeface="Trebuchet MS"/>
                <a:cs typeface="Trebuchet MS"/>
              </a:rPr>
              <a:t>Oral</a:t>
            </a:r>
            <a:r>
              <a:rPr sz="2000" b="1" spc="-215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hygiene</a:t>
            </a:r>
            <a:r>
              <a:rPr sz="2000" b="1" spc="-215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status</a:t>
            </a:r>
            <a:r>
              <a:rPr sz="2000" b="1" spc="-200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of</a:t>
            </a:r>
            <a:r>
              <a:rPr sz="2000" b="1" spc="-175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the</a:t>
            </a:r>
            <a:r>
              <a:rPr sz="2000" b="1" spc="-180" dirty="0">
                <a:latin typeface="Trebuchet MS"/>
                <a:cs typeface="Trebuchet MS"/>
              </a:rPr>
              <a:t> </a:t>
            </a:r>
            <a:r>
              <a:rPr sz="2000" b="1" spc="-65" dirty="0">
                <a:latin typeface="Trebuchet MS"/>
                <a:cs typeface="Trebuchet MS"/>
              </a:rPr>
              <a:t>patient</a:t>
            </a:r>
            <a:endParaRPr sz="2000">
              <a:latin typeface="Trebuchet MS"/>
              <a:cs typeface="Trebuchet MS"/>
            </a:endParaRPr>
          </a:p>
          <a:p>
            <a:pPr marL="2297430">
              <a:lnSpc>
                <a:spcPct val="100000"/>
              </a:lnSpc>
              <a:spcBef>
                <a:spcPts val="244"/>
              </a:spcBef>
            </a:pPr>
            <a:r>
              <a:rPr sz="2000" spc="-40" dirty="0">
                <a:latin typeface="Arial"/>
                <a:cs typeface="Arial"/>
              </a:rPr>
              <a:t>oral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prophylaxis</a:t>
            </a:r>
            <a:endParaRPr sz="2000">
              <a:latin typeface="Arial"/>
              <a:cs typeface="Arial"/>
            </a:endParaRPr>
          </a:p>
          <a:p>
            <a:pPr marL="2297430">
              <a:lnSpc>
                <a:spcPct val="100000"/>
              </a:lnSpc>
              <a:spcBef>
                <a:spcPts val="240"/>
              </a:spcBef>
            </a:pPr>
            <a:r>
              <a:rPr sz="2000" spc="-35" dirty="0">
                <a:latin typeface="Arial"/>
                <a:cs typeface="Arial"/>
              </a:rPr>
              <a:t>antiseptic </a:t>
            </a:r>
            <a:r>
              <a:rPr sz="2000" spc="-10" dirty="0">
                <a:latin typeface="Arial"/>
                <a:cs typeface="Arial"/>
              </a:rPr>
              <a:t>mouth</a:t>
            </a:r>
            <a:r>
              <a:rPr sz="2000" spc="-30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rinse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85" dirty="0">
                <a:latin typeface="Trebuchet MS"/>
                <a:cs typeface="Trebuchet MS"/>
              </a:rPr>
              <a:t>Clinical</a:t>
            </a:r>
            <a:r>
              <a:rPr sz="2000" b="1" spc="-235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examination</a:t>
            </a:r>
            <a:r>
              <a:rPr sz="2000" b="1" spc="-220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of</a:t>
            </a:r>
            <a:r>
              <a:rPr sz="2000" b="1" spc="-185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the</a:t>
            </a:r>
            <a:r>
              <a:rPr sz="2000" b="1" spc="-180" dirty="0">
                <a:latin typeface="Trebuchet MS"/>
                <a:cs typeface="Trebuchet MS"/>
              </a:rPr>
              <a:t> </a:t>
            </a:r>
            <a:r>
              <a:rPr sz="2000" b="1" spc="-45" dirty="0">
                <a:latin typeface="Trebuchet MS"/>
                <a:cs typeface="Trebuchet MS"/>
              </a:rPr>
              <a:t>tooth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17375E"/>
              </a:buClr>
              <a:buFont typeface="Wingdings"/>
              <a:buChar char=""/>
            </a:pPr>
            <a:endParaRPr sz="245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85" dirty="0">
                <a:latin typeface="Trebuchet MS"/>
                <a:cs typeface="Trebuchet MS"/>
              </a:rPr>
              <a:t>Clinical</a:t>
            </a:r>
            <a:r>
              <a:rPr sz="2000" b="1" spc="-229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examination</a:t>
            </a:r>
            <a:r>
              <a:rPr sz="2000" b="1" spc="-220" dirty="0">
                <a:latin typeface="Trebuchet MS"/>
                <a:cs typeface="Trebuchet MS"/>
              </a:rPr>
              <a:t> </a:t>
            </a:r>
            <a:r>
              <a:rPr sz="2000" b="1" spc="-60" dirty="0">
                <a:latin typeface="Trebuchet MS"/>
                <a:cs typeface="Trebuchet MS"/>
              </a:rPr>
              <a:t>of</a:t>
            </a:r>
            <a:r>
              <a:rPr sz="2000" b="1" spc="-18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the</a:t>
            </a:r>
            <a:r>
              <a:rPr sz="2000" b="1" spc="-18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oral</a:t>
            </a:r>
            <a:r>
              <a:rPr sz="2000" b="1" spc="-185" dirty="0">
                <a:latin typeface="Trebuchet MS"/>
                <a:cs typeface="Trebuchet MS"/>
              </a:rPr>
              <a:t> </a:t>
            </a:r>
            <a:r>
              <a:rPr sz="2000" b="1" spc="-70" dirty="0">
                <a:latin typeface="Trebuchet MS"/>
                <a:cs typeface="Trebuchet MS"/>
              </a:rPr>
              <a:t>cavity-</a:t>
            </a:r>
            <a:r>
              <a:rPr sz="2000" b="1" spc="195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Arial"/>
                <a:cs typeface="Arial"/>
              </a:rPr>
              <a:t>any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prosthesis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364312"/>
            <a:ext cx="7934959" cy="6160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8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PREOPERATIVE </a:t>
            </a:r>
            <a:r>
              <a:rPr sz="2800" b="1" u="heavy" spc="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RADIOGRAPHS</a:t>
            </a:r>
            <a:r>
              <a:rPr sz="2800" b="1" u="heavy" spc="-45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b="1" u="heavy" spc="-20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–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60" dirty="0">
                <a:latin typeface="Trebuchet MS"/>
                <a:cs typeface="Trebuchet MS"/>
              </a:rPr>
              <a:t>Indications</a:t>
            </a:r>
            <a:endParaRPr sz="20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75" dirty="0">
                <a:latin typeface="Arial"/>
                <a:cs typeface="Arial"/>
              </a:rPr>
              <a:t>H/O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difficult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attempted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extractions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110" dirty="0">
                <a:latin typeface="Arial"/>
                <a:cs typeface="Arial"/>
              </a:rPr>
              <a:t>Resistance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35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forcep </a:t>
            </a:r>
            <a:r>
              <a:rPr sz="2000" spc="-25" dirty="0">
                <a:latin typeface="Arial"/>
                <a:cs typeface="Arial"/>
              </a:rPr>
              <a:t>extraction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5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70" dirty="0">
                <a:latin typeface="Arial"/>
                <a:cs typeface="Arial"/>
              </a:rPr>
              <a:t>Planning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remove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tooth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by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dissection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125" dirty="0">
                <a:latin typeface="Arial"/>
                <a:cs typeface="Arial"/>
              </a:rPr>
              <a:t>Close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approximation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with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important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anatomical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structures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45" dirty="0">
                <a:latin typeface="Arial"/>
                <a:cs typeface="Arial"/>
              </a:rPr>
              <a:t>Abnormal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root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pattern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third</a:t>
            </a:r>
            <a:r>
              <a:rPr sz="1600" spc="-11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molars,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in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standing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premolars,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misplaced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canine</a:t>
            </a:r>
            <a:endParaRPr sz="1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50" dirty="0">
                <a:latin typeface="Arial"/>
                <a:cs typeface="Arial"/>
              </a:rPr>
              <a:t>Tooth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having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periodontal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problem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some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sclerosis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hypercementosis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100" dirty="0">
                <a:latin typeface="Arial"/>
                <a:cs typeface="Arial"/>
              </a:rPr>
              <a:t>Trauma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tooth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fracture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tooth,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roots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alveolar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bone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55" dirty="0">
                <a:latin typeface="Arial"/>
                <a:cs typeface="Arial"/>
              </a:rPr>
              <a:t>Isolated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Unopposed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maxillary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molars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35" dirty="0">
                <a:latin typeface="Arial"/>
                <a:cs typeface="Arial"/>
              </a:rPr>
              <a:t>Partially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erupted,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unerupted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tooth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retained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roots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75" dirty="0">
                <a:latin typeface="Arial"/>
                <a:cs typeface="Arial"/>
              </a:rPr>
              <a:t>Delayed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erupting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or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having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abnormal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crown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240"/>
              </a:spcBef>
              <a:buClr>
                <a:srgbClr val="17375E"/>
              </a:buClr>
              <a:buSzPct val="75000"/>
              <a:buAutoNum type="romanLcPeriod"/>
              <a:tabLst>
                <a:tab pos="527685" algn="l"/>
                <a:tab pos="528320" algn="l"/>
              </a:tabLst>
            </a:pPr>
            <a:r>
              <a:rPr sz="2000" spc="-40" dirty="0">
                <a:latin typeface="Arial"/>
                <a:cs typeface="Arial"/>
              </a:rPr>
              <a:t>Condition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indicating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dental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or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dentoalveolar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deformities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endParaRPr sz="2000">
              <a:latin typeface="Arial"/>
              <a:cs typeface="Arial"/>
            </a:endParaRPr>
          </a:p>
          <a:p>
            <a:pPr marL="2704465" marR="1028700" indent="-52069">
              <a:lnSpc>
                <a:spcPct val="110000"/>
              </a:lnSpc>
              <a:spcBef>
                <a:spcPts val="5"/>
              </a:spcBef>
            </a:pPr>
            <a:r>
              <a:rPr sz="2000" spc="-35" dirty="0">
                <a:latin typeface="Arial"/>
                <a:cs typeface="Arial"/>
              </a:rPr>
              <a:t>osteitis </a:t>
            </a:r>
            <a:r>
              <a:rPr sz="2000" spc="-60" dirty="0">
                <a:latin typeface="Arial"/>
                <a:cs typeface="Arial"/>
              </a:rPr>
              <a:t>deformans </a:t>
            </a:r>
            <a:r>
              <a:rPr sz="2000" dirty="0">
                <a:latin typeface="Arial"/>
                <a:cs typeface="Arial"/>
              </a:rPr>
              <a:t>- </a:t>
            </a:r>
            <a:r>
              <a:rPr sz="2000" spc="-65" dirty="0">
                <a:latin typeface="Arial"/>
                <a:cs typeface="Arial"/>
              </a:rPr>
              <a:t>hypercementosis  </a:t>
            </a:r>
            <a:r>
              <a:rPr sz="2000" spc="-55" dirty="0">
                <a:latin typeface="Arial"/>
                <a:cs typeface="Arial"/>
              </a:rPr>
              <a:t>cleido-cranial </a:t>
            </a:r>
            <a:r>
              <a:rPr sz="2000" spc="-85" dirty="0">
                <a:latin typeface="Arial"/>
                <a:cs typeface="Arial"/>
              </a:rPr>
              <a:t>dysosteosis </a:t>
            </a:r>
            <a:r>
              <a:rPr sz="2000" dirty="0">
                <a:latin typeface="Arial"/>
                <a:cs typeface="Arial"/>
              </a:rPr>
              <a:t>- </a:t>
            </a:r>
            <a:r>
              <a:rPr sz="2000" spc="-65" dirty="0">
                <a:latin typeface="Arial"/>
                <a:cs typeface="Arial"/>
              </a:rPr>
              <a:t>hooked </a:t>
            </a:r>
            <a:r>
              <a:rPr sz="2000" spc="10" dirty="0">
                <a:latin typeface="Arial"/>
                <a:cs typeface="Arial"/>
              </a:rPr>
              <a:t>root  </a:t>
            </a:r>
            <a:r>
              <a:rPr sz="2000" spc="-40" dirty="0">
                <a:latin typeface="Arial"/>
                <a:cs typeface="Arial"/>
              </a:rPr>
              <a:t>therapeutic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irradiation</a:t>
            </a:r>
            <a:endParaRPr sz="2000">
              <a:latin typeface="Arial"/>
              <a:cs typeface="Arial"/>
            </a:endParaRPr>
          </a:p>
          <a:p>
            <a:pPr marL="2754630">
              <a:lnSpc>
                <a:spcPct val="100000"/>
              </a:lnSpc>
              <a:spcBef>
                <a:spcPts val="240"/>
              </a:spcBef>
            </a:pPr>
            <a:r>
              <a:rPr sz="2000" spc="-55" dirty="0">
                <a:latin typeface="Arial"/>
                <a:cs typeface="Arial"/>
              </a:rPr>
              <a:t>osteopetrosis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260" y="76200"/>
            <a:ext cx="3937889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3293" y="3142615"/>
            <a:ext cx="37833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1440" marR="5080" indent="-1349375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Arial"/>
                <a:cs typeface="Arial"/>
              </a:rPr>
              <a:t>Dental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history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arabic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dentist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cauterizing  </a:t>
            </a:r>
            <a:r>
              <a:rPr sz="1800" spc="-35" dirty="0">
                <a:latin typeface="Arial"/>
                <a:cs typeface="Arial"/>
              </a:rPr>
              <a:t>dental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pulp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0791" y="76200"/>
            <a:ext cx="8547100" cy="6781800"/>
            <a:chOff x="240791" y="76200"/>
            <a:chExt cx="8547100" cy="6781800"/>
          </a:xfrm>
        </p:grpSpPr>
        <p:sp>
          <p:nvSpPr>
            <p:cNvPr id="5" name="object 5"/>
            <p:cNvSpPr/>
            <p:nvPr/>
          </p:nvSpPr>
          <p:spPr>
            <a:xfrm>
              <a:off x="4509643" y="76200"/>
              <a:ext cx="4277741" cy="2895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0791" y="3745991"/>
              <a:ext cx="4069079" cy="25786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4799" y="3810000"/>
              <a:ext cx="3886200" cy="23956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5749" y="3790950"/>
              <a:ext cx="3924300" cy="2433955"/>
            </a:xfrm>
            <a:custGeom>
              <a:avLst/>
              <a:gdLst/>
              <a:ahLst/>
              <a:cxnLst/>
              <a:rect l="l" t="t" r="r" b="b"/>
              <a:pathLst>
                <a:path w="3924300" h="2433954">
                  <a:moveTo>
                    <a:pt x="0" y="2433701"/>
                  </a:moveTo>
                  <a:lnTo>
                    <a:pt x="3924300" y="2433701"/>
                  </a:lnTo>
                  <a:lnTo>
                    <a:pt x="3924300" y="0"/>
                  </a:lnTo>
                  <a:lnTo>
                    <a:pt x="0" y="0"/>
                  </a:lnTo>
                  <a:lnTo>
                    <a:pt x="0" y="243370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600" y="6248402"/>
              <a:ext cx="3429000" cy="609600"/>
            </a:xfrm>
            <a:custGeom>
              <a:avLst/>
              <a:gdLst/>
              <a:ahLst/>
              <a:cxnLst/>
              <a:rect l="l" t="t" r="r" b="b"/>
              <a:pathLst>
                <a:path w="3429000" h="609600">
                  <a:moveTo>
                    <a:pt x="3429000" y="0"/>
                  </a:moveTo>
                  <a:lnTo>
                    <a:pt x="0" y="0"/>
                  </a:lnTo>
                  <a:lnTo>
                    <a:pt x="0" y="609595"/>
                  </a:lnTo>
                  <a:lnTo>
                    <a:pt x="3429000" y="609595"/>
                  </a:lnTo>
                  <a:lnTo>
                    <a:pt x="3429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51375" y="3066415"/>
            <a:ext cx="3950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40" dirty="0">
                <a:solidFill>
                  <a:srgbClr val="000000"/>
                </a:solidFill>
              </a:rPr>
              <a:t>The</a:t>
            </a:r>
            <a:r>
              <a:rPr sz="1800" spc="-165" dirty="0">
                <a:solidFill>
                  <a:srgbClr val="000000"/>
                </a:solidFill>
              </a:rPr>
              <a:t> </a:t>
            </a:r>
            <a:r>
              <a:rPr sz="1800" spc="-50" dirty="0">
                <a:solidFill>
                  <a:srgbClr val="000000"/>
                </a:solidFill>
              </a:rPr>
              <a:t>Martyrdom</a:t>
            </a:r>
            <a:r>
              <a:rPr sz="1800" spc="-125" dirty="0">
                <a:solidFill>
                  <a:srgbClr val="000000"/>
                </a:solidFill>
              </a:rPr>
              <a:t> </a:t>
            </a:r>
            <a:r>
              <a:rPr sz="1800" spc="-30" dirty="0">
                <a:solidFill>
                  <a:srgbClr val="000000"/>
                </a:solidFill>
              </a:rPr>
              <a:t>of</a:t>
            </a:r>
            <a:r>
              <a:rPr sz="1800" spc="-215" dirty="0">
                <a:solidFill>
                  <a:srgbClr val="000000"/>
                </a:solidFill>
              </a:rPr>
              <a:t> </a:t>
            </a:r>
            <a:r>
              <a:rPr sz="1800" spc="-55" dirty="0">
                <a:solidFill>
                  <a:srgbClr val="000000"/>
                </a:solidFill>
              </a:rPr>
              <a:t>St.</a:t>
            </a:r>
            <a:r>
              <a:rPr sz="1800" spc="-204" dirty="0">
                <a:solidFill>
                  <a:srgbClr val="000000"/>
                </a:solidFill>
              </a:rPr>
              <a:t> </a:t>
            </a:r>
            <a:r>
              <a:rPr sz="1800" spc="-60" dirty="0">
                <a:solidFill>
                  <a:srgbClr val="000000"/>
                </a:solidFill>
              </a:rPr>
              <a:t>Apollonia</a:t>
            </a:r>
            <a:r>
              <a:rPr sz="1800" i="0" spc="-6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sz="1800" i="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i="0" spc="-95" dirty="0">
                <a:solidFill>
                  <a:srgbClr val="000000"/>
                </a:solidFill>
                <a:latin typeface="Arial"/>
                <a:cs typeface="Arial"/>
              </a:rPr>
              <a:t>shows</a:t>
            </a:r>
            <a:r>
              <a:rPr sz="1800" i="0" spc="-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i="0" spc="-15" dirty="0">
                <a:solidFill>
                  <a:srgbClr val="000000"/>
                </a:solidFill>
                <a:latin typeface="Arial"/>
                <a:cs typeface="Arial"/>
              </a:rPr>
              <a:t>the  </a:t>
            </a:r>
            <a:r>
              <a:rPr sz="1800" i="0" spc="-20" dirty="0">
                <a:solidFill>
                  <a:srgbClr val="000000"/>
                </a:solidFill>
                <a:latin typeface="Arial"/>
                <a:cs typeface="Arial"/>
              </a:rPr>
              <a:t>torturous </a:t>
            </a:r>
            <a:r>
              <a:rPr sz="1800" i="0" spc="-30" dirty="0">
                <a:solidFill>
                  <a:srgbClr val="000000"/>
                </a:solidFill>
                <a:latin typeface="Arial"/>
                <a:cs typeface="Arial"/>
              </a:rPr>
              <a:t>extraction </a:t>
            </a:r>
            <a:r>
              <a:rPr sz="1800" i="0" spc="10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sz="1800" i="0" spc="-3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i="0" spc="-5" dirty="0">
                <a:solidFill>
                  <a:srgbClr val="000000"/>
                </a:solidFill>
                <a:latin typeface="Arial"/>
                <a:cs typeface="Arial"/>
              </a:rPr>
              <a:t>teeth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953" y="6267399"/>
            <a:ext cx="3205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7335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latin typeface="Trebuchet MS"/>
                <a:cs typeface="Trebuchet MS"/>
              </a:rPr>
              <a:t>Curing</a:t>
            </a:r>
            <a:r>
              <a:rPr sz="1800" b="1" spc="-204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</a:t>
            </a:r>
            <a:r>
              <a:rPr sz="1800" b="1" spc="-30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Toothache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with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105" dirty="0">
                <a:latin typeface="Trebuchet MS"/>
                <a:cs typeface="Trebuchet MS"/>
              </a:rPr>
              <a:t>FireThe  </a:t>
            </a:r>
            <a:r>
              <a:rPr sz="1800" b="1" spc="-65" dirty="0">
                <a:latin typeface="Trebuchet MS"/>
                <a:cs typeface="Trebuchet MS"/>
              </a:rPr>
              <a:t>fumes </a:t>
            </a:r>
            <a:r>
              <a:rPr sz="1800" b="1" spc="-70" dirty="0">
                <a:latin typeface="Trebuchet MS"/>
                <a:cs typeface="Trebuchet MS"/>
              </a:rPr>
              <a:t>from henbane</a:t>
            </a:r>
            <a:r>
              <a:rPr sz="1800" b="1" spc="-400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seeds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48200" y="3805428"/>
            <a:ext cx="3962400" cy="2442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34000" y="6324600"/>
            <a:ext cx="2719070" cy="3695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0"/>
              </a:spcBef>
            </a:pPr>
            <a:r>
              <a:rPr sz="1800" b="1" spc="-65" dirty="0">
                <a:latin typeface="Trebuchet MS"/>
                <a:cs typeface="Trebuchet MS"/>
              </a:rPr>
              <a:t>German </a:t>
            </a:r>
            <a:r>
              <a:rPr sz="1800" b="1" spc="-80" dirty="0">
                <a:latin typeface="Trebuchet MS"/>
                <a:cs typeface="Trebuchet MS"/>
              </a:rPr>
              <a:t>Traveling</a:t>
            </a:r>
            <a:r>
              <a:rPr sz="1800" b="1" spc="-420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Dentist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2362136"/>
            <a:ext cx="4040504" cy="640080"/>
          </a:xfrm>
          <a:prstGeom prst="rect">
            <a:avLst/>
          </a:prstGeom>
          <a:solidFill>
            <a:srgbClr val="C3D59B"/>
          </a:solidFill>
        </p:spPr>
        <p:txBody>
          <a:bodyPr vert="horz" wrap="square" lIns="0" tIns="208915" rIns="0" bIns="0" rtlCol="0">
            <a:spAutoFit/>
          </a:bodyPr>
          <a:lstStyle/>
          <a:p>
            <a:pPr marL="434340">
              <a:lnSpc>
                <a:spcPct val="100000"/>
              </a:lnSpc>
              <a:spcBef>
                <a:spcPts val="1645"/>
              </a:spcBef>
            </a:pPr>
            <a:r>
              <a:rPr sz="2400" b="1" spc="25" dirty="0">
                <a:latin typeface="Trebuchet MS"/>
                <a:cs typeface="Trebuchet MS"/>
              </a:rPr>
              <a:t>GENERAL</a:t>
            </a:r>
            <a:r>
              <a:rPr sz="2400" b="1" spc="-360" dirty="0">
                <a:latin typeface="Trebuchet MS"/>
                <a:cs typeface="Trebuchet MS"/>
              </a:rPr>
              <a:t> </a:t>
            </a:r>
            <a:r>
              <a:rPr sz="2400" b="1" spc="45" dirty="0">
                <a:latin typeface="Trebuchet MS"/>
                <a:cs typeface="Trebuchet MS"/>
              </a:rPr>
              <a:t>ANESTHESIA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" y="3200400"/>
            <a:ext cx="4040504" cy="1360805"/>
          </a:xfrm>
          <a:prstGeom prst="rect">
            <a:avLst/>
          </a:prstGeom>
          <a:solidFill>
            <a:srgbClr val="C3D59B"/>
          </a:solidFill>
        </p:spPr>
        <p:txBody>
          <a:bodyPr vert="horz" wrap="square" lIns="0" tIns="29845" rIns="0" bIns="0" rtlCol="0">
            <a:spAutoFit/>
          </a:bodyPr>
          <a:lstStyle/>
          <a:p>
            <a:pPr marL="434340" indent="-342900">
              <a:lnSpc>
                <a:spcPct val="100000"/>
              </a:lnSpc>
              <a:spcBef>
                <a:spcPts val="235"/>
              </a:spcBef>
              <a:buChar char="•"/>
              <a:tabLst>
                <a:tab pos="433705" algn="l"/>
                <a:tab pos="434340" algn="l"/>
              </a:tabLst>
            </a:pPr>
            <a:r>
              <a:rPr sz="2000" spc="-114" dirty="0">
                <a:latin typeface="Arial"/>
                <a:cs typeface="Arial"/>
              </a:rPr>
              <a:t>5-10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min.</a:t>
            </a:r>
            <a:endParaRPr sz="2000">
              <a:latin typeface="Arial"/>
              <a:cs typeface="Arial"/>
            </a:endParaRPr>
          </a:p>
          <a:p>
            <a:pPr marL="43434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433705" algn="l"/>
                <a:tab pos="434340" algn="l"/>
              </a:tabLst>
            </a:pPr>
            <a:r>
              <a:rPr sz="2000" spc="-55" dirty="0">
                <a:latin typeface="Arial"/>
                <a:cs typeface="Arial"/>
              </a:rPr>
              <a:t>uncooperative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patients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1600" y="3124200"/>
            <a:ext cx="3813175" cy="178752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434975" indent="-343535">
              <a:lnSpc>
                <a:spcPct val="100000"/>
              </a:lnSpc>
              <a:spcBef>
                <a:spcPts val="235"/>
              </a:spcBef>
              <a:buChar char="•"/>
              <a:tabLst>
                <a:tab pos="434975" algn="l"/>
                <a:tab pos="435609" algn="l"/>
              </a:tabLst>
            </a:pPr>
            <a:r>
              <a:rPr sz="2000" spc="-105" dirty="0">
                <a:latin typeface="Arial"/>
                <a:cs typeface="Arial"/>
              </a:rPr>
              <a:t>30-45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min.</a:t>
            </a:r>
            <a:endParaRPr sz="2000">
              <a:latin typeface="Arial"/>
              <a:cs typeface="Arial"/>
            </a:endParaRPr>
          </a:p>
          <a:p>
            <a:pPr marL="434975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434975" algn="l"/>
                <a:tab pos="435609" algn="l"/>
              </a:tabLst>
            </a:pPr>
            <a:r>
              <a:rPr sz="2000" spc="-50" dirty="0">
                <a:latin typeface="Arial"/>
                <a:cs typeface="Arial"/>
              </a:rPr>
              <a:t>No </a:t>
            </a:r>
            <a:r>
              <a:rPr sz="2000" spc="-45" dirty="0">
                <a:latin typeface="Arial"/>
                <a:cs typeface="Arial"/>
              </a:rPr>
              <a:t>pre-op</a:t>
            </a:r>
            <a:r>
              <a:rPr sz="2000" spc="-31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preparation</a:t>
            </a:r>
            <a:endParaRPr sz="2000">
              <a:latin typeface="Arial"/>
              <a:cs typeface="Arial"/>
            </a:endParaRPr>
          </a:p>
          <a:p>
            <a:pPr marL="434975" indent="-343535">
              <a:lnSpc>
                <a:spcPct val="100000"/>
              </a:lnSpc>
              <a:spcBef>
                <a:spcPts val="484"/>
              </a:spcBef>
              <a:buChar char="•"/>
              <a:tabLst>
                <a:tab pos="434975" algn="l"/>
                <a:tab pos="435609" algn="l"/>
              </a:tabLst>
            </a:pPr>
            <a:r>
              <a:rPr sz="2000" spc="-65" dirty="0">
                <a:latin typeface="Arial"/>
                <a:cs typeface="Arial"/>
              </a:rPr>
              <a:t>Respiratory </a:t>
            </a:r>
            <a:r>
              <a:rPr sz="2000" dirty="0">
                <a:latin typeface="Arial"/>
                <a:cs typeface="Arial"/>
              </a:rPr>
              <a:t>tract</a:t>
            </a:r>
            <a:r>
              <a:rPr sz="2000" spc="-295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disease</a:t>
            </a:r>
            <a:endParaRPr sz="2000">
              <a:latin typeface="Arial"/>
              <a:cs typeface="Arial"/>
            </a:endParaRPr>
          </a:p>
          <a:p>
            <a:pPr marL="434975" indent="-343535">
              <a:lnSpc>
                <a:spcPct val="100000"/>
              </a:lnSpc>
              <a:spcBef>
                <a:spcPts val="475"/>
              </a:spcBef>
              <a:buChar char="•"/>
              <a:tabLst>
                <a:tab pos="434975" algn="l"/>
                <a:tab pos="435609" algn="l"/>
              </a:tabLst>
            </a:pPr>
            <a:r>
              <a:rPr sz="2000" spc="-85" dirty="0">
                <a:latin typeface="Arial"/>
                <a:cs typeface="Arial"/>
              </a:rPr>
              <a:t>Cardiovascular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-120" dirty="0">
                <a:latin typeface="Arial"/>
                <a:cs typeface="Arial"/>
              </a:rPr>
              <a:t>diseases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8044" y="41011"/>
            <a:ext cx="2340128" cy="1968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07025" y="2332037"/>
            <a:ext cx="3355975" cy="64008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08915" rIns="0" bIns="0" rtlCol="0">
            <a:spAutoFit/>
          </a:bodyPr>
          <a:lstStyle/>
          <a:p>
            <a:pPr marL="299720">
              <a:lnSpc>
                <a:spcPct val="100000"/>
              </a:lnSpc>
              <a:spcBef>
                <a:spcPts val="1645"/>
              </a:spcBef>
            </a:pPr>
            <a:r>
              <a:rPr sz="2400" b="1" spc="-25" dirty="0">
                <a:latin typeface="Trebuchet MS"/>
                <a:cs typeface="Trebuchet MS"/>
              </a:rPr>
              <a:t>LOCAL</a:t>
            </a:r>
            <a:r>
              <a:rPr sz="2400" b="1" spc="-370" dirty="0">
                <a:latin typeface="Trebuchet MS"/>
                <a:cs typeface="Trebuchet MS"/>
              </a:rPr>
              <a:t> </a:t>
            </a:r>
            <a:r>
              <a:rPr sz="2400" b="1" spc="45" dirty="0">
                <a:latin typeface="Trebuchet MS"/>
                <a:cs typeface="Trebuchet MS"/>
              </a:rPr>
              <a:t>ANESTHESIA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13708" y="1382013"/>
            <a:ext cx="23545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0" spc="-125" dirty="0">
                <a:solidFill>
                  <a:srgbClr val="001F5F"/>
                </a:solidFill>
                <a:latin typeface="Trebuchet MS"/>
                <a:cs typeface="Trebuchet MS"/>
              </a:rPr>
              <a:t>General</a:t>
            </a:r>
            <a:r>
              <a:rPr sz="2800" b="1" i="0" spc="-3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800" b="1" i="0" spc="-110" dirty="0">
                <a:solidFill>
                  <a:srgbClr val="001F5F"/>
                </a:solidFill>
                <a:latin typeface="Trebuchet MS"/>
                <a:cs typeface="Trebuchet MS"/>
              </a:rPr>
              <a:t>factors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49382" y="152400"/>
            <a:ext cx="3008105" cy="2481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49882" y="1345819"/>
            <a:ext cx="2537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0" spc="-120" dirty="0">
                <a:solidFill>
                  <a:srgbClr val="001F5F"/>
                </a:solidFill>
                <a:latin typeface="Trebuchet MS"/>
                <a:cs typeface="Trebuchet MS"/>
              </a:rPr>
              <a:t>Local</a:t>
            </a:r>
            <a:r>
              <a:rPr sz="3600" b="1" i="0" spc="-4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600" b="1" i="0" spc="-130" dirty="0">
                <a:solidFill>
                  <a:srgbClr val="001F5F"/>
                </a:solidFill>
                <a:latin typeface="Trebuchet MS"/>
                <a:cs typeface="Trebuchet MS"/>
              </a:rPr>
              <a:t>factors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44" y="2487015"/>
            <a:ext cx="4284980" cy="7569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5" dirty="0">
                <a:latin typeface="Arial"/>
                <a:cs typeface="Arial"/>
              </a:rPr>
              <a:t>Acute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infection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site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injection</a:t>
            </a:r>
            <a:endParaRPr sz="20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5" dirty="0">
                <a:latin typeface="Arial"/>
                <a:cs typeface="Arial"/>
              </a:rPr>
              <a:t>Hemangioma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6125" y="676275"/>
            <a:ext cx="3286125" cy="400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556359"/>
            <a:ext cx="7034530" cy="331787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30" dirty="0">
                <a:latin typeface="Arial"/>
                <a:cs typeface="Arial"/>
              </a:rPr>
              <a:t>Is </a:t>
            </a:r>
            <a:r>
              <a:rPr sz="2000" spc="-40" dirty="0">
                <a:latin typeface="Arial"/>
                <a:cs typeface="Arial"/>
              </a:rPr>
              <a:t>defined </a:t>
            </a:r>
            <a:r>
              <a:rPr sz="2000" spc="-165" dirty="0">
                <a:latin typeface="Arial"/>
                <a:cs typeface="Arial"/>
              </a:rPr>
              <a:t>as</a:t>
            </a:r>
            <a:r>
              <a:rPr sz="2000" spc="-33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endParaRPr sz="2000">
              <a:latin typeface="Arial"/>
              <a:cs typeface="Arial"/>
            </a:endParaRPr>
          </a:p>
          <a:p>
            <a:pPr marL="1433195">
              <a:lnSpc>
                <a:spcPct val="100000"/>
              </a:lnSpc>
              <a:spcBef>
                <a:spcPts val="480"/>
              </a:spcBef>
            </a:pPr>
            <a:r>
              <a:rPr sz="2000" i="1" spc="-85" dirty="0">
                <a:latin typeface="Arial"/>
                <a:cs typeface="Arial"/>
              </a:rPr>
              <a:t>removal</a:t>
            </a:r>
            <a:r>
              <a:rPr sz="2000" i="1" spc="-175" dirty="0">
                <a:latin typeface="Arial"/>
                <a:cs typeface="Arial"/>
              </a:rPr>
              <a:t> </a:t>
            </a:r>
            <a:r>
              <a:rPr sz="2000" i="1" spc="-30" dirty="0">
                <a:latin typeface="Arial"/>
                <a:cs typeface="Arial"/>
              </a:rPr>
              <a:t>of</a:t>
            </a:r>
            <a:r>
              <a:rPr sz="2000" i="1" spc="-15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all</a:t>
            </a:r>
            <a:r>
              <a:rPr sz="2000" i="1" spc="-175" dirty="0">
                <a:latin typeface="Arial"/>
                <a:cs typeface="Arial"/>
              </a:rPr>
              <a:t> </a:t>
            </a:r>
            <a:r>
              <a:rPr sz="2000" i="1" spc="-100" dirty="0">
                <a:latin typeface="Arial"/>
                <a:cs typeface="Arial"/>
              </a:rPr>
              <a:t>micro-organisms</a:t>
            </a:r>
            <a:r>
              <a:rPr sz="2000" i="1" spc="-170" dirty="0">
                <a:latin typeface="Arial"/>
                <a:cs typeface="Arial"/>
              </a:rPr>
              <a:t> </a:t>
            </a:r>
            <a:r>
              <a:rPr sz="2000" i="1" spc="-50" dirty="0">
                <a:latin typeface="Arial"/>
                <a:cs typeface="Arial"/>
              </a:rPr>
              <a:t>from</a:t>
            </a:r>
            <a:r>
              <a:rPr sz="2000" i="1" spc="-170" dirty="0">
                <a:latin typeface="Arial"/>
                <a:cs typeface="Arial"/>
              </a:rPr>
              <a:t> </a:t>
            </a:r>
            <a:r>
              <a:rPr sz="2000" i="1" spc="-100" dirty="0">
                <a:latin typeface="Arial"/>
                <a:cs typeface="Arial"/>
              </a:rPr>
              <a:t>a</a:t>
            </a:r>
            <a:r>
              <a:rPr sz="2000" i="1" spc="-155" dirty="0">
                <a:latin typeface="Arial"/>
                <a:cs typeface="Arial"/>
              </a:rPr>
              <a:t> </a:t>
            </a:r>
            <a:r>
              <a:rPr sz="2000" i="1" spc="-100" dirty="0">
                <a:latin typeface="Arial"/>
                <a:cs typeface="Arial"/>
              </a:rPr>
              <a:t>given</a:t>
            </a:r>
            <a:r>
              <a:rPr sz="2000" i="1" spc="-160" dirty="0">
                <a:latin typeface="Arial"/>
                <a:cs typeface="Arial"/>
              </a:rPr>
              <a:t> </a:t>
            </a:r>
            <a:r>
              <a:rPr sz="2000" i="1" spc="-85" dirty="0">
                <a:latin typeface="Arial"/>
                <a:cs typeface="Arial"/>
              </a:rPr>
              <a:t>object.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2000" b="1" spc="-30" dirty="0">
                <a:latin typeface="Trebuchet MS"/>
                <a:cs typeface="Trebuchet MS"/>
              </a:rPr>
              <a:t>Hands </a:t>
            </a:r>
            <a:r>
              <a:rPr sz="2000" b="1" spc="-60" dirty="0">
                <a:latin typeface="Trebuchet MS"/>
                <a:cs typeface="Trebuchet MS"/>
              </a:rPr>
              <a:t>of</a:t>
            </a:r>
            <a:r>
              <a:rPr sz="2000" b="1" spc="-380" dirty="0">
                <a:latin typeface="Trebuchet MS"/>
                <a:cs typeface="Trebuchet MS"/>
              </a:rPr>
              <a:t> </a:t>
            </a:r>
            <a:r>
              <a:rPr sz="2000" b="1" spc="-80" dirty="0">
                <a:latin typeface="Trebuchet MS"/>
                <a:cs typeface="Trebuchet MS"/>
              </a:rPr>
              <a:t>operator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2000" b="1" spc="-60" dirty="0">
                <a:latin typeface="Trebuchet MS"/>
                <a:cs typeface="Trebuchet MS"/>
              </a:rPr>
              <a:t>Instruments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2000" b="1" spc="-65" dirty="0">
                <a:latin typeface="Trebuchet MS"/>
                <a:cs typeface="Trebuchet MS"/>
              </a:rPr>
              <a:t>Operation</a:t>
            </a:r>
            <a:r>
              <a:rPr sz="2000" b="1" spc="-210" dirty="0">
                <a:latin typeface="Trebuchet MS"/>
                <a:cs typeface="Trebuchet MS"/>
              </a:rPr>
              <a:t> </a:t>
            </a:r>
            <a:r>
              <a:rPr sz="2000" b="1" spc="-90" dirty="0">
                <a:latin typeface="Trebuchet MS"/>
                <a:cs typeface="Trebuchet MS"/>
              </a:rPr>
              <a:t>area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5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5" dirty="0">
                <a:latin typeface="Arial"/>
                <a:cs typeface="Arial"/>
              </a:rPr>
              <a:t>Engines,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lights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chairs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are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inevitably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sources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cross-infection.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35" dirty="0">
                <a:latin typeface="Arial"/>
                <a:cs typeface="Arial"/>
              </a:rPr>
              <a:t>Use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sterile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gauze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/cloth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change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position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light.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3200" y="685800"/>
            <a:ext cx="3800475" cy="1514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2650616"/>
            <a:ext cx="5800090" cy="2147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25" dirty="0">
                <a:latin typeface="Arial"/>
                <a:cs typeface="Arial"/>
              </a:rPr>
              <a:t>Clear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-185" dirty="0">
                <a:latin typeface="Arial"/>
                <a:cs typeface="Arial"/>
              </a:rPr>
              <a:t>access</a:t>
            </a:r>
            <a:r>
              <a:rPr sz="2400" spc="-200" dirty="0">
                <a:latin typeface="Arial"/>
                <a:cs typeface="Arial"/>
              </a:rPr>
              <a:t> </a:t>
            </a:r>
            <a:r>
              <a:rPr sz="2400" spc="50" dirty="0">
                <a:latin typeface="Arial"/>
                <a:cs typeface="Arial"/>
              </a:rPr>
              <a:t>to</a:t>
            </a:r>
            <a:r>
              <a:rPr sz="2400" spc="-200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&amp;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vision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spc="15" dirty="0">
                <a:latin typeface="Arial"/>
                <a:cs typeface="Arial"/>
              </a:rPr>
              <a:t>of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the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surgical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field.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65" dirty="0">
                <a:latin typeface="Arial"/>
                <a:cs typeface="Arial"/>
              </a:rPr>
              <a:t>Use </a:t>
            </a:r>
            <a:r>
              <a:rPr sz="2400" spc="15" dirty="0">
                <a:latin typeface="Arial"/>
                <a:cs typeface="Arial"/>
              </a:rPr>
              <a:t>of </a:t>
            </a:r>
            <a:r>
              <a:rPr sz="2400" spc="-35" dirty="0">
                <a:latin typeface="Arial"/>
                <a:cs typeface="Arial"/>
              </a:rPr>
              <a:t>controlled</a:t>
            </a:r>
            <a:r>
              <a:rPr sz="2400" spc="-434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force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70" dirty="0">
                <a:latin typeface="Arial"/>
                <a:cs typeface="Arial"/>
              </a:rPr>
              <a:t>Unimpeded </a:t>
            </a:r>
            <a:r>
              <a:rPr sz="2400" spc="-35" dirty="0">
                <a:latin typeface="Arial"/>
                <a:cs typeface="Arial"/>
              </a:rPr>
              <a:t>path </a:t>
            </a:r>
            <a:r>
              <a:rPr sz="2400" spc="15" dirty="0">
                <a:latin typeface="Arial"/>
                <a:cs typeface="Arial"/>
              </a:rPr>
              <a:t>of</a:t>
            </a:r>
            <a:r>
              <a:rPr sz="2400" spc="-47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removal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90253"/>
            <a:ext cx="9144000" cy="3568065"/>
            <a:chOff x="0" y="3290253"/>
            <a:chExt cx="9144000" cy="3568065"/>
          </a:xfrm>
        </p:grpSpPr>
        <p:sp>
          <p:nvSpPr>
            <p:cNvPr id="3" name="object 3"/>
            <p:cNvSpPr/>
            <p:nvPr/>
          </p:nvSpPr>
          <p:spPr>
            <a:xfrm>
              <a:off x="0" y="3290253"/>
              <a:ext cx="8458200" cy="3454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4389" y="3730957"/>
              <a:ext cx="7039609" cy="31270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5361305" cy="643255"/>
            <a:chOff x="0" y="0"/>
            <a:chExt cx="5361305" cy="64325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5361097" cy="643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61097" cy="5388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2858147"/>
            <a:ext cx="9144000" cy="3999865"/>
            <a:chOff x="0" y="2858147"/>
            <a:chExt cx="9144000" cy="3999865"/>
          </a:xfrm>
        </p:grpSpPr>
        <p:sp>
          <p:nvSpPr>
            <p:cNvPr id="9" name="object 9"/>
            <p:cNvSpPr/>
            <p:nvPr/>
          </p:nvSpPr>
          <p:spPr>
            <a:xfrm>
              <a:off x="0" y="3185135"/>
              <a:ext cx="9144000" cy="3636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234260"/>
              <a:ext cx="9144000" cy="362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480407"/>
              <a:ext cx="9144000" cy="21029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0823" y="3591813"/>
              <a:ext cx="3313175" cy="1341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67350"/>
              <a:ext cx="4459307" cy="809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2858147"/>
              <a:ext cx="9144000" cy="28130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90800" y="3260336"/>
              <a:ext cx="6553199" cy="35976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141092" y="1703451"/>
            <a:ext cx="4860290" cy="579120"/>
            <a:chOff x="2141092" y="1703451"/>
            <a:chExt cx="4860290" cy="579120"/>
          </a:xfrm>
        </p:grpSpPr>
        <p:sp>
          <p:nvSpPr>
            <p:cNvPr id="17" name="object 17"/>
            <p:cNvSpPr/>
            <p:nvPr/>
          </p:nvSpPr>
          <p:spPr>
            <a:xfrm>
              <a:off x="2146426" y="1708785"/>
              <a:ext cx="4849622" cy="56807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93869" y="1845437"/>
              <a:ext cx="152273" cy="20307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8719" y="1797558"/>
              <a:ext cx="212471" cy="17856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46426" y="1708785"/>
              <a:ext cx="4850130" cy="568325"/>
            </a:xfrm>
            <a:custGeom>
              <a:avLst/>
              <a:gdLst/>
              <a:ahLst/>
              <a:cxnLst/>
              <a:rect l="l" t="t" r="r" b="b"/>
              <a:pathLst>
                <a:path w="4850130" h="568325">
                  <a:moveTo>
                    <a:pt x="3997452" y="84709"/>
                  </a:moveTo>
                  <a:lnTo>
                    <a:pt x="3947231" y="91620"/>
                  </a:lnTo>
                  <a:lnTo>
                    <a:pt x="3904091" y="112442"/>
                  </a:lnTo>
                  <a:lnTo>
                    <a:pt x="3870094" y="147502"/>
                  </a:lnTo>
                  <a:lnTo>
                    <a:pt x="3846449" y="196723"/>
                  </a:lnTo>
                  <a:lnTo>
                    <a:pt x="3837193" y="237220"/>
                  </a:lnTo>
                  <a:lnTo>
                    <a:pt x="3834130" y="284099"/>
                  </a:lnTo>
                  <a:lnTo>
                    <a:pt x="3834893" y="308270"/>
                  </a:lnTo>
                  <a:lnTo>
                    <a:pt x="3841041" y="351946"/>
                  </a:lnTo>
                  <a:lnTo>
                    <a:pt x="3853140" y="389358"/>
                  </a:lnTo>
                  <a:lnTo>
                    <a:pt x="3880358" y="433577"/>
                  </a:lnTo>
                  <a:lnTo>
                    <a:pt x="3917487" y="463867"/>
                  </a:lnTo>
                  <a:lnTo>
                    <a:pt x="3963257" y="480234"/>
                  </a:lnTo>
                  <a:lnTo>
                    <a:pt x="3997452" y="483362"/>
                  </a:lnTo>
                  <a:lnTo>
                    <a:pt x="4014886" y="482578"/>
                  </a:lnTo>
                  <a:lnTo>
                    <a:pt x="4062857" y="470915"/>
                  </a:lnTo>
                  <a:lnTo>
                    <a:pt x="4103112" y="445198"/>
                  </a:lnTo>
                  <a:lnTo>
                    <a:pt x="4133770" y="405669"/>
                  </a:lnTo>
                  <a:lnTo>
                    <a:pt x="4153808" y="351946"/>
                  </a:lnTo>
                  <a:lnTo>
                    <a:pt x="4159992" y="308270"/>
                  </a:lnTo>
                  <a:lnTo>
                    <a:pt x="4160774" y="284099"/>
                  </a:lnTo>
                  <a:lnTo>
                    <a:pt x="4159992" y="259855"/>
                  </a:lnTo>
                  <a:lnTo>
                    <a:pt x="4153808" y="216179"/>
                  </a:lnTo>
                  <a:lnTo>
                    <a:pt x="4141690" y="178744"/>
                  </a:lnTo>
                  <a:lnTo>
                    <a:pt x="4114419" y="134238"/>
                  </a:lnTo>
                  <a:lnTo>
                    <a:pt x="4077307" y="103931"/>
                  </a:lnTo>
                  <a:lnTo>
                    <a:pt x="4031583" y="87772"/>
                  </a:lnTo>
                  <a:lnTo>
                    <a:pt x="3997452" y="84709"/>
                  </a:lnTo>
                  <a:close/>
                </a:path>
                <a:path w="4850130" h="568325">
                  <a:moveTo>
                    <a:pt x="4370832" y="10287"/>
                  </a:moveTo>
                  <a:lnTo>
                    <a:pt x="4475988" y="10287"/>
                  </a:lnTo>
                  <a:lnTo>
                    <a:pt x="4656074" y="264794"/>
                  </a:lnTo>
                  <a:lnTo>
                    <a:pt x="4684144" y="305609"/>
                  </a:lnTo>
                  <a:lnTo>
                    <a:pt x="4709477" y="344042"/>
                  </a:lnTo>
                  <a:lnTo>
                    <a:pt x="4732047" y="380095"/>
                  </a:lnTo>
                  <a:lnTo>
                    <a:pt x="4751832" y="413765"/>
                  </a:lnTo>
                  <a:lnTo>
                    <a:pt x="4754245" y="413765"/>
                  </a:lnTo>
                  <a:lnTo>
                    <a:pt x="4752151" y="363974"/>
                  </a:lnTo>
                  <a:lnTo>
                    <a:pt x="4750641" y="321468"/>
                  </a:lnTo>
                  <a:lnTo>
                    <a:pt x="4749419" y="258317"/>
                  </a:lnTo>
                  <a:lnTo>
                    <a:pt x="4749419" y="10287"/>
                  </a:lnTo>
                  <a:lnTo>
                    <a:pt x="4849622" y="10287"/>
                  </a:lnTo>
                  <a:lnTo>
                    <a:pt x="4849622" y="557784"/>
                  </a:lnTo>
                  <a:lnTo>
                    <a:pt x="4744466" y="557784"/>
                  </a:lnTo>
                  <a:lnTo>
                    <a:pt x="4566031" y="305688"/>
                  </a:lnTo>
                  <a:lnTo>
                    <a:pt x="4542291" y="271688"/>
                  </a:lnTo>
                  <a:lnTo>
                    <a:pt x="4518136" y="235045"/>
                  </a:lnTo>
                  <a:lnTo>
                    <a:pt x="4493575" y="195782"/>
                  </a:lnTo>
                  <a:lnTo>
                    <a:pt x="4468622" y="153924"/>
                  </a:lnTo>
                  <a:lnTo>
                    <a:pt x="4466208" y="153924"/>
                  </a:lnTo>
                  <a:lnTo>
                    <a:pt x="4468356" y="201402"/>
                  </a:lnTo>
                  <a:lnTo>
                    <a:pt x="4469860" y="243236"/>
                  </a:lnTo>
                  <a:lnTo>
                    <a:pt x="4470745" y="279403"/>
                  </a:lnTo>
                  <a:lnTo>
                    <a:pt x="4471034" y="309879"/>
                  </a:lnTo>
                  <a:lnTo>
                    <a:pt x="4471034" y="557784"/>
                  </a:lnTo>
                  <a:lnTo>
                    <a:pt x="4370832" y="557784"/>
                  </a:lnTo>
                  <a:lnTo>
                    <a:pt x="4370832" y="10287"/>
                  </a:lnTo>
                  <a:close/>
                </a:path>
                <a:path w="4850130" h="568325">
                  <a:moveTo>
                    <a:pt x="3523488" y="10287"/>
                  </a:moveTo>
                  <a:lnTo>
                    <a:pt x="3623691" y="10287"/>
                  </a:lnTo>
                  <a:lnTo>
                    <a:pt x="3623691" y="557784"/>
                  </a:lnTo>
                  <a:lnTo>
                    <a:pt x="3523488" y="557784"/>
                  </a:lnTo>
                  <a:lnTo>
                    <a:pt x="3523488" y="10287"/>
                  </a:lnTo>
                  <a:close/>
                </a:path>
                <a:path w="4850130" h="568325">
                  <a:moveTo>
                    <a:pt x="2991739" y="10287"/>
                  </a:moveTo>
                  <a:lnTo>
                    <a:pt x="3445256" y="10287"/>
                  </a:lnTo>
                  <a:lnTo>
                    <a:pt x="3445256" y="94106"/>
                  </a:lnTo>
                  <a:lnTo>
                    <a:pt x="3268853" y="94106"/>
                  </a:lnTo>
                  <a:lnTo>
                    <a:pt x="3268853" y="557784"/>
                  </a:lnTo>
                  <a:lnTo>
                    <a:pt x="3168523" y="557784"/>
                  </a:lnTo>
                  <a:lnTo>
                    <a:pt x="3168523" y="94106"/>
                  </a:lnTo>
                  <a:lnTo>
                    <a:pt x="2991739" y="94106"/>
                  </a:lnTo>
                  <a:lnTo>
                    <a:pt x="2991739" y="10287"/>
                  </a:lnTo>
                  <a:close/>
                </a:path>
                <a:path w="4850130" h="568325">
                  <a:moveTo>
                    <a:pt x="2177288" y="10287"/>
                  </a:moveTo>
                  <a:lnTo>
                    <a:pt x="2268982" y="10287"/>
                  </a:lnTo>
                  <a:lnTo>
                    <a:pt x="2486279" y="557784"/>
                  </a:lnTo>
                  <a:lnTo>
                    <a:pt x="2380361" y="557784"/>
                  </a:lnTo>
                  <a:lnTo>
                    <a:pt x="2326640" y="418338"/>
                  </a:lnTo>
                  <a:lnTo>
                    <a:pt x="2120392" y="418338"/>
                  </a:lnTo>
                  <a:lnTo>
                    <a:pt x="2066798" y="557784"/>
                  </a:lnTo>
                  <a:lnTo>
                    <a:pt x="1959990" y="557784"/>
                  </a:lnTo>
                  <a:lnTo>
                    <a:pt x="2177288" y="10287"/>
                  </a:lnTo>
                  <a:close/>
                </a:path>
                <a:path w="4850130" h="568325">
                  <a:moveTo>
                    <a:pt x="1487424" y="10287"/>
                  </a:moveTo>
                  <a:lnTo>
                    <a:pt x="1653921" y="10287"/>
                  </a:lnTo>
                  <a:lnTo>
                    <a:pt x="1674233" y="10574"/>
                  </a:lnTo>
                  <a:lnTo>
                    <a:pt x="1712714" y="12912"/>
                  </a:lnTo>
                  <a:lnTo>
                    <a:pt x="1763950" y="20796"/>
                  </a:lnTo>
                  <a:lnTo>
                    <a:pt x="1814706" y="39419"/>
                  </a:lnTo>
                  <a:lnTo>
                    <a:pt x="1851941" y="66712"/>
                  </a:lnTo>
                  <a:lnTo>
                    <a:pt x="1877873" y="102957"/>
                  </a:lnTo>
                  <a:lnTo>
                    <a:pt x="1890930" y="148486"/>
                  </a:lnTo>
                  <a:lnTo>
                    <a:pt x="1892553" y="174751"/>
                  </a:lnTo>
                  <a:lnTo>
                    <a:pt x="1890577" y="202326"/>
                  </a:lnTo>
                  <a:lnTo>
                    <a:pt x="1874766" y="250904"/>
                  </a:lnTo>
                  <a:lnTo>
                    <a:pt x="1842879" y="290601"/>
                  </a:lnTo>
                  <a:lnTo>
                    <a:pt x="1793869" y="320180"/>
                  </a:lnTo>
                  <a:lnTo>
                    <a:pt x="1762887" y="331088"/>
                  </a:lnTo>
                  <a:lnTo>
                    <a:pt x="1762887" y="332739"/>
                  </a:lnTo>
                  <a:lnTo>
                    <a:pt x="1925701" y="557784"/>
                  </a:lnTo>
                  <a:lnTo>
                    <a:pt x="1805432" y="557784"/>
                  </a:lnTo>
                  <a:lnTo>
                    <a:pt x="1656461" y="345820"/>
                  </a:lnTo>
                  <a:lnTo>
                    <a:pt x="1587627" y="345820"/>
                  </a:lnTo>
                  <a:lnTo>
                    <a:pt x="1587627" y="557784"/>
                  </a:lnTo>
                  <a:lnTo>
                    <a:pt x="1487424" y="557784"/>
                  </a:lnTo>
                  <a:lnTo>
                    <a:pt x="1487424" y="10287"/>
                  </a:lnTo>
                  <a:close/>
                </a:path>
                <a:path w="4850130" h="568325">
                  <a:moveTo>
                    <a:pt x="955675" y="10287"/>
                  </a:moveTo>
                  <a:lnTo>
                    <a:pt x="1409192" y="10287"/>
                  </a:lnTo>
                  <a:lnTo>
                    <a:pt x="1409192" y="94106"/>
                  </a:lnTo>
                  <a:lnTo>
                    <a:pt x="1232789" y="94106"/>
                  </a:lnTo>
                  <a:lnTo>
                    <a:pt x="1232789" y="557784"/>
                  </a:lnTo>
                  <a:lnTo>
                    <a:pt x="1132459" y="557784"/>
                  </a:lnTo>
                  <a:lnTo>
                    <a:pt x="1132459" y="94106"/>
                  </a:lnTo>
                  <a:lnTo>
                    <a:pt x="955675" y="94106"/>
                  </a:lnTo>
                  <a:lnTo>
                    <a:pt x="955675" y="10287"/>
                  </a:lnTo>
                  <a:close/>
                </a:path>
                <a:path w="4850130" h="568325">
                  <a:moveTo>
                    <a:pt x="426339" y="10287"/>
                  </a:moveTo>
                  <a:lnTo>
                    <a:pt x="541782" y="10287"/>
                  </a:lnTo>
                  <a:lnTo>
                    <a:pt x="619887" y="122809"/>
                  </a:lnTo>
                  <a:lnTo>
                    <a:pt x="638296" y="149621"/>
                  </a:lnTo>
                  <a:lnTo>
                    <a:pt x="653716" y="172338"/>
                  </a:lnTo>
                  <a:lnTo>
                    <a:pt x="666160" y="190960"/>
                  </a:lnTo>
                  <a:lnTo>
                    <a:pt x="675640" y="205486"/>
                  </a:lnTo>
                  <a:lnTo>
                    <a:pt x="677672" y="205486"/>
                  </a:lnTo>
                  <a:lnTo>
                    <a:pt x="702532" y="167671"/>
                  </a:lnTo>
                  <a:lnTo>
                    <a:pt x="732917" y="123189"/>
                  </a:lnTo>
                  <a:lnTo>
                    <a:pt x="811022" y="10287"/>
                  </a:lnTo>
                  <a:lnTo>
                    <a:pt x="926465" y="10287"/>
                  </a:lnTo>
                  <a:lnTo>
                    <a:pt x="735711" y="279526"/>
                  </a:lnTo>
                  <a:lnTo>
                    <a:pt x="934720" y="557784"/>
                  </a:lnTo>
                  <a:lnTo>
                    <a:pt x="820928" y="557784"/>
                  </a:lnTo>
                  <a:lnTo>
                    <a:pt x="735330" y="435482"/>
                  </a:lnTo>
                  <a:lnTo>
                    <a:pt x="719903" y="413293"/>
                  </a:lnTo>
                  <a:lnTo>
                    <a:pt x="705072" y="391699"/>
                  </a:lnTo>
                  <a:lnTo>
                    <a:pt x="690860" y="370724"/>
                  </a:lnTo>
                  <a:lnTo>
                    <a:pt x="677291" y="350392"/>
                  </a:lnTo>
                  <a:lnTo>
                    <a:pt x="675640" y="350392"/>
                  </a:lnTo>
                  <a:lnTo>
                    <a:pt x="647176" y="392509"/>
                  </a:lnTo>
                  <a:lnTo>
                    <a:pt x="617474" y="435482"/>
                  </a:lnTo>
                  <a:lnTo>
                    <a:pt x="532003" y="557784"/>
                  </a:lnTo>
                  <a:lnTo>
                    <a:pt x="418211" y="557784"/>
                  </a:lnTo>
                  <a:lnTo>
                    <a:pt x="617093" y="279526"/>
                  </a:lnTo>
                  <a:lnTo>
                    <a:pt x="426339" y="10287"/>
                  </a:lnTo>
                  <a:close/>
                </a:path>
                <a:path w="4850130" h="568325">
                  <a:moveTo>
                    <a:pt x="0" y="10287"/>
                  </a:moveTo>
                  <a:lnTo>
                    <a:pt x="354838" y="10287"/>
                  </a:lnTo>
                  <a:lnTo>
                    <a:pt x="354838" y="94106"/>
                  </a:lnTo>
                  <a:lnTo>
                    <a:pt x="100203" y="94106"/>
                  </a:lnTo>
                  <a:lnTo>
                    <a:pt x="100203" y="235712"/>
                  </a:lnTo>
                  <a:lnTo>
                    <a:pt x="318770" y="235712"/>
                  </a:lnTo>
                  <a:lnTo>
                    <a:pt x="318770" y="319659"/>
                  </a:lnTo>
                  <a:lnTo>
                    <a:pt x="100203" y="319659"/>
                  </a:lnTo>
                  <a:lnTo>
                    <a:pt x="100203" y="473963"/>
                  </a:lnTo>
                  <a:lnTo>
                    <a:pt x="369570" y="473963"/>
                  </a:lnTo>
                  <a:lnTo>
                    <a:pt x="369570" y="557784"/>
                  </a:lnTo>
                  <a:lnTo>
                    <a:pt x="0" y="557784"/>
                  </a:lnTo>
                  <a:lnTo>
                    <a:pt x="0" y="10287"/>
                  </a:lnTo>
                  <a:close/>
                </a:path>
                <a:path w="4850130" h="568325">
                  <a:moveTo>
                    <a:pt x="3997452" y="0"/>
                  </a:moveTo>
                  <a:lnTo>
                    <a:pt x="4057459" y="5222"/>
                  </a:lnTo>
                  <a:lnTo>
                    <a:pt x="4110609" y="20827"/>
                  </a:lnTo>
                  <a:lnTo>
                    <a:pt x="4156424" y="45958"/>
                  </a:lnTo>
                  <a:lnTo>
                    <a:pt x="4194429" y="79375"/>
                  </a:lnTo>
                  <a:lnTo>
                    <a:pt x="4224559" y="120713"/>
                  </a:lnTo>
                  <a:lnTo>
                    <a:pt x="4246499" y="169290"/>
                  </a:lnTo>
                  <a:lnTo>
                    <a:pt x="4259818" y="224075"/>
                  </a:lnTo>
                  <a:lnTo>
                    <a:pt x="4264279" y="284099"/>
                  </a:lnTo>
                  <a:lnTo>
                    <a:pt x="4263161" y="314715"/>
                  </a:lnTo>
                  <a:lnTo>
                    <a:pt x="4254259" y="372092"/>
                  </a:lnTo>
                  <a:lnTo>
                    <a:pt x="4236541" y="423973"/>
                  </a:lnTo>
                  <a:lnTo>
                    <a:pt x="4210530" y="468931"/>
                  </a:lnTo>
                  <a:lnTo>
                    <a:pt x="4176402" y="506487"/>
                  </a:lnTo>
                  <a:lnTo>
                    <a:pt x="4134492" y="535737"/>
                  </a:lnTo>
                  <a:lnTo>
                    <a:pt x="4084891" y="556337"/>
                  </a:lnTo>
                  <a:lnTo>
                    <a:pt x="4028313" y="566763"/>
                  </a:lnTo>
                  <a:lnTo>
                    <a:pt x="3997452" y="568070"/>
                  </a:lnTo>
                  <a:lnTo>
                    <a:pt x="3966591" y="566763"/>
                  </a:lnTo>
                  <a:lnTo>
                    <a:pt x="3910012" y="556337"/>
                  </a:lnTo>
                  <a:lnTo>
                    <a:pt x="3860391" y="535737"/>
                  </a:lnTo>
                  <a:lnTo>
                    <a:pt x="3818393" y="506487"/>
                  </a:lnTo>
                  <a:lnTo>
                    <a:pt x="3784302" y="468931"/>
                  </a:lnTo>
                  <a:lnTo>
                    <a:pt x="3758307" y="423973"/>
                  </a:lnTo>
                  <a:lnTo>
                    <a:pt x="3740590" y="372092"/>
                  </a:lnTo>
                  <a:lnTo>
                    <a:pt x="3731724" y="314715"/>
                  </a:lnTo>
                  <a:lnTo>
                    <a:pt x="3730625" y="284099"/>
                  </a:lnTo>
                  <a:lnTo>
                    <a:pt x="3731724" y="253426"/>
                  </a:lnTo>
                  <a:lnTo>
                    <a:pt x="3740590" y="196034"/>
                  </a:lnTo>
                  <a:lnTo>
                    <a:pt x="3758307" y="144097"/>
                  </a:lnTo>
                  <a:lnTo>
                    <a:pt x="3784302" y="99139"/>
                  </a:lnTo>
                  <a:lnTo>
                    <a:pt x="3818393" y="61636"/>
                  </a:lnTo>
                  <a:lnTo>
                    <a:pt x="3860391" y="32351"/>
                  </a:lnTo>
                  <a:lnTo>
                    <a:pt x="3910012" y="11733"/>
                  </a:lnTo>
                  <a:lnTo>
                    <a:pt x="3966590" y="1307"/>
                  </a:lnTo>
                  <a:lnTo>
                    <a:pt x="3997452" y="0"/>
                  </a:lnTo>
                  <a:close/>
                </a:path>
                <a:path w="4850130" h="568325">
                  <a:moveTo>
                    <a:pt x="2816479" y="0"/>
                  </a:moveTo>
                  <a:lnTo>
                    <a:pt x="2866556" y="2625"/>
                  </a:lnTo>
                  <a:lnTo>
                    <a:pt x="2911919" y="10413"/>
                  </a:lnTo>
                  <a:lnTo>
                    <a:pt x="2938399" y="18034"/>
                  </a:lnTo>
                  <a:lnTo>
                    <a:pt x="2938399" y="103124"/>
                  </a:lnTo>
                  <a:lnTo>
                    <a:pt x="2922301" y="98381"/>
                  </a:lnTo>
                  <a:lnTo>
                    <a:pt x="2906776" y="94424"/>
                  </a:lnTo>
                  <a:lnTo>
                    <a:pt x="2863413" y="87012"/>
                  </a:lnTo>
                  <a:lnTo>
                    <a:pt x="2822194" y="84709"/>
                  </a:lnTo>
                  <a:lnTo>
                    <a:pt x="2802118" y="85562"/>
                  </a:lnTo>
                  <a:lnTo>
                    <a:pt x="2764347" y="92317"/>
                  </a:lnTo>
                  <a:lnTo>
                    <a:pt x="2714545" y="114760"/>
                  </a:lnTo>
                  <a:lnTo>
                    <a:pt x="2675606" y="151161"/>
                  </a:lnTo>
                  <a:lnTo>
                    <a:pt x="2648585" y="201167"/>
                  </a:lnTo>
                  <a:lnTo>
                    <a:pt x="2638186" y="241760"/>
                  </a:lnTo>
                  <a:lnTo>
                    <a:pt x="2634742" y="287781"/>
                  </a:lnTo>
                  <a:lnTo>
                    <a:pt x="2635529" y="311163"/>
                  </a:lnTo>
                  <a:lnTo>
                    <a:pt x="2641867" y="353593"/>
                  </a:lnTo>
                  <a:lnTo>
                    <a:pt x="2654440" y="390219"/>
                  </a:lnTo>
                  <a:lnTo>
                    <a:pt x="2683891" y="433831"/>
                  </a:lnTo>
                  <a:lnTo>
                    <a:pt x="2725324" y="463889"/>
                  </a:lnTo>
                  <a:lnTo>
                    <a:pt x="2778252" y="480234"/>
                  </a:lnTo>
                  <a:lnTo>
                    <a:pt x="2819273" y="483362"/>
                  </a:lnTo>
                  <a:lnTo>
                    <a:pt x="2834945" y="483052"/>
                  </a:lnTo>
                  <a:lnTo>
                    <a:pt x="2882773" y="478409"/>
                  </a:lnTo>
                  <a:lnTo>
                    <a:pt x="2928939" y="468586"/>
                  </a:lnTo>
                  <a:lnTo>
                    <a:pt x="2943352" y="464185"/>
                  </a:lnTo>
                  <a:lnTo>
                    <a:pt x="2943352" y="550417"/>
                  </a:lnTo>
                  <a:lnTo>
                    <a:pt x="2897792" y="560776"/>
                  </a:lnTo>
                  <a:lnTo>
                    <a:pt x="2847768" y="566912"/>
                  </a:lnTo>
                  <a:lnTo>
                    <a:pt x="2812796" y="568070"/>
                  </a:lnTo>
                  <a:lnTo>
                    <a:pt x="2779004" y="566832"/>
                  </a:lnTo>
                  <a:lnTo>
                    <a:pt x="2717801" y="556926"/>
                  </a:lnTo>
                  <a:lnTo>
                    <a:pt x="2665059" y="537309"/>
                  </a:lnTo>
                  <a:lnTo>
                    <a:pt x="2620966" y="509218"/>
                  </a:lnTo>
                  <a:lnTo>
                    <a:pt x="2585610" y="473124"/>
                  </a:lnTo>
                  <a:lnTo>
                    <a:pt x="2558992" y="429742"/>
                  </a:lnTo>
                  <a:lnTo>
                    <a:pt x="2541202" y="379477"/>
                  </a:lnTo>
                  <a:lnTo>
                    <a:pt x="2532336" y="323713"/>
                  </a:lnTo>
                  <a:lnTo>
                    <a:pt x="2531237" y="293877"/>
                  </a:lnTo>
                  <a:lnTo>
                    <a:pt x="2532407" y="263112"/>
                  </a:lnTo>
                  <a:lnTo>
                    <a:pt x="2541845" y="205009"/>
                  </a:lnTo>
                  <a:lnTo>
                    <a:pt x="2560732" y="151717"/>
                  </a:lnTo>
                  <a:lnTo>
                    <a:pt x="2588164" y="105235"/>
                  </a:lnTo>
                  <a:lnTo>
                    <a:pt x="2624052" y="66133"/>
                  </a:lnTo>
                  <a:lnTo>
                    <a:pt x="2668871" y="35220"/>
                  </a:lnTo>
                  <a:lnTo>
                    <a:pt x="2722449" y="13001"/>
                  </a:lnTo>
                  <a:lnTo>
                    <a:pt x="2783357" y="1571"/>
                  </a:lnTo>
                  <a:lnTo>
                    <a:pt x="2816479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2002408" y="2709291"/>
            <a:ext cx="5158105" cy="579120"/>
            <a:chOff x="2002408" y="2709291"/>
            <a:chExt cx="5158105" cy="579120"/>
          </a:xfrm>
        </p:grpSpPr>
        <p:sp>
          <p:nvSpPr>
            <p:cNvPr id="22" name="object 22"/>
            <p:cNvSpPr/>
            <p:nvPr/>
          </p:nvSpPr>
          <p:spPr>
            <a:xfrm>
              <a:off x="2007742" y="2714625"/>
              <a:ext cx="5147056" cy="56807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876036" y="2803398"/>
              <a:ext cx="212471" cy="17856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17033" y="2808732"/>
              <a:ext cx="267970" cy="380365"/>
            </a:xfrm>
            <a:custGeom>
              <a:avLst/>
              <a:gdLst/>
              <a:ahLst/>
              <a:cxnLst/>
              <a:rect l="l" t="t" r="r" b="b"/>
              <a:pathLst>
                <a:path w="267970" h="380364">
                  <a:moveTo>
                    <a:pt x="0" y="0"/>
                  </a:moveTo>
                  <a:lnTo>
                    <a:pt x="0" y="379856"/>
                  </a:lnTo>
                  <a:lnTo>
                    <a:pt x="41401" y="379856"/>
                  </a:lnTo>
                  <a:lnTo>
                    <a:pt x="83002" y="378336"/>
                  </a:lnTo>
                  <a:lnTo>
                    <a:pt x="151772" y="366248"/>
                  </a:lnTo>
                  <a:lnTo>
                    <a:pt x="199516" y="343632"/>
                  </a:lnTo>
                  <a:lnTo>
                    <a:pt x="232663" y="312060"/>
                  </a:lnTo>
                  <a:lnTo>
                    <a:pt x="255071" y="270509"/>
                  </a:lnTo>
                  <a:lnTo>
                    <a:pt x="266311" y="217741"/>
                  </a:lnTo>
                  <a:lnTo>
                    <a:pt x="267715" y="187070"/>
                  </a:lnTo>
                  <a:lnTo>
                    <a:pt x="267261" y="170711"/>
                  </a:lnTo>
                  <a:lnTo>
                    <a:pt x="260350" y="126491"/>
                  </a:lnTo>
                  <a:lnTo>
                    <a:pt x="245616" y="89290"/>
                  </a:lnTo>
                  <a:lnTo>
                    <a:pt x="214885" y="50141"/>
                  </a:lnTo>
                  <a:lnTo>
                    <a:pt x="172676" y="22482"/>
                  </a:lnTo>
                  <a:lnTo>
                    <a:pt x="135826" y="9429"/>
                  </a:lnTo>
                  <a:lnTo>
                    <a:pt x="93720" y="2303"/>
                  </a:lnTo>
                  <a:lnTo>
                    <a:pt x="44195" y="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05531" y="2803398"/>
              <a:ext cx="212470" cy="17856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102611" y="2803398"/>
              <a:ext cx="203961" cy="17856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07742" y="2714625"/>
              <a:ext cx="5147310" cy="568325"/>
            </a:xfrm>
            <a:custGeom>
              <a:avLst/>
              <a:gdLst/>
              <a:ahLst/>
              <a:cxnLst/>
              <a:rect l="l" t="t" r="r" b="b"/>
              <a:pathLst>
                <a:path w="5147309" h="568325">
                  <a:moveTo>
                    <a:pt x="1271016" y="84709"/>
                  </a:moveTo>
                  <a:lnTo>
                    <a:pt x="1220795" y="91620"/>
                  </a:lnTo>
                  <a:lnTo>
                    <a:pt x="1177655" y="112442"/>
                  </a:lnTo>
                  <a:lnTo>
                    <a:pt x="1143658" y="147502"/>
                  </a:lnTo>
                  <a:lnTo>
                    <a:pt x="1120013" y="196723"/>
                  </a:lnTo>
                  <a:lnTo>
                    <a:pt x="1110757" y="237220"/>
                  </a:lnTo>
                  <a:lnTo>
                    <a:pt x="1107694" y="284099"/>
                  </a:lnTo>
                  <a:lnTo>
                    <a:pt x="1108457" y="308270"/>
                  </a:lnTo>
                  <a:lnTo>
                    <a:pt x="1114605" y="351946"/>
                  </a:lnTo>
                  <a:lnTo>
                    <a:pt x="1126704" y="389358"/>
                  </a:lnTo>
                  <a:lnTo>
                    <a:pt x="1153921" y="433577"/>
                  </a:lnTo>
                  <a:lnTo>
                    <a:pt x="1191051" y="463867"/>
                  </a:lnTo>
                  <a:lnTo>
                    <a:pt x="1236821" y="480234"/>
                  </a:lnTo>
                  <a:lnTo>
                    <a:pt x="1271016" y="483362"/>
                  </a:lnTo>
                  <a:lnTo>
                    <a:pt x="1288450" y="482578"/>
                  </a:lnTo>
                  <a:lnTo>
                    <a:pt x="1336420" y="470915"/>
                  </a:lnTo>
                  <a:lnTo>
                    <a:pt x="1376622" y="445198"/>
                  </a:lnTo>
                  <a:lnTo>
                    <a:pt x="1407334" y="405669"/>
                  </a:lnTo>
                  <a:lnTo>
                    <a:pt x="1427372" y="351946"/>
                  </a:lnTo>
                  <a:lnTo>
                    <a:pt x="1433556" y="308270"/>
                  </a:lnTo>
                  <a:lnTo>
                    <a:pt x="1434337" y="284099"/>
                  </a:lnTo>
                  <a:lnTo>
                    <a:pt x="1433556" y="259855"/>
                  </a:lnTo>
                  <a:lnTo>
                    <a:pt x="1427372" y="216179"/>
                  </a:lnTo>
                  <a:lnTo>
                    <a:pt x="1415254" y="178744"/>
                  </a:lnTo>
                  <a:lnTo>
                    <a:pt x="1387983" y="134238"/>
                  </a:lnTo>
                  <a:lnTo>
                    <a:pt x="1350853" y="103931"/>
                  </a:lnTo>
                  <a:lnTo>
                    <a:pt x="1305147" y="87772"/>
                  </a:lnTo>
                  <a:lnTo>
                    <a:pt x="1271016" y="84709"/>
                  </a:lnTo>
                  <a:close/>
                </a:path>
                <a:path w="5147309" h="568325">
                  <a:moveTo>
                    <a:pt x="4299204" y="10287"/>
                  </a:moveTo>
                  <a:lnTo>
                    <a:pt x="4654041" y="10287"/>
                  </a:lnTo>
                  <a:lnTo>
                    <a:pt x="4654041" y="94107"/>
                  </a:lnTo>
                  <a:lnTo>
                    <a:pt x="4399407" y="94107"/>
                  </a:lnTo>
                  <a:lnTo>
                    <a:pt x="4399407" y="235712"/>
                  </a:lnTo>
                  <a:lnTo>
                    <a:pt x="4617974" y="235712"/>
                  </a:lnTo>
                  <a:lnTo>
                    <a:pt x="4617974" y="319659"/>
                  </a:lnTo>
                  <a:lnTo>
                    <a:pt x="4399407" y="319659"/>
                  </a:lnTo>
                  <a:lnTo>
                    <a:pt x="4399407" y="473963"/>
                  </a:lnTo>
                  <a:lnTo>
                    <a:pt x="4668774" y="473963"/>
                  </a:lnTo>
                  <a:lnTo>
                    <a:pt x="4668774" y="557784"/>
                  </a:lnTo>
                  <a:lnTo>
                    <a:pt x="4299204" y="557784"/>
                  </a:lnTo>
                  <a:lnTo>
                    <a:pt x="4299204" y="10287"/>
                  </a:lnTo>
                  <a:close/>
                </a:path>
                <a:path w="5147309" h="568325">
                  <a:moveTo>
                    <a:pt x="3773424" y="10287"/>
                  </a:moveTo>
                  <a:lnTo>
                    <a:pt x="3939921" y="10287"/>
                  </a:lnTo>
                  <a:lnTo>
                    <a:pt x="3960233" y="10574"/>
                  </a:lnTo>
                  <a:lnTo>
                    <a:pt x="3998714" y="12912"/>
                  </a:lnTo>
                  <a:lnTo>
                    <a:pt x="4049950" y="20796"/>
                  </a:lnTo>
                  <a:lnTo>
                    <a:pt x="4100706" y="39419"/>
                  </a:lnTo>
                  <a:lnTo>
                    <a:pt x="4137941" y="66712"/>
                  </a:lnTo>
                  <a:lnTo>
                    <a:pt x="4163873" y="102957"/>
                  </a:lnTo>
                  <a:lnTo>
                    <a:pt x="4176930" y="148486"/>
                  </a:lnTo>
                  <a:lnTo>
                    <a:pt x="4178554" y="174751"/>
                  </a:lnTo>
                  <a:lnTo>
                    <a:pt x="4176577" y="202326"/>
                  </a:lnTo>
                  <a:lnTo>
                    <a:pt x="4160766" y="250904"/>
                  </a:lnTo>
                  <a:lnTo>
                    <a:pt x="4128879" y="290601"/>
                  </a:lnTo>
                  <a:lnTo>
                    <a:pt x="4079869" y="320180"/>
                  </a:lnTo>
                  <a:lnTo>
                    <a:pt x="4048886" y="331088"/>
                  </a:lnTo>
                  <a:lnTo>
                    <a:pt x="4048886" y="332739"/>
                  </a:lnTo>
                  <a:lnTo>
                    <a:pt x="4211701" y="557784"/>
                  </a:lnTo>
                  <a:lnTo>
                    <a:pt x="4091431" y="557784"/>
                  </a:lnTo>
                  <a:lnTo>
                    <a:pt x="3942460" y="345821"/>
                  </a:lnTo>
                  <a:lnTo>
                    <a:pt x="3873627" y="345821"/>
                  </a:lnTo>
                  <a:lnTo>
                    <a:pt x="3873627" y="557784"/>
                  </a:lnTo>
                  <a:lnTo>
                    <a:pt x="3773424" y="557784"/>
                  </a:lnTo>
                  <a:lnTo>
                    <a:pt x="3773424" y="10287"/>
                  </a:lnTo>
                  <a:close/>
                </a:path>
                <a:path w="5147309" h="568325">
                  <a:moveTo>
                    <a:pt x="3184652" y="10287"/>
                  </a:moveTo>
                  <a:lnTo>
                    <a:pt x="3284854" y="10287"/>
                  </a:lnTo>
                  <a:lnTo>
                    <a:pt x="3284854" y="323723"/>
                  </a:lnTo>
                  <a:lnTo>
                    <a:pt x="3285734" y="351200"/>
                  </a:lnTo>
                  <a:lnTo>
                    <a:pt x="3292730" y="396678"/>
                  </a:lnTo>
                  <a:lnTo>
                    <a:pt x="3317986" y="445992"/>
                  </a:lnTo>
                  <a:lnTo>
                    <a:pt x="3359838" y="474307"/>
                  </a:lnTo>
                  <a:lnTo>
                    <a:pt x="3414649" y="483362"/>
                  </a:lnTo>
                  <a:lnTo>
                    <a:pt x="3434250" y="482359"/>
                  </a:lnTo>
                  <a:lnTo>
                    <a:pt x="3485006" y="467233"/>
                  </a:lnTo>
                  <a:lnTo>
                    <a:pt x="3521779" y="431585"/>
                  </a:lnTo>
                  <a:lnTo>
                    <a:pt x="3540871" y="375523"/>
                  </a:lnTo>
                  <a:lnTo>
                    <a:pt x="3544316" y="323723"/>
                  </a:lnTo>
                  <a:lnTo>
                    <a:pt x="3544316" y="10287"/>
                  </a:lnTo>
                  <a:lnTo>
                    <a:pt x="3644646" y="10287"/>
                  </a:lnTo>
                  <a:lnTo>
                    <a:pt x="3644646" y="332739"/>
                  </a:lnTo>
                  <a:lnTo>
                    <a:pt x="3644405" y="349553"/>
                  </a:lnTo>
                  <a:lnTo>
                    <a:pt x="3640708" y="394970"/>
                  </a:lnTo>
                  <a:lnTo>
                    <a:pt x="3632047" y="433903"/>
                  </a:lnTo>
                  <a:lnTo>
                    <a:pt x="3614928" y="472884"/>
                  </a:lnTo>
                  <a:lnTo>
                    <a:pt x="3588329" y="507984"/>
                  </a:lnTo>
                  <a:lnTo>
                    <a:pt x="3552825" y="535559"/>
                  </a:lnTo>
                  <a:lnTo>
                    <a:pt x="3508087" y="555043"/>
                  </a:lnTo>
                  <a:lnTo>
                    <a:pt x="3454352" y="565975"/>
                  </a:lnTo>
                  <a:lnTo>
                    <a:pt x="3413379" y="568071"/>
                  </a:lnTo>
                  <a:lnTo>
                    <a:pt x="3392471" y="567547"/>
                  </a:lnTo>
                  <a:lnTo>
                    <a:pt x="3353800" y="563356"/>
                  </a:lnTo>
                  <a:lnTo>
                    <a:pt x="3303746" y="549481"/>
                  </a:lnTo>
                  <a:lnTo>
                    <a:pt x="3262883" y="527224"/>
                  </a:lnTo>
                  <a:lnTo>
                    <a:pt x="3230880" y="497077"/>
                  </a:lnTo>
                  <a:lnTo>
                    <a:pt x="3207394" y="459644"/>
                  </a:lnTo>
                  <a:lnTo>
                    <a:pt x="3193700" y="421544"/>
                  </a:lnTo>
                  <a:lnTo>
                    <a:pt x="3186795" y="380656"/>
                  </a:lnTo>
                  <a:lnTo>
                    <a:pt x="3184652" y="332739"/>
                  </a:lnTo>
                  <a:lnTo>
                    <a:pt x="3184652" y="10287"/>
                  </a:lnTo>
                  <a:close/>
                </a:path>
                <a:path w="5147309" h="568325">
                  <a:moveTo>
                    <a:pt x="2609087" y="10287"/>
                  </a:moveTo>
                  <a:lnTo>
                    <a:pt x="2753995" y="10287"/>
                  </a:lnTo>
                  <a:lnTo>
                    <a:pt x="2763641" y="10358"/>
                  </a:lnTo>
                  <a:lnTo>
                    <a:pt x="2802893" y="12148"/>
                  </a:lnTo>
                  <a:lnTo>
                    <a:pt x="2841057" y="16420"/>
                  </a:lnTo>
                  <a:lnTo>
                    <a:pt x="2885011" y="24891"/>
                  </a:lnTo>
                  <a:lnTo>
                    <a:pt x="2921690" y="37036"/>
                  </a:lnTo>
                  <a:lnTo>
                    <a:pt x="2960362" y="55895"/>
                  </a:lnTo>
                  <a:lnTo>
                    <a:pt x="2993919" y="79541"/>
                  </a:lnTo>
                  <a:lnTo>
                    <a:pt x="3022078" y="107545"/>
                  </a:lnTo>
                  <a:lnTo>
                    <a:pt x="3044801" y="139838"/>
                  </a:lnTo>
                  <a:lnTo>
                    <a:pt x="3061946" y="175946"/>
                  </a:lnTo>
                  <a:lnTo>
                    <a:pt x="3073594" y="215806"/>
                  </a:lnTo>
                  <a:lnTo>
                    <a:pt x="3079412" y="259085"/>
                  </a:lnTo>
                  <a:lnTo>
                    <a:pt x="3080131" y="281939"/>
                  </a:lnTo>
                  <a:lnTo>
                    <a:pt x="3079513" y="303702"/>
                  </a:lnTo>
                  <a:lnTo>
                    <a:pt x="3074612" y="345180"/>
                  </a:lnTo>
                  <a:lnTo>
                    <a:pt x="3064777" y="383780"/>
                  </a:lnTo>
                  <a:lnTo>
                    <a:pt x="3049867" y="419074"/>
                  </a:lnTo>
                  <a:lnTo>
                    <a:pt x="3017805" y="465518"/>
                  </a:lnTo>
                  <a:lnTo>
                    <a:pt x="2989960" y="491744"/>
                  </a:lnTo>
                  <a:lnTo>
                    <a:pt x="2956591" y="513921"/>
                  </a:lnTo>
                  <a:lnTo>
                    <a:pt x="2917697" y="531622"/>
                  </a:lnTo>
                  <a:lnTo>
                    <a:pt x="2880534" y="543131"/>
                  </a:lnTo>
                  <a:lnTo>
                    <a:pt x="2838704" y="551307"/>
                  </a:lnTo>
                  <a:lnTo>
                    <a:pt x="2791745" y="556164"/>
                  </a:lnTo>
                  <a:lnTo>
                    <a:pt x="2739262" y="557784"/>
                  </a:lnTo>
                  <a:lnTo>
                    <a:pt x="2609087" y="557784"/>
                  </a:lnTo>
                  <a:lnTo>
                    <a:pt x="2609087" y="10287"/>
                  </a:lnTo>
                  <a:close/>
                </a:path>
                <a:path w="5147309" h="568325">
                  <a:moveTo>
                    <a:pt x="2133599" y="10287"/>
                  </a:moveTo>
                  <a:lnTo>
                    <a:pt x="2488437" y="10287"/>
                  </a:lnTo>
                  <a:lnTo>
                    <a:pt x="2488437" y="94107"/>
                  </a:lnTo>
                  <a:lnTo>
                    <a:pt x="2233803" y="94107"/>
                  </a:lnTo>
                  <a:lnTo>
                    <a:pt x="2233803" y="235712"/>
                  </a:lnTo>
                  <a:lnTo>
                    <a:pt x="2452370" y="235712"/>
                  </a:lnTo>
                  <a:lnTo>
                    <a:pt x="2452370" y="319659"/>
                  </a:lnTo>
                  <a:lnTo>
                    <a:pt x="2233803" y="319659"/>
                  </a:lnTo>
                  <a:lnTo>
                    <a:pt x="2233803" y="473963"/>
                  </a:lnTo>
                  <a:lnTo>
                    <a:pt x="2503170" y="473963"/>
                  </a:lnTo>
                  <a:lnTo>
                    <a:pt x="2503170" y="557784"/>
                  </a:lnTo>
                  <a:lnTo>
                    <a:pt x="2133599" y="557784"/>
                  </a:lnTo>
                  <a:lnTo>
                    <a:pt x="2133599" y="10287"/>
                  </a:lnTo>
                  <a:close/>
                </a:path>
                <a:path w="5147309" h="568325">
                  <a:moveTo>
                    <a:pt x="502919" y="10287"/>
                  </a:moveTo>
                  <a:lnTo>
                    <a:pt x="669417" y="10287"/>
                  </a:lnTo>
                  <a:lnTo>
                    <a:pt x="689729" y="10574"/>
                  </a:lnTo>
                  <a:lnTo>
                    <a:pt x="728210" y="12912"/>
                  </a:lnTo>
                  <a:lnTo>
                    <a:pt x="779446" y="20796"/>
                  </a:lnTo>
                  <a:lnTo>
                    <a:pt x="830202" y="39419"/>
                  </a:lnTo>
                  <a:lnTo>
                    <a:pt x="867437" y="66712"/>
                  </a:lnTo>
                  <a:lnTo>
                    <a:pt x="893369" y="102957"/>
                  </a:lnTo>
                  <a:lnTo>
                    <a:pt x="906426" y="148486"/>
                  </a:lnTo>
                  <a:lnTo>
                    <a:pt x="908050" y="174751"/>
                  </a:lnTo>
                  <a:lnTo>
                    <a:pt x="906073" y="202326"/>
                  </a:lnTo>
                  <a:lnTo>
                    <a:pt x="890262" y="250904"/>
                  </a:lnTo>
                  <a:lnTo>
                    <a:pt x="858375" y="290601"/>
                  </a:lnTo>
                  <a:lnTo>
                    <a:pt x="809365" y="320180"/>
                  </a:lnTo>
                  <a:lnTo>
                    <a:pt x="778382" y="331088"/>
                  </a:lnTo>
                  <a:lnTo>
                    <a:pt x="778382" y="332739"/>
                  </a:lnTo>
                  <a:lnTo>
                    <a:pt x="941196" y="557784"/>
                  </a:lnTo>
                  <a:lnTo>
                    <a:pt x="820927" y="557784"/>
                  </a:lnTo>
                  <a:lnTo>
                    <a:pt x="671957" y="345821"/>
                  </a:lnTo>
                  <a:lnTo>
                    <a:pt x="603123" y="345821"/>
                  </a:lnTo>
                  <a:lnTo>
                    <a:pt x="603123" y="557784"/>
                  </a:lnTo>
                  <a:lnTo>
                    <a:pt x="502919" y="557784"/>
                  </a:lnTo>
                  <a:lnTo>
                    <a:pt x="502919" y="10287"/>
                  </a:lnTo>
                  <a:close/>
                </a:path>
                <a:path w="5147309" h="568325">
                  <a:moveTo>
                    <a:pt x="0" y="10287"/>
                  </a:moveTo>
                  <a:lnTo>
                    <a:pt x="157987" y="10287"/>
                  </a:lnTo>
                  <a:lnTo>
                    <a:pt x="177180" y="10501"/>
                  </a:lnTo>
                  <a:lnTo>
                    <a:pt x="227330" y="13715"/>
                  </a:lnTo>
                  <a:lnTo>
                    <a:pt x="268263" y="20895"/>
                  </a:lnTo>
                  <a:lnTo>
                    <a:pt x="306748" y="33988"/>
                  </a:lnTo>
                  <a:lnTo>
                    <a:pt x="349904" y="61420"/>
                  </a:lnTo>
                  <a:lnTo>
                    <a:pt x="379910" y="99117"/>
                  </a:lnTo>
                  <a:lnTo>
                    <a:pt x="395098" y="146984"/>
                  </a:lnTo>
                  <a:lnTo>
                    <a:pt x="397001" y="174751"/>
                  </a:lnTo>
                  <a:lnTo>
                    <a:pt x="395978" y="194083"/>
                  </a:lnTo>
                  <a:lnTo>
                    <a:pt x="380619" y="246125"/>
                  </a:lnTo>
                  <a:lnTo>
                    <a:pt x="347525" y="288327"/>
                  </a:lnTo>
                  <a:lnTo>
                    <a:pt x="316089" y="310382"/>
                  </a:lnTo>
                  <a:lnTo>
                    <a:pt x="277643" y="327388"/>
                  </a:lnTo>
                  <a:lnTo>
                    <a:pt x="232251" y="339177"/>
                  </a:lnTo>
                  <a:lnTo>
                    <a:pt x="180054" y="345082"/>
                  </a:lnTo>
                  <a:lnTo>
                    <a:pt x="151383" y="345821"/>
                  </a:lnTo>
                  <a:lnTo>
                    <a:pt x="144664" y="345797"/>
                  </a:lnTo>
                  <a:lnTo>
                    <a:pt x="100202" y="343788"/>
                  </a:lnTo>
                  <a:lnTo>
                    <a:pt x="100202" y="557784"/>
                  </a:lnTo>
                  <a:lnTo>
                    <a:pt x="0" y="557784"/>
                  </a:lnTo>
                  <a:lnTo>
                    <a:pt x="0" y="10287"/>
                  </a:lnTo>
                  <a:close/>
                </a:path>
                <a:path w="5147309" h="568325">
                  <a:moveTo>
                    <a:pt x="4956048" y="0"/>
                  </a:moveTo>
                  <a:lnTo>
                    <a:pt x="4999847" y="2174"/>
                  </a:lnTo>
                  <a:lnTo>
                    <a:pt x="5043932" y="8636"/>
                  </a:lnTo>
                  <a:lnTo>
                    <a:pt x="5085080" y="18446"/>
                  </a:lnTo>
                  <a:lnTo>
                    <a:pt x="5120132" y="30734"/>
                  </a:lnTo>
                  <a:lnTo>
                    <a:pt x="5120132" y="116586"/>
                  </a:lnTo>
                  <a:lnTo>
                    <a:pt x="5099032" y="108777"/>
                  </a:lnTo>
                  <a:lnTo>
                    <a:pt x="5078396" y="102123"/>
                  </a:lnTo>
                  <a:lnTo>
                    <a:pt x="5038471" y="92328"/>
                  </a:lnTo>
                  <a:lnTo>
                    <a:pt x="5000561" y="86613"/>
                  </a:lnTo>
                  <a:lnTo>
                    <a:pt x="4964937" y="84709"/>
                  </a:lnTo>
                  <a:lnTo>
                    <a:pt x="4941599" y="85830"/>
                  </a:lnTo>
                  <a:lnTo>
                    <a:pt x="4903448" y="94835"/>
                  </a:lnTo>
                  <a:lnTo>
                    <a:pt x="4868544" y="125206"/>
                  </a:lnTo>
                  <a:lnTo>
                    <a:pt x="4861813" y="156717"/>
                  </a:lnTo>
                  <a:lnTo>
                    <a:pt x="4862363" y="166721"/>
                  </a:lnTo>
                  <a:lnTo>
                    <a:pt x="4881070" y="203454"/>
                  </a:lnTo>
                  <a:lnTo>
                    <a:pt x="4919851" y="224702"/>
                  </a:lnTo>
                  <a:lnTo>
                    <a:pt x="4960256" y="235102"/>
                  </a:lnTo>
                  <a:lnTo>
                    <a:pt x="4971160" y="237362"/>
                  </a:lnTo>
                  <a:lnTo>
                    <a:pt x="4988325" y="241200"/>
                  </a:lnTo>
                  <a:lnTo>
                    <a:pt x="5037582" y="254380"/>
                  </a:lnTo>
                  <a:lnTo>
                    <a:pt x="5081230" y="273061"/>
                  </a:lnTo>
                  <a:lnTo>
                    <a:pt x="5115925" y="300974"/>
                  </a:lnTo>
                  <a:lnTo>
                    <a:pt x="5139072" y="340774"/>
                  </a:lnTo>
                  <a:lnTo>
                    <a:pt x="5147056" y="396621"/>
                  </a:lnTo>
                  <a:lnTo>
                    <a:pt x="5146051" y="417978"/>
                  </a:lnTo>
                  <a:lnTo>
                    <a:pt x="5137947" y="456217"/>
                  </a:lnTo>
                  <a:lnTo>
                    <a:pt x="5110988" y="502618"/>
                  </a:lnTo>
                  <a:lnTo>
                    <a:pt x="5068460" y="536424"/>
                  </a:lnTo>
                  <a:lnTo>
                    <a:pt x="5031936" y="552045"/>
                  </a:lnTo>
                  <a:lnTo>
                    <a:pt x="4989264" y="562284"/>
                  </a:lnTo>
                  <a:lnTo>
                    <a:pt x="4942159" y="567428"/>
                  </a:lnTo>
                  <a:lnTo>
                    <a:pt x="4917058" y="568071"/>
                  </a:lnTo>
                  <a:lnTo>
                    <a:pt x="4894863" y="567523"/>
                  </a:lnTo>
                  <a:lnTo>
                    <a:pt x="4850997" y="563141"/>
                  </a:lnTo>
                  <a:lnTo>
                    <a:pt x="4808606" y="554474"/>
                  </a:lnTo>
                  <a:lnTo>
                    <a:pt x="4757547" y="534542"/>
                  </a:lnTo>
                  <a:lnTo>
                    <a:pt x="4757547" y="449834"/>
                  </a:lnTo>
                  <a:lnTo>
                    <a:pt x="4777638" y="458001"/>
                  </a:lnTo>
                  <a:lnTo>
                    <a:pt x="4797504" y="464978"/>
                  </a:lnTo>
                  <a:lnTo>
                    <a:pt x="4836413" y="475361"/>
                  </a:lnTo>
                  <a:lnTo>
                    <a:pt x="4875545" y="481361"/>
                  </a:lnTo>
                  <a:lnTo>
                    <a:pt x="4915915" y="483362"/>
                  </a:lnTo>
                  <a:lnTo>
                    <a:pt x="4927699" y="483121"/>
                  </a:lnTo>
                  <a:lnTo>
                    <a:pt x="4973669" y="477164"/>
                  </a:lnTo>
                  <a:lnTo>
                    <a:pt x="5012344" y="461047"/>
                  </a:lnTo>
                  <a:lnTo>
                    <a:pt x="5037716" y="432010"/>
                  </a:lnTo>
                  <a:lnTo>
                    <a:pt x="5043932" y="400685"/>
                  </a:lnTo>
                  <a:lnTo>
                    <a:pt x="5043308" y="390727"/>
                  </a:lnTo>
                  <a:lnTo>
                    <a:pt x="5021675" y="355171"/>
                  </a:lnTo>
                  <a:lnTo>
                    <a:pt x="4987258" y="338391"/>
                  </a:lnTo>
                  <a:lnTo>
                    <a:pt x="4943983" y="327469"/>
                  </a:lnTo>
                  <a:lnTo>
                    <a:pt x="4920360" y="322452"/>
                  </a:lnTo>
                  <a:lnTo>
                    <a:pt x="4904620" y="318837"/>
                  </a:lnTo>
                  <a:lnTo>
                    <a:pt x="4859401" y="305942"/>
                  </a:lnTo>
                  <a:lnTo>
                    <a:pt x="4819699" y="287351"/>
                  </a:lnTo>
                  <a:lnTo>
                    <a:pt x="4788392" y="260016"/>
                  </a:lnTo>
                  <a:lnTo>
                    <a:pt x="4767300" y="222212"/>
                  </a:lnTo>
                  <a:lnTo>
                    <a:pt x="4759959" y="170687"/>
                  </a:lnTo>
                  <a:lnTo>
                    <a:pt x="4760910" y="149683"/>
                  </a:lnTo>
                  <a:lnTo>
                    <a:pt x="4768478" y="111912"/>
                  </a:lnTo>
                  <a:lnTo>
                    <a:pt x="4792980" y="65801"/>
                  </a:lnTo>
                  <a:lnTo>
                    <a:pt x="4829746" y="32077"/>
                  </a:lnTo>
                  <a:lnTo>
                    <a:pt x="4877181" y="10413"/>
                  </a:lnTo>
                  <a:lnTo>
                    <a:pt x="4934688" y="644"/>
                  </a:lnTo>
                  <a:lnTo>
                    <a:pt x="4956048" y="0"/>
                  </a:lnTo>
                  <a:close/>
                </a:path>
                <a:path w="5147309" h="568325">
                  <a:moveTo>
                    <a:pt x="1905127" y="0"/>
                  </a:moveTo>
                  <a:lnTo>
                    <a:pt x="1955204" y="2625"/>
                  </a:lnTo>
                  <a:lnTo>
                    <a:pt x="2000567" y="10414"/>
                  </a:lnTo>
                  <a:lnTo>
                    <a:pt x="2027046" y="18034"/>
                  </a:lnTo>
                  <a:lnTo>
                    <a:pt x="2027046" y="103124"/>
                  </a:lnTo>
                  <a:lnTo>
                    <a:pt x="2010949" y="98381"/>
                  </a:lnTo>
                  <a:lnTo>
                    <a:pt x="1995423" y="94424"/>
                  </a:lnTo>
                  <a:lnTo>
                    <a:pt x="1952061" y="87012"/>
                  </a:lnTo>
                  <a:lnTo>
                    <a:pt x="1910842" y="84709"/>
                  </a:lnTo>
                  <a:lnTo>
                    <a:pt x="1890766" y="85562"/>
                  </a:lnTo>
                  <a:lnTo>
                    <a:pt x="1852995" y="92317"/>
                  </a:lnTo>
                  <a:lnTo>
                    <a:pt x="1803193" y="114760"/>
                  </a:lnTo>
                  <a:lnTo>
                    <a:pt x="1764254" y="151161"/>
                  </a:lnTo>
                  <a:lnTo>
                    <a:pt x="1737233" y="201167"/>
                  </a:lnTo>
                  <a:lnTo>
                    <a:pt x="1726834" y="241760"/>
                  </a:lnTo>
                  <a:lnTo>
                    <a:pt x="1723390" y="287782"/>
                  </a:lnTo>
                  <a:lnTo>
                    <a:pt x="1724177" y="311163"/>
                  </a:lnTo>
                  <a:lnTo>
                    <a:pt x="1730515" y="353593"/>
                  </a:lnTo>
                  <a:lnTo>
                    <a:pt x="1743088" y="390219"/>
                  </a:lnTo>
                  <a:lnTo>
                    <a:pt x="1772539" y="433832"/>
                  </a:lnTo>
                  <a:lnTo>
                    <a:pt x="1813972" y="463889"/>
                  </a:lnTo>
                  <a:lnTo>
                    <a:pt x="1866899" y="480234"/>
                  </a:lnTo>
                  <a:lnTo>
                    <a:pt x="1907920" y="483362"/>
                  </a:lnTo>
                  <a:lnTo>
                    <a:pt x="1923593" y="483052"/>
                  </a:lnTo>
                  <a:lnTo>
                    <a:pt x="1971420" y="478409"/>
                  </a:lnTo>
                  <a:lnTo>
                    <a:pt x="2017587" y="468586"/>
                  </a:lnTo>
                  <a:lnTo>
                    <a:pt x="2031999" y="464185"/>
                  </a:lnTo>
                  <a:lnTo>
                    <a:pt x="2031999" y="550417"/>
                  </a:lnTo>
                  <a:lnTo>
                    <a:pt x="1986440" y="560776"/>
                  </a:lnTo>
                  <a:lnTo>
                    <a:pt x="1936416" y="566912"/>
                  </a:lnTo>
                  <a:lnTo>
                    <a:pt x="1901444" y="568071"/>
                  </a:lnTo>
                  <a:lnTo>
                    <a:pt x="1867652" y="566832"/>
                  </a:lnTo>
                  <a:lnTo>
                    <a:pt x="1806449" y="556926"/>
                  </a:lnTo>
                  <a:lnTo>
                    <a:pt x="1753707" y="537309"/>
                  </a:lnTo>
                  <a:lnTo>
                    <a:pt x="1709614" y="509218"/>
                  </a:lnTo>
                  <a:lnTo>
                    <a:pt x="1674258" y="473124"/>
                  </a:lnTo>
                  <a:lnTo>
                    <a:pt x="1647640" y="429742"/>
                  </a:lnTo>
                  <a:lnTo>
                    <a:pt x="1629850" y="379477"/>
                  </a:lnTo>
                  <a:lnTo>
                    <a:pt x="1620984" y="323713"/>
                  </a:lnTo>
                  <a:lnTo>
                    <a:pt x="1619884" y="293877"/>
                  </a:lnTo>
                  <a:lnTo>
                    <a:pt x="1621055" y="263112"/>
                  </a:lnTo>
                  <a:lnTo>
                    <a:pt x="1630493" y="205009"/>
                  </a:lnTo>
                  <a:lnTo>
                    <a:pt x="1649380" y="151717"/>
                  </a:lnTo>
                  <a:lnTo>
                    <a:pt x="1676812" y="105235"/>
                  </a:lnTo>
                  <a:lnTo>
                    <a:pt x="1712700" y="66133"/>
                  </a:lnTo>
                  <a:lnTo>
                    <a:pt x="1757519" y="35220"/>
                  </a:lnTo>
                  <a:lnTo>
                    <a:pt x="1811097" y="13001"/>
                  </a:lnTo>
                  <a:lnTo>
                    <a:pt x="1872005" y="1571"/>
                  </a:lnTo>
                  <a:lnTo>
                    <a:pt x="1905127" y="0"/>
                  </a:lnTo>
                  <a:close/>
                </a:path>
                <a:path w="5147309" h="568325">
                  <a:moveTo>
                    <a:pt x="1271016" y="0"/>
                  </a:moveTo>
                  <a:lnTo>
                    <a:pt x="1331023" y="5222"/>
                  </a:lnTo>
                  <a:lnTo>
                    <a:pt x="1384172" y="20827"/>
                  </a:lnTo>
                  <a:lnTo>
                    <a:pt x="1429988" y="45958"/>
                  </a:lnTo>
                  <a:lnTo>
                    <a:pt x="1467993" y="79375"/>
                  </a:lnTo>
                  <a:lnTo>
                    <a:pt x="1498123" y="120713"/>
                  </a:lnTo>
                  <a:lnTo>
                    <a:pt x="1520062" y="169290"/>
                  </a:lnTo>
                  <a:lnTo>
                    <a:pt x="1533382" y="224075"/>
                  </a:lnTo>
                  <a:lnTo>
                    <a:pt x="1537843" y="284099"/>
                  </a:lnTo>
                  <a:lnTo>
                    <a:pt x="1536725" y="314715"/>
                  </a:lnTo>
                  <a:lnTo>
                    <a:pt x="1527823" y="372092"/>
                  </a:lnTo>
                  <a:lnTo>
                    <a:pt x="1510105" y="423973"/>
                  </a:lnTo>
                  <a:lnTo>
                    <a:pt x="1484094" y="468931"/>
                  </a:lnTo>
                  <a:lnTo>
                    <a:pt x="1449966" y="506487"/>
                  </a:lnTo>
                  <a:lnTo>
                    <a:pt x="1408056" y="535737"/>
                  </a:lnTo>
                  <a:lnTo>
                    <a:pt x="1358455" y="556337"/>
                  </a:lnTo>
                  <a:lnTo>
                    <a:pt x="1301877" y="566763"/>
                  </a:lnTo>
                  <a:lnTo>
                    <a:pt x="1271016" y="568071"/>
                  </a:lnTo>
                  <a:lnTo>
                    <a:pt x="1240155" y="566763"/>
                  </a:lnTo>
                  <a:lnTo>
                    <a:pt x="1183576" y="556337"/>
                  </a:lnTo>
                  <a:lnTo>
                    <a:pt x="1133955" y="535737"/>
                  </a:lnTo>
                  <a:lnTo>
                    <a:pt x="1091957" y="506487"/>
                  </a:lnTo>
                  <a:lnTo>
                    <a:pt x="1057866" y="468931"/>
                  </a:lnTo>
                  <a:lnTo>
                    <a:pt x="1031871" y="423973"/>
                  </a:lnTo>
                  <a:lnTo>
                    <a:pt x="1014154" y="372092"/>
                  </a:lnTo>
                  <a:lnTo>
                    <a:pt x="1005288" y="314715"/>
                  </a:lnTo>
                  <a:lnTo>
                    <a:pt x="1004188" y="284099"/>
                  </a:lnTo>
                  <a:lnTo>
                    <a:pt x="1005288" y="253426"/>
                  </a:lnTo>
                  <a:lnTo>
                    <a:pt x="1014154" y="196034"/>
                  </a:lnTo>
                  <a:lnTo>
                    <a:pt x="1031871" y="144097"/>
                  </a:lnTo>
                  <a:lnTo>
                    <a:pt x="1057866" y="99139"/>
                  </a:lnTo>
                  <a:lnTo>
                    <a:pt x="1091957" y="61636"/>
                  </a:lnTo>
                  <a:lnTo>
                    <a:pt x="1133955" y="32351"/>
                  </a:lnTo>
                  <a:lnTo>
                    <a:pt x="1183576" y="11733"/>
                  </a:lnTo>
                  <a:lnTo>
                    <a:pt x="1240155" y="1307"/>
                  </a:lnTo>
                  <a:lnTo>
                    <a:pt x="1271016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0675" y="447675"/>
            <a:ext cx="6629400" cy="124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8194" y="2190368"/>
            <a:ext cx="6795770" cy="2927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800" spc="-90" dirty="0">
                <a:latin typeface="Arial"/>
                <a:cs typeface="Arial"/>
              </a:rPr>
              <a:t>Separation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15" dirty="0">
                <a:latin typeface="Arial"/>
                <a:cs typeface="Arial"/>
              </a:rPr>
              <a:t>of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30" dirty="0">
                <a:latin typeface="Arial"/>
                <a:cs typeface="Arial"/>
              </a:rPr>
              <a:t>tooth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from</a:t>
            </a:r>
            <a:r>
              <a:rPr sz="2800" spc="-204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alveolar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bone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30" dirty="0">
                <a:latin typeface="Arial"/>
                <a:cs typeface="Arial"/>
              </a:rPr>
              <a:t>with  </a:t>
            </a:r>
            <a:r>
              <a:rPr sz="2800" spc="-90" dirty="0">
                <a:latin typeface="Arial"/>
                <a:cs typeface="Arial"/>
              </a:rPr>
              <a:t>crestal</a:t>
            </a:r>
            <a:r>
              <a:rPr sz="2800" spc="-2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&amp;</a:t>
            </a:r>
            <a:r>
              <a:rPr sz="2800" spc="-204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principal</a:t>
            </a:r>
            <a:r>
              <a:rPr sz="2800" spc="-200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periodontal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fibers.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7375E"/>
              </a:buClr>
              <a:buFont typeface="Wingdings"/>
              <a:buChar char=""/>
            </a:pPr>
            <a:endParaRPr sz="40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800" spc="-75" dirty="0">
                <a:latin typeface="Arial"/>
                <a:cs typeface="Arial"/>
              </a:rPr>
              <a:t>Alveolar</a:t>
            </a:r>
            <a:r>
              <a:rPr sz="2800" spc="-235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expansion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7375E"/>
              </a:buClr>
              <a:buFont typeface="Wingdings"/>
              <a:buChar char=""/>
            </a:pPr>
            <a:endParaRPr sz="40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800" spc="-95" dirty="0">
                <a:latin typeface="Arial"/>
                <a:cs typeface="Arial"/>
              </a:rPr>
              <a:t>Bleeding</a:t>
            </a:r>
            <a:r>
              <a:rPr sz="2800" spc="-225" dirty="0">
                <a:latin typeface="Arial"/>
                <a:cs typeface="Arial"/>
              </a:rPr>
              <a:t> </a:t>
            </a:r>
            <a:r>
              <a:rPr sz="2800" spc="-125" dirty="0">
                <a:latin typeface="Arial"/>
                <a:cs typeface="Arial"/>
              </a:rPr>
              <a:t>is</a:t>
            </a:r>
            <a:r>
              <a:rPr sz="2800" spc="-210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arrested</a:t>
            </a:r>
            <a:r>
              <a:rPr sz="2800" spc="-21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by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pressure</a:t>
            </a:r>
            <a:r>
              <a:rPr sz="2800" spc="-210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pack.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425" y="114300"/>
            <a:ext cx="8391525" cy="828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2044" y="1175385"/>
            <a:ext cx="7119620" cy="9036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b="1" spc="-70" dirty="0">
                <a:latin typeface="Trebuchet MS"/>
                <a:cs typeface="Trebuchet MS"/>
              </a:rPr>
              <a:t>Severing</a:t>
            </a:r>
            <a:r>
              <a:rPr sz="2400" b="1" spc="-305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Soft</a:t>
            </a:r>
            <a:r>
              <a:rPr sz="2400" b="1" spc="-385" dirty="0">
                <a:latin typeface="Trebuchet MS"/>
                <a:cs typeface="Trebuchet MS"/>
              </a:rPr>
              <a:t> </a:t>
            </a:r>
            <a:r>
              <a:rPr sz="2400" b="1" spc="-90" dirty="0">
                <a:latin typeface="Trebuchet MS"/>
                <a:cs typeface="Trebuchet MS"/>
              </a:rPr>
              <a:t>Tissue</a:t>
            </a:r>
            <a:r>
              <a:rPr sz="2400" b="1" spc="-335" dirty="0">
                <a:latin typeface="Trebuchet MS"/>
                <a:cs typeface="Trebuchet MS"/>
              </a:rPr>
              <a:t> </a:t>
            </a:r>
            <a:r>
              <a:rPr sz="2400" b="1" spc="-70" dirty="0">
                <a:latin typeface="Trebuchet MS"/>
                <a:cs typeface="Trebuchet MS"/>
              </a:rPr>
              <a:t>Attachment</a:t>
            </a:r>
            <a:endParaRPr sz="2400">
              <a:latin typeface="Trebuchet MS"/>
              <a:cs typeface="Trebuchet MS"/>
            </a:endParaRPr>
          </a:p>
          <a:p>
            <a:pPr marL="2423795">
              <a:lnSpc>
                <a:spcPct val="100000"/>
              </a:lnSpc>
              <a:spcBef>
                <a:spcPts val="575"/>
              </a:spcBef>
            </a:pPr>
            <a:r>
              <a:rPr sz="2400" spc="-114" dirty="0">
                <a:latin typeface="Arial"/>
                <a:cs typeface="Arial"/>
              </a:rPr>
              <a:t>The </a:t>
            </a:r>
            <a:r>
              <a:rPr sz="2400" spc="-25" dirty="0">
                <a:latin typeface="Arial"/>
                <a:cs typeface="Arial"/>
              </a:rPr>
              <a:t>straight </a:t>
            </a:r>
            <a:r>
              <a:rPr sz="2400" spc="-95" dirty="0">
                <a:latin typeface="Arial"/>
                <a:cs typeface="Arial"/>
              </a:rPr>
              <a:t>and </a:t>
            </a:r>
            <a:r>
              <a:rPr sz="2400" spc="-90" dirty="0">
                <a:latin typeface="Arial"/>
                <a:cs typeface="Arial"/>
              </a:rPr>
              <a:t>curved</a:t>
            </a:r>
            <a:r>
              <a:rPr sz="2400" spc="-51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desmotomes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8600" y="2105596"/>
            <a:ext cx="8753475" cy="4600575"/>
            <a:chOff x="228600" y="2105596"/>
            <a:chExt cx="8753475" cy="4600575"/>
          </a:xfrm>
        </p:grpSpPr>
        <p:sp>
          <p:nvSpPr>
            <p:cNvPr id="5" name="object 5"/>
            <p:cNvSpPr/>
            <p:nvPr/>
          </p:nvSpPr>
          <p:spPr>
            <a:xfrm>
              <a:off x="228600" y="2209799"/>
              <a:ext cx="4333875" cy="2819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48200" y="3886200"/>
              <a:ext cx="4333875" cy="2819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88839" y="2105596"/>
              <a:ext cx="3109747" cy="183254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42975" y="390525"/>
              <a:ext cx="5267325" cy="8286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28800" y="1676400"/>
              <a:ext cx="5629275" cy="30384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502914" y="4980813"/>
            <a:ext cx="2596515" cy="56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135"/>
              </a:lnSpc>
              <a:spcBef>
                <a:spcPts val="100"/>
              </a:spcBef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Chompret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elevators;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135"/>
              </a:lnSpc>
            </a:pPr>
            <a:r>
              <a:rPr sz="1800" b="1" dirty="0">
                <a:solidFill>
                  <a:srgbClr val="005FA6"/>
                </a:solidFill>
                <a:latin typeface="Arial"/>
                <a:cs typeface="Arial"/>
              </a:rPr>
              <a:t>a </a:t>
            </a: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straight, and </a:t>
            </a:r>
            <a:r>
              <a:rPr sz="1800" b="1" dirty="0">
                <a:solidFill>
                  <a:srgbClr val="005FA6"/>
                </a:solidFill>
                <a:latin typeface="Arial"/>
                <a:cs typeface="Arial"/>
              </a:rPr>
              <a:t>b</a:t>
            </a:r>
            <a:r>
              <a:rPr sz="1800" b="1" spc="-70" dirty="0">
                <a:solidFill>
                  <a:srgbClr val="005FA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31213"/>
                </a:solidFill>
                <a:latin typeface="Arial"/>
                <a:cs typeface="Arial"/>
              </a:rPr>
              <a:t>curved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600" y="609600"/>
            <a:ext cx="3038475" cy="1771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1198" y="2917063"/>
            <a:ext cx="5873115" cy="8839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2400" i="0" spc="-5" dirty="0">
                <a:solidFill>
                  <a:srgbClr val="17375E"/>
                </a:solidFill>
                <a:latin typeface="Arial"/>
                <a:cs typeface="Arial"/>
              </a:rPr>
              <a:t>A.	</a:t>
            </a:r>
            <a:r>
              <a:rPr sz="3200" i="0" spc="-5" dirty="0">
                <a:solidFill>
                  <a:srgbClr val="000000"/>
                </a:solidFill>
                <a:latin typeface="Arial"/>
                <a:cs typeface="Arial"/>
              </a:rPr>
              <a:t>Intra-alveolar </a:t>
            </a:r>
            <a:r>
              <a:rPr sz="3200" i="0" dirty="0">
                <a:solidFill>
                  <a:srgbClr val="000000"/>
                </a:solidFill>
                <a:latin typeface="Arial"/>
                <a:cs typeface="Arial"/>
              </a:rPr>
              <a:t>extraction</a:t>
            </a:r>
            <a:r>
              <a:rPr sz="3200" i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5" dirty="0">
                <a:solidFill>
                  <a:srgbClr val="000000"/>
                </a:solidFill>
                <a:latin typeface="Arial"/>
                <a:cs typeface="Arial"/>
              </a:rPr>
              <a:t>(closed</a:t>
            </a:r>
            <a:endParaRPr sz="2400">
              <a:latin typeface="Arial"/>
              <a:cs typeface="Arial"/>
            </a:endParaRPr>
          </a:p>
          <a:p>
            <a:pPr marL="514984" algn="ctr">
              <a:lnSpc>
                <a:spcPct val="100000"/>
              </a:lnSpc>
              <a:spcBef>
                <a:spcPts val="30"/>
              </a:spcBef>
            </a:pPr>
            <a:r>
              <a:rPr sz="2400" i="0" spc="-5" dirty="0">
                <a:solidFill>
                  <a:srgbClr val="000000"/>
                </a:solidFill>
                <a:latin typeface="Arial"/>
                <a:cs typeface="Arial"/>
              </a:rPr>
              <a:t>technique)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88922" y="4453509"/>
            <a:ext cx="5717540" cy="88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2400" spc="-5" dirty="0">
                <a:solidFill>
                  <a:srgbClr val="17375E"/>
                </a:solidFill>
                <a:latin typeface="Arial"/>
                <a:cs typeface="Arial"/>
              </a:rPr>
              <a:t>B.	</a:t>
            </a:r>
            <a:r>
              <a:rPr sz="3200" spc="-10" dirty="0">
                <a:latin typeface="Arial"/>
                <a:cs typeface="Arial"/>
              </a:rPr>
              <a:t>Transalveolar </a:t>
            </a:r>
            <a:r>
              <a:rPr sz="3200" dirty="0">
                <a:latin typeface="Arial"/>
                <a:cs typeface="Arial"/>
              </a:rPr>
              <a:t>extraction</a:t>
            </a:r>
            <a:r>
              <a:rPr sz="3200" spc="-3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(open</a:t>
            </a:r>
            <a:endParaRPr sz="2400">
              <a:latin typeface="Arial"/>
              <a:cs typeface="Arial"/>
            </a:endParaRPr>
          </a:p>
          <a:p>
            <a:pPr marL="513715" algn="ctr">
              <a:lnSpc>
                <a:spcPct val="100000"/>
              </a:lnSpc>
              <a:spcBef>
                <a:spcPts val="35"/>
              </a:spcBef>
            </a:pPr>
            <a:r>
              <a:rPr sz="2400" spc="-5" dirty="0">
                <a:latin typeface="Arial"/>
                <a:cs typeface="Arial"/>
              </a:rPr>
              <a:t>method)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6875" y="1619250"/>
            <a:ext cx="628650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02994" y="2917063"/>
            <a:ext cx="3993515" cy="1684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  <a:tab pos="1813560" algn="l"/>
              </a:tabLst>
            </a:pPr>
            <a:r>
              <a:rPr sz="3200" dirty="0">
                <a:latin typeface="Arial"/>
                <a:cs typeface="Arial"/>
              </a:rPr>
              <a:t>forcep	</a:t>
            </a:r>
            <a:r>
              <a:rPr sz="3200" spc="-45" dirty="0">
                <a:latin typeface="Arial"/>
                <a:cs typeface="Arial"/>
              </a:rPr>
              <a:t>Technique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17375E"/>
              </a:buClr>
              <a:buFont typeface="Arial"/>
              <a:buAutoNum type="arabicPeriod"/>
            </a:pPr>
            <a:endParaRPr sz="465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lr>
                <a:srgbClr val="17375E"/>
              </a:buClr>
              <a:buSzPct val="75000"/>
              <a:buAutoNum type="arabicPeriod"/>
              <a:tabLst>
                <a:tab pos="469265" algn="l"/>
                <a:tab pos="469900" algn="l"/>
                <a:tab pos="2129155" algn="l"/>
              </a:tabLst>
            </a:pPr>
            <a:r>
              <a:rPr sz="3200" spc="-5" dirty="0">
                <a:latin typeface="Arial"/>
                <a:cs typeface="Arial"/>
              </a:rPr>
              <a:t>elevator	</a:t>
            </a:r>
            <a:r>
              <a:rPr sz="3200" spc="-45" dirty="0">
                <a:latin typeface="Arial"/>
                <a:cs typeface="Arial"/>
              </a:rPr>
              <a:t>Technique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92684"/>
            <a:ext cx="3842892" cy="495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800" y="5802871"/>
            <a:ext cx="3656965" cy="3695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45"/>
              </a:spcBef>
            </a:pPr>
            <a:r>
              <a:rPr sz="1800" b="1" spc="-80" dirty="0">
                <a:latin typeface="Trebuchet MS"/>
                <a:cs typeface="Trebuchet MS"/>
              </a:rPr>
              <a:t>Traveling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Dentist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in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Dutch</a:t>
            </a:r>
            <a:r>
              <a:rPr sz="1800" b="1" spc="-310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Village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0" y="381000"/>
            <a:ext cx="3482721" cy="495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46575" y="5581599"/>
            <a:ext cx="4260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85" dirty="0">
                <a:latin typeface="Trebuchet MS"/>
                <a:cs typeface="Trebuchet MS"/>
              </a:rPr>
              <a:t>The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Italian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"Oral</a:t>
            </a:r>
            <a:r>
              <a:rPr sz="1800" b="1" spc="-210" dirty="0">
                <a:latin typeface="Trebuchet MS"/>
                <a:cs typeface="Trebuchet MS"/>
              </a:rPr>
              <a:t> </a:t>
            </a:r>
            <a:r>
              <a:rPr sz="1800" b="1" spc="-25" dirty="0">
                <a:latin typeface="Trebuchet MS"/>
                <a:cs typeface="Trebuchet MS"/>
              </a:rPr>
              <a:t>Surgeon"</a:t>
            </a:r>
            <a:r>
              <a:rPr sz="1800" b="1" spc="-29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That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Effortlessly  </a:t>
            </a:r>
            <a:r>
              <a:rPr sz="1800" b="1" spc="-50" dirty="0">
                <a:latin typeface="Trebuchet MS"/>
                <a:cs typeface="Trebuchet MS"/>
              </a:rPr>
              <a:t>Removes</a:t>
            </a:r>
            <a:r>
              <a:rPr sz="1800" b="1" spc="-220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Jawbones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025" y="342900"/>
            <a:ext cx="5829300" cy="828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1464309"/>
            <a:ext cx="7188834" cy="398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0" dirty="0">
                <a:latin typeface="Arial"/>
                <a:cs typeface="Arial"/>
              </a:rPr>
              <a:t>Commonly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used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10" dirty="0">
                <a:latin typeface="Arial"/>
                <a:cs typeface="Arial"/>
              </a:rPr>
              <a:t>Not </a:t>
            </a:r>
            <a:r>
              <a:rPr sz="2000" spc="-110" dirty="0">
                <a:latin typeface="Arial"/>
                <a:cs typeface="Arial"/>
              </a:rPr>
              <a:t>used </a:t>
            </a:r>
            <a:r>
              <a:rPr sz="2000" spc="-20" dirty="0">
                <a:latin typeface="Arial"/>
                <a:cs typeface="Arial"/>
              </a:rPr>
              <a:t>in</a:t>
            </a:r>
            <a:r>
              <a:rPr sz="2000" spc="-430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– </a:t>
            </a:r>
            <a:r>
              <a:rPr sz="2000" spc="-65" dirty="0">
                <a:latin typeface="Arial"/>
                <a:cs typeface="Arial"/>
              </a:rPr>
              <a:t>hypercementosis</a:t>
            </a:r>
            <a:endParaRPr sz="2000">
              <a:latin typeface="Arial"/>
              <a:cs typeface="Arial"/>
            </a:endParaRPr>
          </a:p>
          <a:p>
            <a:pPr marL="1771650" lvl="1" indent="-134620">
              <a:lnSpc>
                <a:spcPct val="100000"/>
              </a:lnSpc>
              <a:spcBef>
                <a:spcPts val="480"/>
              </a:spcBef>
              <a:buChar char="-"/>
              <a:tabLst>
                <a:tab pos="1772285" algn="l"/>
              </a:tabLst>
            </a:pPr>
            <a:r>
              <a:rPr sz="2000" spc="10" dirty="0">
                <a:latin typeface="Arial"/>
                <a:cs typeface="Arial"/>
              </a:rPr>
              <a:t>root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deformities</a:t>
            </a:r>
            <a:endParaRPr sz="2000">
              <a:latin typeface="Arial"/>
              <a:cs typeface="Arial"/>
            </a:endParaRPr>
          </a:p>
          <a:p>
            <a:pPr marL="1771650" lvl="1" indent="-134620">
              <a:lnSpc>
                <a:spcPct val="100000"/>
              </a:lnSpc>
              <a:spcBef>
                <a:spcPts val="480"/>
              </a:spcBef>
              <a:buChar char="-"/>
              <a:tabLst>
                <a:tab pos="1772285" algn="l"/>
              </a:tabLst>
            </a:pPr>
            <a:r>
              <a:rPr sz="2000" spc="-70" dirty="0">
                <a:latin typeface="Arial"/>
                <a:cs typeface="Arial"/>
              </a:rPr>
              <a:t>grossly </a:t>
            </a:r>
            <a:r>
              <a:rPr sz="2000" spc="-90" dirty="0">
                <a:latin typeface="Arial"/>
                <a:cs typeface="Arial"/>
              </a:rPr>
              <a:t>decayed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crown</a:t>
            </a:r>
            <a:endParaRPr sz="2000">
              <a:latin typeface="Arial"/>
              <a:cs typeface="Arial"/>
            </a:endParaRPr>
          </a:p>
          <a:p>
            <a:pPr marL="1771650" lvl="1" indent="-134620">
              <a:lnSpc>
                <a:spcPct val="100000"/>
              </a:lnSpc>
              <a:spcBef>
                <a:spcPts val="480"/>
              </a:spcBef>
              <a:buChar char="-"/>
              <a:tabLst>
                <a:tab pos="1772285" algn="l"/>
              </a:tabLst>
            </a:pPr>
            <a:r>
              <a:rPr sz="2000" spc="-70" dirty="0">
                <a:latin typeface="Arial"/>
                <a:cs typeface="Arial"/>
              </a:rPr>
              <a:t>grossly </a:t>
            </a:r>
            <a:r>
              <a:rPr sz="2000" spc="-90" dirty="0">
                <a:latin typeface="Arial"/>
                <a:cs typeface="Arial"/>
              </a:rPr>
              <a:t>decayed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root</a:t>
            </a:r>
            <a:endParaRPr sz="2000">
              <a:latin typeface="Arial"/>
              <a:cs typeface="Arial"/>
            </a:endParaRPr>
          </a:p>
          <a:p>
            <a:pPr marL="1771650" lvl="1" indent="-134620">
              <a:lnSpc>
                <a:spcPct val="100000"/>
              </a:lnSpc>
              <a:spcBef>
                <a:spcPts val="484"/>
              </a:spcBef>
              <a:buChar char="-"/>
              <a:tabLst>
                <a:tab pos="1772285" algn="l"/>
              </a:tabLst>
            </a:pPr>
            <a:r>
              <a:rPr sz="2000" spc="20" dirty="0">
                <a:latin typeface="Arial"/>
                <a:cs typeface="Arial"/>
              </a:rPr>
              <a:t>brittle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root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-"/>
            </a:pPr>
            <a:endParaRPr sz="2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75" dirty="0">
                <a:latin typeface="Arial"/>
                <a:cs typeface="Arial"/>
              </a:rPr>
              <a:t>Advantages </a:t>
            </a:r>
            <a:r>
              <a:rPr sz="2000" dirty="0">
                <a:latin typeface="Arial"/>
                <a:cs typeface="Arial"/>
              </a:rPr>
              <a:t>- </a:t>
            </a:r>
            <a:r>
              <a:rPr sz="2000" spc="-55" dirty="0">
                <a:latin typeface="Arial"/>
                <a:cs typeface="Arial"/>
              </a:rPr>
              <a:t>least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trauma</a:t>
            </a:r>
            <a:endParaRPr sz="2000">
              <a:latin typeface="Arial"/>
              <a:cs typeface="Arial"/>
            </a:endParaRPr>
          </a:p>
          <a:p>
            <a:pPr marL="1823085" lvl="1" indent="-135890">
              <a:lnSpc>
                <a:spcPct val="100000"/>
              </a:lnSpc>
              <a:spcBef>
                <a:spcPts val="480"/>
              </a:spcBef>
              <a:buChar char="-"/>
              <a:tabLst>
                <a:tab pos="1823720" algn="l"/>
              </a:tabLst>
            </a:pPr>
            <a:r>
              <a:rPr sz="2000" spc="-40" dirty="0">
                <a:latin typeface="Arial"/>
                <a:cs typeface="Arial"/>
              </a:rPr>
              <a:t>gingival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fibers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reduces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size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extraction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orifice</a:t>
            </a:r>
            <a:endParaRPr sz="2000">
              <a:latin typeface="Arial"/>
              <a:cs typeface="Arial"/>
            </a:endParaRPr>
          </a:p>
          <a:p>
            <a:pPr marL="5040630">
              <a:lnSpc>
                <a:spcPct val="100000"/>
              </a:lnSpc>
              <a:spcBef>
                <a:spcPts val="480"/>
              </a:spcBef>
            </a:pPr>
            <a:r>
              <a:rPr sz="2000" spc="-120" dirty="0">
                <a:latin typeface="Arial"/>
                <a:cs typeface="Arial"/>
              </a:rPr>
              <a:t>so </a:t>
            </a:r>
            <a:r>
              <a:rPr sz="2000" spc="-40" dirty="0">
                <a:latin typeface="Arial"/>
                <a:cs typeface="Arial"/>
              </a:rPr>
              <a:t>promotes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healing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90600" y="409575"/>
              <a:ext cx="7667625" cy="733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66489" y="3200400"/>
              <a:ext cx="4977511" cy="36575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00" y="4176140"/>
              <a:ext cx="3657600" cy="1539240"/>
            </a:xfrm>
            <a:custGeom>
              <a:avLst/>
              <a:gdLst/>
              <a:ahLst/>
              <a:cxnLst/>
              <a:rect l="l" t="t" r="r" b="b"/>
              <a:pathLst>
                <a:path w="3657600" h="1539239">
                  <a:moveTo>
                    <a:pt x="3657600" y="0"/>
                  </a:moveTo>
                  <a:lnTo>
                    <a:pt x="0" y="0"/>
                  </a:lnTo>
                  <a:lnTo>
                    <a:pt x="0" y="1538859"/>
                  </a:lnTo>
                  <a:lnTo>
                    <a:pt x="3657600" y="1538859"/>
                  </a:lnTo>
                  <a:lnTo>
                    <a:pt x="3657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79905" y="1431163"/>
            <a:ext cx="6216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1800" i="0" spc="-114" dirty="0">
                <a:solidFill>
                  <a:srgbClr val="17375E"/>
                </a:solidFill>
                <a:latin typeface="Arial"/>
                <a:cs typeface="Arial"/>
              </a:rPr>
              <a:t>1.	</a:t>
            </a:r>
            <a:r>
              <a:rPr sz="2400" i="0" spc="-150" dirty="0">
                <a:solidFill>
                  <a:srgbClr val="000000"/>
                </a:solidFill>
                <a:latin typeface="Arial"/>
                <a:cs typeface="Arial"/>
              </a:rPr>
              <a:t>Beaks</a:t>
            </a:r>
            <a:r>
              <a:rPr sz="2400" i="0" spc="-2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80" dirty="0">
                <a:solidFill>
                  <a:srgbClr val="000000"/>
                </a:solidFill>
                <a:latin typeface="Arial"/>
                <a:cs typeface="Arial"/>
              </a:rPr>
              <a:t>should</a:t>
            </a:r>
            <a:r>
              <a:rPr sz="2400" i="0" spc="-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95" dirty="0">
                <a:solidFill>
                  <a:srgbClr val="000000"/>
                </a:solidFill>
                <a:latin typeface="Arial"/>
                <a:cs typeface="Arial"/>
              </a:rPr>
              <a:t>seated</a:t>
            </a:r>
            <a:r>
              <a:rPr sz="2400" i="0" spc="-1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195" dirty="0">
                <a:solidFill>
                  <a:srgbClr val="000000"/>
                </a:solidFill>
                <a:latin typeface="Arial"/>
                <a:cs typeface="Arial"/>
              </a:rPr>
              <a:t>as </a:t>
            </a:r>
            <a:r>
              <a:rPr sz="2400" i="0" spc="-20" dirty="0">
                <a:solidFill>
                  <a:srgbClr val="000000"/>
                </a:solidFill>
                <a:latin typeface="Arial"/>
                <a:cs typeface="Arial"/>
              </a:rPr>
              <a:t>far</a:t>
            </a:r>
            <a:r>
              <a:rPr sz="2400" i="0" spc="-2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70" dirty="0">
                <a:solidFill>
                  <a:srgbClr val="000000"/>
                </a:solidFill>
                <a:latin typeface="Arial"/>
                <a:cs typeface="Arial"/>
              </a:rPr>
              <a:t>apically</a:t>
            </a:r>
            <a:r>
              <a:rPr sz="2400" i="0" spc="-1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0" spc="-195" dirty="0">
                <a:solidFill>
                  <a:srgbClr val="000000"/>
                </a:solidFill>
                <a:latin typeface="Arial"/>
                <a:cs typeface="Arial"/>
              </a:rPr>
              <a:t>as </a:t>
            </a:r>
            <a:r>
              <a:rPr sz="2400" i="0" spc="-95" dirty="0">
                <a:solidFill>
                  <a:srgbClr val="000000"/>
                </a:solidFill>
                <a:latin typeface="Arial"/>
                <a:cs typeface="Arial"/>
              </a:rPr>
              <a:t>possible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9905" y="1796669"/>
            <a:ext cx="6546850" cy="90424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AutoNum type="arabicPeriod" startAt="2"/>
              <a:tabLst>
                <a:tab pos="469265" algn="l"/>
                <a:tab pos="469900" algn="l"/>
              </a:tabLst>
            </a:pPr>
            <a:r>
              <a:rPr sz="2400" spc="-150" dirty="0">
                <a:latin typeface="Arial"/>
                <a:cs typeface="Arial"/>
              </a:rPr>
              <a:t>Beaks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should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be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parallel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spc="50" dirty="0">
                <a:latin typeface="Arial"/>
                <a:cs typeface="Arial"/>
              </a:rPr>
              <a:t>to</a:t>
            </a:r>
            <a:r>
              <a:rPr sz="2400" spc="-20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the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long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axis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15" dirty="0">
                <a:latin typeface="Arial"/>
                <a:cs typeface="Arial"/>
              </a:rPr>
              <a:t>of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25" dirty="0">
                <a:latin typeface="Arial"/>
                <a:cs typeface="Arial"/>
              </a:rPr>
              <a:t>tooth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AutoNum type="arabicPeriod" startAt="2"/>
              <a:tabLst>
                <a:tab pos="469265" algn="l"/>
                <a:tab pos="469900" algn="l"/>
              </a:tabLst>
            </a:pPr>
            <a:r>
              <a:rPr sz="2400" spc="-195" dirty="0">
                <a:latin typeface="Arial"/>
                <a:cs typeface="Arial"/>
              </a:rPr>
              <a:t>Excess </a:t>
            </a:r>
            <a:r>
              <a:rPr sz="2400" spc="-50" dirty="0">
                <a:latin typeface="Arial"/>
                <a:cs typeface="Arial"/>
              </a:rPr>
              <a:t>force </a:t>
            </a:r>
            <a:r>
              <a:rPr sz="2400" spc="-80" dirty="0">
                <a:latin typeface="Arial"/>
                <a:cs typeface="Arial"/>
              </a:rPr>
              <a:t>should </a:t>
            </a:r>
            <a:r>
              <a:rPr sz="2400" spc="-95" dirty="0">
                <a:latin typeface="Arial"/>
                <a:cs typeface="Arial"/>
              </a:rPr>
              <a:t>be</a:t>
            </a:r>
            <a:r>
              <a:rPr sz="2400" spc="-490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avoided.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140" y="4193285"/>
            <a:ext cx="3190240" cy="145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0" dirty="0">
                <a:latin typeface="Trebuchet MS"/>
                <a:cs typeface="Trebuchet MS"/>
              </a:rPr>
              <a:t>HOW</a:t>
            </a:r>
            <a:r>
              <a:rPr sz="2000" b="1" spc="-355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TO</a:t>
            </a:r>
            <a:r>
              <a:rPr sz="2000" b="1" spc="-210" dirty="0">
                <a:latin typeface="Trebuchet MS"/>
                <a:cs typeface="Trebuchet MS"/>
              </a:rPr>
              <a:t> </a:t>
            </a:r>
            <a:r>
              <a:rPr sz="2000" b="1" spc="40" dirty="0">
                <a:latin typeface="Trebuchet MS"/>
                <a:cs typeface="Trebuchet MS"/>
              </a:rPr>
              <a:t>HOLD</a:t>
            </a:r>
            <a:r>
              <a:rPr sz="2000" b="1" spc="-360" dirty="0">
                <a:latin typeface="Trebuchet MS"/>
                <a:cs typeface="Trebuchet MS"/>
              </a:rPr>
              <a:t> </a:t>
            </a:r>
            <a:r>
              <a:rPr sz="2000" b="1" spc="-20" dirty="0">
                <a:latin typeface="Trebuchet MS"/>
                <a:cs typeface="Trebuchet MS"/>
              </a:rPr>
              <a:t>THE</a:t>
            </a:r>
            <a:r>
              <a:rPr sz="2000" b="1" spc="-215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FORCEP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60" dirty="0">
                <a:latin typeface="Arial"/>
                <a:cs typeface="Arial"/>
              </a:rPr>
              <a:t>Thumb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125" dirty="0">
                <a:latin typeface="Arial"/>
                <a:cs typeface="Arial"/>
              </a:rPr>
              <a:t>–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just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below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the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joint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70" dirty="0">
                <a:latin typeface="Arial"/>
                <a:cs typeface="Arial"/>
              </a:rPr>
              <a:t>Handle </a:t>
            </a:r>
            <a:r>
              <a:rPr sz="1800" spc="-20" dirty="0">
                <a:latin typeface="Arial"/>
                <a:cs typeface="Arial"/>
              </a:rPr>
              <a:t>in</a:t>
            </a:r>
            <a:r>
              <a:rPr sz="1800" spc="-22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palm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15" dirty="0">
                <a:latin typeface="Arial"/>
                <a:cs typeface="Arial"/>
              </a:rPr>
              <a:t>Little</a:t>
            </a:r>
            <a:r>
              <a:rPr sz="1800" spc="-1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finger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125" dirty="0">
                <a:latin typeface="Arial"/>
                <a:cs typeface="Arial"/>
              </a:rPr>
              <a:t>–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inside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the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handle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304800"/>
            <a:ext cx="7709154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90600" y="409575"/>
              <a:ext cx="4524375" cy="733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6280" y="3965066"/>
              <a:ext cx="6590919" cy="23595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79905" y="1373860"/>
            <a:ext cx="6051550" cy="112331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85" dirty="0">
                <a:latin typeface="Arial"/>
                <a:cs typeface="Arial"/>
              </a:rPr>
              <a:t>Buccally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&amp;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lingual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parallel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long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axis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tooth.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5" dirty="0">
                <a:latin typeface="Arial"/>
                <a:cs typeface="Arial"/>
              </a:rPr>
              <a:t>Forced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through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periodontal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membrane,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towards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apex.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5" dirty="0">
                <a:latin typeface="Arial"/>
                <a:cs typeface="Arial"/>
              </a:rPr>
              <a:t>Firm</a:t>
            </a:r>
            <a:r>
              <a:rPr sz="2000" spc="22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pressure.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7405" y="2455545"/>
            <a:ext cx="3181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000" spc="-112" baseline="-16666" dirty="0">
                <a:latin typeface="Arial"/>
                <a:cs typeface="Arial"/>
              </a:rPr>
              <a:t>1</a:t>
            </a:r>
            <a:r>
              <a:rPr sz="1300" spc="-75" dirty="0">
                <a:latin typeface="Arial"/>
                <a:cs typeface="Arial"/>
              </a:rPr>
              <a:t>st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9905" y="2531745"/>
            <a:ext cx="651255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6595" indent="-68453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696595" algn="l"/>
                <a:tab pos="697230" algn="l"/>
              </a:tabLst>
            </a:pPr>
            <a:r>
              <a:rPr sz="2000" spc="-50" dirty="0">
                <a:latin typeface="Arial"/>
                <a:cs typeface="Arial"/>
              </a:rPr>
              <a:t>apply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on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20" dirty="0">
                <a:latin typeface="Arial"/>
                <a:cs typeface="Arial"/>
              </a:rPr>
              <a:t>less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05" dirty="0">
                <a:latin typeface="Arial"/>
                <a:cs typeface="Arial"/>
              </a:rPr>
              <a:t>accessible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side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tooth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under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direct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vision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4505" y="2837154"/>
            <a:ext cx="5727065" cy="7569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000" spc="-30" dirty="0">
                <a:latin typeface="Arial"/>
                <a:cs typeface="Arial"/>
              </a:rPr>
              <a:t>2</a:t>
            </a:r>
            <a:r>
              <a:rPr sz="1950" spc="-44" baseline="25641" dirty="0">
                <a:latin typeface="Arial"/>
                <a:cs typeface="Arial"/>
              </a:rPr>
              <a:t>nd</a:t>
            </a:r>
            <a:r>
              <a:rPr sz="2000" spc="-30" dirty="0">
                <a:latin typeface="Arial"/>
                <a:cs typeface="Arial"/>
              </a:rPr>
              <a:t>ly </a:t>
            </a:r>
            <a:r>
              <a:rPr sz="2000" spc="-55" dirty="0">
                <a:latin typeface="Arial"/>
                <a:cs typeface="Arial"/>
              </a:rPr>
              <a:t>on </a:t>
            </a:r>
            <a:r>
              <a:rPr sz="2000" spc="-20" dirty="0">
                <a:latin typeface="Arial"/>
                <a:cs typeface="Arial"/>
              </a:rPr>
              <a:t>other</a:t>
            </a:r>
            <a:r>
              <a:rPr sz="2000" spc="-42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side</a:t>
            </a:r>
            <a:endParaRPr sz="200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4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80365" algn="l"/>
                <a:tab pos="381000" algn="l"/>
              </a:tabLst>
            </a:pPr>
            <a:r>
              <a:rPr sz="2000" spc="-85" dirty="0">
                <a:latin typeface="Arial"/>
                <a:cs typeface="Arial"/>
              </a:rPr>
              <a:t>Cervical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caries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75" dirty="0">
                <a:latin typeface="Arial"/>
                <a:cs typeface="Arial"/>
              </a:rPr>
              <a:t>1</a:t>
            </a:r>
            <a:r>
              <a:rPr sz="1950" spc="-112" baseline="25641" dirty="0">
                <a:latin typeface="Arial"/>
                <a:cs typeface="Arial"/>
              </a:rPr>
              <a:t>st</a:t>
            </a:r>
            <a:r>
              <a:rPr sz="1950" spc="60" baseline="25641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movement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towards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carious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part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57175" y="0"/>
              <a:ext cx="3648075" cy="6191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8200" y="914400"/>
              <a:ext cx="5232781" cy="34908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07589" y="3429062"/>
              <a:ext cx="6303010" cy="3357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1095375"/>
            <a:ext cx="3895725" cy="733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05" y="2498216"/>
            <a:ext cx="72186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75" dirty="0">
                <a:latin typeface="Arial"/>
                <a:cs typeface="Arial"/>
              </a:rPr>
              <a:t>In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multiple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extraction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185" dirty="0">
                <a:latin typeface="Arial"/>
                <a:cs typeface="Arial"/>
              </a:rPr>
              <a:t>cases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canine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should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be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extracted  </a:t>
            </a:r>
            <a:r>
              <a:rPr sz="2400" spc="-20" dirty="0">
                <a:latin typeface="Arial"/>
                <a:cs typeface="Arial"/>
              </a:rPr>
              <a:t>prior </a:t>
            </a:r>
            <a:r>
              <a:rPr sz="2400" spc="50" dirty="0">
                <a:latin typeface="Arial"/>
                <a:cs typeface="Arial"/>
              </a:rPr>
              <a:t>to </a:t>
            </a:r>
            <a:r>
              <a:rPr sz="2400" spc="-35" dirty="0">
                <a:latin typeface="Arial"/>
                <a:cs typeface="Arial"/>
              </a:rPr>
              <a:t>extraction </a:t>
            </a:r>
            <a:r>
              <a:rPr sz="2400" spc="15" dirty="0">
                <a:latin typeface="Arial"/>
                <a:cs typeface="Arial"/>
              </a:rPr>
              <a:t>of </a:t>
            </a:r>
            <a:r>
              <a:rPr sz="2400" spc="-85" dirty="0">
                <a:latin typeface="Arial"/>
                <a:cs typeface="Arial"/>
              </a:rPr>
              <a:t>incisors, </a:t>
            </a:r>
            <a:r>
              <a:rPr sz="2400" spc="-195" dirty="0">
                <a:latin typeface="Arial"/>
                <a:cs typeface="Arial"/>
              </a:rPr>
              <a:t>as </a:t>
            </a:r>
            <a:r>
              <a:rPr sz="2400" spc="-20" dirty="0">
                <a:latin typeface="Arial"/>
                <a:cs typeface="Arial"/>
              </a:rPr>
              <a:t>prior </a:t>
            </a:r>
            <a:r>
              <a:rPr sz="2400" spc="-35" dirty="0">
                <a:latin typeface="Arial"/>
                <a:cs typeface="Arial"/>
              </a:rPr>
              <a:t>extraction </a:t>
            </a:r>
            <a:r>
              <a:rPr sz="2400" spc="15" dirty="0">
                <a:latin typeface="Arial"/>
                <a:cs typeface="Arial"/>
              </a:rPr>
              <a:t>of  </a:t>
            </a:r>
            <a:r>
              <a:rPr sz="2400" spc="-90" dirty="0">
                <a:latin typeface="Arial"/>
                <a:cs typeface="Arial"/>
              </a:rPr>
              <a:t>incisors </a:t>
            </a:r>
            <a:r>
              <a:rPr sz="2400" spc="-125" dirty="0">
                <a:latin typeface="Arial"/>
                <a:cs typeface="Arial"/>
              </a:rPr>
              <a:t>weakens </a:t>
            </a:r>
            <a:r>
              <a:rPr sz="2400" spc="-20" dirty="0">
                <a:latin typeface="Arial"/>
                <a:cs typeface="Arial"/>
              </a:rPr>
              <a:t>the </a:t>
            </a:r>
            <a:r>
              <a:rPr sz="2400" spc="-55" dirty="0">
                <a:latin typeface="Arial"/>
                <a:cs typeface="Arial"/>
              </a:rPr>
              <a:t>labial</a:t>
            </a:r>
            <a:r>
              <a:rPr sz="2400" spc="-49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cortex.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47650" y="0"/>
              <a:ext cx="4600575" cy="647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762000"/>
              <a:ext cx="5346827" cy="3657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18944" y="3505198"/>
              <a:ext cx="6421882" cy="3276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71450" y="981075"/>
              <a:ext cx="4048125" cy="733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57800" y="685800"/>
              <a:ext cx="3200400" cy="25603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95400" y="3428998"/>
              <a:ext cx="1429765" cy="3352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14625" y="3406265"/>
              <a:ext cx="5362575" cy="33755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38125" y="0"/>
              <a:ext cx="5695950" cy="121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9600" y="838453"/>
              <a:ext cx="4796663" cy="320014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85772" y="3428998"/>
              <a:ext cx="7158227" cy="3352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725" y="742950"/>
            <a:ext cx="5286375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41194" y="2452242"/>
            <a:ext cx="35401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14" dirty="0">
                <a:latin typeface="Arial"/>
                <a:cs typeface="Arial"/>
              </a:rPr>
              <a:t>Heavy </a:t>
            </a:r>
            <a:r>
              <a:rPr sz="2400" spc="-75" dirty="0">
                <a:latin typeface="Arial"/>
                <a:cs typeface="Arial"/>
              </a:rPr>
              <a:t>bladed forceps</a:t>
            </a:r>
            <a:r>
              <a:rPr sz="2400" spc="-47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are  </a:t>
            </a:r>
            <a:r>
              <a:rPr sz="2400" spc="-110" dirty="0">
                <a:latin typeface="Arial"/>
                <a:cs typeface="Arial"/>
              </a:rPr>
              <a:t>used.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2044" y="473456"/>
            <a:ext cx="700405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6261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until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the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16th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century,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dedicated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dentists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did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not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exist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and  </a:t>
            </a:r>
            <a:r>
              <a:rPr sz="2000" spc="-20" dirty="0">
                <a:latin typeface="Arial"/>
                <a:cs typeface="Arial"/>
              </a:rPr>
              <a:t>dentistry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14" dirty="0">
                <a:latin typeface="Arial"/>
                <a:cs typeface="Arial"/>
              </a:rPr>
              <a:t>was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practiced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by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general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physicians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and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barbers.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5" dirty="0">
                <a:latin typeface="Arial"/>
                <a:cs typeface="Arial"/>
              </a:rPr>
              <a:t>A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number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tools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were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invented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for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performing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this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procedure.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0594" y="5773318"/>
            <a:ext cx="64236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latin typeface="Trebuchet MS"/>
                <a:cs typeface="Trebuchet MS"/>
              </a:rPr>
              <a:t>Dental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Pelican,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which</a:t>
            </a:r>
            <a:r>
              <a:rPr sz="1800" b="1" spc="-145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was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invented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in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95" dirty="0">
                <a:latin typeface="Trebuchet MS"/>
                <a:cs typeface="Trebuchet MS"/>
              </a:rPr>
              <a:t>14th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century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by</a:t>
            </a:r>
            <a:r>
              <a:rPr sz="1800" b="1" spc="-240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Guy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de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75" dirty="0">
                <a:latin typeface="Trebuchet MS"/>
                <a:cs typeface="Trebuchet MS"/>
              </a:rPr>
              <a:t>Chauliac</a:t>
            </a:r>
            <a:r>
              <a:rPr sz="1800" b="1" spc="-20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and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used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until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the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late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18th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105" dirty="0">
                <a:latin typeface="Trebuchet MS"/>
                <a:cs typeface="Trebuchet MS"/>
              </a:rPr>
              <a:t>century.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00200" y="2514600"/>
            <a:ext cx="7289800" cy="3022600"/>
            <a:chOff x="1600200" y="2514600"/>
            <a:chExt cx="7289800" cy="3022600"/>
          </a:xfrm>
        </p:grpSpPr>
        <p:sp>
          <p:nvSpPr>
            <p:cNvPr id="5" name="object 5"/>
            <p:cNvSpPr/>
            <p:nvPr/>
          </p:nvSpPr>
          <p:spPr>
            <a:xfrm>
              <a:off x="5562600" y="2990850"/>
              <a:ext cx="3327400" cy="24955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00200" y="2514600"/>
              <a:ext cx="3933063" cy="3022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90525" y="0"/>
              <a:ext cx="6324600" cy="1143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3400" y="762000"/>
              <a:ext cx="5330063" cy="34133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31695" y="3405123"/>
              <a:ext cx="6883781" cy="32242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19075" y="295275"/>
              <a:ext cx="5591175" cy="12287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39588" y="1066800"/>
              <a:ext cx="3347212" cy="2133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" y="3726940"/>
              <a:ext cx="1908429" cy="30548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06751" y="3733798"/>
              <a:ext cx="6708648" cy="30099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09600" y="381000"/>
              <a:ext cx="3597402" cy="28575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78200" y="3276598"/>
              <a:ext cx="5689600" cy="34925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228600"/>
            <a:ext cx="5448300" cy="733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8340" y="1434211"/>
            <a:ext cx="40551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95" dirty="0">
                <a:latin typeface="Arial"/>
                <a:cs typeface="Arial"/>
              </a:rPr>
              <a:t>Works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on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b="1" spc="-120" dirty="0">
                <a:latin typeface="Trebuchet MS"/>
                <a:cs typeface="Trebuchet MS"/>
              </a:rPr>
              <a:t>lever</a:t>
            </a:r>
            <a:r>
              <a:rPr sz="2000" b="1" spc="-210" dirty="0">
                <a:latin typeface="Trebuchet MS"/>
                <a:cs typeface="Trebuchet MS"/>
              </a:rPr>
              <a:t> </a:t>
            </a:r>
            <a:r>
              <a:rPr sz="2000" b="1" spc="-30" dirty="0">
                <a:latin typeface="Trebuchet MS"/>
                <a:cs typeface="Trebuchet MS"/>
              </a:rPr>
              <a:t>&amp;</a:t>
            </a:r>
            <a:r>
              <a:rPr sz="2000" b="1" spc="-204" dirty="0">
                <a:latin typeface="Trebuchet MS"/>
                <a:cs typeface="Trebuchet MS"/>
              </a:rPr>
              <a:t> </a:t>
            </a:r>
            <a:r>
              <a:rPr sz="2000" b="1" spc="-95" dirty="0">
                <a:latin typeface="Trebuchet MS"/>
                <a:cs typeface="Trebuchet MS"/>
              </a:rPr>
              <a:t>fulcrum</a:t>
            </a:r>
            <a:r>
              <a:rPr sz="2000" b="1" spc="-225" dirty="0">
                <a:latin typeface="Trebuchet MS"/>
                <a:cs typeface="Trebuchet MS"/>
              </a:rPr>
              <a:t> </a:t>
            </a:r>
            <a:r>
              <a:rPr sz="2000" b="1" spc="-100" dirty="0">
                <a:latin typeface="Trebuchet MS"/>
                <a:cs typeface="Trebuchet MS"/>
              </a:rPr>
              <a:t>principle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340" y="2165680"/>
            <a:ext cx="58877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35" dirty="0">
                <a:latin typeface="Arial"/>
                <a:cs typeface="Arial"/>
              </a:rPr>
              <a:t>It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forces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the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tooth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/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root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along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the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line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b="1" spc="-70" dirty="0">
                <a:latin typeface="Trebuchet MS"/>
                <a:cs typeface="Trebuchet MS"/>
              </a:rPr>
              <a:t>withdrawal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81888" y="2165680"/>
            <a:ext cx="4311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95" dirty="0">
                <a:latin typeface="Trebuchet MS"/>
                <a:cs typeface="Trebuchet MS"/>
              </a:rPr>
              <a:t>R</a:t>
            </a:r>
            <a:r>
              <a:rPr sz="2000" b="1" spc="-70" dirty="0">
                <a:latin typeface="Trebuchet MS"/>
                <a:cs typeface="Trebuchet MS"/>
              </a:rPr>
              <a:t>/</a:t>
            </a:r>
            <a:r>
              <a:rPr sz="2000" b="1" spc="5" dirty="0">
                <a:latin typeface="Trebuchet MS"/>
                <a:cs typeface="Trebuchet MS"/>
              </a:rPr>
              <a:t>G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340" y="2897505"/>
            <a:ext cx="387794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100" dirty="0">
                <a:latin typeface="Trebuchet MS"/>
                <a:cs typeface="Trebuchet MS"/>
              </a:rPr>
              <a:t>Fulcrum</a:t>
            </a:r>
            <a:r>
              <a:rPr sz="2000" b="1" spc="-245" dirty="0">
                <a:latin typeface="Trebuchet MS"/>
                <a:cs typeface="Trebuchet MS"/>
              </a:rPr>
              <a:t> </a:t>
            </a:r>
            <a:r>
              <a:rPr sz="2000" spc="-135" dirty="0">
                <a:latin typeface="Arial"/>
                <a:cs typeface="Arial"/>
              </a:rPr>
              <a:t>–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bone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or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adjacent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tooth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375E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0" dirty="0">
                <a:latin typeface="Arial"/>
                <a:cs typeface="Arial"/>
              </a:rPr>
              <a:t>Elevator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b="1" spc="-30" dirty="0">
                <a:latin typeface="Trebuchet MS"/>
                <a:cs typeface="Trebuchet MS"/>
              </a:rPr>
              <a:t>grasping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10000" y="2173223"/>
            <a:ext cx="4333875" cy="4075429"/>
            <a:chOff x="3810000" y="2173223"/>
            <a:chExt cx="4333875" cy="4075429"/>
          </a:xfrm>
        </p:grpSpPr>
        <p:sp>
          <p:nvSpPr>
            <p:cNvPr id="8" name="object 8"/>
            <p:cNvSpPr/>
            <p:nvPr/>
          </p:nvSpPr>
          <p:spPr>
            <a:xfrm>
              <a:off x="6586727" y="2173223"/>
              <a:ext cx="711707" cy="4236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29400" y="2276621"/>
              <a:ext cx="457834" cy="171450"/>
            </a:xfrm>
            <a:custGeom>
              <a:avLst/>
              <a:gdLst/>
              <a:ahLst/>
              <a:cxnLst/>
              <a:rect l="l" t="t" r="r" b="b"/>
              <a:pathLst>
                <a:path w="457834" h="171450">
                  <a:moveTo>
                    <a:pt x="381526" y="85578"/>
                  </a:moveTo>
                  <a:lnTo>
                    <a:pt x="295528" y="135743"/>
                  </a:lnTo>
                  <a:lnTo>
                    <a:pt x="289921" y="140795"/>
                  </a:lnTo>
                  <a:lnTo>
                    <a:pt x="286766" y="147395"/>
                  </a:lnTo>
                  <a:lnTo>
                    <a:pt x="286277" y="154709"/>
                  </a:lnTo>
                  <a:lnTo>
                    <a:pt x="288671" y="161905"/>
                  </a:lnTo>
                  <a:lnTo>
                    <a:pt x="293723" y="167512"/>
                  </a:lnTo>
                  <a:lnTo>
                    <a:pt x="300323" y="170668"/>
                  </a:lnTo>
                  <a:lnTo>
                    <a:pt x="307637" y="171156"/>
                  </a:lnTo>
                  <a:lnTo>
                    <a:pt x="314832" y="168763"/>
                  </a:lnTo>
                  <a:lnTo>
                    <a:pt x="424694" y="104628"/>
                  </a:lnTo>
                  <a:lnTo>
                    <a:pt x="419480" y="104628"/>
                  </a:lnTo>
                  <a:lnTo>
                    <a:pt x="419480" y="102088"/>
                  </a:lnTo>
                  <a:lnTo>
                    <a:pt x="409828" y="102088"/>
                  </a:lnTo>
                  <a:lnTo>
                    <a:pt x="381526" y="85578"/>
                  </a:lnTo>
                  <a:close/>
                </a:path>
                <a:path w="457834" h="171450">
                  <a:moveTo>
                    <a:pt x="348868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348868" y="104628"/>
                  </a:lnTo>
                  <a:lnTo>
                    <a:pt x="381526" y="85578"/>
                  </a:lnTo>
                  <a:lnTo>
                    <a:pt x="348868" y="66528"/>
                  </a:lnTo>
                  <a:close/>
                </a:path>
                <a:path w="457834" h="171450">
                  <a:moveTo>
                    <a:pt x="424694" y="66528"/>
                  </a:moveTo>
                  <a:lnTo>
                    <a:pt x="419480" y="66528"/>
                  </a:lnTo>
                  <a:lnTo>
                    <a:pt x="419480" y="104628"/>
                  </a:lnTo>
                  <a:lnTo>
                    <a:pt x="424694" y="104628"/>
                  </a:lnTo>
                  <a:lnTo>
                    <a:pt x="457326" y="85578"/>
                  </a:lnTo>
                  <a:lnTo>
                    <a:pt x="424694" y="66528"/>
                  </a:lnTo>
                  <a:close/>
                </a:path>
                <a:path w="457834" h="171450">
                  <a:moveTo>
                    <a:pt x="409828" y="69068"/>
                  </a:moveTo>
                  <a:lnTo>
                    <a:pt x="381526" y="85578"/>
                  </a:lnTo>
                  <a:lnTo>
                    <a:pt x="409828" y="102088"/>
                  </a:lnTo>
                  <a:lnTo>
                    <a:pt x="409828" y="69068"/>
                  </a:lnTo>
                  <a:close/>
                </a:path>
                <a:path w="457834" h="171450">
                  <a:moveTo>
                    <a:pt x="419480" y="69068"/>
                  </a:moveTo>
                  <a:lnTo>
                    <a:pt x="409828" y="69068"/>
                  </a:lnTo>
                  <a:lnTo>
                    <a:pt x="409828" y="102088"/>
                  </a:lnTo>
                  <a:lnTo>
                    <a:pt x="419480" y="102088"/>
                  </a:lnTo>
                  <a:lnTo>
                    <a:pt x="419480" y="69068"/>
                  </a:lnTo>
                  <a:close/>
                </a:path>
                <a:path w="457834" h="171450">
                  <a:moveTo>
                    <a:pt x="307637" y="0"/>
                  </a:moveTo>
                  <a:lnTo>
                    <a:pt x="300323" y="488"/>
                  </a:lnTo>
                  <a:lnTo>
                    <a:pt x="293723" y="3643"/>
                  </a:lnTo>
                  <a:lnTo>
                    <a:pt x="288671" y="9251"/>
                  </a:lnTo>
                  <a:lnTo>
                    <a:pt x="286277" y="16446"/>
                  </a:lnTo>
                  <a:lnTo>
                    <a:pt x="286765" y="23760"/>
                  </a:lnTo>
                  <a:lnTo>
                    <a:pt x="289921" y="30360"/>
                  </a:lnTo>
                  <a:lnTo>
                    <a:pt x="295528" y="35413"/>
                  </a:lnTo>
                  <a:lnTo>
                    <a:pt x="381526" y="85578"/>
                  </a:lnTo>
                  <a:lnTo>
                    <a:pt x="409828" y="69068"/>
                  </a:lnTo>
                  <a:lnTo>
                    <a:pt x="419480" y="69068"/>
                  </a:lnTo>
                  <a:lnTo>
                    <a:pt x="419480" y="66528"/>
                  </a:lnTo>
                  <a:lnTo>
                    <a:pt x="424694" y="66528"/>
                  </a:lnTo>
                  <a:lnTo>
                    <a:pt x="314832" y="2393"/>
                  </a:lnTo>
                  <a:lnTo>
                    <a:pt x="307637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10000" y="3648074"/>
              <a:ext cx="4333875" cy="26003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931519"/>
            <a:ext cx="2594610" cy="11226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65" dirty="0">
                <a:latin typeface="Trebuchet MS"/>
                <a:cs typeface="Trebuchet MS"/>
              </a:rPr>
              <a:t>Application</a:t>
            </a:r>
            <a:r>
              <a:rPr sz="2000" b="1" spc="-229" dirty="0">
                <a:latin typeface="Trebuchet MS"/>
                <a:cs typeface="Trebuchet MS"/>
              </a:rPr>
              <a:t> </a:t>
            </a:r>
            <a:r>
              <a:rPr sz="2000" b="1" spc="-135" dirty="0">
                <a:latin typeface="Arial"/>
                <a:cs typeface="Arial"/>
              </a:rPr>
              <a:t>–</a:t>
            </a:r>
            <a:endParaRPr sz="2000">
              <a:latin typeface="Arial"/>
              <a:cs typeface="Arial"/>
            </a:endParaRPr>
          </a:p>
          <a:p>
            <a:pPr marL="60960" marR="5080" indent="203835">
              <a:lnSpc>
                <a:spcPct val="120000"/>
              </a:lnSpc>
            </a:pPr>
            <a:r>
              <a:rPr sz="2000" spc="-20" dirty="0">
                <a:latin typeface="Arial"/>
                <a:cs typeface="Arial"/>
              </a:rPr>
              <a:t>in </a:t>
            </a:r>
            <a:r>
              <a:rPr sz="2000" spc="-30" dirty="0">
                <a:latin typeface="Arial"/>
                <a:cs typeface="Arial"/>
              </a:rPr>
              <a:t>periodontal </a:t>
            </a:r>
            <a:r>
              <a:rPr sz="2000" spc="-125" dirty="0">
                <a:latin typeface="Arial"/>
                <a:cs typeface="Arial"/>
              </a:rPr>
              <a:t>space  </a:t>
            </a:r>
            <a:r>
              <a:rPr sz="2000" spc="-120" dirty="0">
                <a:latin typeface="Arial"/>
                <a:cs typeface="Arial"/>
              </a:rPr>
              <a:t>450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to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long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axis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of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20" dirty="0">
                <a:latin typeface="Arial"/>
                <a:cs typeface="Arial"/>
              </a:rPr>
              <a:t>tooth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52525" y="152400"/>
            <a:ext cx="7686675" cy="6638925"/>
            <a:chOff x="1152525" y="152400"/>
            <a:chExt cx="7686675" cy="6638925"/>
          </a:xfrm>
        </p:grpSpPr>
        <p:sp>
          <p:nvSpPr>
            <p:cNvPr id="4" name="object 4"/>
            <p:cNvSpPr/>
            <p:nvPr/>
          </p:nvSpPr>
          <p:spPr>
            <a:xfrm>
              <a:off x="5919215" y="152400"/>
              <a:ext cx="2919984" cy="3124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2525" y="2505075"/>
              <a:ext cx="4333875" cy="32099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9200" y="5867401"/>
              <a:ext cx="4572000" cy="923925"/>
            </a:xfrm>
            <a:custGeom>
              <a:avLst/>
              <a:gdLst/>
              <a:ahLst/>
              <a:cxnLst/>
              <a:rect l="l" t="t" r="r" b="b"/>
              <a:pathLst>
                <a:path w="4572000" h="923925">
                  <a:moveTo>
                    <a:pt x="4572000" y="0"/>
                  </a:moveTo>
                  <a:lnTo>
                    <a:pt x="0" y="0"/>
                  </a:lnTo>
                  <a:lnTo>
                    <a:pt x="0" y="923328"/>
                  </a:lnTo>
                  <a:lnTo>
                    <a:pt x="4572000" y="923328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98194" y="5895543"/>
            <a:ext cx="4049395" cy="8426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just">
              <a:lnSpc>
                <a:spcPct val="98900"/>
              </a:lnSpc>
              <a:spcBef>
                <a:spcPts val="120"/>
              </a:spcBef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Placement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gauze 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between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finger and  lingual side,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for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protection from injury in  case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the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elevator</a:t>
            </a:r>
            <a:r>
              <a:rPr sz="1800" spc="-20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slips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019175" y="276225"/>
              <a:ext cx="4305300" cy="6572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4800" y="1066800"/>
              <a:ext cx="6679438" cy="2514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58334" y="3738626"/>
              <a:ext cx="4185665" cy="31193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45844" y="4209669"/>
            <a:ext cx="23247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Arial"/>
                <a:cs typeface="Arial"/>
              </a:rPr>
              <a:t>Application </a:t>
            </a:r>
            <a:r>
              <a:rPr sz="1800" spc="10" dirty="0">
                <a:latin typeface="Arial"/>
                <a:cs typeface="Arial"/>
              </a:rPr>
              <a:t>of</a:t>
            </a:r>
            <a:r>
              <a:rPr sz="1800" spc="-34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elevator </a:t>
            </a:r>
            <a:r>
              <a:rPr sz="1800" spc="-125" dirty="0">
                <a:latin typeface="Arial"/>
                <a:cs typeface="Arial"/>
              </a:rPr>
              <a:t>–  </a:t>
            </a:r>
            <a:r>
              <a:rPr sz="1800" spc="-75" dirty="0">
                <a:latin typeface="Arial"/>
                <a:cs typeface="Arial"/>
              </a:rPr>
              <a:t>Buccally</a:t>
            </a:r>
            <a:endParaRPr sz="1800">
              <a:latin typeface="Arial"/>
              <a:cs typeface="Arial"/>
            </a:endParaRPr>
          </a:p>
          <a:p>
            <a:pPr marL="12700" marR="1528445">
              <a:lnSpc>
                <a:spcPct val="100000"/>
              </a:lnSpc>
            </a:pPr>
            <a:r>
              <a:rPr sz="1800" spc="-85" dirty="0">
                <a:latin typeface="Arial"/>
                <a:cs typeface="Arial"/>
              </a:rPr>
              <a:t>Mes</a:t>
            </a:r>
            <a:r>
              <a:rPr sz="1800" spc="-25" dirty="0">
                <a:latin typeface="Arial"/>
                <a:cs typeface="Arial"/>
              </a:rPr>
              <a:t>i</a:t>
            </a:r>
            <a:r>
              <a:rPr sz="1800" spc="-12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lly  </a:t>
            </a:r>
            <a:r>
              <a:rPr sz="1800" spc="-25" dirty="0">
                <a:latin typeface="Arial"/>
                <a:cs typeface="Arial"/>
              </a:rPr>
              <a:t>distally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1428115"/>
            <a:ext cx="19367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0" spc="-65" dirty="0">
                <a:solidFill>
                  <a:srgbClr val="000000"/>
                </a:solidFill>
                <a:latin typeface="Trebuchet MS"/>
                <a:cs typeface="Trebuchet MS"/>
              </a:rPr>
              <a:t>Movement</a:t>
            </a:r>
            <a:r>
              <a:rPr sz="2800" b="1" i="0" spc="-29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800" b="1" i="0" spc="-195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29942" y="1940432"/>
            <a:ext cx="54368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Arial"/>
                <a:cs typeface="Arial"/>
              </a:rPr>
              <a:t>rotate</a:t>
            </a:r>
            <a:r>
              <a:rPr sz="2800" spc="-21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the</a:t>
            </a:r>
            <a:r>
              <a:rPr sz="2800" spc="-22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elevator</a:t>
            </a:r>
            <a:r>
              <a:rPr sz="2800" spc="-240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along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its</a:t>
            </a:r>
            <a:r>
              <a:rPr sz="2800" spc="-204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long</a:t>
            </a:r>
            <a:r>
              <a:rPr sz="2800" spc="-225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axis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58329" y="2895600"/>
            <a:ext cx="7595870" cy="3295650"/>
            <a:chOff x="1058329" y="2895600"/>
            <a:chExt cx="7595870" cy="3295650"/>
          </a:xfrm>
        </p:grpSpPr>
        <p:sp>
          <p:nvSpPr>
            <p:cNvPr id="5" name="object 5"/>
            <p:cNvSpPr/>
            <p:nvPr/>
          </p:nvSpPr>
          <p:spPr>
            <a:xfrm>
              <a:off x="1058329" y="2895600"/>
              <a:ext cx="3588639" cy="3295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05399" y="2895600"/>
              <a:ext cx="3548379" cy="3276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533400" y="457200"/>
              <a:ext cx="4391025" cy="2819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52975" y="304800"/>
              <a:ext cx="4391024" cy="2819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" y="3581400"/>
              <a:ext cx="4333875" cy="2819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53000" y="3124231"/>
              <a:ext cx="4191000" cy="3693795"/>
            </a:xfrm>
            <a:custGeom>
              <a:avLst/>
              <a:gdLst/>
              <a:ahLst/>
              <a:cxnLst/>
              <a:rect l="l" t="t" r="r" b="b"/>
              <a:pathLst>
                <a:path w="4191000" h="3693795">
                  <a:moveTo>
                    <a:pt x="4191000" y="0"/>
                  </a:moveTo>
                  <a:lnTo>
                    <a:pt x="0" y="0"/>
                  </a:lnTo>
                  <a:lnTo>
                    <a:pt x="0" y="3693287"/>
                  </a:lnTo>
                  <a:lnTo>
                    <a:pt x="4191000" y="3693287"/>
                  </a:lnTo>
                  <a:lnTo>
                    <a:pt x="419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32375" y="3151759"/>
            <a:ext cx="3997960" cy="3586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5FA6"/>
                </a:solidFill>
                <a:latin typeface="Arial"/>
                <a:cs typeface="Arial"/>
              </a:rPr>
              <a:t>a </a:t>
            </a: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During luxation </a:t>
            </a:r>
            <a:r>
              <a:rPr sz="1800" b="1" dirty="0">
                <a:solidFill>
                  <a:srgbClr val="131213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a </a:t>
            </a:r>
            <a:r>
              <a:rPr sz="1800" b="1" dirty="0">
                <a:solidFill>
                  <a:srgbClr val="131213"/>
                </a:solidFill>
                <a:latin typeface="Arial"/>
                <a:cs typeface="Arial"/>
              </a:rPr>
              <a:t>tooth, the  </a:t>
            </a:r>
            <a:r>
              <a:rPr sz="1800" b="1" spc="-10" dirty="0">
                <a:solidFill>
                  <a:srgbClr val="131213"/>
                </a:solidFill>
                <a:latin typeface="Arial"/>
                <a:cs typeface="Arial"/>
              </a:rPr>
              <a:t>alveolar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ridge is used as a fulcrum, not 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the 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adjacent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tooth.</a:t>
            </a:r>
            <a:endParaRPr sz="1800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</a:pPr>
            <a:r>
              <a:rPr sz="1800" b="1" dirty="0">
                <a:solidFill>
                  <a:srgbClr val="005FA6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005FA6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Incorrect</a:t>
            </a:r>
            <a:endParaRPr sz="1800">
              <a:latin typeface="Arial"/>
              <a:cs typeface="Arial"/>
            </a:endParaRPr>
          </a:p>
          <a:p>
            <a:pPr marL="12700" marR="944880">
              <a:lnSpc>
                <a:spcPct val="100000"/>
              </a:lnSpc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placement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the instrument.  </a:t>
            </a:r>
            <a:r>
              <a:rPr sz="1800" b="1" spc="-5" dirty="0">
                <a:solidFill>
                  <a:srgbClr val="005FA6"/>
                </a:solidFill>
                <a:latin typeface="Arial"/>
                <a:cs typeface="Arial"/>
              </a:rPr>
              <a:t>c </a:t>
            </a:r>
            <a:r>
              <a:rPr sz="1800" b="1" dirty="0">
                <a:solidFill>
                  <a:srgbClr val="131213"/>
                </a:solidFill>
                <a:latin typeface="Arial"/>
                <a:cs typeface="Arial"/>
              </a:rPr>
              <a:t>Photoelastic model  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showing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extraction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the third  mandibular molar using</a:t>
            </a:r>
            <a:r>
              <a:rPr sz="1800" spc="15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straight </a:t>
            </a:r>
            <a:r>
              <a:rPr sz="1800" spc="-15" dirty="0">
                <a:solidFill>
                  <a:srgbClr val="131213"/>
                </a:solidFill>
                <a:latin typeface="Arial"/>
                <a:cs typeface="Arial"/>
              </a:rPr>
              <a:t>elevator.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Using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the</a:t>
            </a:r>
            <a:r>
              <a:rPr sz="1800" spc="5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adjacent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tooth (second molar)</a:t>
            </a:r>
            <a:r>
              <a:rPr sz="1800" spc="10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as</a:t>
            </a:r>
            <a:endParaRPr sz="1800">
              <a:latin typeface="Arial"/>
              <a:cs typeface="Arial"/>
            </a:endParaRPr>
          </a:p>
          <a:p>
            <a:pPr marL="12700" marR="69850">
              <a:lnSpc>
                <a:spcPct val="100000"/>
              </a:lnSpc>
            </a:pP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a fulcrum creates great tension around  the tooth, </a:t>
            </a:r>
            <a:r>
              <a:rPr sz="1800" spc="-15" dirty="0">
                <a:solidFill>
                  <a:srgbClr val="131213"/>
                </a:solidFill>
                <a:latin typeface="Arial"/>
                <a:cs typeface="Arial"/>
              </a:rPr>
              <a:t>with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a</a:t>
            </a:r>
            <a:r>
              <a:rPr sz="1800" spc="35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risk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10"/>
              </a:lnSpc>
            </a:pP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injury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tissues surrounding </a:t>
            </a:r>
            <a:r>
              <a:rPr sz="1800" dirty="0">
                <a:solidFill>
                  <a:srgbClr val="131213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1213"/>
                </a:solidFill>
                <a:latin typeface="Arial"/>
                <a:cs typeface="Arial"/>
              </a:rPr>
              <a:t>root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762000" y="0"/>
              <a:ext cx="7258050" cy="12287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0023" y="1295400"/>
              <a:ext cx="3236849" cy="21056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38751" y="1447800"/>
              <a:ext cx="3282569" cy="21355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0196" y="3733837"/>
              <a:ext cx="3124326" cy="20325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74742" y="3733800"/>
              <a:ext cx="3339591" cy="21725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24000" y="5983071"/>
              <a:ext cx="6172200" cy="646430"/>
            </a:xfrm>
            <a:custGeom>
              <a:avLst/>
              <a:gdLst/>
              <a:ahLst/>
              <a:cxnLst/>
              <a:rect l="l" t="t" r="r" b="b"/>
              <a:pathLst>
                <a:path w="6172200" h="646429">
                  <a:moveTo>
                    <a:pt x="617220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6172200" y="646328"/>
                  </a:lnTo>
                  <a:lnTo>
                    <a:pt x="617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02994" y="6001918"/>
            <a:ext cx="57365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latin typeface="Trebuchet MS"/>
                <a:cs typeface="Trebuchet MS"/>
              </a:rPr>
              <a:t>Positioning</a:t>
            </a:r>
            <a:r>
              <a:rPr sz="1800" b="1" spc="-15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straight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elevator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on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distal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surface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65" dirty="0">
                <a:latin typeface="Trebuchet MS"/>
                <a:cs typeface="Trebuchet MS"/>
              </a:rPr>
              <a:t>root,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95" dirty="0">
                <a:latin typeface="Trebuchet MS"/>
                <a:cs typeface="Trebuchet MS"/>
              </a:rPr>
              <a:t>either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perpendicular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to,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or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at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an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angle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to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root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09600" y="2895600"/>
              <a:ext cx="4333875" cy="2819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19600" y="838200"/>
              <a:ext cx="4333875" cy="2819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09600" y="381000"/>
              <a:ext cx="3505200" cy="2593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76800" y="381000"/>
              <a:ext cx="3429000" cy="25511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9600" y="3521964"/>
              <a:ext cx="3581400" cy="26502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48200" y="3581400"/>
              <a:ext cx="4062095" cy="2590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85800" y="533400"/>
              <a:ext cx="4333875" cy="2819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95800" y="1981200"/>
              <a:ext cx="4333875" cy="2819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831594" y="5047869"/>
            <a:ext cx="56191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Trebuchet MS"/>
                <a:cs typeface="Trebuchet MS"/>
              </a:rPr>
              <a:t>Removal of </a:t>
            </a:r>
            <a:r>
              <a:rPr sz="1800" b="1" spc="-75" dirty="0">
                <a:latin typeface="Trebuchet MS"/>
                <a:cs typeface="Trebuchet MS"/>
              </a:rPr>
              <a:t>the </a:t>
            </a:r>
            <a:r>
              <a:rPr sz="1800" b="1" spc="-55" dirty="0">
                <a:latin typeface="Trebuchet MS"/>
                <a:cs typeface="Trebuchet MS"/>
              </a:rPr>
              <a:t>root </a:t>
            </a:r>
            <a:r>
              <a:rPr sz="1800" b="1" spc="-50" dirty="0">
                <a:latin typeface="Trebuchet MS"/>
                <a:cs typeface="Trebuchet MS"/>
              </a:rPr>
              <a:t>of </a:t>
            </a:r>
            <a:r>
              <a:rPr sz="1800" b="1" spc="-65" dirty="0">
                <a:latin typeface="Trebuchet MS"/>
                <a:cs typeface="Trebuchet MS"/>
              </a:rPr>
              <a:t>mandibular </a:t>
            </a:r>
            <a:r>
              <a:rPr sz="1800" b="1" spc="-80" dirty="0">
                <a:latin typeface="Trebuchet MS"/>
                <a:cs typeface="Trebuchet MS"/>
              </a:rPr>
              <a:t>premolar </a:t>
            </a:r>
            <a:r>
              <a:rPr sz="1800" b="1" spc="-65" dirty="0">
                <a:latin typeface="Trebuchet MS"/>
                <a:cs typeface="Trebuchet MS"/>
              </a:rPr>
              <a:t>with </a:t>
            </a:r>
            <a:r>
              <a:rPr sz="1800" b="1" spc="-75" dirty="0">
                <a:latin typeface="Trebuchet MS"/>
                <a:cs typeface="Trebuchet MS"/>
              </a:rPr>
              <a:t>the  special</a:t>
            </a:r>
            <a:r>
              <a:rPr sz="1800" b="1" spc="-19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instrument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(endodontic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file-based</a:t>
            </a:r>
            <a:r>
              <a:rPr sz="1800" b="1" spc="-19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action)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for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root  </a:t>
            </a:r>
            <a:r>
              <a:rPr sz="1800" b="1" spc="-75" dirty="0">
                <a:latin typeface="Trebuchet MS"/>
                <a:cs typeface="Trebuchet MS"/>
              </a:rPr>
              <a:t>extraction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019175" y="209550"/>
              <a:ext cx="7153275" cy="1143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3400" y="1524000"/>
              <a:ext cx="4333875" cy="32099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95800" y="1905000"/>
              <a:ext cx="4333875" cy="2819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64994" y="5020436"/>
            <a:ext cx="410210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Separation </a:t>
            </a:r>
            <a:r>
              <a:rPr sz="1800" b="1" dirty="0">
                <a:solidFill>
                  <a:srgbClr val="131213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roots </a:t>
            </a:r>
            <a:r>
              <a:rPr sz="1800" b="1" dirty="0">
                <a:solidFill>
                  <a:srgbClr val="131213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the </a:t>
            </a:r>
            <a:r>
              <a:rPr sz="1800" b="1" dirty="0">
                <a:solidFill>
                  <a:srgbClr val="131213"/>
                </a:solidFill>
                <a:latin typeface="Arial"/>
                <a:cs typeface="Arial"/>
              </a:rPr>
              <a:t>mandibular  </a:t>
            </a: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first molar </a:t>
            </a:r>
            <a:r>
              <a:rPr sz="1800" b="1" spc="10" dirty="0">
                <a:solidFill>
                  <a:srgbClr val="131213"/>
                </a:solidFill>
                <a:latin typeface="Arial"/>
                <a:cs typeface="Arial"/>
              </a:rPr>
              <a:t>with </a:t>
            </a:r>
            <a:r>
              <a:rPr sz="1800" b="1" spc="-5" dirty="0">
                <a:solidFill>
                  <a:srgbClr val="131213"/>
                </a:solidFill>
                <a:latin typeface="Arial"/>
                <a:cs typeface="Arial"/>
              </a:rPr>
              <a:t>fissure</a:t>
            </a:r>
            <a:r>
              <a:rPr sz="1800" b="1" spc="-70" dirty="0">
                <a:solidFill>
                  <a:srgbClr val="131213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31213"/>
                </a:solidFill>
                <a:latin typeface="Arial"/>
                <a:cs typeface="Arial"/>
              </a:rPr>
              <a:t>bur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019175" y="209550"/>
              <a:ext cx="6296025" cy="1143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1524000"/>
              <a:ext cx="4025265" cy="29813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48200" y="3810000"/>
              <a:ext cx="4333875" cy="2819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27575" y="2075510"/>
            <a:ext cx="40112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Trebuchet MS"/>
                <a:cs typeface="Trebuchet MS"/>
              </a:rPr>
              <a:t>Roots </a:t>
            </a:r>
            <a:r>
              <a:rPr sz="1800" b="1" spc="-50" dirty="0">
                <a:latin typeface="Trebuchet MS"/>
                <a:cs typeface="Trebuchet MS"/>
              </a:rPr>
              <a:t>of </a:t>
            </a:r>
            <a:r>
              <a:rPr sz="1800" b="1" spc="-65" dirty="0">
                <a:latin typeface="Trebuchet MS"/>
                <a:cs typeface="Trebuchet MS"/>
              </a:rPr>
              <a:t>mandibular </a:t>
            </a:r>
            <a:r>
              <a:rPr sz="1800" b="1" spc="-75" dirty="0">
                <a:latin typeface="Trebuchet MS"/>
                <a:cs typeface="Trebuchet MS"/>
              </a:rPr>
              <a:t>first </a:t>
            </a:r>
            <a:r>
              <a:rPr sz="1800" b="1" spc="-95" dirty="0">
                <a:latin typeface="Trebuchet MS"/>
                <a:cs typeface="Trebuchet MS"/>
              </a:rPr>
              <a:t>molar.  </a:t>
            </a:r>
            <a:r>
              <a:rPr sz="1800" b="1" spc="-65" dirty="0">
                <a:latin typeface="Trebuchet MS"/>
                <a:cs typeface="Trebuchet MS"/>
              </a:rPr>
              <a:t>Extraction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is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accomplished</a:t>
            </a:r>
            <a:r>
              <a:rPr sz="1800" b="1" spc="-190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by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sectioning  </a:t>
            </a:r>
            <a:r>
              <a:rPr sz="1800" b="1" spc="-50" dirty="0">
                <a:latin typeface="Trebuchet MS"/>
                <a:cs typeface="Trebuchet MS"/>
              </a:rPr>
              <a:t>roots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using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straight</a:t>
            </a:r>
            <a:r>
              <a:rPr sz="1800" b="1" spc="-14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elevator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81000" y="228600"/>
              <a:ext cx="4333875" cy="2819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24400" y="152400"/>
              <a:ext cx="4099559" cy="2667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3540" y="2914015"/>
            <a:ext cx="8582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latin typeface="Trebuchet MS"/>
                <a:cs typeface="Trebuchet MS"/>
              </a:rPr>
              <a:t>Positioning</a:t>
            </a:r>
            <a:r>
              <a:rPr sz="1800" b="1" spc="-15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elevator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and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fingers</a:t>
            </a:r>
            <a:r>
              <a:rPr sz="1800" b="1" spc="-15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left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hand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for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separation</a:t>
            </a:r>
            <a:r>
              <a:rPr sz="1800" b="1" spc="-15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molar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roots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600" y="3581400"/>
            <a:ext cx="8677275" cy="2819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228600"/>
              <a:ext cx="4333875" cy="2819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81525" y="152400"/>
              <a:ext cx="4333875" cy="2819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3886200"/>
              <a:ext cx="4333875" cy="2819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0" y="3886200"/>
              <a:ext cx="4333875" cy="2819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0739" y="3124327"/>
            <a:ext cx="69888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rebuchet MS"/>
                <a:cs typeface="Trebuchet MS"/>
              </a:rPr>
              <a:t>Using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an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elevator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with</a:t>
            </a:r>
            <a:r>
              <a:rPr sz="1800" b="1" spc="-280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T-shaped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handles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to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remove</a:t>
            </a:r>
            <a:r>
              <a:rPr sz="1800" b="1" spc="-150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intraradicular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bone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81000" y="228600"/>
              <a:ext cx="5086350" cy="733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2978" y="1828800"/>
              <a:ext cx="4032885" cy="2895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82515" y="1960020"/>
              <a:ext cx="4032885" cy="27643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79194" y="5124069"/>
            <a:ext cx="64382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latin typeface="Trebuchet MS"/>
                <a:cs typeface="Trebuchet MS"/>
              </a:rPr>
              <a:t>Diagrammatic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illustrations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showing</a:t>
            </a:r>
            <a:r>
              <a:rPr sz="1800" b="1" spc="-14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luxation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root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tip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  </a:t>
            </a:r>
            <a:r>
              <a:rPr sz="1800" b="1" spc="-65" dirty="0">
                <a:latin typeface="Trebuchet MS"/>
                <a:cs typeface="Trebuchet MS"/>
              </a:rPr>
              <a:t>mandibular second </a:t>
            </a:r>
            <a:r>
              <a:rPr sz="1800" b="1" spc="-90" dirty="0">
                <a:latin typeface="Trebuchet MS"/>
                <a:cs typeface="Trebuchet MS"/>
              </a:rPr>
              <a:t>premolar,</a:t>
            </a:r>
            <a:r>
              <a:rPr sz="1800" b="1" spc="-420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using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5" dirty="0">
                <a:latin typeface="Trebuchet MS"/>
                <a:cs typeface="Trebuchet MS"/>
              </a:rPr>
              <a:t>double-angled</a:t>
            </a:r>
            <a:r>
              <a:rPr sz="1800" b="1" spc="-210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elevators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447800" y="2133600"/>
              <a:ext cx="2971800" cy="2286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57775" y="1766823"/>
              <a:ext cx="3324225" cy="3324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00200" y="209550"/>
              <a:ext cx="6762750" cy="15811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79194" y="5191505"/>
            <a:ext cx="57981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5" dirty="0">
                <a:latin typeface="Trebuchet MS"/>
                <a:cs typeface="Trebuchet MS"/>
              </a:rPr>
              <a:t>Technique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for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removing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tip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mesial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5" dirty="0">
                <a:latin typeface="Trebuchet MS"/>
                <a:cs typeface="Trebuchet MS"/>
              </a:rPr>
              <a:t>root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mandibular</a:t>
            </a:r>
            <a:r>
              <a:rPr sz="1800" b="1" spc="-190" dirty="0">
                <a:latin typeface="Trebuchet MS"/>
                <a:cs typeface="Trebuchet MS"/>
              </a:rPr>
              <a:t> </a:t>
            </a:r>
            <a:r>
              <a:rPr sz="1800" b="1" spc="-95" dirty="0">
                <a:latin typeface="Trebuchet MS"/>
                <a:cs typeface="Trebuchet MS"/>
              </a:rPr>
              <a:t>molar.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Removal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85" dirty="0">
                <a:latin typeface="Trebuchet MS"/>
                <a:cs typeface="Trebuchet MS"/>
              </a:rPr>
              <a:t>intraradicular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bone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50" dirty="0">
                <a:latin typeface="Trebuchet MS"/>
                <a:cs typeface="Trebuchet MS"/>
              </a:rPr>
              <a:t>and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60" dirty="0">
                <a:latin typeface="Trebuchet MS"/>
                <a:cs typeface="Trebuchet MS"/>
              </a:rPr>
              <a:t>luxation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the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root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tip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using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double-angled</a:t>
            </a:r>
            <a:r>
              <a:rPr sz="1800" b="1" spc="-19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elevator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33475" y="1752600"/>
              <a:ext cx="2981325" cy="27622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57800" y="1676400"/>
              <a:ext cx="2981325" cy="2895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907794" y="5124069"/>
            <a:ext cx="5528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Trebuchet MS"/>
                <a:cs typeface="Trebuchet MS"/>
              </a:rPr>
              <a:t>Removal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tip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distal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root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maxillary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molar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81075" y="409575"/>
              <a:ext cx="5362575" cy="12287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14400" y="1447800"/>
              <a:ext cx="3429000" cy="36004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53000" y="1600200"/>
              <a:ext cx="3657600" cy="33242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28800" y="5248871"/>
              <a:ext cx="6248400" cy="923925"/>
            </a:xfrm>
            <a:custGeom>
              <a:avLst/>
              <a:gdLst/>
              <a:ahLst/>
              <a:cxnLst/>
              <a:rect l="l" t="t" r="r" b="b"/>
              <a:pathLst>
                <a:path w="6248400" h="923925">
                  <a:moveTo>
                    <a:pt x="6248400" y="0"/>
                  </a:moveTo>
                  <a:lnTo>
                    <a:pt x="0" y="0"/>
                  </a:lnTo>
                  <a:lnTo>
                    <a:pt x="0" y="923328"/>
                  </a:lnTo>
                  <a:lnTo>
                    <a:pt x="6248400" y="923328"/>
                  </a:lnTo>
                  <a:lnTo>
                    <a:pt x="6248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07794" y="5267705"/>
            <a:ext cx="58902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Trebuchet MS"/>
                <a:cs typeface="Trebuchet MS"/>
              </a:rPr>
              <a:t>Removal</a:t>
            </a:r>
            <a:r>
              <a:rPr sz="1800" b="1" spc="-19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of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root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tip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using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an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endodontic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105" dirty="0">
                <a:latin typeface="Trebuchet MS"/>
                <a:cs typeface="Trebuchet MS"/>
              </a:rPr>
              <a:t>file.</a:t>
            </a:r>
            <a:r>
              <a:rPr sz="1800" b="1" spc="-26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After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endodontic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95" dirty="0">
                <a:latin typeface="Trebuchet MS"/>
                <a:cs typeface="Trebuchet MS"/>
              </a:rPr>
              <a:t>file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enters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root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canal,</a:t>
            </a:r>
            <a:r>
              <a:rPr sz="1800" b="1" spc="-170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the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root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65" dirty="0">
                <a:latin typeface="Trebuchet MS"/>
                <a:cs typeface="Trebuchet MS"/>
              </a:rPr>
              <a:t>tip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is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drawn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0" dirty="0">
                <a:latin typeface="Trebuchet MS"/>
                <a:cs typeface="Trebuchet MS"/>
              </a:rPr>
              <a:t>upwards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45" dirty="0">
                <a:latin typeface="Trebuchet MS"/>
                <a:cs typeface="Trebuchet MS"/>
              </a:rPr>
              <a:t>by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b="1" spc="-50" dirty="0">
                <a:latin typeface="Trebuchet MS"/>
                <a:cs typeface="Trebuchet MS"/>
              </a:rPr>
              <a:t>hand</a:t>
            </a:r>
            <a:r>
              <a:rPr sz="1800" b="1" spc="-160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(a),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80" dirty="0">
                <a:latin typeface="Trebuchet MS"/>
                <a:cs typeface="Trebuchet MS"/>
              </a:rPr>
              <a:t>or</a:t>
            </a:r>
            <a:r>
              <a:rPr sz="1800" b="1" spc="-175" dirty="0">
                <a:latin typeface="Trebuchet MS"/>
                <a:cs typeface="Trebuchet MS"/>
              </a:rPr>
              <a:t> </a:t>
            </a:r>
            <a:r>
              <a:rPr sz="1800" b="1" spc="-65" dirty="0">
                <a:latin typeface="Trebuchet MS"/>
                <a:cs typeface="Trebuchet MS"/>
              </a:rPr>
              <a:t>with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35" dirty="0">
                <a:latin typeface="Trebuchet MS"/>
                <a:cs typeface="Trebuchet MS"/>
              </a:rPr>
              <a:t>a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needle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75" dirty="0">
                <a:latin typeface="Trebuchet MS"/>
                <a:cs typeface="Trebuchet MS"/>
              </a:rPr>
              <a:t>holder</a:t>
            </a:r>
            <a:r>
              <a:rPr sz="1800" b="1" spc="-165" dirty="0">
                <a:latin typeface="Trebuchet MS"/>
                <a:cs typeface="Trebuchet MS"/>
              </a:rPr>
              <a:t> </a:t>
            </a:r>
            <a:r>
              <a:rPr sz="1800" b="1" spc="-105" dirty="0">
                <a:latin typeface="Trebuchet MS"/>
                <a:cs typeface="Trebuchet MS"/>
              </a:rPr>
              <a:t>(b)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075" y="409575"/>
            <a:ext cx="3248025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41905" y="1708404"/>
            <a:ext cx="6160135" cy="30988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25" dirty="0">
                <a:latin typeface="Arial"/>
                <a:cs typeface="Arial"/>
              </a:rPr>
              <a:t>Irrigation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15" dirty="0">
                <a:latin typeface="Arial"/>
                <a:cs typeface="Arial"/>
              </a:rPr>
              <a:t>of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the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socket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10" dirty="0">
                <a:latin typeface="Arial"/>
                <a:cs typeface="Arial"/>
              </a:rPr>
              <a:t>Squeezing </a:t>
            </a:r>
            <a:r>
              <a:rPr sz="2400" spc="15" dirty="0">
                <a:latin typeface="Arial"/>
                <a:cs typeface="Arial"/>
              </a:rPr>
              <a:t>of </a:t>
            </a:r>
            <a:r>
              <a:rPr sz="2400" spc="-20" dirty="0">
                <a:latin typeface="Arial"/>
                <a:cs typeface="Arial"/>
              </a:rPr>
              <a:t>the</a:t>
            </a:r>
            <a:r>
              <a:rPr sz="2400" spc="-49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socket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5" dirty="0">
                <a:latin typeface="Arial"/>
                <a:cs typeface="Arial"/>
              </a:rPr>
              <a:t>Mouth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rinsing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20" dirty="0">
                <a:latin typeface="Arial"/>
                <a:cs typeface="Arial"/>
              </a:rPr>
              <a:t>with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warm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bland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water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15" dirty="0">
                <a:latin typeface="Arial"/>
                <a:cs typeface="Arial"/>
              </a:rPr>
              <a:t>for</a:t>
            </a:r>
            <a:r>
              <a:rPr sz="2400" spc="-220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once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5" dirty="0">
                <a:latin typeface="Arial"/>
                <a:cs typeface="Arial"/>
              </a:rPr>
              <a:t>Suturing </a:t>
            </a:r>
            <a:r>
              <a:rPr sz="2400" spc="55" dirty="0">
                <a:latin typeface="Arial"/>
                <a:cs typeface="Arial"/>
              </a:rPr>
              <a:t>if</a:t>
            </a:r>
            <a:r>
              <a:rPr sz="2400" spc="-345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require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30" dirty="0">
                <a:latin typeface="Arial"/>
                <a:cs typeface="Arial"/>
              </a:rPr>
              <a:t>Moist </a:t>
            </a:r>
            <a:r>
              <a:rPr sz="2400" spc="-120" dirty="0">
                <a:latin typeface="Arial"/>
                <a:cs typeface="Arial"/>
              </a:rPr>
              <a:t>gauze</a:t>
            </a:r>
            <a:r>
              <a:rPr sz="2400" spc="-36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pack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50" dirty="0">
                <a:latin typeface="Arial"/>
                <a:cs typeface="Arial"/>
              </a:rPr>
              <a:t>Medication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17375E"/>
              </a:buClr>
              <a:buSzPct val="75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spc="-120" dirty="0">
                <a:latin typeface="Arial"/>
                <a:cs typeface="Arial"/>
              </a:rPr>
              <a:t>Post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extraction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instructions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–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verbal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&amp;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10" dirty="0">
                <a:latin typeface="Arial"/>
                <a:cs typeface="Arial"/>
              </a:rPr>
              <a:t>written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69000" y="0"/>
            <a:ext cx="3174999" cy="212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5765</Words>
  <Application>Microsoft Office PowerPoint</Application>
  <PresentationFormat>On-screen Show (4:3)</PresentationFormat>
  <Paragraphs>1009</Paragraphs>
  <Slides>190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1" baseType="lpstr">
      <vt:lpstr>Office Theme</vt:lpstr>
      <vt:lpstr>EXODONTIA Principles, techniques &amp; complications</vt:lpstr>
      <vt:lpstr>INTRODUCTION</vt:lpstr>
      <vt:lpstr>DEFINITION</vt:lpstr>
      <vt:lpstr>Slide 4</vt:lpstr>
      <vt:lpstr>Slide 5</vt:lpstr>
      <vt:lpstr>The Martyrdom of St. Apollonia, shows the  torturous extraction of teeth</vt:lpstr>
      <vt:lpstr>Slide 7</vt:lpstr>
      <vt:lpstr>Slide 8</vt:lpstr>
      <vt:lpstr>Slide 9</vt:lpstr>
      <vt:lpstr>The instrument is a combination of the  attributes of the an extracting forceps and a  toothkey 1843 to 1863</vt:lpstr>
      <vt:lpstr>Slide 11</vt:lpstr>
      <vt:lpstr>Slide 12</vt:lpstr>
      <vt:lpstr>13. Teeth in the area of therapeutic irradiation</vt:lpstr>
      <vt:lpstr>Slide 14</vt:lpstr>
      <vt:lpstr>Slide 15</vt:lpstr>
      <vt:lpstr>Order of extraction</vt:lpstr>
      <vt:lpstr>Order of Multiple teeth extraction</vt:lpstr>
      <vt:lpstr>1. Position of the operator – - Stand erect , equal distribution of weight on both feet</vt:lpstr>
      <vt:lpstr>2. Position of the patient – make the patient comfortable on dental chair</vt:lpstr>
      <vt:lpstr>4. Angulation of the chair –</vt:lpstr>
      <vt:lpstr>6. Role of opposite hand</vt:lpstr>
      <vt:lpstr>7. Role of assistant</vt:lpstr>
      <vt:lpstr>A. Intra-alveolar extraction (closed technique)</vt:lpstr>
      <vt:lpstr>Slide 24</vt:lpstr>
      <vt:lpstr>INTRA ALVEOLAR  EXTRACTION</vt:lpstr>
      <vt:lpstr>Types</vt:lpstr>
      <vt:lpstr>Forceps Technique</vt:lpstr>
      <vt:lpstr>Slide 28</vt:lpstr>
      <vt:lpstr>Various movement for extraction of individual  tooth</vt:lpstr>
      <vt:lpstr>Elevator technique</vt:lpstr>
      <vt:lpstr>DISADV</vt:lpstr>
      <vt:lpstr>Slide 32</vt:lpstr>
      <vt:lpstr>APPLICATION OF FORCEP BLADES</vt:lpstr>
      <vt:lpstr>M a x i l l a r y  f o r c e p s</vt:lpstr>
      <vt:lpstr>M a x i l l a r y  f o r c e p s</vt:lpstr>
      <vt:lpstr>M a n d i b u l a r  f o r c e p s</vt:lpstr>
      <vt:lpstr>E l e v a t o r s</vt:lpstr>
      <vt:lpstr>E l e v a t o r s</vt:lpstr>
      <vt:lpstr>OPEN METHOD/ TRANS-ALVEOLAR EXTRACTION</vt:lpstr>
      <vt:lpstr>I n d i c a t i o n s : -</vt:lpstr>
      <vt:lpstr>Advantages:</vt:lpstr>
      <vt:lpstr>Steps in Trans-alveolar extraction:</vt:lpstr>
      <vt:lpstr>Slide 43</vt:lpstr>
      <vt:lpstr>I n c i s i o n : -</vt:lpstr>
      <vt:lpstr>B o n e r e m o v a l : -</vt:lpstr>
      <vt:lpstr>T o o t h S e c t i o n i n g : -</vt:lpstr>
      <vt:lpstr>Slide 47</vt:lpstr>
      <vt:lpstr>Stobie technique – extraction of  multiple mandibular anteriors by  using elevators b/w teeth</vt:lpstr>
      <vt:lpstr>Postage stamp method  In this technique, rows of small holes is made with a small round bur &amp; then  they are joined together with either bur or chisel cuts. This simple procedure will minimize the risk of damage to the surrounding tissues &amp; limits the cutting. Disadv: - post operative pain &amp; edema - delayed wound healing </vt:lpstr>
      <vt:lpstr>INDICATIONS –</vt:lpstr>
      <vt:lpstr>Slide 51</vt:lpstr>
      <vt:lpstr>Slide 52</vt:lpstr>
      <vt:lpstr>2. The insertion of wedge or  wedges between tooth-root  &amp; bony socket wall</vt:lpstr>
      <vt:lpstr>3. Wheel &amp; axle principle</vt:lpstr>
      <vt:lpstr>Slide 55</vt:lpstr>
      <vt:lpstr>Slide 56</vt:lpstr>
      <vt:lpstr>Slide 57</vt:lpstr>
      <vt:lpstr>Slide 58</vt:lpstr>
      <vt:lpstr>Slide 59</vt:lpstr>
      <vt:lpstr>General factors</vt:lpstr>
      <vt:lpstr>Local factors</vt:lpstr>
      <vt:lpstr>Slide 62</vt:lpstr>
      <vt:lpstr>Slide 63</vt:lpstr>
      <vt:lpstr>Slide 64</vt:lpstr>
      <vt:lpstr>Slide 65</vt:lpstr>
      <vt:lpstr>Slide 66</vt:lpstr>
      <vt:lpstr>Slide 67</vt:lpstr>
      <vt:lpstr>A. Intra-alveolar extraction (closed technique)</vt:lpstr>
      <vt:lpstr>Slide 69</vt:lpstr>
      <vt:lpstr>Slide 70</vt:lpstr>
      <vt:lpstr>1. Beaks should seated as far apically as possible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Movement –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Fusion of teeth</vt:lpstr>
      <vt:lpstr>Slide 105</vt:lpstr>
      <vt:lpstr>Slide 106</vt:lpstr>
      <vt:lpstr>Main components of transalveolar extraction –</vt:lpstr>
      <vt:lpstr>Base – broad</vt:lpstr>
      <vt:lpstr>Slide 109</vt:lpstr>
      <vt:lpstr>Slide 110</vt:lpstr>
      <vt:lpstr>Austin’s retractor</vt:lpstr>
      <vt:lpstr>Slide 112</vt:lpstr>
      <vt:lpstr>Slide 113</vt:lpstr>
      <vt:lpstr>Slide 114</vt:lpstr>
      <vt:lpstr>Slide 115</vt:lpstr>
      <vt:lpstr>Slide 116</vt:lpstr>
      <vt:lpstr>COMPLICATIONS OF  EXODONTIA</vt:lpstr>
      <vt:lpstr>Slide 118</vt:lpstr>
      <vt:lpstr>Slide 119</vt:lpstr>
      <vt:lpstr>Slide 120</vt:lpstr>
      <vt:lpstr>Slide 121</vt:lpstr>
      <vt:lpstr>Slide 122</vt:lpstr>
      <vt:lpstr>Management –</vt:lpstr>
      <vt:lpstr>Slide 124</vt:lpstr>
      <vt:lpstr>Slide 125</vt:lpstr>
      <vt:lpstr>Slide 126</vt:lpstr>
      <vt:lpstr>Causes –</vt:lpstr>
      <vt:lpstr>Slide 128</vt:lpstr>
      <vt:lpstr>Causes -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Cause –</vt:lpstr>
      <vt:lpstr>1. Due to traumatized hard tissue –</vt:lpstr>
      <vt:lpstr>Slide 145</vt:lpstr>
      <vt:lpstr>Postoperative pain in and around the extraction site, which  increases in</vt:lpstr>
      <vt:lpstr>Slide 147</vt:lpstr>
      <vt:lpstr>Slide 148</vt:lpstr>
      <vt:lpstr>Slide 149</vt:lpstr>
      <vt:lpstr>Previous experience.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Sign &amp; symptoms –</vt:lpstr>
      <vt:lpstr>Slide 161</vt:lpstr>
      <vt:lpstr>Slide 162</vt:lpstr>
      <vt:lpstr>Technological Advances in Extraction Techniques and Outpatient Oral Surgery</vt:lpstr>
      <vt:lpstr>Slide 164</vt:lpstr>
      <vt:lpstr>Atraumatic Tooth Extraction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J Oral Maxillofac Surg 68:442-446, 2010</vt:lpstr>
      <vt:lpstr>Slide 177</vt:lpstr>
      <vt:lpstr>Slide 178</vt:lpstr>
      <vt:lpstr>Slide 179</vt:lpstr>
      <vt:lpstr>Slide 180</vt:lpstr>
      <vt:lpstr>Slide 181</vt:lpstr>
      <vt:lpstr>Refereed Paper  Accepted 29 April 2010 DOI: 10.1038/sj.bdj.2010.673</vt:lpstr>
      <vt:lpstr>Slide 183</vt:lpstr>
      <vt:lpstr>Slide 184</vt:lpstr>
      <vt:lpstr>Slide 185</vt:lpstr>
      <vt:lpstr>Slide 186</vt:lpstr>
      <vt:lpstr>RESOURCES</vt:lpstr>
      <vt:lpstr>RESOURCES</vt:lpstr>
      <vt:lpstr>RESOURCES</vt:lpstr>
      <vt:lpstr>Slide 190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EXODONTIA Principles, techniques &amp; complications</dc:title>
  <cp:lastModifiedBy>Good Day</cp:lastModifiedBy>
  <cp:revision>7</cp:revision>
  <dcterms:created xsi:type="dcterms:W3CDTF">2020-10-07T04:03:14Z</dcterms:created>
  <dcterms:modified xsi:type="dcterms:W3CDTF">2020-10-21T06:22:54Z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2013-04-25T00:00:00Z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2020-10-07T00:00:00Z</vt:filetime>
  </property>
</Properties>
</file>