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91" r:id="rId5"/>
    <p:sldId id="292" r:id="rId6"/>
    <p:sldId id="293" r:id="rId7"/>
    <p:sldId id="294" r:id="rId8"/>
    <p:sldId id="295" r:id="rId9"/>
    <p:sldId id="261" r:id="rId10"/>
    <p:sldId id="262" r:id="rId11"/>
    <p:sldId id="296" r:id="rId12"/>
    <p:sldId id="297" r:id="rId13"/>
    <p:sldId id="299" r:id="rId14"/>
    <p:sldId id="300" r:id="rId15"/>
    <p:sldId id="301" r:id="rId16"/>
    <p:sldId id="302" r:id="rId17"/>
    <p:sldId id="308" r:id="rId18"/>
    <p:sldId id="309" r:id="rId19"/>
    <p:sldId id="303" r:id="rId20"/>
    <p:sldId id="304" r:id="rId21"/>
    <p:sldId id="305" r:id="rId22"/>
    <p:sldId id="310" r:id="rId23"/>
    <p:sldId id="306" r:id="rId24"/>
    <p:sldId id="307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rgbClr val="FF66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 u="heavy">
                <a:solidFill>
                  <a:srgbClr val="FF33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335912"/>
            <a:ext cx="9144000" cy="5522595"/>
          </a:xfrm>
          <a:custGeom>
            <a:avLst/>
            <a:gdLst/>
            <a:ahLst/>
            <a:cxnLst/>
            <a:rect l="l" t="t" r="r" b="b"/>
            <a:pathLst>
              <a:path w="9144000" h="5522595">
                <a:moveTo>
                  <a:pt x="9144000" y="0"/>
                </a:moveTo>
                <a:lnTo>
                  <a:pt x="0" y="0"/>
                </a:lnTo>
                <a:lnTo>
                  <a:pt x="0" y="5522087"/>
                </a:lnTo>
                <a:lnTo>
                  <a:pt x="9144000" y="552208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331467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12700">
            <a:solidFill>
              <a:srgbClr val="BAAA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rgbClr val="FF66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8612" y="1745741"/>
            <a:ext cx="226758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FF33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rgbClr val="FF66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6837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664" y="-153328"/>
            <a:ext cx="8970670" cy="1637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1">
                <a:solidFill>
                  <a:srgbClr val="FF66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5039" y="1373250"/>
            <a:ext cx="4707890" cy="1795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 u="heavy">
                <a:solidFill>
                  <a:srgbClr val="FF33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19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14400" y="2074164"/>
            <a:ext cx="7002780" cy="4783836"/>
            <a:chOff x="379475" y="1903476"/>
            <a:chExt cx="7002780" cy="4783836"/>
          </a:xfrm>
        </p:grpSpPr>
        <p:sp>
          <p:nvSpPr>
            <p:cNvPr id="5" name="object 5"/>
            <p:cNvSpPr/>
            <p:nvPr/>
          </p:nvSpPr>
          <p:spPr>
            <a:xfrm>
              <a:off x="379475" y="1903476"/>
              <a:ext cx="2289048" cy="3203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0155" y="3808476"/>
              <a:ext cx="2546604" cy="2878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3964" y="2267966"/>
              <a:ext cx="3098291" cy="21976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20000" y="2362200"/>
            <a:ext cx="152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35912"/>
            <a:ext cx="9144000" cy="5522595"/>
          </a:xfrm>
          <a:custGeom>
            <a:avLst/>
            <a:gdLst/>
            <a:ahLst/>
            <a:cxnLst/>
            <a:rect l="l" t="t" r="r" b="b"/>
            <a:pathLst>
              <a:path w="9144000" h="5522595">
                <a:moveTo>
                  <a:pt x="9144000" y="0"/>
                </a:moveTo>
                <a:lnTo>
                  <a:pt x="0" y="0"/>
                </a:lnTo>
                <a:lnTo>
                  <a:pt x="0" y="5522087"/>
                </a:lnTo>
                <a:lnTo>
                  <a:pt x="9144000" y="552208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1467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12700">
            <a:solidFill>
              <a:srgbClr val="BAAA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56944" y="2523235"/>
            <a:ext cx="6517640" cy="2555875"/>
            <a:chOff x="1456944" y="2523235"/>
            <a:chExt cx="6517640" cy="2555875"/>
          </a:xfrm>
        </p:grpSpPr>
        <p:sp>
          <p:nvSpPr>
            <p:cNvPr id="5" name="object 5"/>
            <p:cNvSpPr/>
            <p:nvPr/>
          </p:nvSpPr>
          <p:spPr>
            <a:xfrm>
              <a:off x="1487551" y="4536058"/>
              <a:ext cx="6477000" cy="533400"/>
            </a:xfrm>
            <a:custGeom>
              <a:avLst/>
              <a:gdLst/>
              <a:ahLst/>
              <a:cxnLst/>
              <a:rect l="l" t="t" r="r" b="b"/>
              <a:pathLst>
                <a:path w="6477000" h="533400">
                  <a:moveTo>
                    <a:pt x="6210300" y="0"/>
                  </a:moveTo>
                  <a:lnTo>
                    <a:pt x="62103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6210300" y="400050"/>
                  </a:lnTo>
                  <a:lnTo>
                    <a:pt x="6210300" y="533400"/>
                  </a:lnTo>
                  <a:lnTo>
                    <a:pt x="6477000" y="266700"/>
                  </a:lnTo>
                  <a:lnTo>
                    <a:pt x="6210300" y="0"/>
                  </a:lnTo>
                  <a:close/>
                </a:path>
              </a:pathLst>
            </a:custGeom>
            <a:solidFill>
              <a:srgbClr val="BA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87551" y="4536058"/>
              <a:ext cx="6477000" cy="533400"/>
            </a:xfrm>
            <a:custGeom>
              <a:avLst/>
              <a:gdLst/>
              <a:ahLst/>
              <a:cxnLst/>
              <a:rect l="l" t="t" r="r" b="b"/>
              <a:pathLst>
                <a:path w="6477000" h="533400">
                  <a:moveTo>
                    <a:pt x="0" y="133350"/>
                  </a:moveTo>
                  <a:lnTo>
                    <a:pt x="6210300" y="133350"/>
                  </a:lnTo>
                  <a:lnTo>
                    <a:pt x="6210300" y="0"/>
                  </a:lnTo>
                  <a:lnTo>
                    <a:pt x="6477000" y="266700"/>
                  </a:lnTo>
                  <a:lnTo>
                    <a:pt x="6210300" y="533400"/>
                  </a:lnTo>
                  <a:lnTo>
                    <a:pt x="62103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</a:pathLst>
            </a:custGeom>
            <a:ln w="19050">
              <a:solidFill>
                <a:srgbClr val="505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5519" y="2551810"/>
              <a:ext cx="2848610" cy="2382520"/>
            </a:xfrm>
            <a:custGeom>
              <a:avLst/>
              <a:gdLst/>
              <a:ahLst/>
              <a:cxnLst/>
              <a:rect l="l" t="t" r="r" b="b"/>
              <a:pathLst>
                <a:path w="2848610" h="2382520">
                  <a:moveTo>
                    <a:pt x="0" y="2382266"/>
                  </a:moveTo>
                  <a:lnTo>
                    <a:pt x="0" y="31750"/>
                  </a:lnTo>
                </a:path>
                <a:path w="2848610" h="2382520">
                  <a:moveTo>
                    <a:pt x="2848229" y="2382266"/>
                  </a:moveTo>
                  <a:lnTo>
                    <a:pt x="2848229" y="0"/>
                  </a:lnTo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06855" y="1932813"/>
            <a:ext cx="1033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1800" b="1" i="1" spc="-265" dirty="0">
                <a:solidFill>
                  <a:srgbClr val="FF9999"/>
                </a:solidFill>
                <a:latin typeface="Georgia"/>
                <a:cs typeface="Georgia"/>
              </a:rPr>
              <a:t>ONSET </a:t>
            </a:r>
            <a:r>
              <a:rPr sz="1800" b="1" i="1" spc="-260" dirty="0">
                <a:solidFill>
                  <a:srgbClr val="FF9999"/>
                </a:solidFill>
                <a:latin typeface="Georgia"/>
                <a:cs typeface="Georgia"/>
              </a:rPr>
              <a:t>OF  </a:t>
            </a:r>
            <a:r>
              <a:rPr sz="1800" b="1" i="1" spc="-270" dirty="0">
                <a:solidFill>
                  <a:srgbClr val="FF9999"/>
                </a:solidFill>
                <a:latin typeface="Georgia"/>
                <a:cs typeface="Georgia"/>
              </a:rPr>
              <a:t>DISEASE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0264" y="2209927"/>
            <a:ext cx="9378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40" dirty="0">
                <a:solidFill>
                  <a:srgbClr val="FF9999"/>
                </a:solidFill>
                <a:latin typeface="Georgia"/>
                <a:cs typeface="Georgia"/>
              </a:rPr>
              <a:t>4 </a:t>
            </a:r>
            <a:r>
              <a:rPr sz="1800" b="1" i="1" spc="-305" dirty="0">
                <a:solidFill>
                  <a:srgbClr val="FF9999"/>
                </a:solidFill>
                <a:latin typeface="Georgia"/>
                <a:cs typeface="Georgia"/>
              </a:rPr>
              <a:t>WEEKS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3720" y="3184651"/>
            <a:ext cx="20935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80" dirty="0">
                <a:solidFill>
                  <a:srgbClr val="FF6699"/>
                </a:solidFill>
                <a:latin typeface="Georgia"/>
                <a:cs typeface="Georgia"/>
              </a:rPr>
              <a:t>Acute</a:t>
            </a:r>
            <a:r>
              <a:rPr sz="2000" b="1" i="1" spc="-155" dirty="0">
                <a:solidFill>
                  <a:srgbClr val="FF6699"/>
                </a:solidFill>
                <a:latin typeface="Georgia"/>
                <a:cs typeface="Georgia"/>
              </a:rPr>
              <a:t> </a:t>
            </a:r>
            <a:r>
              <a:rPr sz="2000" b="1" i="1" spc="-175" dirty="0">
                <a:solidFill>
                  <a:srgbClr val="FF6699"/>
                </a:solidFill>
                <a:latin typeface="Georgia"/>
                <a:cs typeface="Georgia"/>
              </a:rPr>
              <a:t>suppurative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2000" b="1" i="1" spc="-170" dirty="0">
                <a:solidFill>
                  <a:srgbClr val="FF6699"/>
                </a:solidFill>
                <a:latin typeface="Georgia"/>
                <a:cs typeface="Georgia"/>
              </a:rPr>
              <a:t>osteomyelitis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1653" y="3152901"/>
            <a:ext cx="23374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105"/>
              </a:spcBef>
            </a:pPr>
            <a:r>
              <a:rPr sz="2000" b="1" i="1" spc="-200" dirty="0">
                <a:solidFill>
                  <a:srgbClr val="FF6699"/>
                </a:solidFill>
                <a:latin typeface="Georgia"/>
                <a:cs typeface="Georgia"/>
              </a:rPr>
              <a:t>Chronic </a:t>
            </a:r>
            <a:r>
              <a:rPr sz="2000" b="1" i="1" spc="-175" dirty="0">
                <a:solidFill>
                  <a:srgbClr val="FF6699"/>
                </a:solidFill>
                <a:latin typeface="Georgia"/>
                <a:cs typeface="Georgia"/>
              </a:rPr>
              <a:t>suppurative  </a:t>
            </a:r>
            <a:r>
              <a:rPr sz="2000" b="1" i="1" spc="-170" dirty="0">
                <a:solidFill>
                  <a:srgbClr val="FF6699"/>
                </a:solidFill>
                <a:latin typeface="Georgia"/>
                <a:cs typeface="Georgia"/>
              </a:rPr>
              <a:t>osteomyelitis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4190" y="4469129"/>
            <a:ext cx="210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215" dirty="0">
                <a:solidFill>
                  <a:srgbClr val="FF9999"/>
                </a:solidFill>
                <a:latin typeface="Georgia"/>
                <a:cs typeface="Georgia"/>
              </a:rPr>
              <a:t>t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744" y="5251843"/>
            <a:ext cx="3048000" cy="1200785"/>
          </a:xfrm>
          <a:prstGeom prst="rect">
            <a:avLst/>
          </a:prstGeom>
          <a:solidFill>
            <a:srgbClr val="000000"/>
          </a:solidFill>
          <a:ln w="28575">
            <a:solidFill>
              <a:srgbClr val="FFFF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b="1" i="1" u="heavy" spc="-165" dirty="0">
                <a:solidFill>
                  <a:srgbClr val="FF9999"/>
                </a:solidFill>
                <a:uFill>
                  <a:solidFill>
                    <a:srgbClr val="FF9999"/>
                  </a:solidFill>
                </a:uFill>
                <a:latin typeface="Georgia"/>
                <a:cs typeface="Georgia"/>
              </a:rPr>
              <a:t>Onset </a:t>
            </a:r>
            <a:r>
              <a:rPr sz="1800" b="1" i="1" u="heavy" spc="-145" dirty="0">
                <a:solidFill>
                  <a:srgbClr val="FF9999"/>
                </a:solidFill>
                <a:uFill>
                  <a:solidFill>
                    <a:srgbClr val="FF9999"/>
                  </a:solidFill>
                </a:uFill>
                <a:latin typeface="Georgia"/>
                <a:cs typeface="Georgia"/>
              </a:rPr>
              <a:t>of</a:t>
            </a:r>
            <a:r>
              <a:rPr sz="1800" b="1" i="1" u="heavy" spc="20" dirty="0">
                <a:solidFill>
                  <a:srgbClr val="FF9999"/>
                </a:solidFill>
                <a:uFill>
                  <a:solidFill>
                    <a:srgbClr val="FF9999"/>
                  </a:solidFill>
                </a:uFill>
                <a:latin typeface="Georgia"/>
                <a:cs typeface="Georgia"/>
              </a:rPr>
              <a:t> </a:t>
            </a:r>
            <a:r>
              <a:rPr sz="1800" b="1" i="1" u="heavy" spc="-140" dirty="0">
                <a:solidFill>
                  <a:srgbClr val="FF9999"/>
                </a:solidFill>
                <a:uFill>
                  <a:solidFill>
                    <a:srgbClr val="FF9999"/>
                  </a:solidFill>
                </a:uFill>
                <a:latin typeface="Georgia"/>
                <a:cs typeface="Georgia"/>
              </a:rPr>
              <a:t>disease</a:t>
            </a:r>
            <a:endParaRPr sz="1800">
              <a:latin typeface="Georgia"/>
              <a:cs typeface="Georgia"/>
            </a:endParaRPr>
          </a:p>
          <a:p>
            <a:pPr marL="91440" marR="381000">
              <a:lnSpc>
                <a:spcPct val="100000"/>
              </a:lnSpc>
            </a:pPr>
            <a:r>
              <a:rPr sz="1800" b="1" i="1" spc="-165" dirty="0">
                <a:solidFill>
                  <a:srgbClr val="FF9999"/>
                </a:solidFill>
                <a:latin typeface="Georgia"/>
                <a:cs typeface="Georgia"/>
              </a:rPr>
              <a:t>Deep </a:t>
            </a:r>
            <a:r>
              <a:rPr sz="1800" b="1" i="1" spc="-140" dirty="0">
                <a:solidFill>
                  <a:srgbClr val="FF9999"/>
                </a:solidFill>
                <a:latin typeface="Georgia"/>
                <a:cs typeface="Georgia"/>
              </a:rPr>
              <a:t>bacterial </a:t>
            </a:r>
            <a:r>
              <a:rPr sz="1800" b="1" i="1" spc="-175" dirty="0">
                <a:solidFill>
                  <a:srgbClr val="FF9999"/>
                </a:solidFill>
                <a:latin typeface="Georgia"/>
                <a:cs typeface="Georgia"/>
              </a:rPr>
              <a:t>invasion  </a:t>
            </a:r>
            <a:r>
              <a:rPr sz="1800" b="1" i="1" spc="-150" dirty="0">
                <a:solidFill>
                  <a:srgbClr val="FF9999"/>
                </a:solidFill>
                <a:latin typeface="Georgia"/>
                <a:cs typeface="Georgia"/>
              </a:rPr>
              <a:t>into </a:t>
            </a:r>
            <a:r>
              <a:rPr sz="1800" b="1" i="1" spc="-170" dirty="0">
                <a:solidFill>
                  <a:srgbClr val="FF9999"/>
                </a:solidFill>
                <a:latin typeface="Georgia"/>
                <a:cs typeface="Georgia"/>
              </a:rPr>
              <a:t>medullary </a:t>
            </a:r>
            <a:r>
              <a:rPr sz="1800" b="1" i="1" spc="-160" dirty="0">
                <a:solidFill>
                  <a:srgbClr val="FF9999"/>
                </a:solidFill>
                <a:latin typeface="Georgia"/>
                <a:cs typeface="Georgia"/>
              </a:rPr>
              <a:t>&amp; </a:t>
            </a:r>
            <a:r>
              <a:rPr sz="1800" b="1" i="1" spc="-145" dirty="0">
                <a:solidFill>
                  <a:srgbClr val="FF9999"/>
                </a:solidFill>
                <a:latin typeface="Georgia"/>
                <a:cs typeface="Georgia"/>
              </a:rPr>
              <a:t>cortical  </a:t>
            </a:r>
            <a:r>
              <a:rPr sz="1800" b="1" i="1" spc="-160" dirty="0">
                <a:solidFill>
                  <a:srgbClr val="FF9999"/>
                </a:solidFill>
                <a:latin typeface="Georgia"/>
                <a:cs typeface="Georgia"/>
              </a:rPr>
              <a:t>bone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84427" y="4924552"/>
            <a:ext cx="202565" cy="337185"/>
            <a:chOff x="1384427" y="4924552"/>
            <a:chExt cx="202565" cy="337185"/>
          </a:xfrm>
        </p:grpSpPr>
        <p:sp>
          <p:nvSpPr>
            <p:cNvPr id="15" name="object 15"/>
            <p:cNvSpPr/>
            <p:nvPr/>
          </p:nvSpPr>
          <p:spPr>
            <a:xfrm>
              <a:off x="1393952" y="4934077"/>
              <a:ext cx="183515" cy="318135"/>
            </a:xfrm>
            <a:custGeom>
              <a:avLst/>
              <a:gdLst/>
              <a:ahLst/>
              <a:cxnLst/>
              <a:rect l="l" t="t" r="r" b="b"/>
              <a:pathLst>
                <a:path w="183515" h="318135">
                  <a:moveTo>
                    <a:pt x="91566" y="0"/>
                  </a:moveTo>
                  <a:lnTo>
                    <a:pt x="0" y="91567"/>
                  </a:lnTo>
                  <a:lnTo>
                    <a:pt x="45719" y="91567"/>
                  </a:lnTo>
                  <a:lnTo>
                    <a:pt x="45719" y="317754"/>
                  </a:lnTo>
                  <a:lnTo>
                    <a:pt x="137286" y="317754"/>
                  </a:lnTo>
                  <a:lnTo>
                    <a:pt x="137286" y="91567"/>
                  </a:lnTo>
                  <a:lnTo>
                    <a:pt x="183006" y="91567"/>
                  </a:lnTo>
                  <a:lnTo>
                    <a:pt x="9156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93952" y="4934077"/>
              <a:ext cx="183515" cy="318135"/>
            </a:xfrm>
            <a:custGeom>
              <a:avLst/>
              <a:gdLst/>
              <a:ahLst/>
              <a:cxnLst/>
              <a:rect l="l" t="t" r="r" b="b"/>
              <a:pathLst>
                <a:path w="183515" h="318135">
                  <a:moveTo>
                    <a:pt x="0" y="91567"/>
                  </a:moveTo>
                  <a:lnTo>
                    <a:pt x="91566" y="0"/>
                  </a:lnTo>
                  <a:lnTo>
                    <a:pt x="183006" y="91567"/>
                  </a:lnTo>
                  <a:lnTo>
                    <a:pt x="137286" y="91567"/>
                  </a:lnTo>
                  <a:lnTo>
                    <a:pt x="137286" y="317754"/>
                  </a:lnTo>
                  <a:lnTo>
                    <a:pt x="45719" y="317754"/>
                  </a:lnTo>
                  <a:lnTo>
                    <a:pt x="45719" y="91567"/>
                  </a:lnTo>
                  <a:lnTo>
                    <a:pt x="0" y="91567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7385" y="336245"/>
            <a:ext cx="84080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720" dirty="0">
                <a:solidFill>
                  <a:srgbClr val="FF3399"/>
                </a:solidFill>
              </a:rPr>
              <a:t>SUPPURATIVE </a:t>
            </a:r>
            <a:r>
              <a:rPr sz="4800" spc="-685" dirty="0">
                <a:solidFill>
                  <a:srgbClr val="FF3399"/>
                </a:solidFill>
              </a:rPr>
              <a:t>OSTEOMYELITIS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4" y="298847"/>
            <a:ext cx="8970670" cy="615553"/>
          </a:xfrm>
        </p:spPr>
        <p:txBody>
          <a:bodyPr/>
          <a:lstStyle/>
          <a:p>
            <a:r>
              <a:rPr lang="en-US" sz="4000" spc="-615" dirty="0" smtClean="0"/>
              <a:t>ACUTE    </a:t>
            </a:r>
            <a:r>
              <a:rPr lang="en-US" sz="4000" spc="-600" dirty="0" smtClean="0"/>
              <a:t>SUPPURATIVE</a:t>
            </a:r>
            <a:r>
              <a:rPr lang="en-US" sz="4000" spc="-500" dirty="0" smtClean="0"/>
              <a:t>  </a:t>
            </a:r>
            <a:r>
              <a:rPr lang="en-US" sz="4000" spc="-575" dirty="0" smtClean="0"/>
              <a:t>OSTEOMYELITIS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458200" cy="47397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u="none" dirty="0" smtClean="0">
                <a:solidFill>
                  <a:schemeClr val="bg1"/>
                </a:solidFill>
              </a:rPr>
              <a:t>Appearance of typical </a:t>
            </a:r>
            <a:r>
              <a:rPr lang="en-US" u="none" dirty="0" err="1" smtClean="0">
                <a:solidFill>
                  <a:schemeClr val="bg1"/>
                </a:solidFill>
              </a:rPr>
              <a:t>odontogenic</a:t>
            </a:r>
            <a:r>
              <a:rPr lang="en-US" u="none" dirty="0" smtClean="0">
                <a:solidFill>
                  <a:schemeClr val="bg1"/>
                </a:solidFill>
              </a:rPr>
              <a:t> infection</a:t>
            </a:r>
          </a:p>
          <a:p>
            <a:pPr>
              <a:buFont typeface="Arial" pitchFamily="34" charset="0"/>
              <a:buChar char="•"/>
            </a:pPr>
            <a:endParaRPr lang="en-US" u="none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u="none" dirty="0" smtClean="0">
                <a:solidFill>
                  <a:srgbClr val="FFC000"/>
                </a:solidFill>
              </a:rPr>
              <a:t>Microbiology-</a:t>
            </a:r>
          </a:p>
          <a:p>
            <a:pPr>
              <a:buFont typeface="Arial" pitchFamily="34" charset="0"/>
              <a:buChar char="•"/>
            </a:pPr>
            <a:r>
              <a:rPr lang="en-US" u="none" dirty="0" smtClean="0">
                <a:solidFill>
                  <a:schemeClr val="bg1"/>
                </a:solidFill>
              </a:rPr>
              <a:t> </a:t>
            </a:r>
            <a:r>
              <a:rPr lang="en-US" u="none" dirty="0" err="1" smtClean="0">
                <a:solidFill>
                  <a:schemeClr val="bg1"/>
                </a:solidFill>
              </a:rPr>
              <a:t>polymicrobial</a:t>
            </a:r>
            <a:r>
              <a:rPr lang="en-US" u="none" dirty="0" smtClean="0">
                <a:solidFill>
                  <a:schemeClr val="bg1"/>
                </a:solidFill>
              </a:rPr>
              <a:t> in nature.</a:t>
            </a:r>
          </a:p>
          <a:p>
            <a:pPr>
              <a:buFont typeface="Arial" pitchFamily="34" charset="0"/>
              <a:buChar char="•"/>
            </a:pPr>
            <a:endParaRPr lang="en-US" u="none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u="none" dirty="0" smtClean="0">
                <a:solidFill>
                  <a:schemeClr val="bg1"/>
                </a:solidFill>
              </a:rPr>
              <a:t>most common- staph. </a:t>
            </a:r>
            <a:r>
              <a:rPr lang="en-US" u="none" dirty="0" err="1" smtClean="0">
                <a:solidFill>
                  <a:schemeClr val="bg1"/>
                </a:solidFill>
              </a:rPr>
              <a:t>aureus</a:t>
            </a:r>
            <a:r>
              <a:rPr lang="en-US" u="none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en-US" u="none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u="none" dirty="0" smtClean="0">
                <a:solidFill>
                  <a:schemeClr val="bg1"/>
                </a:solidFill>
              </a:rPr>
              <a:t>Other- </a:t>
            </a:r>
            <a:r>
              <a:rPr lang="en-US" u="none" dirty="0" err="1" smtClean="0">
                <a:solidFill>
                  <a:schemeClr val="bg1"/>
                </a:solidFill>
              </a:rPr>
              <a:t>Strept</a:t>
            </a:r>
            <a:r>
              <a:rPr lang="en-US" u="none" dirty="0" smtClean="0">
                <a:solidFill>
                  <a:schemeClr val="bg1"/>
                </a:solidFill>
              </a:rPr>
              <a:t>. </a:t>
            </a:r>
            <a:r>
              <a:rPr lang="en-US" u="none" dirty="0" err="1" smtClean="0">
                <a:solidFill>
                  <a:schemeClr val="bg1"/>
                </a:solidFill>
              </a:rPr>
              <a:t>pyogenes</a:t>
            </a:r>
            <a:r>
              <a:rPr lang="en-US" u="none" dirty="0" smtClean="0">
                <a:solidFill>
                  <a:schemeClr val="bg1"/>
                </a:solidFill>
              </a:rPr>
              <a:t>. Vincent’s </a:t>
            </a:r>
            <a:r>
              <a:rPr lang="en-US" u="none" dirty="0" err="1" smtClean="0">
                <a:solidFill>
                  <a:schemeClr val="bg1"/>
                </a:solidFill>
              </a:rPr>
              <a:t>spirochaetes</a:t>
            </a:r>
            <a:r>
              <a:rPr lang="en-US" u="none" dirty="0" smtClean="0">
                <a:solidFill>
                  <a:schemeClr val="bg1"/>
                </a:solidFill>
              </a:rPr>
              <a:t> ,E. coli.</a:t>
            </a:r>
          </a:p>
          <a:p>
            <a:endParaRPr lang="en-US" u="none" dirty="0" smtClean="0">
              <a:solidFill>
                <a:schemeClr val="bg1"/>
              </a:solidFill>
            </a:endParaRPr>
          </a:p>
          <a:p>
            <a:endParaRPr lang="en-US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4" y="235803"/>
            <a:ext cx="8970670" cy="830997"/>
          </a:xfrm>
        </p:spPr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38" y="1373250"/>
            <a:ext cx="6664962" cy="603242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Odontogenic</a:t>
            </a:r>
            <a:r>
              <a:rPr lang="en-US" dirty="0" smtClean="0">
                <a:solidFill>
                  <a:schemeClr val="bg1"/>
                </a:solidFill>
              </a:rPr>
              <a:t> Infections-Most common</a:t>
            </a:r>
          </a:p>
          <a:p>
            <a:pPr marL="457200" indent="-4572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Trauma-Compound Fractures</a:t>
            </a:r>
          </a:p>
          <a:p>
            <a:pPr marL="457200" indent="-4572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Infections of </a:t>
            </a:r>
            <a:r>
              <a:rPr lang="en-US" dirty="0" err="1" smtClean="0">
                <a:solidFill>
                  <a:schemeClr val="bg1"/>
                </a:solidFill>
              </a:rPr>
              <a:t>orofacial</a:t>
            </a:r>
            <a:r>
              <a:rPr lang="en-US" dirty="0" smtClean="0">
                <a:solidFill>
                  <a:schemeClr val="bg1"/>
                </a:solidFill>
              </a:rPr>
              <a:t> regions</a:t>
            </a:r>
          </a:p>
          <a:p>
            <a:pPr marL="457200" indent="-457200"/>
            <a:endParaRPr lang="en-US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Gingival ulcerations, 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furuncles, 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Lacerations</a:t>
            </a:r>
          </a:p>
          <a:p>
            <a:pPr marL="457200" indent="-457200"/>
            <a:r>
              <a:rPr lang="en-US" dirty="0" err="1" smtClean="0">
                <a:solidFill>
                  <a:schemeClr val="bg1"/>
                </a:solidFill>
              </a:rPr>
              <a:t>Peritonsillar</a:t>
            </a:r>
            <a:r>
              <a:rPr lang="en-US" dirty="0" smtClean="0">
                <a:solidFill>
                  <a:schemeClr val="bg1"/>
                </a:solidFill>
              </a:rPr>
              <a:t> abscess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4" y="83403"/>
            <a:ext cx="8970670" cy="830997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133600"/>
            <a:ext cx="8763000" cy="4565352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lang="en-US" sz="1800" spc="-320" dirty="0" smtClean="0">
                <a:solidFill>
                  <a:srgbClr val="FF9999"/>
                </a:solidFill>
                <a:uFill>
                  <a:solidFill>
                    <a:srgbClr val="FF9999"/>
                  </a:solidFill>
                </a:uFill>
              </a:rPr>
              <a:t>EARLY</a:t>
            </a:r>
            <a:r>
              <a:rPr lang="en-US" sz="1800" spc="-210" dirty="0" smtClean="0">
                <a:solidFill>
                  <a:srgbClr val="FF9999"/>
                </a:solidFill>
                <a:uFill>
                  <a:solidFill>
                    <a:srgbClr val="FF9999"/>
                  </a:solidFill>
                </a:uFill>
              </a:rPr>
              <a:t> </a:t>
            </a:r>
            <a:r>
              <a:rPr lang="en-US" sz="1800" spc="-175" dirty="0" smtClean="0">
                <a:solidFill>
                  <a:srgbClr val="FF9999"/>
                </a:solidFill>
                <a:uFill>
                  <a:solidFill>
                    <a:srgbClr val="FF9999"/>
                  </a:solidFill>
                </a:uFill>
              </a:rPr>
              <a:t>:</a:t>
            </a:r>
          </a:p>
          <a:p>
            <a:pPr marL="469900" lvl="1">
              <a:spcBef>
                <a:spcPts val="219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Georgia"/>
                <a:cs typeface="Georgia"/>
              </a:rPr>
              <a:t>Generalised</a:t>
            </a:r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 constitutional symptoms.</a:t>
            </a:r>
          </a:p>
          <a:p>
            <a:pPr marL="469900" lvl="1">
              <a:spcBef>
                <a:spcPts val="219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sz="22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lvl="1"/>
            <a:endParaRPr lang="en-US" sz="2000" dirty="0" smtClean="0">
              <a:solidFill>
                <a:schemeClr val="bg1"/>
              </a:solidFill>
            </a:endParaRPr>
          </a:p>
          <a:p>
            <a:pPr marL="0" lvl="1"/>
            <a:r>
              <a:rPr lang="en-US" sz="2000" dirty="0" smtClean="0">
                <a:solidFill>
                  <a:schemeClr val="bg1"/>
                </a:solidFill>
              </a:rPr>
              <a:t>Deep seated boring, </a:t>
            </a:r>
          </a:p>
          <a:p>
            <a:pPr marL="0" lvl="1"/>
            <a:r>
              <a:rPr lang="en-US" sz="2000" dirty="0" smtClean="0">
                <a:solidFill>
                  <a:schemeClr val="bg1"/>
                </a:solidFill>
              </a:rPr>
              <a:t>continuous intense pain    Facial </a:t>
            </a:r>
            <a:r>
              <a:rPr lang="en-US" sz="2000" dirty="0" err="1" smtClean="0">
                <a:solidFill>
                  <a:schemeClr val="bg1"/>
                </a:solidFill>
              </a:rPr>
              <a:t>cellulitis</a:t>
            </a:r>
            <a:r>
              <a:rPr lang="en-US" sz="2000" dirty="0" smtClean="0">
                <a:solidFill>
                  <a:schemeClr val="bg1"/>
                </a:solidFill>
              </a:rPr>
              <a:t>, or </a:t>
            </a:r>
            <a:r>
              <a:rPr lang="en-US" sz="2000" dirty="0" err="1" smtClean="0">
                <a:solidFill>
                  <a:schemeClr val="bg1"/>
                </a:solidFill>
              </a:rPr>
              <a:t>indurated</a:t>
            </a:r>
            <a:r>
              <a:rPr lang="en-US" sz="2000" dirty="0" smtClean="0">
                <a:solidFill>
                  <a:schemeClr val="bg1"/>
                </a:solidFill>
              </a:rPr>
              <a:t>                  </a:t>
            </a:r>
            <a:r>
              <a:rPr lang="en-US" sz="2000" dirty="0" err="1" smtClean="0">
                <a:solidFill>
                  <a:schemeClr val="bg1"/>
                </a:solidFill>
              </a:rPr>
              <a:t>Trismus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lvl="1"/>
            <a:r>
              <a:rPr lang="en-US" sz="2000" dirty="0" smtClean="0">
                <a:solidFill>
                  <a:schemeClr val="bg1"/>
                </a:solidFill>
              </a:rPr>
              <a:t>                                                     swelling of moderate size</a:t>
            </a:r>
          </a:p>
          <a:p>
            <a:pPr marL="0" lvl="1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Georgia"/>
                <a:cs typeface="Georgia"/>
              </a:rPr>
              <a:t>Anaesthesia</a:t>
            </a:r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 or </a:t>
            </a:r>
            <a:r>
              <a:rPr lang="en-US" sz="2000" dirty="0" err="1" smtClean="0">
                <a:solidFill>
                  <a:schemeClr val="bg1"/>
                </a:solidFill>
                <a:latin typeface="Georgia"/>
                <a:cs typeface="Georgia"/>
              </a:rPr>
              <a:t>parasthesia</a:t>
            </a:r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 of affected area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lvl="1"/>
            <a:r>
              <a:rPr lang="en-US" sz="2000" dirty="0" smtClean="0">
                <a:solidFill>
                  <a:srgbClr val="FFFF00"/>
                </a:solidFill>
              </a:rPr>
              <a:t>Laboratory Studies: Show mild </a:t>
            </a:r>
            <a:r>
              <a:rPr lang="en-US" sz="2000" dirty="0" err="1" smtClean="0">
                <a:solidFill>
                  <a:srgbClr val="FFFF00"/>
                </a:solidFill>
              </a:rPr>
              <a:t>leucocytosis</a:t>
            </a:r>
            <a:r>
              <a:rPr lang="en-US" sz="2000" dirty="0" smtClean="0">
                <a:solidFill>
                  <a:srgbClr val="FFFF00"/>
                </a:solidFill>
              </a:rPr>
              <a:t> (PMNL) and </a:t>
            </a:r>
            <a:r>
              <a:rPr lang="en-US" sz="2000" dirty="0" err="1" smtClean="0">
                <a:solidFill>
                  <a:srgbClr val="FFFF00"/>
                </a:solidFill>
              </a:rPr>
              <a:t>albuminuria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  <a:endParaRPr lang="en-US" sz="4800" b="0" u="none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common- Adults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Site-Mandible (alveolar process, angle of mandible, post. Part of </a:t>
            </a:r>
            <a:r>
              <a:rPr lang="en-US" dirty="0" err="1" smtClean="0">
                <a:solidFill>
                  <a:schemeClr val="bg1"/>
                </a:solidFill>
              </a:rPr>
              <a:t>ramus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coronoid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object 8"/>
          <p:cNvSpPr/>
          <p:nvPr/>
        </p:nvSpPr>
        <p:spPr>
          <a:xfrm>
            <a:off x="0" y="3048000"/>
            <a:ext cx="2438400" cy="212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3200400" y="2971800"/>
            <a:ext cx="1905000" cy="2402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437" y="2895600"/>
            <a:ext cx="284911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915400" cy="6217087"/>
          </a:xfrm>
        </p:spPr>
        <p:txBody>
          <a:bodyPr/>
          <a:lstStyle/>
          <a:p>
            <a:r>
              <a:rPr lang="en-US" sz="2400" spc="-285" dirty="0" smtClean="0">
                <a:solidFill>
                  <a:srgbClr val="FF9999"/>
                </a:solidFill>
                <a:uFill>
                  <a:solidFill>
                    <a:srgbClr val="FF9999"/>
                  </a:solidFill>
                </a:uFill>
              </a:rPr>
              <a:t>LATE</a:t>
            </a:r>
            <a:r>
              <a:rPr lang="en-US" sz="2400" spc="-235" dirty="0" smtClean="0">
                <a:solidFill>
                  <a:srgbClr val="FF9999"/>
                </a:solidFill>
              </a:rPr>
              <a:t> </a:t>
            </a:r>
            <a:r>
              <a:rPr lang="en-US" sz="2400" spc="-175" dirty="0" smtClean="0">
                <a:solidFill>
                  <a:srgbClr val="FF9999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u="none" dirty="0" err="1" smtClean="0">
                <a:solidFill>
                  <a:schemeClr val="bg1"/>
                </a:solidFill>
              </a:rPr>
              <a:t>Generalised</a:t>
            </a:r>
            <a:r>
              <a:rPr lang="en-US" sz="2000" u="none" dirty="0" smtClean="0">
                <a:solidFill>
                  <a:schemeClr val="bg1"/>
                </a:solidFill>
              </a:rPr>
              <a:t> constitutional symptoms and deep seated pain</a:t>
            </a:r>
          </a:p>
          <a:p>
            <a:pPr marL="457200" indent="-457200">
              <a:buAutoNum type="arabicPeriod"/>
            </a:pPr>
            <a:endParaRPr lang="en-US" sz="2000" u="none" dirty="0" smtClean="0">
              <a:solidFill>
                <a:schemeClr val="bg1"/>
              </a:solidFill>
            </a:endParaRPr>
          </a:p>
          <a:p>
            <a:r>
              <a:rPr lang="en-US" sz="2000" u="none" dirty="0" smtClean="0">
                <a:solidFill>
                  <a:schemeClr val="bg1"/>
                </a:solidFill>
              </a:rPr>
              <a:t>2. Teeth in involved area begin to loosen and  become sensitive to percussion.</a:t>
            </a:r>
          </a:p>
          <a:p>
            <a:endParaRPr lang="en-US" sz="2000" u="none" dirty="0" smtClean="0">
              <a:solidFill>
                <a:schemeClr val="bg1"/>
              </a:solidFill>
            </a:endParaRPr>
          </a:p>
          <a:p>
            <a:endParaRPr lang="en-US" sz="2000" u="none" dirty="0" smtClean="0">
              <a:solidFill>
                <a:schemeClr val="bg1"/>
              </a:solidFill>
            </a:endParaRPr>
          </a:p>
          <a:p>
            <a:endParaRPr lang="en-US" sz="2000" u="none" dirty="0" smtClean="0">
              <a:solidFill>
                <a:schemeClr val="bg1"/>
              </a:solidFill>
            </a:endParaRPr>
          </a:p>
          <a:p>
            <a:endParaRPr lang="en-US" sz="2000" u="none" dirty="0" smtClean="0">
              <a:solidFill>
                <a:schemeClr val="bg1"/>
              </a:solidFill>
            </a:endParaRPr>
          </a:p>
          <a:p>
            <a:endParaRPr lang="en-US" sz="2000" u="none" dirty="0" smtClean="0">
              <a:solidFill>
                <a:schemeClr val="bg1"/>
              </a:solidFill>
            </a:endParaRPr>
          </a:p>
          <a:p>
            <a:endParaRPr lang="en-US" sz="2000" u="none" dirty="0" smtClean="0">
              <a:solidFill>
                <a:schemeClr val="bg1"/>
              </a:solidFill>
            </a:endParaRPr>
          </a:p>
          <a:p>
            <a:endParaRPr lang="en-US" sz="2000" u="none" dirty="0" smtClean="0">
              <a:solidFill>
                <a:schemeClr val="bg1"/>
              </a:solidFill>
            </a:endParaRPr>
          </a:p>
          <a:p>
            <a:endParaRPr lang="en-US" sz="2000" u="none" dirty="0" smtClean="0">
              <a:solidFill>
                <a:schemeClr val="bg1"/>
              </a:solidFill>
            </a:endParaRPr>
          </a:p>
          <a:p>
            <a:r>
              <a:rPr lang="en-US" sz="2000" u="none" dirty="0" smtClean="0">
                <a:solidFill>
                  <a:schemeClr val="bg1"/>
                </a:solidFill>
              </a:rPr>
              <a:t>3. Purulent discharge through sinuses: </a:t>
            </a:r>
            <a:r>
              <a:rPr lang="en-US" sz="1800" u="none" dirty="0" smtClean="0">
                <a:solidFill>
                  <a:schemeClr val="bg1"/>
                </a:solidFill>
              </a:rPr>
              <a:t>a. </a:t>
            </a:r>
            <a:r>
              <a:rPr lang="en-US" sz="1800" u="none" dirty="0" err="1" smtClean="0">
                <a:solidFill>
                  <a:schemeClr val="bg1"/>
                </a:solidFill>
              </a:rPr>
              <a:t>Intraorally</a:t>
            </a:r>
            <a:r>
              <a:rPr lang="en-US" sz="1800" u="none" dirty="0" smtClean="0">
                <a:solidFill>
                  <a:schemeClr val="bg1"/>
                </a:solidFill>
              </a:rPr>
              <a:t>  </a:t>
            </a:r>
            <a:r>
              <a:rPr lang="en-US" sz="1800" u="none" dirty="0" err="1" smtClean="0">
                <a:solidFill>
                  <a:schemeClr val="bg1"/>
                </a:solidFill>
              </a:rPr>
              <a:t>b.Extra</a:t>
            </a:r>
            <a:r>
              <a:rPr lang="en-US" sz="1800" u="none" dirty="0" smtClean="0">
                <a:solidFill>
                  <a:schemeClr val="bg1"/>
                </a:solidFill>
              </a:rPr>
              <a:t>-orally </a:t>
            </a:r>
            <a:endParaRPr lang="en-US" sz="2000" u="none" dirty="0" smtClean="0">
              <a:solidFill>
                <a:schemeClr val="bg1"/>
              </a:solidFill>
            </a:endParaRPr>
          </a:p>
          <a:p>
            <a:r>
              <a:rPr lang="en-US" sz="2000" u="none" dirty="0" smtClean="0">
                <a:solidFill>
                  <a:schemeClr val="bg1"/>
                </a:solidFill>
              </a:rPr>
              <a:t>through </a:t>
            </a:r>
            <a:r>
              <a:rPr lang="en-US" sz="2000" u="none" dirty="0" err="1" smtClean="0">
                <a:solidFill>
                  <a:schemeClr val="bg1"/>
                </a:solidFill>
              </a:rPr>
              <a:t>cutaneous</a:t>
            </a:r>
            <a:r>
              <a:rPr lang="en-US" sz="2000" u="none" dirty="0" smtClean="0">
                <a:solidFill>
                  <a:schemeClr val="bg1"/>
                </a:solidFill>
              </a:rPr>
              <a:t> fistulae.</a:t>
            </a:r>
          </a:p>
          <a:p>
            <a:endParaRPr lang="en-US" sz="2000" u="none" dirty="0" smtClean="0">
              <a:solidFill>
                <a:schemeClr val="bg1"/>
              </a:solidFill>
            </a:endParaRPr>
          </a:p>
          <a:p>
            <a:r>
              <a:rPr lang="en-US" sz="2000" u="none" dirty="0" smtClean="0">
                <a:solidFill>
                  <a:schemeClr val="bg1"/>
                </a:solidFill>
              </a:rPr>
              <a:t>4. </a:t>
            </a:r>
            <a:r>
              <a:rPr lang="en-US" sz="2000" u="none" dirty="0" err="1" smtClean="0">
                <a:solidFill>
                  <a:schemeClr val="bg1"/>
                </a:solidFill>
              </a:rPr>
              <a:t>Foetid</a:t>
            </a:r>
            <a:r>
              <a:rPr lang="en-US" sz="2000" u="none" dirty="0" smtClean="0">
                <a:solidFill>
                  <a:schemeClr val="bg1"/>
                </a:solidFill>
              </a:rPr>
              <a:t> </a:t>
            </a:r>
            <a:r>
              <a:rPr lang="en-US" sz="2000" u="none" dirty="0" err="1" smtClean="0">
                <a:solidFill>
                  <a:schemeClr val="bg1"/>
                </a:solidFill>
              </a:rPr>
              <a:t>odour</a:t>
            </a:r>
            <a:r>
              <a:rPr lang="en-US" sz="2000" u="none" dirty="0" smtClean="0">
                <a:solidFill>
                  <a:schemeClr val="bg1"/>
                </a:solidFill>
              </a:rPr>
              <a:t> is often present.</a:t>
            </a:r>
          </a:p>
          <a:p>
            <a:r>
              <a:rPr lang="en-US" sz="2000" u="none" dirty="0" smtClean="0">
                <a:solidFill>
                  <a:schemeClr val="bg1"/>
                </a:solidFill>
              </a:rPr>
              <a:t>5. </a:t>
            </a:r>
            <a:r>
              <a:rPr lang="en-US" sz="2000" u="none" dirty="0" err="1" smtClean="0">
                <a:solidFill>
                  <a:schemeClr val="bg1"/>
                </a:solidFill>
              </a:rPr>
              <a:t>Trismus</a:t>
            </a:r>
            <a:r>
              <a:rPr lang="en-US" sz="2000" u="none" dirty="0" smtClean="0">
                <a:solidFill>
                  <a:schemeClr val="bg1"/>
                </a:solidFill>
              </a:rPr>
              <a:t> may be present.</a:t>
            </a:r>
          </a:p>
          <a:p>
            <a:r>
              <a:rPr lang="en-US" sz="2000" u="none" dirty="0" smtClean="0">
                <a:solidFill>
                  <a:schemeClr val="bg1"/>
                </a:solidFill>
              </a:rPr>
              <a:t>6. Regional </a:t>
            </a:r>
            <a:r>
              <a:rPr lang="en-US" sz="2000" u="none" dirty="0" err="1" smtClean="0">
                <a:solidFill>
                  <a:schemeClr val="bg1"/>
                </a:solidFill>
              </a:rPr>
              <a:t>lymphadenopathy</a:t>
            </a:r>
            <a:r>
              <a:rPr lang="en-US" sz="2000" u="none" dirty="0" smtClean="0">
                <a:solidFill>
                  <a:schemeClr val="bg1"/>
                </a:solidFill>
              </a:rPr>
              <a:t> is usually </a:t>
            </a:r>
            <a:r>
              <a:rPr lang="en-US" sz="2000" u="none" dirty="0" err="1" smtClean="0">
                <a:solidFill>
                  <a:schemeClr val="bg1"/>
                </a:solidFill>
              </a:rPr>
              <a:t>pese</a:t>
            </a:r>
            <a:endParaRPr lang="en-US" sz="2000" u="none" dirty="0" smtClean="0">
              <a:solidFill>
                <a:schemeClr val="bg1"/>
              </a:solidFill>
            </a:endParaRPr>
          </a:p>
          <a:p>
            <a:endParaRPr lang="en-US" sz="2000" u="none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09800"/>
            <a:ext cx="2895600" cy="216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71800" y="6400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Lab- Moderate </a:t>
            </a:r>
            <a:r>
              <a:rPr lang="en-US" dirty="0" err="1" smtClean="0">
                <a:solidFill>
                  <a:srgbClr val="FFFF00"/>
                </a:solidFill>
              </a:rPr>
              <a:t>Leucocytosis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anaemia</a:t>
            </a:r>
            <a:r>
              <a:rPr lang="en-US" dirty="0" smtClean="0">
                <a:solidFill>
                  <a:srgbClr val="FFFF00"/>
                </a:solidFill>
              </a:rPr>
              <a:t>, Elevated ESR   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43461"/>
            <a:ext cx="2971800" cy="24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4" y="83403"/>
            <a:ext cx="8970670" cy="830997"/>
          </a:xfrm>
        </p:spPr>
        <p:txBody>
          <a:bodyPr/>
          <a:lstStyle/>
          <a:p>
            <a:r>
              <a:rPr lang="en-US" spc="-795" dirty="0" smtClean="0"/>
              <a:t>CHRONIC     </a:t>
            </a:r>
            <a:r>
              <a:rPr lang="en-US" spc="-685" dirty="0" smtClean="0"/>
              <a:t>OSTEOMYELITIS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3250"/>
            <a:ext cx="8915400" cy="581697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u="none" dirty="0" smtClean="0">
                <a:solidFill>
                  <a:schemeClr val="bg1"/>
                </a:solidFill>
              </a:rPr>
              <a:t>It is resulted from organisms which are less virulent or  occur secondary after acute OML</a:t>
            </a:r>
          </a:p>
          <a:p>
            <a:pPr>
              <a:buFont typeface="Arial" pitchFamily="34" charset="0"/>
              <a:buChar char="•"/>
            </a:pPr>
            <a:endParaRPr lang="en-US" sz="2400" u="none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spc="-409" dirty="0" smtClean="0">
                <a:uFill>
                  <a:solidFill>
                    <a:srgbClr val="FF3399"/>
                  </a:solidFill>
                </a:uFill>
              </a:rPr>
              <a:t>CLINICAL</a:t>
            </a:r>
            <a:r>
              <a:rPr lang="en-US" sz="2400" spc="-145" dirty="0" smtClean="0">
                <a:uFill>
                  <a:solidFill>
                    <a:srgbClr val="FF3399"/>
                  </a:solidFill>
                </a:uFill>
              </a:rPr>
              <a:t> </a:t>
            </a:r>
            <a:r>
              <a:rPr lang="en-US" sz="2400" spc="-450" dirty="0" smtClean="0">
                <a:uFill>
                  <a:solidFill>
                    <a:srgbClr val="FF3399"/>
                  </a:solidFill>
                </a:uFill>
              </a:rPr>
              <a:t>FEATURES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1. </a:t>
            </a:r>
            <a:r>
              <a:rPr lang="en-US" sz="2000" u="none" dirty="0" smtClean="0">
                <a:solidFill>
                  <a:schemeClr val="bg1"/>
                </a:solidFill>
              </a:rPr>
              <a:t>Pain-minimal, </a:t>
            </a:r>
          </a:p>
          <a:p>
            <a:pPr>
              <a:lnSpc>
                <a:spcPct val="150000"/>
              </a:lnSpc>
            </a:pPr>
            <a:r>
              <a:rPr lang="en-US" sz="2000" u="none" dirty="0" smtClean="0">
                <a:solidFill>
                  <a:schemeClr val="bg1"/>
                </a:solidFill>
              </a:rPr>
              <a:t>(2) Non healing bony and overlying soft tissue wounds</a:t>
            </a:r>
          </a:p>
          <a:p>
            <a:pPr>
              <a:lnSpc>
                <a:spcPct val="150000"/>
              </a:lnSpc>
            </a:pPr>
            <a:r>
              <a:rPr lang="en-US" sz="2000" u="none" dirty="0" smtClean="0">
                <a:solidFill>
                  <a:schemeClr val="bg1"/>
                </a:solidFill>
              </a:rPr>
              <a:t>(3) Intraoral or </a:t>
            </a:r>
            <a:r>
              <a:rPr lang="en-US" sz="2000" u="none" dirty="0" err="1" smtClean="0">
                <a:solidFill>
                  <a:schemeClr val="bg1"/>
                </a:solidFill>
              </a:rPr>
              <a:t>extraoral</a:t>
            </a:r>
            <a:r>
              <a:rPr lang="en-US" sz="2000" u="none" dirty="0" smtClean="0">
                <a:solidFill>
                  <a:schemeClr val="bg1"/>
                </a:solidFill>
              </a:rPr>
              <a:t> draining fistulae,</a:t>
            </a:r>
          </a:p>
          <a:p>
            <a:pPr>
              <a:lnSpc>
                <a:spcPct val="150000"/>
              </a:lnSpc>
            </a:pPr>
            <a:r>
              <a:rPr lang="en-US" sz="2000" u="none" dirty="0" smtClean="0">
                <a:solidFill>
                  <a:schemeClr val="bg1"/>
                </a:solidFill>
              </a:rPr>
              <a:t>(4) Thickened or “wooden” character of bone,</a:t>
            </a:r>
          </a:p>
          <a:p>
            <a:pPr>
              <a:lnSpc>
                <a:spcPct val="150000"/>
              </a:lnSpc>
            </a:pPr>
            <a:r>
              <a:rPr lang="en-US" sz="2000" u="none" dirty="0" smtClean="0">
                <a:solidFill>
                  <a:schemeClr val="bg1"/>
                </a:solidFill>
              </a:rPr>
              <a:t>(5) Enlargement of mandible, because of deposition of</a:t>
            </a:r>
          </a:p>
          <a:p>
            <a:pPr>
              <a:lnSpc>
                <a:spcPct val="150000"/>
              </a:lnSpc>
            </a:pPr>
            <a:r>
              <a:rPr lang="en-US" sz="2000" u="none" dirty="0" err="1" smtClean="0">
                <a:solidFill>
                  <a:schemeClr val="bg1"/>
                </a:solidFill>
              </a:rPr>
              <a:t>subperiosteal</a:t>
            </a:r>
            <a:r>
              <a:rPr lang="en-US" sz="2000" u="none" dirty="0" smtClean="0">
                <a:solidFill>
                  <a:schemeClr val="bg1"/>
                </a:solidFill>
              </a:rPr>
              <a:t> new bone. </a:t>
            </a:r>
          </a:p>
          <a:p>
            <a:pPr>
              <a:lnSpc>
                <a:spcPct val="150000"/>
              </a:lnSpc>
            </a:pPr>
            <a:r>
              <a:rPr lang="en-US" sz="2000" u="none" dirty="0" smtClean="0">
                <a:solidFill>
                  <a:schemeClr val="bg1"/>
                </a:solidFill>
              </a:rPr>
              <a:t>(6) Pathological fractures may </a:t>
            </a:r>
            <a:r>
              <a:rPr lang="it-IT" sz="2000" u="none" dirty="0" smtClean="0">
                <a:solidFill>
                  <a:schemeClr val="bg1"/>
                </a:solidFill>
              </a:rPr>
              <a:t>occur, </a:t>
            </a:r>
          </a:p>
          <a:p>
            <a:pPr>
              <a:lnSpc>
                <a:spcPct val="150000"/>
              </a:lnSpc>
            </a:pPr>
            <a:r>
              <a:rPr lang="it-IT" sz="2000" u="none" dirty="0" smtClean="0">
                <a:solidFill>
                  <a:schemeClr val="bg1"/>
                </a:solidFill>
              </a:rPr>
              <a:t> (7) Sterile abscess</a:t>
            </a:r>
            <a:endParaRPr lang="en-US" sz="2000" u="none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u="none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795227"/>
            <a:ext cx="2209800" cy="239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343400"/>
            <a:ext cx="1847850" cy="20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4" y="0"/>
            <a:ext cx="8970670" cy="677669"/>
          </a:xfrm>
        </p:spPr>
        <p:txBody>
          <a:bodyPr/>
          <a:lstStyle/>
          <a:p>
            <a:r>
              <a:rPr lang="en-US" dirty="0" smtClean="0"/>
              <a:t>Radiographic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799" cy="406265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u="none" dirty="0" smtClean="0">
                <a:solidFill>
                  <a:schemeClr val="bg1"/>
                </a:solidFill>
              </a:rPr>
              <a:t>Radiographic changes occur only </a:t>
            </a:r>
            <a:r>
              <a:rPr lang="en-US" sz="2400" u="none" dirty="0" smtClean="0">
                <a:solidFill>
                  <a:srgbClr val="FFFF00"/>
                </a:solidFill>
              </a:rPr>
              <a:t>3 weeks</a:t>
            </a:r>
            <a:r>
              <a:rPr lang="en-US" sz="2400" u="none" dirty="0" smtClean="0">
                <a:solidFill>
                  <a:schemeClr val="bg1"/>
                </a:solidFill>
              </a:rPr>
              <a:t> after initiation of OML process.</a:t>
            </a:r>
          </a:p>
          <a:p>
            <a:pPr>
              <a:buFont typeface="Wingdings" pitchFamily="2" charset="2"/>
              <a:buChar char="Ø"/>
            </a:pPr>
            <a:endParaRPr lang="en-US" sz="2400" u="none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400" u="none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u="none" dirty="0" smtClean="0">
                <a:solidFill>
                  <a:schemeClr val="bg1"/>
                </a:solidFill>
              </a:rPr>
              <a:t>In early stage, there is widening of marrow spaces,</a:t>
            </a:r>
          </a:p>
          <a:p>
            <a:r>
              <a:rPr lang="en-US" sz="2400" u="none" dirty="0" smtClean="0">
                <a:solidFill>
                  <a:schemeClr val="bg1"/>
                </a:solidFill>
              </a:rPr>
              <a:t>and enlargement of Volkmann’s canals, which imparts a </a:t>
            </a:r>
            <a:r>
              <a:rPr lang="en-US" sz="2400" u="none" dirty="0" smtClean="0">
                <a:solidFill>
                  <a:srgbClr val="FFFF00"/>
                </a:solidFill>
              </a:rPr>
              <a:t>“mottled appearance”.</a:t>
            </a:r>
          </a:p>
          <a:p>
            <a:endParaRPr lang="en-US" sz="2400" u="none" dirty="0" smtClean="0">
              <a:solidFill>
                <a:schemeClr val="bg1"/>
              </a:solidFill>
            </a:endParaRPr>
          </a:p>
          <a:p>
            <a:endParaRPr lang="en-US" sz="2400" u="none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400" u="none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400" u="none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764674"/>
            <a:ext cx="5562600" cy="29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3250"/>
            <a:ext cx="8686799" cy="1292662"/>
          </a:xfrm>
        </p:spPr>
        <p:txBody>
          <a:bodyPr/>
          <a:lstStyle/>
          <a:p>
            <a:r>
              <a:rPr lang="en-US" u="none" dirty="0" smtClean="0">
                <a:solidFill>
                  <a:schemeClr val="bg1"/>
                </a:solidFill>
              </a:rPr>
              <a:t>Established Cases- Irregular </a:t>
            </a:r>
            <a:r>
              <a:rPr lang="en-US" u="none" dirty="0" err="1" smtClean="0">
                <a:solidFill>
                  <a:schemeClr val="bg1"/>
                </a:solidFill>
              </a:rPr>
              <a:t>radioluscency</a:t>
            </a:r>
            <a:r>
              <a:rPr lang="en-US" u="none" dirty="0" smtClean="0">
                <a:solidFill>
                  <a:schemeClr val="bg1"/>
                </a:solidFill>
              </a:rPr>
              <a:t> </a:t>
            </a:r>
            <a:r>
              <a:rPr lang="en-US" u="none" dirty="0" smtClean="0">
                <a:solidFill>
                  <a:srgbClr val="FFFF00"/>
                </a:solidFill>
              </a:rPr>
              <a:t>(Moth Eaten appearance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6183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Moth eaten appearance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919046"/>
            <a:ext cx="5662448" cy="315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33400"/>
            <a:ext cx="8763000" cy="1723549"/>
          </a:xfrm>
        </p:spPr>
        <p:txBody>
          <a:bodyPr/>
          <a:lstStyle/>
          <a:p>
            <a:r>
              <a:rPr lang="en-US" u="none" dirty="0" smtClean="0">
                <a:solidFill>
                  <a:schemeClr val="bg1"/>
                </a:solidFill>
              </a:rPr>
              <a:t>In later stages-</a:t>
            </a:r>
            <a:r>
              <a:rPr lang="en-US" dirty="0" err="1" smtClean="0">
                <a:solidFill>
                  <a:schemeClr val="bg1"/>
                </a:solidFill>
              </a:rPr>
              <a:t>Subperiosteal</a:t>
            </a:r>
            <a:r>
              <a:rPr lang="en-US" dirty="0" smtClean="0">
                <a:solidFill>
                  <a:schemeClr val="bg1"/>
                </a:solidFill>
              </a:rPr>
              <a:t> new bone, the </a:t>
            </a:r>
            <a:r>
              <a:rPr lang="en-US" dirty="0" err="1" smtClean="0">
                <a:solidFill>
                  <a:schemeClr val="bg1"/>
                </a:solidFill>
              </a:rPr>
              <a:t>involucrum</a:t>
            </a:r>
            <a:r>
              <a:rPr lang="en-US" dirty="0" smtClean="0">
                <a:solidFill>
                  <a:schemeClr val="bg1"/>
                </a:solidFill>
              </a:rPr>
              <a:t> seen as </a:t>
            </a:r>
            <a:r>
              <a:rPr lang="en-US" dirty="0" smtClean="0">
                <a:solidFill>
                  <a:srgbClr val="FFFF00"/>
                </a:solidFill>
              </a:rPr>
              <a:t>onion skin appearance</a:t>
            </a:r>
            <a:endParaRPr lang="en-US" u="none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97208"/>
            <a:ext cx="4039937" cy="387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Good Day\Desktop\a-CT-of-osteomyelitis-with-a-characteristic-onion-skin-appearance-in-the-posterior-bod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4200525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4" y="175736"/>
            <a:ext cx="8970670" cy="738664"/>
          </a:xfrm>
        </p:spPr>
        <p:txBody>
          <a:bodyPr/>
          <a:lstStyle/>
          <a:p>
            <a:r>
              <a:rPr lang="en-US" sz="4800" dirty="0" smtClean="0"/>
              <a:t>Management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3250"/>
            <a:ext cx="8381999" cy="443198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Conservative management:</a:t>
            </a:r>
          </a:p>
          <a:p>
            <a:pPr marL="457200" indent="-457200"/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Complete bed rest.</a:t>
            </a:r>
          </a:p>
          <a:p>
            <a:pPr marL="457200" indent="-457200"/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2. Rehydration: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3. Analgesics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4. IV antimicrobial agents: Penicillin-1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r>
              <a:rPr lang="en-US" sz="2400" baseline="30000" dirty="0" smtClean="0">
                <a:solidFill>
                  <a:schemeClr val="bg1"/>
                </a:solidFill>
              </a:rPr>
              <a:t>nd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</a:rPr>
              <a:t>clindamycin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3</a:t>
            </a:r>
            <a:r>
              <a:rPr lang="en-US" sz="2400" baseline="30000" dirty="0" smtClean="0">
                <a:solidFill>
                  <a:schemeClr val="bg1"/>
                </a:solidFill>
              </a:rPr>
              <a:t>rd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</a:rPr>
              <a:t>Cephazolin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cephalexin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- Erythromycin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325117"/>
            <a:ext cx="9156700" cy="5533390"/>
            <a:chOff x="-6350" y="1325117"/>
            <a:chExt cx="9156700" cy="5533390"/>
          </a:xfrm>
        </p:grpSpPr>
        <p:sp>
          <p:nvSpPr>
            <p:cNvPr id="3" name="object 3"/>
            <p:cNvSpPr/>
            <p:nvPr/>
          </p:nvSpPr>
          <p:spPr>
            <a:xfrm>
              <a:off x="0" y="1335912"/>
              <a:ext cx="9144000" cy="5522595"/>
            </a:xfrm>
            <a:custGeom>
              <a:avLst/>
              <a:gdLst/>
              <a:ahLst/>
              <a:cxnLst/>
              <a:rect l="l" t="t" r="r" b="b"/>
              <a:pathLst>
                <a:path w="9144000" h="5522595">
                  <a:moveTo>
                    <a:pt x="9144000" y="0"/>
                  </a:moveTo>
                  <a:lnTo>
                    <a:pt x="0" y="0"/>
                  </a:lnTo>
                  <a:lnTo>
                    <a:pt x="0" y="5522087"/>
                  </a:lnTo>
                  <a:lnTo>
                    <a:pt x="9144000" y="55220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331467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5">
                  <a:moveTo>
                    <a:pt x="0" y="0"/>
                  </a:moveTo>
                  <a:lnTo>
                    <a:pt x="9144000" y="1524"/>
                  </a:lnTo>
                </a:path>
              </a:pathLst>
            </a:custGeom>
            <a:ln w="12700">
              <a:solidFill>
                <a:srgbClr val="BAAA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7712" y="2593847"/>
              <a:ext cx="202691" cy="213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916" y="4788408"/>
              <a:ext cx="202692" cy="213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5236" y="192989"/>
            <a:ext cx="611378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940" dirty="0"/>
              <a:t>OSTEOMYELITIS</a:t>
            </a:r>
            <a:endParaRPr sz="6600"/>
          </a:p>
        </p:txBody>
      </p:sp>
      <p:sp>
        <p:nvSpPr>
          <p:cNvPr id="8" name="object 8"/>
          <p:cNvSpPr txBox="1"/>
          <p:nvPr/>
        </p:nvSpPr>
        <p:spPr>
          <a:xfrm>
            <a:off x="329285" y="1763014"/>
            <a:ext cx="868172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9865"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370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Georgia"/>
                <a:cs typeface="Georgia"/>
              </a:rPr>
              <a:t>WHAT’S </a:t>
            </a:r>
            <a:r>
              <a:rPr sz="2400" b="1" i="1" u="heavy" spc="-340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Georgia"/>
                <a:cs typeface="Georgia"/>
              </a:rPr>
              <a:t>IN </a:t>
            </a:r>
            <a:r>
              <a:rPr sz="2400" b="1" i="1" u="heavy" spc="-375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Georgia"/>
                <a:cs typeface="Georgia"/>
              </a:rPr>
              <a:t>THE</a:t>
            </a:r>
            <a:r>
              <a:rPr sz="2400" b="1" i="1" u="heavy" spc="-295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Georgia"/>
                <a:cs typeface="Georgia"/>
              </a:rPr>
              <a:t> </a:t>
            </a:r>
            <a:r>
              <a:rPr sz="2400" b="1" i="1" u="heavy" spc="-400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Georgia"/>
                <a:cs typeface="Georgia"/>
              </a:rPr>
              <a:t>NAME?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755015" marR="657860" indent="55880">
              <a:lnSpc>
                <a:spcPct val="100000"/>
              </a:lnSpc>
            </a:pPr>
            <a:r>
              <a:rPr sz="2400" b="1" i="1" spc="-19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400" b="1" i="1" spc="-270" dirty="0">
                <a:solidFill>
                  <a:srgbClr val="FFFFFF"/>
                </a:solidFill>
                <a:latin typeface="Georgia"/>
                <a:cs typeface="Georgia"/>
              </a:rPr>
              <a:t>word </a:t>
            </a:r>
            <a:r>
              <a:rPr sz="2400" b="1" i="1" spc="-215" dirty="0">
                <a:solidFill>
                  <a:srgbClr val="FF9999"/>
                </a:solidFill>
                <a:latin typeface="Georgia"/>
                <a:cs typeface="Georgia"/>
              </a:rPr>
              <a:t>“osteomyelitis” </a:t>
            </a:r>
            <a:r>
              <a:rPr sz="2400" b="1" i="1" spc="-190" dirty="0">
                <a:solidFill>
                  <a:srgbClr val="FFFFFF"/>
                </a:solidFill>
                <a:latin typeface="Georgia"/>
                <a:cs typeface="Georgia"/>
              </a:rPr>
              <a:t>originates </a:t>
            </a:r>
            <a:r>
              <a:rPr sz="2400" b="1" i="1" spc="-235" dirty="0">
                <a:solidFill>
                  <a:srgbClr val="FFFFFF"/>
                </a:solidFill>
                <a:latin typeface="Georgia"/>
                <a:cs typeface="Georgia"/>
              </a:rPr>
              <a:t>from </a:t>
            </a:r>
            <a:r>
              <a:rPr sz="2400" b="1" i="1" spc="-17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400" b="1" i="1" spc="-195" dirty="0">
                <a:solidFill>
                  <a:srgbClr val="FFFFFF"/>
                </a:solidFill>
                <a:latin typeface="Georgia"/>
                <a:cs typeface="Georgia"/>
              </a:rPr>
              <a:t>ancient  </a:t>
            </a:r>
            <a:r>
              <a:rPr sz="2400" b="1" i="1" spc="-245" dirty="0">
                <a:solidFill>
                  <a:srgbClr val="FFFFFF"/>
                </a:solidFill>
                <a:latin typeface="Georgia"/>
                <a:cs typeface="Georgia"/>
              </a:rPr>
              <a:t>Greek </a:t>
            </a:r>
            <a:r>
              <a:rPr sz="2400" b="1" i="1" spc="-250" dirty="0">
                <a:solidFill>
                  <a:srgbClr val="FFFFFF"/>
                </a:solidFill>
                <a:latin typeface="Georgia"/>
                <a:cs typeface="Georgia"/>
              </a:rPr>
              <a:t>words </a:t>
            </a:r>
            <a:r>
              <a:rPr sz="2400" b="1" i="1" u="heavy" spc="-200" dirty="0">
                <a:solidFill>
                  <a:srgbClr val="FF9999"/>
                </a:solidFill>
                <a:uFill>
                  <a:solidFill>
                    <a:srgbClr val="FF9999"/>
                  </a:solidFill>
                </a:uFill>
                <a:latin typeface="Georgia"/>
                <a:cs typeface="Georgia"/>
              </a:rPr>
              <a:t>osteon</a:t>
            </a:r>
            <a:r>
              <a:rPr sz="2400" b="1" i="1" spc="-200" dirty="0">
                <a:solidFill>
                  <a:srgbClr val="FF9999"/>
                </a:solidFill>
                <a:latin typeface="Georgia"/>
                <a:cs typeface="Georgia"/>
              </a:rPr>
              <a:t> </a:t>
            </a:r>
            <a:r>
              <a:rPr sz="2400" b="1" i="1" spc="-185" dirty="0">
                <a:solidFill>
                  <a:srgbClr val="FFFFFF"/>
                </a:solidFill>
                <a:latin typeface="Georgia"/>
                <a:cs typeface="Georgia"/>
              </a:rPr>
              <a:t>(bone) </a:t>
            </a:r>
            <a:r>
              <a:rPr sz="2400" b="1" i="1" spc="-23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400" b="1" i="1" u="heavy" spc="-215" dirty="0">
                <a:solidFill>
                  <a:srgbClr val="FF9999"/>
                </a:solidFill>
                <a:uFill>
                  <a:solidFill>
                    <a:srgbClr val="FF9999"/>
                  </a:solidFill>
                </a:uFill>
                <a:latin typeface="Georgia"/>
                <a:cs typeface="Georgia"/>
              </a:rPr>
              <a:t>muelinos</a:t>
            </a:r>
            <a:r>
              <a:rPr sz="2400" b="1" i="1" spc="-155" dirty="0">
                <a:solidFill>
                  <a:srgbClr val="FF9999"/>
                </a:solidFill>
                <a:latin typeface="Georgia"/>
                <a:cs typeface="Georgia"/>
              </a:rPr>
              <a:t> </a:t>
            </a:r>
            <a:r>
              <a:rPr sz="2400" b="1" i="1" spc="-235" dirty="0">
                <a:solidFill>
                  <a:srgbClr val="FFFFFF"/>
                </a:solidFill>
                <a:latin typeface="Georgia"/>
                <a:cs typeface="Georgia"/>
              </a:rPr>
              <a:t>(marrow)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b="1" i="1" spc="-23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400" b="1" i="1" spc="-195" dirty="0">
                <a:solidFill>
                  <a:srgbClr val="FFFFFF"/>
                </a:solidFill>
                <a:latin typeface="Georgia"/>
                <a:cs typeface="Georgia"/>
              </a:rPr>
              <a:t>literally </a:t>
            </a:r>
            <a:r>
              <a:rPr sz="2400" b="1" i="1" spc="-229" dirty="0">
                <a:solidFill>
                  <a:srgbClr val="FFFFFF"/>
                </a:solidFill>
                <a:latin typeface="Georgia"/>
                <a:cs typeface="Georgia"/>
              </a:rPr>
              <a:t>means </a:t>
            </a:r>
            <a:r>
              <a:rPr sz="2400" b="1" i="1" spc="-190" dirty="0">
                <a:solidFill>
                  <a:srgbClr val="FFFFFF"/>
                </a:solidFill>
                <a:latin typeface="Georgia"/>
                <a:cs typeface="Georgia"/>
              </a:rPr>
              <a:t>infection of </a:t>
            </a:r>
            <a:r>
              <a:rPr sz="2400" b="1" i="1" spc="-229" dirty="0">
                <a:solidFill>
                  <a:srgbClr val="FFFFFF"/>
                </a:solidFill>
                <a:latin typeface="Georgia"/>
                <a:cs typeface="Georgia"/>
              </a:rPr>
              <a:t>medullary </a:t>
            </a:r>
            <a:r>
              <a:rPr sz="2400" b="1" i="1" spc="-204" dirty="0">
                <a:solidFill>
                  <a:srgbClr val="FFFFFF"/>
                </a:solidFill>
                <a:latin typeface="Georgia"/>
                <a:cs typeface="Georgia"/>
              </a:rPr>
              <a:t>portion</a:t>
            </a:r>
            <a:r>
              <a:rPr sz="2400" b="1" i="1" spc="-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1" i="1" spc="-19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400" b="1" i="1" spc="-17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400" b="1" i="1" spc="-215" dirty="0">
                <a:solidFill>
                  <a:srgbClr val="FFFFFF"/>
                </a:solidFill>
                <a:latin typeface="Georgia"/>
                <a:cs typeface="Georgia"/>
              </a:rPr>
              <a:t>bone.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R="189865" algn="ctr">
              <a:lnSpc>
                <a:spcPct val="100000"/>
              </a:lnSpc>
            </a:pPr>
            <a:r>
              <a:rPr sz="2400" b="1" i="1" u="heavy" spc="-440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Georgia"/>
                <a:cs typeface="Georgia"/>
              </a:rPr>
              <a:t>WHAT   </a:t>
            </a:r>
            <a:r>
              <a:rPr sz="2400" b="1" i="1" u="heavy" spc="-320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Georgia"/>
                <a:cs typeface="Georgia"/>
              </a:rPr>
              <a:t>IS</a:t>
            </a:r>
            <a:r>
              <a:rPr sz="2400" b="1" i="1" u="heavy" spc="-70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Georgia"/>
                <a:cs typeface="Georgia"/>
              </a:rPr>
              <a:t> </a:t>
            </a:r>
            <a:r>
              <a:rPr sz="2400" b="1" i="1" u="heavy" spc="-250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Georgia"/>
                <a:cs typeface="Georgia"/>
              </a:rPr>
              <a:t>IT?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56845" marR="5080" algn="ctr">
              <a:lnSpc>
                <a:spcPct val="100000"/>
              </a:lnSpc>
            </a:pPr>
            <a:r>
              <a:rPr sz="2400" b="1" i="1" spc="-200" dirty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2400" b="1" i="1" spc="-17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400" b="1" i="1" spc="-235" dirty="0">
                <a:solidFill>
                  <a:srgbClr val="FFFFFF"/>
                </a:solidFill>
                <a:latin typeface="Georgia"/>
                <a:cs typeface="Georgia"/>
              </a:rPr>
              <a:t>an </a:t>
            </a:r>
            <a:r>
              <a:rPr sz="2400" b="1" i="1" spc="-190" dirty="0">
                <a:solidFill>
                  <a:srgbClr val="FFFFFF"/>
                </a:solidFill>
                <a:latin typeface="Georgia"/>
                <a:cs typeface="Georgia"/>
              </a:rPr>
              <a:t>acute </a:t>
            </a:r>
            <a:r>
              <a:rPr sz="2400" b="1" i="1" spc="-210" dirty="0">
                <a:solidFill>
                  <a:srgbClr val="FFFFFF"/>
                </a:solidFill>
                <a:latin typeface="Georgia"/>
                <a:cs typeface="Georgia"/>
              </a:rPr>
              <a:t>&amp; </a:t>
            </a:r>
            <a:r>
              <a:rPr sz="2400" b="1" i="1" spc="-220" dirty="0">
                <a:solidFill>
                  <a:srgbClr val="FFFFFF"/>
                </a:solidFill>
                <a:latin typeface="Georgia"/>
                <a:cs typeface="Georgia"/>
              </a:rPr>
              <a:t>chronic </a:t>
            </a:r>
            <a:r>
              <a:rPr sz="2400" b="1" i="1" spc="-229" dirty="0">
                <a:solidFill>
                  <a:srgbClr val="FFFFFF"/>
                </a:solidFill>
                <a:latin typeface="Georgia"/>
                <a:cs typeface="Georgia"/>
              </a:rPr>
              <a:t>inflammatory </a:t>
            </a:r>
            <a:r>
              <a:rPr sz="2400" b="1" i="1" spc="-204" dirty="0">
                <a:solidFill>
                  <a:srgbClr val="FFFFFF"/>
                </a:solidFill>
                <a:latin typeface="Georgia"/>
                <a:cs typeface="Georgia"/>
              </a:rPr>
              <a:t>process in </a:t>
            </a:r>
            <a:r>
              <a:rPr sz="2400" b="1" i="1" spc="-17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400" b="1" i="1" spc="-229" dirty="0">
                <a:solidFill>
                  <a:srgbClr val="FFFFFF"/>
                </a:solidFill>
                <a:latin typeface="Georgia"/>
                <a:cs typeface="Georgia"/>
              </a:rPr>
              <a:t>medullary  </a:t>
            </a:r>
            <a:r>
              <a:rPr sz="2400" b="1" i="1" spc="-200" dirty="0">
                <a:solidFill>
                  <a:srgbClr val="FFFFFF"/>
                </a:solidFill>
                <a:latin typeface="Georgia"/>
                <a:cs typeface="Georgia"/>
              </a:rPr>
              <a:t>spaces </a:t>
            </a:r>
            <a:r>
              <a:rPr sz="2400" b="1" i="1" spc="-215" dirty="0">
                <a:solidFill>
                  <a:srgbClr val="FFFFFF"/>
                </a:solidFill>
                <a:latin typeface="Georgia"/>
                <a:cs typeface="Georgia"/>
              </a:rPr>
              <a:t>or </a:t>
            </a:r>
            <a:r>
              <a:rPr sz="2400" b="1" i="1" spc="-190" dirty="0">
                <a:solidFill>
                  <a:srgbClr val="FFFFFF"/>
                </a:solidFill>
                <a:latin typeface="Georgia"/>
                <a:cs typeface="Georgia"/>
              </a:rPr>
              <a:t>cortical </a:t>
            </a:r>
            <a:r>
              <a:rPr sz="2400" b="1" i="1" spc="-195" dirty="0">
                <a:solidFill>
                  <a:srgbClr val="FFFFFF"/>
                </a:solidFill>
                <a:latin typeface="Georgia"/>
                <a:cs typeface="Georgia"/>
              </a:rPr>
              <a:t>surfaces </a:t>
            </a:r>
            <a:r>
              <a:rPr sz="2400" b="1" i="1" spc="-19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400" b="1" i="1" spc="-210" dirty="0">
                <a:solidFill>
                  <a:srgbClr val="FFFFFF"/>
                </a:solidFill>
                <a:latin typeface="Georgia"/>
                <a:cs typeface="Georgia"/>
              </a:rPr>
              <a:t>bone </a:t>
            </a:r>
            <a:r>
              <a:rPr sz="2400" b="1" i="1" spc="-180" dirty="0">
                <a:solidFill>
                  <a:srgbClr val="FFFFFF"/>
                </a:solidFill>
                <a:latin typeface="Georgia"/>
                <a:cs typeface="Georgia"/>
              </a:rPr>
              <a:t>that </a:t>
            </a:r>
            <a:r>
              <a:rPr sz="2400" b="1" i="1" spc="-195" dirty="0">
                <a:solidFill>
                  <a:srgbClr val="FFFFFF"/>
                </a:solidFill>
                <a:latin typeface="Georgia"/>
                <a:cs typeface="Georgia"/>
              </a:rPr>
              <a:t>extends </a:t>
            </a:r>
            <a:r>
              <a:rPr sz="2400" b="1" i="1" spc="-320" dirty="0">
                <a:solidFill>
                  <a:srgbClr val="FFFFFF"/>
                </a:solidFill>
                <a:latin typeface="Georgia"/>
                <a:cs typeface="Georgia"/>
              </a:rPr>
              <a:t>away </a:t>
            </a:r>
            <a:r>
              <a:rPr sz="2400" b="1" i="1" spc="-235" dirty="0">
                <a:solidFill>
                  <a:srgbClr val="FFFFFF"/>
                </a:solidFill>
                <a:latin typeface="Georgia"/>
                <a:cs typeface="Georgia"/>
              </a:rPr>
              <a:t>from </a:t>
            </a:r>
            <a:r>
              <a:rPr sz="2400" b="1" i="1" spc="-170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2400" b="1" i="1" spc="-175" dirty="0">
                <a:solidFill>
                  <a:srgbClr val="FFFFFF"/>
                </a:solidFill>
                <a:latin typeface="Georgia"/>
                <a:cs typeface="Georgia"/>
              </a:rPr>
              <a:t>initial </a:t>
            </a:r>
            <a:r>
              <a:rPr sz="2400" b="1" i="1" spc="-160" dirty="0">
                <a:solidFill>
                  <a:srgbClr val="FFFFFF"/>
                </a:solidFill>
                <a:latin typeface="Georgia"/>
                <a:cs typeface="Georgia"/>
              </a:rPr>
              <a:t>site </a:t>
            </a:r>
            <a:r>
              <a:rPr sz="2400" b="1" i="1" spc="-19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2400" b="1" i="1" spc="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1" i="1" spc="-220" dirty="0">
                <a:solidFill>
                  <a:srgbClr val="FFFFFF"/>
                </a:solidFill>
                <a:latin typeface="Georgia"/>
                <a:cs typeface="Georgia"/>
              </a:rPr>
              <a:t>involvement.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r>
              <a:rPr lang="en-US" dirty="0" smtClean="0"/>
              <a:t>B. Surgical management: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Incision and drainage: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/>
              <a:t>Extraction of loose or offending teeth: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/>
              <a:t>Debridement:</a:t>
            </a:r>
          </a:p>
          <a:p>
            <a:pPr>
              <a:buFont typeface="Arial" pitchFamily="34" charset="0"/>
              <a:buChar char="•"/>
            </a:pPr>
            <a:r>
              <a:rPr lang="en-US" sz="2400" u="none" dirty="0" smtClean="0">
                <a:solidFill>
                  <a:schemeClr val="bg1"/>
                </a:solidFill>
              </a:rPr>
              <a:t>Followed by I/D, through debridement of affected area should be carried out. </a:t>
            </a:r>
          </a:p>
          <a:p>
            <a:pPr>
              <a:buFont typeface="Arial" pitchFamily="34" charset="0"/>
              <a:buChar char="•"/>
            </a:pPr>
            <a:r>
              <a:rPr lang="en-US" sz="2400" u="none" dirty="0" smtClean="0">
                <a:solidFill>
                  <a:schemeClr val="bg1"/>
                </a:solidFill>
              </a:rPr>
              <a:t>The area may be irrigated with hydrogen peroxide and saline. </a:t>
            </a:r>
          </a:p>
          <a:p>
            <a:pPr>
              <a:buFont typeface="Arial" pitchFamily="34" charset="0"/>
              <a:buChar char="•"/>
            </a:pPr>
            <a:r>
              <a:rPr lang="en-US" sz="2400" u="none" dirty="0" smtClean="0">
                <a:solidFill>
                  <a:schemeClr val="bg1"/>
                </a:solidFill>
              </a:rPr>
              <a:t>Any foreign body, necrotic tissue or small </a:t>
            </a:r>
            <a:r>
              <a:rPr lang="en-US" sz="2400" u="none" dirty="0" err="1" smtClean="0">
                <a:solidFill>
                  <a:schemeClr val="bg1"/>
                </a:solidFill>
              </a:rPr>
              <a:t>sequestrum</a:t>
            </a:r>
            <a:r>
              <a:rPr lang="en-US" sz="2400" u="none" dirty="0" smtClean="0">
                <a:solidFill>
                  <a:schemeClr val="bg1"/>
                </a:solidFill>
              </a:rPr>
              <a:t> should be removed</a:t>
            </a:r>
            <a:endParaRPr lang="en-US" sz="24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381999" cy="2646878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Decortication</a:t>
            </a:r>
            <a:r>
              <a:rPr lang="en-US" dirty="0" smtClean="0"/>
              <a:t>: </a:t>
            </a:r>
          </a:p>
          <a:p>
            <a:r>
              <a:rPr lang="en-US" sz="2400" u="none" dirty="0" smtClean="0">
                <a:solidFill>
                  <a:schemeClr val="bg1"/>
                </a:solidFill>
              </a:rPr>
              <a:t>Removal of chronically infected  lateral and inferior cortical plates of bone 1-2 </a:t>
            </a:r>
            <a:r>
              <a:rPr lang="en-US" sz="2400" u="none" dirty="0" err="1" smtClean="0">
                <a:solidFill>
                  <a:schemeClr val="bg1"/>
                </a:solidFill>
              </a:rPr>
              <a:t>cms</a:t>
            </a:r>
            <a:r>
              <a:rPr lang="en-US" sz="2400" u="none" dirty="0" smtClean="0">
                <a:solidFill>
                  <a:schemeClr val="bg1"/>
                </a:solidFill>
              </a:rPr>
              <a:t> beyond the area of involvement.</a:t>
            </a:r>
          </a:p>
          <a:p>
            <a:endParaRPr lang="en-US" sz="2400" u="none" dirty="0" smtClean="0">
              <a:solidFill>
                <a:schemeClr val="bg1"/>
              </a:solidFill>
            </a:endParaRPr>
          </a:p>
          <a:p>
            <a:endParaRPr lang="en-US" sz="2400" u="none" dirty="0" smtClean="0">
              <a:solidFill>
                <a:schemeClr val="bg1"/>
              </a:solidFill>
            </a:endParaRPr>
          </a:p>
          <a:p>
            <a:r>
              <a:rPr lang="en-US" sz="2400" u="none" dirty="0" smtClean="0">
                <a:solidFill>
                  <a:schemeClr val="bg1"/>
                </a:solidFill>
              </a:rPr>
              <a:t>,</a:t>
            </a:r>
            <a:endParaRPr lang="en-US" sz="2400" u="none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034" y="2632999"/>
            <a:ext cx="5020166" cy="308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000999" cy="2277547"/>
          </a:xfrm>
        </p:spPr>
        <p:txBody>
          <a:bodyPr/>
          <a:lstStyle/>
          <a:p>
            <a:r>
              <a:rPr lang="en-US" u="none" dirty="0" smtClean="0">
                <a:solidFill>
                  <a:schemeClr val="accent2"/>
                </a:solidFill>
              </a:rPr>
              <a:t>5</a:t>
            </a:r>
            <a:r>
              <a:rPr lang="en-US" sz="2400" u="none" dirty="0" smtClean="0">
                <a:solidFill>
                  <a:schemeClr val="accent2"/>
                </a:solidFill>
              </a:rPr>
              <a:t>. </a:t>
            </a:r>
            <a:r>
              <a:rPr lang="en-US" sz="2400" dirty="0" err="1" smtClean="0"/>
              <a:t>Sequestrectomy</a:t>
            </a:r>
            <a:r>
              <a:rPr lang="en-US" sz="24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2400" u="none" dirty="0" smtClean="0">
                <a:solidFill>
                  <a:schemeClr val="bg1"/>
                </a:solidFill>
              </a:rPr>
              <a:t>An integral part of definitive therapy. It helps in establishment of local </a:t>
            </a:r>
            <a:r>
              <a:rPr lang="en-US" sz="2400" u="none" dirty="0" err="1" smtClean="0">
                <a:solidFill>
                  <a:schemeClr val="bg1"/>
                </a:solidFill>
              </a:rPr>
              <a:t>microvascular</a:t>
            </a:r>
            <a:r>
              <a:rPr lang="en-US" sz="2400" u="none" dirty="0" smtClean="0">
                <a:solidFill>
                  <a:schemeClr val="bg1"/>
                </a:solidFill>
              </a:rPr>
              <a:t> proliferation.</a:t>
            </a:r>
          </a:p>
          <a:p>
            <a:pPr>
              <a:buFont typeface="Arial" pitchFamily="34" charset="0"/>
              <a:buChar char="•"/>
            </a:pPr>
            <a:endParaRPr lang="en-US" sz="2400" u="none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u="none" dirty="0" smtClean="0">
                <a:solidFill>
                  <a:schemeClr val="bg1"/>
                </a:solidFill>
              </a:rPr>
              <a:t>It should be undertaken through an intra-oral incision; or </a:t>
            </a:r>
            <a:r>
              <a:rPr lang="en-US" sz="2400" u="none" dirty="0" err="1" smtClean="0">
                <a:solidFill>
                  <a:schemeClr val="bg1"/>
                </a:solidFill>
              </a:rPr>
              <a:t>extraoral</a:t>
            </a:r>
            <a:r>
              <a:rPr lang="en-US" sz="2400" u="none" dirty="0" smtClean="0">
                <a:solidFill>
                  <a:schemeClr val="bg1"/>
                </a:solidFill>
              </a:rPr>
              <a:t> (</a:t>
            </a:r>
            <a:r>
              <a:rPr lang="en-US" sz="2400" u="none" dirty="0" err="1" smtClean="0">
                <a:solidFill>
                  <a:schemeClr val="bg1"/>
                </a:solidFill>
              </a:rPr>
              <a:t>submandibular</a:t>
            </a:r>
            <a:r>
              <a:rPr lang="en-US" sz="2400" u="none" dirty="0" smtClean="0">
                <a:solidFill>
                  <a:schemeClr val="bg1"/>
                </a:solidFill>
              </a:rPr>
              <a:t>) approach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2020" y="4419600"/>
            <a:ext cx="2968580" cy="208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34744"/>
            <a:ext cx="2667000" cy="34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915400" cy="49244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Saucerization</a:t>
            </a:r>
            <a:r>
              <a:rPr lang="en-US" dirty="0" smtClean="0"/>
              <a:t>: </a:t>
            </a:r>
          </a:p>
          <a:p>
            <a:r>
              <a:rPr lang="en-US" sz="2400" u="none" dirty="0" smtClean="0">
                <a:solidFill>
                  <a:schemeClr val="bg1"/>
                </a:solidFill>
              </a:rPr>
              <a:t>Excision of margins of necrotic bone overlying a focus of </a:t>
            </a:r>
            <a:r>
              <a:rPr lang="en-US" sz="2400" u="none" dirty="0" err="1" smtClean="0">
                <a:solidFill>
                  <a:schemeClr val="bg1"/>
                </a:solidFill>
              </a:rPr>
              <a:t>osteomyelitis</a:t>
            </a:r>
            <a:r>
              <a:rPr lang="en-US" sz="2400" u="none" dirty="0" smtClean="0">
                <a:solidFill>
                  <a:schemeClr val="bg1"/>
                </a:solidFill>
              </a:rPr>
              <a:t>. It is useful in chronic form.</a:t>
            </a:r>
          </a:p>
          <a:p>
            <a:endParaRPr lang="en-US" sz="2400" u="none" dirty="0" smtClean="0">
              <a:solidFill>
                <a:schemeClr val="bg1"/>
              </a:solidFill>
            </a:endParaRPr>
          </a:p>
          <a:p>
            <a:endParaRPr lang="en-US" sz="2400" u="none" dirty="0" smtClean="0">
              <a:solidFill>
                <a:schemeClr val="bg1"/>
              </a:solidFill>
            </a:endParaRPr>
          </a:p>
          <a:p>
            <a:endParaRPr lang="en-US" sz="2400" u="none" dirty="0" smtClean="0">
              <a:solidFill>
                <a:schemeClr val="bg1"/>
              </a:solidFill>
            </a:endParaRPr>
          </a:p>
          <a:p>
            <a:r>
              <a:rPr lang="en-US" sz="2400" u="none" dirty="0" smtClean="0">
                <a:solidFill>
                  <a:srgbClr val="C00000"/>
                </a:solidFill>
              </a:rPr>
              <a:t>7. </a:t>
            </a:r>
            <a:r>
              <a:rPr lang="en-US" sz="2400" dirty="0" smtClean="0"/>
              <a:t>Trephination: </a:t>
            </a:r>
            <a:r>
              <a:rPr lang="en-US" sz="2400" u="none" dirty="0" smtClean="0">
                <a:solidFill>
                  <a:schemeClr val="bg1"/>
                </a:solidFill>
              </a:rPr>
              <a:t>or fenestration</a:t>
            </a:r>
          </a:p>
          <a:p>
            <a:r>
              <a:rPr lang="en-US" sz="2400" u="none" dirty="0" smtClean="0">
                <a:solidFill>
                  <a:schemeClr val="bg1"/>
                </a:solidFill>
              </a:rPr>
              <a:t> is the creation of bony holes or windows in the overlying cortical bone adjacent to the infectious process for tissue </a:t>
            </a:r>
            <a:r>
              <a:rPr lang="en-US" sz="2400" u="none" dirty="0" err="1" smtClean="0">
                <a:solidFill>
                  <a:schemeClr val="bg1"/>
                </a:solidFill>
              </a:rPr>
              <a:t>ammoniation</a:t>
            </a:r>
            <a:r>
              <a:rPr lang="en-US" sz="2400" u="none" dirty="0" smtClean="0">
                <a:solidFill>
                  <a:schemeClr val="bg1"/>
                </a:solidFill>
              </a:rPr>
              <a:t> and decompression of the </a:t>
            </a:r>
            <a:r>
              <a:rPr lang="en-US" sz="2400" u="none" dirty="0" err="1" smtClean="0">
                <a:solidFill>
                  <a:schemeClr val="bg1"/>
                </a:solidFill>
              </a:rPr>
              <a:t>medullary</a:t>
            </a:r>
            <a:r>
              <a:rPr lang="en-US" sz="2400" u="none" dirty="0" smtClean="0">
                <a:solidFill>
                  <a:schemeClr val="bg1"/>
                </a:solidFill>
              </a:rPr>
              <a:t> compartment.</a:t>
            </a:r>
          </a:p>
          <a:p>
            <a:endParaRPr lang="en-US" sz="24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8762999" cy="2462213"/>
          </a:xfrm>
        </p:spPr>
        <p:txBody>
          <a:bodyPr/>
          <a:lstStyle/>
          <a:p>
            <a:r>
              <a:rPr lang="en-US" dirty="0" smtClean="0"/>
              <a:t>Resection: </a:t>
            </a:r>
          </a:p>
          <a:p>
            <a:r>
              <a:rPr lang="en-US" u="none" dirty="0" smtClean="0">
                <a:solidFill>
                  <a:schemeClr val="bg1"/>
                </a:solidFill>
              </a:rPr>
              <a:t>When extensive portion of the bone is involved in the disease process, then resection </a:t>
            </a:r>
            <a:r>
              <a:rPr lang="en-US" sz="2400" u="none" dirty="0" smtClean="0">
                <a:solidFill>
                  <a:schemeClr val="bg1"/>
                </a:solidFill>
              </a:rPr>
              <a:t>of the jaw bone is advocated. Following resection, reconstruction is advocated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45757"/>
            <a:ext cx="5943600" cy="39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364" rIns="0" bIns="0" rtlCol="0">
            <a:spAutoFit/>
          </a:bodyPr>
          <a:lstStyle/>
          <a:p>
            <a:pPr marL="2270125" marR="5080" indent="-1567180">
              <a:lnSpc>
                <a:spcPct val="100000"/>
              </a:lnSpc>
              <a:spcBef>
                <a:spcPts val="100"/>
              </a:spcBef>
            </a:pPr>
            <a:r>
              <a:rPr sz="4800" spc="-765" dirty="0"/>
              <a:t>FACTORS </a:t>
            </a:r>
            <a:r>
              <a:rPr sz="4800" spc="-695" dirty="0"/>
              <a:t>PREDISPOSING </a:t>
            </a:r>
            <a:r>
              <a:rPr sz="4800" spc="-580" dirty="0"/>
              <a:t>TO  </a:t>
            </a:r>
            <a:r>
              <a:rPr sz="4800" i="1" spc="-685" dirty="0"/>
              <a:t>OSTEOMYELITIS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472440" y="990600"/>
            <a:ext cx="7282307" cy="3226307"/>
            <a:chOff x="472440" y="990600"/>
            <a:chExt cx="7282307" cy="3226307"/>
          </a:xfrm>
        </p:grpSpPr>
        <p:sp>
          <p:nvSpPr>
            <p:cNvPr id="4" name="object 4"/>
            <p:cNvSpPr/>
            <p:nvPr/>
          </p:nvSpPr>
          <p:spPr>
            <a:xfrm>
              <a:off x="1486662" y="990600"/>
              <a:ext cx="850900" cy="731520"/>
            </a:xfrm>
            <a:custGeom>
              <a:avLst/>
              <a:gdLst/>
              <a:ahLst/>
              <a:cxnLst/>
              <a:rect l="l" t="t" r="r" b="b"/>
              <a:pathLst>
                <a:path w="850900" h="731519">
                  <a:moveTo>
                    <a:pt x="850392" y="0"/>
                  </a:moveTo>
                  <a:lnTo>
                    <a:pt x="91440" y="0"/>
                  </a:lnTo>
                  <a:lnTo>
                    <a:pt x="91440" y="548639"/>
                  </a:lnTo>
                  <a:lnTo>
                    <a:pt x="0" y="548639"/>
                  </a:lnTo>
                  <a:lnTo>
                    <a:pt x="182880" y="731520"/>
                  </a:lnTo>
                  <a:lnTo>
                    <a:pt x="365760" y="548639"/>
                  </a:lnTo>
                  <a:lnTo>
                    <a:pt x="274319" y="548639"/>
                  </a:lnTo>
                  <a:lnTo>
                    <a:pt x="274319" y="182879"/>
                  </a:lnTo>
                  <a:lnTo>
                    <a:pt x="850392" y="182879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86662" y="990600"/>
              <a:ext cx="850900" cy="731520"/>
            </a:xfrm>
            <a:custGeom>
              <a:avLst/>
              <a:gdLst/>
              <a:ahLst/>
              <a:cxnLst/>
              <a:rect l="l" t="t" r="r" b="b"/>
              <a:pathLst>
                <a:path w="850900" h="731519">
                  <a:moveTo>
                    <a:pt x="850392" y="182879"/>
                  </a:moveTo>
                  <a:lnTo>
                    <a:pt x="274319" y="182879"/>
                  </a:lnTo>
                  <a:lnTo>
                    <a:pt x="274319" y="548639"/>
                  </a:lnTo>
                  <a:lnTo>
                    <a:pt x="365760" y="548639"/>
                  </a:lnTo>
                  <a:lnTo>
                    <a:pt x="182880" y="731520"/>
                  </a:lnTo>
                  <a:lnTo>
                    <a:pt x="0" y="548639"/>
                  </a:lnTo>
                  <a:lnTo>
                    <a:pt x="91440" y="548639"/>
                  </a:lnTo>
                  <a:lnTo>
                    <a:pt x="91440" y="0"/>
                  </a:lnTo>
                  <a:lnTo>
                    <a:pt x="850392" y="0"/>
                  </a:lnTo>
                  <a:lnTo>
                    <a:pt x="850392" y="182879"/>
                  </a:lnTo>
                  <a:close/>
                </a:path>
              </a:pathLst>
            </a:custGeom>
            <a:ln w="19050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16547" y="990600"/>
              <a:ext cx="838200" cy="731520"/>
            </a:xfrm>
            <a:custGeom>
              <a:avLst/>
              <a:gdLst/>
              <a:ahLst/>
              <a:cxnLst/>
              <a:rect l="l" t="t" r="r" b="b"/>
              <a:pathLst>
                <a:path w="838200" h="731519">
                  <a:moveTo>
                    <a:pt x="746759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563879" y="182879"/>
                  </a:lnTo>
                  <a:lnTo>
                    <a:pt x="563879" y="548639"/>
                  </a:lnTo>
                  <a:lnTo>
                    <a:pt x="472439" y="548639"/>
                  </a:lnTo>
                  <a:lnTo>
                    <a:pt x="655320" y="731520"/>
                  </a:lnTo>
                  <a:lnTo>
                    <a:pt x="838200" y="548639"/>
                  </a:lnTo>
                  <a:lnTo>
                    <a:pt x="746759" y="548639"/>
                  </a:lnTo>
                  <a:lnTo>
                    <a:pt x="746759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6547" y="990600"/>
              <a:ext cx="838200" cy="731520"/>
            </a:xfrm>
            <a:custGeom>
              <a:avLst/>
              <a:gdLst/>
              <a:ahLst/>
              <a:cxnLst/>
              <a:rect l="l" t="t" r="r" b="b"/>
              <a:pathLst>
                <a:path w="838200" h="731519">
                  <a:moveTo>
                    <a:pt x="0" y="182879"/>
                  </a:moveTo>
                  <a:lnTo>
                    <a:pt x="563879" y="182879"/>
                  </a:lnTo>
                  <a:lnTo>
                    <a:pt x="563879" y="548639"/>
                  </a:lnTo>
                  <a:lnTo>
                    <a:pt x="472439" y="548639"/>
                  </a:lnTo>
                  <a:lnTo>
                    <a:pt x="655320" y="731520"/>
                  </a:lnTo>
                  <a:lnTo>
                    <a:pt x="838200" y="548639"/>
                  </a:lnTo>
                  <a:lnTo>
                    <a:pt x="746759" y="548639"/>
                  </a:lnTo>
                  <a:lnTo>
                    <a:pt x="746759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19050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440" y="2514600"/>
              <a:ext cx="178308" cy="17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440" y="3098293"/>
              <a:ext cx="178308" cy="17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2440" y="3479293"/>
              <a:ext cx="178308" cy="17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2440" y="3733800"/>
              <a:ext cx="178308" cy="17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40" y="4038600"/>
              <a:ext cx="178308" cy="17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xfrm>
            <a:off x="5562600" y="1905000"/>
            <a:ext cx="3124200" cy="210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5"/>
              </a:spcBef>
            </a:pPr>
            <a:r>
              <a:rPr sz="1800" i="1" spc="-140" smtClean="0">
                <a:solidFill>
                  <a:srgbClr val="FF9999"/>
                </a:solidFill>
              </a:rPr>
              <a:t>(</a:t>
            </a:r>
            <a:r>
              <a:rPr lang="en-US" sz="1800" i="1" spc="-140" dirty="0" smtClean="0">
                <a:solidFill>
                  <a:srgbClr val="FF9999"/>
                </a:solidFill>
              </a:rPr>
              <a:t>Conditions    </a:t>
            </a:r>
            <a:r>
              <a:rPr sz="1800" i="1" spc="-140" smtClean="0">
                <a:solidFill>
                  <a:srgbClr val="FF9999"/>
                </a:solidFill>
              </a:rPr>
              <a:t>decreased  </a:t>
            </a:r>
            <a:r>
              <a:rPr lang="en-US" sz="1800" i="1" spc="-140" dirty="0" smtClean="0">
                <a:solidFill>
                  <a:srgbClr val="FF9999"/>
                </a:solidFill>
              </a:rPr>
              <a:t>   </a:t>
            </a:r>
            <a:r>
              <a:rPr sz="1800" spc="-150" smtClean="0">
                <a:solidFill>
                  <a:srgbClr val="FF9999"/>
                </a:solidFill>
              </a:rPr>
              <a:t>vascularity</a:t>
            </a:r>
            <a:r>
              <a:rPr lang="en-US" sz="1800" spc="-150" dirty="0" smtClean="0">
                <a:solidFill>
                  <a:srgbClr val="FF9999"/>
                </a:solidFill>
              </a:rPr>
              <a:t>    </a:t>
            </a:r>
            <a:r>
              <a:rPr sz="1800" spc="-150" smtClean="0">
                <a:solidFill>
                  <a:srgbClr val="FF9999"/>
                </a:solidFill>
              </a:rPr>
              <a:t>of  </a:t>
            </a:r>
            <a:r>
              <a:rPr lang="en-US" sz="1800" spc="-150" dirty="0" smtClean="0">
                <a:solidFill>
                  <a:srgbClr val="FF9999"/>
                </a:solidFill>
              </a:rPr>
              <a:t>  </a:t>
            </a:r>
            <a:r>
              <a:rPr sz="1800" spc="-150" smtClean="0">
                <a:solidFill>
                  <a:srgbClr val="FF9999"/>
                </a:solidFill>
              </a:rPr>
              <a:t>bone)</a:t>
            </a:r>
            <a:endParaRPr sz="1850"/>
          </a:p>
          <a:p>
            <a:pPr marL="179705" marR="160020">
              <a:lnSpc>
                <a:spcPct val="100000"/>
              </a:lnSpc>
            </a:pPr>
            <a:r>
              <a:rPr sz="2000" i="1" spc="-204" dirty="0">
                <a:solidFill>
                  <a:srgbClr val="FFFFFF"/>
                </a:solidFill>
              </a:rPr>
              <a:t>Trauma</a:t>
            </a:r>
            <a:r>
              <a:rPr sz="2000" i="1" spc="-204">
                <a:solidFill>
                  <a:srgbClr val="FFFFFF"/>
                </a:solidFill>
              </a:rPr>
              <a:t>.  </a:t>
            </a:r>
            <a:endParaRPr lang="en-US" sz="2000" i="1" spc="-204" dirty="0" smtClean="0">
              <a:solidFill>
                <a:srgbClr val="FFFFFF"/>
              </a:solidFill>
            </a:endParaRPr>
          </a:p>
          <a:p>
            <a:pPr marL="179705" marR="160020">
              <a:lnSpc>
                <a:spcPct val="100000"/>
              </a:lnSpc>
            </a:pPr>
            <a:r>
              <a:rPr sz="2000" spc="-190" smtClean="0">
                <a:solidFill>
                  <a:srgbClr val="FFFFFF"/>
                </a:solidFill>
              </a:rPr>
              <a:t>Radiation </a:t>
            </a:r>
            <a:r>
              <a:rPr lang="en-US" sz="2000" spc="-190" dirty="0" smtClean="0">
                <a:solidFill>
                  <a:srgbClr val="FFFFFF"/>
                </a:solidFill>
              </a:rPr>
              <a:t> </a:t>
            </a:r>
            <a:r>
              <a:rPr sz="2000" spc="-204" smtClean="0">
                <a:solidFill>
                  <a:srgbClr val="FFFFFF"/>
                </a:solidFill>
              </a:rPr>
              <a:t>injury</a:t>
            </a:r>
            <a:r>
              <a:rPr sz="2000" spc="-204">
                <a:solidFill>
                  <a:srgbClr val="FFFFFF"/>
                </a:solidFill>
              </a:rPr>
              <a:t>.  </a:t>
            </a:r>
            <a:endParaRPr lang="en-US" sz="2000" spc="-204" dirty="0" smtClean="0">
              <a:solidFill>
                <a:srgbClr val="FFFFFF"/>
              </a:solidFill>
            </a:endParaRPr>
          </a:p>
          <a:p>
            <a:pPr marL="179705" marR="160020">
              <a:lnSpc>
                <a:spcPct val="100000"/>
              </a:lnSpc>
            </a:pPr>
            <a:r>
              <a:rPr sz="2000" spc="-155" smtClean="0">
                <a:solidFill>
                  <a:srgbClr val="FFFFFF"/>
                </a:solidFill>
              </a:rPr>
              <a:t>Paget’s</a:t>
            </a:r>
            <a:r>
              <a:rPr sz="2000" spc="-140" smtClean="0">
                <a:solidFill>
                  <a:srgbClr val="FFFFFF"/>
                </a:solidFill>
              </a:rPr>
              <a:t> </a:t>
            </a:r>
            <a:r>
              <a:rPr lang="en-US" sz="2000" spc="-140" dirty="0" smtClean="0">
                <a:solidFill>
                  <a:srgbClr val="FFFFFF"/>
                </a:solidFill>
              </a:rPr>
              <a:t> </a:t>
            </a:r>
            <a:r>
              <a:rPr sz="2000" spc="-160" smtClean="0">
                <a:solidFill>
                  <a:srgbClr val="FFFFFF"/>
                </a:solidFill>
              </a:rPr>
              <a:t>disease</a:t>
            </a:r>
            <a:r>
              <a:rPr sz="2000" spc="-160" dirty="0">
                <a:solidFill>
                  <a:srgbClr val="FFFFFF"/>
                </a:solidFill>
              </a:rPr>
              <a:t>.</a:t>
            </a:r>
            <a:endParaRPr sz="2000"/>
          </a:p>
          <a:p>
            <a:pPr marL="179705" marR="548005">
              <a:lnSpc>
                <a:spcPct val="100000"/>
              </a:lnSpc>
              <a:spcBef>
                <a:spcPts val="5"/>
              </a:spcBef>
            </a:pPr>
            <a:r>
              <a:rPr sz="2000" i="1" spc="-180" dirty="0">
                <a:solidFill>
                  <a:srgbClr val="FFFFFF"/>
                </a:solidFill>
              </a:rPr>
              <a:t>Osteoporosis</a:t>
            </a:r>
            <a:r>
              <a:rPr sz="2000" i="1" spc="-180">
                <a:solidFill>
                  <a:srgbClr val="FFFFFF"/>
                </a:solidFill>
              </a:rPr>
              <a:t>.  </a:t>
            </a:r>
            <a:endParaRPr lang="en-US" sz="2000" i="1" spc="-180" dirty="0" smtClean="0">
              <a:solidFill>
                <a:srgbClr val="FFFFFF"/>
              </a:solidFill>
            </a:endParaRPr>
          </a:p>
          <a:p>
            <a:pPr marL="179705" marR="548005">
              <a:lnSpc>
                <a:spcPct val="100000"/>
              </a:lnSpc>
              <a:spcBef>
                <a:spcPts val="5"/>
              </a:spcBef>
            </a:pPr>
            <a:r>
              <a:rPr lang="en-US" sz="2000" spc="-225" dirty="0" smtClean="0">
                <a:solidFill>
                  <a:srgbClr val="FFFFFF"/>
                </a:solidFill>
              </a:rPr>
              <a:t>Bone   malignancy         </a:t>
            </a:r>
            <a:endParaRPr sz="2000"/>
          </a:p>
        </p:txBody>
      </p:sp>
      <p:grpSp>
        <p:nvGrpSpPr>
          <p:cNvPr id="15" name="object 15"/>
          <p:cNvGrpSpPr/>
          <p:nvPr/>
        </p:nvGrpSpPr>
        <p:grpSpPr>
          <a:xfrm>
            <a:off x="5384292" y="2590800"/>
            <a:ext cx="178308" cy="1321307"/>
            <a:chOff x="5806440" y="4043171"/>
            <a:chExt cx="178308" cy="1321307"/>
          </a:xfrm>
        </p:grpSpPr>
        <p:sp>
          <p:nvSpPr>
            <p:cNvPr id="16" name="object 16"/>
            <p:cNvSpPr/>
            <p:nvPr/>
          </p:nvSpPr>
          <p:spPr>
            <a:xfrm>
              <a:off x="5806440" y="4043171"/>
              <a:ext cx="178308" cy="17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06440" y="4271771"/>
              <a:ext cx="178308" cy="17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06440" y="4576571"/>
              <a:ext cx="178308" cy="17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6440" y="4881371"/>
              <a:ext cx="178308" cy="17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06440" y="5186171"/>
              <a:ext cx="178308" cy="17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80085" y="2411730"/>
            <a:ext cx="236791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0025">
              <a:lnSpc>
                <a:spcPct val="100000"/>
              </a:lnSpc>
              <a:spcBef>
                <a:spcPts val="105"/>
              </a:spcBef>
            </a:pPr>
            <a:r>
              <a:rPr sz="2000" b="1" i="1" spc="-215" dirty="0">
                <a:solidFill>
                  <a:srgbClr val="FFFFFF"/>
                </a:solidFill>
                <a:latin typeface="Georgia"/>
                <a:cs typeface="Georgia"/>
              </a:rPr>
              <a:t>Immune </a:t>
            </a:r>
            <a:r>
              <a:rPr sz="2000" b="1" i="1" spc="-170" dirty="0">
                <a:solidFill>
                  <a:srgbClr val="FFFFFF"/>
                </a:solidFill>
                <a:latin typeface="Georgia"/>
                <a:cs typeface="Georgia"/>
              </a:rPr>
              <a:t>deficiency  </a:t>
            </a:r>
            <a:r>
              <a:rPr sz="2000" b="1" i="1" spc="-155" dirty="0">
                <a:solidFill>
                  <a:srgbClr val="FFFFFF"/>
                </a:solidFill>
                <a:latin typeface="Georgia"/>
                <a:cs typeface="Georgia"/>
              </a:rPr>
              <a:t>states.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000" b="1" i="1" spc="-195" dirty="0">
                <a:solidFill>
                  <a:srgbClr val="FFFFFF"/>
                </a:solidFill>
                <a:latin typeface="Georgia"/>
                <a:cs typeface="Georgia"/>
              </a:rPr>
              <a:t>Immunosuppression  </a:t>
            </a:r>
            <a:r>
              <a:rPr sz="2000" b="1" i="1" spc="-165" dirty="0">
                <a:solidFill>
                  <a:srgbClr val="FFFFFF"/>
                </a:solidFill>
                <a:latin typeface="Georgia"/>
                <a:cs typeface="Georgia"/>
              </a:rPr>
              <a:t>Diabetes</a:t>
            </a:r>
            <a:r>
              <a:rPr sz="2000" b="1" i="1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i="1" spc="-160" dirty="0">
                <a:solidFill>
                  <a:srgbClr val="FFFFFF"/>
                </a:solidFill>
                <a:latin typeface="Georgia"/>
                <a:cs typeface="Georgia"/>
              </a:rPr>
              <a:t>mellitus.</a:t>
            </a:r>
            <a:endParaRPr sz="2000">
              <a:latin typeface="Georgia"/>
              <a:cs typeface="Georgia"/>
            </a:endParaRPr>
          </a:p>
          <a:p>
            <a:pPr marL="12700" marR="493395">
              <a:lnSpc>
                <a:spcPct val="100000"/>
              </a:lnSpc>
            </a:pPr>
            <a:r>
              <a:rPr sz="2000" b="1" i="1" spc="-185" dirty="0">
                <a:solidFill>
                  <a:srgbClr val="FFFFFF"/>
                </a:solidFill>
                <a:latin typeface="Georgia"/>
                <a:cs typeface="Georgia"/>
              </a:rPr>
              <a:t>Malnutrition.  Extremes </a:t>
            </a:r>
            <a:r>
              <a:rPr sz="2000" b="1" i="1" spc="-16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2000" b="1" i="1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i="1" spc="-175" dirty="0">
                <a:solidFill>
                  <a:srgbClr val="FFFFFF"/>
                </a:solidFill>
                <a:latin typeface="Georgia"/>
                <a:cs typeface="Georgia"/>
              </a:rPr>
              <a:t>age.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1828800"/>
            <a:ext cx="2386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-155" dirty="0" smtClean="0">
                <a:solidFill>
                  <a:srgbClr val="FF9999"/>
                </a:solidFill>
                <a:latin typeface="Georgia"/>
                <a:cs typeface="Georgia"/>
              </a:rPr>
              <a:t>(Conditions that </a:t>
            </a:r>
            <a:endParaRPr lang="en-US" b="1" i="1" spc="-155" dirty="0">
              <a:solidFill>
                <a:srgbClr val="FF9999"/>
              </a:solidFill>
              <a:latin typeface="Georgia"/>
              <a:cs typeface="Georgia"/>
            </a:endParaRPr>
          </a:p>
          <a:p>
            <a:r>
              <a:rPr lang="en-US" b="1" i="1" spc="-155" dirty="0" smtClean="0">
                <a:solidFill>
                  <a:srgbClr val="FF9999"/>
                </a:solidFill>
                <a:latin typeface="Georgia"/>
                <a:cs typeface="Georgia"/>
              </a:rPr>
              <a:t>Altered  </a:t>
            </a:r>
            <a:r>
              <a:rPr lang="en-US" b="1" i="1" spc="-145" dirty="0" smtClean="0">
                <a:solidFill>
                  <a:srgbClr val="FF9999"/>
                </a:solidFill>
                <a:latin typeface="Georgia"/>
                <a:cs typeface="Georgia"/>
              </a:rPr>
              <a:t>host</a:t>
            </a:r>
            <a:r>
              <a:rPr lang="en-US" b="1" i="1" spc="25" dirty="0" smtClean="0">
                <a:solidFill>
                  <a:srgbClr val="FF9999"/>
                </a:solidFill>
                <a:latin typeface="Georgia"/>
                <a:cs typeface="Georgia"/>
              </a:rPr>
              <a:t> </a:t>
            </a:r>
            <a:r>
              <a:rPr lang="en-US" b="1" i="1" spc="-130" dirty="0" smtClean="0">
                <a:solidFill>
                  <a:srgbClr val="FF9999"/>
                </a:solidFill>
                <a:latin typeface="Georgia"/>
                <a:cs typeface="Georgia"/>
              </a:rPr>
              <a:t>defense)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4" y="381000"/>
            <a:ext cx="8970670" cy="738664"/>
          </a:xfrm>
        </p:spPr>
        <p:txBody>
          <a:bodyPr/>
          <a:lstStyle/>
          <a:p>
            <a:r>
              <a:rPr lang="en-US" sz="4800" dirty="0" smtClean="0"/>
              <a:t>Etiology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745741"/>
            <a:ext cx="4114800" cy="412420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Odontogenic</a:t>
            </a:r>
            <a:r>
              <a:rPr lang="en-US" dirty="0" smtClean="0">
                <a:solidFill>
                  <a:schemeClr val="bg1"/>
                </a:solidFill>
              </a:rPr>
              <a:t> Infections</a:t>
            </a:r>
          </a:p>
          <a:p>
            <a:pPr marL="457200" indent="-4572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Trauma</a:t>
            </a:r>
          </a:p>
          <a:p>
            <a:pPr marL="457200" indent="-4572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Infections of </a:t>
            </a:r>
            <a:r>
              <a:rPr lang="en-US" dirty="0" err="1" smtClean="0">
                <a:solidFill>
                  <a:schemeClr val="bg1"/>
                </a:solidFill>
              </a:rPr>
              <a:t>orofacial</a:t>
            </a:r>
            <a:r>
              <a:rPr lang="en-US" dirty="0" smtClean="0">
                <a:solidFill>
                  <a:schemeClr val="bg1"/>
                </a:solidFill>
              </a:rPr>
              <a:t> regions</a:t>
            </a:r>
          </a:p>
          <a:p>
            <a:pPr marL="457200" indent="-457200"/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</a:rPr>
              <a:t>Gingival ulcerations, </a:t>
            </a: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</a:rPr>
              <a:t>furuncles, </a:t>
            </a: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</a:rPr>
              <a:t>Lacerations</a:t>
            </a:r>
          </a:p>
          <a:p>
            <a:pPr marL="457200" indent="-457200"/>
            <a:r>
              <a:rPr lang="en-US" sz="2000" dirty="0" err="1" smtClean="0">
                <a:solidFill>
                  <a:schemeClr val="bg1"/>
                </a:solidFill>
              </a:rPr>
              <a:t>Peritonsillar</a:t>
            </a:r>
            <a:r>
              <a:rPr lang="en-US" sz="2000" dirty="0" smtClean="0">
                <a:solidFill>
                  <a:schemeClr val="bg1"/>
                </a:solidFill>
              </a:rPr>
              <a:t> abscess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447800"/>
            <a:ext cx="9156700" cy="5533390"/>
            <a:chOff x="-6350" y="1325117"/>
            <a:chExt cx="9156700" cy="5533390"/>
          </a:xfrm>
        </p:grpSpPr>
        <p:sp>
          <p:nvSpPr>
            <p:cNvPr id="3" name="object 3"/>
            <p:cNvSpPr/>
            <p:nvPr/>
          </p:nvSpPr>
          <p:spPr>
            <a:xfrm>
              <a:off x="0" y="1335912"/>
              <a:ext cx="9144000" cy="5522595"/>
            </a:xfrm>
            <a:custGeom>
              <a:avLst/>
              <a:gdLst/>
              <a:ahLst/>
              <a:cxnLst/>
              <a:rect l="l" t="t" r="r" b="b"/>
              <a:pathLst>
                <a:path w="9144000" h="5522595">
                  <a:moveTo>
                    <a:pt x="9144000" y="0"/>
                  </a:moveTo>
                  <a:lnTo>
                    <a:pt x="0" y="0"/>
                  </a:lnTo>
                  <a:lnTo>
                    <a:pt x="0" y="5522087"/>
                  </a:lnTo>
                  <a:lnTo>
                    <a:pt x="9144000" y="55220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331467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5">
                  <a:moveTo>
                    <a:pt x="0" y="0"/>
                  </a:moveTo>
                  <a:lnTo>
                    <a:pt x="9144000" y="1524"/>
                  </a:lnTo>
                </a:path>
              </a:pathLst>
            </a:custGeom>
            <a:ln w="12700">
              <a:solidFill>
                <a:srgbClr val="BAAA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64" rIns="0" bIns="0" rtlCol="0">
            <a:spAutoFit/>
          </a:bodyPr>
          <a:lstStyle/>
          <a:p>
            <a:pPr marL="2270125" marR="5080" indent="-287020">
              <a:lnSpc>
                <a:spcPct val="100000"/>
              </a:lnSpc>
              <a:spcBef>
                <a:spcPts val="100"/>
              </a:spcBef>
            </a:pPr>
            <a:r>
              <a:rPr sz="4800" spc="-775" dirty="0"/>
              <a:t>PATHOGENESIS </a:t>
            </a:r>
            <a:r>
              <a:rPr sz="4800" spc="-680" dirty="0"/>
              <a:t>OF  </a:t>
            </a:r>
            <a:r>
              <a:rPr sz="4800" i="1" spc="-685" dirty="0"/>
              <a:t>OSTEOMYELITIS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431393" y="1854453"/>
            <a:ext cx="8281034" cy="1031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Georgia"/>
              <a:cs typeface="Georgia"/>
            </a:endParaRPr>
          </a:p>
          <a:p>
            <a:pPr marL="248920" marR="241935" algn="ctr">
              <a:lnSpc>
                <a:spcPct val="100000"/>
              </a:lnSpc>
              <a:spcBef>
                <a:spcPts val="1730"/>
              </a:spcBef>
              <a:tabLst>
                <a:tab pos="3654425" algn="l"/>
              </a:tabLst>
            </a:pPr>
            <a:endParaRPr sz="24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1000" y="1981200"/>
            <a:ext cx="304800" cy="666115"/>
            <a:chOff x="4365752" y="2650235"/>
            <a:chExt cx="438150" cy="666115"/>
          </a:xfrm>
        </p:grpSpPr>
        <p:sp>
          <p:nvSpPr>
            <p:cNvPr id="8" name="object 8"/>
            <p:cNvSpPr/>
            <p:nvPr/>
          </p:nvSpPr>
          <p:spPr>
            <a:xfrm>
              <a:off x="4375277" y="2659760"/>
              <a:ext cx="419100" cy="647065"/>
            </a:xfrm>
            <a:custGeom>
              <a:avLst/>
              <a:gdLst/>
              <a:ahLst/>
              <a:cxnLst/>
              <a:rect l="l" t="t" r="r" b="b"/>
              <a:pathLst>
                <a:path w="419100" h="647064">
                  <a:moveTo>
                    <a:pt x="314325" y="0"/>
                  </a:moveTo>
                  <a:lnTo>
                    <a:pt x="104775" y="0"/>
                  </a:lnTo>
                  <a:lnTo>
                    <a:pt x="104775" y="437261"/>
                  </a:lnTo>
                  <a:lnTo>
                    <a:pt x="0" y="437261"/>
                  </a:lnTo>
                  <a:lnTo>
                    <a:pt x="209550" y="646811"/>
                  </a:lnTo>
                  <a:lnTo>
                    <a:pt x="419100" y="437261"/>
                  </a:lnTo>
                  <a:lnTo>
                    <a:pt x="314325" y="437261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75277" y="2659760"/>
              <a:ext cx="419100" cy="647065"/>
            </a:xfrm>
            <a:custGeom>
              <a:avLst/>
              <a:gdLst/>
              <a:ahLst/>
              <a:cxnLst/>
              <a:rect l="l" t="t" r="r" b="b"/>
              <a:pathLst>
                <a:path w="419100" h="647064">
                  <a:moveTo>
                    <a:pt x="0" y="437261"/>
                  </a:moveTo>
                  <a:lnTo>
                    <a:pt x="104775" y="437261"/>
                  </a:lnTo>
                  <a:lnTo>
                    <a:pt x="104775" y="0"/>
                  </a:lnTo>
                  <a:lnTo>
                    <a:pt x="314325" y="0"/>
                  </a:lnTo>
                  <a:lnTo>
                    <a:pt x="314325" y="437261"/>
                  </a:lnTo>
                  <a:lnTo>
                    <a:pt x="419100" y="437261"/>
                  </a:lnTo>
                  <a:lnTo>
                    <a:pt x="209550" y="646811"/>
                  </a:lnTo>
                  <a:lnTo>
                    <a:pt x="0" y="437261"/>
                  </a:lnTo>
                  <a:close/>
                </a:path>
              </a:pathLst>
            </a:custGeom>
            <a:ln w="19050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1371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Trauma to Bone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2706469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Acute Inflammation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(Infiltration of   WBCs)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408906" y="3390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1"/>
          <p:cNvSpPr/>
          <p:nvPr/>
        </p:nvSpPr>
        <p:spPr>
          <a:xfrm rot="16200000" flipH="1">
            <a:off x="2906763" y="3189239"/>
            <a:ext cx="685800" cy="708126"/>
          </a:xfrm>
          <a:custGeom>
            <a:avLst/>
            <a:gdLst/>
            <a:ahLst/>
            <a:cxnLst/>
            <a:rect l="l" t="t" r="r" b="b"/>
            <a:pathLst>
              <a:path w="419100" h="565785">
                <a:moveTo>
                  <a:pt x="314325" y="0"/>
                </a:moveTo>
                <a:lnTo>
                  <a:pt x="104775" y="0"/>
                </a:lnTo>
                <a:lnTo>
                  <a:pt x="104775" y="356235"/>
                </a:lnTo>
                <a:lnTo>
                  <a:pt x="0" y="356235"/>
                </a:lnTo>
                <a:lnTo>
                  <a:pt x="209550" y="565785"/>
                </a:lnTo>
                <a:lnTo>
                  <a:pt x="419100" y="356235"/>
                </a:lnTo>
                <a:lnTo>
                  <a:pt x="314325" y="356235"/>
                </a:lnTo>
                <a:lnTo>
                  <a:pt x="314325" y="0"/>
                </a:lnTo>
                <a:close/>
              </a:path>
            </a:pathLst>
          </a:custGeom>
          <a:solidFill>
            <a:srgbClr val="FF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3581400" y="3352800"/>
            <a:ext cx="1585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Tissue necrosis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86000" y="2678668"/>
            <a:ext cx="203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Proteolytic</a:t>
            </a:r>
            <a:r>
              <a:rPr lang="en-US" dirty="0" smtClean="0">
                <a:solidFill>
                  <a:schemeClr val="bg1"/>
                </a:solidFill>
              </a:rPr>
              <a:t> enzyme </a:t>
            </a:r>
            <a:endParaRPr lang="en-US" dirty="0"/>
          </a:p>
        </p:txBody>
      </p:sp>
      <p:grpSp>
        <p:nvGrpSpPr>
          <p:cNvPr id="35" name="object 7"/>
          <p:cNvGrpSpPr/>
          <p:nvPr/>
        </p:nvGrpSpPr>
        <p:grpSpPr>
          <a:xfrm>
            <a:off x="2971800" y="3067685"/>
            <a:ext cx="228600" cy="208915"/>
            <a:chOff x="4365752" y="2650235"/>
            <a:chExt cx="438150" cy="666115"/>
          </a:xfrm>
        </p:grpSpPr>
        <p:sp>
          <p:nvSpPr>
            <p:cNvPr id="36" name="object 8"/>
            <p:cNvSpPr/>
            <p:nvPr/>
          </p:nvSpPr>
          <p:spPr>
            <a:xfrm>
              <a:off x="4375277" y="2659760"/>
              <a:ext cx="419100" cy="647065"/>
            </a:xfrm>
            <a:custGeom>
              <a:avLst/>
              <a:gdLst/>
              <a:ahLst/>
              <a:cxnLst/>
              <a:rect l="l" t="t" r="r" b="b"/>
              <a:pathLst>
                <a:path w="419100" h="647064">
                  <a:moveTo>
                    <a:pt x="314325" y="0"/>
                  </a:moveTo>
                  <a:lnTo>
                    <a:pt x="104775" y="0"/>
                  </a:lnTo>
                  <a:lnTo>
                    <a:pt x="104775" y="437261"/>
                  </a:lnTo>
                  <a:lnTo>
                    <a:pt x="0" y="437261"/>
                  </a:lnTo>
                  <a:lnTo>
                    <a:pt x="209550" y="646811"/>
                  </a:lnTo>
                  <a:lnTo>
                    <a:pt x="419100" y="437261"/>
                  </a:lnTo>
                  <a:lnTo>
                    <a:pt x="314325" y="437261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9"/>
            <p:cNvSpPr/>
            <p:nvPr/>
          </p:nvSpPr>
          <p:spPr>
            <a:xfrm>
              <a:off x="4375277" y="2659760"/>
              <a:ext cx="419100" cy="647065"/>
            </a:xfrm>
            <a:custGeom>
              <a:avLst/>
              <a:gdLst/>
              <a:ahLst/>
              <a:cxnLst/>
              <a:rect l="l" t="t" r="r" b="b"/>
              <a:pathLst>
                <a:path w="419100" h="647064">
                  <a:moveTo>
                    <a:pt x="0" y="437261"/>
                  </a:moveTo>
                  <a:lnTo>
                    <a:pt x="104775" y="437261"/>
                  </a:lnTo>
                  <a:lnTo>
                    <a:pt x="104775" y="0"/>
                  </a:lnTo>
                  <a:lnTo>
                    <a:pt x="314325" y="0"/>
                  </a:lnTo>
                  <a:lnTo>
                    <a:pt x="314325" y="437261"/>
                  </a:lnTo>
                  <a:lnTo>
                    <a:pt x="419100" y="437261"/>
                  </a:lnTo>
                  <a:lnTo>
                    <a:pt x="209550" y="646811"/>
                  </a:lnTo>
                  <a:lnTo>
                    <a:pt x="0" y="437261"/>
                  </a:lnTo>
                  <a:close/>
                </a:path>
              </a:pathLst>
            </a:custGeom>
            <a:ln w="19050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7"/>
          <p:cNvGrpSpPr/>
          <p:nvPr/>
        </p:nvGrpSpPr>
        <p:grpSpPr>
          <a:xfrm rot="2198109" flipV="1">
            <a:off x="2109345" y="2787763"/>
            <a:ext cx="87264" cy="583895"/>
            <a:chOff x="4365752" y="2650235"/>
            <a:chExt cx="438150" cy="666115"/>
          </a:xfrm>
        </p:grpSpPr>
        <p:sp>
          <p:nvSpPr>
            <p:cNvPr id="39" name="object 8"/>
            <p:cNvSpPr/>
            <p:nvPr/>
          </p:nvSpPr>
          <p:spPr>
            <a:xfrm>
              <a:off x="4375277" y="2659760"/>
              <a:ext cx="419100" cy="647065"/>
            </a:xfrm>
            <a:custGeom>
              <a:avLst/>
              <a:gdLst/>
              <a:ahLst/>
              <a:cxnLst/>
              <a:rect l="l" t="t" r="r" b="b"/>
              <a:pathLst>
                <a:path w="419100" h="647064">
                  <a:moveTo>
                    <a:pt x="314325" y="0"/>
                  </a:moveTo>
                  <a:lnTo>
                    <a:pt x="104775" y="0"/>
                  </a:lnTo>
                  <a:lnTo>
                    <a:pt x="104775" y="437261"/>
                  </a:lnTo>
                  <a:lnTo>
                    <a:pt x="0" y="437261"/>
                  </a:lnTo>
                  <a:lnTo>
                    <a:pt x="209550" y="646811"/>
                  </a:lnTo>
                  <a:lnTo>
                    <a:pt x="419100" y="437261"/>
                  </a:lnTo>
                  <a:lnTo>
                    <a:pt x="314325" y="437261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9"/>
            <p:cNvSpPr/>
            <p:nvPr/>
          </p:nvSpPr>
          <p:spPr>
            <a:xfrm>
              <a:off x="4375277" y="2659760"/>
              <a:ext cx="419100" cy="647065"/>
            </a:xfrm>
            <a:custGeom>
              <a:avLst/>
              <a:gdLst/>
              <a:ahLst/>
              <a:cxnLst/>
              <a:rect l="l" t="t" r="r" b="b"/>
              <a:pathLst>
                <a:path w="419100" h="647064">
                  <a:moveTo>
                    <a:pt x="0" y="437261"/>
                  </a:moveTo>
                  <a:lnTo>
                    <a:pt x="104775" y="437261"/>
                  </a:lnTo>
                  <a:lnTo>
                    <a:pt x="104775" y="0"/>
                  </a:lnTo>
                  <a:lnTo>
                    <a:pt x="314325" y="0"/>
                  </a:lnTo>
                  <a:lnTo>
                    <a:pt x="314325" y="437261"/>
                  </a:lnTo>
                  <a:lnTo>
                    <a:pt x="419100" y="437261"/>
                  </a:lnTo>
                  <a:lnTo>
                    <a:pt x="209550" y="646811"/>
                  </a:lnTo>
                  <a:lnTo>
                    <a:pt x="0" y="437261"/>
                  </a:lnTo>
                  <a:close/>
                </a:path>
              </a:pathLst>
            </a:custGeom>
            <a:ln w="19050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11"/>
          <p:cNvSpPr/>
          <p:nvPr/>
        </p:nvSpPr>
        <p:spPr>
          <a:xfrm rot="16200000">
            <a:off x="5219700" y="32385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419100" h="565785">
                <a:moveTo>
                  <a:pt x="314325" y="0"/>
                </a:moveTo>
                <a:lnTo>
                  <a:pt x="104775" y="0"/>
                </a:lnTo>
                <a:lnTo>
                  <a:pt x="104775" y="356235"/>
                </a:lnTo>
                <a:lnTo>
                  <a:pt x="0" y="356235"/>
                </a:lnTo>
                <a:lnTo>
                  <a:pt x="209550" y="565785"/>
                </a:lnTo>
                <a:lnTo>
                  <a:pt x="419100" y="356235"/>
                </a:lnTo>
                <a:lnTo>
                  <a:pt x="314325" y="356235"/>
                </a:lnTo>
                <a:lnTo>
                  <a:pt x="314325" y="0"/>
                </a:lnTo>
                <a:close/>
              </a:path>
            </a:pathLst>
          </a:custGeom>
          <a:solidFill>
            <a:srgbClr val="FF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5867400" y="3276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Intramedullary</a:t>
            </a:r>
            <a:r>
              <a:rPr lang="en-US" dirty="0" smtClean="0">
                <a:solidFill>
                  <a:srgbClr val="FF0000"/>
                </a:solidFill>
              </a:rPr>
              <a:t> pus 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object 11"/>
          <p:cNvSpPr/>
          <p:nvPr/>
        </p:nvSpPr>
        <p:spPr>
          <a:xfrm>
            <a:off x="7200900" y="3886200"/>
            <a:ext cx="419100" cy="565785"/>
          </a:xfrm>
          <a:custGeom>
            <a:avLst/>
            <a:gdLst/>
            <a:ahLst/>
            <a:cxnLst/>
            <a:rect l="l" t="t" r="r" b="b"/>
            <a:pathLst>
              <a:path w="419100" h="565785">
                <a:moveTo>
                  <a:pt x="314325" y="0"/>
                </a:moveTo>
                <a:lnTo>
                  <a:pt x="104775" y="0"/>
                </a:lnTo>
                <a:lnTo>
                  <a:pt x="104775" y="356235"/>
                </a:lnTo>
                <a:lnTo>
                  <a:pt x="0" y="356235"/>
                </a:lnTo>
                <a:lnTo>
                  <a:pt x="209550" y="565785"/>
                </a:lnTo>
                <a:lnTo>
                  <a:pt x="419100" y="356235"/>
                </a:lnTo>
                <a:lnTo>
                  <a:pt x="314325" y="356235"/>
                </a:lnTo>
                <a:lnTo>
                  <a:pt x="314325" y="0"/>
                </a:lnTo>
                <a:close/>
              </a:path>
            </a:pathLst>
          </a:custGeom>
          <a:solidFill>
            <a:srgbClr val="FF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7543800" y="3810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Haversion</a:t>
            </a:r>
            <a:r>
              <a:rPr lang="en-US" sz="1400" dirty="0" smtClean="0">
                <a:solidFill>
                  <a:schemeClr val="bg1"/>
                </a:solidFill>
              </a:rPr>
              <a:t> &amp; Nutrient canal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object 11"/>
          <p:cNvSpPr/>
          <p:nvPr/>
        </p:nvSpPr>
        <p:spPr>
          <a:xfrm rot="5235026">
            <a:off x="6116810" y="4490143"/>
            <a:ext cx="231993" cy="415366"/>
          </a:xfrm>
          <a:custGeom>
            <a:avLst/>
            <a:gdLst/>
            <a:ahLst/>
            <a:cxnLst/>
            <a:rect l="l" t="t" r="r" b="b"/>
            <a:pathLst>
              <a:path w="419100" h="565785">
                <a:moveTo>
                  <a:pt x="314325" y="0"/>
                </a:moveTo>
                <a:lnTo>
                  <a:pt x="104775" y="0"/>
                </a:lnTo>
                <a:lnTo>
                  <a:pt x="104775" y="356235"/>
                </a:lnTo>
                <a:lnTo>
                  <a:pt x="0" y="356235"/>
                </a:lnTo>
                <a:lnTo>
                  <a:pt x="209550" y="565785"/>
                </a:lnTo>
                <a:lnTo>
                  <a:pt x="419100" y="356235"/>
                </a:lnTo>
                <a:lnTo>
                  <a:pt x="314325" y="356235"/>
                </a:lnTo>
                <a:lnTo>
                  <a:pt x="314325" y="0"/>
                </a:lnTo>
                <a:close/>
              </a:path>
            </a:pathLst>
          </a:custGeom>
          <a:solidFill>
            <a:srgbClr val="FF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1"/>
          <p:cNvSpPr/>
          <p:nvPr/>
        </p:nvSpPr>
        <p:spPr>
          <a:xfrm>
            <a:off x="5410200" y="5073015"/>
            <a:ext cx="419100" cy="565785"/>
          </a:xfrm>
          <a:custGeom>
            <a:avLst/>
            <a:gdLst/>
            <a:ahLst/>
            <a:cxnLst/>
            <a:rect l="l" t="t" r="r" b="b"/>
            <a:pathLst>
              <a:path w="419100" h="565785">
                <a:moveTo>
                  <a:pt x="314325" y="0"/>
                </a:moveTo>
                <a:lnTo>
                  <a:pt x="104775" y="0"/>
                </a:lnTo>
                <a:lnTo>
                  <a:pt x="104775" y="356235"/>
                </a:lnTo>
                <a:lnTo>
                  <a:pt x="0" y="356235"/>
                </a:lnTo>
                <a:lnTo>
                  <a:pt x="209550" y="565785"/>
                </a:lnTo>
                <a:lnTo>
                  <a:pt x="419100" y="356235"/>
                </a:lnTo>
                <a:lnTo>
                  <a:pt x="314325" y="356235"/>
                </a:lnTo>
                <a:lnTo>
                  <a:pt x="314325" y="0"/>
                </a:lnTo>
                <a:close/>
              </a:path>
            </a:pathLst>
          </a:custGeom>
          <a:solidFill>
            <a:srgbClr val="FF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64770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Periosteum</a:t>
            </a:r>
            <a:r>
              <a:rPr lang="en-US" dirty="0" smtClean="0">
                <a:solidFill>
                  <a:srgbClr val="FF0000"/>
                </a:solidFill>
              </a:rPr>
              <a:t> involve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5400" y="44444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Further </a:t>
            </a:r>
            <a:r>
              <a:rPr lang="en-US" sz="1600" dirty="0" err="1" smtClean="0">
                <a:solidFill>
                  <a:schemeClr val="bg1"/>
                </a:solidFill>
              </a:rPr>
              <a:t>Ischaemia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76800" y="563433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SEQUESTRUM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4" y="159603"/>
            <a:ext cx="8970670" cy="830997"/>
          </a:xfrm>
        </p:spPr>
        <p:txBody>
          <a:bodyPr/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38" y="1373250"/>
            <a:ext cx="7731762" cy="344709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Streptococci-Most common Organism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Other-</a:t>
            </a:r>
          </a:p>
          <a:p>
            <a:r>
              <a:rPr lang="en-US" u="none" dirty="0" smtClean="0">
                <a:solidFill>
                  <a:schemeClr val="bg1"/>
                </a:solidFill>
              </a:rPr>
              <a:t>        Anaerobes like</a:t>
            </a:r>
          </a:p>
          <a:p>
            <a:r>
              <a:rPr lang="en-US" u="none" dirty="0" smtClean="0">
                <a:solidFill>
                  <a:schemeClr val="bg1"/>
                </a:solidFill>
              </a:rPr>
              <a:t>            </a:t>
            </a:r>
            <a:r>
              <a:rPr lang="en-US" u="none" dirty="0" err="1" smtClean="0">
                <a:solidFill>
                  <a:schemeClr val="bg1"/>
                </a:solidFill>
              </a:rPr>
              <a:t>Fusobacterium</a:t>
            </a:r>
            <a:r>
              <a:rPr lang="en-US" u="none" dirty="0" smtClean="0">
                <a:solidFill>
                  <a:schemeClr val="bg1"/>
                </a:solidFill>
              </a:rPr>
              <a:t>, </a:t>
            </a:r>
            <a:r>
              <a:rPr lang="en-US" u="none" dirty="0" err="1" smtClean="0">
                <a:solidFill>
                  <a:schemeClr val="bg1"/>
                </a:solidFill>
              </a:rPr>
              <a:t>Bacteroides</a:t>
            </a:r>
            <a:endParaRPr lang="en-US" u="none" dirty="0" smtClean="0">
              <a:solidFill>
                <a:schemeClr val="bg1"/>
              </a:solidFill>
            </a:endParaRPr>
          </a:p>
          <a:p>
            <a:r>
              <a:rPr lang="en-US" u="none" dirty="0" smtClean="0">
                <a:solidFill>
                  <a:schemeClr val="bg1"/>
                </a:solidFill>
              </a:rPr>
              <a:t>             </a:t>
            </a:r>
            <a:r>
              <a:rPr lang="en-US" u="none" dirty="0" err="1" smtClean="0">
                <a:solidFill>
                  <a:schemeClr val="bg1"/>
                </a:solidFill>
              </a:rPr>
              <a:t>Klebsiella</a:t>
            </a:r>
            <a:r>
              <a:rPr lang="en-US" u="none" dirty="0" smtClean="0">
                <a:solidFill>
                  <a:schemeClr val="bg1"/>
                </a:solidFill>
              </a:rPr>
              <a:t>, Pseudomonas and  	 		Proteus, </a:t>
            </a:r>
            <a:r>
              <a:rPr lang="en-US" u="none" dirty="0" err="1" smtClean="0">
                <a:solidFill>
                  <a:schemeClr val="bg1"/>
                </a:solidFill>
              </a:rPr>
              <a:t>Actinomycoses</a:t>
            </a:r>
            <a:endParaRPr lang="en-US" u="non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4" y="-153328"/>
            <a:ext cx="8970670" cy="830997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762000"/>
            <a:ext cx="7620000" cy="3016210"/>
          </a:xfrm>
        </p:spPr>
        <p:txBody>
          <a:bodyPr/>
          <a:lstStyle/>
          <a:p>
            <a:r>
              <a:rPr lang="en-US" u="none" dirty="0" smtClean="0"/>
              <a:t>       </a:t>
            </a:r>
            <a:r>
              <a:rPr lang="en-US" dirty="0" smtClean="0"/>
              <a:t> Based on Clinical Course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Acute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/>
            <a:r>
              <a:rPr lang="en-US" u="none" dirty="0" smtClean="0"/>
              <a:t>                   4Weeks</a:t>
            </a:r>
          </a:p>
          <a:p>
            <a:pPr marL="514350" indent="-514350"/>
            <a:endParaRPr lang="en-US" u="none" dirty="0" smtClean="0"/>
          </a:p>
          <a:p>
            <a:pPr marL="514350" indent="-514350"/>
            <a:r>
              <a:rPr lang="en-US" u="none" dirty="0" smtClean="0"/>
              <a:t>2.  </a:t>
            </a:r>
            <a:r>
              <a:rPr lang="en-US" dirty="0" smtClean="0"/>
              <a:t>Chronic</a:t>
            </a:r>
            <a:endParaRPr lang="en-US" dirty="0"/>
          </a:p>
        </p:txBody>
      </p:sp>
      <p:sp>
        <p:nvSpPr>
          <p:cNvPr id="6" name="object 11"/>
          <p:cNvSpPr/>
          <p:nvPr/>
        </p:nvSpPr>
        <p:spPr>
          <a:xfrm>
            <a:off x="1600200" y="2133600"/>
            <a:ext cx="457200" cy="1219200"/>
          </a:xfrm>
          <a:custGeom>
            <a:avLst/>
            <a:gdLst/>
            <a:ahLst/>
            <a:cxnLst/>
            <a:rect l="l" t="t" r="r" b="b"/>
            <a:pathLst>
              <a:path w="419100" h="565785">
                <a:moveTo>
                  <a:pt x="314325" y="0"/>
                </a:moveTo>
                <a:lnTo>
                  <a:pt x="104775" y="0"/>
                </a:lnTo>
                <a:lnTo>
                  <a:pt x="104775" y="356235"/>
                </a:lnTo>
                <a:lnTo>
                  <a:pt x="0" y="356235"/>
                </a:lnTo>
                <a:lnTo>
                  <a:pt x="209550" y="565785"/>
                </a:lnTo>
                <a:lnTo>
                  <a:pt x="419100" y="356235"/>
                </a:lnTo>
                <a:lnTo>
                  <a:pt x="314325" y="356235"/>
                </a:lnTo>
                <a:lnTo>
                  <a:pt x="314325" y="0"/>
                </a:lnTo>
                <a:close/>
              </a:path>
            </a:pathLst>
          </a:custGeom>
          <a:solidFill>
            <a:srgbClr val="FF66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3250"/>
            <a:ext cx="8839200" cy="4308872"/>
          </a:xfrm>
        </p:spPr>
        <p:txBody>
          <a:bodyPr/>
          <a:lstStyle/>
          <a:p>
            <a:r>
              <a:rPr lang="en-US" dirty="0" smtClean="0"/>
              <a:t>Based on Suppuration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Suppurative</a:t>
            </a:r>
            <a:r>
              <a:rPr lang="en-US" dirty="0" smtClean="0"/>
              <a:t> </a:t>
            </a:r>
            <a:r>
              <a:rPr lang="en-US" u="none" dirty="0" smtClean="0"/>
              <a:t>                        </a:t>
            </a:r>
            <a:r>
              <a:rPr lang="en-US" dirty="0" smtClean="0"/>
              <a:t> Non </a:t>
            </a:r>
            <a:r>
              <a:rPr lang="en-US" dirty="0" err="1" smtClean="0"/>
              <a:t>suppurative</a:t>
            </a:r>
            <a:endParaRPr lang="en-US" dirty="0" smtClean="0"/>
          </a:p>
          <a:p>
            <a:r>
              <a:rPr lang="en-US" u="none" dirty="0" smtClean="0">
                <a:solidFill>
                  <a:schemeClr val="bg1"/>
                </a:solidFill>
              </a:rPr>
              <a:t>Acute </a:t>
            </a:r>
            <a:r>
              <a:rPr lang="en-US" u="none" dirty="0" err="1" smtClean="0">
                <a:solidFill>
                  <a:schemeClr val="bg1"/>
                </a:solidFill>
              </a:rPr>
              <a:t>Suppurative</a:t>
            </a:r>
            <a:r>
              <a:rPr lang="en-US" u="none" dirty="0" smtClean="0">
                <a:solidFill>
                  <a:schemeClr val="bg1"/>
                </a:solidFill>
              </a:rPr>
              <a:t>         Chronic </a:t>
            </a:r>
            <a:r>
              <a:rPr lang="en-US" u="none" dirty="0" err="1" smtClean="0">
                <a:solidFill>
                  <a:schemeClr val="bg1"/>
                </a:solidFill>
              </a:rPr>
              <a:t>Sclerosing</a:t>
            </a:r>
            <a:r>
              <a:rPr lang="en-US" u="none" dirty="0" smtClean="0">
                <a:solidFill>
                  <a:schemeClr val="bg1"/>
                </a:solidFill>
              </a:rPr>
              <a:t> OML</a:t>
            </a:r>
          </a:p>
          <a:p>
            <a:r>
              <a:rPr lang="en-US" u="none" dirty="0" smtClean="0">
                <a:solidFill>
                  <a:schemeClr val="bg1"/>
                </a:solidFill>
              </a:rPr>
              <a:t>Chronic </a:t>
            </a:r>
            <a:r>
              <a:rPr lang="en-US" u="none" dirty="0" err="1" smtClean="0">
                <a:solidFill>
                  <a:schemeClr val="bg1"/>
                </a:solidFill>
              </a:rPr>
              <a:t>Suppurative</a:t>
            </a:r>
            <a:r>
              <a:rPr lang="en-US" u="none" dirty="0" smtClean="0">
                <a:solidFill>
                  <a:schemeClr val="bg1"/>
                </a:solidFill>
              </a:rPr>
              <a:t>           a) Focal</a:t>
            </a:r>
          </a:p>
          <a:p>
            <a:r>
              <a:rPr lang="en-US" u="none" dirty="0" smtClean="0">
                <a:solidFill>
                  <a:schemeClr val="bg1"/>
                </a:solidFill>
              </a:rPr>
              <a:t>Infantile </a:t>
            </a:r>
            <a:r>
              <a:rPr lang="en-US" u="none" dirty="0" err="1" smtClean="0">
                <a:solidFill>
                  <a:schemeClr val="bg1"/>
                </a:solidFill>
              </a:rPr>
              <a:t>Osteomyelitis</a:t>
            </a:r>
            <a:r>
              <a:rPr lang="en-US" u="none" dirty="0" smtClean="0">
                <a:solidFill>
                  <a:schemeClr val="bg1"/>
                </a:solidFill>
              </a:rPr>
              <a:t>       b) Diffuse</a:t>
            </a:r>
          </a:p>
          <a:p>
            <a:r>
              <a:rPr lang="en-US" dirty="0" smtClean="0"/>
              <a:t> </a:t>
            </a:r>
            <a:r>
              <a:rPr lang="en-US" u="none" dirty="0" smtClean="0"/>
              <a:t>                                               </a:t>
            </a:r>
            <a:r>
              <a:rPr lang="en-US" u="none" dirty="0" err="1" smtClean="0">
                <a:solidFill>
                  <a:schemeClr val="bg1"/>
                </a:solidFill>
              </a:rPr>
              <a:t>Garres</a:t>
            </a:r>
            <a:r>
              <a:rPr lang="en-US" u="none" dirty="0" smtClean="0">
                <a:solidFill>
                  <a:schemeClr val="bg1"/>
                </a:solidFill>
              </a:rPr>
              <a:t> </a:t>
            </a:r>
            <a:r>
              <a:rPr lang="en-US" u="none" dirty="0" err="1" smtClean="0">
                <a:solidFill>
                  <a:schemeClr val="bg1"/>
                </a:solidFill>
              </a:rPr>
              <a:t>Sclerosing</a:t>
            </a:r>
            <a:r>
              <a:rPr lang="en-US" u="none" dirty="0" smtClean="0">
                <a:solidFill>
                  <a:schemeClr val="bg1"/>
                </a:solidFill>
              </a:rPr>
              <a:t> OML</a:t>
            </a:r>
          </a:p>
          <a:p>
            <a:r>
              <a:rPr lang="en-US" u="none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en-US" u="none" dirty="0" err="1" smtClean="0">
                <a:solidFill>
                  <a:schemeClr val="bg1"/>
                </a:solidFill>
              </a:rPr>
              <a:t>Actinomycotic</a:t>
            </a:r>
            <a:r>
              <a:rPr lang="en-US" u="none" dirty="0" smtClean="0">
                <a:solidFill>
                  <a:schemeClr val="bg1"/>
                </a:solidFill>
              </a:rPr>
              <a:t> OML</a:t>
            </a:r>
          </a:p>
          <a:p>
            <a:r>
              <a:rPr lang="en-US" u="none" dirty="0" smtClean="0">
                <a:solidFill>
                  <a:schemeClr val="bg1"/>
                </a:solidFill>
              </a:rPr>
              <a:t>                                                Radiation OML</a:t>
            </a:r>
            <a:endParaRPr lang="en-US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077" y="0"/>
            <a:ext cx="80803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25" dirty="0"/>
              <a:t>TYPES </a:t>
            </a:r>
            <a:r>
              <a:rPr spc="-760" dirty="0"/>
              <a:t>OF</a:t>
            </a:r>
            <a:r>
              <a:rPr spc="-360" dirty="0"/>
              <a:t> </a:t>
            </a:r>
            <a:r>
              <a:rPr spc="-770" dirty="0"/>
              <a:t>OSTEOMYELITIS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2560" y="997775"/>
            <a:ext cx="3517900" cy="739775"/>
          </a:xfrm>
          <a:prstGeom prst="rect">
            <a:avLst/>
          </a:prstGeom>
          <a:solidFill>
            <a:srgbClr val="000000"/>
          </a:solidFill>
          <a:ln w="57150">
            <a:solidFill>
              <a:srgbClr val="FF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78790" marR="469900" indent="200660">
              <a:lnSpc>
                <a:spcPts val="2420"/>
              </a:lnSpc>
              <a:spcBef>
                <a:spcPts val="370"/>
              </a:spcBef>
            </a:pPr>
            <a:r>
              <a:rPr sz="2500" b="1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SUPPURATIVE  </a:t>
            </a:r>
            <a:r>
              <a:rPr sz="2500" b="1" i="1" spc="-40" dirty="0">
                <a:solidFill>
                  <a:srgbClr val="FF3399"/>
                </a:solidFill>
                <a:latin typeface="Times New Roman"/>
                <a:cs typeface="Times New Roman"/>
              </a:rPr>
              <a:t>OS</a:t>
            </a:r>
            <a:r>
              <a:rPr sz="2500" b="1" i="1" spc="50" dirty="0">
                <a:solidFill>
                  <a:srgbClr val="FF3399"/>
                </a:solidFill>
                <a:latin typeface="Times New Roman"/>
                <a:cs typeface="Times New Roman"/>
              </a:rPr>
              <a:t>TEO</a:t>
            </a:r>
            <a:r>
              <a:rPr sz="2500" b="1" i="1" spc="60" dirty="0">
                <a:solidFill>
                  <a:srgbClr val="FF3399"/>
                </a:solidFill>
                <a:latin typeface="Times New Roman"/>
                <a:cs typeface="Times New Roman"/>
              </a:rPr>
              <a:t>M</a:t>
            </a:r>
            <a:r>
              <a:rPr sz="2500" b="1" i="1" spc="-5" dirty="0">
                <a:solidFill>
                  <a:srgbClr val="FF3399"/>
                </a:solidFill>
                <a:latin typeface="Times New Roman"/>
                <a:cs typeface="Times New Roman"/>
              </a:rPr>
              <a:t>YELITIS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6081" y="730884"/>
            <a:ext cx="6951980" cy="5606415"/>
            <a:chOff x="656081" y="730884"/>
            <a:chExt cx="6951980" cy="5606415"/>
          </a:xfrm>
        </p:grpSpPr>
        <p:sp>
          <p:nvSpPr>
            <p:cNvPr id="5" name="object 5"/>
            <p:cNvSpPr/>
            <p:nvPr/>
          </p:nvSpPr>
          <p:spPr>
            <a:xfrm>
              <a:off x="1247889" y="740409"/>
              <a:ext cx="3408807" cy="14023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7889" y="740409"/>
              <a:ext cx="3409315" cy="1402715"/>
            </a:xfrm>
            <a:custGeom>
              <a:avLst/>
              <a:gdLst/>
              <a:ahLst/>
              <a:cxnLst/>
              <a:rect l="l" t="t" r="r" b="b"/>
              <a:pathLst>
                <a:path w="3409315" h="1402714">
                  <a:moveTo>
                    <a:pt x="0" y="1402334"/>
                  </a:moveTo>
                  <a:lnTo>
                    <a:pt x="3408807" y="1402334"/>
                  </a:lnTo>
                  <a:lnTo>
                    <a:pt x="3408807" y="0"/>
                  </a:lnTo>
                  <a:lnTo>
                    <a:pt x="0" y="0"/>
                  </a:lnTo>
                  <a:lnTo>
                    <a:pt x="0" y="1402334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41190" y="2094102"/>
              <a:ext cx="3156966" cy="1444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1190" y="2094102"/>
              <a:ext cx="3157220" cy="1444625"/>
            </a:xfrm>
            <a:custGeom>
              <a:avLst/>
              <a:gdLst/>
              <a:ahLst/>
              <a:cxnLst/>
              <a:rect l="l" t="t" r="r" b="b"/>
              <a:pathLst>
                <a:path w="3157220" h="1444625">
                  <a:moveTo>
                    <a:pt x="0" y="1444116"/>
                  </a:moveTo>
                  <a:lnTo>
                    <a:pt x="3156966" y="1444116"/>
                  </a:lnTo>
                  <a:lnTo>
                    <a:pt x="3156966" y="0"/>
                  </a:lnTo>
                  <a:lnTo>
                    <a:pt x="0" y="0"/>
                  </a:lnTo>
                  <a:lnTo>
                    <a:pt x="0" y="144411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26133" y="3552062"/>
              <a:ext cx="3476752" cy="14723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6133" y="3552062"/>
              <a:ext cx="3477260" cy="1472565"/>
            </a:xfrm>
            <a:custGeom>
              <a:avLst/>
              <a:gdLst/>
              <a:ahLst/>
              <a:cxnLst/>
              <a:rect l="l" t="t" r="r" b="b"/>
              <a:pathLst>
                <a:path w="3477260" h="1472564">
                  <a:moveTo>
                    <a:pt x="0" y="1472311"/>
                  </a:moveTo>
                  <a:lnTo>
                    <a:pt x="3476752" y="1472311"/>
                  </a:lnTo>
                  <a:lnTo>
                    <a:pt x="3476752" y="0"/>
                  </a:lnTo>
                  <a:lnTo>
                    <a:pt x="0" y="0"/>
                  </a:lnTo>
                  <a:lnTo>
                    <a:pt x="0" y="147231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4656" y="5399684"/>
              <a:ext cx="3295015" cy="908685"/>
            </a:xfrm>
            <a:custGeom>
              <a:avLst/>
              <a:gdLst/>
              <a:ahLst/>
              <a:cxnLst/>
              <a:rect l="l" t="t" r="r" b="b"/>
              <a:pathLst>
                <a:path w="3295015" h="908685">
                  <a:moveTo>
                    <a:pt x="0" y="908519"/>
                  </a:moveTo>
                  <a:lnTo>
                    <a:pt x="3294888" y="908519"/>
                  </a:lnTo>
                  <a:lnTo>
                    <a:pt x="3294888" y="0"/>
                  </a:lnTo>
                  <a:lnTo>
                    <a:pt x="0" y="0"/>
                  </a:lnTo>
                  <a:lnTo>
                    <a:pt x="0" y="908519"/>
                  </a:lnTo>
                  <a:close/>
                </a:path>
              </a:pathLst>
            </a:custGeom>
            <a:ln w="57150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4783" y="2344267"/>
            <a:ext cx="3650615" cy="921385"/>
          </a:xfrm>
          <a:prstGeom prst="rect">
            <a:avLst/>
          </a:prstGeom>
          <a:solidFill>
            <a:srgbClr val="000000"/>
          </a:solidFill>
          <a:ln w="57150">
            <a:solidFill>
              <a:srgbClr val="FF6699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545465" marR="273685" indent="-260985">
              <a:lnSpc>
                <a:spcPts val="2420"/>
              </a:lnSpc>
              <a:spcBef>
                <a:spcPts val="1085"/>
              </a:spcBef>
            </a:pPr>
            <a:r>
              <a:rPr sz="2500" b="1" i="1" spc="-50" dirty="0">
                <a:solidFill>
                  <a:srgbClr val="FF3399"/>
                </a:solidFill>
                <a:latin typeface="Times New Roman"/>
                <a:cs typeface="Times New Roman"/>
              </a:rPr>
              <a:t>FOCAL </a:t>
            </a:r>
            <a:r>
              <a:rPr sz="2500" b="1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SCLEROSING  </a:t>
            </a:r>
            <a:r>
              <a:rPr sz="2500" b="1" i="1" spc="10" dirty="0">
                <a:solidFill>
                  <a:srgbClr val="FF3399"/>
                </a:solidFill>
                <a:latin typeface="Times New Roman"/>
                <a:cs typeface="Times New Roman"/>
              </a:rPr>
              <a:t>OSTEOMYELITIS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7308" y="3809682"/>
            <a:ext cx="3368040" cy="1057275"/>
          </a:xfrm>
          <a:prstGeom prst="rect">
            <a:avLst/>
          </a:prstGeom>
          <a:solidFill>
            <a:srgbClr val="000000"/>
          </a:solidFill>
          <a:ln w="57150">
            <a:solidFill>
              <a:srgbClr val="FF6699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404495" marR="396240" indent="-635" algn="ctr">
              <a:lnSpc>
                <a:spcPct val="81000"/>
              </a:lnSpc>
              <a:spcBef>
                <a:spcPts val="415"/>
              </a:spcBef>
            </a:pPr>
            <a:r>
              <a:rPr sz="2500" b="1" i="1" spc="-70" dirty="0">
                <a:solidFill>
                  <a:srgbClr val="FF3399"/>
                </a:solidFill>
                <a:latin typeface="Times New Roman"/>
                <a:cs typeface="Times New Roman"/>
              </a:rPr>
              <a:t>DIFFUSE  </a:t>
            </a:r>
            <a:r>
              <a:rPr sz="2500" b="1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SCLEROSING  </a:t>
            </a:r>
            <a:r>
              <a:rPr sz="2500" b="1" i="1" spc="25" dirty="0">
                <a:solidFill>
                  <a:srgbClr val="FF3399"/>
                </a:solidFill>
                <a:latin typeface="Times New Roman"/>
                <a:cs typeface="Times New Roman"/>
              </a:rPr>
              <a:t>OSTEOM</a:t>
            </a:r>
            <a:r>
              <a:rPr sz="2500" b="1" i="1" spc="15" dirty="0">
                <a:solidFill>
                  <a:srgbClr val="FF3399"/>
                </a:solidFill>
                <a:latin typeface="Times New Roman"/>
                <a:cs typeface="Times New Roman"/>
              </a:rPr>
              <a:t>Y</a:t>
            </a:r>
            <a:r>
              <a:rPr sz="2500" b="1" i="1" spc="25" dirty="0">
                <a:solidFill>
                  <a:srgbClr val="FF3399"/>
                </a:solidFill>
                <a:latin typeface="Times New Roman"/>
                <a:cs typeface="Times New Roman"/>
              </a:rPr>
              <a:t>ELI</a:t>
            </a:r>
            <a:r>
              <a:rPr sz="2500" b="1" i="1" spc="35" dirty="0">
                <a:solidFill>
                  <a:srgbClr val="FF3399"/>
                </a:solidFill>
                <a:latin typeface="Times New Roman"/>
                <a:cs typeface="Times New Roman"/>
              </a:rPr>
              <a:t>T</a:t>
            </a:r>
            <a:r>
              <a:rPr sz="2500" b="1" i="1" spc="-95" dirty="0">
                <a:solidFill>
                  <a:srgbClr val="FF3399"/>
                </a:solidFill>
                <a:latin typeface="Times New Roman"/>
                <a:cs typeface="Times New Roman"/>
              </a:rPr>
              <a:t>IS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231" y="5428259"/>
            <a:ext cx="3279140" cy="8515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3505" rIns="0" bIns="0" rtlCol="0">
            <a:spAutoFit/>
          </a:bodyPr>
          <a:lstStyle/>
          <a:p>
            <a:pPr marL="643255" marR="395605" indent="-283845">
              <a:lnSpc>
                <a:spcPts val="2420"/>
              </a:lnSpc>
              <a:spcBef>
                <a:spcPts val="815"/>
              </a:spcBef>
            </a:pPr>
            <a:r>
              <a:rPr sz="2500" b="1" i="1" spc="-25" dirty="0">
                <a:solidFill>
                  <a:srgbClr val="FF3399"/>
                </a:solidFill>
                <a:latin typeface="Times New Roman"/>
                <a:cs typeface="Times New Roman"/>
              </a:rPr>
              <a:t>P</a:t>
            </a:r>
            <a:r>
              <a:rPr sz="2500" b="1" i="1" spc="-70" dirty="0">
                <a:solidFill>
                  <a:srgbClr val="FF3399"/>
                </a:solidFill>
                <a:latin typeface="Times New Roman"/>
                <a:cs typeface="Times New Roman"/>
              </a:rPr>
              <a:t>R</a:t>
            </a:r>
            <a:r>
              <a:rPr sz="2500" b="1" i="1" spc="25" dirty="0">
                <a:solidFill>
                  <a:srgbClr val="FF3399"/>
                </a:solidFill>
                <a:latin typeface="Times New Roman"/>
                <a:cs typeface="Times New Roman"/>
              </a:rPr>
              <a:t>OL</a:t>
            </a:r>
            <a:r>
              <a:rPr sz="2500" b="1" i="1" spc="5" dirty="0">
                <a:solidFill>
                  <a:srgbClr val="FF3399"/>
                </a:solidFill>
                <a:latin typeface="Times New Roman"/>
                <a:cs typeface="Times New Roman"/>
              </a:rPr>
              <a:t>I</a:t>
            </a:r>
            <a:r>
              <a:rPr sz="2500" b="1" i="1" spc="-55" dirty="0">
                <a:solidFill>
                  <a:srgbClr val="FF3399"/>
                </a:solidFill>
                <a:latin typeface="Times New Roman"/>
                <a:cs typeface="Times New Roman"/>
              </a:rPr>
              <a:t>FE</a:t>
            </a:r>
            <a:r>
              <a:rPr sz="2500" b="1" i="1" spc="-50" dirty="0">
                <a:solidFill>
                  <a:srgbClr val="FF3399"/>
                </a:solidFill>
                <a:latin typeface="Times New Roman"/>
                <a:cs typeface="Times New Roman"/>
              </a:rPr>
              <a:t>R</a:t>
            </a:r>
            <a:r>
              <a:rPr sz="2500" b="1" i="1" spc="-10" dirty="0">
                <a:solidFill>
                  <a:srgbClr val="FF3399"/>
                </a:solidFill>
                <a:latin typeface="Times New Roman"/>
                <a:cs typeface="Times New Roman"/>
              </a:rPr>
              <a:t>ATIVE  PERIOSTITIS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92371" y="5040985"/>
            <a:ext cx="3918585" cy="1588135"/>
            <a:chOff x="3992371" y="5040985"/>
            <a:chExt cx="3918585" cy="1588135"/>
          </a:xfrm>
        </p:grpSpPr>
        <p:sp>
          <p:nvSpPr>
            <p:cNvPr id="16" name="object 16"/>
            <p:cNvSpPr/>
            <p:nvPr/>
          </p:nvSpPr>
          <p:spPr>
            <a:xfrm>
              <a:off x="4001896" y="5050510"/>
              <a:ext cx="3899280" cy="15685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01896" y="5050510"/>
              <a:ext cx="3899535" cy="1569085"/>
            </a:xfrm>
            <a:custGeom>
              <a:avLst/>
              <a:gdLst/>
              <a:ahLst/>
              <a:cxnLst/>
              <a:rect l="l" t="t" r="r" b="b"/>
              <a:pathLst>
                <a:path w="3899534" h="1569084">
                  <a:moveTo>
                    <a:pt x="0" y="1568577"/>
                  </a:moveTo>
                  <a:lnTo>
                    <a:pt x="3899280" y="1568577"/>
                  </a:lnTo>
                  <a:lnTo>
                    <a:pt x="3899280" y="0"/>
                  </a:lnTo>
                  <a:lnTo>
                    <a:pt x="0" y="0"/>
                  </a:lnTo>
                  <a:lnTo>
                    <a:pt x="0" y="156857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817</Words>
  <Application>Microsoft Office PowerPoint</Application>
  <PresentationFormat>On-screen Show (4:3)</PresentationFormat>
  <Paragraphs>205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OSTEOMYELITIS</vt:lpstr>
      <vt:lpstr>FACTORS PREDISPOSING TO  OSTEOMYELITIS</vt:lpstr>
      <vt:lpstr>Etiology</vt:lpstr>
      <vt:lpstr>PATHOGENESIS OF  OSTEOMYELITIS</vt:lpstr>
      <vt:lpstr>Microbiology</vt:lpstr>
      <vt:lpstr>Classification</vt:lpstr>
      <vt:lpstr>Slide 8</vt:lpstr>
      <vt:lpstr>TYPES OF OSTEOMYELITIS</vt:lpstr>
      <vt:lpstr>SUPPURATIVE OSTEOMYELITIS</vt:lpstr>
      <vt:lpstr>ACUTE    SUPPURATIVE  OSTEOMYELITIS</vt:lpstr>
      <vt:lpstr>Etiology</vt:lpstr>
      <vt:lpstr>Clinical features</vt:lpstr>
      <vt:lpstr>Slide 14</vt:lpstr>
      <vt:lpstr>CHRONIC     OSTEOMYELITIS</vt:lpstr>
      <vt:lpstr>Radiographic features</vt:lpstr>
      <vt:lpstr>Slide 17</vt:lpstr>
      <vt:lpstr>Slide 18</vt:lpstr>
      <vt:lpstr>Management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GOPAL NAGARGOJE</dc:creator>
  <cp:lastModifiedBy>Good Day</cp:lastModifiedBy>
  <cp:revision>9</cp:revision>
  <dcterms:created xsi:type="dcterms:W3CDTF">2020-04-14T09:41:43Z</dcterms:created>
  <dcterms:modified xsi:type="dcterms:W3CDTF">2020-05-01T04:25:49Z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2020-04-14T00:00:00Z</vt:filetime>
  </property>
</Properties>
</file>