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5" r:id="rId6"/>
    <p:sldId id="260" r:id="rId7"/>
    <p:sldId id="261" r:id="rId8"/>
    <p:sldId id="262" r:id="rId9"/>
    <p:sldId id="263" r:id="rId10"/>
    <p:sldId id="264" r:id="rId11"/>
    <p:sldId id="265" r:id="rId12"/>
    <p:sldId id="266" r:id="rId13"/>
    <p:sldId id="276" r:id="rId14"/>
    <p:sldId id="267" r:id="rId15"/>
    <p:sldId id="268" r:id="rId16"/>
    <p:sldId id="277" r:id="rId17"/>
    <p:sldId id="269" r:id="rId18"/>
    <p:sldId id="270" r:id="rId19"/>
    <p:sldId id="271" r:id="rId20"/>
    <p:sldId id="272" r:id="rId21"/>
    <p:sldId id="273" r:id="rId22"/>
    <p:sldId id="274"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X-Ray Machine</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t>Tungsten target is typically embedded in a large block of copper to </a:t>
            </a:r>
            <a:r>
              <a:rPr lang="en-US" sz="2800" dirty="0" err="1" smtClean="0"/>
              <a:t>dissipiate</a:t>
            </a:r>
            <a:r>
              <a:rPr lang="en-US" sz="2800" dirty="0" smtClean="0"/>
              <a:t> heat and thus prevents target melting</a:t>
            </a:r>
          </a:p>
          <a:p>
            <a:r>
              <a:rPr lang="en-US" sz="2800" dirty="0" smtClean="0"/>
              <a:t>Insulating oil b/w the glass envelope and the housing of the tube head carries heat away from the copper stem</a:t>
            </a:r>
            <a:endParaRPr lang="en-US" sz="2800" dirty="0"/>
          </a:p>
        </p:txBody>
      </p:sp>
      <p:pic>
        <p:nvPicPr>
          <p:cNvPr id="3074" name="Picture 2" descr="C:\Users\23\Desktop\3.jpg"/>
          <p:cNvPicPr>
            <a:picLocks noChangeAspect="1" noChangeArrowheads="1"/>
          </p:cNvPicPr>
          <p:nvPr/>
        </p:nvPicPr>
        <p:blipFill>
          <a:blip r:embed="rId2"/>
          <a:srcRect/>
          <a:stretch>
            <a:fillRect/>
          </a:stretch>
        </p:blipFill>
        <p:spPr bwMode="auto">
          <a:xfrm>
            <a:off x="2362200" y="4187952"/>
            <a:ext cx="3543300" cy="1984248"/>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Focal spot</a:t>
            </a:r>
            <a:endParaRPr lang="en-US" sz="3600" dirty="0"/>
          </a:p>
        </p:txBody>
      </p:sp>
      <p:sp>
        <p:nvSpPr>
          <p:cNvPr id="3" name="Content Placeholder 2"/>
          <p:cNvSpPr>
            <a:spLocks noGrp="1"/>
          </p:cNvSpPr>
          <p:nvPr>
            <p:ph idx="1"/>
          </p:nvPr>
        </p:nvSpPr>
        <p:spPr/>
        <p:txBody>
          <a:bodyPr>
            <a:normAutofit lnSpcReduction="10000"/>
          </a:bodyPr>
          <a:lstStyle/>
          <a:p>
            <a:r>
              <a:rPr lang="en-US" sz="2800" dirty="0" smtClean="0"/>
              <a:t>It is the area on the target to which the focusing cup directs the electrons from the filament</a:t>
            </a:r>
          </a:p>
          <a:p>
            <a:r>
              <a:rPr lang="en-US" sz="2800" dirty="0" smtClean="0"/>
              <a:t>To take advantage of a small focal spot while distributing the electrons over a larger area of target, target is placed at an angle to the electron beam</a:t>
            </a:r>
          </a:p>
          <a:p>
            <a:r>
              <a:rPr lang="en-US" sz="2800" dirty="0" smtClean="0"/>
              <a:t>Projection of the focal spot perpendicular to the electron beam, effective focal spot is smaller than actual size of focal spot</a:t>
            </a:r>
          </a:p>
          <a:p>
            <a:r>
              <a:rPr lang="en-US" sz="2800" dirty="0" smtClean="0"/>
              <a:t>Target is inclined at 20 degrees to CR of x ray beam, which causes EFS 1x1, whereas actual spot is 1x3mm</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t>The effect is a small apparent source of x rays and an increase in image sharpness with a larger actual FS for heat dissipation</a:t>
            </a:r>
          </a:p>
          <a:p>
            <a:r>
              <a:rPr lang="en-US" sz="2800" dirty="0" smtClean="0"/>
              <a:t>Rotating anode: target s in the form of a beveled disk that rotates when tube is in operation</a:t>
            </a:r>
          </a:p>
          <a:p>
            <a:r>
              <a:rPr lang="en-US" sz="2800" dirty="0" smtClean="0"/>
              <a:t>The electrons strike successive areas of the target, widening the FS by an amount corresponding to the circumference of the beveled disk and distributing the heat over this expanded area</a:t>
            </a: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098" name="Picture 2" descr="C:\Users\23\Desktop\4.jpg"/>
          <p:cNvPicPr>
            <a:picLocks noGrp="1" noChangeAspect="1" noChangeArrowheads="1"/>
          </p:cNvPicPr>
          <p:nvPr>
            <p:ph idx="1"/>
          </p:nvPr>
        </p:nvPicPr>
        <p:blipFill>
          <a:blip r:embed="rId2"/>
          <a:srcRect/>
          <a:stretch>
            <a:fillRect/>
          </a:stretch>
        </p:blipFill>
        <p:spPr bwMode="auto">
          <a:xfrm>
            <a:off x="5410200" y="1447800"/>
            <a:ext cx="2286000" cy="1905000"/>
          </a:xfrm>
          <a:prstGeom prst="rect">
            <a:avLst/>
          </a:prstGeom>
          <a:noFill/>
        </p:spPr>
      </p:pic>
      <p:pic>
        <p:nvPicPr>
          <p:cNvPr id="5" name="Picture 2" descr="C:\Users\23\Desktop\3.jpg"/>
          <p:cNvPicPr>
            <a:picLocks noChangeAspect="1" noChangeArrowheads="1"/>
          </p:cNvPicPr>
          <p:nvPr/>
        </p:nvPicPr>
        <p:blipFill>
          <a:blip r:embed="rId3"/>
          <a:srcRect/>
          <a:stretch>
            <a:fillRect/>
          </a:stretch>
        </p:blipFill>
        <p:spPr bwMode="auto">
          <a:xfrm>
            <a:off x="533400" y="1295400"/>
            <a:ext cx="4087586" cy="2289048"/>
          </a:xfrm>
          <a:prstGeom prst="rect">
            <a:avLst/>
          </a:prstGeom>
          <a:noFill/>
        </p:spPr>
      </p:pic>
      <p:pic>
        <p:nvPicPr>
          <p:cNvPr id="4100" name="Picture 4" descr="C:\Users\23\Desktop\5.gif"/>
          <p:cNvPicPr>
            <a:picLocks noChangeAspect="1" noChangeArrowheads="1"/>
          </p:cNvPicPr>
          <p:nvPr/>
        </p:nvPicPr>
        <p:blipFill>
          <a:blip r:embed="rId4"/>
          <a:srcRect t="14679"/>
          <a:stretch>
            <a:fillRect/>
          </a:stretch>
        </p:blipFill>
        <p:spPr bwMode="auto">
          <a:xfrm>
            <a:off x="2438400" y="3886200"/>
            <a:ext cx="4343400" cy="21204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Power supply</a:t>
            </a:r>
            <a:endParaRPr lang="en-US" sz="3600" dirty="0"/>
          </a:p>
        </p:txBody>
      </p:sp>
      <p:sp>
        <p:nvSpPr>
          <p:cNvPr id="3" name="Content Placeholder 2"/>
          <p:cNvSpPr>
            <a:spLocks noGrp="1"/>
          </p:cNvSpPr>
          <p:nvPr>
            <p:ph idx="1"/>
          </p:nvPr>
        </p:nvSpPr>
        <p:spPr/>
        <p:txBody>
          <a:bodyPr>
            <a:normAutofit fontScale="92500"/>
          </a:bodyPr>
          <a:lstStyle/>
          <a:p>
            <a:r>
              <a:rPr lang="en-US" sz="2800" dirty="0" smtClean="0"/>
              <a:t>Primary function:</a:t>
            </a:r>
          </a:p>
          <a:p>
            <a:pPr marL="514350" indent="-514350">
              <a:buFont typeface="+mj-lt"/>
              <a:buAutoNum type="arabicPeriod"/>
            </a:pPr>
            <a:r>
              <a:rPr lang="en-US" sz="2800" dirty="0" smtClean="0"/>
              <a:t>Provide a low voltage current to heat the x ray tube filament by use of a step down transformer</a:t>
            </a:r>
          </a:p>
          <a:p>
            <a:pPr marL="514350" indent="-514350">
              <a:buFont typeface="+mj-lt"/>
              <a:buAutoNum type="arabicPeriod"/>
            </a:pPr>
            <a:r>
              <a:rPr lang="en-US" sz="2800" dirty="0" smtClean="0"/>
              <a:t>Generate a high potential difference between anode and cathode by use of a high voltage transformer</a:t>
            </a:r>
          </a:p>
          <a:p>
            <a:pPr marL="514350" indent="-514350"/>
            <a:r>
              <a:rPr lang="en-US" sz="2800" dirty="0" smtClean="0"/>
              <a:t>The transformers and x ray tube lie within an electrically grounded metal housing called the head of the x ray machine</a:t>
            </a:r>
          </a:p>
          <a:p>
            <a:pPr marL="514350" indent="-514350"/>
            <a:r>
              <a:rPr lang="en-US" sz="2800" dirty="0" smtClean="0"/>
              <a:t>An electrical insulating material, usually oil, surrounds the transformers</a:t>
            </a:r>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Tube current</a:t>
            </a:r>
            <a:endParaRPr lang="en-US" sz="4000" dirty="0"/>
          </a:p>
        </p:txBody>
      </p:sp>
      <p:sp>
        <p:nvSpPr>
          <p:cNvPr id="3" name="Content Placeholder 2"/>
          <p:cNvSpPr>
            <a:spLocks noGrp="1"/>
          </p:cNvSpPr>
          <p:nvPr>
            <p:ph idx="1"/>
          </p:nvPr>
        </p:nvSpPr>
        <p:spPr>
          <a:xfrm>
            <a:off x="457200" y="1600200"/>
            <a:ext cx="8229600" cy="4648200"/>
          </a:xfrm>
        </p:spPr>
        <p:txBody>
          <a:bodyPr>
            <a:normAutofit fontScale="92500" lnSpcReduction="20000"/>
          </a:bodyPr>
          <a:lstStyle/>
          <a:p>
            <a:r>
              <a:rPr lang="en-US" sz="2800" dirty="0" smtClean="0"/>
              <a:t>Filament step down transformer reduces the voltage of the incoming alternating current to about 10 volts</a:t>
            </a:r>
          </a:p>
          <a:p>
            <a:r>
              <a:rPr lang="en-US" sz="2800" dirty="0" smtClean="0"/>
              <a:t>Its operation is regulated by filament current control, </a:t>
            </a:r>
            <a:r>
              <a:rPr lang="en-US" sz="2800" dirty="0" err="1" smtClean="0"/>
              <a:t>mA</a:t>
            </a:r>
            <a:r>
              <a:rPr lang="en-US" sz="2800" dirty="0" smtClean="0"/>
              <a:t> switch</a:t>
            </a:r>
          </a:p>
          <a:p>
            <a:r>
              <a:rPr lang="en-US" sz="2800" dirty="0" smtClean="0"/>
              <a:t> </a:t>
            </a:r>
            <a:r>
              <a:rPr lang="en-US" sz="2800" dirty="0" err="1" smtClean="0"/>
              <a:t>mA</a:t>
            </a:r>
            <a:r>
              <a:rPr lang="en-US" sz="2800" dirty="0" smtClean="0"/>
              <a:t> switch adjusts the resistance and thus the current flow through the low voltage circuit, including the filament</a:t>
            </a:r>
          </a:p>
          <a:p>
            <a:r>
              <a:rPr lang="en-US" sz="2800" dirty="0" smtClean="0"/>
              <a:t>This in turn regulates the temperature of the filament and thus the number of electrons emitted</a:t>
            </a:r>
          </a:p>
          <a:p>
            <a:r>
              <a:rPr lang="en-US" sz="2800" dirty="0" smtClean="0"/>
              <a:t>It is the flow of electrons through the tube i.e., from the filament to the anode and then back to the filament through the wiring of power supply</a:t>
            </a:r>
            <a:endParaRPr 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1" descr="C:\Users\23\Desktop\6.jpg"/>
          <p:cNvPicPr>
            <a:picLocks noGrp="1" noChangeAspect="1" noChangeArrowheads="1"/>
          </p:cNvPicPr>
          <p:nvPr>
            <p:ph idx="1"/>
          </p:nvPr>
        </p:nvPicPr>
        <p:blipFill>
          <a:blip r:embed="rId2"/>
          <a:srcRect/>
          <a:stretch>
            <a:fillRect/>
          </a:stretch>
        </p:blipFill>
        <p:spPr bwMode="auto">
          <a:xfrm>
            <a:off x="1788502" y="2057400"/>
            <a:ext cx="4933212" cy="3200399"/>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TUBE VOLTAGE</a:t>
            </a:r>
            <a:endParaRPr lang="en-US" sz="3200" dirty="0"/>
          </a:p>
        </p:txBody>
      </p:sp>
      <p:sp>
        <p:nvSpPr>
          <p:cNvPr id="3" name="Content Placeholder 2"/>
          <p:cNvSpPr>
            <a:spLocks noGrp="1"/>
          </p:cNvSpPr>
          <p:nvPr>
            <p:ph idx="1"/>
          </p:nvPr>
        </p:nvSpPr>
        <p:spPr/>
        <p:txBody>
          <a:bodyPr>
            <a:normAutofit lnSpcReduction="10000"/>
          </a:bodyPr>
          <a:lstStyle/>
          <a:p>
            <a:r>
              <a:rPr lang="en-US" sz="2800" dirty="0" smtClean="0"/>
              <a:t>A high voltage is required b/w anode and cathode to generate x rays</a:t>
            </a:r>
          </a:p>
          <a:p>
            <a:r>
              <a:rPr lang="en-US" sz="2800" dirty="0" smtClean="0"/>
              <a:t>An autotransformer converts the primary voltage from the input source into the secondary voltage</a:t>
            </a:r>
          </a:p>
          <a:p>
            <a:r>
              <a:rPr lang="en-US" sz="2800" dirty="0" smtClean="0"/>
              <a:t>secondary voltage is regulated by </a:t>
            </a:r>
            <a:r>
              <a:rPr lang="en-US" sz="2800" dirty="0" err="1" smtClean="0"/>
              <a:t>kVp</a:t>
            </a:r>
            <a:r>
              <a:rPr lang="en-US" sz="2800" dirty="0" smtClean="0"/>
              <a:t> selector dial</a:t>
            </a:r>
          </a:p>
          <a:p>
            <a:r>
              <a:rPr lang="en-US" sz="2800" dirty="0" smtClean="0"/>
              <a:t> </a:t>
            </a:r>
            <a:r>
              <a:rPr lang="en-US" sz="2800" dirty="0" err="1" smtClean="0"/>
              <a:t>kVp</a:t>
            </a:r>
            <a:r>
              <a:rPr lang="en-US" sz="2800" dirty="0" smtClean="0"/>
              <a:t> dial selects a voltage from different levels on autotransformer and applies it across the primary winding of the high voltage transformer</a:t>
            </a:r>
          </a:p>
          <a:p>
            <a:r>
              <a:rPr lang="en-US" sz="2800" dirty="0" smtClean="0"/>
              <a:t>It controls the voltage b/w anode and cathode of x ray tube</a:t>
            </a:r>
            <a:endParaRPr 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sz="2800" dirty="0" smtClean="0"/>
              <a:t>The high voltage transformer provides the high voltage required by the x ray tube to accelerate the electrons from the cathode to the anode and generate x rays</a:t>
            </a:r>
          </a:p>
          <a:p>
            <a:r>
              <a:rPr lang="en-US" sz="2800" dirty="0" smtClean="0"/>
              <a:t>It accomplishes this by boosting the peak voltage of the incoming line current to as high as 60 to 100 </a:t>
            </a:r>
            <a:r>
              <a:rPr lang="en-US" sz="2800" dirty="0" err="1" smtClean="0"/>
              <a:t>kv</a:t>
            </a:r>
            <a:r>
              <a:rPr lang="en-US" sz="2800" dirty="0" smtClean="0"/>
              <a:t>, thus boosting the peak energy of electrons passing through the tube to as high as 60 to 100 </a:t>
            </a:r>
            <a:r>
              <a:rPr lang="en-US" sz="2800" dirty="0" err="1" smtClean="0"/>
              <a:t>keV</a:t>
            </a:r>
            <a:endParaRPr lang="en-US" sz="2800" dirty="0" smtClean="0"/>
          </a:p>
          <a:p>
            <a:r>
              <a:rPr lang="en-US" sz="2800" dirty="0" smtClean="0"/>
              <a:t> </a:t>
            </a:r>
            <a:r>
              <a:rPr lang="en-US" sz="2800" dirty="0" err="1" smtClean="0"/>
              <a:t>kVp</a:t>
            </a:r>
            <a:r>
              <a:rPr lang="en-US" sz="2800" dirty="0" smtClean="0"/>
              <a:t> selector dial setting thus determines the peak kV across </a:t>
            </a:r>
            <a:r>
              <a:rPr lang="en-US" sz="2800" smtClean="0"/>
              <a:t>the tube</a:t>
            </a:r>
            <a:endParaRPr lang="en-US" sz="2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sz="2800" dirty="0" smtClean="0"/>
              <a:t>Coz the line current is AC, polarity of x tube alternates at the same frequency</a:t>
            </a:r>
          </a:p>
          <a:p>
            <a:r>
              <a:rPr lang="en-US" sz="2800" dirty="0" smtClean="0"/>
              <a:t>When polarity of voltage applied across tube  causes the target anode to  be positive and filament negative, electrons around filament accelerate toward the positive target and current flows through the tube</a:t>
            </a:r>
          </a:p>
          <a:p>
            <a:r>
              <a:rPr lang="en-US" sz="2800" dirty="0" smtClean="0"/>
              <a:t>The line voltage is variable, voltage potential b/w anode and cathode varies</a:t>
            </a:r>
          </a:p>
          <a:p>
            <a:r>
              <a:rPr lang="en-US" sz="2800" dirty="0" smtClean="0"/>
              <a:t>As tube voltage is increased, speed of electrons increases</a:t>
            </a:r>
          </a:p>
          <a:p>
            <a:r>
              <a:rPr lang="en-US" sz="2800" dirty="0" smtClean="0"/>
              <a:t>X rays are produced with greatest efficiency, when voltage applied is high</a:t>
            </a:r>
          </a:p>
          <a:p>
            <a:r>
              <a:rPr lang="en-US" sz="2800" dirty="0" smtClean="0"/>
              <a:t>The intensity of x ray pulses tends to be sharply peaked at centre of each cycle</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X-Ray machine</a:t>
            </a:r>
            <a:endParaRPr lang="en-US" sz="3600" dirty="0"/>
          </a:p>
        </p:txBody>
      </p:sp>
      <p:sp>
        <p:nvSpPr>
          <p:cNvPr id="3" name="Content Placeholder 2"/>
          <p:cNvSpPr>
            <a:spLocks noGrp="1"/>
          </p:cNvSpPr>
          <p:nvPr>
            <p:ph idx="1"/>
          </p:nvPr>
        </p:nvSpPr>
        <p:spPr/>
        <p:txBody>
          <a:bodyPr>
            <a:normAutofit/>
          </a:bodyPr>
          <a:lstStyle/>
          <a:p>
            <a:r>
              <a:rPr lang="en-US" sz="2800" dirty="0" smtClean="0"/>
              <a:t>It consists of x ray tube and its power supply</a:t>
            </a:r>
          </a:p>
          <a:p>
            <a:r>
              <a:rPr lang="en-US" sz="2800" dirty="0" smtClean="0"/>
              <a:t>X ray tube is positioned within the tube head, along with some components of power supply</a:t>
            </a:r>
          </a:p>
          <a:p>
            <a:r>
              <a:rPr lang="en-US" sz="2800" dirty="0" smtClean="0"/>
              <a:t>Tube head is supported by an arm that is usually mounted on a wall</a:t>
            </a:r>
          </a:p>
          <a:p>
            <a:r>
              <a:rPr lang="en-US" sz="2800" dirty="0" smtClean="0"/>
              <a:t>A control panel allows the operator to adjust the time of exposure</a:t>
            </a:r>
            <a:endParaRPr 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sz="2800" dirty="0" smtClean="0"/>
              <a:t>During the following half of cycle, polarity of AC reverses and filament becomes positive and target negative and electrons stay in vicinity of filament and do not flow across the gap – inverse voltage or reverse bias</a:t>
            </a:r>
          </a:p>
          <a:p>
            <a:r>
              <a:rPr lang="en-US" sz="2800" dirty="0" smtClean="0"/>
              <a:t>When an x ray tube is powered with 60-cycle AC, 60 pulses of x rays are generated each second, each with a duration of 1/120 second</a:t>
            </a:r>
          </a:p>
          <a:p>
            <a:r>
              <a:rPr lang="en-US" sz="2800" dirty="0" smtClean="0"/>
              <a:t>This AC cycle limits x ray production to half of AC cycle and is called self rectified or half wave rectified</a:t>
            </a:r>
            <a:endParaRPr 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Timer </a:t>
            </a:r>
            <a:endParaRPr lang="en-US" sz="3600" dirty="0"/>
          </a:p>
        </p:txBody>
      </p:sp>
      <p:sp>
        <p:nvSpPr>
          <p:cNvPr id="3" name="Content Placeholder 2"/>
          <p:cNvSpPr>
            <a:spLocks noGrp="1"/>
          </p:cNvSpPr>
          <p:nvPr>
            <p:ph idx="1"/>
          </p:nvPr>
        </p:nvSpPr>
        <p:spPr/>
        <p:txBody>
          <a:bodyPr>
            <a:normAutofit fontScale="77500" lnSpcReduction="20000"/>
          </a:bodyPr>
          <a:lstStyle/>
          <a:p>
            <a:r>
              <a:rPr lang="en-US" sz="2800" dirty="0" smtClean="0"/>
              <a:t>A timer is built into high voltage circuit to control the duration of x ray exposure</a:t>
            </a:r>
          </a:p>
          <a:p>
            <a:r>
              <a:rPr lang="en-US" sz="2800" dirty="0" smtClean="0"/>
              <a:t>It controls the length of time that high voltage is applied to tube and therefore the time during which current flows and x rays are produced</a:t>
            </a:r>
          </a:p>
          <a:p>
            <a:r>
              <a:rPr lang="en-US" sz="2800" dirty="0" smtClean="0"/>
              <a:t>Filament must be brought to operating temperature to ensure an adequate rate of electron emission</a:t>
            </a:r>
          </a:p>
          <a:p>
            <a:r>
              <a:rPr lang="en-US" sz="2800" dirty="0" smtClean="0"/>
              <a:t>Filament cannot be subjected to continuous heating coz of long period heating may shorten its life</a:t>
            </a:r>
          </a:p>
          <a:p>
            <a:r>
              <a:rPr lang="en-US" sz="2800" dirty="0" smtClean="0"/>
              <a:t>The timing circuit first sends a current through the filament for about half a second to bring to proper operating temperature</a:t>
            </a:r>
          </a:p>
          <a:p>
            <a:r>
              <a:rPr lang="en-US" sz="2800" dirty="0" smtClean="0"/>
              <a:t>After the filament is heated, timer then applies power to high voltage circuit</a:t>
            </a:r>
          </a:p>
          <a:p>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Tube rating and duty cycle</a:t>
            </a:r>
            <a:endParaRPr lang="en-US" sz="3600" dirty="0"/>
          </a:p>
        </p:txBody>
      </p:sp>
      <p:sp>
        <p:nvSpPr>
          <p:cNvPr id="3" name="Content Placeholder 2"/>
          <p:cNvSpPr>
            <a:spLocks noGrp="1"/>
          </p:cNvSpPr>
          <p:nvPr>
            <p:ph idx="1"/>
          </p:nvPr>
        </p:nvSpPr>
        <p:spPr/>
        <p:txBody>
          <a:bodyPr>
            <a:normAutofit/>
          </a:bodyPr>
          <a:lstStyle/>
          <a:p>
            <a:r>
              <a:rPr lang="en-US" sz="2400" dirty="0" smtClean="0"/>
              <a:t>Tube rating specifications describes the maximal exposure time the tube can be energized without risk of damage to target from overheating</a:t>
            </a:r>
          </a:p>
          <a:p>
            <a:r>
              <a:rPr lang="en-US" sz="2400" dirty="0" smtClean="0"/>
              <a:t>These are described in graph form the maximal safe intervals (seconds) that the tube can be used for a range of voltages and filament current values</a:t>
            </a:r>
          </a:p>
          <a:p>
            <a:r>
              <a:rPr lang="en-US" sz="2400" dirty="0" smtClean="0"/>
              <a:t>Duty cycle relates to the frequency with which successive exposures can be made</a:t>
            </a:r>
          </a:p>
          <a:p>
            <a:r>
              <a:rPr lang="en-US" sz="2400" dirty="0" smtClean="0"/>
              <a:t>The heat build up at the anode is measured in heat units defined by </a:t>
            </a:r>
            <a:r>
              <a:rPr lang="en-US" sz="2400" dirty="0" err="1" smtClean="0"/>
              <a:t>kVpxmAx</a:t>
            </a:r>
            <a:r>
              <a:rPr lang="en-US" sz="2400" dirty="0" smtClean="0"/>
              <a:t> seconds</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descr="C:\Users\23\Desktop\1.jpg"/>
          <p:cNvPicPr>
            <a:picLocks noGrp="1" noChangeAspect="1" noChangeArrowheads="1"/>
          </p:cNvPicPr>
          <p:nvPr>
            <p:ph idx="1"/>
          </p:nvPr>
        </p:nvPicPr>
        <p:blipFill>
          <a:blip r:embed="rId2"/>
          <a:srcRect/>
          <a:stretch>
            <a:fillRect/>
          </a:stretch>
        </p:blipFill>
        <p:spPr bwMode="auto">
          <a:xfrm>
            <a:off x="2438401" y="1813435"/>
            <a:ext cx="3224212" cy="3097496"/>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X-ray tube</a:t>
            </a:r>
            <a:endParaRPr lang="en-US" dirty="0"/>
          </a:p>
        </p:txBody>
      </p:sp>
      <p:sp>
        <p:nvSpPr>
          <p:cNvPr id="3" name="Content Placeholder 2"/>
          <p:cNvSpPr>
            <a:spLocks noGrp="1"/>
          </p:cNvSpPr>
          <p:nvPr>
            <p:ph idx="1"/>
          </p:nvPr>
        </p:nvSpPr>
        <p:spPr/>
        <p:txBody>
          <a:bodyPr>
            <a:normAutofit fontScale="92500"/>
          </a:bodyPr>
          <a:lstStyle/>
          <a:p>
            <a:r>
              <a:rPr lang="en-US" sz="2800" dirty="0" smtClean="0"/>
              <a:t>X ray tube is composed of a cathode and anode</a:t>
            </a:r>
          </a:p>
          <a:p>
            <a:r>
              <a:rPr lang="en-US" sz="2800" dirty="0" smtClean="0"/>
              <a:t>Cathode serves as the source of electrons that flow to the anode</a:t>
            </a:r>
          </a:p>
          <a:p>
            <a:r>
              <a:rPr lang="en-US" sz="2800" dirty="0" smtClean="0"/>
              <a:t>When electrons from cathode strike target in anode, they produce x rays</a:t>
            </a:r>
          </a:p>
          <a:p>
            <a:r>
              <a:rPr lang="en-US" sz="2400" b="1" dirty="0" smtClean="0"/>
              <a:t>Power supply</a:t>
            </a:r>
            <a:r>
              <a:rPr lang="en-US" sz="2800" dirty="0" smtClean="0"/>
              <a:t>: 1. to heat the filament to generate electrons</a:t>
            </a:r>
          </a:p>
          <a:p>
            <a:pPr>
              <a:buNone/>
            </a:pPr>
            <a:r>
              <a:rPr lang="en-US" sz="2800" dirty="0" smtClean="0"/>
              <a:t>2. Establish a high voltage potential b/w anode and cathode to accelerate the electrons</a:t>
            </a:r>
          </a:p>
          <a:p>
            <a:r>
              <a:rPr lang="en-US" sz="2800" dirty="0" smtClean="0"/>
              <a:t>Cathode and anode lie in an evacuated glass envelope or tube</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C:\Users\23\Desktop\1.png"/>
          <p:cNvPicPr>
            <a:picLocks noGrp="1" noChangeAspect="1" noChangeArrowheads="1"/>
          </p:cNvPicPr>
          <p:nvPr>
            <p:ph idx="1"/>
          </p:nvPr>
        </p:nvPicPr>
        <p:blipFill>
          <a:blip r:embed="rId2"/>
          <a:srcRect/>
          <a:stretch>
            <a:fillRect/>
          </a:stretch>
        </p:blipFill>
        <p:spPr bwMode="auto">
          <a:xfrm>
            <a:off x="0" y="228600"/>
            <a:ext cx="9199418" cy="63246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Cathode</a:t>
            </a:r>
            <a:r>
              <a:rPr lang="en-US" dirty="0" smtClean="0"/>
              <a:t> </a:t>
            </a:r>
            <a:endParaRPr lang="en-US" dirty="0"/>
          </a:p>
        </p:txBody>
      </p:sp>
      <p:sp>
        <p:nvSpPr>
          <p:cNvPr id="3" name="Content Placeholder 2"/>
          <p:cNvSpPr>
            <a:spLocks noGrp="1"/>
          </p:cNvSpPr>
          <p:nvPr>
            <p:ph idx="1"/>
          </p:nvPr>
        </p:nvSpPr>
        <p:spPr/>
        <p:txBody>
          <a:bodyPr>
            <a:normAutofit/>
          </a:bodyPr>
          <a:lstStyle/>
          <a:p>
            <a:r>
              <a:rPr lang="en-US" sz="2800" dirty="0" smtClean="0"/>
              <a:t>It consists of a filament and a focusing cup</a:t>
            </a:r>
          </a:p>
          <a:p>
            <a:r>
              <a:rPr lang="en-US" sz="2800" dirty="0" smtClean="0"/>
              <a:t>Filament is the source of electrons within the tube</a:t>
            </a:r>
          </a:p>
          <a:p>
            <a:r>
              <a:rPr lang="en-US" sz="2800" dirty="0" smtClean="0"/>
              <a:t>It is a coil of tungsten wire about 2 mm in diameter and 1cm or less in length</a:t>
            </a:r>
          </a:p>
          <a:p>
            <a:r>
              <a:rPr lang="en-US" sz="2800" dirty="0" smtClean="0"/>
              <a:t>It is mounted on two stiff wires that support it and carry the electric current</a:t>
            </a:r>
          </a:p>
          <a:p>
            <a:r>
              <a:rPr lang="en-US" sz="2800" dirty="0" smtClean="0"/>
              <a:t>These 2 mounting wires lead through the glass envelope and connect to both the high and low voltage electrical sources</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t>Filament is heated to incandescence by the flow of current from the high voltage source and emits electrons at a rate proportional to temperature of filament</a:t>
            </a:r>
          </a:p>
          <a:p>
            <a:r>
              <a:rPr lang="en-US" sz="2800" dirty="0" smtClean="0"/>
              <a:t>Filament lies in a focusing cup, a negatively charged concave reflector made of molybdenum</a:t>
            </a:r>
          </a:p>
          <a:p>
            <a:r>
              <a:rPr lang="en-US" sz="2800" dirty="0" smtClean="0"/>
              <a:t>Focusing cup </a:t>
            </a:r>
            <a:r>
              <a:rPr lang="en-US" sz="2800" dirty="0" err="1" smtClean="0"/>
              <a:t>electrostatically</a:t>
            </a:r>
            <a:r>
              <a:rPr lang="en-US" sz="2800" dirty="0" smtClean="0"/>
              <a:t> focuses the electrons emitted by filament into a narrow beam directed at a small rectangular area on anode called focal spot</a:t>
            </a:r>
          </a:p>
          <a:p>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4525963"/>
          </a:xfrm>
        </p:spPr>
        <p:txBody>
          <a:bodyPr>
            <a:normAutofit/>
          </a:bodyPr>
          <a:lstStyle/>
          <a:p>
            <a:r>
              <a:rPr lang="en-US" sz="2800" dirty="0" smtClean="0"/>
              <a:t>The x ray tube is evacuated to prevent collision of moving electrons with gas molecules, which significantly reduces their speed</a:t>
            </a:r>
          </a:p>
          <a:p>
            <a:r>
              <a:rPr lang="en-US" sz="2800" dirty="0" smtClean="0"/>
              <a:t>This also prevents oxidation and burn out of the filament</a:t>
            </a:r>
            <a:endParaRPr lang="en-US" sz="2800" dirty="0"/>
          </a:p>
        </p:txBody>
      </p:sp>
      <p:pic>
        <p:nvPicPr>
          <p:cNvPr id="2050" name="Picture 2" descr="C:\Users\23\Desktop\2.jpg"/>
          <p:cNvPicPr>
            <a:picLocks noChangeAspect="1" noChangeArrowheads="1"/>
          </p:cNvPicPr>
          <p:nvPr/>
        </p:nvPicPr>
        <p:blipFill>
          <a:blip r:embed="rId2"/>
          <a:srcRect/>
          <a:stretch>
            <a:fillRect/>
          </a:stretch>
        </p:blipFill>
        <p:spPr bwMode="auto">
          <a:xfrm>
            <a:off x="1828800" y="1676400"/>
            <a:ext cx="6019800" cy="4690428"/>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rmAutofit/>
          </a:bodyPr>
          <a:lstStyle/>
          <a:p>
            <a:r>
              <a:rPr lang="en-US" sz="3200" dirty="0" smtClean="0"/>
              <a:t>Anode </a:t>
            </a:r>
            <a:endParaRPr lang="en-US" sz="3200" dirty="0"/>
          </a:p>
        </p:txBody>
      </p:sp>
      <p:sp>
        <p:nvSpPr>
          <p:cNvPr id="3" name="Content Placeholder 2"/>
          <p:cNvSpPr>
            <a:spLocks noGrp="1"/>
          </p:cNvSpPr>
          <p:nvPr>
            <p:ph idx="1"/>
          </p:nvPr>
        </p:nvSpPr>
        <p:spPr>
          <a:xfrm>
            <a:off x="457200" y="1143000"/>
            <a:ext cx="8382000" cy="4983163"/>
          </a:xfrm>
        </p:spPr>
        <p:txBody>
          <a:bodyPr>
            <a:normAutofit fontScale="92500"/>
          </a:bodyPr>
          <a:lstStyle/>
          <a:p>
            <a:r>
              <a:rPr lang="en-US" sz="2800" dirty="0" smtClean="0"/>
              <a:t>It consists of a tungsten target embedded in a copper stem</a:t>
            </a:r>
          </a:p>
          <a:p>
            <a:r>
              <a:rPr lang="en-US" sz="2800" dirty="0" smtClean="0"/>
              <a:t>Purpose of target is to convert kinetic energy of electrons generated from the filament into x ray photons</a:t>
            </a:r>
          </a:p>
          <a:p>
            <a:r>
              <a:rPr lang="en-US" sz="2800" dirty="0" smtClean="0"/>
              <a:t>Target is made up of tungsten, which has ideal characteristics:</a:t>
            </a:r>
          </a:p>
          <a:p>
            <a:pPr marL="514350" indent="-514350">
              <a:buFont typeface="+mj-lt"/>
              <a:buAutoNum type="arabicPeriod"/>
            </a:pPr>
            <a:r>
              <a:rPr lang="en-US" sz="2800" dirty="0" smtClean="0"/>
              <a:t>High atomic no, 74, more efficient in producing x rays</a:t>
            </a:r>
          </a:p>
          <a:p>
            <a:pPr marL="514350" indent="-514350">
              <a:buFont typeface="+mj-lt"/>
              <a:buAutoNum type="arabicPeriod"/>
            </a:pPr>
            <a:r>
              <a:rPr lang="en-US" sz="2800" dirty="0" smtClean="0"/>
              <a:t>High melting point</a:t>
            </a:r>
          </a:p>
          <a:p>
            <a:pPr marL="514350" indent="-514350">
              <a:buFont typeface="+mj-lt"/>
              <a:buAutoNum type="arabicPeriod"/>
            </a:pPr>
            <a:r>
              <a:rPr lang="en-US" sz="2800" dirty="0" smtClean="0"/>
              <a:t>High thermal conductivity</a:t>
            </a:r>
          </a:p>
          <a:p>
            <a:pPr marL="514350" indent="-514350">
              <a:buFont typeface="+mj-lt"/>
              <a:buAutoNum type="arabicPeriod"/>
            </a:pPr>
            <a:r>
              <a:rPr lang="en-US" sz="2800" dirty="0" smtClean="0"/>
              <a:t>Low vapor pressure, at high temperatures helps maintain vacuum in the tube at high operating temperatures</a:t>
            </a:r>
            <a:endParaRPr lang="en-US"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1284</Words>
  <Application>Microsoft Office PowerPoint</Application>
  <PresentationFormat>On-screen Show (4:3)</PresentationFormat>
  <Paragraphs>84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The X-Ray Machine</vt:lpstr>
      <vt:lpstr>X-Ray machine</vt:lpstr>
      <vt:lpstr>Slide 3</vt:lpstr>
      <vt:lpstr>X-ray tube</vt:lpstr>
      <vt:lpstr>Slide 5</vt:lpstr>
      <vt:lpstr>Cathode </vt:lpstr>
      <vt:lpstr>Slide 7</vt:lpstr>
      <vt:lpstr>Slide 8</vt:lpstr>
      <vt:lpstr>Anode </vt:lpstr>
      <vt:lpstr>Slide 10</vt:lpstr>
      <vt:lpstr>Focal spot</vt:lpstr>
      <vt:lpstr>Slide 12</vt:lpstr>
      <vt:lpstr>Slide 13</vt:lpstr>
      <vt:lpstr>Power supply</vt:lpstr>
      <vt:lpstr>Tube current</vt:lpstr>
      <vt:lpstr>Slide 16</vt:lpstr>
      <vt:lpstr>TUBE VOLTAGE</vt:lpstr>
      <vt:lpstr>Slide 18</vt:lpstr>
      <vt:lpstr>Slide 19</vt:lpstr>
      <vt:lpstr>Slide 20</vt:lpstr>
      <vt:lpstr>Timer </vt:lpstr>
      <vt:lpstr>Tube rating and duty cycle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X-Ray Machine</dc:title>
  <dc:creator>OD</dc:creator>
  <cp:lastModifiedBy>MIDSR</cp:lastModifiedBy>
  <cp:revision>31</cp:revision>
  <dcterms:created xsi:type="dcterms:W3CDTF">2006-08-16T00:00:00Z</dcterms:created>
  <dcterms:modified xsi:type="dcterms:W3CDTF">2020-08-08T03:48:01Z</dcterms:modified>
</cp:coreProperties>
</file>