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7" r:id="rId8"/>
    <p:sldId id="262" r:id="rId9"/>
    <p:sldId id="291" r:id="rId10"/>
    <p:sldId id="263" r:id="rId11"/>
    <p:sldId id="273" r:id="rId12"/>
    <p:sldId id="274" r:id="rId13"/>
    <p:sldId id="275" r:id="rId14"/>
    <p:sldId id="264" r:id="rId15"/>
    <p:sldId id="276" r:id="rId16"/>
    <p:sldId id="265" r:id="rId17"/>
    <p:sldId id="266" r:id="rId18"/>
    <p:sldId id="267" r:id="rId19"/>
    <p:sldId id="268" r:id="rId20"/>
    <p:sldId id="278" r:id="rId21"/>
    <p:sldId id="269" r:id="rId22"/>
    <p:sldId id="270" r:id="rId23"/>
    <p:sldId id="271" r:id="rId24"/>
    <p:sldId id="272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24-Jan-15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24-Jan-15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24-Jan-15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24-Jan-15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24-Jan-15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24-Jan-15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24-Jan-15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Intra Oral Radiographic Examinations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Angulation</a:t>
            </a:r>
            <a:r>
              <a:rPr lang="en-US" sz="3200" dirty="0" smtClean="0"/>
              <a:t> of tube head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Adjust vertical and horizontal planes so that central ray is oriented perpendicular to long axis of teeth and film</a:t>
            </a:r>
          </a:p>
          <a:p>
            <a:r>
              <a:rPr lang="en-US" sz="2400" b="1" dirty="0" smtClean="0"/>
              <a:t>Vertical </a:t>
            </a:r>
            <a:r>
              <a:rPr lang="en-US" sz="2400" b="1" dirty="0" err="1" smtClean="0"/>
              <a:t>angulation</a:t>
            </a:r>
            <a:r>
              <a:rPr lang="en-US" sz="2800" dirty="0" smtClean="0"/>
              <a:t>: positive or negative degrees</a:t>
            </a:r>
          </a:p>
          <a:p>
            <a:r>
              <a:rPr lang="en-US" sz="2400" b="1" dirty="0" smtClean="0"/>
              <a:t>Horizontal </a:t>
            </a:r>
            <a:r>
              <a:rPr lang="en-US" sz="2400" b="1" dirty="0" err="1" smtClean="0"/>
              <a:t>angulation</a:t>
            </a:r>
            <a:r>
              <a:rPr lang="en-US" sz="2800" dirty="0" smtClean="0"/>
              <a:t>: influences degree of overlapping of crowns at </a:t>
            </a:r>
            <a:r>
              <a:rPr lang="en-US" sz="2800" dirty="0" err="1" smtClean="0"/>
              <a:t>interproximal</a:t>
            </a:r>
            <a:r>
              <a:rPr lang="en-US" sz="2800" dirty="0" smtClean="0"/>
              <a:t> spaces</a:t>
            </a:r>
          </a:p>
          <a:p>
            <a:r>
              <a:rPr lang="en-US" sz="2800" dirty="0" smtClean="0"/>
              <a:t>Central ray is directed through the contacts in the region being examined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Point of entry – maxillary teeth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Central incisor - Direct the central ray high on lip, in midline, just below septum of nostril</a:t>
            </a:r>
          </a:p>
          <a:p>
            <a:r>
              <a:rPr lang="en-US" sz="2800" dirty="0" smtClean="0"/>
              <a:t>Lateral incisor – orient the central ray to enter high on the lip about 1cm from the midline</a:t>
            </a:r>
          </a:p>
          <a:p>
            <a:r>
              <a:rPr lang="en-US" sz="2800" dirty="0" smtClean="0"/>
              <a:t>Canine – through canine eminence. POI is at the intersection of distal and inferior borders of ala of nose</a:t>
            </a:r>
          </a:p>
          <a:p>
            <a:r>
              <a:rPr lang="en-US" sz="2800" dirty="0" smtClean="0"/>
              <a:t>Premolar – CR passes through the centre of the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premolar root. Point is usually below pupil of eye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Molar – CR  should be on the cheek below the outer </a:t>
            </a:r>
            <a:r>
              <a:rPr lang="en-US" sz="2800" dirty="0" err="1" smtClean="0"/>
              <a:t>canthus</a:t>
            </a:r>
            <a:r>
              <a:rPr lang="en-US" sz="2800" dirty="0" smtClean="0"/>
              <a:t> of eye and </a:t>
            </a:r>
            <a:r>
              <a:rPr lang="en-US" sz="2800" dirty="0" err="1" smtClean="0"/>
              <a:t>zygoma</a:t>
            </a:r>
            <a:r>
              <a:rPr lang="en-US" sz="2800" dirty="0" smtClean="0"/>
              <a:t> at the position of maxillary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molar</a:t>
            </a:r>
          </a:p>
          <a:p>
            <a:r>
              <a:rPr lang="en-US" sz="2800" dirty="0" smtClean="0"/>
              <a:t>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molar – CR enters the maxillary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molar region just below the middle of the </a:t>
            </a:r>
            <a:r>
              <a:rPr lang="en-US" sz="2800" dirty="0" err="1" smtClean="0"/>
              <a:t>zygomatic</a:t>
            </a:r>
            <a:r>
              <a:rPr lang="en-US" sz="2800" dirty="0" smtClean="0"/>
              <a:t> arch, distal to the lateral </a:t>
            </a:r>
            <a:r>
              <a:rPr lang="en-US" sz="2800" dirty="0" err="1" smtClean="0"/>
              <a:t>canthus</a:t>
            </a:r>
            <a:r>
              <a:rPr lang="en-US" sz="2800" dirty="0" smtClean="0"/>
              <a:t> of the eye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sz="2800" dirty="0" err="1" smtClean="0"/>
              <a:t>Centrolateral</a:t>
            </a:r>
            <a:r>
              <a:rPr lang="en-US" sz="2800" dirty="0" smtClean="0"/>
              <a:t> projection – CR enters below the lower lip and about 1 cm lateral to midline</a:t>
            </a:r>
          </a:p>
          <a:p>
            <a:r>
              <a:rPr lang="en-US" sz="2800" dirty="0" smtClean="0"/>
              <a:t>Canine – POI is nearly perpendicular to ala of nose, over the position of canine and about 3cm above inferior border of mandible</a:t>
            </a:r>
          </a:p>
          <a:p>
            <a:r>
              <a:rPr lang="en-US" sz="2800" dirty="0" smtClean="0"/>
              <a:t>Premolar – CR is below pupil of eye and about 3cm above inferior border of mandible</a:t>
            </a:r>
          </a:p>
          <a:p>
            <a:r>
              <a:rPr lang="en-US" sz="2800" dirty="0" smtClean="0"/>
              <a:t>Molar – below the outer </a:t>
            </a:r>
            <a:r>
              <a:rPr lang="en-US" sz="2800" dirty="0" err="1" smtClean="0"/>
              <a:t>canthus</a:t>
            </a:r>
            <a:r>
              <a:rPr lang="en-US" sz="2800" dirty="0" smtClean="0"/>
              <a:t> of eye about 3cm above inferior border of mandible</a:t>
            </a:r>
          </a:p>
          <a:p>
            <a:r>
              <a:rPr lang="en-US" sz="2800" dirty="0" smtClean="0"/>
              <a:t>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molar – orient the POI about 3cm above the </a:t>
            </a:r>
            <a:r>
              <a:rPr lang="en-US" sz="2800" dirty="0" err="1" smtClean="0"/>
              <a:t>antegonial</a:t>
            </a:r>
            <a:r>
              <a:rPr lang="en-US" sz="2800" dirty="0" smtClean="0"/>
              <a:t> notch on the inferior border of mandible, in line with anterior border of </a:t>
            </a:r>
            <a:r>
              <a:rPr lang="en-US" sz="2800" dirty="0" err="1" smtClean="0"/>
              <a:t>ramus</a:t>
            </a:r>
            <a:endParaRPr lang="en-US" sz="2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Point of entry – </a:t>
            </a:r>
            <a:r>
              <a:rPr lang="en-US" sz="3200" dirty="0" err="1" smtClean="0"/>
              <a:t>mandibular</a:t>
            </a:r>
            <a:r>
              <a:rPr lang="en-US" sz="3200" dirty="0" smtClean="0"/>
              <a:t> teeth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Bisecting angle technique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b="1" dirty="0" err="1" smtClean="0"/>
              <a:t>Cieszynski’s</a:t>
            </a:r>
            <a:r>
              <a:rPr lang="en-US" sz="2400" b="1" dirty="0" smtClean="0"/>
              <a:t> rule of </a:t>
            </a:r>
            <a:r>
              <a:rPr lang="en-US" sz="2400" b="1" dirty="0" err="1" smtClean="0"/>
              <a:t>isometry</a:t>
            </a:r>
            <a:r>
              <a:rPr lang="en-US" sz="2800" dirty="0" smtClean="0"/>
              <a:t>: 2 triangles are equal when they share one complete side and have 2 equal angles</a:t>
            </a:r>
          </a:p>
          <a:p>
            <a:r>
              <a:rPr lang="en-US" sz="2800" dirty="0" smtClean="0"/>
              <a:t>Position the film as close as possible to the lingual surface of teeth, resting in palate or FOM.</a:t>
            </a:r>
          </a:p>
          <a:p>
            <a:r>
              <a:rPr lang="en-US" sz="2800" dirty="0" smtClean="0"/>
              <a:t>The plane of film and long axis of teeth form an angle with its apex at the point where the film is in contact with the teeth</a:t>
            </a:r>
          </a:p>
          <a:p>
            <a:r>
              <a:rPr lang="en-US" sz="2800" dirty="0" smtClean="0"/>
              <a:t>Construct an imaginary line that bisects this angle and direct the central ray of the beam at right angles to this bisector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23\Desktop\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952" t="-4301"/>
          <a:stretch>
            <a:fillRect/>
          </a:stretch>
        </p:blipFill>
        <p:spPr bwMode="auto">
          <a:xfrm>
            <a:off x="375206" y="609600"/>
            <a:ext cx="3434794" cy="25336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7" name="Picture 3" descr="C:\Users\23\Desktop\2.jpg"/>
          <p:cNvPicPr>
            <a:picLocks noChangeAspect="1" noChangeArrowheads="1"/>
          </p:cNvPicPr>
          <p:nvPr/>
        </p:nvPicPr>
        <p:blipFill>
          <a:blip r:embed="rId3"/>
          <a:srcRect b="8823"/>
          <a:stretch>
            <a:fillRect/>
          </a:stretch>
        </p:blipFill>
        <p:spPr bwMode="auto">
          <a:xfrm>
            <a:off x="381000" y="3733800"/>
            <a:ext cx="3535363" cy="2362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8" name="Picture 4" descr="C:\Users\23\Desktop\3.jpg"/>
          <p:cNvPicPr>
            <a:picLocks noChangeAspect="1" noChangeArrowheads="1"/>
          </p:cNvPicPr>
          <p:nvPr/>
        </p:nvPicPr>
        <p:blipFill>
          <a:blip r:embed="rId4"/>
          <a:srcRect l="41237" t="-4624" b="15311"/>
          <a:stretch>
            <a:fillRect/>
          </a:stretch>
        </p:blipFill>
        <p:spPr bwMode="auto">
          <a:xfrm>
            <a:off x="5715000" y="3581400"/>
            <a:ext cx="2924175" cy="2667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9" name="Picture 5" descr="C:\Users\23\Desktop\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91200" y="304800"/>
            <a:ext cx="2362200" cy="283464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This forms 2 triangles with 2 equal angles and a common side </a:t>
            </a:r>
          </a:p>
          <a:p>
            <a:r>
              <a:rPr lang="en-US" sz="2800" dirty="0" smtClean="0"/>
              <a:t>Images cast on film are of same length as the projected object</a:t>
            </a:r>
          </a:p>
          <a:p>
            <a:r>
              <a:rPr lang="en-US" sz="2400" b="1" dirty="0" smtClean="0"/>
              <a:t>Film holding instrument</a:t>
            </a:r>
            <a:r>
              <a:rPr lang="en-US" sz="2800" dirty="0" smtClean="0"/>
              <a:t>: Snap-A-Ray or bisecting angle instrument</a:t>
            </a:r>
          </a:p>
          <a:p>
            <a:r>
              <a:rPr lang="en-US" sz="2800" dirty="0" smtClean="0"/>
              <a:t>Both provide external device for localizing the x ray beam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Position of patient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For maxillary arch, patients head should be positioned upright with </a:t>
            </a:r>
            <a:r>
              <a:rPr lang="en-US" sz="2800" dirty="0" err="1" smtClean="0"/>
              <a:t>saggital</a:t>
            </a:r>
            <a:r>
              <a:rPr lang="en-US" sz="2800" dirty="0" smtClean="0"/>
              <a:t> plane vertical and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plane horizontal</a:t>
            </a:r>
          </a:p>
          <a:p>
            <a:r>
              <a:rPr lang="en-US" sz="2800" dirty="0" smtClean="0"/>
              <a:t>For lower arch, head is tilted back slightly to compensate for the changed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plane when the mouth is opened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Angulation</a:t>
            </a:r>
            <a:r>
              <a:rPr lang="en-US" sz="3600" dirty="0" smtClean="0"/>
              <a:t> guidelines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3886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1295400"/>
                <a:gridCol w="1143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Maxilla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Mandible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Incisors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Canines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Premolars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Molars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Bitewing examinations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</a:t>
            </a:r>
            <a:r>
              <a:rPr lang="en-US" sz="2800" dirty="0" err="1" smtClean="0"/>
              <a:t>interproximal</a:t>
            </a:r>
            <a:r>
              <a:rPr lang="en-US" sz="2800" dirty="0" smtClean="0"/>
              <a:t> view</a:t>
            </a:r>
          </a:p>
          <a:p>
            <a:r>
              <a:rPr lang="en-US" sz="2800" dirty="0" smtClean="0"/>
              <a:t>Includes crowns of maxillary and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teeth and alveolar crest on the film</a:t>
            </a:r>
          </a:p>
          <a:p>
            <a:r>
              <a:rPr lang="en-US" sz="2800" dirty="0" smtClean="0"/>
              <a:t>To detect </a:t>
            </a:r>
            <a:r>
              <a:rPr lang="en-US" sz="2800" dirty="0" err="1" smtClean="0"/>
              <a:t>interproximal</a:t>
            </a:r>
            <a:r>
              <a:rPr lang="en-US" sz="2800" dirty="0" smtClean="0"/>
              <a:t> caries in early stages</a:t>
            </a:r>
          </a:p>
          <a:p>
            <a:r>
              <a:rPr lang="en-US" sz="2800" dirty="0" smtClean="0"/>
              <a:t>To detect secondary caries below restorations</a:t>
            </a:r>
          </a:p>
          <a:p>
            <a:r>
              <a:rPr lang="en-US" sz="2800" dirty="0" smtClean="0"/>
              <a:t>To evaluate periodontal condition</a:t>
            </a:r>
          </a:p>
          <a:p>
            <a:r>
              <a:rPr lang="en-US" sz="2800" dirty="0" smtClean="0"/>
              <a:t>Effective to detect calculus deposits in </a:t>
            </a:r>
            <a:r>
              <a:rPr lang="en-US" sz="2800" dirty="0" err="1" smtClean="0"/>
              <a:t>interproximal</a:t>
            </a:r>
            <a:r>
              <a:rPr lang="en-US" sz="2800" dirty="0" smtClean="0"/>
              <a:t> areas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3 categories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Periapical</a:t>
            </a:r>
            <a:r>
              <a:rPr lang="en-US" sz="2800" dirty="0" smtClean="0"/>
              <a:t> projections</a:t>
            </a:r>
          </a:p>
          <a:p>
            <a:r>
              <a:rPr lang="en-US" sz="2800" dirty="0" smtClean="0"/>
              <a:t>Bitewing projections</a:t>
            </a:r>
          </a:p>
          <a:p>
            <a:r>
              <a:rPr lang="en-US" sz="2800" dirty="0" err="1" smtClean="0"/>
              <a:t>Occlusal</a:t>
            </a:r>
            <a:r>
              <a:rPr lang="en-US" sz="2800" dirty="0" smtClean="0"/>
              <a:t> projections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C:\Users\23\Desktop\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5800" y="990600"/>
            <a:ext cx="3026752" cy="2590800"/>
          </a:xfrm>
          <a:prstGeom prst="rect">
            <a:avLst/>
          </a:prstGeom>
          <a:noFill/>
        </p:spPr>
      </p:pic>
      <p:pic>
        <p:nvPicPr>
          <p:cNvPr id="35843" name="Picture 3" descr="C:\Users\23\Desktop\1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914400"/>
            <a:ext cx="2667000" cy="2667000"/>
          </a:xfrm>
          <a:prstGeom prst="rect">
            <a:avLst/>
          </a:prstGeom>
          <a:noFill/>
        </p:spPr>
      </p:pic>
      <p:pic>
        <p:nvPicPr>
          <p:cNvPr id="35844" name="Picture 4" descr="C:\Users\23\Desktop\1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3962400"/>
            <a:ext cx="2781300" cy="2085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Film holding instruments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XCP bitewing instrument</a:t>
            </a:r>
          </a:p>
          <a:p>
            <a:r>
              <a:rPr lang="en-US" sz="2800" dirty="0" smtClean="0"/>
              <a:t>Film fitted with a tab or loop</a:t>
            </a:r>
          </a:p>
          <a:p>
            <a:r>
              <a:rPr lang="en-US" sz="2800" dirty="0" smtClean="0"/>
              <a:t>The beam is angulated +7 to +10 degrees vertically to preclude overlap of the cusps onto the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surface</a:t>
            </a:r>
            <a:endParaRPr lang="en-US" sz="2800" dirty="0"/>
          </a:p>
        </p:txBody>
      </p:sp>
      <p:pic>
        <p:nvPicPr>
          <p:cNvPr id="6145" name="Picture 1" descr="C:\Users\23\Desktop\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4267200"/>
            <a:ext cx="3581400" cy="1987677"/>
          </a:xfrm>
          <a:prstGeom prst="rect">
            <a:avLst/>
          </a:prstGeom>
          <a:noFill/>
        </p:spPr>
      </p:pic>
      <p:pic>
        <p:nvPicPr>
          <p:cNvPr id="5" name="Picture 2" descr="C:\Users\23\Desktop\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6576" y="4191000"/>
            <a:ext cx="2314575" cy="198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Occlusal</a:t>
            </a:r>
            <a:r>
              <a:rPr lang="en-US" sz="3600" dirty="0" smtClean="0"/>
              <a:t> radiograph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Displays a relatively large segment of a dental arch</a:t>
            </a:r>
          </a:p>
          <a:p>
            <a:r>
              <a:rPr lang="en-US" sz="2800" dirty="0" smtClean="0"/>
              <a:t>Includes the palate or FOM and a reasonable extent of contiguous lateral structures</a:t>
            </a:r>
          </a:p>
          <a:p>
            <a:r>
              <a:rPr lang="en-US" sz="2400" b="1" dirty="0" smtClean="0"/>
              <a:t>Indications</a:t>
            </a:r>
            <a:r>
              <a:rPr lang="en-US" sz="2800" dirty="0" smtClean="0"/>
              <a:t>: restricted mouth opening</a:t>
            </a:r>
          </a:p>
          <a:p>
            <a:r>
              <a:rPr lang="en-US" sz="2800" dirty="0" smtClean="0"/>
              <a:t>To locate roots and supernumerary, </a:t>
            </a:r>
            <a:r>
              <a:rPr lang="en-US" sz="2800" dirty="0" err="1" smtClean="0"/>
              <a:t>unerupted</a:t>
            </a:r>
            <a:r>
              <a:rPr lang="en-US" sz="2800" dirty="0" smtClean="0"/>
              <a:t> and impacted teeth</a:t>
            </a:r>
          </a:p>
          <a:p>
            <a:r>
              <a:rPr lang="en-US" sz="2800" dirty="0" smtClean="0"/>
              <a:t>To locate foreign bodies in jaws and salivary gland stones</a:t>
            </a:r>
          </a:p>
          <a:p>
            <a:r>
              <a:rPr lang="en-US" sz="2800" dirty="0" smtClean="0"/>
              <a:t>To evaluate the integrity of maxillary sinus</a:t>
            </a:r>
          </a:p>
          <a:p>
            <a:r>
              <a:rPr lang="en-US" sz="2800" dirty="0" smtClean="0"/>
              <a:t>Location, nature, extent and displacement of fractures of maxilla and mandible</a:t>
            </a:r>
          </a:p>
          <a:p>
            <a:r>
              <a:rPr lang="en-US" sz="2800" dirty="0" smtClean="0"/>
              <a:t>To know the medial and lateral extent of disease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film is inserted between the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surfaces of the teeth</a:t>
            </a:r>
          </a:p>
          <a:p>
            <a:r>
              <a:rPr lang="en-US" sz="2800" dirty="0" smtClean="0"/>
              <a:t>Tube side of the film is positioned toward the jaw to be examined and x ray beam is directed through the jaw to the film</a:t>
            </a:r>
            <a:endParaRPr lang="en-US" sz="2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Occlusal</a:t>
            </a:r>
            <a:r>
              <a:rPr lang="en-US" sz="3600" dirty="0" smtClean="0"/>
              <a:t> radiograph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23\Desktop\14.jpg"/>
          <p:cNvPicPr>
            <a:picLocks noChangeAspect="1" noChangeArrowheads="1"/>
          </p:cNvPicPr>
          <p:nvPr/>
        </p:nvPicPr>
        <p:blipFill>
          <a:blip r:embed="rId2"/>
          <a:srcRect b="46911"/>
          <a:stretch>
            <a:fillRect/>
          </a:stretch>
        </p:blipFill>
        <p:spPr bwMode="auto">
          <a:xfrm>
            <a:off x="1752599" y="3886200"/>
            <a:ext cx="2365247" cy="1676400"/>
          </a:xfrm>
          <a:prstGeom prst="rect">
            <a:avLst/>
          </a:prstGeom>
          <a:noFill/>
        </p:spPr>
      </p:pic>
      <p:pic>
        <p:nvPicPr>
          <p:cNvPr id="7" name="Picture 3" descr="C:\Users\23\Desktop\14.jpg"/>
          <p:cNvPicPr>
            <a:picLocks noChangeAspect="1" noChangeArrowheads="1"/>
          </p:cNvPicPr>
          <p:nvPr/>
        </p:nvPicPr>
        <p:blipFill>
          <a:blip r:embed="rId2"/>
          <a:srcRect t="52510"/>
          <a:stretch>
            <a:fillRect/>
          </a:stretch>
        </p:blipFill>
        <p:spPr bwMode="auto">
          <a:xfrm>
            <a:off x="5029200" y="3886200"/>
            <a:ext cx="2523892" cy="1600200"/>
          </a:xfrm>
          <a:prstGeom prst="rect">
            <a:avLst/>
          </a:prstGeom>
          <a:noFill/>
        </p:spPr>
      </p:pic>
      <p:pic>
        <p:nvPicPr>
          <p:cNvPr id="3078" name="Picture 6" descr="C:\Users\23\Desktop\15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371600" y="1143000"/>
            <a:ext cx="2514600" cy="2420155"/>
          </a:xfrm>
          <a:prstGeom prst="rect">
            <a:avLst/>
          </a:prstGeom>
          <a:noFill/>
        </p:spPr>
      </p:pic>
      <p:pic>
        <p:nvPicPr>
          <p:cNvPr id="3079" name="Picture 7" descr="C:\Users\23\Desktop\1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0" y="1371600"/>
            <a:ext cx="2790825" cy="22180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Anterior maxillary </a:t>
            </a:r>
            <a:r>
              <a:rPr lang="en-US" sz="3200" dirty="0" err="1" smtClean="0"/>
              <a:t>occlusal</a:t>
            </a:r>
            <a:r>
              <a:rPr lang="en-US" sz="3200" dirty="0" smtClean="0"/>
              <a:t> projection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Image field: the anterior maxilla and its dentition and anterior floor of nasal </a:t>
            </a:r>
            <a:r>
              <a:rPr lang="en-US" sz="2800" dirty="0" err="1" smtClean="0"/>
              <a:t>fossa</a:t>
            </a:r>
            <a:r>
              <a:rPr lang="en-US" sz="2800" dirty="0" smtClean="0"/>
              <a:t> and teeth from canine to canine</a:t>
            </a:r>
          </a:p>
          <a:p>
            <a:r>
              <a:rPr lang="en-US" sz="2800" dirty="0" smtClean="0"/>
              <a:t>CR: through the tip of nose towards the middle of the film with approx 45 degree vertical angle</a:t>
            </a:r>
          </a:p>
          <a:p>
            <a:r>
              <a:rPr lang="en-US" sz="2800" dirty="0" smtClean="0"/>
              <a:t>POI: tip of the nose</a:t>
            </a:r>
            <a:endParaRPr lang="en-US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C:\Users\23\Desktop\2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419600" y="3733800"/>
            <a:ext cx="3276600" cy="2457450"/>
          </a:xfrm>
          <a:prstGeom prst="rect">
            <a:avLst/>
          </a:prstGeom>
          <a:noFill/>
        </p:spPr>
      </p:pic>
      <p:pic>
        <p:nvPicPr>
          <p:cNvPr id="41987" name="Picture 3" descr="C:\Users\23\Desktop\2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914400"/>
            <a:ext cx="4179759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Cross-sectional maxillary </a:t>
            </a:r>
            <a:r>
              <a:rPr lang="en-US" sz="3200" dirty="0" err="1" smtClean="0"/>
              <a:t>occlusal</a:t>
            </a:r>
            <a:r>
              <a:rPr lang="en-US" sz="3200" dirty="0" smtClean="0"/>
              <a:t> projection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Image field: this view shows the palate, </a:t>
            </a:r>
            <a:r>
              <a:rPr lang="en-US" sz="2800" dirty="0" err="1" smtClean="0"/>
              <a:t>zy</a:t>
            </a:r>
            <a:r>
              <a:rPr lang="en-US" sz="2800" dirty="0" smtClean="0"/>
              <a:t> processes of maxilla, </a:t>
            </a:r>
            <a:r>
              <a:rPr lang="en-US" sz="2800" dirty="0" err="1" smtClean="0"/>
              <a:t>anteroinferior</a:t>
            </a:r>
            <a:r>
              <a:rPr lang="en-US" sz="2800" dirty="0" smtClean="0"/>
              <a:t> aspects of each </a:t>
            </a:r>
            <a:r>
              <a:rPr lang="en-US" sz="2800" dirty="0" err="1" smtClean="0"/>
              <a:t>antrum</a:t>
            </a:r>
            <a:r>
              <a:rPr lang="en-US" sz="2800" dirty="0" smtClean="0"/>
              <a:t>, </a:t>
            </a:r>
            <a:r>
              <a:rPr lang="en-US" sz="2800" dirty="0" err="1" smtClean="0"/>
              <a:t>nasolacrimal</a:t>
            </a:r>
            <a:r>
              <a:rPr lang="en-US" sz="2800" dirty="0" smtClean="0"/>
              <a:t> canals, teeth from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molar to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molar and nasal septum</a:t>
            </a:r>
          </a:p>
          <a:p>
            <a:r>
              <a:rPr lang="en-US" sz="2800" dirty="0" smtClean="0"/>
              <a:t>CR: at a vertical angle of 65 degree to the bridge of the nose just below the </a:t>
            </a:r>
            <a:r>
              <a:rPr lang="en-US" sz="2800" dirty="0" err="1" smtClean="0"/>
              <a:t>nasion</a:t>
            </a:r>
            <a:r>
              <a:rPr lang="en-US" sz="2800" dirty="0" smtClean="0"/>
              <a:t>, toward the middle of the film</a:t>
            </a:r>
          </a:p>
          <a:p>
            <a:r>
              <a:rPr lang="en-US" sz="2800" dirty="0" smtClean="0"/>
              <a:t>POI: bridge of the nose</a:t>
            </a:r>
            <a:endParaRPr lang="en-US"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62" name="Picture 2" descr="C:\Users\23\Desktop\2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97899" y="2286000"/>
            <a:ext cx="2988501" cy="22725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Lateral maxillary </a:t>
            </a:r>
            <a:r>
              <a:rPr lang="en-US" sz="3200" dirty="0" err="1" smtClean="0"/>
              <a:t>occlusal</a:t>
            </a:r>
            <a:r>
              <a:rPr lang="en-US" sz="3200" dirty="0" smtClean="0"/>
              <a:t> projection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Image field: shows a quadrant of alveolar ridge of maxilla, </a:t>
            </a:r>
            <a:r>
              <a:rPr lang="en-US" sz="2800" dirty="0" err="1" smtClean="0"/>
              <a:t>inferolateral</a:t>
            </a:r>
            <a:r>
              <a:rPr lang="en-US" sz="2800" dirty="0" smtClean="0"/>
              <a:t> aspect of </a:t>
            </a:r>
            <a:r>
              <a:rPr lang="en-US" sz="2800" dirty="0" err="1" smtClean="0"/>
              <a:t>antrum</a:t>
            </a:r>
            <a:r>
              <a:rPr lang="en-US" sz="2800" dirty="0" smtClean="0"/>
              <a:t>, </a:t>
            </a:r>
            <a:r>
              <a:rPr lang="en-US" sz="2800" dirty="0" err="1" smtClean="0"/>
              <a:t>tuberosity</a:t>
            </a:r>
            <a:r>
              <a:rPr lang="en-US" sz="2800" dirty="0" smtClean="0"/>
              <a:t>, teeth from lateral incisor to </a:t>
            </a:r>
            <a:r>
              <a:rPr lang="en-US" sz="2800" dirty="0" err="1" smtClean="0"/>
              <a:t>contralateral</a:t>
            </a:r>
            <a:r>
              <a:rPr lang="en-US" sz="2800" dirty="0" smtClean="0"/>
              <a:t>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molar. </a:t>
            </a:r>
            <a:r>
              <a:rPr lang="en-US" sz="2800" dirty="0" err="1" smtClean="0"/>
              <a:t>Zy</a:t>
            </a:r>
            <a:r>
              <a:rPr lang="en-US" sz="2800" dirty="0" smtClean="0"/>
              <a:t> process of maxilla superimposes over molar roots</a:t>
            </a:r>
          </a:p>
          <a:p>
            <a:r>
              <a:rPr lang="en-US" sz="2800" dirty="0" smtClean="0"/>
              <a:t>CR: vertical angle of 60 degree, to a point 2cm below the lateral </a:t>
            </a:r>
            <a:r>
              <a:rPr lang="en-US" sz="2800" dirty="0" err="1" smtClean="0"/>
              <a:t>canthus</a:t>
            </a:r>
            <a:r>
              <a:rPr lang="en-US" sz="2800" dirty="0" smtClean="0"/>
              <a:t> of the eye, directed toward centre of film</a:t>
            </a:r>
          </a:p>
          <a:p>
            <a:r>
              <a:rPr lang="en-US" sz="2800" dirty="0" smtClean="0"/>
              <a:t>POI: CR enters at a point approx 2 cm below the lateral </a:t>
            </a:r>
            <a:r>
              <a:rPr lang="en-US" sz="2800" dirty="0" err="1" smtClean="0"/>
              <a:t>canthus</a:t>
            </a:r>
            <a:r>
              <a:rPr lang="en-US" sz="2800" dirty="0" smtClean="0"/>
              <a:t> of the eye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Criteria of quality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r/g should record the complete areas of interest on the image</a:t>
            </a:r>
          </a:p>
          <a:p>
            <a:r>
              <a:rPr lang="en-US" sz="2800" dirty="0" smtClean="0"/>
              <a:t>r/g should have the least possible amount of distortion</a:t>
            </a:r>
          </a:p>
          <a:p>
            <a:r>
              <a:rPr lang="en-US" sz="2800" dirty="0" smtClean="0"/>
              <a:t>r/g should have optimal density and contrast to facilitate interpretation</a:t>
            </a:r>
            <a:endParaRPr lang="en-US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9938" name="Picture 2" descr="C:\Users\23\Desktop\2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0" y="2362200"/>
            <a:ext cx="2590800" cy="2064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Anterior </a:t>
            </a:r>
            <a:r>
              <a:rPr lang="en-US" sz="3200" dirty="0" err="1" smtClean="0"/>
              <a:t>mandibular</a:t>
            </a:r>
            <a:r>
              <a:rPr lang="en-US" sz="3200" dirty="0" smtClean="0"/>
              <a:t> </a:t>
            </a:r>
            <a:r>
              <a:rPr lang="en-US" sz="3200" dirty="0" err="1" smtClean="0"/>
              <a:t>occlusal</a:t>
            </a:r>
            <a:r>
              <a:rPr lang="en-US" sz="3200" dirty="0" smtClean="0"/>
              <a:t> projection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Image field: view includes anterior portion of mandible, teeth from canine to canine</a:t>
            </a:r>
          </a:p>
          <a:p>
            <a:r>
              <a:rPr lang="en-US" sz="2800" dirty="0" smtClean="0"/>
              <a:t>CR: orient CR with -10 degrees </a:t>
            </a:r>
            <a:r>
              <a:rPr lang="en-US" sz="2800" dirty="0" err="1" smtClean="0"/>
              <a:t>angulation</a:t>
            </a:r>
            <a:r>
              <a:rPr lang="en-US" sz="2800" dirty="0" smtClean="0"/>
              <a:t> through the point of the chin toward the middle of the film, this gives -55 degree to film plane</a:t>
            </a:r>
          </a:p>
          <a:p>
            <a:r>
              <a:rPr lang="en-US" sz="2800" dirty="0" smtClean="0"/>
              <a:t>POI: is in the midline and through the tip of the chin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8914" name="Picture 2" descr="C:\Users\23\Desktop\2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114800" y="1828800"/>
            <a:ext cx="3048000" cy="2540000"/>
          </a:xfrm>
          <a:prstGeom prst="rect">
            <a:avLst/>
          </a:prstGeom>
          <a:noFill/>
        </p:spPr>
      </p:pic>
      <p:pic>
        <p:nvPicPr>
          <p:cNvPr id="5" name="Picture 3" descr="C:\Users\23\Desktop\2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1905000"/>
            <a:ext cx="2171700" cy="24242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Cross-sectional </a:t>
            </a:r>
            <a:r>
              <a:rPr lang="en-US" sz="3200" dirty="0" err="1" smtClean="0"/>
              <a:t>mandibular</a:t>
            </a:r>
            <a:r>
              <a:rPr lang="en-US" sz="3200" dirty="0" smtClean="0"/>
              <a:t> </a:t>
            </a:r>
            <a:r>
              <a:rPr lang="en-US" sz="3200" dirty="0" err="1" smtClean="0"/>
              <a:t>occlusal</a:t>
            </a:r>
            <a:r>
              <a:rPr lang="en-US" sz="3200" dirty="0" smtClean="0"/>
              <a:t> projection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Image field: includes the soft tissues of the FOM, lingual and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plates, teeth from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molar to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molar</a:t>
            </a:r>
          </a:p>
          <a:p>
            <a:r>
              <a:rPr lang="en-US" sz="2800" dirty="0" smtClean="0"/>
              <a:t>CR: at the midline, through the floor of mouth approx 3 cm below the chin, at right angles to centre of film</a:t>
            </a:r>
          </a:p>
          <a:p>
            <a:r>
              <a:rPr lang="en-US" sz="2800" dirty="0" smtClean="0"/>
              <a:t>POI: is in the midline through the FOM </a:t>
            </a:r>
            <a:r>
              <a:rPr lang="en-US" sz="2800" dirty="0" err="1" smtClean="0"/>
              <a:t>approc</a:t>
            </a:r>
            <a:r>
              <a:rPr lang="en-US" sz="2800" dirty="0" smtClean="0"/>
              <a:t> 3 cm below the chin</a:t>
            </a:r>
            <a:endParaRPr lang="en-US"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7890" name="Picture 2" descr="C:\Users\23\Desktop\2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67000" y="2133600"/>
            <a:ext cx="2971800" cy="22907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Lateral </a:t>
            </a:r>
            <a:r>
              <a:rPr lang="en-US" sz="3200" dirty="0" err="1" smtClean="0"/>
              <a:t>mandibular</a:t>
            </a:r>
            <a:r>
              <a:rPr lang="en-US" sz="3200" dirty="0" smtClean="0"/>
              <a:t> </a:t>
            </a:r>
            <a:r>
              <a:rPr lang="en-US" sz="3200" dirty="0" err="1" smtClean="0"/>
              <a:t>occlusal</a:t>
            </a:r>
            <a:r>
              <a:rPr lang="en-US" sz="3200" dirty="0" smtClean="0"/>
              <a:t> projection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Image field: it covers the soft tissues of half of the mouth, both the cortical plates of half of mandible, teeth from lateral incisor to </a:t>
            </a:r>
            <a:r>
              <a:rPr lang="en-US" sz="2800" dirty="0" err="1" smtClean="0"/>
              <a:t>contralateral</a:t>
            </a:r>
            <a:r>
              <a:rPr lang="en-US" sz="2800" dirty="0" smtClean="0"/>
              <a:t>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molar</a:t>
            </a:r>
          </a:p>
          <a:p>
            <a:r>
              <a:rPr lang="en-US" sz="2800" dirty="0" smtClean="0"/>
              <a:t>CR: direct CR perpendicular to centre of film through a point beneath the chin, approx 3 cm posterior to the point of chin and 3 cm lateral to the midline</a:t>
            </a:r>
          </a:p>
          <a:p>
            <a:r>
              <a:rPr lang="en-US" sz="2800" dirty="0" smtClean="0"/>
              <a:t>POI: is beneath the chin, approx 3 cm posterior to the chin and approx 3 cm lateral to the midline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6866" name="Picture 2" descr="C:\Users\23\Desktop\2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544703"/>
            <a:ext cx="3081337" cy="32328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Periapical</a:t>
            </a:r>
            <a:r>
              <a:rPr lang="en-US" sz="3200" dirty="0" smtClean="0"/>
              <a:t> radiography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Projection techniques are: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Paralleling technique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Bisecting angle 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General steps for making an exposure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Greet and seat the patient</a:t>
            </a:r>
          </a:p>
          <a:p>
            <a:r>
              <a:rPr lang="en-US" sz="2800" dirty="0" smtClean="0"/>
              <a:t>Adjust the x ray unit setting</a:t>
            </a:r>
          </a:p>
          <a:p>
            <a:r>
              <a:rPr lang="en-US" sz="2800" dirty="0" smtClean="0"/>
              <a:t>Position the tube head</a:t>
            </a:r>
          </a:p>
          <a:p>
            <a:r>
              <a:rPr lang="en-US" sz="2800" dirty="0" smtClean="0"/>
              <a:t>Wash hands thoroughly</a:t>
            </a:r>
          </a:p>
          <a:p>
            <a:r>
              <a:rPr lang="en-US" sz="2800" dirty="0" smtClean="0"/>
              <a:t>Examine the oral cavity</a:t>
            </a:r>
          </a:p>
          <a:p>
            <a:r>
              <a:rPr lang="en-US" sz="2800" dirty="0" smtClean="0"/>
              <a:t>Position the film</a:t>
            </a:r>
          </a:p>
          <a:p>
            <a:r>
              <a:rPr lang="en-US" sz="2800" dirty="0" smtClean="0"/>
              <a:t>Position the x ray tube</a:t>
            </a:r>
          </a:p>
          <a:p>
            <a:r>
              <a:rPr lang="en-US" sz="2800" dirty="0" smtClean="0"/>
              <a:t>Make the exposure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Paralleling technique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right angle or long cone technique</a:t>
            </a:r>
          </a:p>
          <a:p>
            <a:r>
              <a:rPr lang="en-US" sz="2800" dirty="0" smtClean="0"/>
              <a:t>X ray film is supported parallel to the long axis of teeth </a:t>
            </a:r>
          </a:p>
          <a:p>
            <a:r>
              <a:rPr lang="en-US" sz="2800" dirty="0" smtClean="0"/>
              <a:t>Central ray of x ray beam is directed at right angles to the teeth and film</a:t>
            </a:r>
          </a:p>
          <a:p>
            <a:r>
              <a:rPr lang="en-US" sz="2800" dirty="0" smtClean="0"/>
              <a:t>This orientation minimizes geometric orientation</a:t>
            </a:r>
          </a:p>
          <a:p>
            <a:r>
              <a:rPr lang="en-US" sz="2800" dirty="0" smtClean="0"/>
              <a:t>Use of long source to object distance reduces the apparent size of focal spot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23\Desktop\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685800"/>
            <a:ext cx="2895600" cy="1930400"/>
          </a:xfrm>
          <a:prstGeom prst="rect">
            <a:avLst/>
          </a:prstGeom>
          <a:noFill/>
        </p:spPr>
      </p:pic>
      <p:pic>
        <p:nvPicPr>
          <p:cNvPr id="2052" name="Picture 4" descr="C:\Users\23\Desktop\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29050" y="533400"/>
            <a:ext cx="4533900" cy="2590800"/>
          </a:xfrm>
          <a:prstGeom prst="rect">
            <a:avLst/>
          </a:prstGeom>
          <a:noFill/>
        </p:spPr>
      </p:pic>
      <p:pic>
        <p:nvPicPr>
          <p:cNvPr id="2053" name="Picture 5" descr="C:\Users\23\Desktop\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3505200"/>
            <a:ext cx="2895600" cy="2533650"/>
          </a:xfrm>
          <a:prstGeom prst="rect">
            <a:avLst/>
          </a:prstGeom>
          <a:noFill/>
        </p:spPr>
      </p:pic>
      <p:pic>
        <p:nvPicPr>
          <p:cNvPr id="2054" name="Picture 6" descr="C:\Users\23\Desktop\8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10200" y="3657600"/>
            <a:ext cx="2971800" cy="24269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Film holding instruments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To position the film parallel to teeth and project </a:t>
            </a:r>
            <a:r>
              <a:rPr lang="en-US" sz="2800" dirty="0" err="1" smtClean="0"/>
              <a:t>periapical</a:t>
            </a:r>
            <a:r>
              <a:rPr lang="en-US" sz="2800" dirty="0" smtClean="0"/>
              <a:t> areas onto film, position the film away from the teeth and toward the centre of the </a:t>
            </a:r>
            <a:r>
              <a:rPr lang="en-US" sz="2800" dirty="0" smtClean="0"/>
              <a:t>mouth</a:t>
            </a:r>
          </a:p>
          <a:p>
            <a:endParaRPr lang="en-US" sz="2800" dirty="0" smtClean="0"/>
          </a:p>
          <a:p>
            <a:r>
              <a:rPr lang="en-US" sz="2800" b="1" dirty="0" smtClean="0"/>
              <a:t>Commercial </a:t>
            </a:r>
            <a:r>
              <a:rPr lang="en-US" sz="2800" b="1" dirty="0" smtClean="0"/>
              <a:t>instruments</a:t>
            </a:r>
            <a:r>
              <a:rPr lang="en-US" sz="2800" dirty="0" smtClean="0"/>
              <a:t>: precision instrument </a:t>
            </a:r>
          </a:p>
          <a:p>
            <a:pPr>
              <a:buNone/>
            </a:pPr>
            <a:r>
              <a:rPr lang="en-US" sz="2800" dirty="0" smtClean="0"/>
              <a:t>	XCP </a:t>
            </a:r>
            <a:r>
              <a:rPr lang="en-US" sz="2800" dirty="0" smtClean="0"/>
              <a:t>instrument </a:t>
            </a:r>
            <a:r>
              <a:rPr lang="en-US" sz="2800" dirty="0" smtClean="0"/>
              <a:t>with rectangular aiming device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" descr="C:\Users\23\Desktop\2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2020835"/>
            <a:ext cx="3938587" cy="2975821"/>
          </a:xfrm>
          <a:prstGeom prst="rect">
            <a:avLst/>
          </a:prstGeom>
          <a:noFill/>
        </p:spPr>
      </p:pic>
      <p:pic>
        <p:nvPicPr>
          <p:cNvPr id="43010" name="Picture 2" descr="C:\Users\23\Desktop\3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2743200"/>
            <a:ext cx="2819400" cy="1619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1292</Words>
  <Application>Microsoft Office PowerPoint</Application>
  <PresentationFormat>On-screen Show (4:3)</PresentationFormat>
  <Paragraphs>128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Intra Oral Radiographic Examinations</vt:lpstr>
      <vt:lpstr>3 categories</vt:lpstr>
      <vt:lpstr>Criteria of quality</vt:lpstr>
      <vt:lpstr>Periapical radiography</vt:lpstr>
      <vt:lpstr>General steps for making an exposure</vt:lpstr>
      <vt:lpstr>Paralleling technique</vt:lpstr>
      <vt:lpstr>Slide 7</vt:lpstr>
      <vt:lpstr>Film holding instruments</vt:lpstr>
      <vt:lpstr>Slide 9</vt:lpstr>
      <vt:lpstr>Angulation of tube head</vt:lpstr>
      <vt:lpstr>Point of entry – maxillary teeth</vt:lpstr>
      <vt:lpstr>Slide 12</vt:lpstr>
      <vt:lpstr>Point of entry – mandibular teeth</vt:lpstr>
      <vt:lpstr>Bisecting angle technique</vt:lpstr>
      <vt:lpstr>Slide 15</vt:lpstr>
      <vt:lpstr>Slide 16</vt:lpstr>
      <vt:lpstr>Position of patient</vt:lpstr>
      <vt:lpstr>Angulation guidelines</vt:lpstr>
      <vt:lpstr>Bitewing examinations</vt:lpstr>
      <vt:lpstr>Slide 20</vt:lpstr>
      <vt:lpstr>Film holding instruments</vt:lpstr>
      <vt:lpstr>Occlusal radiograph</vt:lpstr>
      <vt:lpstr>Occlusal radiograph</vt:lpstr>
      <vt:lpstr>Slide 24</vt:lpstr>
      <vt:lpstr>Anterior maxillary occlusal projection</vt:lpstr>
      <vt:lpstr>Slide 26</vt:lpstr>
      <vt:lpstr>Cross-sectional maxillary occlusal projection</vt:lpstr>
      <vt:lpstr>Slide 28</vt:lpstr>
      <vt:lpstr>Lateral maxillary occlusal projection</vt:lpstr>
      <vt:lpstr>Slide 30</vt:lpstr>
      <vt:lpstr>Anterior mandibular occlusal projection</vt:lpstr>
      <vt:lpstr>Slide 32</vt:lpstr>
      <vt:lpstr>Cross-sectional mandibular occlusal projection</vt:lpstr>
      <vt:lpstr>Slide 34</vt:lpstr>
      <vt:lpstr>Lateral mandibular occlusal projection</vt:lpstr>
      <vt:lpstr>Slide 36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Intra Oral Radiographic Examinations</dc:title>
  <dc:creator>OD</dc:creator>
  <cp:lastModifiedBy>23</cp:lastModifiedBy>
  <cp:revision>37</cp:revision>
  <dcterms:created xsi:type="dcterms:W3CDTF">2006-08-16T00:00:00Z</dcterms:created>
  <dcterms:modified xsi:type="dcterms:W3CDTF">2015-01-24T05:12:23Z</dcterms:modified>
</cp:coreProperties>
</file>